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76" r:id="rId5"/>
    <p:sldId id="277" r:id="rId6"/>
    <p:sldId id="278" r:id="rId7"/>
    <p:sldId id="280" r:id="rId8"/>
    <p:sldId id="281" r:id="rId9"/>
    <p:sldId id="282" r:id="rId10"/>
    <p:sldId id="279" r:id="rId11"/>
    <p:sldId id="259" r:id="rId12"/>
    <p:sldId id="287" r:id="rId13"/>
    <p:sldId id="288" r:id="rId14"/>
    <p:sldId id="260" r:id="rId15"/>
    <p:sldId id="261" r:id="rId16"/>
    <p:sldId id="271" r:id="rId17"/>
    <p:sldId id="262" r:id="rId18"/>
    <p:sldId id="263" r:id="rId19"/>
    <p:sldId id="264" r:id="rId20"/>
    <p:sldId id="265" r:id="rId21"/>
    <p:sldId id="267" r:id="rId22"/>
    <p:sldId id="289" r:id="rId23"/>
    <p:sldId id="283" r:id="rId24"/>
    <p:sldId id="284" r:id="rId25"/>
    <p:sldId id="268" r:id="rId26"/>
    <p:sldId id="269" r:id="rId27"/>
    <p:sldId id="270" r:id="rId28"/>
    <p:sldId id="290" r:id="rId29"/>
    <p:sldId id="291" r:id="rId30"/>
    <p:sldId id="292" r:id="rId3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0F6FA-8C69-46F0-B670-396943AF24AD}" type="datetimeFigureOut">
              <a:rPr lang="id-ID" smtClean="0"/>
              <a:t>04/10/2022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35C36-D1A1-4C90-A59D-F162646E7A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451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d-ID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8DD962-DEEB-4CE0-BD36-EA41EB0A1499}" type="slidenum">
              <a:rPr lang="id-ID" altLang="id-ID"/>
              <a:pPr>
                <a:spcBef>
                  <a:spcPct val="0"/>
                </a:spcBef>
              </a:pPr>
              <a:t>6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49909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d-ID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F20870-2678-4982-A9C4-E9F3E66C8E3E}" type="slidenum">
              <a:rPr lang="id-ID" altLang="id-ID"/>
              <a:pPr>
                <a:spcBef>
                  <a:spcPct val="0"/>
                </a:spcBef>
              </a:pPr>
              <a:t>10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56000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Hal 6-8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0318-5DC7-4288-8382-6ECD431338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70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Hal 6-8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0318-5DC7-4288-8382-6ECD431338A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6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Hal 6-8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0318-5DC7-4288-8382-6ECD431338A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7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7195-DA5D-4825-9D20-F81128C0122A}" type="datetimeFigureOut">
              <a:rPr lang="id-ID" smtClean="0"/>
              <a:t>04/10/2022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FE34-184C-4B1B-B24C-5DDC96244E1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234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7195-DA5D-4825-9D20-F81128C0122A}" type="datetimeFigureOut">
              <a:rPr lang="id-ID" smtClean="0"/>
              <a:t>04/10/2022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FE34-184C-4B1B-B24C-5DDC96244E1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208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7195-DA5D-4825-9D20-F81128C0122A}" type="datetimeFigureOut">
              <a:rPr lang="id-ID" smtClean="0"/>
              <a:t>04/10/2022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FE34-184C-4B1B-B24C-5DDC96244E1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758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7195-DA5D-4825-9D20-F81128C0122A}" type="datetimeFigureOut">
              <a:rPr lang="id-ID" smtClean="0"/>
              <a:t>04/10/2022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FE34-184C-4B1B-B24C-5DDC96244E1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488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7195-DA5D-4825-9D20-F81128C0122A}" type="datetimeFigureOut">
              <a:rPr lang="id-ID" smtClean="0"/>
              <a:t>04/10/2022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FE34-184C-4B1B-B24C-5DDC96244E1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1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7195-DA5D-4825-9D20-F81128C0122A}" type="datetimeFigureOut">
              <a:rPr lang="id-ID" smtClean="0"/>
              <a:t>04/10/2022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FE34-184C-4B1B-B24C-5DDC96244E1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5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7195-DA5D-4825-9D20-F81128C0122A}" type="datetimeFigureOut">
              <a:rPr lang="id-ID" smtClean="0"/>
              <a:t>04/10/2022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FE34-184C-4B1B-B24C-5DDC96244E1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78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7195-DA5D-4825-9D20-F81128C0122A}" type="datetimeFigureOut">
              <a:rPr lang="id-ID" smtClean="0"/>
              <a:t>04/10/2022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FE34-184C-4B1B-B24C-5DDC96244E1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921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7195-DA5D-4825-9D20-F81128C0122A}" type="datetimeFigureOut">
              <a:rPr lang="id-ID" smtClean="0"/>
              <a:t>04/10/2022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FE34-184C-4B1B-B24C-5DDC96244E1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629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7195-DA5D-4825-9D20-F81128C0122A}" type="datetimeFigureOut">
              <a:rPr lang="id-ID" smtClean="0"/>
              <a:t>04/10/2022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FE34-184C-4B1B-B24C-5DDC96244E1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625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7195-DA5D-4825-9D20-F81128C0122A}" type="datetimeFigureOut">
              <a:rPr lang="id-ID" smtClean="0"/>
              <a:t>04/10/2022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FE34-184C-4B1B-B24C-5DDC96244E1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567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07195-DA5D-4825-9D20-F81128C0122A}" type="datetimeFigureOut">
              <a:rPr lang="id-ID" smtClean="0"/>
              <a:t>04/10/2022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FE34-184C-4B1B-B24C-5DDC96244E1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342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ALKILASI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2348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6450DB-E6D1-4553-A7F9-0EEB951A9455}" type="slidenum">
              <a:rPr lang="id-ID" altLang="id-ID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id-ID" altLang="id-ID" sz="1000"/>
          </a:p>
        </p:txBody>
      </p:sp>
      <p:sp>
        <p:nvSpPr>
          <p:cNvPr id="31747" name="Content Placeholder 1"/>
          <p:cNvSpPr>
            <a:spLocks noGrp="1"/>
          </p:cNvSpPr>
          <p:nvPr>
            <p:ph idx="4294967295"/>
          </p:nvPr>
        </p:nvSpPr>
        <p:spPr>
          <a:xfrm>
            <a:off x="346363" y="647989"/>
            <a:ext cx="11443854" cy="5708361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id-ID" altLang="id-ID" sz="3200" dirty="0"/>
              <a:t>Berdasarkan hasil reaksi bisa dibedakan alkilasi yang membentuk 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id-ID" altLang="id-ID" sz="3200" dirty="0"/>
              <a:t>- ikatan C-alkil</a:t>
            </a:r>
          </a:p>
          <a:p>
            <a:pPr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id-ID" altLang="id-ID" sz="3200" dirty="0"/>
              <a:t>O-alkil</a:t>
            </a:r>
          </a:p>
          <a:p>
            <a:pPr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id-ID" altLang="id-ID" sz="3200" dirty="0"/>
              <a:t>N-alkil</a:t>
            </a:r>
          </a:p>
          <a:p>
            <a:pPr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id-ID" altLang="id-ID" sz="3200" dirty="0"/>
              <a:t>logam-alkil.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id-ID" altLang="id-ID" sz="32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id-ID" altLang="id-ID" sz="3200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id-ID" altLang="id-ID" sz="3200" dirty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 3" panose="05040102010807070707" pitchFamily="18" charset="2"/>
              <a:buNone/>
            </a:pPr>
            <a:endParaRPr lang="id-ID" altLang="id-ID" sz="3200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id-ID" altLang="id-ID" sz="32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id-ID" altLang="id-ID" sz="3200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id-ID" altLang="id-ID" sz="3200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id-ID" altLang="id-ID" sz="3200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id-ID" altLang="id-ID" sz="3200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id-ID" altLang="id-ID" sz="3200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id-ID" altLang="id-ID" sz="3200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id-ID" altLang="id-ID" sz="3200" dirty="0"/>
          </a:p>
        </p:txBody>
      </p:sp>
    </p:spTree>
    <p:extLst>
      <p:ext uri="{BB962C8B-B14F-4D97-AF65-F5344CB8AC3E}">
        <p14:creationId xmlns:p14="http://schemas.microsoft.com/office/powerpoint/2010/main" val="374577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2" y="170999"/>
            <a:ext cx="9033162" cy="66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6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45" y="817418"/>
            <a:ext cx="11685762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48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67" y="1538514"/>
            <a:ext cx="11449261" cy="40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2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55" y="141423"/>
            <a:ext cx="8257308" cy="656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03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87" y="193963"/>
            <a:ext cx="10316939" cy="66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44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AMINASI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0713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3550" indent="-463550"/>
            <a:r>
              <a:rPr lang="en-US" sz="3200" dirty="0" err="1"/>
              <a:t>Aminasi</a:t>
            </a:r>
            <a:r>
              <a:rPr lang="en-US" sz="3200" dirty="0"/>
              <a:t> </a:t>
            </a:r>
            <a:r>
              <a:rPr lang="en-US" sz="3200" dirty="0" err="1"/>
              <a:t>dimaksudkan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reaksi</a:t>
            </a:r>
            <a:r>
              <a:rPr lang="en-US" sz="3200" dirty="0"/>
              <a:t> </a:t>
            </a:r>
            <a:r>
              <a:rPr lang="en-US" sz="3200" dirty="0" err="1"/>
              <a:t>pembentukan</a:t>
            </a:r>
            <a:r>
              <a:rPr lang="en-US" sz="3200" dirty="0"/>
              <a:t> Amina</a:t>
            </a:r>
            <a:endParaRPr lang="id-ID" sz="3200" dirty="0"/>
          </a:p>
          <a:p>
            <a:pPr marL="463550" indent="-463550"/>
            <a:endParaRPr lang="en-US" sz="3200" dirty="0"/>
          </a:p>
          <a:p>
            <a:pPr marL="463550" indent="-463550"/>
            <a:r>
              <a:rPr lang="en-US" sz="3200" dirty="0" err="1"/>
              <a:t>Reaksi</a:t>
            </a:r>
            <a:r>
              <a:rPr lang="en-US" sz="3200" dirty="0"/>
              <a:t> </a:t>
            </a:r>
            <a:r>
              <a:rPr lang="en-US" sz="3200" dirty="0" err="1"/>
              <a:t>pembentukan</a:t>
            </a:r>
            <a:r>
              <a:rPr lang="en-US" sz="3200" dirty="0"/>
              <a:t> Amina </a:t>
            </a:r>
            <a:r>
              <a:rPr lang="en-US" sz="3200" dirty="0" err="1"/>
              <a:t>ada</a:t>
            </a:r>
            <a:r>
              <a:rPr lang="en-US" sz="3200" dirty="0"/>
              <a:t> 2 </a:t>
            </a:r>
            <a:r>
              <a:rPr lang="en-US" sz="3200" dirty="0" err="1"/>
              <a:t>cara</a:t>
            </a:r>
            <a:r>
              <a:rPr lang="en-US" sz="3200" dirty="0"/>
              <a:t>:</a:t>
            </a:r>
          </a:p>
          <a:p>
            <a:pPr marL="690563" indent="-225425">
              <a:buFont typeface="+mj-lt"/>
              <a:buAutoNum type="arabicPeriod"/>
            </a:pPr>
            <a:r>
              <a:rPr lang="en-US" sz="3200" dirty="0"/>
              <a:t>	</a:t>
            </a:r>
            <a:r>
              <a:rPr lang="en-US" sz="3200" dirty="0" err="1"/>
              <a:t>Reduksi</a:t>
            </a:r>
            <a:endParaRPr lang="en-US" sz="3200" dirty="0"/>
          </a:p>
          <a:p>
            <a:pPr marL="914400" indent="-449263">
              <a:buFont typeface="+mj-lt"/>
              <a:buAutoNum type="arabicPeriod"/>
            </a:pPr>
            <a:r>
              <a:rPr lang="en-US" sz="3200" dirty="0" err="1"/>
              <a:t>Amonolisis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7557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Zat</a:t>
            </a:r>
            <a:r>
              <a:rPr lang="en-US" b="1" dirty="0"/>
              <a:t> yang </a:t>
            </a:r>
            <a:r>
              <a:rPr lang="en-US" b="1" dirty="0" err="1"/>
              <a:t>diaminasi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mempunyai</a:t>
            </a:r>
            <a:r>
              <a:rPr lang="en-US" b="1" dirty="0"/>
              <a:t> </a:t>
            </a:r>
            <a:r>
              <a:rPr lang="en-US" b="1" dirty="0" err="1"/>
              <a:t>unsur</a:t>
            </a:r>
            <a:r>
              <a:rPr lang="en-US" b="1" dirty="0"/>
              <a:t> N, </a:t>
            </a:r>
            <a:r>
              <a:rPr lang="en-US" b="1" dirty="0" err="1"/>
              <a:t>misalnya</a:t>
            </a:r>
            <a:r>
              <a:rPr lang="en-US" b="1" dirty="0"/>
              <a:t> :</a:t>
            </a:r>
            <a:endParaRPr lang="en-US" dirty="0"/>
          </a:p>
          <a:p>
            <a:pPr marL="463550" indent="-463550" algn="just">
              <a:tabLst>
                <a:tab pos="463550" algn="l"/>
              </a:tabLst>
            </a:pPr>
            <a:r>
              <a:rPr lang="en-US" dirty="0" err="1"/>
              <a:t>Senyawa</a:t>
            </a:r>
            <a:r>
              <a:rPr lang="en-US" dirty="0"/>
              <a:t> nitro		: RNO2</a:t>
            </a:r>
          </a:p>
          <a:p>
            <a:pPr marL="463550" indent="-463550" algn="just">
              <a:tabLst>
                <a:tab pos="463550" algn="l"/>
              </a:tabLst>
            </a:pP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nitroso</a:t>
            </a:r>
            <a:r>
              <a:rPr lang="en-US" dirty="0"/>
              <a:t>	: RNO</a:t>
            </a:r>
          </a:p>
          <a:p>
            <a:pPr marL="463550" indent="-463550" algn="just">
              <a:tabLst>
                <a:tab pos="463550" algn="l"/>
              </a:tabLst>
            </a:pP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amida</a:t>
            </a:r>
            <a:r>
              <a:rPr lang="en-US" dirty="0"/>
              <a:t>	</a:t>
            </a:r>
            <a:r>
              <a:rPr lang="id-ID" dirty="0"/>
              <a:t>	</a:t>
            </a:r>
            <a:r>
              <a:rPr lang="en-US" dirty="0"/>
              <a:t>: RCONH2</a:t>
            </a:r>
            <a:r>
              <a:rPr lang="id-ID" dirty="0"/>
              <a:t> (bedakan dengan amina)</a:t>
            </a:r>
            <a:endParaRPr lang="en-US" dirty="0"/>
          </a:p>
          <a:p>
            <a:pPr marL="463550" indent="-463550" algn="just">
              <a:tabLst>
                <a:tab pos="463550" algn="l"/>
              </a:tabLst>
            </a:pPr>
            <a:r>
              <a:rPr lang="en-US" dirty="0" err="1"/>
              <a:t>Senyawa</a:t>
            </a:r>
            <a:r>
              <a:rPr lang="en-US" dirty="0"/>
              <a:t> azo		: RNNR</a:t>
            </a:r>
          </a:p>
          <a:p>
            <a:pPr marL="463550" indent="-463550" algn="just">
              <a:tabLst>
                <a:tab pos="463550" algn="l"/>
              </a:tabLst>
            </a:pP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hidrazo</a:t>
            </a:r>
            <a:r>
              <a:rPr lang="en-US" dirty="0"/>
              <a:t>	: RNHNHR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REDUKSI :</a:t>
            </a:r>
            <a:br>
              <a:rPr lang="en-US" b="1" dirty="0">
                <a:solidFill>
                  <a:srgbClr val="FF0000"/>
                </a:solidFill>
              </a:rPr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69116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7994"/>
            <a:ext cx="10515600" cy="4351338"/>
          </a:xfrm>
        </p:spPr>
        <p:txBody>
          <a:bodyPr>
            <a:normAutofit/>
          </a:bodyPr>
          <a:lstStyle/>
          <a:p>
            <a:pPr marL="465138" indent="-465138">
              <a:buFont typeface="+mj-lt"/>
              <a:buAutoNum type="arabicPeriod"/>
            </a:pPr>
            <a:r>
              <a:rPr lang="en-US" sz="3200" dirty="0" err="1"/>
              <a:t>Logam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Asam</a:t>
            </a:r>
            <a:endParaRPr lang="en-US" sz="3200" dirty="0"/>
          </a:p>
          <a:p>
            <a:pPr marL="914400" indent="-449263"/>
            <a:r>
              <a:rPr lang="en-US" sz="3200" dirty="0" err="1"/>
              <a:t>Logam</a:t>
            </a:r>
            <a:r>
              <a:rPr lang="en-US" sz="3200" dirty="0"/>
              <a:t>		: Fe, Zn, Sn, Al</a:t>
            </a:r>
          </a:p>
          <a:p>
            <a:pPr marL="914400" indent="-449263"/>
            <a:r>
              <a:rPr lang="en-US" sz="3200" dirty="0" err="1"/>
              <a:t>Asam</a:t>
            </a:r>
            <a:r>
              <a:rPr lang="en-US" sz="3200" dirty="0"/>
              <a:t>		: </a:t>
            </a:r>
            <a:r>
              <a:rPr lang="en-US" sz="3200" dirty="0" err="1"/>
              <a:t>HCl</a:t>
            </a:r>
            <a:r>
              <a:rPr lang="en-US" sz="3200" dirty="0"/>
              <a:t>, H2SO4</a:t>
            </a:r>
          </a:p>
          <a:p>
            <a:pPr marL="465138" indent="-465138">
              <a:buFont typeface="+mj-lt"/>
              <a:buAutoNum type="arabicPeriod" startAt="2"/>
            </a:pPr>
            <a:r>
              <a:rPr lang="en-US" sz="3200" dirty="0" err="1"/>
              <a:t>Logam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Basa</a:t>
            </a:r>
            <a:endParaRPr lang="en-US" sz="3200" dirty="0"/>
          </a:p>
          <a:p>
            <a:pPr marL="914400" indent="-396875"/>
            <a:r>
              <a:rPr lang="en-US" sz="3200" dirty="0" err="1"/>
              <a:t>Logam</a:t>
            </a:r>
            <a:r>
              <a:rPr lang="en-US" sz="3200" dirty="0"/>
              <a:t>		: Fe, Zn, Sn, Al</a:t>
            </a:r>
          </a:p>
          <a:p>
            <a:pPr marL="914400" indent="-396875"/>
            <a:r>
              <a:rPr lang="en-US" sz="3200" dirty="0" err="1"/>
              <a:t>Basa</a:t>
            </a:r>
            <a:r>
              <a:rPr lang="en-US" sz="3200" dirty="0"/>
              <a:t>			: </a:t>
            </a:r>
            <a:r>
              <a:rPr lang="en-US" sz="3200" dirty="0" err="1"/>
              <a:t>NaOH</a:t>
            </a:r>
            <a:r>
              <a:rPr lang="en-US" sz="3200" dirty="0"/>
              <a:t>, KOH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Zat</a:t>
            </a:r>
            <a:r>
              <a:rPr lang="en-US" b="1" dirty="0"/>
              <a:t> </a:t>
            </a:r>
            <a:r>
              <a:rPr lang="en-US" b="1" dirty="0" err="1"/>
              <a:t>Pereduksi</a:t>
            </a:r>
            <a:r>
              <a:rPr lang="en-US" b="1" dirty="0"/>
              <a:t> yang </a:t>
            </a:r>
            <a:r>
              <a:rPr lang="en-US" b="1" dirty="0" err="1"/>
              <a:t>digunakan</a:t>
            </a:r>
            <a:r>
              <a:rPr lang="en-US" b="1" dirty="0"/>
              <a:t> :</a:t>
            </a:r>
            <a:br>
              <a:rPr lang="en-US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9416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dirty="0">
                <a:solidFill>
                  <a:srgbClr val="FF0000"/>
                </a:solidFill>
              </a:rPr>
              <a:t>Alkilasi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4000" dirty="0"/>
              <a:t>Masuknya gugus alkil (atau aralkil/benzil) ke dalam senyawa organik melalui reaksi substitusi atau adisi.</a:t>
            </a:r>
          </a:p>
          <a:p>
            <a:endParaRPr lang="id-ID" sz="4000" dirty="0"/>
          </a:p>
          <a:p>
            <a:r>
              <a:rPr lang="id-ID" sz="4000" dirty="0"/>
              <a:t>Berfungsi untuk meningkatkan kinerja suatu produk.</a:t>
            </a:r>
          </a:p>
        </p:txBody>
      </p:sp>
    </p:spTree>
    <p:extLst>
      <p:ext uri="{BB962C8B-B14F-4D97-AF65-F5344CB8AC3E}">
        <p14:creationId xmlns:p14="http://schemas.microsoft.com/office/powerpoint/2010/main" val="3030230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dirty="0" err="1"/>
              <a:t>Garam</a:t>
            </a:r>
            <a:r>
              <a:rPr lang="en-US" sz="3200" dirty="0"/>
              <a:t> yang </a:t>
            </a:r>
            <a:r>
              <a:rPr lang="en-US" sz="3200" dirty="0" err="1"/>
              <a:t>mudah</a:t>
            </a:r>
            <a:r>
              <a:rPr lang="en-US" sz="3200" dirty="0"/>
              <a:t> </a:t>
            </a:r>
            <a:r>
              <a:rPr lang="en-US" sz="3200" dirty="0" err="1"/>
              <a:t>mereduksi</a:t>
            </a:r>
            <a:r>
              <a:rPr lang="en-US" sz="3200" dirty="0"/>
              <a:t>, </a:t>
            </a:r>
            <a:r>
              <a:rPr lang="en-US" sz="3200" dirty="0" err="1"/>
              <a:t>misalnya</a:t>
            </a:r>
            <a:r>
              <a:rPr lang="en-US" sz="3200" dirty="0"/>
              <a:t> :</a:t>
            </a:r>
          </a:p>
          <a:p>
            <a:pPr marL="914400" indent="-449263"/>
            <a:r>
              <a:rPr lang="en-US" sz="3200" dirty="0" err="1"/>
              <a:t>Kation</a:t>
            </a:r>
            <a:r>
              <a:rPr lang="en-US" sz="3200" dirty="0"/>
              <a:t>		: SnCl</a:t>
            </a:r>
            <a:r>
              <a:rPr lang="en-US" dirty="0"/>
              <a:t>2</a:t>
            </a:r>
            <a:r>
              <a:rPr lang="en-US" sz="3200" dirty="0"/>
              <a:t>, FeCl</a:t>
            </a:r>
            <a:r>
              <a:rPr lang="en-US" dirty="0"/>
              <a:t>2</a:t>
            </a:r>
          </a:p>
          <a:p>
            <a:pPr marL="914400" indent="-449263"/>
            <a:r>
              <a:rPr lang="en-US" sz="3200" dirty="0"/>
              <a:t>Anion		: Na</a:t>
            </a:r>
            <a:r>
              <a:rPr lang="en-US" sz="2400" dirty="0"/>
              <a:t>2</a:t>
            </a:r>
            <a:r>
              <a:rPr lang="en-US" sz="3200" dirty="0"/>
              <a:t>SO</a:t>
            </a:r>
            <a:r>
              <a:rPr lang="en-US" sz="2400" dirty="0"/>
              <a:t>3</a:t>
            </a:r>
            <a:r>
              <a:rPr lang="en-US" sz="3200" dirty="0"/>
              <a:t>, NaHSO</a:t>
            </a:r>
            <a:r>
              <a:rPr lang="en-US" sz="2400" dirty="0"/>
              <a:t>3</a:t>
            </a:r>
            <a:endParaRPr lang="id-ID" sz="2400" dirty="0"/>
          </a:p>
          <a:p>
            <a:pPr marL="465137" indent="0">
              <a:buNone/>
            </a:pPr>
            <a:endParaRPr lang="id-ID" sz="3200" dirty="0"/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 err="1"/>
              <a:t>Hidrogen</a:t>
            </a:r>
            <a:endParaRPr lang="en-US" sz="3200" dirty="0"/>
          </a:p>
          <a:p>
            <a:pPr marL="914400" indent="-396875"/>
            <a:r>
              <a:rPr lang="en-US" sz="3200" dirty="0" err="1"/>
              <a:t>Reduksi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Hidrogen</a:t>
            </a:r>
            <a:r>
              <a:rPr lang="en-US" sz="3200" dirty="0"/>
              <a:t> </a:t>
            </a:r>
            <a:r>
              <a:rPr lang="en-US" sz="3200" dirty="0" err="1"/>
              <a:t>dikenal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Hidrogenasi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2403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/>
              <a:t>Reduksi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/>
              <a:t>Hidrogen</a:t>
            </a:r>
            <a:r>
              <a:rPr lang="en-US" sz="3200" b="1" dirty="0"/>
              <a:t> :</a:t>
            </a:r>
            <a:endParaRPr lang="en-US" dirty="0"/>
          </a:p>
          <a:p>
            <a:pPr marL="465138" indent="-465138"/>
            <a:r>
              <a:rPr lang="en-US" dirty="0" err="1"/>
              <a:t>Katalisator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: Ni, Sn, Zn, Cu, Co, Cr, Fe, Pt, Mo</a:t>
            </a:r>
          </a:p>
          <a:p>
            <a:pPr marL="465138" indent="-465138"/>
            <a:r>
              <a:rPr lang="en-US" dirty="0" err="1"/>
              <a:t>Katalisator</a:t>
            </a:r>
            <a:r>
              <a:rPr lang="en-US" dirty="0"/>
              <a:t> Ni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mempunya</a:t>
            </a:r>
            <a:r>
              <a:rPr lang="id-ID" dirty="0"/>
              <a:t>i</a:t>
            </a:r>
            <a:r>
              <a:rPr lang="en-US" dirty="0"/>
              <a:t> </a:t>
            </a:r>
            <a:r>
              <a:rPr lang="en-US" dirty="0" err="1"/>
              <a:t>kereaktifan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id-ID" dirty="0"/>
              <a:t>dan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.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katalisator</a:t>
            </a:r>
            <a:r>
              <a:rPr lang="en-US" dirty="0"/>
              <a:t> Sn </a:t>
            </a:r>
            <a:r>
              <a:rPr lang="en-US" dirty="0" err="1"/>
              <a:t>maupun</a:t>
            </a:r>
            <a:r>
              <a:rPr lang="en-US" dirty="0"/>
              <a:t> Cu</a:t>
            </a:r>
          </a:p>
        </p:txBody>
      </p:sp>
    </p:spTree>
    <p:extLst>
      <p:ext uri="{BB962C8B-B14F-4D97-AF65-F5344CB8AC3E}">
        <p14:creationId xmlns:p14="http://schemas.microsoft.com/office/powerpoint/2010/main" val="2714780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52" y="129341"/>
            <a:ext cx="10358514" cy="2359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43" y="2489169"/>
            <a:ext cx="10358514" cy="427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22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5" y="599252"/>
            <a:ext cx="10002981" cy="585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54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13833" y="-2005746"/>
            <a:ext cx="6336627" cy="1088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09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AMONOLISIS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218" y="1690688"/>
            <a:ext cx="10515600" cy="49076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/>
              <a:t>Zat</a:t>
            </a:r>
            <a:r>
              <a:rPr lang="en-US" dirty="0"/>
              <a:t> yang </a:t>
            </a:r>
            <a:r>
              <a:rPr lang="en-US" dirty="0" err="1"/>
              <a:t>diaminasi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N,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NH2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justru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NH2,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substitusi</a:t>
            </a:r>
            <a:r>
              <a:rPr lang="id-ID" dirty="0"/>
              <a:t>.</a:t>
            </a: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Yang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NH2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Hidrogen</a:t>
            </a:r>
            <a:r>
              <a:rPr lang="en-US" dirty="0"/>
              <a:t>			</a:t>
            </a:r>
            <a:r>
              <a:rPr lang="id-ID" dirty="0"/>
              <a:t>	</a:t>
            </a:r>
            <a:r>
              <a:rPr lang="en-US" dirty="0"/>
              <a:t>: -H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Gugus</a:t>
            </a:r>
            <a:r>
              <a:rPr lang="en-US" dirty="0"/>
              <a:t> Halogen		</a:t>
            </a:r>
            <a:r>
              <a:rPr lang="id-ID" dirty="0"/>
              <a:t>	</a:t>
            </a:r>
            <a:r>
              <a:rPr lang="en-US" dirty="0"/>
              <a:t>: -F, -Cl, -Br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Sulfonat</a:t>
            </a:r>
            <a:r>
              <a:rPr lang="en-US" dirty="0"/>
              <a:t>/</a:t>
            </a:r>
            <a:r>
              <a:rPr lang="en-US" dirty="0" err="1"/>
              <a:t>Sulfat</a:t>
            </a:r>
            <a:r>
              <a:rPr lang="en-US" dirty="0"/>
              <a:t> </a:t>
            </a:r>
            <a:r>
              <a:rPr lang="id-ID" dirty="0"/>
              <a:t>	</a:t>
            </a:r>
            <a:r>
              <a:rPr lang="en-US" dirty="0"/>
              <a:t>: -SO3H, -OSO3H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Hidroksil</a:t>
            </a:r>
            <a:r>
              <a:rPr lang="en-US" dirty="0"/>
              <a:t>	</a:t>
            </a:r>
            <a:r>
              <a:rPr lang="id-ID" dirty="0"/>
              <a:t>		</a:t>
            </a:r>
            <a:r>
              <a:rPr lang="en-US" dirty="0"/>
              <a:t>: -OH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Karboksil</a:t>
            </a:r>
            <a:r>
              <a:rPr lang="en-US" dirty="0"/>
              <a:t>	</a:t>
            </a:r>
            <a:r>
              <a:rPr lang="id-ID" dirty="0"/>
              <a:t>	</a:t>
            </a:r>
            <a:r>
              <a:rPr lang="en-US" dirty="0"/>
              <a:t>: -CO-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52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ZAT PENGOLAH (PENGAMONOLISIS) :</a:t>
            </a:r>
            <a:br>
              <a:rPr lang="en-US" b="1" dirty="0">
                <a:solidFill>
                  <a:srgbClr val="FF0000"/>
                </a:solidFill>
              </a:rPr>
            </a:b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/>
              <a:t>Gas		: NH3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Cairan</a:t>
            </a:r>
            <a:r>
              <a:rPr lang="en-US" dirty="0"/>
              <a:t>	</a:t>
            </a:r>
            <a:r>
              <a:rPr lang="id-ID" dirty="0"/>
              <a:t>	</a:t>
            </a:r>
            <a:r>
              <a:rPr lang="en-US" dirty="0"/>
              <a:t>: NH3, </a:t>
            </a:r>
            <a:r>
              <a:rPr lang="en-US" dirty="0" err="1"/>
              <a:t>larutan</a:t>
            </a:r>
            <a:r>
              <a:rPr lang="en-US" dirty="0"/>
              <a:t> NH3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Padat</a:t>
            </a:r>
            <a:r>
              <a:rPr lang="en-US" dirty="0"/>
              <a:t>	</a:t>
            </a:r>
            <a:r>
              <a:rPr lang="id-ID" dirty="0"/>
              <a:t>	</a:t>
            </a:r>
            <a:r>
              <a:rPr lang="en-US" dirty="0"/>
              <a:t>: Urea </a:t>
            </a:r>
            <a:r>
              <a:rPr lang="id-ID" dirty="0"/>
              <a:t>(</a:t>
            </a:r>
            <a:r>
              <a:rPr lang="en-US" dirty="0"/>
              <a:t>NH</a:t>
            </a:r>
            <a:r>
              <a:rPr lang="en-US" sz="2000" dirty="0"/>
              <a:t>2</a:t>
            </a:r>
            <a:r>
              <a:rPr lang="id-ID" dirty="0"/>
              <a:t>)</a:t>
            </a:r>
            <a:r>
              <a:rPr lang="id-ID" sz="2000" dirty="0"/>
              <a:t>2</a:t>
            </a:r>
            <a:r>
              <a:rPr lang="en-US" dirty="0"/>
              <a:t>CO, ammonium </a:t>
            </a:r>
            <a:r>
              <a:rPr lang="en-US" dirty="0" err="1"/>
              <a:t>Sulfat</a:t>
            </a:r>
            <a:r>
              <a:rPr lang="en-US" dirty="0"/>
              <a:t> </a:t>
            </a:r>
            <a:r>
              <a:rPr lang="en-US" sz="3600" dirty="0"/>
              <a:t>(</a:t>
            </a:r>
            <a:r>
              <a:rPr lang="en-US" dirty="0"/>
              <a:t>NH</a:t>
            </a:r>
            <a:r>
              <a:rPr lang="en-US" sz="2000" dirty="0"/>
              <a:t>4</a:t>
            </a:r>
            <a:r>
              <a:rPr lang="en-US" dirty="0"/>
              <a:t>)</a:t>
            </a:r>
            <a:r>
              <a:rPr lang="en-US" sz="2000" dirty="0"/>
              <a:t>2</a:t>
            </a:r>
            <a:r>
              <a:rPr lang="en-US" dirty="0"/>
              <a:t>SO</a:t>
            </a:r>
            <a:r>
              <a:rPr lang="en-US" sz="2000" dirty="0"/>
              <a:t>4</a:t>
            </a:r>
            <a:r>
              <a:rPr lang="id-ID" sz="3200" dirty="0"/>
              <a:t>)</a:t>
            </a:r>
            <a:r>
              <a:rPr lang="en-US" dirty="0"/>
              <a:t>,</a:t>
            </a:r>
            <a:endParaRPr lang="id-ID" dirty="0"/>
          </a:p>
          <a:p>
            <a:pPr marL="0" indent="0" algn="just">
              <a:buNone/>
            </a:pPr>
            <a:r>
              <a:rPr lang="id-ID" dirty="0"/>
              <a:t>			 </a:t>
            </a:r>
            <a:r>
              <a:rPr lang="en-US" dirty="0"/>
              <a:t> Amina (CH</a:t>
            </a:r>
            <a:r>
              <a:rPr lang="en-US" sz="2000" dirty="0"/>
              <a:t>3</a:t>
            </a:r>
            <a:r>
              <a:rPr lang="en-US" dirty="0"/>
              <a:t>NH</a:t>
            </a:r>
            <a:r>
              <a:rPr lang="en-US" sz="2000" dirty="0"/>
              <a:t>2</a:t>
            </a:r>
            <a:r>
              <a:rPr lang="en-US" dirty="0"/>
              <a:t>)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67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Jenis reaksi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Amonolisis</a:t>
            </a:r>
            <a:br>
              <a:rPr lang="en-US" b="1" dirty="0">
                <a:solidFill>
                  <a:srgbClr val="FF0000"/>
                </a:solidFill>
              </a:rPr>
            </a:b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Amonolisis</a:t>
            </a:r>
            <a:r>
              <a:rPr lang="en-US" dirty="0"/>
              <a:t> </a:t>
            </a:r>
            <a:r>
              <a:rPr lang="en-US" dirty="0" err="1"/>
              <a:t>Alkana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Amonolisis</a:t>
            </a:r>
            <a:r>
              <a:rPr lang="en-US" dirty="0"/>
              <a:t> </a:t>
            </a:r>
            <a:r>
              <a:rPr lang="en-US" dirty="0" err="1"/>
              <a:t>Alkil</a:t>
            </a:r>
            <a:r>
              <a:rPr lang="en-US" dirty="0"/>
              <a:t> </a:t>
            </a:r>
            <a:r>
              <a:rPr lang="en-US" dirty="0" err="1"/>
              <a:t>halogenida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Amonolisis</a:t>
            </a:r>
            <a:r>
              <a:rPr lang="en-US" dirty="0"/>
              <a:t> </a:t>
            </a:r>
            <a:r>
              <a:rPr lang="en-US" dirty="0" err="1"/>
              <a:t>Alkil</a:t>
            </a:r>
            <a:r>
              <a:rPr lang="en-US" dirty="0"/>
              <a:t> Su</a:t>
            </a:r>
            <a:r>
              <a:rPr lang="id-ID" dirty="0"/>
              <a:t>l</a:t>
            </a:r>
            <a:r>
              <a:rPr lang="en-US" dirty="0" err="1"/>
              <a:t>fonat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Amonolisis</a:t>
            </a:r>
            <a:r>
              <a:rPr lang="en-US" dirty="0"/>
              <a:t> </a:t>
            </a:r>
            <a:r>
              <a:rPr lang="en-US" dirty="0" err="1"/>
              <a:t>Alkil</a:t>
            </a:r>
            <a:r>
              <a:rPr lang="en-US" dirty="0"/>
              <a:t> </a:t>
            </a:r>
            <a:r>
              <a:rPr lang="en-US" dirty="0" err="1"/>
              <a:t>Sulfat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Amonolisis</a:t>
            </a:r>
            <a:r>
              <a:rPr lang="en-US" dirty="0"/>
              <a:t> </a:t>
            </a:r>
            <a:r>
              <a:rPr lang="en-US" dirty="0" err="1"/>
              <a:t>alkohol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Amonolisis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karboksil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Amonolisis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addisi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5B7581F-AC7A-4F64-6145-5CBE942A6E00}"/>
              </a:ext>
            </a:extLst>
          </p:cNvPr>
          <p:cNvSpPr/>
          <p:nvPr/>
        </p:nvSpPr>
        <p:spPr>
          <a:xfrm>
            <a:off x="9622302" y="1825625"/>
            <a:ext cx="633046" cy="302772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55685-85F0-63CF-ECC2-A47E8C947292}"/>
              </a:ext>
            </a:extLst>
          </p:cNvPr>
          <p:cNvSpPr txBox="1"/>
          <p:nvPr/>
        </p:nvSpPr>
        <p:spPr>
          <a:xfrm>
            <a:off x="10424160" y="3066452"/>
            <a:ext cx="160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rgbClr val="FF0000"/>
                </a:solidFill>
              </a:rPr>
              <a:t>substitusi</a:t>
            </a:r>
          </a:p>
        </p:txBody>
      </p:sp>
    </p:spTree>
    <p:extLst>
      <p:ext uri="{BB962C8B-B14F-4D97-AF65-F5344CB8AC3E}">
        <p14:creationId xmlns:p14="http://schemas.microsoft.com/office/powerpoint/2010/main" val="2835042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12" y="191851"/>
            <a:ext cx="9960630" cy="2620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1" y="2945356"/>
            <a:ext cx="11069756" cy="360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9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Tugas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Carilah dan pelajari diagram alir proses aminasi dengan proses amonolisis (materi dapat dilihat pada buku-buku Referensi (Shreve, Groggins, Faith &amp; Keyes)</a:t>
            </a:r>
          </a:p>
        </p:txBody>
      </p:sp>
    </p:spTree>
    <p:extLst>
      <p:ext uri="{BB962C8B-B14F-4D97-AF65-F5344CB8AC3E}">
        <p14:creationId xmlns:p14="http://schemas.microsoft.com/office/powerpoint/2010/main" val="397822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dirty="0">
                <a:solidFill>
                  <a:srgbClr val="FF0000"/>
                </a:solidFill>
              </a:rPr>
              <a:t>Jenis-jenis alkilasi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d-ID" sz="3200" dirty="0"/>
              <a:t>Substitusi terhadap atom H pada senyawa karbon</a:t>
            </a:r>
          </a:p>
          <a:p>
            <a:pPr>
              <a:buFontTx/>
              <a:buChar char="-"/>
            </a:pPr>
            <a:r>
              <a:rPr lang="id-ID" sz="3200" dirty="0"/>
              <a:t>Substitusi terhadap atom H pd senyawa hidrokarbon. </a:t>
            </a:r>
          </a:p>
          <a:p>
            <a:pPr>
              <a:buFontTx/>
              <a:buChar char="-"/>
            </a:pPr>
            <a:r>
              <a:rPr lang="id-ID" sz="3200" dirty="0"/>
              <a:t>Pada senyawa aromatik, alkilasi terjadi pada inti. Misal alkilasi benzen dgn dodeken. Alkil terikat pada C.</a:t>
            </a:r>
          </a:p>
          <a:p>
            <a:pPr>
              <a:buFontTx/>
              <a:buChar char="-"/>
            </a:pPr>
            <a:endParaRPr lang="id-ID" sz="3200" dirty="0"/>
          </a:p>
          <a:p>
            <a:pPr marL="0" indent="0">
              <a:buNone/>
            </a:pPr>
            <a:endParaRPr lang="id-ID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07141"/>
            <a:ext cx="9884851" cy="200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05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id-ID" dirty="0"/>
              <a:t>Shreve’s “Chemical Process Industries” Chap. 38</a:t>
            </a:r>
          </a:p>
          <a:p>
            <a:r>
              <a:rPr lang="id-ID" dirty="0"/>
              <a:t>Groggins’ “Unit Process in Organic Synthesis” Chap. 5,8, 14</a:t>
            </a:r>
          </a:p>
          <a:p>
            <a:r>
              <a:rPr lang="id-ID" dirty="0"/>
              <a:t>Faith &amp; Keyes, chap. Alkylamines, Alkyl Aryl Sulfonates</a:t>
            </a:r>
          </a:p>
        </p:txBody>
      </p:sp>
    </p:spTree>
    <p:extLst>
      <p:ext uri="{BB962C8B-B14F-4D97-AF65-F5344CB8AC3E}">
        <p14:creationId xmlns:p14="http://schemas.microsoft.com/office/powerpoint/2010/main" val="375660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2. Substitusi terhadap atom H pd gugus hidroksil dlm alkohol atau phenol. Alkil terikat pd O.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3. Substitusi terhadap atom H yg terikat pd N. Alkil terikat pd N yg bervalensi 3. Misal pd dimetil anilin.</a:t>
            </a:r>
          </a:p>
          <a:p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dirty="0">
                <a:solidFill>
                  <a:srgbClr val="FF0000"/>
                </a:solidFill>
              </a:rPr>
              <a:t>Jenis-jenis alkilasi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401" y="2826329"/>
            <a:ext cx="7674223" cy="821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567" y="5379122"/>
            <a:ext cx="3819306" cy="87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5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altLang="id-ID" dirty="0"/>
              <a:t>Pd alkilasi alkana terjadi 2 mekanisme yaitu mekanisme </a:t>
            </a:r>
            <a:r>
              <a:rPr lang="id-ID" altLang="id-ID" dirty="0">
                <a:solidFill>
                  <a:srgbClr val="FF0000"/>
                </a:solidFill>
              </a:rPr>
              <a:t>radikal bebas </a:t>
            </a:r>
            <a:r>
              <a:rPr lang="id-ID" altLang="id-ID" dirty="0"/>
              <a:t>(</a:t>
            </a:r>
            <a:r>
              <a:rPr lang="id-ID" altLang="id-ID" dirty="0">
                <a:solidFill>
                  <a:schemeClr val="accent1">
                    <a:lumMod val="75000"/>
                  </a:schemeClr>
                </a:solidFill>
              </a:rPr>
              <a:t>alkana rantai lurus</a:t>
            </a:r>
            <a:r>
              <a:rPr lang="id-ID" altLang="id-ID" dirty="0"/>
              <a:t>) dan mekanisme </a:t>
            </a:r>
            <a:r>
              <a:rPr lang="id-ID" altLang="id-ID" dirty="0">
                <a:solidFill>
                  <a:srgbClr val="FF0000"/>
                </a:solidFill>
              </a:rPr>
              <a:t>ion</a:t>
            </a:r>
            <a:r>
              <a:rPr lang="id-ID" altLang="id-ID" dirty="0"/>
              <a:t> (</a:t>
            </a:r>
            <a:r>
              <a:rPr lang="id-ID" altLang="id-ID" dirty="0">
                <a:solidFill>
                  <a:schemeClr val="accent1">
                    <a:lumMod val="75000"/>
                  </a:schemeClr>
                </a:solidFill>
              </a:rPr>
              <a:t>pd alkana bercabang</a:t>
            </a:r>
            <a:r>
              <a:rPr lang="id-ID" altLang="id-ID" dirty="0"/>
              <a:t>).</a:t>
            </a:r>
          </a:p>
          <a:p>
            <a:r>
              <a:rPr lang="id-ID" altLang="id-ID" dirty="0"/>
              <a:t>Mekanisme </a:t>
            </a:r>
            <a:r>
              <a:rPr lang="id-ID" altLang="id-ID" dirty="0">
                <a:solidFill>
                  <a:srgbClr val="FF0000"/>
                </a:solidFill>
              </a:rPr>
              <a:t>radikal bebas </a:t>
            </a:r>
            <a:r>
              <a:rPr lang="id-ID" altLang="id-ID" dirty="0"/>
              <a:t>terjadi pd suhu tinggi; bila dijalankan pd suhu rendah harus digunakan katalisator yg dapat mendorong terjadinya radikal bebas.</a:t>
            </a:r>
          </a:p>
          <a:p>
            <a:r>
              <a:rPr lang="id-ID" altLang="id-ID" dirty="0"/>
              <a:t>Alkilasi dengan mekanisme </a:t>
            </a:r>
            <a:r>
              <a:rPr lang="id-ID" altLang="id-ID" dirty="0">
                <a:solidFill>
                  <a:srgbClr val="FF0000"/>
                </a:solidFill>
              </a:rPr>
              <a:t>ion</a:t>
            </a:r>
            <a:r>
              <a:rPr lang="id-ID" altLang="id-ID" dirty="0"/>
              <a:t> terjadi dengan bantuan katalis asam halogenida (asam mudah membentuk ion).</a:t>
            </a:r>
          </a:p>
          <a:p>
            <a:r>
              <a:rPr lang="id-ID" altLang="id-ID" dirty="0"/>
              <a:t>Alkilasi aromatik dan alkohol berlangsung dengan mekanisme ion seperti alkana bercabang. 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22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FFA3DE-D51E-4D19-BA8D-189F557CFAEB}" type="slidenum">
              <a:rPr lang="id-ID" altLang="id-ID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id-ID" altLang="id-ID" sz="1000"/>
          </a:p>
        </p:txBody>
      </p:sp>
      <p:sp>
        <p:nvSpPr>
          <p:cNvPr id="18435" name="Content Placeholder 1"/>
          <p:cNvSpPr>
            <a:spLocks noGrp="1"/>
          </p:cNvSpPr>
          <p:nvPr>
            <p:ph idx="4294967295"/>
          </p:nvPr>
        </p:nvSpPr>
        <p:spPr>
          <a:xfrm>
            <a:off x="471054" y="553751"/>
            <a:ext cx="10515600" cy="4351338"/>
          </a:xfrm>
        </p:spPr>
        <p:txBody>
          <a:bodyPr>
            <a:normAutofit/>
          </a:bodyPr>
          <a:lstStyle/>
          <a:p>
            <a:pPr marL="623887" indent="-514350">
              <a:buFont typeface="+mj-lt"/>
              <a:buAutoNum type="arabicPeriod" startAt="4"/>
              <a:defRPr/>
            </a:pPr>
            <a:r>
              <a:rPr lang="id-ID" dirty="0"/>
              <a:t>Adisi alkil halida atau alkil ester terhadap senyawa N tersier.</a:t>
            </a:r>
          </a:p>
          <a:p>
            <a:pPr marL="623887" indent="-514350">
              <a:buFont typeface="+mj-lt"/>
              <a:buAutoNum type="arabicPeriod" startAt="4"/>
              <a:defRPr/>
            </a:pPr>
            <a:endParaRPr lang="id-ID" dirty="0"/>
          </a:p>
          <a:p>
            <a:pPr marL="623887" indent="-514350">
              <a:buFont typeface="+mj-lt"/>
              <a:buAutoNum type="arabicPeriod" startAt="4"/>
              <a:defRPr/>
            </a:pPr>
            <a:endParaRPr lang="id-ID" dirty="0"/>
          </a:p>
          <a:p>
            <a:pPr marL="623887" indent="-514350">
              <a:buFont typeface="+mj-lt"/>
              <a:buAutoNum type="arabicPeriod" startAt="5"/>
              <a:defRPr/>
            </a:pPr>
            <a:r>
              <a:rPr lang="id-ID" dirty="0"/>
              <a:t>Pembentukan senyawa logam alkil, alkil terikat pd logam. Misal pd TEL (Tetra Ethyl Lead).</a:t>
            </a:r>
          </a:p>
          <a:p>
            <a:pPr marL="623887" indent="-514350">
              <a:buFont typeface="+mj-lt"/>
              <a:buAutoNum type="arabicPeriod" startAt="5"/>
              <a:defRPr/>
            </a:pPr>
            <a:endParaRPr lang="id-ID" dirty="0"/>
          </a:p>
          <a:p>
            <a:pPr marL="623887" indent="-514350">
              <a:buFont typeface="+mj-lt"/>
              <a:buAutoNum type="arabicPeriod" startAt="5"/>
              <a:defRPr/>
            </a:pPr>
            <a:endParaRPr lang="id-ID" dirty="0"/>
          </a:p>
          <a:p>
            <a:pPr marL="623887" indent="-514350">
              <a:buFont typeface="+mj-lt"/>
              <a:buAutoNum type="arabicPeriod" startAt="5"/>
              <a:defRPr/>
            </a:pPr>
            <a:r>
              <a:rPr lang="id-ID" dirty="0"/>
              <a:t>Lain-lain, misal alkil terikat pada S (merkaptan) atau terikat pd Si (alkil silane).</a:t>
            </a:r>
          </a:p>
          <a:p>
            <a:pPr>
              <a:defRPr/>
            </a:pPr>
            <a:endParaRPr lang="id-ID" dirty="0"/>
          </a:p>
          <a:p>
            <a:pPr>
              <a:defRPr/>
            </a:pPr>
            <a:endParaRPr lang="id-ID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182" y="1151064"/>
            <a:ext cx="7905344" cy="868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512" y="3172387"/>
            <a:ext cx="8420597" cy="607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843" y="4794938"/>
            <a:ext cx="7104391" cy="70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1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rgbClr val="FF0000"/>
                </a:solidFill>
              </a:rPr>
              <a:t>APLIKASI ALKILASI DI INDUSTRI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sz="4000" dirty="0">
                <a:solidFill>
                  <a:srgbClr val="0070C0"/>
                </a:solidFill>
              </a:rPr>
              <a:t>Industri minyak bumi</a:t>
            </a:r>
          </a:p>
          <a:p>
            <a:pPr>
              <a:defRPr/>
            </a:pPr>
            <a:r>
              <a:rPr lang="id-ID" sz="4000" dirty="0">
                <a:solidFill>
                  <a:srgbClr val="0070C0"/>
                </a:solidFill>
              </a:rPr>
              <a:t>Zat warna</a:t>
            </a:r>
          </a:p>
          <a:p>
            <a:pPr>
              <a:defRPr/>
            </a:pPr>
            <a:r>
              <a:rPr lang="id-ID" sz="4000" dirty="0">
                <a:solidFill>
                  <a:srgbClr val="0070C0"/>
                </a:solidFill>
              </a:rPr>
              <a:t>Karet sintetis</a:t>
            </a:r>
          </a:p>
          <a:p>
            <a:pPr>
              <a:defRPr/>
            </a:pPr>
            <a:r>
              <a:rPr lang="id-ID" sz="4000" dirty="0">
                <a:solidFill>
                  <a:srgbClr val="0070C0"/>
                </a:solidFill>
              </a:rPr>
              <a:t>Obat-obatan.</a:t>
            </a:r>
          </a:p>
          <a:p>
            <a:endParaRPr lang="id-ID" sz="40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altLang="id-ID" dirty="0"/>
              <a:t>Contoh :</a:t>
            </a:r>
          </a:p>
          <a:p>
            <a:r>
              <a:rPr lang="id-ID" altLang="id-ID" dirty="0"/>
              <a:t>dodekil benzen</a:t>
            </a:r>
          </a:p>
          <a:p>
            <a:r>
              <a:rPr lang="id-ID" altLang="id-ID" dirty="0"/>
              <a:t>etil benzen</a:t>
            </a:r>
          </a:p>
          <a:p>
            <a:r>
              <a:rPr lang="id-ID" altLang="id-ID" dirty="0"/>
              <a:t>cumene (iso propil benzen)</a:t>
            </a:r>
          </a:p>
          <a:p>
            <a:r>
              <a:rPr lang="id-ID" altLang="id-ID" dirty="0"/>
              <a:t>TEL</a:t>
            </a:r>
          </a:p>
          <a:p>
            <a:r>
              <a:rPr lang="id-ID" altLang="id-ID" dirty="0"/>
              <a:t>metil anilin</a:t>
            </a:r>
          </a:p>
          <a:p>
            <a:r>
              <a:rPr lang="id-ID" altLang="id-ID" dirty="0"/>
              <a:t>dimetil anilin.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7855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rgbClr val="FF0000"/>
                </a:solidFill>
              </a:rPr>
              <a:t>ZAT PENG-ALKILASI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Olefin</a:t>
            </a:r>
          </a:p>
          <a:p>
            <a:r>
              <a:rPr lang="id-ID" sz="3600" dirty="0"/>
              <a:t>Alkohol</a:t>
            </a:r>
          </a:p>
          <a:p>
            <a:r>
              <a:rPr lang="id-ID" sz="3600" dirty="0"/>
              <a:t>Alkil halogenida</a:t>
            </a:r>
          </a:p>
          <a:p>
            <a:r>
              <a:rPr lang="id-ID" sz="3600" dirty="0"/>
              <a:t>Alkil sulfat</a:t>
            </a:r>
          </a:p>
          <a:p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3310323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rgbClr val="FF0000"/>
                </a:solidFill>
              </a:rPr>
              <a:t>ZAT YG DI-ALKILASI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Alkana</a:t>
            </a:r>
          </a:p>
          <a:p>
            <a:r>
              <a:rPr lang="id-ID" sz="3600" dirty="0"/>
              <a:t>Aromatik</a:t>
            </a:r>
          </a:p>
          <a:p>
            <a:r>
              <a:rPr lang="id-ID" sz="3600" dirty="0"/>
              <a:t>Alkohol</a:t>
            </a:r>
          </a:p>
          <a:p>
            <a:r>
              <a:rPr lang="id-ID" sz="3600" dirty="0"/>
              <a:t>Senyawa yang mengandung N</a:t>
            </a:r>
          </a:p>
          <a:p>
            <a:r>
              <a:rPr lang="id-ID" sz="3600" dirty="0"/>
              <a:t>Logam</a:t>
            </a:r>
          </a:p>
          <a:p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898344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</TotalTime>
  <Words>732</Words>
  <Application>Microsoft Office PowerPoint</Application>
  <PresentationFormat>Widescreen</PresentationFormat>
  <Paragraphs>135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Lucida Sans Unicode</vt:lpstr>
      <vt:lpstr>Wingdings 3</vt:lpstr>
      <vt:lpstr>Office Theme</vt:lpstr>
      <vt:lpstr>ALKILASI</vt:lpstr>
      <vt:lpstr>Alkilasi</vt:lpstr>
      <vt:lpstr>Jenis-jenis alkilasi</vt:lpstr>
      <vt:lpstr>Jenis-jenis alkilasi</vt:lpstr>
      <vt:lpstr>PowerPoint Presentation</vt:lpstr>
      <vt:lpstr>PowerPoint Presentation</vt:lpstr>
      <vt:lpstr>APLIKASI ALKILASI DI INDUSTRI</vt:lpstr>
      <vt:lpstr>ZAT PENG-ALKILASI</vt:lpstr>
      <vt:lpstr>ZAT YG DI-ALKILASI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AMINASI</vt:lpstr>
      <vt:lpstr>PowerPoint Presentation</vt:lpstr>
      <vt:lpstr>REDUKSI : </vt:lpstr>
      <vt:lpstr>Zat Pereduksi yang digunakan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AMONOLISIS</vt:lpstr>
      <vt:lpstr>ZAT PENGOLAH (PENGAMONOLISIS) : </vt:lpstr>
      <vt:lpstr>Jenis reaksi Amonolisis </vt:lpstr>
      <vt:lpstr>PowerPoint Presentation</vt:lpstr>
      <vt:lpstr>Tugas</vt:lpstr>
      <vt:lpstr>Refferences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ALKILASI</dc:title>
  <dc:creator>Dwi Ardiana</dc:creator>
  <cp:lastModifiedBy>Dwi Ardiana</cp:lastModifiedBy>
  <cp:revision>72</cp:revision>
  <dcterms:created xsi:type="dcterms:W3CDTF">2019-10-02T04:00:42Z</dcterms:created>
  <dcterms:modified xsi:type="dcterms:W3CDTF">2022-10-04T01:19:22Z</dcterms:modified>
</cp:coreProperties>
</file>