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83" r:id="rId4"/>
    <p:sldId id="284" r:id="rId5"/>
    <p:sldId id="285" r:id="rId6"/>
    <p:sldId id="286" r:id="rId7"/>
    <p:sldId id="287" r:id="rId8"/>
    <p:sldId id="292" r:id="rId9"/>
    <p:sldId id="296" r:id="rId10"/>
    <p:sldId id="297" r:id="rId11"/>
    <p:sldId id="299" r:id="rId12"/>
    <p:sldId id="298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792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403648" y="2728943"/>
            <a:ext cx="612068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rgbClr val="FF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SEMANTIK</a:t>
            </a:r>
          </a:p>
          <a:p>
            <a:r>
              <a:rPr lang="en-US" altLang="ko-KR" sz="3600" b="1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Prof Dr.  </a:t>
            </a:r>
            <a:r>
              <a:rPr lang="en-US" altLang="ko-KR" sz="3600" b="1" dirty="0" err="1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Retno</a:t>
            </a:r>
            <a:r>
              <a:rPr lang="en-US" altLang="ko-KR" sz="3600" b="1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 W</a:t>
            </a:r>
          </a:p>
          <a:p>
            <a:r>
              <a:rPr lang="en-US" altLang="ko-KR" sz="3600" b="1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Dr. </a:t>
            </a:r>
            <a:r>
              <a:rPr lang="en-US" altLang="ko-KR" sz="3600" b="1" dirty="0" err="1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Raheni</a:t>
            </a:r>
            <a:r>
              <a:rPr lang="en-US" altLang="ko-KR" sz="3600" b="1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 </a:t>
            </a:r>
            <a:r>
              <a:rPr lang="en-US" altLang="ko-KR" sz="3600" b="1" dirty="0" err="1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Suhita</a:t>
            </a:r>
            <a:r>
              <a:rPr lang="en-US" altLang="ko-KR" sz="3600" b="1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, </a:t>
            </a:r>
            <a:r>
              <a:rPr lang="en-US" altLang="ko-KR" sz="3600" b="1" dirty="0" err="1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M.Hum</a:t>
            </a:r>
            <a:endParaRPr lang="en-US" altLang="ko-KR" sz="3600" b="1" dirty="0" smtClean="0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Matrik</a:t>
            </a:r>
            <a:r>
              <a:rPr lang="en-US" sz="3200" dirty="0" smtClean="0"/>
              <a:t> </a:t>
            </a:r>
            <a:r>
              <a:rPr lang="en-US" sz="3200" dirty="0" err="1" smtClean="0"/>
              <a:t>Komponen</a:t>
            </a:r>
            <a:r>
              <a:rPr lang="en-US" sz="3200" dirty="0" smtClean="0"/>
              <a:t> </a:t>
            </a:r>
            <a:r>
              <a:rPr lang="en-US" sz="3200" dirty="0" err="1" smtClean="0"/>
              <a:t>Diagnostik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Set </a:t>
            </a:r>
            <a:r>
              <a:rPr lang="en-US" sz="2800" b="1" dirty="0" err="1" smtClean="0"/>
              <a:t>Paradikmatik</a:t>
            </a:r>
            <a:endParaRPr lang="en-US" sz="28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1275874595"/>
              </p:ext>
            </p:extLst>
          </p:nvPr>
        </p:nvGraphicFramePr>
        <p:xfrm>
          <a:off x="1835696" y="1916832"/>
          <a:ext cx="5904656" cy="3240360"/>
        </p:xfrm>
        <a:graphic>
          <a:graphicData uri="http://schemas.openxmlformats.org/drawingml/2006/table">
            <a:tbl>
              <a:tblPr/>
              <a:tblGrid>
                <a:gridCol w="2951716"/>
                <a:gridCol w="2952940"/>
              </a:tblGrid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>
                          <a:effectLst/>
                          <a:latin typeface="arial"/>
                        </a:rPr>
                        <a:t>Manula</a:t>
                      </a:r>
                      <a:r>
                        <a:rPr lang="en-US" sz="2000" dirty="0">
                          <a:effectLst/>
                          <a:latin typeface="arial"/>
                        </a:rPr>
                        <a:t>/</a:t>
                      </a:r>
                      <a:r>
                        <a:rPr lang="en-US" sz="2000" dirty="0" err="1">
                          <a:effectLst/>
                          <a:latin typeface="arial"/>
                        </a:rPr>
                        <a:t>lansia</a:t>
                      </a:r>
                      <a:endParaRPr lang="en-US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>
                          <a:effectLst/>
                          <a:latin typeface="arial"/>
                        </a:rPr>
                        <a:t>Terik</a:t>
                      </a:r>
                      <a:endParaRPr lang="en-US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>
                          <a:effectLst/>
                          <a:latin typeface="arial"/>
                        </a:rPr>
                        <a:t>Dewasa</a:t>
                      </a:r>
                      <a:endParaRPr lang="en-US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>
                          <a:effectLst/>
                          <a:latin typeface="arial"/>
                        </a:rPr>
                        <a:t>Panas</a:t>
                      </a:r>
                      <a:endParaRPr lang="en-US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>
                          <a:effectLst/>
                          <a:latin typeface="arial"/>
                        </a:rPr>
                        <a:t>Remaja</a:t>
                      </a:r>
                      <a:endParaRPr lang="en-US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>
                          <a:effectLst/>
                          <a:latin typeface="arial"/>
                        </a:rPr>
                        <a:t>Hangat</a:t>
                      </a:r>
                      <a:endParaRPr lang="en-US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 smtClean="0">
                          <a:effectLst/>
                          <a:latin typeface="arial"/>
                        </a:rPr>
                        <a:t>Kanak-kanak</a:t>
                      </a:r>
                      <a:endParaRPr lang="en-US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 smtClean="0">
                          <a:effectLst/>
                          <a:latin typeface="arial"/>
                        </a:rPr>
                        <a:t>Sejuk</a:t>
                      </a:r>
                      <a:endParaRPr lang="en-US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>
                          <a:effectLst/>
                          <a:latin typeface="arial"/>
                        </a:rPr>
                        <a:t>Bayi</a:t>
                      </a:r>
                      <a:endParaRPr lang="en-US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>
                          <a:effectLst/>
                          <a:latin typeface="arial"/>
                        </a:rPr>
                        <a:t>Dingin</a:t>
                      </a:r>
                      <a:endParaRPr lang="en-US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886200" y="3277672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34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1884230364"/>
              </p:ext>
            </p:extLst>
          </p:nvPr>
        </p:nvGraphicFramePr>
        <p:xfrm>
          <a:off x="1835696" y="692696"/>
          <a:ext cx="656431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4424"/>
                <a:gridCol w="1721784"/>
                <a:gridCol w="21881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KOMPONEN MAKNA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AYAH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IBU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Dewasa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jantan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tidak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dewasa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kawin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87624" y="2780928"/>
            <a:ext cx="77768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</a:t>
            </a:r>
            <a:r>
              <a:rPr lang="en-US" b="1" dirty="0" smtClean="0"/>
              <a:t>KELEMAHAN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/>
              <a:t>pasangan</a:t>
            </a:r>
            <a:r>
              <a:rPr lang="en-US" dirty="0"/>
              <a:t> kata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b="1" dirty="0" err="1"/>
              <a:t>netral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umum</a:t>
            </a:r>
            <a:r>
              <a:rPr lang="en-US" b="1" dirty="0"/>
              <a:t> </a:t>
            </a:r>
            <a:r>
              <a:rPr lang="en-US" dirty="0" err="1"/>
              <a:t>sedangkan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yang </a:t>
            </a:r>
            <a:r>
              <a:rPr lang="en-US" dirty="0"/>
              <a:t>lain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b="1" dirty="0" err="1"/>
              <a:t>khusus</a:t>
            </a:r>
            <a:r>
              <a:rPr lang="en-US" b="1" dirty="0"/>
              <a:t>. </a:t>
            </a:r>
            <a:r>
              <a:rPr lang="en-US" dirty="0" err="1"/>
              <a:t>Misalnya</a:t>
            </a:r>
            <a:r>
              <a:rPr lang="en-US" dirty="0"/>
              <a:t>, </a:t>
            </a:r>
            <a:r>
              <a:rPr lang="en-US" dirty="0" err="1"/>
              <a:t>pasangan</a:t>
            </a:r>
            <a:r>
              <a:rPr lang="en-US" dirty="0"/>
              <a:t> kata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siswi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2.  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 </a:t>
            </a:r>
            <a:r>
              <a:rPr lang="en-US" b="1" dirty="0" err="1"/>
              <a:t>leksikal</a:t>
            </a:r>
            <a:r>
              <a:rPr lang="en-US" b="1" dirty="0"/>
              <a:t> yang </a:t>
            </a:r>
            <a:r>
              <a:rPr lang="en-US" b="1" dirty="0" err="1"/>
              <a:t>sukar</a:t>
            </a:r>
            <a:r>
              <a:rPr lang="en-US" b="1" dirty="0"/>
              <a:t> </a:t>
            </a:r>
            <a:r>
              <a:rPr lang="en-US" b="1" dirty="0" err="1"/>
              <a:t>dicari</a:t>
            </a:r>
            <a:r>
              <a:rPr lang="en-US" b="1" dirty="0"/>
              <a:t> </a:t>
            </a:r>
            <a:r>
              <a:rPr lang="en-US" b="1" dirty="0" err="1"/>
              <a:t>pasanganya</a:t>
            </a:r>
            <a:r>
              <a:rPr lang="en-US" b="1" dirty="0"/>
              <a:t> </a:t>
            </a:r>
            <a:r>
              <a:rPr lang="en-US" dirty="0" err="1" smtClean="0"/>
              <a:t>tetapi</a:t>
            </a:r>
            <a:endParaRPr lang="en-US" dirty="0" smtClean="0"/>
          </a:p>
          <a:p>
            <a:pPr marL="344488" indent="-344488"/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b="1" dirty="0" err="1"/>
              <a:t>pasangan</a:t>
            </a:r>
            <a:r>
              <a:rPr lang="en-US" b="1" dirty="0"/>
              <a:t> </a:t>
            </a:r>
            <a:r>
              <a:rPr lang="en-US" b="1" dirty="0" err="1"/>
              <a:t>lebih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satu</a:t>
            </a:r>
            <a:r>
              <a:rPr lang="en-US" dirty="0"/>
              <a:t>. </a:t>
            </a:r>
            <a:endParaRPr lang="en-US" dirty="0" smtClean="0"/>
          </a:p>
          <a:p>
            <a:pPr marL="344488" indent="-344488"/>
            <a:r>
              <a:rPr lang="en-US" dirty="0" smtClean="0"/>
              <a:t>3. </a:t>
            </a:r>
            <a:r>
              <a:rPr lang="en-US" dirty="0" err="1" smtClean="0"/>
              <a:t>sukar</a:t>
            </a:r>
            <a:r>
              <a:rPr lang="en-US" dirty="0" smtClean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b="1" dirty="0" err="1"/>
              <a:t>ciri-ciri</a:t>
            </a:r>
            <a:r>
              <a:rPr lang="en-US" b="1" dirty="0"/>
              <a:t> </a:t>
            </a:r>
            <a:r>
              <a:rPr lang="en-US" b="1" dirty="0" err="1"/>
              <a:t>semantik</a:t>
            </a:r>
            <a:r>
              <a:rPr lang="en-US" b="1" dirty="0"/>
              <a:t> </a:t>
            </a: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en-US" b="1" dirty="0" err="1"/>
              <a:t>bertingkat</a:t>
            </a:r>
            <a:r>
              <a:rPr lang="en-US" b="1" dirty="0"/>
              <a:t>, </a:t>
            </a:r>
            <a:r>
              <a:rPr lang="en-US" b="1" dirty="0" err="1"/>
              <a:t>mana</a:t>
            </a:r>
            <a:r>
              <a:rPr lang="en-US" b="1" dirty="0"/>
              <a:t> yang </a:t>
            </a:r>
            <a:endParaRPr lang="en-US" b="1" dirty="0" smtClean="0"/>
          </a:p>
          <a:p>
            <a:pPr marL="344488" indent="-344488"/>
            <a:r>
              <a:rPr lang="en-US" b="1" dirty="0"/>
              <a:t> </a:t>
            </a:r>
            <a:r>
              <a:rPr lang="en-US" b="1" dirty="0" smtClean="0"/>
              <a:t>   </a:t>
            </a:r>
            <a:r>
              <a:rPr lang="en-US" b="1" dirty="0" err="1" smtClean="0"/>
              <a:t>lebih</a:t>
            </a:r>
            <a:r>
              <a:rPr lang="en-US" b="1" dirty="0" smtClean="0"/>
              <a:t> </a:t>
            </a:r>
            <a:r>
              <a:rPr lang="en-US" b="1" dirty="0" err="1"/>
              <a:t>bersifat</a:t>
            </a:r>
            <a:r>
              <a:rPr lang="en-US" b="1" dirty="0"/>
              <a:t> </a:t>
            </a:r>
            <a:r>
              <a:rPr lang="en-US" b="1" dirty="0" err="1"/>
              <a:t>umum</a:t>
            </a:r>
            <a:r>
              <a:rPr lang="en-US" b="1" dirty="0"/>
              <a:t>,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mana</a:t>
            </a:r>
            <a:r>
              <a:rPr lang="en-US" b="1" dirty="0"/>
              <a:t> yang </a:t>
            </a:r>
            <a:r>
              <a:rPr lang="en-US" b="1" dirty="0" err="1"/>
              <a:t>lebih</a:t>
            </a:r>
            <a:r>
              <a:rPr lang="en-US" b="1" dirty="0"/>
              <a:t> </a:t>
            </a:r>
            <a:r>
              <a:rPr lang="en-US" b="1" dirty="0" err="1"/>
              <a:t>bersifat</a:t>
            </a:r>
            <a:r>
              <a:rPr lang="en-US" b="1" dirty="0"/>
              <a:t> </a:t>
            </a:r>
            <a:r>
              <a:rPr lang="en-US" b="1" dirty="0" err="1"/>
              <a:t>khusus</a:t>
            </a:r>
            <a:r>
              <a:rPr lang="en-US" dirty="0"/>
              <a:t>. </a:t>
            </a:r>
            <a:endParaRPr lang="en-US" dirty="0" smtClean="0"/>
          </a:p>
          <a:p>
            <a:pPr marL="344488" indent="-344488"/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Contoh</a:t>
            </a:r>
            <a:r>
              <a:rPr lang="en-US" dirty="0" smtClean="0"/>
              <a:t>, </a:t>
            </a: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jantan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dewasa</a:t>
            </a:r>
            <a:r>
              <a:rPr lang="en-US" dirty="0"/>
              <a:t>, </a:t>
            </a:r>
            <a:r>
              <a:rPr lang="en-US" dirty="0" err="1"/>
              <a:t>mana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endParaRPr lang="en-US" dirty="0" smtClean="0"/>
          </a:p>
          <a:p>
            <a:pPr marL="344488" indent="-344488"/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07904" y="332656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SET BINER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9070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187624" y="116632"/>
            <a:ext cx="7848872" cy="4147865"/>
          </a:xfrm>
        </p:spPr>
        <p:txBody>
          <a:bodyPr/>
          <a:lstStyle/>
          <a:p>
            <a:r>
              <a:rPr lang="en-US" sz="2000" b="1" dirty="0"/>
              <a:t>ASPEK MAKNA </a:t>
            </a:r>
          </a:p>
          <a:p>
            <a:r>
              <a:rPr lang="en-US" sz="2000" b="1" dirty="0" err="1" smtClean="0"/>
              <a:t>Pengertian</a:t>
            </a:r>
            <a:r>
              <a:rPr lang="en-US" sz="2000" b="1" dirty="0" smtClean="0"/>
              <a:t> </a:t>
            </a:r>
            <a:r>
              <a:rPr lang="en-US" sz="2000" b="1" dirty="0"/>
              <a:t>(sense</a:t>
            </a:r>
            <a:r>
              <a:rPr lang="en-US" sz="2000" b="1" dirty="0" smtClean="0"/>
              <a:t>) </a:t>
            </a:r>
            <a:r>
              <a:rPr lang="en-US" sz="2000" dirty="0" smtClean="0"/>
              <a:t>: </a:t>
            </a:r>
            <a:r>
              <a:rPr lang="en-US" sz="2000" dirty="0" err="1" smtClean="0"/>
              <a:t>dicapai</a:t>
            </a:r>
            <a:r>
              <a:rPr lang="en-US" sz="2000" dirty="0" smtClean="0"/>
              <a:t> </a:t>
            </a:r>
            <a:r>
              <a:rPr lang="en-US" sz="2000" dirty="0" err="1"/>
              <a:t>apabila</a:t>
            </a:r>
            <a:r>
              <a:rPr lang="en-US" sz="2000" dirty="0"/>
              <a:t> </a:t>
            </a:r>
            <a:r>
              <a:rPr lang="en-US" sz="2000" dirty="0" err="1"/>
              <a:t>pembicara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lawan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2000" dirty="0" err="1" smtClean="0"/>
              <a:t>bicara</a:t>
            </a:r>
            <a:r>
              <a:rPr lang="en-US" sz="2000" dirty="0" smtClean="0"/>
              <a:t> </a:t>
            </a:r>
            <a:r>
              <a:rPr lang="en-US" sz="2000" dirty="0" err="1"/>
              <a:t>mempunyai</a:t>
            </a:r>
            <a:r>
              <a:rPr lang="en-US" sz="2000" dirty="0"/>
              <a:t> </a:t>
            </a:r>
            <a:r>
              <a:rPr lang="en-US" sz="2000" dirty="0" err="1"/>
              <a:t>kesamaan</a:t>
            </a:r>
            <a:r>
              <a:rPr lang="en-US" sz="2000" dirty="0"/>
              <a:t> </a:t>
            </a:r>
            <a:r>
              <a:rPr lang="en-US" sz="2000" dirty="0" err="1"/>
              <a:t>bahasa</a:t>
            </a:r>
            <a:r>
              <a:rPr lang="en-US" sz="2000" dirty="0"/>
              <a:t> </a:t>
            </a:r>
            <a:r>
              <a:rPr lang="en-US" sz="2000" dirty="0" smtClean="0"/>
              <a:t>yang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2000" dirty="0" err="1" smtClean="0"/>
              <a:t>disepakati</a:t>
            </a:r>
            <a:r>
              <a:rPr lang="en-US" sz="2000" dirty="0" smtClean="0"/>
              <a:t> </a:t>
            </a:r>
            <a:r>
              <a:rPr lang="en-US" sz="2000" dirty="0" err="1"/>
              <a:t>bersama</a:t>
            </a:r>
            <a:r>
              <a:rPr lang="en-US" sz="2000" dirty="0"/>
              <a:t>. </a:t>
            </a:r>
          </a:p>
          <a:p>
            <a:r>
              <a:rPr lang="en-US" sz="2000" b="1" dirty="0" err="1" smtClean="0"/>
              <a:t>Nilai</a:t>
            </a:r>
            <a:r>
              <a:rPr lang="en-US" sz="2000" b="1" dirty="0" smtClean="0"/>
              <a:t> </a:t>
            </a:r>
            <a:r>
              <a:rPr lang="en-US" sz="2000" b="1" dirty="0"/>
              <a:t>rasa (feeling</a:t>
            </a:r>
            <a:r>
              <a:rPr lang="en-US" sz="2000" b="1" dirty="0" smtClean="0"/>
              <a:t>)</a:t>
            </a:r>
            <a:r>
              <a:rPr lang="en-US" sz="2000" dirty="0" smtClean="0"/>
              <a:t> : </a:t>
            </a:r>
            <a:r>
              <a:rPr lang="en-US" sz="2000" dirty="0" err="1" smtClean="0"/>
              <a:t>berhubungan</a:t>
            </a:r>
            <a:r>
              <a:rPr lang="en-US" sz="2000" dirty="0" smtClean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rasa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/>
              <a:t>sikap</a:t>
            </a:r>
            <a:r>
              <a:rPr lang="en-US" sz="2000" dirty="0"/>
              <a:t> </a:t>
            </a:r>
            <a:r>
              <a:rPr lang="en-US" sz="2000" dirty="0" err="1"/>
              <a:t>pembicara</a:t>
            </a:r>
            <a:r>
              <a:rPr lang="en-US" sz="2000" dirty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</a:t>
            </a:r>
            <a:r>
              <a:rPr lang="en-US" sz="2000" dirty="0"/>
              <a:t>yang </a:t>
            </a:r>
            <a:r>
              <a:rPr lang="en-US" sz="2000" dirty="0" err="1"/>
              <a:t>dibicarakan</a:t>
            </a:r>
            <a:r>
              <a:rPr lang="en-US" sz="2000" dirty="0" smtClean="0"/>
              <a:t>. </a:t>
            </a:r>
            <a:r>
              <a:rPr lang="en-US" sz="2000" dirty="0" err="1"/>
              <a:t>nilai</a:t>
            </a:r>
            <a:r>
              <a:rPr lang="en-US" sz="2000" dirty="0"/>
              <a:t> rasa </a:t>
            </a:r>
            <a:r>
              <a:rPr lang="en-US" sz="2000" dirty="0" err="1" smtClean="0"/>
              <a:t>berkaitan</a:t>
            </a:r>
            <a:endParaRPr lang="en-US" sz="2000" dirty="0" smtClean="0"/>
          </a:p>
          <a:p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/>
              <a:t>makna</a:t>
            </a:r>
            <a:r>
              <a:rPr lang="en-US" sz="2000" dirty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/>
              <a:t>kehidupan</a:t>
            </a:r>
            <a:r>
              <a:rPr lang="en-US" sz="2000" dirty="0"/>
              <a:t> </a:t>
            </a:r>
            <a:r>
              <a:rPr lang="en-US" sz="2000" dirty="0" err="1"/>
              <a:t>sehari-hari</a:t>
            </a:r>
            <a:r>
              <a:rPr lang="en-US" sz="2000" dirty="0"/>
              <a:t> </a:t>
            </a:r>
            <a:r>
              <a:rPr lang="en-US" sz="2000" dirty="0" err="1"/>
              <a:t>selamanya</a:t>
            </a:r>
            <a:r>
              <a:rPr lang="en-US" sz="2000" dirty="0"/>
              <a:t>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2000" dirty="0" err="1" smtClean="0"/>
              <a:t>berhubungan</a:t>
            </a:r>
            <a:r>
              <a:rPr lang="en-US" sz="2000" dirty="0" smtClean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rasa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perasaan</a:t>
            </a:r>
            <a:r>
              <a:rPr lang="en-US" sz="2000" dirty="0"/>
              <a:t>. </a:t>
            </a:r>
            <a:r>
              <a:rPr lang="en-US" sz="2000" dirty="0" err="1"/>
              <a:t>Saat</a:t>
            </a:r>
            <a:r>
              <a:rPr lang="en-US" sz="2000" dirty="0"/>
              <a:t> </a:t>
            </a:r>
            <a:r>
              <a:rPr lang="en-US" sz="2000" dirty="0" err="1" smtClean="0"/>
              <a:t>jengkel</a:t>
            </a:r>
            <a:r>
              <a:rPr lang="en-US" sz="2000" dirty="0"/>
              <a:t>, </a:t>
            </a:r>
            <a:r>
              <a:rPr lang="en-US" sz="2000" dirty="0" err="1"/>
              <a:t>terharu</a:t>
            </a:r>
            <a:r>
              <a:rPr lang="en-US" sz="2000" dirty="0"/>
              <a:t>, </a:t>
            </a:r>
            <a:r>
              <a:rPr lang="en-US" sz="2000" dirty="0" err="1"/>
              <a:t>gembira</a:t>
            </a:r>
            <a:r>
              <a:rPr lang="en-US" sz="2000" dirty="0"/>
              <a:t>, </a:t>
            </a:r>
            <a:r>
              <a:rPr lang="en-US" sz="2000" dirty="0" err="1" smtClean="0"/>
              <a:t>dll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bahasa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berbeda</a:t>
            </a:r>
            <a:endParaRPr lang="en-US" sz="2000" dirty="0"/>
          </a:p>
          <a:p>
            <a:r>
              <a:rPr lang="en-US" sz="2000" b="1" dirty="0" smtClean="0"/>
              <a:t>Nada </a:t>
            </a:r>
            <a:r>
              <a:rPr lang="en-US" sz="2000" b="1" dirty="0"/>
              <a:t>(tone</a:t>
            </a:r>
            <a:r>
              <a:rPr lang="en-US" sz="2000" b="1" dirty="0" smtClean="0"/>
              <a:t>) </a:t>
            </a:r>
            <a:r>
              <a:rPr lang="en-US" sz="2000" dirty="0" smtClean="0"/>
              <a:t>: </a:t>
            </a:r>
            <a:r>
              <a:rPr lang="en-US" sz="2000" dirty="0" err="1" smtClean="0"/>
              <a:t>Aspek</a:t>
            </a:r>
            <a:r>
              <a:rPr lang="en-US" sz="2000" dirty="0" smtClean="0"/>
              <a:t> </a:t>
            </a:r>
            <a:r>
              <a:rPr lang="en-US" sz="2000" dirty="0"/>
              <a:t>nada </a:t>
            </a:r>
            <a:r>
              <a:rPr lang="en-US" sz="2000" dirty="0" err="1"/>
              <a:t>berhubungan</a:t>
            </a:r>
            <a:r>
              <a:rPr lang="en-US" sz="2000" dirty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/>
              <a:t>aspek</a:t>
            </a:r>
            <a:r>
              <a:rPr lang="en-US" sz="2000" dirty="0"/>
              <a:t> </a:t>
            </a:r>
            <a:r>
              <a:rPr lang="en-US" sz="2000" dirty="0" err="1"/>
              <a:t>makna</a:t>
            </a:r>
            <a:r>
              <a:rPr lang="en-US" sz="2000" dirty="0"/>
              <a:t> </a:t>
            </a:r>
            <a:r>
              <a:rPr lang="en-US" sz="2000" dirty="0" err="1" smtClean="0"/>
              <a:t>Kalau</a:t>
            </a:r>
            <a:r>
              <a:rPr lang="en-US" sz="2000" dirty="0" smtClean="0"/>
              <a:t> </a:t>
            </a:r>
            <a:r>
              <a:rPr lang="en-US" sz="2000" dirty="0" err="1"/>
              <a:t>seorang</a:t>
            </a:r>
            <a:r>
              <a:rPr lang="en-US" sz="2000" dirty="0"/>
              <a:t> </a:t>
            </a:r>
            <a:r>
              <a:rPr lang="en-US" sz="2000" dirty="0" err="1"/>
              <a:t>sedang</a:t>
            </a:r>
            <a:r>
              <a:rPr lang="en-US" sz="2000" dirty="0"/>
              <a:t> </a:t>
            </a:r>
            <a:r>
              <a:rPr lang="en-US" sz="2000" dirty="0" err="1"/>
              <a:t>jengkel,nada</a:t>
            </a:r>
            <a:r>
              <a:rPr lang="en-US" sz="2000" dirty="0"/>
              <a:t> </a:t>
            </a:r>
            <a:r>
              <a:rPr lang="en-US" sz="2000" dirty="0" err="1"/>
              <a:t>suaranya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meninggi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err="1" smtClean="0"/>
              <a:t>Kalau</a:t>
            </a:r>
            <a:r>
              <a:rPr lang="en-US" sz="2000" dirty="0" smtClean="0"/>
              <a:t> </a:t>
            </a:r>
            <a:r>
              <a:rPr lang="en-US" sz="2000" dirty="0" err="1"/>
              <a:t>seseorang</a:t>
            </a:r>
            <a:r>
              <a:rPr lang="en-US" sz="2000" dirty="0"/>
              <a:t> </a:t>
            </a:r>
            <a:r>
              <a:rPr lang="en-US" sz="2000" dirty="0" err="1"/>
              <a:t>minta</a:t>
            </a:r>
            <a:r>
              <a:rPr lang="en-US" sz="2000" dirty="0"/>
              <a:t> </a:t>
            </a:r>
            <a:r>
              <a:rPr lang="en-US" sz="2000" dirty="0" err="1"/>
              <a:t>sesuatu</a:t>
            </a:r>
            <a:r>
              <a:rPr lang="en-US" sz="2000" dirty="0"/>
              <a:t>, </a:t>
            </a:r>
            <a:r>
              <a:rPr lang="en-US" sz="2000" dirty="0" err="1"/>
              <a:t>maka</a:t>
            </a:r>
            <a:r>
              <a:rPr lang="en-US" sz="2000" dirty="0"/>
              <a:t> nada </a:t>
            </a:r>
            <a:r>
              <a:rPr lang="en-US" sz="2000" dirty="0" err="1"/>
              <a:t>suaranya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2000" dirty="0" err="1" smtClean="0"/>
              <a:t>lembut</a:t>
            </a:r>
            <a:r>
              <a:rPr lang="en-US" sz="2000" dirty="0" smtClean="0"/>
              <a:t> </a:t>
            </a:r>
          </a:p>
          <a:p>
            <a:r>
              <a:rPr lang="en-US" sz="2000" b="1" dirty="0" err="1" smtClean="0"/>
              <a:t>Maksud</a:t>
            </a:r>
            <a:r>
              <a:rPr lang="en-US" sz="2000" b="1" dirty="0" smtClean="0"/>
              <a:t> </a:t>
            </a:r>
            <a:r>
              <a:rPr lang="en-US" sz="2000" b="1" dirty="0"/>
              <a:t>(intention</a:t>
            </a:r>
            <a:r>
              <a:rPr lang="en-US" sz="2000" b="1" dirty="0" smtClean="0"/>
              <a:t>) </a:t>
            </a:r>
            <a:r>
              <a:rPr lang="en-US" sz="2000" dirty="0" smtClean="0"/>
              <a:t>: </a:t>
            </a:r>
            <a:r>
              <a:rPr lang="en-US" sz="2000" dirty="0" err="1" smtClean="0"/>
              <a:t>Maksud</a:t>
            </a:r>
            <a:r>
              <a:rPr lang="en-US" sz="2000" dirty="0" smtClean="0"/>
              <a:t> </a:t>
            </a:r>
            <a:r>
              <a:rPr lang="en-US" sz="2000" dirty="0"/>
              <a:t>yang </a:t>
            </a:r>
            <a:r>
              <a:rPr lang="en-US" sz="2000" dirty="0" err="1"/>
              <a:t>diinginkan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 smtClean="0"/>
              <a:t>bersifat</a:t>
            </a:r>
            <a:endParaRPr lang="en-US" sz="2000" dirty="0" smtClean="0"/>
          </a:p>
          <a:p>
            <a:r>
              <a:rPr lang="en-US" sz="2000" dirty="0" smtClean="0"/>
              <a:t> </a:t>
            </a:r>
            <a:r>
              <a:rPr lang="en-US" sz="2000" dirty="0" err="1"/>
              <a:t>deklarasi</a:t>
            </a:r>
            <a:r>
              <a:rPr lang="en-US" sz="2000" dirty="0"/>
              <a:t>, </a:t>
            </a:r>
            <a:r>
              <a:rPr lang="en-US" sz="2000" dirty="0" err="1"/>
              <a:t>imperatif</a:t>
            </a:r>
            <a:r>
              <a:rPr lang="en-US" sz="2000" dirty="0"/>
              <a:t>, </a:t>
            </a:r>
            <a:r>
              <a:rPr lang="en-US" sz="2000" dirty="0" err="1"/>
              <a:t>narasi</a:t>
            </a:r>
            <a:r>
              <a:rPr lang="en-US" sz="2000" dirty="0"/>
              <a:t>, </a:t>
            </a:r>
            <a:r>
              <a:rPr lang="en-US" sz="2000" dirty="0" err="1"/>
              <a:t>pedagogis</a:t>
            </a:r>
            <a:r>
              <a:rPr lang="en-US" sz="2000" dirty="0"/>
              <a:t>, </a:t>
            </a:r>
            <a:r>
              <a:rPr lang="en-US" sz="2000" dirty="0" err="1"/>
              <a:t>persuasi</a:t>
            </a:r>
            <a:r>
              <a:rPr lang="en-US" sz="2000" dirty="0"/>
              <a:t>, </a:t>
            </a:r>
            <a:r>
              <a:rPr lang="en-US" sz="2000" dirty="0" err="1"/>
              <a:t>rekreasi</a:t>
            </a:r>
            <a:r>
              <a:rPr lang="en-US" sz="2000" dirty="0"/>
              <a:t> </a:t>
            </a:r>
            <a:r>
              <a:rPr lang="en-US" sz="2000" dirty="0" smtClean="0"/>
              <a:t>,</a:t>
            </a:r>
            <a:r>
              <a:rPr lang="en-US" sz="2000" dirty="0" err="1" smtClean="0"/>
              <a:t>dll</a:t>
            </a:r>
            <a:r>
              <a:rPr lang="en-US" sz="2000" dirty="0" smtClean="0"/>
              <a:t> </a:t>
            </a:r>
            <a:r>
              <a:rPr lang="en-US" sz="2000" dirty="0" err="1" smtClean="0"/>
              <a:t>Kalau</a:t>
            </a:r>
            <a:r>
              <a:rPr lang="en-US" sz="2000" dirty="0" smtClean="0"/>
              <a:t> </a:t>
            </a:r>
            <a:r>
              <a:rPr lang="en-US" sz="2000" dirty="0" err="1"/>
              <a:t>seseorang</a:t>
            </a:r>
            <a:r>
              <a:rPr lang="en-US" sz="2000" dirty="0"/>
              <a:t> </a:t>
            </a:r>
            <a:r>
              <a:rPr lang="en-US" sz="2000" dirty="0" err="1"/>
              <a:t>berkata</a:t>
            </a:r>
            <a:r>
              <a:rPr lang="en-US" sz="2000" dirty="0"/>
              <a:t>, “</a:t>
            </a:r>
            <a:r>
              <a:rPr lang="en-US" sz="2000" dirty="0" err="1"/>
              <a:t>Hei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hujan</a:t>
            </a:r>
            <a:r>
              <a:rPr lang="en-US" sz="2000" dirty="0"/>
              <a:t>.” </a:t>
            </a:r>
            <a:r>
              <a:rPr lang="en-US" sz="2000" dirty="0" err="1"/>
              <a:t>Pembicara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mengingatkan</a:t>
            </a:r>
            <a:r>
              <a:rPr lang="en-US" sz="2000" dirty="0"/>
              <a:t> </a:t>
            </a:r>
            <a:r>
              <a:rPr lang="en-US" sz="2000" dirty="0" err="1"/>
              <a:t>pendengar</a:t>
            </a:r>
            <a:r>
              <a:rPr lang="en-US" sz="2000" dirty="0"/>
              <a:t>: a) </a:t>
            </a:r>
            <a:r>
              <a:rPr lang="en-US" sz="2000" dirty="0" err="1"/>
              <a:t>cepat-cepat</a:t>
            </a:r>
            <a:r>
              <a:rPr lang="en-US" sz="2000" dirty="0"/>
              <a:t> </a:t>
            </a:r>
            <a:r>
              <a:rPr lang="en-US" sz="2000" dirty="0" err="1"/>
              <a:t>pergi</a:t>
            </a:r>
            <a:r>
              <a:rPr lang="en-US" sz="2000" dirty="0"/>
              <a:t>; b)</a:t>
            </a:r>
            <a:r>
              <a:rPr lang="en-US" sz="2000" dirty="0" err="1"/>
              <a:t>bawa</a:t>
            </a:r>
            <a:r>
              <a:rPr lang="en-US" sz="2000" dirty="0"/>
              <a:t> </a:t>
            </a:r>
            <a:r>
              <a:rPr lang="en-US" sz="2000" dirty="0" err="1" smtClean="0"/>
              <a:t>payung</a:t>
            </a:r>
            <a:r>
              <a:rPr lang="en-US" sz="2000" dirty="0" smtClean="0"/>
              <a:t>;, </a:t>
            </a:r>
            <a:r>
              <a:rPr lang="en-US" sz="2000" dirty="0" err="1"/>
              <a:t>dll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0423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Leech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259632" y="1052736"/>
            <a:ext cx="7776864" cy="4680520"/>
          </a:xfrm>
        </p:spPr>
        <p:txBody>
          <a:bodyPr/>
          <a:lstStyle/>
          <a:p>
            <a:r>
              <a:rPr lang="en-US" sz="1800" b="1" dirty="0" err="1" smtClean="0"/>
              <a:t>Makna</a:t>
            </a:r>
            <a:r>
              <a:rPr lang="en-US" sz="1800" b="1" dirty="0" smtClean="0"/>
              <a:t> </a:t>
            </a:r>
            <a:r>
              <a:rPr lang="en-US" sz="1800" b="1" dirty="0" err="1"/>
              <a:t>Konotatif</a:t>
            </a:r>
            <a:r>
              <a:rPr lang="en-US" sz="1800" b="1" dirty="0"/>
              <a:t> </a:t>
            </a:r>
            <a:r>
              <a:rPr lang="en-US" sz="1800" dirty="0"/>
              <a:t>: </a:t>
            </a:r>
            <a:r>
              <a:rPr lang="en-US" sz="1800" dirty="0" err="1"/>
              <a:t>Makna</a:t>
            </a:r>
            <a:r>
              <a:rPr lang="en-US" sz="1800" dirty="0"/>
              <a:t> lain  yang </a:t>
            </a:r>
            <a:r>
              <a:rPr lang="en-US" sz="1800" dirty="0" err="1"/>
              <a:t>ditambahkan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 smtClean="0"/>
              <a:t>sebuah</a:t>
            </a:r>
            <a:endParaRPr lang="en-US" sz="1800" dirty="0" smtClean="0"/>
          </a:p>
          <a:p>
            <a:r>
              <a:rPr lang="en-US" sz="1800" dirty="0" smtClean="0"/>
              <a:t> </a:t>
            </a:r>
            <a:r>
              <a:rPr lang="en-US" sz="1800" dirty="0"/>
              <a:t>kata yang </a:t>
            </a:r>
            <a:r>
              <a:rPr lang="en-US" sz="1800" dirty="0" err="1"/>
              <a:t>berhubungan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nilai</a:t>
            </a:r>
            <a:r>
              <a:rPr lang="en-US" sz="1800" dirty="0"/>
              <a:t> rasa </a:t>
            </a:r>
            <a:r>
              <a:rPr lang="en-US" sz="1800" dirty="0" err="1"/>
              <a:t>seseorang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kelompok</a:t>
            </a:r>
            <a:r>
              <a:rPr lang="en-US" sz="1800" dirty="0"/>
              <a:t>. </a:t>
            </a:r>
          </a:p>
          <a:p>
            <a:r>
              <a:rPr lang="en-US" sz="1800" b="1" dirty="0" err="1"/>
              <a:t>Makna</a:t>
            </a:r>
            <a:r>
              <a:rPr lang="en-US" sz="1800" b="1" dirty="0"/>
              <a:t> </a:t>
            </a:r>
            <a:r>
              <a:rPr lang="en-US" sz="1800" b="1" dirty="0" err="1"/>
              <a:t>Stilistik</a:t>
            </a:r>
            <a:r>
              <a:rPr lang="en-US" sz="1800" b="1" dirty="0"/>
              <a:t> </a:t>
            </a:r>
            <a:r>
              <a:rPr lang="en-US" sz="1800" dirty="0"/>
              <a:t>: </a:t>
            </a:r>
            <a:r>
              <a:rPr lang="en-US" sz="1800" dirty="0" err="1"/>
              <a:t>makna</a:t>
            </a:r>
            <a:r>
              <a:rPr lang="en-US" sz="1800" dirty="0"/>
              <a:t> yang </a:t>
            </a:r>
            <a:r>
              <a:rPr lang="en-US" sz="1800" dirty="0" err="1"/>
              <a:t>timbul</a:t>
            </a:r>
            <a:r>
              <a:rPr lang="en-US" sz="1800" dirty="0"/>
              <a:t> </a:t>
            </a:r>
            <a:r>
              <a:rPr lang="en-US" sz="1800" dirty="0" err="1"/>
              <a:t>karena</a:t>
            </a:r>
            <a:r>
              <a:rPr lang="en-US" sz="1800" dirty="0"/>
              <a:t> </a:t>
            </a:r>
            <a:r>
              <a:rPr lang="en-US" sz="1800" dirty="0" err="1"/>
              <a:t>gaya</a:t>
            </a:r>
            <a:r>
              <a:rPr lang="en-US" sz="1800" dirty="0"/>
              <a:t> </a:t>
            </a:r>
            <a:r>
              <a:rPr lang="en-US" sz="1800" dirty="0" err="1"/>
              <a:t>pemilihan</a:t>
            </a:r>
            <a:r>
              <a:rPr lang="en-US" sz="1800" dirty="0"/>
              <a:t> kata </a:t>
            </a:r>
            <a:endParaRPr lang="en-US" sz="1800" dirty="0" smtClean="0"/>
          </a:p>
          <a:p>
            <a:r>
              <a:rPr lang="en-US" sz="1800" dirty="0" err="1" smtClean="0"/>
              <a:t>sehubungan</a:t>
            </a:r>
            <a:r>
              <a:rPr lang="en-US" sz="1800" dirty="0" smtClean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perbedaan</a:t>
            </a:r>
            <a:r>
              <a:rPr lang="en-US" sz="1800" dirty="0"/>
              <a:t> </a:t>
            </a:r>
            <a:r>
              <a:rPr lang="en-US" sz="1800" dirty="0" err="1"/>
              <a:t>sosial</a:t>
            </a:r>
            <a:r>
              <a:rPr lang="en-US" sz="1800" dirty="0"/>
              <a:t> (strata)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bidang</a:t>
            </a:r>
            <a:r>
              <a:rPr lang="en-US" sz="1800" dirty="0"/>
              <a:t> </a:t>
            </a:r>
            <a:r>
              <a:rPr lang="en-US" sz="1800" dirty="0" err="1"/>
              <a:t>kegiatan</a:t>
            </a:r>
            <a:r>
              <a:rPr lang="en-US" sz="1800" dirty="0"/>
              <a:t> di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masyarakat</a:t>
            </a:r>
            <a:r>
              <a:rPr lang="en-US" sz="1800" dirty="0"/>
              <a:t>. </a:t>
            </a:r>
            <a:r>
              <a:rPr lang="en-US" sz="1800" dirty="0" err="1" smtClean="0"/>
              <a:t>contoh</a:t>
            </a:r>
            <a:r>
              <a:rPr lang="en-US" sz="1800" dirty="0" smtClean="0"/>
              <a:t> kata </a:t>
            </a:r>
            <a:r>
              <a:rPr lang="en-US" sz="1800" dirty="0"/>
              <a:t>‘</a:t>
            </a:r>
            <a:r>
              <a:rPr lang="en-US" sz="1800" dirty="0" err="1"/>
              <a:t>rumah</a:t>
            </a:r>
            <a:r>
              <a:rPr lang="en-US" sz="1800" dirty="0"/>
              <a:t>’, ‘</a:t>
            </a:r>
            <a:r>
              <a:rPr lang="en-US" sz="1800" dirty="0" err="1"/>
              <a:t>pondok</a:t>
            </a:r>
            <a:r>
              <a:rPr lang="en-US" sz="1800" dirty="0"/>
              <a:t>’, ‘</a:t>
            </a:r>
            <a:r>
              <a:rPr lang="en-US" sz="1800" dirty="0" err="1"/>
              <a:t>vila</a:t>
            </a:r>
            <a:r>
              <a:rPr lang="en-US" sz="1800" dirty="0"/>
              <a:t>’, ‘</a:t>
            </a:r>
            <a:r>
              <a:rPr lang="en-US" sz="1800" dirty="0" err="1"/>
              <a:t>keraton</a:t>
            </a:r>
            <a:r>
              <a:rPr lang="en-US" sz="1800" dirty="0" smtClean="0"/>
              <a:t>’,</a:t>
            </a:r>
          </a:p>
          <a:p>
            <a:r>
              <a:rPr lang="en-US" sz="1800" dirty="0" smtClean="0"/>
              <a:t> </a:t>
            </a:r>
            <a:r>
              <a:rPr lang="en-US" sz="1800" dirty="0"/>
              <a:t>‘</a:t>
            </a:r>
            <a:r>
              <a:rPr lang="en-US" sz="1800" dirty="0" err="1"/>
              <a:t>gubuk</a:t>
            </a:r>
            <a:r>
              <a:rPr lang="en-US" sz="1800" dirty="0"/>
              <a:t>’, ‘</a:t>
            </a:r>
            <a:r>
              <a:rPr lang="en-US" sz="1800" dirty="0" err="1"/>
              <a:t>kediaman</a:t>
            </a:r>
            <a:r>
              <a:rPr lang="en-US" sz="1800" dirty="0"/>
              <a:t>’, </a:t>
            </a:r>
            <a:r>
              <a:rPr lang="en-US" sz="1800" dirty="0" err="1"/>
              <a:t>dan</a:t>
            </a:r>
            <a:r>
              <a:rPr lang="en-US" sz="1800" dirty="0"/>
              <a:t> ‘</a:t>
            </a:r>
            <a:r>
              <a:rPr lang="en-US" sz="1800" dirty="0" err="1"/>
              <a:t>resindensi</a:t>
            </a:r>
            <a:r>
              <a:rPr lang="en-US" sz="1800" dirty="0"/>
              <a:t>’. </a:t>
            </a:r>
          </a:p>
          <a:p>
            <a:r>
              <a:rPr lang="en-US" sz="1800" b="1" dirty="0" err="1"/>
              <a:t>Makna</a:t>
            </a:r>
            <a:r>
              <a:rPr lang="en-US" sz="1800" b="1" dirty="0"/>
              <a:t> </a:t>
            </a:r>
            <a:r>
              <a:rPr lang="en-US" sz="1800" b="1" dirty="0" err="1"/>
              <a:t>Afektif</a:t>
            </a:r>
            <a:r>
              <a:rPr lang="en-US" sz="1800" b="1" dirty="0"/>
              <a:t> </a:t>
            </a:r>
            <a:r>
              <a:rPr lang="en-US" sz="1800" dirty="0"/>
              <a:t>: </a:t>
            </a:r>
            <a:r>
              <a:rPr lang="en-US" sz="1800" dirty="0" err="1"/>
              <a:t>makna</a:t>
            </a:r>
            <a:r>
              <a:rPr lang="en-US" sz="1800" dirty="0"/>
              <a:t> yang </a:t>
            </a:r>
            <a:r>
              <a:rPr lang="en-US" sz="1800" dirty="0" err="1"/>
              <a:t>berhubungan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perasaan</a:t>
            </a:r>
            <a:r>
              <a:rPr lang="en-US" sz="1800" dirty="0"/>
              <a:t> </a:t>
            </a:r>
            <a:endParaRPr lang="en-US" sz="1800" dirty="0" smtClean="0"/>
          </a:p>
          <a:p>
            <a:r>
              <a:rPr lang="en-US" sz="1800" dirty="0" err="1" smtClean="0"/>
              <a:t>pembicara</a:t>
            </a:r>
            <a:r>
              <a:rPr lang="en-US" sz="1800" dirty="0" smtClean="0"/>
              <a:t>  </a:t>
            </a:r>
            <a:r>
              <a:rPr lang="en-US" sz="1800" dirty="0" err="1"/>
              <a:t>terhadap</a:t>
            </a:r>
            <a:r>
              <a:rPr lang="en-US" sz="1800" dirty="0"/>
              <a:t> </a:t>
            </a:r>
            <a:r>
              <a:rPr lang="en-US" sz="1800" dirty="0" err="1"/>
              <a:t>lawan</a:t>
            </a:r>
            <a:r>
              <a:rPr lang="en-US" sz="1800" dirty="0"/>
              <a:t> </a:t>
            </a:r>
            <a:r>
              <a:rPr lang="en-US" sz="1800" dirty="0" err="1"/>
              <a:t>bicara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objek</a:t>
            </a:r>
            <a:r>
              <a:rPr lang="en-US" sz="1800" dirty="0"/>
              <a:t> yang </a:t>
            </a:r>
            <a:r>
              <a:rPr lang="en-US" sz="1800" dirty="0" err="1"/>
              <a:t>dibicarakan</a:t>
            </a:r>
            <a:r>
              <a:rPr lang="en-US" sz="1800" dirty="0"/>
              <a:t>. </a:t>
            </a:r>
            <a:endParaRPr lang="en-US" sz="1800" dirty="0" smtClean="0"/>
          </a:p>
          <a:p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/>
              <a:t>terlihat</a:t>
            </a:r>
            <a:r>
              <a:rPr lang="en-US" sz="1800" dirty="0"/>
              <a:t> </a:t>
            </a:r>
            <a:r>
              <a:rPr lang="en-US" sz="1800" dirty="0" err="1"/>
              <a:t>perbedaannya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makna</a:t>
            </a:r>
            <a:r>
              <a:rPr lang="en-US" sz="1800" dirty="0"/>
              <a:t> lain </a:t>
            </a:r>
            <a:r>
              <a:rPr lang="en-US" sz="1800" dirty="0" err="1"/>
              <a:t>bila</a:t>
            </a:r>
            <a:r>
              <a:rPr lang="en-US" sz="1800" dirty="0"/>
              <a:t> </a:t>
            </a:r>
            <a:r>
              <a:rPr lang="en-US" sz="1800" dirty="0" err="1"/>
              <a:t>digunakan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lisan</a:t>
            </a:r>
            <a:r>
              <a:rPr lang="en-US" sz="1800" dirty="0"/>
              <a:t>. </a:t>
            </a:r>
            <a:r>
              <a:rPr lang="en-US" sz="1800" dirty="0" err="1" smtClean="0"/>
              <a:t>contoh</a:t>
            </a:r>
            <a:r>
              <a:rPr lang="en-US" sz="1800" dirty="0" smtClean="0"/>
              <a:t> </a:t>
            </a:r>
            <a:r>
              <a:rPr lang="en-US" sz="1800" dirty="0" err="1"/>
              <a:t>kalimat</a:t>
            </a:r>
            <a:r>
              <a:rPr lang="en-US" sz="1800" dirty="0"/>
              <a:t> ‘</a:t>
            </a:r>
            <a:r>
              <a:rPr lang="en-US" sz="1800" dirty="0" err="1"/>
              <a:t>mohon</a:t>
            </a:r>
            <a:r>
              <a:rPr lang="en-US" sz="1800" dirty="0"/>
              <a:t> </a:t>
            </a:r>
            <a:r>
              <a:rPr lang="en-US" sz="1800" dirty="0" err="1"/>
              <a:t>tenang</a:t>
            </a:r>
            <a:r>
              <a:rPr lang="en-US" sz="1800" dirty="0"/>
              <a:t>’ </a:t>
            </a:r>
            <a:r>
              <a:rPr lang="en-US" sz="1800" dirty="0" err="1"/>
              <a:t>dan</a:t>
            </a:r>
            <a:r>
              <a:rPr lang="en-US" sz="1800" dirty="0"/>
              <a:t> ‘</a:t>
            </a:r>
            <a:r>
              <a:rPr lang="en-US" sz="1800" dirty="0" err="1"/>
              <a:t>tutup</a:t>
            </a:r>
            <a:r>
              <a:rPr lang="en-US" sz="1800" dirty="0"/>
              <a:t> </a:t>
            </a:r>
            <a:r>
              <a:rPr lang="en-US" sz="1800" dirty="0" err="1"/>
              <a:t>mulut</a:t>
            </a:r>
            <a:r>
              <a:rPr lang="en-US" sz="1800" dirty="0"/>
              <a:t> kalian’ </a:t>
            </a:r>
            <a:endParaRPr lang="en-US" sz="1800" dirty="0" smtClean="0"/>
          </a:p>
          <a:p>
            <a:r>
              <a:rPr lang="en-US" sz="1800" dirty="0" err="1" smtClean="0"/>
              <a:t>memiliki</a:t>
            </a:r>
            <a:r>
              <a:rPr lang="en-US" sz="1800" dirty="0" smtClean="0"/>
              <a:t> </a:t>
            </a:r>
            <a:r>
              <a:rPr lang="en-US" sz="1800" dirty="0" err="1"/>
              <a:t>pesan</a:t>
            </a:r>
            <a:r>
              <a:rPr lang="en-US" sz="1800" dirty="0"/>
              <a:t> yang </a:t>
            </a:r>
            <a:r>
              <a:rPr lang="en-US" sz="1800" dirty="0" err="1"/>
              <a:t>sama</a:t>
            </a:r>
            <a:r>
              <a:rPr lang="en-US" sz="1800" dirty="0" smtClean="0"/>
              <a:t>,. </a:t>
            </a:r>
            <a:r>
              <a:rPr lang="en-US" sz="1800" dirty="0" err="1" smtClean="0"/>
              <a:t>namun</a:t>
            </a:r>
            <a:r>
              <a:rPr lang="en-US" sz="1800" dirty="0"/>
              <a:t>, </a:t>
            </a:r>
            <a:r>
              <a:rPr lang="en-US" sz="1800" dirty="0" err="1"/>
              <a:t>kalimat</a:t>
            </a:r>
            <a:r>
              <a:rPr lang="en-US" sz="1800" dirty="0"/>
              <a:t> ‘</a:t>
            </a:r>
            <a:r>
              <a:rPr lang="en-US" sz="1800" dirty="0" err="1"/>
              <a:t>mohon</a:t>
            </a:r>
            <a:r>
              <a:rPr lang="en-US" sz="1800" dirty="0"/>
              <a:t> </a:t>
            </a:r>
            <a:r>
              <a:rPr lang="en-US" sz="1800" dirty="0" err="1"/>
              <a:t>tenang</a:t>
            </a:r>
            <a:r>
              <a:rPr lang="en-US" sz="1800" dirty="0"/>
              <a:t>’ </a:t>
            </a:r>
            <a:r>
              <a:rPr lang="en-US" sz="1800" dirty="0" err="1"/>
              <a:t>memiliki</a:t>
            </a:r>
            <a:r>
              <a:rPr lang="en-US" sz="1800" dirty="0"/>
              <a:t> </a:t>
            </a:r>
            <a:r>
              <a:rPr lang="en-US" sz="1800" dirty="0" err="1"/>
              <a:t>makna</a:t>
            </a:r>
            <a:r>
              <a:rPr lang="en-US" sz="1800" dirty="0"/>
              <a:t> yang </a:t>
            </a:r>
            <a:r>
              <a:rPr lang="en-US" sz="1800" dirty="0" err="1"/>
              <a:t>terdengar</a:t>
            </a:r>
            <a:r>
              <a:rPr lang="en-US" sz="1800" dirty="0"/>
              <a:t> </a:t>
            </a:r>
            <a:r>
              <a:rPr lang="en-US" sz="1800" dirty="0" err="1"/>
              <a:t>halus</a:t>
            </a:r>
            <a:r>
              <a:rPr lang="en-US" sz="1800" dirty="0"/>
              <a:t>, </a:t>
            </a:r>
            <a:r>
              <a:rPr lang="en-US" sz="1800" dirty="0" err="1"/>
              <a:t>sedangkan</a:t>
            </a:r>
            <a:r>
              <a:rPr lang="en-US" sz="1800" dirty="0"/>
              <a:t> </a:t>
            </a:r>
            <a:r>
              <a:rPr lang="en-US" sz="1800" dirty="0" err="1"/>
              <a:t>kalimat</a:t>
            </a:r>
            <a:r>
              <a:rPr lang="en-US" sz="1800" dirty="0"/>
              <a:t> ‘</a:t>
            </a:r>
            <a:r>
              <a:rPr lang="en-US" sz="1800" dirty="0" err="1"/>
              <a:t>tutup</a:t>
            </a:r>
            <a:r>
              <a:rPr lang="en-US" sz="1800" dirty="0"/>
              <a:t> </a:t>
            </a:r>
            <a:r>
              <a:rPr lang="en-US" sz="1800" dirty="0" err="1"/>
              <a:t>mulut</a:t>
            </a:r>
            <a:r>
              <a:rPr lang="en-US" sz="1800" dirty="0"/>
              <a:t> kalian’ </a:t>
            </a:r>
            <a:r>
              <a:rPr lang="en-US" sz="1800" dirty="0" err="1"/>
              <a:t>memiliki</a:t>
            </a:r>
            <a:r>
              <a:rPr lang="en-US" sz="1800" dirty="0"/>
              <a:t> </a:t>
            </a:r>
            <a:r>
              <a:rPr lang="en-US" sz="1800" dirty="0" err="1"/>
              <a:t>makna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konteks</a:t>
            </a:r>
            <a:r>
              <a:rPr lang="en-US" sz="1800" dirty="0"/>
              <a:t> yang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kasar</a:t>
            </a:r>
            <a:r>
              <a:rPr lang="en-US" sz="1800" dirty="0"/>
              <a:t>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7614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199" y="-387424"/>
            <a:ext cx="7524328" cy="1069514"/>
          </a:xfrm>
        </p:spPr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259632" y="764704"/>
            <a:ext cx="7884368" cy="4896544"/>
          </a:xfrm>
        </p:spPr>
        <p:txBody>
          <a:bodyPr/>
          <a:lstStyle/>
          <a:p>
            <a:r>
              <a:rPr lang="en-US" sz="1800" b="1" dirty="0" err="1"/>
              <a:t>Makna</a:t>
            </a:r>
            <a:r>
              <a:rPr lang="en-US" sz="1800" b="1" dirty="0"/>
              <a:t> </a:t>
            </a:r>
            <a:r>
              <a:rPr lang="en-US" sz="1800" b="1" dirty="0" err="1"/>
              <a:t>Refleksi</a:t>
            </a:r>
            <a:r>
              <a:rPr lang="en-US" sz="1800" b="1" dirty="0"/>
              <a:t> </a:t>
            </a:r>
            <a:r>
              <a:rPr lang="en-US" sz="1800" dirty="0"/>
              <a:t>: </a:t>
            </a:r>
            <a:r>
              <a:rPr lang="en-US" sz="1800" dirty="0" err="1"/>
              <a:t>makna</a:t>
            </a:r>
            <a:r>
              <a:rPr lang="en-US" sz="1800" dirty="0"/>
              <a:t> yang </a:t>
            </a:r>
            <a:r>
              <a:rPr lang="en-US" sz="1800" dirty="0" err="1"/>
              <a:t>muncul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saat</a:t>
            </a:r>
            <a:r>
              <a:rPr lang="en-US" sz="1800" dirty="0"/>
              <a:t> </a:t>
            </a:r>
            <a:r>
              <a:rPr lang="en-US" sz="1800" dirty="0" err="1"/>
              <a:t>penutur</a:t>
            </a:r>
            <a:r>
              <a:rPr lang="en-US" sz="1800" dirty="0"/>
              <a:t> </a:t>
            </a:r>
            <a:r>
              <a:rPr lang="en-US" sz="1800" dirty="0" err="1"/>
              <a:t>merespon</a:t>
            </a:r>
            <a:r>
              <a:rPr lang="en-US" sz="1800" dirty="0"/>
              <a:t> </a:t>
            </a:r>
            <a:r>
              <a:rPr lang="en-US" sz="1800" dirty="0" err="1"/>
              <a:t>apa</a:t>
            </a:r>
            <a:r>
              <a:rPr lang="en-US" sz="1800" dirty="0"/>
              <a:t> yang </a:t>
            </a:r>
            <a:r>
              <a:rPr lang="en-US" sz="1800" dirty="0" err="1"/>
              <a:t>dia</a:t>
            </a:r>
            <a:r>
              <a:rPr lang="en-US" sz="1800" dirty="0"/>
              <a:t> </a:t>
            </a:r>
            <a:r>
              <a:rPr lang="en-US" sz="1800" dirty="0" err="1"/>
              <a:t>lihat</a:t>
            </a:r>
            <a:r>
              <a:rPr lang="en-US" sz="1800" dirty="0"/>
              <a:t>. </a:t>
            </a:r>
            <a:r>
              <a:rPr lang="en-US" sz="1800" dirty="0" err="1"/>
              <a:t>Makna</a:t>
            </a:r>
            <a:r>
              <a:rPr lang="en-US" sz="1800" dirty="0"/>
              <a:t> </a:t>
            </a:r>
            <a:r>
              <a:rPr lang="en-US" sz="1800" dirty="0" err="1"/>
              <a:t>refleksi</a:t>
            </a:r>
            <a:r>
              <a:rPr lang="en-US" sz="1800" dirty="0"/>
              <a:t>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ekspresif</a:t>
            </a:r>
            <a:r>
              <a:rPr lang="en-US" sz="1800" dirty="0"/>
              <a:t> </a:t>
            </a:r>
            <a:r>
              <a:rPr lang="en-US" sz="1800" dirty="0" err="1"/>
              <a:t>ketika</a:t>
            </a:r>
            <a:r>
              <a:rPr lang="en-US" sz="1800" dirty="0"/>
              <a:t> </a:t>
            </a:r>
            <a:r>
              <a:rPr lang="en-US" sz="1800" dirty="0" err="1"/>
              <a:t>digunakan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lisan</a:t>
            </a:r>
            <a:r>
              <a:rPr lang="en-US" sz="1800" dirty="0"/>
              <a:t>, </a:t>
            </a:r>
            <a:r>
              <a:rPr lang="en-US" sz="1800" dirty="0" err="1"/>
              <a:t>contoh</a:t>
            </a:r>
            <a:r>
              <a:rPr lang="en-US" sz="1800" dirty="0"/>
              <a:t>: </a:t>
            </a:r>
            <a:r>
              <a:rPr lang="en-US" sz="1800" dirty="0" err="1"/>
              <a:t>aduh</a:t>
            </a:r>
            <a:r>
              <a:rPr lang="en-US" sz="1800" dirty="0"/>
              <a:t>, </a:t>
            </a:r>
            <a:r>
              <a:rPr lang="en-US" sz="1800" dirty="0" err="1"/>
              <a:t>wah</a:t>
            </a:r>
            <a:r>
              <a:rPr lang="en-US" sz="1800" dirty="0"/>
              <a:t>, oh, </a:t>
            </a:r>
            <a:r>
              <a:rPr lang="en-US" sz="1800" dirty="0" err="1"/>
              <a:t>astaga</a:t>
            </a:r>
            <a:r>
              <a:rPr lang="en-US" sz="1800" dirty="0"/>
              <a:t>, ah, yah.</a:t>
            </a:r>
          </a:p>
          <a:p>
            <a:r>
              <a:rPr lang="en-US" sz="1800" b="1" dirty="0" err="1"/>
              <a:t>Makna</a:t>
            </a:r>
            <a:r>
              <a:rPr lang="en-US" sz="1800" b="1" dirty="0"/>
              <a:t> </a:t>
            </a:r>
            <a:r>
              <a:rPr lang="en-US" sz="1800" b="1" dirty="0" err="1"/>
              <a:t>Kolokatif</a:t>
            </a:r>
            <a:r>
              <a:rPr lang="en-US" sz="1800" b="1" dirty="0"/>
              <a:t> </a:t>
            </a:r>
            <a:r>
              <a:rPr lang="en-US" sz="1800" dirty="0"/>
              <a:t>: </a:t>
            </a:r>
            <a:r>
              <a:rPr lang="en-US" sz="1800" dirty="0" err="1"/>
              <a:t>makna</a:t>
            </a:r>
            <a:r>
              <a:rPr lang="en-US" sz="1800" dirty="0"/>
              <a:t> yang </a:t>
            </a:r>
            <a:r>
              <a:rPr lang="en-US" sz="1800" dirty="0" err="1"/>
              <a:t>timbul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kata </a:t>
            </a:r>
            <a:r>
              <a:rPr lang="en-US" sz="1800" dirty="0" smtClean="0"/>
              <a:t> </a:t>
            </a:r>
            <a:r>
              <a:rPr lang="en-US" sz="1800" dirty="0" err="1"/>
              <a:t>bersinonim</a:t>
            </a:r>
            <a:r>
              <a:rPr lang="en-US" sz="1800" dirty="0"/>
              <a:t>, </a:t>
            </a:r>
            <a:r>
              <a:rPr lang="en-US" sz="1800" dirty="0" err="1"/>
              <a:t>namun</a:t>
            </a:r>
            <a:r>
              <a:rPr lang="en-US" sz="1800" dirty="0"/>
              <a:t> </a:t>
            </a:r>
            <a:r>
              <a:rPr lang="en-US" sz="1800" dirty="0" err="1"/>
              <a:t>penggunaan</a:t>
            </a:r>
            <a:r>
              <a:rPr lang="en-US" sz="1800" dirty="0"/>
              <a:t> </a:t>
            </a:r>
            <a:r>
              <a:rPr lang="en-US" sz="1800" dirty="0" err="1"/>
              <a:t>masing</a:t>
            </a:r>
            <a:r>
              <a:rPr lang="en-US" sz="1800" dirty="0"/>
              <a:t> </a:t>
            </a:r>
            <a:r>
              <a:rPr lang="en-US" sz="1800" dirty="0" err="1"/>
              <a:t>masing</a:t>
            </a:r>
            <a:r>
              <a:rPr lang="en-US" sz="1800" dirty="0"/>
              <a:t> </a:t>
            </a:r>
            <a:r>
              <a:rPr lang="en-US" sz="1800" dirty="0" err="1"/>
              <a:t>memiliki</a:t>
            </a:r>
            <a:r>
              <a:rPr lang="en-US" sz="1800" dirty="0"/>
              <a:t> </a:t>
            </a:r>
            <a:r>
              <a:rPr lang="en-US" sz="1800" dirty="0" err="1"/>
              <a:t>ciri</a:t>
            </a:r>
            <a:r>
              <a:rPr lang="en-US" sz="1800" dirty="0"/>
              <a:t> </a:t>
            </a:r>
            <a:r>
              <a:rPr lang="en-US" sz="1800" dirty="0" err="1"/>
              <a:t>ciri</a:t>
            </a:r>
            <a:r>
              <a:rPr lang="en-US" sz="1800" dirty="0"/>
              <a:t> </a:t>
            </a:r>
            <a:r>
              <a:rPr lang="en-US" sz="1800" dirty="0" err="1"/>
              <a:t>tertentu</a:t>
            </a:r>
            <a:r>
              <a:rPr lang="en-US" sz="1800" dirty="0"/>
              <a:t>. </a:t>
            </a:r>
            <a:r>
              <a:rPr lang="en-US" sz="1800" dirty="0" err="1" smtClean="0"/>
              <a:t>Misal</a:t>
            </a:r>
            <a:r>
              <a:rPr lang="en-US" sz="1800" dirty="0" smtClean="0"/>
              <a:t> </a:t>
            </a:r>
            <a:r>
              <a:rPr lang="en-US" sz="1800" dirty="0"/>
              <a:t>‘</a:t>
            </a:r>
            <a:r>
              <a:rPr lang="en-US" sz="1800" dirty="0" err="1"/>
              <a:t>tampan</a:t>
            </a:r>
            <a:r>
              <a:rPr lang="en-US" sz="1800" dirty="0"/>
              <a:t>’ </a:t>
            </a:r>
            <a:r>
              <a:rPr lang="en-US" sz="1800" dirty="0" err="1"/>
              <a:t>dan</a:t>
            </a:r>
            <a:r>
              <a:rPr lang="en-US" sz="1800" dirty="0"/>
              <a:t> ‘</a:t>
            </a:r>
            <a:r>
              <a:rPr lang="en-US" sz="1800" dirty="0" err="1"/>
              <a:t>cantik</a:t>
            </a:r>
            <a:r>
              <a:rPr lang="en-US" sz="1800" dirty="0"/>
              <a:t>’ .</a:t>
            </a:r>
            <a:r>
              <a:rPr lang="en-US" sz="1800" dirty="0" smtClean="0"/>
              <a:t> Kata </a:t>
            </a:r>
            <a:r>
              <a:rPr lang="en-US" sz="1800" dirty="0"/>
              <a:t>‘</a:t>
            </a:r>
            <a:r>
              <a:rPr lang="en-US" sz="1800" dirty="0" err="1"/>
              <a:t>tampan</a:t>
            </a:r>
            <a:r>
              <a:rPr lang="en-US" sz="1800" dirty="0"/>
              <a:t>’ </a:t>
            </a:r>
            <a:r>
              <a:rPr lang="en-US" sz="1800" dirty="0" err="1"/>
              <a:t>identik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pria</a:t>
            </a:r>
            <a:r>
              <a:rPr lang="en-US" sz="1800" dirty="0"/>
              <a:t>, </a:t>
            </a:r>
            <a:r>
              <a:rPr lang="en-US" sz="1800" dirty="0" err="1"/>
              <a:t>sedangkan</a:t>
            </a:r>
            <a:r>
              <a:rPr lang="en-US" sz="1800" dirty="0"/>
              <a:t> </a:t>
            </a:r>
            <a:r>
              <a:rPr lang="en-US" sz="1800" dirty="0" smtClean="0"/>
              <a:t>kata</a:t>
            </a:r>
          </a:p>
          <a:p>
            <a:r>
              <a:rPr lang="en-US" sz="1800" dirty="0" smtClean="0"/>
              <a:t> </a:t>
            </a:r>
            <a:r>
              <a:rPr lang="en-US" sz="1800" dirty="0"/>
              <a:t>‘</a:t>
            </a:r>
            <a:r>
              <a:rPr lang="en-US" sz="1800" dirty="0" err="1"/>
              <a:t>cantik</a:t>
            </a:r>
            <a:r>
              <a:rPr lang="en-US" sz="1800" dirty="0"/>
              <a:t>’ </a:t>
            </a:r>
            <a:r>
              <a:rPr lang="en-US" sz="1800" dirty="0" err="1"/>
              <a:t>identik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wanita</a:t>
            </a:r>
            <a:r>
              <a:rPr lang="en-US" sz="1800" dirty="0"/>
              <a:t>.</a:t>
            </a:r>
          </a:p>
          <a:p>
            <a:r>
              <a:rPr lang="en-US" sz="1800" b="1" dirty="0" err="1" smtClean="0"/>
              <a:t>Makna</a:t>
            </a:r>
            <a:r>
              <a:rPr lang="en-US" sz="1800" b="1" dirty="0" smtClean="0"/>
              <a:t> </a:t>
            </a:r>
            <a:r>
              <a:rPr lang="en-US" sz="1800" b="1" dirty="0" err="1"/>
              <a:t>Konseptual</a:t>
            </a:r>
            <a:r>
              <a:rPr lang="en-US" sz="1800" b="1" dirty="0"/>
              <a:t> </a:t>
            </a:r>
            <a:r>
              <a:rPr lang="en-US" sz="1800" dirty="0"/>
              <a:t>: </a:t>
            </a:r>
            <a:r>
              <a:rPr lang="en-US" sz="1800" dirty="0" err="1"/>
              <a:t>makna</a:t>
            </a:r>
            <a:r>
              <a:rPr lang="en-US" sz="1800" dirty="0"/>
              <a:t> yang </a:t>
            </a:r>
            <a:r>
              <a:rPr lang="en-US" sz="1800" dirty="0" err="1"/>
              <a:t>dimiliki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sebuah</a:t>
            </a:r>
            <a:r>
              <a:rPr lang="en-US" sz="1800" dirty="0"/>
              <a:t> kata </a:t>
            </a:r>
            <a:r>
              <a:rPr lang="en-US" sz="1800" dirty="0" err="1" smtClean="0"/>
              <a:t>terlepas</a:t>
            </a:r>
            <a:r>
              <a:rPr lang="en-US" sz="1800" dirty="0" smtClean="0"/>
              <a:t> </a:t>
            </a:r>
          </a:p>
          <a:p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/>
              <a:t>konteks</a:t>
            </a:r>
            <a:r>
              <a:rPr lang="en-US" sz="1800" dirty="0"/>
              <a:t> </a:t>
            </a:r>
            <a:r>
              <a:rPr lang="en-US" sz="1800" dirty="0" err="1"/>
              <a:t>maupun</a:t>
            </a:r>
            <a:r>
              <a:rPr lang="en-US" sz="1800" dirty="0"/>
              <a:t> </a:t>
            </a:r>
            <a:r>
              <a:rPr lang="en-US" sz="1800" dirty="0" err="1"/>
              <a:t>asosiasi</a:t>
            </a:r>
            <a:r>
              <a:rPr lang="en-US" sz="1800" dirty="0"/>
              <a:t> </a:t>
            </a:r>
            <a:r>
              <a:rPr lang="en-US" sz="1800" dirty="0" err="1"/>
              <a:t>apapun</a:t>
            </a:r>
            <a:r>
              <a:rPr lang="en-US" sz="1800" dirty="0"/>
              <a:t>. </a:t>
            </a:r>
            <a:r>
              <a:rPr lang="en-US" sz="1800" dirty="0" err="1"/>
              <a:t>Dengan</a:t>
            </a:r>
            <a:r>
              <a:rPr lang="en-US" sz="1800" dirty="0"/>
              <a:t> kata lain </a:t>
            </a:r>
            <a:r>
              <a:rPr lang="en-US" sz="1800" dirty="0" err="1"/>
              <a:t>makna</a:t>
            </a:r>
            <a:r>
              <a:rPr lang="en-US" sz="1800" dirty="0"/>
              <a:t> </a:t>
            </a:r>
            <a:endParaRPr lang="en-US" sz="1800" dirty="0" smtClean="0"/>
          </a:p>
          <a:p>
            <a:r>
              <a:rPr lang="en-US" sz="1800" dirty="0" err="1" smtClean="0"/>
              <a:t>konseptual</a:t>
            </a:r>
            <a:r>
              <a:rPr lang="en-US" sz="1800" dirty="0" smtClean="0"/>
              <a:t>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makna</a:t>
            </a:r>
            <a:r>
              <a:rPr lang="en-US" sz="1800" dirty="0"/>
              <a:t> yang </a:t>
            </a:r>
            <a:r>
              <a:rPr lang="en-US" sz="1800" dirty="0" err="1"/>
              <a:t>terkandung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kata yang </a:t>
            </a:r>
            <a:endParaRPr lang="en-US" sz="1800" dirty="0" smtClean="0"/>
          </a:p>
          <a:p>
            <a:r>
              <a:rPr lang="en-US" sz="1800" dirty="0" err="1" smtClean="0"/>
              <a:t>berdiri</a:t>
            </a:r>
            <a:r>
              <a:rPr lang="en-US" sz="1800" dirty="0" smtClean="0"/>
              <a:t> </a:t>
            </a:r>
            <a:r>
              <a:rPr lang="en-US" sz="1800" dirty="0" err="1"/>
              <a:t>sendiri</a:t>
            </a:r>
            <a:r>
              <a:rPr lang="en-US" sz="1800" dirty="0"/>
              <a:t>. </a:t>
            </a:r>
          </a:p>
          <a:p>
            <a:r>
              <a:rPr lang="en-US" sz="1800" b="1" dirty="0" err="1"/>
              <a:t>Makna</a:t>
            </a:r>
            <a:r>
              <a:rPr lang="en-US" sz="1800" b="1" dirty="0"/>
              <a:t> </a:t>
            </a:r>
            <a:r>
              <a:rPr lang="en-US" sz="1800" b="1" dirty="0" err="1"/>
              <a:t>Tematik</a:t>
            </a:r>
            <a:r>
              <a:rPr lang="en-US" sz="1800" dirty="0"/>
              <a:t> : </a:t>
            </a:r>
            <a:r>
              <a:rPr lang="en-US" sz="1800" dirty="0" err="1"/>
              <a:t>makna</a:t>
            </a:r>
            <a:r>
              <a:rPr lang="en-US" sz="1800" dirty="0"/>
              <a:t> yang </a:t>
            </a:r>
            <a:r>
              <a:rPr lang="en-US" sz="1800" dirty="0" err="1"/>
              <a:t>disampaikan</a:t>
            </a:r>
            <a:r>
              <a:rPr lang="en-US" sz="1800" dirty="0"/>
              <a:t> </a:t>
            </a:r>
            <a:r>
              <a:rPr lang="en-US" sz="1800" dirty="0" err="1"/>
              <a:t>menurut</a:t>
            </a:r>
            <a:r>
              <a:rPr lang="en-US" sz="1800" dirty="0"/>
              <a:t> </a:t>
            </a:r>
            <a:r>
              <a:rPr lang="en-US" sz="1800" dirty="0" err="1"/>
              <a:t>cara</a:t>
            </a:r>
            <a:r>
              <a:rPr lang="en-US" sz="1800" dirty="0"/>
              <a:t> </a:t>
            </a:r>
            <a:endParaRPr lang="en-US" sz="1800" dirty="0" smtClean="0"/>
          </a:p>
          <a:p>
            <a:r>
              <a:rPr lang="en-US" sz="1800" dirty="0" err="1" smtClean="0"/>
              <a:t>penuturannya</a:t>
            </a:r>
            <a:r>
              <a:rPr lang="en-US" sz="1800" dirty="0" smtClean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 smtClean="0"/>
              <a:t>cara</a:t>
            </a:r>
            <a:r>
              <a:rPr lang="en-US" sz="1800" dirty="0" smtClean="0"/>
              <a:t> </a:t>
            </a:r>
            <a:r>
              <a:rPr lang="en-US" sz="1800" dirty="0" err="1"/>
              <a:t>penataan</a:t>
            </a:r>
            <a:r>
              <a:rPr lang="en-US" sz="1800" dirty="0"/>
              <a:t> </a:t>
            </a:r>
            <a:r>
              <a:rPr lang="en-US" sz="1800" dirty="0" err="1"/>
              <a:t>pesannya</a:t>
            </a:r>
            <a:r>
              <a:rPr lang="en-US" sz="1800" dirty="0"/>
              <a:t>, yang </a:t>
            </a:r>
            <a:r>
              <a:rPr lang="en-US" sz="1800" dirty="0" err="1"/>
              <a:t>meliputi</a:t>
            </a:r>
            <a:r>
              <a:rPr lang="en-US" sz="1800" dirty="0"/>
              <a:t> </a:t>
            </a:r>
            <a:r>
              <a:rPr lang="en-US" sz="1800" dirty="0" err="1" smtClean="0"/>
              <a:t>urutan</a:t>
            </a:r>
            <a:r>
              <a:rPr lang="en-US" sz="1800" dirty="0" smtClean="0"/>
              <a:t> </a:t>
            </a:r>
          </a:p>
          <a:p>
            <a:r>
              <a:rPr lang="en-US" sz="1800" dirty="0" err="1" smtClean="0"/>
              <a:t>fokus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penekanan</a:t>
            </a:r>
            <a:r>
              <a:rPr lang="en-US" sz="1800" dirty="0"/>
              <a:t>. </a:t>
            </a:r>
            <a:r>
              <a:rPr lang="en-US" sz="1800" dirty="0" err="1"/>
              <a:t>Nilai</a:t>
            </a:r>
            <a:r>
              <a:rPr lang="en-US" sz="1800" dirty="0"/>
              <a:t> </a:t>
            </a:r>
            <a:r>
              <a:rPr lang="en-US" sz="1800" dirty="0" err="1"/>
              <a:t>komunikatif</a:t>
            </a:r>
            <a:r>
              <a:rPr lang="en-US" sz="1800" dirty="0"/>
              <a:t> </a:t>
            </a:r>
            <a:r>
              <a:rPr lang="en-US" sz="1800" dirty="0" err="1" smtClean="0"/>
              <a:t>dipengaruhi</a:t>
            </a:r>
            <a:r>
              <a:rPr lang="en-US" sz="1800" dirty="0" smtClean="0"/>
              <a:t> </a:t>
            </a:r>
            <a:r>
              <a:rPr lang="en-US" sz="1800" dirty="0"/>
              <a:t>pula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endParaRPr lang="en-US" sz="1800" dirty="0" smtClean="0"/>
          </a:p>
          <a:p>
            <a:r>
              <a:rPr lang="en-US" sz="1800" dirty="0" err="1" smtClean="0"/>
              <a:t>penggunaan</a:t>
            </a:r>
            <a:r>
              <a:rPr lang="en-US" sz="1800" dirty="0" smtClean="0"/>
              <a:t> </a:t>
            </a:r>
            <a:r>
              <a:rPr lang="en-US" sz="1800" dirty="0" err="1"/>
              <a:t>kalimat</a:t>
            </a:r>
            <a:r>
              <a:rPr lang="en-US" sz="1800" dirty="0"/>
              <a:t> </a:t>
            </a:r>
            <a:r>
              <a:rPr lang="en-US" sz="1800" dirty="0" err="1"/>
              <a:t>aktif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kalimat</a:t>
            </a:r>
            <a:r>
              <a:rPr lang="en-US" sz="1800" dirty="0"/>
              <a:t> </a:t>
            </a:r>
            <a:r>
              <a:rPr lang="en-US" sz="1800" dirty="0" err="1"/>
              <a:t>pasif</a:t>
            </a:r>
            <a:r>
              <a:rPr lang="en-US" sz="1800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64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115616" y="1124744"/>
            <a:ext cx="7920880" cy="5472608"/>
          </a:xfrm>
        </p:spPr>
        <p:txBody>
          <a:bodyPr/>
          <a:lstStyle/>
          <a:p>
            <a:r>
              <a:rPr lang="en-US" sz="1600" dirty="0" err="1" smtClean="0"/>
              <a:t>hubungan</a:t>
            </a:r>
            <a:r>
              <a:rPr lang="en-US" sz="1600" dirty="0" smtClean="0"/>
              <a:t> </a:t>
            </a:r>
            <a:r>
              <a:rPr lang="en-US" sz="1600" dirty="0" err="1"/>
              <a:t>makna</a:t>
            </a:r>
            <a:r>
              <a:rPr lang="en-US" sz="1600" dirty="0"/>
              <a:t> yang </a:t>
            </a:r>
            <a:r>
              <a:rPr lang="en-US" sz="1600" dirty="0" err="1"/>
              <a:t>terdapat</a:t>
            </a:r>
            <a:r>
              <a:rPr lang="en-US" sz="1600" dirty="0"/>
              <a:t> 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sebuah</a:t>
            </a:r>
            <a:r>
              <a:rPr lang="en-US" sz="1600" dirty="0"/>
              <a:t> </a:t>
            </a:r>
            <a:r>
              <a:rPr lang="en-US" sz="1600" dirty="0" smtClean="0"/>
              <a:t>kata 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leksem</a:t>
            </a:r>
            <a:r>
              <a:rPr lang="en-US" sz="1600" dirty="0" smtClean="0"/>
              <a:t>. Yang </a:t>
            </a:r>
          </a:p>
          <a:p>
            <a:r>
              <a:rPr lang="en-US" sz="1600" dirty="0" err="1" smtClean="0"/>
              <a:t>membentuk</a:t>
            </a:r>
            <a:r>
              <a:rPr lang="en-US" sz="1600" dirty="0" smtClean="0"/>
              <a:t>  </a:t>
            </a:r>
            <a:r>
              <a:rPr lang="en-US" sz="1600" dirty="0" err="1"/>
              <a:t>pola</a:t>
            </a:r>
            <a:r>
              <a:rPr lang="en-US" sz="1600" dirty="0"/>
              <a:t> </a:t>
            </a:r>
            <a:r>
              <a:rPr lang="en-US" sz="1600" dirty="0" err="1" smtClean="0"/>
              <a:t>tautan</a:t>
            </a:r>
            <a:r>
              <a:rPr lang="en-US" sz="1600" dirty="0" smtClean="0"/>
              <a:t> </a:t>
            </a:r>
            <a:r>
              <a:rPr lang="en-US" sz="1600" dirty="0" err="1" smtClean="0"/>
              <a:t>semantik</a:t>
            </a:r>
            <a:r>
              <a:rPr lang="en-US" sz="1600" dirty="0" smtClean="0"/>
              <a:t>. </a:t>
            </a:r>
            <a:r>
              <a:rPr lang="en-US" sz="1600" dirty="0" err="1" smtClean="0"/>
              <a:t>Perwujudan</a:t>
            </a:r>
            <a:r>
              <a:rPr lang="en-US" sz="1600" dirty="0" smtClean="0"/>
              <a:t> </a:t>
            </a:r>
            <a:r>
              <a:rPr lang="en-US" sz="1600" dirty="0" err="1"/>
              <a:t>tautan</a:t>
            </a:r>
            <a:r>
              <a:rPr lang="en-US" sz="1600" dirty="0"/>
              <a:t> </a:t>
            </a:r>
            <a:r>
              <a:rPr lang="en-US" sz="1600" dirty="0" err="1" smtClean="0"/>
              <a:t>makna</a:t>
            </a:r>
            <a:endParaRPr lang="en-US" sz="1600" dirty="0" smtClean="0"/>
          </a:p>
          <a:p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/>
              <a:t>dikelompokkan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/>
              <a:t>berikut</a:t>
            </a:r>
            <a:r>
              <a:rPr lang="en-US" sz="1600" dirty="0"/>
              <a:t>.</a:t>
            </a:r>
          </a:p>
          <a:p>
            <a:pPr marL="342900" indent="-342900">
              <a:buAutoNum type="arabicParenR"/>
            </a:pPr>
            <a:r>
              <a:rPr lang="en-US" sz="1600" dirty="0" err="1" smtClean="0"/>
              <a:t>Relasi</a:t>
            </a:r>
            <a:r>
              <a:rPr lang="en-US" sz="1600" dirty="0" smtClean="0"/>
              <a:t> </a:t>
            </a:r>
            <a:r>
              <a:rPr lang="en-US" sz="1600" dirty="0" err="1"/>
              <a:t>antara</a:t>
            </a:r>
            <a:r>
              <a:rPr lang="en-US" sz="1600" dirty="0"/>
              <a:t> </a:t>
            </a:r>
            <a:r>
              <a:rPr lang="en-US" sz="1600" dirty="0" err="1"/>
              <a:t>bentuk</a:t>
            </a:r>
            <a:r>
              <a:rPr lang="en-US" sz="1600" dirty="0"/>
              <a:t> </a:t>
            </a:r>
            <a:r>
              <a:rPr lang="en-US" sz="1600" dirty="0" err="1"/>
              <a:t>leksikal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makna</a:t>
            </a:r>
            <a:r>
              <a:rPr lang="en-US" sz="1600" dirty="0"/>
              <a:t> </a:t>
            </a:r>
            <a:r>
              <a:rPr lang="en-US" sz="1600" dirty="0" err="1"/>
              <a:t>leksikal</a:t>
            </a:r>
            <a:r>
              <a:rPr lang="en-US" sz="1600" dirty="0"/>
              <a:t> yang </a:t>
            </a:r>
            <a:r>
              <a:rPr lang="en-US" sz="1600" dirty="0" err="1"/>
              <a:t>melibatkan</a:t>
            </a:r>
            <a:r>
              <a:rPr lang="en-US" sz="1600" dirty="0"/>
              <a:t> </a:t>
            </a:r>
            <a:r>
              <a:rPr lang="en-US" sz="1600" dirty="0" err="1"/>
              <a:t>sinonimi</a:t>
            </a:r>
            <a:r>
              <a:rPr lang="en-US" sz="1600" dirty="0"/>
              <a:t> </a:t>
            </a:r>
            <a:endParaRPr lang="en-US" sz="1600" dirty="0" smtClean="0"/>
          </a:p>
          <a:p>
            <a:pPr marL="292100" indent="-292100"/>
            <a:r>
              <a:rPr lang="en-US" sz="1600" dirty="0" smtClean="0"/>
              <a:t>    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polisemi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2</a:t>
            </a:r>
            <a:r>
              <a:rPr lang="en-US" sz="1600" dirty="0"/>
              <a:t>)  </a:t>
            </a:r>
            <a:r>
              <a:rPr lang="en-US" sz="1600" dirty="0" err="1"/>
              <a:t>Relasi</a:t>
            </a:r>
            <a:r>
              <a:rPr lang="en-US" sz="1600" dirty="0"/>
              <a:t> </a:t>
            </a:r>
            <a:r>
              <a:rPr lang="en-US" sz="1600" dirty="0" err="1"/>
              <a:t>antara</a:t>
            </a:r>
            <a:r>
              <a:rPr lang="en-US" sz="1600" dirty="0"/>
              <a:t> </a:t>
            </a:r>
            <a:r>
              <a:rPr lang="en-US" sz="1600" dirty="0" err="1"/>
              <a:t>dua</a:t>
            </a:r>
            <a:r>
              <a:rPr lang="en-US" sz="1600" dirty="0"/>
              <a:t> </a:t>
            </a:r>
            <a:r>
              <a:rPr lang="en-US" sz="1600" dirty="0" err="1"/>
              <a:t>makna</a:t>
            </a:r>
            <a:r>
              <a:rPr lang="en-US" sz="1600" dirty="0"/>
              <a:t> yang </a:t>
            </a:r>
            <a:r>
              <a:rPr lang="en-US" sz="1600" dirty="0" err="1"/>
              <a:t>melibatkan</a:t>
            </a:r>
            <a:r>
              <a:rPr lang="en-US" sz="1600" dirty="0"/>
              <a:t> </a:t>
            </a:r>
            <a:r>
              <a:rPr lang="en-US" sz="1600" dirty="0" err="1"/>
              <a:t>antonimi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hiponimi</a:t>
            </a:r>
            <a:r>
              <a:rPr lang="en-US" sz="1600" dirty="0"/>
              <a:t>.</a:t>
            </a:r>
          </a:p>
          <a:p>
            <a:r>
              <a:rPr lang="en-US" sz="1600" dirty="0" smtClean="0"/>
              <a:t>3</a:t>
            </a:r>
            <a:r>
              <a:rPr lang="en-US" sz="1600" dirty="0"/>
              <a:t>)  </a:t>
            </a:r>
            <a:r>
              <a:rPr lang="en-US" sz="1600" dirty="0" err="1"/>
              <a:t>Relasi</a:t>
            </a:r>
            <a:r>
              <a:rPr lang="en-US" sz="1600" dirty="0"/>
              <a:t> </a:t>
            </a:r>
            <a:r>
              <a:rPr lang="en-US" sz="1600" dirty="0" err="1"/>
              <a:t>antara</a:t>
            </a:r>
            <a:r>
              <a:rPr lang="en-US" sz="1600" dirty="0"/>
              <a:t> </a:t>
            </a:r>
            <a:r>
              <a:rPr lang="en-US" sz="1600" dirty="0" err="1"/>
              <a:t>dua</a:t>
            </a:r>
            <a:r>
              <a:rPr lang="en-US" sz="1600" dirty="0"/>
              <a:t> </a:t>
            </a:r>
            <a:r>
              <a:rPr lang="en-US" sz="1600" dirty="0" err="1"/>
              <a:t>bentuk</a:t>
            </a:r>
            <a:r>
              <a:rPr lang="en-US" sz="1600" dirty="0"/>
              <a:t> yang </a:t>
            </a:r>
            <a:r>
              <a:rPr lang="en-US" sz="1600" dirty="0" err="1"/>
              <a:t>melibatkan</a:t>
            </a:r>
            <a:r>
              <a:rPr lang="en-US" sz="1600" dirty="0"/>
              <a:t> </a:t>
            </a:r>
            <a:r>
              <a:rPr lang="en-US" sz="1600" dirty="0" err="1"/>
              <a:t>homonimi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homofoni</a:t>
            </a:r>
            <a:r>
              <a:rPr lang="en-US" sz="1600" dirty="0"/>
              <a:t>.</a:t>
            </a:r>
          </a:p>
          <a:p>
            <a:r>
              <a:rPr lang="en-US" sz="1600" dirty="0" smtClean="0"/>
              <a:t>4</a:t>
            </a:r>
            <a:r>
              <a:rPr lang="en-US" sz="1600" dirty="0"/>
              <a:t>)  </a:t>
            </a:r>
            <a:r>
              <a:rPr lang="en-US" sz="1600" dirty="0" err="1"/>
              <a:t>Relasi</a:t>
            </a:r>
            <a:r>
              <a:rPr lang="en-US" sz="1600" dirty="0"/>
              <a:t> </a:t>
            </a:r>
            <a:r>
              <a:rPr lang="en-US" sz="1600" dirty="0" err="1"/>
              <a:t>antara</a:t>
            </a:r>
            <a:r>
              <a:rPr lang="en-US" sz="1600" dirty="0"/>
              <a:t> </a:t>
            </a:r>
            <a:r>
              <a:rPr lang="en-US" sz="1600" dirty="0" err="1"/>
              <a:t>bentuk-bentuk</a:t>
            </a:r>
            <a:r>
              <a:rPr lang="en-US" sz="1600" dirty="0"/>
              <a:t> yang </a:t>
            </a:r>
            <a:r>
              <a:rPr lang="en-US" sz="1600" dirty="0" err="1"/>
              <a:t>melibatkan</a:t>
            </a:r>
            <a:r>
              <a:rPr lang="en-US" sz="1600" dirty="0"/>
              <a:t> </a:t>
            </a:r>
            <a:r>
              <a:rPr lang="en-US" sz="1600" dirty="0" err="1"/>
              <a:t>akronimi</a:t>
            </a:r>
            <a:r>
              <a:rPr lang="en-US" sz="1600" dirty="0"/>
              <a:t>,</a:t>
            </a:r>
          </a:p>
          <a:p>
            <a:pPr marL="225425" indent="-225425"/>
            <a:r>
              <a:rPr lang="en-US" sz="1600" dirty="0" smtClean="0"/>
              <a:t>     </a:t>
            </a:r>
            <a:r>
              <a:rPr lang="en-US" sz="1600" dirty="0" err="1" smtClean="0"/>
              <a:t>singkatan</a:t>
            </a:r>
            <a:r>
              <a:rPr lang="en-US" sz="1600" dirty="0"/>
              <a:t>, </a:t>
            </a:r>
            <a:r>
              <a:rPr lang="en-US" sz="1600" dirty="0" err="1"/>
              <a:t>kontraksi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haplologi</a:t>
            </a:r>
            <a:r>
              <a:rPr lang="en-US" sz="1600" dirty="0"/>
              <a:t>.</a:t>
            </a:r>
          </a:p>
          <a:p>
            <a:r>
              <a:rPr lang="en-US" sz="1600" dirty="0"/>
              <a:t>(a) </a:t>
            </a:r>
            <a:r>
              <a:rPr lang="en-US" sz="1600" dirty="0" err="1"/>
              <a:t>Akronimi</a:t>
            </a:r>
            <a:r>
              <a:rPr lang="en-US" sz="1600" dirty="0"/>
              <a:t>: kata yang </a:t>
            </a:r>
            <a:r>
              <a:rPr lang="en-US" sz="1600" dirty="0" err="1"/>
              <a:t>berupa</a:t>
            </a:r>
            <a:r>
              <a:rPr lang="en-US" sz="1600" dirty="0"/>
              <a:t> </a:t>
            </a:r>
            <a:r>
              <a:rPr lang="en-US" sz="1600" dirty="0" err="1"/>
              <a:t>gabungan</a:t>
            </a:r>
            <a:r>
              <a:rPr lang="en-US" sz="1600" dirty="0"/>
              <a:t> </a:t>
            </a:r>
            <a:r>
              <a:rPr lang="en-US" sz="1600" dirty="0" err="1"/>
              <a:t>huruf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suku</a:t>
            </a:r>
            <a:endParaRPr lang="en-US" sz="1600" dirty="0"/>
          </a:p>
          <a:p>
            <a:pPr marL="344488" indent="-344488"/>
            <a:r>
              <a:rPr lang="en-US" sz="1600" dirty="0" smtClean="0"/>
              <a:t>    yang </a:t>
            </a:r>
            <a:r>
              <a:rPr lang="en-US" sz="1600" dirty="0" err="1"/>
              <a:t>diucapkan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kata yang </a:t>
            </a:r>
            <a:r>
              <a:rPr lang="en-US" sz="1600" dirty="0" err="1"/>
              <a:t>wajar</a:t>
            </a:r>
            <a:r>
              <a:rPr lang="en-US" sz="1600" dirty="0"/>
              <a:t>.</a:t>
            </a:r>
          </a:p>
          <a:p>
            <a:r>
              <a:rPr lang="en-US" sz="1600" dirty="0"/>
              <a:t>(b) </a:t>
            </a:r>
            <a:r>
              <a:rPr lang="en-US" sz="1600" dirty="0" err="1"/>
              <a:t>Singkatan</a:t>
            </a:r>
            <a:r>
              <a:rPr lang="en-US" sz="1600" dirty="0"/>
              <a:t>: kata yang </a:t>
            </a:r>
            <a:r>
              <a:rPr lang="en-US" sz="1600" dirty="0" err="1"/>
              <a:t>berupa</a:t>
            </a:r>
            <a:r>
              <a:rPr lang="en-US" sz="1600" dirty="0"/>
              <a:t> </a:t>
            </a:r>
            <a:r>
              <a:rPr lang="en-US" sz="1600" dirty="0" err="1"/>
              <a:t>gabungan</a:t>
            </a:r>
            <a:r>
              <a:rPr lang="en-US" sz="1600" dirty="0"/>
              <a:t> </a:t>
            </a:r>
            <a:r>
              <a:rPr lang="en-US" sz="1600" dirty="0" err="1"/>
              <a:t>huruf-huruf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endParaRPr lang="en-US" sz="1600" dirty="0"/>
          </a:p>
          <a:p>
            <a:pPr marL="292100" indent="-292100"/>
            <a:r>
              <a:rPr lang="en-US" sz="1600" dirty="0" smtClean="0"/>
              <a:t>    </a:t>
            </a:r>
            <a:r>
              <a:rPr lang="en-US" sz="1600" dirty="0" err="1" smtClean="0"/>
              <a:t>kependekan</a:t>
            </a:r>
            <a:r>
              <a:rPr lang="en-US" sz="1600" dirty="0" smtClean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ujaran</a:t>
            </a:r>
            <a:endParaRPr lang="en-US" sz="1600" dirty="0"/>
          </a:p>
          <a:p>
            <a:r>
              <a:rPr lang="en-US" sz="1600" dirty="0"/>
              <a:t>(c) </a:t>
            </a:r>
            <a:r>
              <a:rPr lang="en-US" sz="1600" dirty="0" err="1"/>
              <a:t>Reduksi</a:t>
            </a:r>
            <a:r>
              <a:rPr lang="en-US" sz="1600" dirty="0"/>
              <a:t>: kata yang </a:t>
            </a:r>
            <a:r>
              <a:rPr lang="en-US" sz="1600" dirty="0" err="1"/>
              <a:t>berupa</a:t>
            </a:r>
            <a:r>
              <a:rPr lang="en-US" sz="1600" dirty="0"/>
              <a:t> </a:t>
            </a:r>
            <a:r>
              <a:rPr lang="en-US" sz="1600" dirty="0" err="1"/>
              <a:t>pemendekan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pemenggalan</a:t>
            </a:r>
            <a:endParaRPr lang="en-US" sz="1600" dirty="0"/>
          </a:p>
          <a:p>
            <a:pPr marL="292100" indent="-292100"/>
            <a:r>
              <a:rPr lang="en-US" sz="1600" dirty="0" smtClean="0"/>
              <a:t>    </a:t>
            </a:r>
            <a:r>
              <a:rPr lang="en-US" sz="1600" dirty="0" err="1" smtClean="0"/>
              <a:t>sebagian</a:t>
            </a:r>
            <a:r>
              <a:rPr lang="en-US" sz="1600" dirty="0" smtClean="0"/>
              <a:t> </a:t>
            </a:r>
            <a:r>
              <a:rPr lang="en-US" sz="1600" dirty="0" err="1"/>
              <a:t>fonem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suku</a:t>
            </a:r>
            <a:r>
              <a:rPr lang="en-US" sz="1600" dirty="0"/>
              <a:t> kata</a:t>
            </a:r>
          </a:p>
          <a:p>
            <a:r>
              <a:rPr lang="en-US" sz="1600" dirty="0"/>
              <a:t>(d) </a:t>
            </a:r>
            <a:r>
              <a:rPr lang="en-US" sz="1600" dirty="0" err="1"/>
              <a:t>Haplologi</a:t>
            </a:r>
            <a:r>
              <a:rPr lang="en-US" sz="1600" dirty="0"/>
              <a:t>: kata yang </a:t>
            </a:r>
            <a:r>
              <a:rPr lang="en-US" sz="1600" dirty="0" err="1"/>
              <a:t>berupa</a:t>
            </a:r>
            <a:r>
              <a:rPr lang="en-US" sz="1600" dirty="0"/>
              <a:t> </a:t>
            </a:r>
            <a:r>
              <a:rPr lang="en-US" sz="1600" dirty="0" err="1"/>
              <a:t>gabungan</a:t>
            </a:r>
            <a:r>
              <a:rPr lang="en-US" sz="1600" dirty="0"/>
              <a:t> kata-kata </a:t>
            </a:r>
            <a:r>
              <a:rPr lang="en-US" sz="1600" dirty="0" smtClean="0"/>
              <a:t>yang </a:t>
            </a:r>
            <a:r>
              <a:rPr lang="en-US" sz="1600" dirty="0" err="1" smtClean="0"/>
              <a:t>kehilangan</a:t>
            </a:r>
            <a:r>
              <a:rPr lang="en-US" sz="1600" dirty="0" smtClean="0"/>
              <a:t> </a:t>
            </a:r>
            <a:r>
              <a:rPr lang="en-US" sz="1600" dirty="0" err="1" smtClean="0"/>
              <a:t>fonem</a:t>
            </a:r>
            <a:endParaRPr lang="en-US" sz="1600" dirty="0" smtClean="0"/>
          </a:p>
          <a:p>
            <a:r>
              <a:rPr lang="en-US" sz="1600" dirty="0" smtClean="0"/>
              <a:t>-</a:t>
            </a:r>
            <a:r>
              <a:rPr lang="en-US" sz="1600" dirty="0" err="1"/>
              <a:t>fonem</a:t>
            </a:r>
            <a:r>
              <a:rPr lang="en-US" sz="1600" dirty="0"/>
              <a:t> </a:t>
            </a:r>
            <a:r>
              <a:rPr lang="en-US" sz="1600" dirty="0" err="1"/>
              <a:t>karena</a:t>
            </a:r>
            <a:r>
              <a:rPr lang="en-US" sz="1600" dirty="0"/>
              <a:t> </a:t>
            </a:r>
            <a:r>
              <a:rPr lang="en-US" sz="1600" dirty="0" err="1"/>
              <a:t>bersamaan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berurutan</a:t>
            </a:r>
            <a:r>
              <a:rPr lang="en-US" sz="1600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31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187624" y="1340768"/>
            <a:ext cx="8100392" cy="5328591"/>
          </a:xfrm>
        </p:spPr>
        <p:txBody>
          <a:bodyPr/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000" b="1" dirty="0" err="1" smtClean="0"/>
              <a:t>Prinsip</a:t>
            </a:r>
            <a:r>
              <a:rPr lang="en-US" sz="2000" b="1" dirty="0" smtClean="0"/>
              <a:t> </a:t>
            </a:r>
            <a:r>
              <a:rPr lang="en-US" sz="2000" b="1" dirty="0" err="1"/>
              <a:t>Tumpang</a:t>
            </a:r>
            <a:r>
              <a:rPr lang="en-US" sz="2000" b="1" dirty="0"/>
              <a:t> </a:t>
            </a:r>
            <a:r>
              <a:rPr lang="en-US" sz="2000" b="1" dirty="0" err="1" smtClean="0"/>
              <a:t>Tindih</a:t>
            </a:r>
            <a:r>
              <a:rPr lang="en-US" sz="2000" b="1" dirty="0" smtClean="0"/>
              <a:t> </a:t>
            </a:r>
            <a:r>
              <a:rPr lang="en-US" sz="2000" dirty="0" smtClean="0"/>
              <a:t>: kata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leksem</a:t>
            </a:r>
            <a:r>
              <a:rPr lang="en-US" sz="2000" dirty="0"/>
              <a:t> </a:t>
            </a:r>
            <a:r>
              <a:rPr lang="en-US" sz="2000" dirty="0" err="1" smtClean="0"/>
              <a:t>mengandung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dirty="0" err="1" smtClean="0"/>
              <a:t>aneka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aneka</a:t>
            </a:r>
            <a:r>
              <a:rPr lang="en-US" sz="2000" dirty="0"/>
              <a:t> </a:t>
            </a:r>
            <a:r>
              <a:rPr lang="en-US" sz="2000" dirty="0" err="1"/>
              <a:t>makna</a:t>
            </a:r>
            <a:r>
              <a:rPr lang="en-US" sz="2000" dirty="0"/>
              <a:t>. </a:t>
            </a:r>
            <a:r>
              <a:rPr lang="en-US" sz="2000" dirty="0" err="1"/>
              <a:t>Prinsip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melahirkan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dirty="0" err="1" smtClean="0"/>
              <a:t>relasi</a:t>
            </a:r>
            <a:r>
              <a:rPr lang="en-US" sz="2000" dirty="0" smtClean="0"/>
              <a:t> </a:t>
            </a:r>
            <a:r>
              <a:rPr lang="en-US" sz="2000" dirty="0" err="1"/>
              <a:t>makna</a:t>
            </a:r>
            <a:r>
              <a:rPr lang="en-US" sz="2000" dirty="0"/>
              <a:t> </a:t>
            </a:r>
            <a:r>
              <a:rPr lang="en-US" sz="2000" dirty="0" err="1"/>
              <a:t>homonimi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polisemi</a:t>
            </a:r>
            <a:r>
              <a:rPr lang="en-US" sz="2000" dirty="0"/>
              <a:t>.</a:t>
            </a:r>
          </a:p>
          <a:p>
            <a:endParaRPr lang="en-US" sz="2000" b="1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err="1" smtClean="0"/>
              <a:t>Prinsip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Persinggungan</a:t>
            </a:r>
            <a:r>
              <a:rPr lang="en-US" sz="2000" b="1" dirty="0" smtClean="0"/>
              <a:t> </a:t>
            </a:r>
            <a:r>
              <a:rPr lang="en-US" sz="2000" dirty="0" smtClean="0"/>
              <a:t>:   kata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leksem</a:t>
            </a:r>
            <a:r>
              <a:rPr lang="en-US" sz="2000" dirty="0"/>
              <a:t> </a:t>
            </a:r>
            <a:r>
              <a:rPr lang="en-US" sz="2000" dirty="0" err="1" smtClean="0"/>
              <a:t>mengandung</a:t>
            </a:r>
            <a:r>
              <a:rPr lang="en-US" sz="2000" dirty="0" smtClean="0"/>
              <a:t>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dirty="0" err="1" smtClean="0"/>
              <a:t>persamaan</a:t>
            </a:r>
            <a:r>
              <a:rPr lang="en-US" sz="2000" dirty="0" smtClean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kemiripan</a:t>
            </a:r>
            <a:r>
              <a:rPr lang="en-US" sz="2000" dirty="0"/>
              <a:t> </a:t>
            </a:r>
            <a:r>
              <a:rPr lang="en-US" sz="2000" dirty="0" err="1"/>
              <a:t>makna</a:t>
            </a:r>
            <a:r>
              <a:rPr lang="en-US" sz="2000" dirty="0"/>
              <a:t>. </a:t>
            </a:r>
            <a:r>
              <a:rPr lang="en-US" sz="2000" dirty="0" err="1"/>
              <a:t>Prinsip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melahirkan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dirty="0" err="1" smtClean="0"/>
              <a:t>relasi</a:t>
            </a:r>
            <a:r>
              <a:rPr lang="en-US" sz="2000" dirty="0" smtClean="0"/>
              <a:t> </a:t>
            </a:r>
            <a:r>
              <a:rPr lang="en-US" sz="2000" dirty="0" err="1"/>
              <a:t>makna</a:t>
            </a:r>
            <a:r>
              <a:rPr lang="en-US" sz="2000" dirty="0"/>
              <a:t> </a:t>
            </a:r>
            <a:r>
              <a:rPr lang="en-US" sz="2000" dirty="0" err="1" smtClean="0"/>
              <a:t>sinonimi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err="1" smtClean="0"/>
              <a:t>Prinsip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Komplementasi</a:t>
            </a:r>
            <a:r>
              <a:rPr lang="en-US" sz="2000" b="1" dirty="0" smtClean="0"/>
              <a:t> </a:t>
            </a:r>
            <a:r>
              <a:rPr lang="en-US" sz="2000" dirty="0" smtClean="0"/>
              <a:t>: kata-kata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leksem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endParaRPr lang="en-US" sz="2000" dirty="0" smtClean="0"/>
          </a:p>
          <a:p>
            <a:pPr marL="344488"/>
            <a:r>
              <a:rPr lang="en-US" sz="2000" dirty="0" err="1" smtClean="0"/>
              <a:t>mengandung</a:t>
            </a:r>
            <a:r>
              <a:rPr lang="en-US" sz="2000" dirty="0" smtClean="0"/>
              <a:t> </a:t>
            </a:r>
            <a:r>
              <a:rPr lang="en-US" sz="2000" dirty="0" err="1" smtClean="0"/>
              <a:t>perlawanan</a:t>
            </a:r>
            <a:r>
              <a:rPr lang="en-US" sz="2000" dirty="0" smtClean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kontras</a:t>
            </a:r>
            <a:r>
              <a:rPr lang="en-US" sz="2000" dirty="0"/>
              <a:t>. </a:t>
            </a:r>
            <a:r>
              <a:rPr lang="en-US" sz="2000" dirty="0" err="1"/>
              <a:t>Prinsip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melahirkan</a:t>
            </a: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relasi</a:t>
            </a:r>
            <a:r>
              <a:rPr lang="en-US" sz="2000" dirty="0" smtClean="0"/>
              <a:t> </a:t>
            </a:r>
            <a:r>
              <a:rPr lang="en-US" sz="2000" dirty="0" err="1"/>
              <a:t>makna</a:t>
            </a:r>
            <a:r>
              <a:rPr lang="en-US" sz="2000" dirty="0"/>
              <a:t> </a:t>
            </a:r>
            <a:r>
              <a:rPr lang="en-US" sz="2000" dirty="0" err="1" smtClean="0"/>
              <a:t>antonimi</a:t>
            </a:r>
            <a:endParaRPr lang="en-US" sz="2000" dirty="0"/>
          </a:p>
          <a:p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9048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691680" y="1355067"/>
            <a:ext cx="7200800" cy="4147865"/>
          </a:xfrm>
        </p:spPr>
        <p:txBody>
          <a:bodyPr/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000" b="1" dirty="0" err="1"/>
              <a:t>Prinsip</a:t>
            </a:r>
            <a:r>
              <a:rPr lang="en-US" sz="2000" b="1" dirty="0"/>
              <a:t> </a:t>
            </a:r>
            <a:r>
              <a:rPr lang="en-US" sz="2000" b="1" dirty="0" err="1"/>
              <a:t>Inkulsi</a:t>
            </a:r>
            <a:r>
              <a:rPr lang="en-US" sz="2000" b="1" dirty="0"/>
              <a:t> </a:t>
            </a:r>
            <a:r>
              <a:rPr lang="en-US" sz="2000" dirty="0"/>
              <a:t>:  kata-kata </a:t>
            </a:r>
            <a:r>
              <a:rPr lang="en-US" sz="2000" dirty="0" err="1"/>
              <a:t>atau</a:t>
            </a:r>
            <a:r>
              <a:rPr lang="en-US" sz="2000" dirty="0"/>
              <a:t>  </a:t>
            </a:r>
            <a:r>
              <a:rPr lang="en-US" sz="2000" dirty="0" err="1"/>
              <a:t>leksem</a:t>
            </a:r>
            <a:r>
              <a:rPr lang="en-US" sz="2000" dirty="0"/>
              <a:t> </a:t>
            </a:r>
            <a:r>
              <a:rPr lang="en-US" sz="2000" dirty="0" err="1"/>
              <a:t>mengandung</a:t>
            </a:r>
            <a:r>
              <a:rPr lang="en-US" sz="2000" dirty="0"/>
              <a:t> </a:t>
            </a:r>
            <a:r>
              <a:rPr lang="en-US" sz="2000" dirty="0" err="1"/>
              <a:t>makna</a:t>
            </a:r>
            <a:r>
              <a:rPr lang="en-US" sz="2000" dirty="0"/>
              <a:t> </a:t>
            </a:r>
            <a:r>
              <a:rPr lang="en-US" sz="2000" dirty="0" smtClean="0"/>
              <a:t>Yang  </a:t>
            </a:r>
            <a:r>
              <a:rPr lang="en-US" sz="2000" dirty="0" err="1"/>
              <a:t>tercakup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makna</a:t>
            </a:r>
            <a:r>
              <a:rPr lang="en-US" sz="2000" dirty="0"/>
              <a:t> lain. </a:t>
            </a:r>
            <a:r>
              <a:rPr lang="en-US" sz="2000" dirty="0" err="1"/>
              <a:t>Prinsip</a:t>
            </a:r>
            <a:r>
              <a:rPr lang="en-US" sz="2000" dirty="0"/>
              <a:t> </a:t>
            </a:r>
            <a:r>
              <a:rPr lang="en-US" sz="2000" dirty="0" err="1" smtClean="0"/>
              <a:t>ini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dirty="0" err="1"/>
              <a:t>melahirkan</a:t>
            </a:r>
            <a:r>
              <a:rPr lang="en-US" sz="2000" dirty="0"/>
              <a:t> </a:t>
            </a:r>
            <a:r>
              <a:rPr lang="en-US" sz="2000" dirty="0" err="1" smtClean="0"/>
              <a:t>relasi</a:t>
            </a:r>
            <a:r>
              <a:rPr lang="en-US" sz="2000" dirty="0" smtClean="0"/>
              <a:t>  </a:t>
            </a:r>
            <a:r>
              <a:rPr lang="en-US" sz="2000" dirty="0" err="1"/>
              <a:t>makna</a:t>
            </a:r>
            <a:r>
              <a:rPr lang="en-US" sz="2000" dirty="0"/>
              <a:t> </a:t>
            </a:r>
            <a:r>
              <a:rPr lang="en-US" sz="2000" dirty="0" err="1"/>
              <a:t>hiponimi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err="1"/>
              <a:t>Prinsip</a:t>
            </a:r>
            <a:r>
              <a:rPr lang="en-US" sz="2000" b="1" dirty="0"/>
              <a:t> </a:t>
            </a:r>
            <a:r>
              <a:rPr lang="en-US" sz="2000" b="1" dirty="0" err="1"/>
              <a:t>Kontraksi</a:t>
            </a:r>
            <a:r>
              <a:rPr lang="en-US" sz="2000" b="1" dirty="0"/>
              <a:t> </a:t>
            </a:r>
            <a:r>
              <a:rPr lang="en-US" sz="2000" dirty="0"/>
              <a:t>:  kata-kata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leksem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</a:p>
          <a:p>
            <a:r>
              <a:rPr lang="en-US" sz="2000" dirty="0" smtClean="0"/>
              <a:t>    </a:t>
            </a:r>
            <a:r>
              <a:rPr lang="en-US" sz="2000" dirty="0" err="1" smtClean="0"/>
              <a:t>kependekkan</a:t>
            </a:r>
            <a:r>
              <a:rPr lang="en-US" sz="2000" dirty="0" smtClean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konstruksi</a:t>
            </a:r>
            <a:r>
              <a:rPr lang="en-US" sz="2000" dirty="0"/>
              <a:t> lain. </a:t>
            </a:r>
            <a:r>
              <a:rPr lang="en-US" sz="2000" dirty="0" err="1"/>
              <a:t>Prinsip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dirty="0" err="1" smtClean="0"/>
              <a:t>melahirkan</a:t>
            </a:r>
            <a:r>
              <a:rPr lang="en-US" sz="2000" dirty="0" smtClean="0"/>
              <a:t> </a:t>
            </a:r>
            <a:r>
              <a:rPr lang="en-US" sz="2000" dirty="0" err="1" smtClean="0"/>
              <a:t>relasi</a:t>
            </a:r>
            <a:r>
              <a:rPr lang="en-US" sz="2000" dirty="0" smtClean="0"/>
              <a:t> </a:t>
            </a:r>
            <a:r>
              <a:rPr lang="en-US" sz="2000" dirty="0" err="1" smtClean="0"/>
              <a:t>makna</a:t>
            </a:r>
            <a:r>
              <a:rPr lang="en-US" sz="2000" dirty="0" smtClean="0"/>
              <a:t>  </a:t>
            </a:r>
            <a:r>
              <a:rPr lang="en-US" sz="2000" dirty="0" err="1"/>
              <a:t>akronimi</a:t>
            </a:r>
            <a:r>
              <a:rPr lang="en-US" sz="2000" dirty="0"/>
              <a:t>,  </a:t>
            </a:r>
            <a:r>
              <a:rPr lang="en-US" sz="2000" dirty="0" err="1"/>
              <a:t>singkatan</a:t>
            </a:r>
            <a:r>
              <a:rPr lang="en-US" sz="2000" dirty="0"/>
              <a:t>,  </a:t>
            </a:r>
            <a:r>
              <a:rPr lang="en-US" sz="2000" dirty="0" err="1"/>
              <a:t>reduksi</a:t>
            </a:r>
            <a:r>
              <a:rPr lang="en-US" sz="2000" dirty="0"/>
              <a:t>,  </a:t>
            </a:r>
            <a:r>
              <a:rPr lang="en-US" sz="2000" dirty="0" smtClean="0"/>
              <a:t> 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/>
              <a:t>haplologi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14925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259632" y="1196752"/>
            <a:ext cx="7560840" cy="4147865"/>
          </a:xfrm>
        </p:spPr>
        <p:txBody>
          <a:bodyPr/>
          <a:lstStyle/>
          <a:p>
            <a:pPr marL="1139825" indent="-1139825"/>
            <a:r>
              <a:rPr lang="en-US" sz="2400" b="1" dirty="0" err="1" smtClean="0"/>
              <a:t>Tujuan</a:t>
            </a:r>
            <a:r>
              <a:rPr lang="en-US" sz="2400" dirty="0" smtClean="0"/>
              <a:t> : </a:t>
            </a:r>
            <a:r>
              <a:rPr lang="en-US" sz="2400" dirty="0" err="1" smtClean="0"/>
              <a:t>mengetahui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-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makna</a:t>
            </a:r>
            <a:r>
              <a:rPr lang="en-US" sz="2400" dirty="0" smtClean="0"/>
              <a:t> yang </a:t>
            </a:r>
            <a:r>
              <a:rPr lang="en-US" sz="2400" dirty="0" err="1" smtClean="0"/>
              <a:t>ada</a:t>
            </a:r>
            <a:r>
              <a:rPr lang="en-US" sz="2400" dirty="0" smtClean="0"/>
              <a:t> di </a:t>
            </a:r>
            <a:r>
              <a:rPr lang="en-US" sz="2400" dirty="0" err="1" smtClean="0"/>
              <a:t>dalam</a:t>
            </a:r>
            <a:r>
              <a:rPr lang="en-US" sz="2400" dirty="0" smtClean="0"/>
              <a:t> kata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</a:p>
          <a:p>
            <a:pPr marL="1139825" indent="-1139825"/>
            <a:r>
              <a:rPr lang="en-US" sz="2400" dirty="0"/>
              <a:t> </a:t>
            </a:r>
            <a:r>
              <a:rPr lang="en-US" sz="2400" dirty="0" smtClean="0"/>
              <a:t>         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</a:t>
            </a:r>
            <a:r>
              <a:rPr lang="en-US" sz="2400" dirty="0" err="1" smtClean="0"/>
              <a:t>pembeda</a:t>
            </a:r>
            <a:r>
              <a:rPr lang="en-US" sz="2400" dirty="0" smtClean="0"/>
              <a:t>.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melihat</a:t>
            </a:r>
            <a:r>
              <a:rPr lang="en-US" sz="2400" dirty="0" smtClean="0"/>
              <a:t> </a:t>
            </a:r>
            <a:r>
              <a:rPr lang="en-US" sz="2400" dirty="0" err="1" smtClean="0"/>
              <a:t>kedekatan</a:t>
            </a:r>
            <a:r>
              <a:rPr lang="en-US" sz="2400" dirty="0" smtClean="0"/>
              <a:t>/</a:t>
            </a:r>
            <a:r>
              <a:rPr lang="en-US" sz="2400" dirty="0" err="1" smtClean="0"/>
              <a:t>kemiripan</a:t>
            </a:r>
            <a:r>
              <a:rPr lang="en-US" sz="2400" dirty="0" smtClean="0"/>
              <a:t>/</a:t>
            </a:r>
          </a:p>
          <a:p>
            <a:pPr marL="1139825" indent="-1139825"/>
            <a:r>
              <a:rPr lang="en-US" sz="2400" dirty="0"/>
              <a:t> </a:t>
            </a:r>
            <a:r>
              <a:rPr lang="en-US" sz="2400" dirty="0" smtClean="0"/>
              <a:t>          </a:t>
            </a:r>
            <a:r>
              <a:rPr lang="en-US" sz="2400" dirty="0" err="1" smtClean="0"/>
              <a:t>kesamaan</a:t>
            </a:r>
            <a:r>
              <a:rPr lang="en-US" sz="2400" dirty="0" smtClean="0"/>
              <a:t>/</a:t>
            </a:r>
            <a:r>
              <a:rPr lang="en-US" sz="2400" dirty="0" err="1" smtClean="0"/>
              <a:t>ketidaksamaan</a:t>
            </a:r>
            <a:r>
              <a:rPr lang="en-US" sz="2400" dirty="0" smtClean="0"/>
              <a:t> </a:t>
            </a:r>
            <a:r>
              <a:rPr lang="en-US" sz="2400" dirty="0" err="1" smtClean="0"/>
              <a:t>makna</a:t>
            </a:r>
            <a:endParaRPr lang="en-US" sz="2400" dirty="0" smtClean="0"/>
          </a:p>
          <a:p>
            <a:pPr marL="1139825" indent="-1139825"/>
            <a:r>
              <a:rPr lang="en-US" sz="2400" b="1" dirty="0" err="1" smtClean="0"/>
              <a:t>Langkah</a:t>
            </a:r>
            <a:r>
              <a:rPr lang="en-US" sz="2400" dirty="0" smtClean="0"/>
              <a:t> :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Menyeleksi</a:t>
            </a:r>
            <a:r>
              <a:rPr lang="en-US" sz="2400" dirty="0" smtClean="0"/>
              <a:t> </a:t>
            </a:r>
            <a:r>
              <a:rPr lang="en-US" sz="2400" dirty="0" err="1" smtClean="0"/>
              <a:t>makna</a:t>
            </a:r>
            <a:r>
              <a:rPr lang="en-US" sz="2400" dirty="0" smtClean="0"/>
              <a:t> </a:t>
            </a:r>
            <a:r>
              <a:rPr lang="en-US" sz="2400" dirty="0" err="1" smtClean="0"/>
              <a:t>semestara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muncul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sejumlah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err="1" smtClean="0"/>
              <a:t>pengertian</a:t>
            </a:r>
            <a:r>
              <a:rPr lang="en-US" sz="2400" dirty="0" smtClean="0"/>
              <a:t> </a:t>
            </a:r>
            <a:r>
              <a:rPr lang="en-US" sz="2400" dirty="0" err="1" smtClean="0"/>
              <a:t>makna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masih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domain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err="1" smtClean="0"/>
              <a:t>marah</a:t>
            </a:r>
            <a:r>
              <a:rPr lang="en-US" sz="2400" dirty="0" smtClean="0"/>
              <a:t> : </a:t>
            </a:r>
            <a:r>
              <a:rPr lang="en-US" sz="2400" dirty="0" err="1" smtClean="0"/>
              <a:t>mendongkol</a:t>
            </a:r>
            <a:r>
              <a:rPr lang="en-US" sz="2400" dirty="0" smtClean="0"/>
              <a:t>, </a:t>
            </a:r>
            <a:r>
              <a:rPr lang="en-US" sz="2400" dirty="0" err="1" smtClean="0"/>
              <a:t>menggerutu,dll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2323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691680" y="620688"/>
            <a:ext cx="6768752" cy="4968552"/>
          </a:xfrm>
        </p:spPr>
        <p:txBody>
          <a:bodyPr/>
          <a:lstStyle/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2.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Mendaftar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ciri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spesifik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dimiliki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oleh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rujukannya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 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Misal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: ayah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memilik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ciri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spesifik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[+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insan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], [+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jantan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], </a:t>
            </a:r>
          </a:p>
          <a:p>
            <a:pPr marL="292100"/>
            <a:r>
              <a:rPr lang="en-US" sz="2000" dirty="0" smtClean="0">
                <a:latin typeface="Calibri" pitchFamily="34" charset="0"/>
                <a:cs typeface="Calibri" pitchFamily="34" charset="0"/>
              </a:rPr>
              <a:t>[+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kawin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], [+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anak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]</a:t>
            </a:r>
          </a:p>
          <a:p>
            <a:pPr marL="292100" indent="-292100"/>
            <a:r>
              <a:rPr lang="en-US" sz="2000" dirty="0" smtClean="0">
                <a:latin typeface="Calibri" pitchFamily="34" charset="0"/>
                <a:cs typeface="Calibri" pitchFamily="34" charset="0"/>
              </a:rPr>
              <a:t>3.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Menentukan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komponen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dapat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digunakan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292100" indent="-292100"/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   kata yang lain.</a:t>
            </a:r>
          </a:p>
          <a:p>
            <a:pPr marL="292100" indent="-292100"/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  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Misal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: “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jantan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”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dapat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digunakan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ayah,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kakek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, </a:t>
            </a:r>
          </a:p>
          <a:p>
            <a:pPr marL="292100" indent="-292100"/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  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kakak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laki-laki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marL="292100" indent="-292100"/>
            <a:r>
              <a:rPr lang="en-US" sz="2000" dirty="0" smtClean="0">
                <a:latin typeface="Calibri" pitchFamily="34" charset="0"/>
                <a:cs typeface="Calibri" pitchFamily="34" charset="0"/>
              </a:rPr>
              <a:t>4.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Menentukan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komponen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diagnostik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dapat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digunakan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setiap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kata.</a:t>
            </a:r>
          </a:p>
          <a:p>
            <a:pPr marL="292100" indent="-292100"/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  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Misal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“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ibu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”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terdapat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komponen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“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perempuan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”, “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lembut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”, </a:t>
            </a:r>
          </a:p>
          <a:p>
            <a:pPr marL="292100" indent="-292100"/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   “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mengalah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”</a:t>
            </a:r>
          </a:p>
          <a:p>
            <a:pPr marL="292100" indent="-292100"/>
            <a:r>
              <a:rPr lang="en-US" sz="2000" dirty="0" smtClean="0">
                <a:latin typeface="Calibri" pitchFamily="34" charset="0"/>
                <a:cs typeface="Calibri" pitchFamily="34" charset="0"/>
              </a:rPr>
              <a:t>5.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Mencek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data yang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dilakukan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pada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langkah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pertama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marL="292100" indent="-292100"/>
            <a:r>
              <a:rPr lang="en-US" sz="2000" dirty="0" smtClean="0">
                <a:latin typeface="Calibri" pitchFamily="34" charset="0"/>
                <a:cs typeface="Calibri" pitchFamily="34" charset="0"/>
              </a:rPr>
              <a:t>6.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Membuat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matrik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komponen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diagnostik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830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</TotalTime>
  <Words>1001</Words>
  <Application>Microsoft Office PowerPoint</Application>
  <PresentationFormat>On-screen Show (4:3)</PresentationFormat>
  <Paragraphs>130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Custom Design</vt:lpstr>
      <vt:lpstr>PowerPoint Presentation</vt:lpstr>
      <vt:lpstr>PowerPoint Presentation</vt:lpstr>
      <vt:lpstr>Ragam Makna Leech</vt:lpstr>
      <vt:lpstr>PowerPoint Presentation</vt:lpstr>
      <vt:lpstr>Relasi Makna</vt:lpstr>
      <vt:lpstr>Prinsip Relasi Makna</vt:lpstr>
      <vt:lpstr>PowerPoint Presentation</vt:lpstr>
      <vt:lpstr>Analisis Komponen Makna</vt:lpstr>
      <vt:lpstr>PowerPoint Presentation</vt:lpstr>
      <vt:lpstr>Matrik Komponen Diagnostik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Se7en_Pro</cp:lastModifiedBy>
  <cp:revision>70</cp:revision>
  <dcterms:created xsi:type="dcterms:W3CDTF">2014-04-01T16:35:38Z</dcterms:created>
  <dcterms:modified xsi:type="dcterms:W3CDTF">2020-02-17T03:36:43Z</dcterms:modified>
</cp:coreProperties>
</file>