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F5A64-CE95-4A8A-BCD4-AEAF62B3A9E5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8CF6-1260-47FF-A6D4-EA94531F57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4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just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3D38-841C-441F-BA93-C43EBCAE8604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C21B8-F68B-4CDB-803D-DB7E5C5A1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Perspektif</a:t>
            </a:r>
            <a:r>
              <a:rPr lang="en-US" b="1" dirty="0"/>
              <a:t>  </a:t>
            </a:r>
            <a:r>
              <a:rPr lang="en-US" b="1" dirty="0" err="1"/>
              <a:t>Konstruksi</a:t>
            </a:r>
            <a:r>
              <a:rPr lang="en-US" b="1" dirty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Kenyataan</a:t>
            </a:r>
            <a:r>
              <a:rPr lang="en-US" b="1" dirty="0" smtClean="0"/>
              <a:t> </a:t>
            </a:r>
            <a:r>
              <a:rPr lang="en-US" b="1" dirty="0"/>
              <a:t>Berger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Luckmann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Ahmad </a:t>
            </a:r>
            <a:r>
              <a:rPr lang="en-US" dirty="0" err="1" smtClean="0"/>
              <a:t>Zuber</a:t>
            </a:r>
            <a:r>
              <a:rPr lang="en-US" dirty="0" smtClean="0"/>
              <a:t>, D.E.A.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edangkan</a:t>
            </a:r>
            <a:r>
              <a:rPr lang="en-US" dirty="0" smtClean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Berger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yang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dialektika</a:t>
            </a:r>
            <a:r>
              <a:rPr lang="en-US" dirty="0" smtClean="0"/>
              <a:t>.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eksternalisasi</a:t>
            </a:r>
            <a:r>
              <a:rPr lang="en-US" dirty="0"/>
              <a:t>, </a:t>
            </a:r>
            <a:r>
              <a:rPr lang="en-US" dirty="0" err="1"/>
              <a:t>obyektivasi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internalisasi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Eksternalisasi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sosiokultural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Obyektivasi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intersubjektif</a:t>
            </a:r>
            <a:r>
              <a:rPr lang="en-US" dirty="0"/>
              <a:t> yang </a:t>
            </a:r>
            <a:r>
              <a:rPr lang="en-US" dirty="0" err="1"/>
              <a:t>dilembagakan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proses </a:t>
            </a:r>
            <a:r>
              <a:rPr lang="en-US" dirty="0" err="1" smtClean="0"/>
              <a:t>institusionalisasi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Internalisasi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 “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”, </a:t>
            </a:r>
          </a:p>
          <a:p>
            <a:pPr>
              <a:buNone/>
            </a:pPr>
            <a:r>
              <a:rPr lang="en-US" dirty="0" smtClean="0"/>
              <a:t>                      “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” </a:t>
            </a:r>
            <a:r>
              <a:rPr lang="en-US" dirty="0" smtClean="0"/>
              <a:t>status </a:t>
            </a:r>
            <a:r>
              <a:rPr lang="en-US" dirty="0"/>
              <a:t>quo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institusinya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dialektika</a:t>
            </a:r>
            <a:r>
              <a:rPr lang="en-US" dirty="0"/>
              <a:t> (</a:t>
            </a:r>
            <a:r>
              <a:rPr lang="en-US" dirty="0" err="1"/>
              <a:t>intersubjektif</a:t>
            </a:r>
            <a:r>
              <a:rPr lang="en-US" dirty="0"/>
              <a:t>) yang </a:t>
            </a:r>
            <a:r>
              <a:rPr lang="en-US" dirty="0" err="1"/>
              <a:t>diekspresikan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 smtClean="0"/>
              <a:t>momen</a:t>
            </a:r>
            <a:r>
              <a:rPr lang="en-US" dirty="0" smtClean="0"/>
              <a:t>: </a:t>
            </a:r>
            <a:r>
              <a:rPr lang="en-US" i="1" dirty="0" smtClean="0"/>
              <a:t>society </a:t>
            </a:r>
            <a:r>
              <a:rPr lang="en-US" i="1" dirty="0"/>
              <a:t>is human product. Society is an objective reality. Human is </a:t>
            </a:r>
            <a:r>
              <a:rPr lang="en-US" i="1" dirty="0" err="1"/>
              <a:t>sosial</a:t>
            </a:r>
            <a:r>
              <a:rPr lang="en-US" i="1" dirty="0"/>
              <a:t> product.</a:t>
            </a:r>
            <a:r>
              <a:rPr lang="en-US" dirty="0"/>
              <a:t> (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).</a:t>
            </a:r>
            <a:r>
              <a:rPr lang="en-US" i="1" dirty="0"/>
              <a:t> </a:t>
            </a:r>
            <a:endParaRPr lang="en-US" i="1" dirty="0" smtClean="0"/>
          </a:p>
          <a:p>
            <a:r>
              <a:rPr lang="en-US" dirty="0" err="1" smtClean="0"/>
              <a:t>Dialektika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dimediasikan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disandarkan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peranan-peranan</a:t>
            </a:r>
            <a:r>
              <a:rPr lang="en-US" dirty="0"/>
              <a:t> yang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institusional</a:t>
            </a:r>
            <a:r>
              <a:rPr lang="en-US" dirty="0"/>
              <a:t> (Waters, 1994 : 35)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Konstruksi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(</a:t>
            </a:r>
            <a:r>
              <a:rPr lang="en-US" i="1" dirty="0" err="1"/>
              <a:t>sosial</a:t>
            </a:r>
            <a:r>
              <a:rPr lang="en-US" i="1" dirty="0"/>
              <a:t> construction of reality</a:t>
            </a:r>
            <a:r>
              <a:rPr lang="en-US" dirty="0"/>
              <a:t>)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Poloma</a:t>
            </a:r>
            <a:r>
              <a:rPr lang="en-US" dirty="0"/>
              <a:t>, 2004:301</a:t>
            </a:r>
            <a:r>
              <a:rPr lang="en-US" dirty="0" smtClean="0"/>
              <a:t>).</a:t>
            </a:r>
          </a:p>
          <a:p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 smtClean="0"/>
              <a:t>Konstruktivisme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gagasan-gagasan</a:t>
            </a:r>
            <a:r>
              <a:rPr lang="en-US" dirty="0"/>
              <a:t> </a:t>
            </a:r>
            <a:r>
              <a:rPr lang="en-US" dirty="0" err="1"/>
              <a:t>konstruktif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Von </a:t>
            </a:r>
            <a:r>
              <a:rPr lang="en-US" dirty="0" err="1"/>
              <a:t>Glasersfeld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konstruktif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Mark Baldwin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diperdalam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Jean Piaget. </a:t>
            </a:r>
            <a:endParaRPr lang="en-US" dirty="0" smtClean="0"/>
          </a:p>
          <a:p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Giambatissta</a:t>
            </a:r>
            <a:r>
              <a:rPr lang="en-US" dirty="0"/>
              <a:t> </a:t>
            </a:r>
            <a:r>
              <a:rPr lang="en-US" dirty="0" err="1"/>
              <a:t>Vico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Italia.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cikal</a:t>
            </a:r>
            <a:r>
              <a:rPr lang="en-US" dirty="0"/>
              <a:t>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 smtClean="0"/>
              <a:t>Konstruktivisme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Suparno</a:t>
            </a:r>
            <a:r>
              <a:rPr lang="en-US" dirty="0"/>
              <a:t>, 1997:24).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dikonstruksi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kehendaknya</a:t>
            </a:r>
            <a:r>
              <a:rPr lang="en-US" dirty="0"/>
              <a:t>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mengkonstruksi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(</a:t>
            </a:r>
            <a:r>
              <a:rPr lang="en-US" dirty="0" err="1"/>
              <a:t>Basrowi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Sukidin</a:t>
            </a:r>
            <a:r>
              <a:rPr lang="en-US" dirty="0"/>
              <a:t>, 2002 : 194).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/>
              <a:t>Berger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Luckmann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 </a:t>
            </a:r>
            <a:r>
              <a:rPr lang="en-US" i="1" dirty="0"/>
              <a:t>The Social Construction of Reality, A Treatise in the Sociology of Knowledge </a:t>
            </a:r>
            <a:r>
              <a:rPr lang="en-US" dirty="0"/>
              <a:t>(</a:t>
            </a:r>
            <a:r>
              <a:rPr lang="en-US" dirty="0" err="1"/>
              <a:t>tafsiran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risalah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Berger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Pertama</a:t>
            </a:r>
            <a:r>
              <a:rPr lang="en-US" i="1" dirty="0"/>
              <a:t>,</a:t>
            </a:r>
            <a:r>
              <a:rPr lang="en-US" dirty="0"/>
              <a:t> 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“</a:t>
            </a:r>
            <a:r>
              <a:rPr lang="en-US" dirty="0" err="1"/>
              <a:t>kenyataan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“</a:t>
            </a:r>
            <a:r>
              <a:rPr lang="en-US" dirty="0" err="1"/>
              <a:t>pengetahuan</a:t>
            </a:r>
            <a:r>
              <a:rPr lang="en-US" dirty="0"/>
              <a:t>”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intersubyektifitas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mengkonstruksi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Berger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 </a:t>
            </a:r>
            <a:r>
              <a:rPr lang="en-US" i="1" dirty="0"/>
              <a:t>(common sense world)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didekati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mitologis</a:t>
            </a:r>
            <a:r>
              <a:rPr lang="en-US" dirty="0"/>
              <a:t> yang </a:t>
            </a:r>
            <a:r>
              <a:rPr lang="en-US" dirty="0" err="1"/>
              <a:t>irasional</a:t>
            </a:r>
            <a:r>
              <a:rPr lang="en-US" dirty="0"/>
              <a:t>,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yang </a:t>
            </a:r>
            <a:r>
              <a:rPr lang="en-US" dirty="0" err="1"/>
              <a:t>moralitis</a:t>
            </a:r>
            <a:r>
              <a:rPr lang="en-US" dirty="0"/>
              <a:t>,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yang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dimensi-dimensi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(Berger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, 1990 : 28-29).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Berger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b="1" dirty="0" err="1"/>
              <a:t>eksternalisasi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internalisasi</a:t>
            </a:r>
            <a:r>
              <a:rPr lang="en-US" dirty="0"/>
              <a:t> (yang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 smtClean="0"/>
              <a:t>).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dialektis</a:t>
            </a:r>
            <a:r>
              <a:rPr lang="en-US" dirty="0"/>
              <a:t> (</a:t>
            </a:r>
            <a:r>
              <a:rPr lang="en-US" dirty="0" err="1"/>
              <a:t>tesis-antitesis-sintesis</a:t>
            </a:r>
            <a:r>
              <a:rPr lang="en-US" dirty="0"/>
              <a:t>), Berger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/>
              <a:t>Berger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menjelajahi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dialektis</a:t>
            </a:r>
            <a:r>
              <a:rPr lang="en-US" dirty="0"/>
              <a:t> </a:t>
            </a:r>
            <a:r>
              <a:rPr lang="en-US" dirty="0" err="1" smtClean="0"/>
              <a:t>obyektifasi</a:t>
            </a:r>
            <a:r>
              <a:rPr lang="en-US" dirty="0"/>
              <a:t>, </a:t>
            </a:r>
            <a:r>
              <a:rPr lang="en-US" dirty="0" err="1"/>
              <a:t>internalisasi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eksternalisasi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Memahami</a:t>
            </a:r>
            <a:r>
              <a:rPr lang="en-US" sz="3200" b="1" dirty="0"/>
              <a:t> </a:t>
            </a:r>
            <a:r>
              <a:rPr lang="en-US" sz="3200" b="1" dirty="0" err="1"/>
              <a:t>Dialektika</a:t>
            </a:r>
            <a:r>
              <a:rPr lang="en-US" sz="3200" b="1" dirty="0"/>
              <a:t> Berger : </a:t>
            </a:r>
            <a:r>
              <a:rPr lang="en-US" sz="3200" b="1" dirty="0" err="1"/>
              <a:t>Eksternalisasi</a:t>
            </a:r>
            <a:r>
              <a:rPr lang="en-US" sz="3200" b="1" dirty="0"/>
              <a:t>, </a:t>
            </a:r>
            <a:r>
              <a:rPr lang="en-US" sz="3200" b="1" dirty="0" err="1"/>
              <a:t>Obyektivasi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Internalisasi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sepertinya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berhadap-hadapan</a:t>
            </a:r>
            <a:r>
              <a:rPr lang="en-US" dirty="0"/>
              <a:t> </a:t>
            </a:r>
            <a:r>
              <a:rPr lang="en-US" dirty="0" err="1"/>
              <a:t>dengannya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Perspektif  Konstruksi Sosial atas Kenyataan Berger dan Luckmann</vt:lpstr>
      <vt:lpstr>Konsep Konstruksi sosial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Memahami Dialektika Berger : Eksternalisasi, Obyektivasi dan Internalisasi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Perspektif  Konstruksi Sosial atas Kenyataan Berger dan Luckman</dc:title>
  <dc:creator>USER</dc:creator>
  <cp:lastModifiedBy>ACER</cp:lastModifiedBy>
  <cp:revision>17</cp:revision>
  <dcterms:created xsi:type="dcterms:W3CDTF">2017-10-02T23:00:10Z</dcterms:created>
  <dcterms:modified xsi:type="dcterms:W3CDTF">2019-10-07T02:39:39Z</dcterms:modified>
</cp:coreProperties>
</file>