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9" r:id="rId2"/>
    <p:sldId id="295" r:id="rId3"/>
    <p:sldId id="293" r:id="rId4"/>
    <p:sldId id="296" r:id="rId5"/>
    <p:sldId id="256" r:id="rId6"/>
    <p:sldId id="268" r:id="rId7"/>
    <p:sldId id="267" r:id="rId8"/>
    <p:sldId id="288" r:id="rId9"/>
    <p:sldId id="266" r:id="rId10"/>
    <p:sldId id="265" r:id="rId11"/>
    <p:sldId id="264" r:id="rId12"/>
    <p:sldId id="289" r:id="rId13"/>
    <p:sldId id="263" r:id="rId14"/>
    <p:sldId id="290" r:id="rId15"/>
    <p:sldId id="262" r:id="rId16"/>
    <p:sldId id="261" r:id="rId17"/>
    <p:sldId id="260" r:id="rId18"/>
    <p:sldId id="259" r:id="rId19"/>
    <p:sldId id="258" r:id="rId20"/>
    <p:sldId id="292" r:id="rId21"/>
    <p:sldId id="287" r:id="rId22"/>
    <p:sldId id="286" r:id="rId23"/>
    <p:sldId id="257" r:id="rId24"/>
    <p:sldId id="285" r:id="rId25"/>
    <p:sldId id="284" r:id="rId26"/>
    <p:sldId id="283" r:id="rId27"/>
    <p:sldId id="282" r:id="rId28"/>
    <p:sldId id="281" r:id="rId29"/>
    <p:sldId id="291" r:id="rId30"/>
    <p:sldId id="280" r:id="rId31"/>
    <p:sldId id="279" r:id="rId32"/>
    <p:sldId id="273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0BA6F-94C2-4F59-A71F-79D91D7ACB4A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D8CE4-4055-4C8C-95C0-DDCBAFBEBBD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5C424-4AB6-485E-AED7-18929C8BEE32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7BC2-44BC-45C9-9BCA-4CF55D63BA35}" type="datetimeFigureOut">
              <a:rPr lang="id-ID" smtClean="0"/>
              <a:pPr/>
              <a:t>12/11/2017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27AA-0713-40AB-AD3D-8213DDFF4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358246" cy="71438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d-ID" sz="5400" b="1" dirty="0" smtClean="0">
                <a:solidFill>
                  <a:srgbClr val="FFFF00"/>
                </a:solidFill>
                <a:latin typeface="Arial Black" pitchFamily="34" charset="0"/>
              </a:rPr>
              <a:t>LISOSOM</a:t>
            </a:r>
            <a:endParaRPr lang="id-ID" sz="54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358246" cy="5643602"/>
          </a:xfrm>
          <a:solidFill>
            <a:schemeClr val="tx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539750" indent="-539750" algn="l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Duve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protein-protein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hidrolitik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ribosom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REG yang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disalurkan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aparat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Golgi. 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sz="3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Protein </a:t>
            </a:r>
            <a:r>
              <a:rPr lang="en-US" sz="33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melewati</a:t>
            </a:r>
            <a:r>
              <a:rPr lang="en-US" sz="33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aparat</a:t>
            </a:r>
            <a:r>
              <a:rPr lang="en-US" sz="33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Golgi </a:t>
            </a:r>
            <a:r>
              <a:rPr lang="en-US" sz="33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3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permukaan</a:t>
            </a:r>
            <a:r>
              <a:rPr lang="en-US" sz="33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cembung</a:t>
            </a:r>
            <a:r>
              <a:rPr lang="en-US" sz="33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3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cekung</a:t>
            </a:r>
            <a:r>
              <a:rPr lang="en-US" sz="33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3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pemrosesan</a:t>
            </a:r>
            <a:r>
              <a:rPr lang="en-US" sz="33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akhirnya</a:t>
            </a:r>
            <a:r>
              <a:rPr lang="en-US" sz="3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terbentuk</a:t>
            </a:r>
            <a:r>
              <a:rPr lang="en-US" sz="33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3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3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isosom</a:t>
            </a:r>
            <a:r>
              <a:rPr lang="en-US" sz="33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en-US" sz="3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3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</a:t>
            </a:r>
            <a:r>
              <a:rPr lang="id-ID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om: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organela</a:t>
            </a:r>
            <a:r>
              <a:rPr lang="id-ID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kantung</a:t>
            </a: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kecil</a:t>
            </a: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Vesiculi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d-ID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lapis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membran</a:t>
            </a:r>
            <a:r>
              <a:rPr lang="id-ID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berisi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hidrolase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358246" cy="71438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FF00"/>
                </a:solidFill>
              </a:rPr>
              <a:t>PERANAN LISOSOM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358246" cy="535785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623888" lvl="0" indent="-623888" algn="l">
              <a:spcBef>
                <a:spcPts val="0"/>
              </a:spcBef>
              <a:buAutoNum type="arabicPeriod"/>
            </a:pPr>
            <a:r>
              <a:rPr lang="en-US" sz="51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5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5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1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pencernaan</a:t>
            </a:r>
            <a:endParaRPr lang="id-ID" sz="5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14400" lvl="0" indent="-914400" algn="l">
              <a:spcBef>
                <a:spcPts val="0"/>
              </a:spcBef>
            </a:pPr>
            <a:endParaRPr lang="id-ID" sz="5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23888" indent="-623888" algn="l">
              <a:spcBef>
                <a:spcPts val="0"/>
              </a:spcBef>
            </a:pPr>
            <a:r>
              <a:rPr lang="id-ID" sz="4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L</a:t>
            </a:r>
            <a:r>
              <a:rPr lang="en-US" sz="4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isosom</a:t>
            </a:r>
            <a:r>
              <a:rPr lang="en-US" sz="4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4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mencerna</a:t>
            </a:r>
            <a:r>
              <a:rPr lang="en-US" sz="4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4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4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4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4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4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4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7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heterofagi</a:t>
            </a:r>
            <a:r>
              <a:rPr lang="en-US" sz="5700" b="1" dirty="0">
                <a:latin typeface="Arial" pitchFamily="34" charset="0"/>
                <a:cs typeface="Arial" pitchFamily="34" charset="0"/>
              </a:rPr>
              <a:t>. </a:t>
            </a:r>
            <a:endParaRPr lang="id-ID" sz="5700" b="1" dirty="0" smtClean="0">
              <a:latin typeface="Arial" pitchFamily="34" charset="0"/>
              <a:cs typeface="Arial" pitchFamily="34" charset="0"/>
            </a:endParaRPr>
          </a:p>
          <a:p>
            <a:pPr marL="623888" indent="-623888" algn="l">
              <a:spcBef>
                <a:spcPts val="0"/>
              </a:spcBef>
            </a:pPr>
            <a:endParaRPr lang="id-ID" sz="4600" dirty="0">
              <a:latin typeface="Arial" pitchFamily="34" charset="0"/>
              <a:cs typeface="Arial" pitchFamily="34" charset="0"/>
            </a:endParaRPr>
          </a:p>
          <a:p>
            <a:pPr marL="623888" indent="-623888" algn="l">
              <a:spcBef>
                <a:spcPts val="0"/>
              </a:spcBef>
            </a:pPr>
            <a:r>
              <a:rPr lang="id-ID" sz="4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Selain</a:t>
            </a:r>
            <a:r>
              <a:rPr lang="en-US" sz="4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mencerna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intraselnya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4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7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otofagi</a:t>
            </a:r>
            <a:r>
              <a:rPr lang="en-US" sz="5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57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623888" indent="-623888" algn="l">
              <a:spcBef>
                <a:spcPts val="0"/>
              </a:spcBef>
            </a:pPr>
            <a:endParaRPr lang="id-ID" sz="4600" dirty="0">
              <a:latin typeface="Arial" pitchFamily="34" charset="0"/>
              <a:cs typeface="Arial" pitchFamily="34" charset="0"/>
            </a:endParaRPr>
          </a:p>
          <a:p>
            <a:pPr marL="623888" indent="-623888" algn="l">
              <a:spcBef>
                <a:spcPts val="0"/>
              </a:spcBef>
            </a:pPr>
            <a:r>
              <a:rPr lang="id-ID" sz="4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4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heterofagi</a:t>
            </a:r>
            <a:r>
              <a:rPr lang="en-US" sz="4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4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bersifat</a:t>
            </a:r>
            <a:r>
              <a:rPr lang="en-US" sz="4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fagositosis</a:t>
            </a:r>
            <a:r>
              <a:rPr lang="en-US" sz="5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5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pinositosis</a:t>
            </a:r>
            <a:r>
              <a:rPr lang="en-US" sz="5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5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id-ID" sz="5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215106"/>
          </a:xfrm>
          <a:solidFill>
            <a:schemeClr val="tx2"/>
          </a:solidFill>
        </p:spPr>
        <p:txBody>
          <a:bodyPr>
            <a:normAutofit fontScale="850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id-ID" sz="5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sz="5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5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5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sekresi</a:t>
            </a:r>
            <a:endParaRPr lang="id-ID" sz="5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3275" indent="-263525" algn="l">
              <a:spcBef>
                <a:spcPts val="0"/>
              </a:spcBef>
            </a:pPr>
            <a:r>
              <a:rPr lang="id-ID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berfungsi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vesikula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sekresi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kelenjar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eksokrin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maupun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endokrin</a:t>
            </a:r>
            <a:r>
              <a:rPr lang="id-ID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03275" indent="-263525" algn="l">
              <a:spcBef>
                <a:spcPts val="0"/>
              </a:spcBef>
            </a:pPr>
            <a:endParaRPr lang="id-ID" sz="3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3275" indent="-263525" algn="just">
              <a:spcBef>
                <a:spcPts val="0"/>
              </a:spcBef>
            </a:pP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Misalnya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membantu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persiapan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pengaktifan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hormon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tiroid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id-ID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03275" algn="just">
              <a:spcBef>
                <a:spcPts val="0"/>
              </a:spcBef>
            </a:pP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Hormon-hormon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tiroid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tirosin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tri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yodotirosin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ikatan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kovalen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protein (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folikel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kelenjar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tiroid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03275" algn="just">
              <a:spcBef>
                <a:spcPts val="0"/>
              </a:spcBef>
              <a:tabLst>
                <a:tab pos="539750" algn="l"/>
              </a:tabLst>
            </a:pPr>
            <a:r>
              <a:rPr lang="id-ID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danya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rangsang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hormon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hipofisis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TSH (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Tirotropic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Stimulating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Hormon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berikatan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protein (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tiroglobulin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hormon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tiroid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muncul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darah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215106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539750" algn="l">
              <a:spcBef>
                <a:spcPts val="0"/>
              </a:spcBef>
              <a:tabLst>
                <a:tab pos="539750" algn="l"/>
              </a:tabLst>
            </a:pP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Mekanismenya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id-ID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39750" algn="l">
              <a:spcBef>
                <a:spcPts val="0"/>
              </a:spcBef>
              <a:tabLst>
                <a:tab pos="539750" algn="l"/>
              </a:tabLst>
            </a:pP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algn="l">
              <a:spcBef>
                <a:spcPts val="0"/>
              </a:spcBef>
              <a:tabLst>
                <a:tab pos="539750" algn="l"/>
              </a:tabLst>
            </a:pP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TSH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merangsang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pinositosis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epitel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menghadap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lumen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folikel</a:t>
            </a:r>
            <a:r>
              <a:rPr lang="id-ID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tiroid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algn="l">
              <a:spcBef>
                <a:spcPts val="0"/>
              </a:spcBef>
              <a:tabLst>
                <a:tab pos="539750" algn="l"/>
              </a:tabLst>
            </a:pP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algn="l">
              <a:spcBef>
                <a:spcPts val="0"/>
              </a:spcBef>
              <a:tabLst>
                <a:tab pos="539750" algn="l"/>
              </a:tabLst>
            </a:pP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Butir-butir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pinositosis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hormon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bergabung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proteinnya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lepas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enzim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akhirnya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hormon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dilepas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darah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358246" cy="5572164"/>
          </a:xfrm>
          <a:solidFill>
            <a:schemeClr val="bg2">
              <a:lumMod val="10000"/>
            </a:schemeClr>
          </a:solidFill>
        </p:spPr>
        <p:txBody>
          <a:bodyPr>
            <a:normAutofit lnSpcReduction="10000"/>
          </a:bodyPr>
          <a:lstStyle/>
          <a:p>
            <a:pPr marL="442913" indent="-442913" algn="l">
              <a:spcBef>
                <a:spcPts val="0"/>
              </a:spcBef>
            </a:pPr>
            <a:r>
              <a:rPr lang="id-ID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antung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Nephentes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mengeluarkan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enzim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hidrolisis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menyerang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serangga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 algn="l">
              <a:spcBef>
                <a:spcPts val="0"/>
              </a:spcBef>
            </a:pP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 algn="l">
              <a:spcBef>
                <a:spcPts val="0"/>
              </a:spcBef>
            </a:pPr>
            <a:r>
              <a:rPr lang="id-ID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jamur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mengeluarkan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enzim-enzim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hidrolitik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memecah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makro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molekul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dimasukkan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kedalam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sel.</a:t>
            </a: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dirty="0">
                <a:solidFill>
                  <a:schemeClr val="bg1"/>
                </a:solidFill>
              </a:rPr>
              <a:t> </a:t>
            </a:r>
          </a:p>
          <a:p>
            <a:pPr algn="l">
              <a:spcBef>
                <a:spcPts val="0"/>
              </a:spcBef>
            </a:pPr>
            <a:endParaRPr lang="id-ID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72560" cy="628654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442913" lvl="0" indent="-442913" algn="l">
              <a:spcBef>
                <a:spcPts val="0"/>
              </a:spcBef>
            </a:pPr>
            <a:r>
              <a:rPr lang="id-ID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 </a:t>
            </a:r>
            <a:r>
              <a:rPr lang="en-US" sz="3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transport</a:t>
            </a:r>
            <a:endParaRPr lang="id-ID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 algn="l">
              <a:spcBef>
                <a:spcPts val="0"/>
              </a:spcBef>
            </a:pPr>
            <a:r>
              <a:rPr lang="id-ID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endotel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pembuluh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kapiler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3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 algn="l">
              <a:spcBef>
                <a:spcPts val="0"/>
              </a:spcBef>
            </a:pPr>
            <a:r>
              <a:rPr lang="id-ID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darah</a:t>
            </a:r>
            <a:r>
              <a:rPr lang="id-ID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mensi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tosis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serum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antibodi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 algn="l">
              <a:spcBef>
                <a:spcPts val="0"/>
              </a:spcBef>
            </a:pPr>
            <a:r>
              <a:rPr lang="id-ID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442913" lvl="0" indent="-442913" algn="l">
              <a:spcBef>
                <a:spcPts val="0"/>
              </a:spcBef>
            </a:pPr>
            <a:r>
              <a:rPr lang="id-ID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en-US" sz="3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aktivator</a:t>
            </a:r>
            <a:endParaRPr lang="id-ID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 algn="l">
              <a:spcBef>
                <a:spcPts val="0"/>
              </a:spcBef>
            </a:pPr>
            <a:r>
              <a:rPr lang="id-ID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Biasanya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kelenjar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mengeluarkan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42913" indent="-442913" algn="l">
              <a:spcBef>
                <a:spcPts val="0"/>
              </a:spcBef>
            </a:pPr>
            <a:r>
              <a:rPr lang="id-ID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getah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enzim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hormon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aktif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3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 algn="l">
              <a:spcBef>
                <a:spcPts val="0"/>
              </a:spcBef>
            </a:pPr>
            <a:endParaRPr lang="id-ID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 algn="l">
              <a:spcBef>
                <a:spcPts val="0"/>
              </a:spcBef>
            </a:pPr>
            <a:r>
              <a:rPr lang="id-ID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Misal,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tiroglobulin</a:t>
            </a:r>
            <a:r>
              <a:rPr lang="id-ID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aktif</a:t>
            </a:r>
            <a:r>
              <a:rPr lang="id-ID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dihidrolisis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dahulu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hormon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tiroksin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aktif</a:t>
            </a:r>
            <a:r>
              <a:rPr lang="id-ID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kemudian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hormon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aktif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dilepaskan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peredaran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darah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exocytosis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id-ID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358246" cy="6000792"/>
          </a:xfrm>
          <a:solidFill>
            <a:schemeClr val="accent3">
              <a:lumMod val="50000"/>
            </a:schemeClr>
          </a:solidFill>
        </p:spPr>
        <p:txBody>
          <a:bodyPr>
            <a:normAutofit fontScale="850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id-ID" sz="3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en-US" sz="3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3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perombakan</a:t>
            </a:r>
            <a:r>
              <a:rPr lang="en-US" sz="3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tulang</a:t>
            </a:r>
            <a:endParaRPr lang="id-ID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osteoblast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pengerasan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matrik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memecah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matrik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keras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rangsang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hormon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paratiroid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penambahan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aktifitas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glikolisis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sintesis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enzim-enzim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glikolisis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menghasilkan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laktat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menurunkan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pH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matrik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tulang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dekat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osteoblas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menyiapkan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enzim-enzim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dibutuhkan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Akibat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turun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tulang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larut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matrik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berupa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kolagen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mukopolisakarida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dicerna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oleh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643998" cy="5929354"/>
          </a:xfrm>
          <a:solidFill>
            <a:srgbClr val="002060"/>
          </a:solidFill>
        </p:spPr>
        <p:txBody>
          <a:bodyPr>
            <a:normAutofit fontScale="85000" lnSpcReduction="10000"/>
          </a:bodyPr>
          <a:lstStyle/>
          <a:p>
            <a:pPr marL="539750" lvl="0" indent="-539750" algn="l">
              <a:spcBef>
                <a:spcPts val="0"/>
              </a:spcBef>
            </a:pP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pengabsorbsi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sedang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berdegenerasi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diabsorbsi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Terutama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bagian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tubuh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mengalami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organogenesis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metamorphosis. </a:t>
            </a:r>
            <a:endParaRPr lang="id-ID" sz="3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Misal</a:t>
            </a:r>
            <a:r>
              <a:rPr lang="id-ID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absorbsi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ekor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insang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kecebong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katak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absorbsi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corpus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luteum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ovarium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l">
              <a:spcBef>
                <a:spcPts val="0"/>
              </a:spcBef>
              <a:buAutoNum type="arabicPeriod" startAt="7"/>
            </a:pPr>
            <a:r>
              <a:rPr lang="en-US" sz="33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3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pertahanan</a:t>
            </a:r>
            <a:r>
              <a:rPr lang="en-US" sz="3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penawar</a:t>
            </a:r>
            <a:r>
              <a:rPr lang="en-US" sz="3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33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l">
              <a:spcBef>
                <a:spcPts val="0"/>
              </a:spcBef>
            </a:pPr>
            <a:r>
              <a:rPr lang="id-ID" sz="3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3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racun</a:t>
            </a:r>
            <a:endParaRPr lang="id-ID" sz="3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L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isosom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berfungsi</a:t>
            </a:r>
            <a:r>
              <a:rPr lang="id-ID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mencerna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benda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asing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racun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difagositosis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membersihkan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debris yang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berasal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sel-sel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mati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rusak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benda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asing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racun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mencerna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menawarkan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benda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asing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bersifat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racun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d-ID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358246" cy="6000792"/>
          </a:xfrm>
          <a:solidFill>
            <a:srgbClr val="00B050"/>
          </a:solidFill>
        </p:spPr>
        <p:txBody>
          <a:bodyPr>
            <a:normAutofit fontScale="92500" lnSpcReduction="10000"/>
          </a:bodyPr>
          <a:lstStyle/>
          <a:p>
            <a:pPr marL="539750" lvl="0" indent="-539750" algn="l">
              <a:spcBef>
                <a:spcPts val="0"/>
              </a:spcBef>
            </a:pPr>
            <a:r>
              <a:rPr lang="id-ID" sz="3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8.  </a:t>
            </a:r>
            <a:r>
              <a:rPr lang="en-US" sz="35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3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sarana</a:t>
            </a:r>
            <a:r>
              <a:rPr lang="en-US" sz="3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pembuahan</a:t>
            </a:r>
            <a:endParaRPr lang="id-ID" sz="35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dirty="0" smtClean="0">
                <a:solidFill>
                  <a:srgbClr val="FFFF00"/>
                </a:solidFill>
              </a:rPr>
              <a:t>       </a:t>
            </a:r>
            <a:r>
              <a:rPr lang="en-US" dirty="0" err="1" smtClean="0">
                <a:solidFill>
                  <a:srgbClr val="FFFF00"/>
                </a:solidFill>
              </a:rPr>
              <a:t>Akrosom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spermatozoa </a:t>
            </a:r>
            <a:r>
              <a:rPr lang="en-US" dirty="0" err="1" smtClean="0">
                <a:solidFill>
                  <a:srgbClr val="FFFF00"/>
                </a:solidFill>
              </a:rPr>
              <a:t>berfungsi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mencerna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bagian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membran</a:t>
            </a:r>
            <a:r>
              <a:rPr lang="en-US" dirty="0" smtClean="0">
                <a:solidFill>
                  <a:srgbClr val="FFFF00"/>
                </a:solidFill>
              </a:rPr>
              <a:t> plasma, </a:t>
            </a:r>
            <a:r>
              <a:rPr lang="en-US" dirty="0" err="1" smtClean="0">
                <a:solidFill>
                  <a:srgbClr val="FFFF00"/>
                </a:solidFill>
              </a:rPr>
              <a:t>membran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perivitelina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zona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pelucida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telur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sehingga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mudah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melakukan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pembuahan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id-ID" dirty="0" smtClean="0">
              <a:solidFill>
                <a:srgbClr val="FFFF00"/>
              </a:solidFill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/>
          </a:p>
          <a:p>
            <a:pPr marL="539750" lvl="0" indent="-539750" algn="l">
              <a:spcBef>
                <a:spcPts val="0"/>
              </a:spcBef>
            </a:pPr>
            <a:r>
              <a:rPr lang="id-ID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9.  </a:t>
            </a:r>
            <a:r>
              <a:rPr lang="en-US" sz="35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germinasi</a:t>
            </a:r>
            <a:r>
              <a:rPr lang="en-US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biji</a:t>
            </a:r>
            <a:endParaRPr lang="id-ID" sz="3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       </a:t>
            </a:r>
            <a:r>
              <a:rPr lang="en-US" dirty="0" err="1" smtClean="0">
                <a:solidFill>
                  <a:schemeClr val="bg1"/>
                </a:solidFill>
              </a:rPr>
              <a:t>Lisosom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berperan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keterlibatan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enzim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hidrolitik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perkecambahan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sejenis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gandum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  <a:r>
              <a:rPr lang="en-US" dirty="0" err="1" smtClean="0">
                <a:solidFill>
                  <a:schemeClr val="bg1"/>
                </a:solidFill>
              </a:rPr>
              <a:t>Saat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hidrolisis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dikendalikan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hormon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giberelin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mempengaruhi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lapisan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aleuron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melepaskan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enzim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hidrolase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endosperma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id-ID" dirty="0" smtClean="0">
              <a:solidFill>
                <a:schemeClr val="bg1"/>
              </a:solidFill>
            </a:endParaRPr>
          </a:p>
          <a:p>
            <a:pPr indent="-623888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 </a:t>
            </a:r>
            <a:endParaRPr lang="id-ID" dirty="0" smtClean="0">
              <a:solidFill>
                <a:schemeClr val="bg1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358246" cy="71438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358246" cy="71438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 </a:t>
            </a:r>
            <a:r>
              <a:rPr lang="en-US" sz="6000" b="1" dirty="0" smtClean="0">
                <a:solidFill>
                  <a:srgbClr val="FFFF00"/>
                </a:solidFill>
              </a:rPr>
              <a:t>BADAN MIKRO</a:t>
            </a:r>
            <a:r>
              <a:rPr lang="id-ID" sz="6000" dirty="0" smtClean="0"/>
              <a:t/>
            </a:r>
            <a:br>
              <a:rPr lang="id-ID" sz="6000" dirty="0" smtClean="0"/>
            </a:br>
            <a:endParaRPr lang="id-ID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643998" cy="5429288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mikro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dibatasi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lapis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membran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bentuknya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bundar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hampir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mitokondria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mikro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enzim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katalase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oksidase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dikelompokkan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peroksisom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enzim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glikolat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glioksilat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dinamakan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glioksisom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Peroksisom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hewan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tumbuhan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glioksisom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tumbuhan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10000" contrast="10000"/>
          </a:blip>
          <a:srcRect/>
          <a:stretch>
            <a:fillRect/>
          </a:stretch>
        </p:blipFill>
        <p:spPr bwMode="auto">
          <a:xfrm>
            <a:off x="304800" y="228600"/>
            <a:ext cx="8458200" cy="632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358246" cy="71438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id-ID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9296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643998" cy="6357982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mikro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sitoplasma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didekat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tumbuhan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berasosiasi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kloroplas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metabolik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reaksi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glikolat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Enzim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membran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badan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mikro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sitokron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b5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NADH-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sitokron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b5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reduktase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protein integral,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sifatnya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protein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periferal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enzim-enzim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sitrat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malat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sintetase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malat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hidroksil-koA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dehidrogenase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krotonase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  <a:solidFill>
            <a:srgbClr val="0070C0"/>
          </a:solidFill>
        </p:spPr>
        <p:txBody>
          <a:bodyPr/>
          <a:lstStyle/>
          <a:p>
            <a:pPr algn="l"/>
            <a:r>
              <a:rPr lang="en-US" sz="3600" b="1" dirty="0" err="1" smtClean="0">
                <a:solidFill>
                  <a:schemeClr val="bg1"/>
                </a:solidFill>
                <a:latin typeface="Arial Black" pitchFamily="34" charset="0"/>
              </a:rPr>
              <a:t>Fungsi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 Black" pitchFamily="34" charset="0"/>
              </a:rPr>
              <a:t>badan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 Black" pitchFamily="34" charset="0"/>
              </a:rPr>
              <a:t>mikro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 :</a:t>
            </a:r>
            <a:endParaRPr lang="id-ID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539750" lvl="0" indent="-539750" algn="l">
              <a:spcBef>
                <a:spcPts val="0"/>
              </a:spcBef>
            </a:pPr>
            <a:r>
              <a:rPr lang="id-ID" b="1" dirty="0" smtClean="0">
                <a:solidFill>
                  <a:schemeClr val="bg1"/>
                </a:solidFill>
              </a:rPr>
              <a:t>1.  </a:t>
            </a:r>
            <a:r>
              <a:rPr lang="en-US" b="1" dirty="0" err="1" smtClean="0">
                <a:solidFill>
                  <a:schemeClr val="bg1"/>
                </a:solidFill>
              </a:rPr>
              <a:t>Oksidasi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Substrat</a:t>
            </a:r>
            <a:endParaRPr lang="id-ID" dirty="0" smtClean="0">
              <a:solidFill>
                <a:schemeClr val="bg1"/>
              </a:solidFill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Reaksi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oksidasi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peroksisom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jaringan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mamalia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enzim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flavin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oksidase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menggunakan</a:t>
            </a:r>
            <a:r>
              <a:rPr lang="en-US" dirty="0" smtClean="0">
                <a:solidFill>
                  <a:schemeClr val="bg1"/>
                </a:solidFill>
              </a:rPr>
              <a:t> O</a:t>
            </a:r>
            <a:r>
              <a:rPr lang="en-US" baseline="-25000" dirty="0" smtClean="0">
                <a:solidFill>
                  <a:schemeClr val="bg1"/>
                </a:solidFill>
              </a:rPr>
              <a:t>2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akseptor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elektron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membentuk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hidrogen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peroksida</a:t>
            </a:r>
            <a:r>
              <a:rPr lang="en-US" dirty="0" smtClean="0">
                <a:solidFill>
                  <a:schemeClr val="bg1"/>
                </a:solidFill>
              </a:rPr>
              <a:t> (H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).  </a:t>
            </a:r>
            <a:endParaRPr lang="id-ID" dirty="0" smtClean="0">
              <a:solidFill>
                <a:schemeClr val="bg1"/>
              </a:solidFill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      </a:t>
            </a:r>
          </a:p>
          <a:p>
            <a:pPr marL="539750" indent="-539750" algn="l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     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terbentuk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bersifat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racun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segera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dirubah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katalase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menjadi</a:t>
            </a:r>
            <a:r>
              <a:rPr lang="en-US" dirty="0" smtClean="0">
                <a:solidFill>
                  <a:schemeClr val="bg1"/>
                </a:solidFill>
              </a:rPr>
              <a:t> H2O +  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peroksisom</a:t>
            </a:r>
            <a:r>
              <a:rPr lang="id-ID" dirty="0" smtClean="0">
                <a:solidFill>
                  <a:schemeClr val="bg1"/>
                </a:solidFill>
              </a:rPr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ß-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Oksidasi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Asam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Lemak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Lipida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netral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triasil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gliserol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d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sitosl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dihidrolisis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lipase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diangkut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arrier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mitokondria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dioksidasi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asetil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Asetil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bergabung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Cadangan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perkecambahan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konversi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perantaraan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enzim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glioksisom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asetil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glioksisom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atom C,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perantaraan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glioksilat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  <a:solidFill>
            <a:srgbClr val="92D050"/>
          </a:solidFill>
        </p:spPr>
        <p:txBody>
          <a:bodyPr/>
          <a:lstStyle/>
          <a:p>
            <a:endParaRPr lang="id-ID" dirty="0"/>
          </a:p>
        </p:txBody>
      </p:sp>
      <p:pic>
        <p:nvPicPr>
          <p:cNvPr id="4097" name="Picture 1" descr="beta oxidation of fatty acids Fermentation by products. Free fatty aci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800105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  <a:solidFill>
            <a:srgbClr val="FFC000"/>
          </a:solidFill>
        </p:spPr>
        <p:txBody>
          <a:bodyPr/>
          <a:lstStyle/>
          <a:p>
            <a:pPr marL="539750" lvl="0" indent="-539750" algn="l">
              <a:spcBef>
                <a:spcPts val="0"/>
              </a:spcBef>
            </a:pPr>
            <a:r>
              <a:rPr lang="en-US" b="1" dirty="0" err="1" smtClean="0">
                <a:solidFill>
                  <a:schemeClr val="bg1"/>
                </a:solidFill>
              </a:rPr>
              <a:t>Daur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Glioksilat</a:t>
            </a:r>
            <a:endParaRPr lang="id-ID" dirty="0" smtClean="0">
              <a:solidFill>
                <a:schemeClr val="bg1"/>
              </a:solidFill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Daur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seluruhnya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glioksisom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  <a:r>
              <a:rPr lang="en-US" dirty="0" err="1" smtClean="0">
                <a:solidFill>
                  <a:schemeClr val="bg1"/>
                </a:solidFill>
              </a:rPr>
              <a:t>Reaksi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memakai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satu-satunya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karbon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dari </a:t>
            </a:r>
            <a:r>
              <a:rPr lang="en-US" dirty="0" err="1" smtClean="0">
                <a:solidFill>
                  <a:schemeClr val="bg1"/>
                </a:solidFill>
              </a:rPr>
              <a:t>asetil</a:t>
            </a:r>
            <a:r>
              <a:rPr lang="en-US" dirty="0" smtClean="0">
                <a:solidFill>
                  <a:schemeClr val="bg1"/>
                </a:solidFill>
              </a:rPr>
              <a:t>– KOA. </a:t>
            </a:r>
            <a:endParaRPr lang="id-ID" dirty="0" smtClean="0">
              <a:solidFill>
                <a:schemeClr val="bg1"/>
              </a:solidFill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id-ID" dirty="0" smtClean="0">
              <a:solidFill>
                <a:schemeClr val="bg1"/>
              </a:solidFill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asetil</a:t>
            </a:r>
            <a:r>
              <a:rPr lang="en-US" dirty="0" smtClean="0">
                <a:solidFill>
                  <a:schemeClr val="bg1"/>
                </a:solidFill>
              </a:rPr>
              <a:t>-KOA </a:t>
            </a:r>
            <a:r>
              <a:rPr lang="en-US" dirty="0" err="1" smtClean="0">
                <a:solidFill>
                  <a:schemeClr val="bg1"/>
                </a:solidFill>
              </a:rPr>
              <a:t>dipergunakan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menghasilkan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molekul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suksinat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kemudian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dipakai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glukoneogenesis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mitokondria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id-ID" dirty="0" smtClean="0">
              <a:solidFill>
                <a:schemeClr val="bg1"/>
              </a:solidFill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solidFill>
                <a:schemeClr val="bg1"/>
              </a:solidFill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Suksinat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diubah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kemudian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sitos</a:t>
            </a:r>
            <a:r>
              <a:rPr lang="id-ID" dirty="0" smtClean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l </a:t>
            </a:r>
            <a:r>
              <a:rPr lang="en-US" dirty="0" err="1" smtClean="0">
                <a:solidFill>
                  <a:schemeClr val="bg1"/>
                </a:solidFill>
              </a:rPr>
              <a:t>diubah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fosfenol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piruvat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disintesis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glukosa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r>
              <a:rPr lang="en-US" dirty="0" smtClean="0">
                <a:solidFill>
                  <a:schemeClr val="bg1"/>
                </a:solidFill>
              </a:rPr>
              <a:t>.	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643998" cy="6357982"/>
          </a:xfrm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pPr lvl="0" algn="l">
              <a:spcBef>
                <a:spcPts val="0"/>
              </a:spcBef>
            </a:pPr>
            <a:r>
              <a:rPr lang="en-US" sz="4600" b="1" dirty="0" err="1" smtClean="0">
                <a:solidFill>
                  <a:srgbClr val="FFFF00"/>
                </a:solidFill>
              </a:rPr>
              <a:t>Jalur</a:t>
            </a:r>
            <a:r>
              <a:rPr lang="en-US" sz="4600" b="1" dirty="0" smtClean="0">
                <a:solidFill>
                  <a:srgbClr val="FFFF00"/>
                </a:solidFill>
              </a:rPr>
              <a:t> </a:t>
            </a:r>
            <a:r>
              <a:rPr lang="en-US" sz="4600" b="1" dirty="0" err="1" smtClean="0">
                <a:solidFill>
                  <a:srgbClr val="FFFF00"/>
                </a:solidFill>
              </a:rPr>
              <a:t>Glikolat</a:t>
            </a:r>
            <a:endParaRPr lang="id-ID" sz="4600" dirty="0" smtClean="0">
              <a:solidFill>
                <a:srgbClr val="FFFF00"/>
              </a:solidFill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sz="3600" dirty="0" err="1" smtClean="0">
                <a:solidFill>
                  <a:srgbClr val="FFFF00"/>
                </a:solidFill>
              </a:rPr>
              <a:t>Reaksi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ini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terjadi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pada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peroksisom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id-ID" sz="3600" dirty="0" smtClean="0">
                <a:solidFill>
                  <a:srgbClr val="FFFF00"/>
                </a:solidFill>
              </a:rPr>
              <a:t>berkaitan </a:t>
            </a:r>
            <a:r>
              <a:rPr lang="en-US" sz="3600" dirty="0" err="1" smtClean="0">
                <a:solidFill>
                  <a:srgbClr val="FFFF00"/>
                </a:solidFill>
              </a:rPr>
              <a:t>erat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dengan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daur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karbon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pada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kloroplas</a:t>
            </a:r>
            <a:r>
              <a:rPr lang="id-ID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</a:rPr>
              <a:t>Jalur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ini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melibatkan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kloroplas</a:t>
            </a:r>
            <a:r>
              <a:rPr lang="en-US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</a:rPr>
              <a:t>peroksisom</a:t>
            </a:r>
            <a:r>
              <a:rPr lang="en-US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</a:rPr>
              <a:t>mitokondria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sitosol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untuk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mengubah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senyawa-senyawa</a:t>
            </a:r>
            <a:r>
              <a:rPr lang="en-US" sz="3600" dirty="0" smtClean="0">
                <a:solidFill>
                  <a:srgbClr val="FFFF00"/>
                </a:solidFill>
              </a:rPr>
              <a:t> yang </a:t>
            </a:r>
            <a:r>
              <a:rPr lang="en-US" sz="3600" dirty="0" err="1" smtClean="0">
                <a:solidFill>
                  <a:srgbClr val="FFFF00"/>
                </a:solidFill>
              </a:rPr>
              <a:t>tidak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menjadi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fosfat</a:t>
            </a:r>
            <a:r>
              <a:rPr lang="id-ID" sz="3600" dirty="0" smtClean="0">
                <a:solidFill>
                  <a:srgbClr val="FFFF00"/>
                </a:solidFill>
              </a:rPr>
              <a:t>,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glisin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atau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serin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persenyawaan</a:t>
            </a:r>
            <a:r>
              <a:rPr lang="en-US" sz="3600" dirty="0" smtClean="0">
                <a:solidFill>
                  <a:srgbClr val="FFFF00"/>
                </a:solidFill>
              </a:rPr>
              <a:t> C</a:t>
            </a:r>
            <a:r>
              <a:rPr lang="en-US" sz="3600" baseline="-25000" dirty="0" smtClean="0">
                <a:solidFill>
                  <a:srgbClr val="FFFF00"/>
                </a:solidFill>
              </a:rPr>
              <a:t>1</a:t>
            </a:r>
            <a:r>
              <a:rPr lang="id-ID" sz="3600" baseline="-25000" dirty="0" smtClean="0">
                <a:solidFill>
                  <a:srgbClr val="FFFF00"/>
                </a:solidFill>
              </a:rPr>
              <a:t> </a:t>
            </a:r>
            <a:r>
              <a:rPr lang="id-ID" sz="3600" dirty="0" smtClean="0">
                <a:solidFill>
                  <a:srgbClr val="FFFF00"/>
                </a:solidFill>
              </a:rPr>
              <a:t>(</a:t>
            </a:r>
            <a:r>
              <a:rPr lang="en-US" sz="3600" dirty="0" err="1" smtClean="0">
                <a:solidFill>
                  <a:srgbClr val="FFFF00"/>
                </a:solidFill>
              </a:rPr>
              <a:t>persenyawan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ini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penting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pada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biosintesis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asam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nukleat</a:t>
            </a:r>
            <a:r>
              <a:rPr lang="id-ID" sz="3600" dirty="0" smtClean="0">
                <a:solidFill>
                  <a:srgbClr val="FFFF00"/>
                </a:solidFill>
              </a:rPr>
              <a:t>)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  <a:endParaRPr lang="id-ID" sz="3600" dirty="0" smtClean="0">
              <a:solidFill>
                <a:srgbClr val="FFFF00"/>
              </a:solidFill>
            </a:endParaRPr>
          </a:p>
          <a:p>
            <a:pPr marL="539750" indent="-539750" algn="l">
              <a:spcBef>
                <a:spcPts val="0"/>
              </a:spcBef>
            </a:pPr>
            <a:endParaRPr lang="id-ID" sz="3400" dirty="0" smtClean="0">
              <a:solidFill>
                <a:srgbClr val="FFFF00"/>
              </a:solidFill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sz="3600" dirty="0" err="1" smtClean="0">
                <a:solidFill>
                  <a:srgbClr val="FFFF00"/>
                </a:solidFill>
              </a:rPr>
              <a:t>Pada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kloroplast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id-ID" sz="3600" dirty="0" smtClean="0">
                <a:solidFill>
                  <a:srgbClr val="FFFF00"/>
                </a:solidFill>
              </a:rPr>
              <a:t>senyawa </a:t>
            </a:r>
            <a:r>
              <a:rPr lang="en-US" sz="3600" dirty="0" err="1" smtClean="0">
                <a:solidFill>
                  <a:srgbClr val="FFFF00"/>
                </a:solidFill>
              </a:rPr>
              <a:t>fosfoglikolat</a:t>
            </a:r>
            <a:r>
              <a:rPr lang="id-ID" sz="3600" dirty="0" smtClean="0">
                <a:solidFill>
                  <a:srgbClr val="FFFF00"/>
                </a:solidFill>
              </a:rPr>
              <a:t> dan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fosfogliserat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dengan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proses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fotosintesis</a:t>
            </a:r>
            <a:r>
              <a:rPr lang="id-ID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melepas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fosfat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dari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fosfogliserat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fosfoglikolat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menjadi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glikolat</a:t>
            </a:r>
            <a:r>
              <a:rPr lang="id-ID" sz="3600" dirty="0" smtClean="0">
                <a:solidFill>
                  <a:srgbClr val="FFFF00"/>
                </a:solidFill>
              </a:rPr>
              <a:t>, k</a:t>
            </a:r>
            <a:r>
              <a:rPr lang="en-US" sz="3600" dirty="0" smtClean="0">
                <a:solidFill>
                  <a:srgbClr val="FFFF00"/>
                </a:solidFill>
              </a:rPr>
              <a:t>arena </a:t>
            </a:r>
            <a:r>
              <a:rPr lang="en-US" sz="3600" dirty="0" err="1" smtClean="0">
                <a:solidFill>
                  <a:srgbClr val="FFFF00"/>
                </a:solidFill>
              </a:rPr>
              <a:t>kloroplas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id-ID" sz="3600" dirty="0" smtClean="0">
                <a:solidFill>
                  <a:srgbClr val="FFFF00"/>
                </a:solidFill>
              </a:rPr>
              <a:t>mem</a:t>
            </a:r>
            <a:r>
              <a:rPr lang="en-US" sz="3600" dirty="0" err="1" smtClean="0">
                <a:solidFill>
                  <a:srgbClr val="FFFF00"/>
                </a:solidFill>
              </a:rPr>
              <a:t>punya</a:t>
            </a:r>
            <a:r>
              <a:rPr lang="id-ID" sz="3600" dirty="0" smtClean="0">
                <a:solidFill>
                  <a:srgbClr val="FFFF00"/>
                </a:solidFill>
              </a:rPr>
              <a:t>i enzim </a:t>
            </a:r>
            <a:r>
              <a:rPr lang="en-US" sz="3600" dirty="0" err="1" smtClean="0">
                <a:solidFill>
                  <a:srgbClr val="FFFF00"/>
                </a:solidFill>
              </a:rPr>
              <a:t>fosfatase</a:t>
            </a:r>
            <a:r>
              <a:rPr lang="id-ID" sz="3600" dirty="0" smtClean="0">
                <a:solidFill>
                  <a:srgbClr val="FFFF00"/>
                </a:solidFill>
              </a:rPr>
              <a:t>.</a:t>
            </a:r>
          </a:p>
          <a:p>
            <a:pPr marL="539750" indent="-539750" algn="l">
              <a:spcBef>
                <a:spcPts val="0"/>
              </a:spcBef>
            </a:pPr>
            <a:endParaRPr lang="id-ID" dirty="0" smtClean="0">
              <a:solidFill>
                <a:srgbClr val="FFFF00"/>
              </a:solidFill>
            </a:endParaRPr>
          </a:p>
          <a:p>
            <a:pPr marL="539750" indent="-539750" algn="l">
              <a:spcBef>
                <a:spcPts val="0"/>
              </a:spcBef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643998" cy="635798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39750" indent="-539750" algn="l">
              <a:spcBef>
                <a:spcPts val="0"/>
              </a:spcBef>
            </a:pPr>
            <a:r>
              <a:rPr lang="en-US" sz="3600" dirty="0" err="1" smtClean="0">
                <a:solidFill>
                  <a:schemeClr val="tx1"/>
                </a:solidFill>
              </a:rPr>
              <a:t>Glikolat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meninggalkan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kloroplas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masuk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peroksisom</a:t>
            </a:r>
            <a:r>
              <a:rPr lang="id-ID" sz="3600" dirty="0" smtClean="0">
                <a:solidFill>
                  <a:schemeClr val="tx1"/>
                </a:solidFill>
              </a:rPr>
              <a:t>, di d</a:t>
            </a:r>
            <a:r>
              <a:rPr lang="en-US" sz="3600" dirty="0" err="1" smtClean="0">
                <a:solidFill>
                  <a:schemeClr val="tx1"/>
                </a:solidFill>
              </a:rPr>
              <a:t>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peroksisom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glikolat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dioksidasi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menjadi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glioksilat</a:t>
            </a:r>
            <a:r>
              <a:rPr lang="en-US" sz="3600" dirty="0" smtClean="0">
                <a:solidFill>
                  <a:schemeClr val="tx1"/>
                </a:solidFill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</a:rPr>
              <a:t>Glioksilat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dapat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diubah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menjadi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serin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atau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kembali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kloroplas</a:t>
            </a:r>
            <a:r>
              <a:rPr lang="en-US" sz="3600" dirty="0" smtClean="0">
                <a:solidFill>
                  <a:schemeClr val="tx1"/>
                </a:solidFill>
              </a:rPr>
              <a:t>. </a:t>
            </a:r>
            <a:endParaRPr lang="id-ID" sz="3600" dirty="0" smtClean="0">
              <a:solidFill>
                <a:schemeClr val="tx1"/>
              </a:solidFill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sz="3600" dirty="0" err="1" smtClean="0">
                <a:solidFill>
                  <a:schemeClr val="tx1"/>
                </a:solidFill>
              </a:rPr>
              <a:t>Kembalinya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glioksilat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kloroplas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diduga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untuk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menghilangkan</a:t>
            </a:r>
            <a:r>
              <a:rPr lang="en-US" sz="3600" dirty="0" smtClean="0">
                <a:solidFill>
                  <a:schemeClr val="tx1"/>
                </a:solidFill>
              </a:rPr>
              <a:t> NADPH yang </a:t>
            </a:r>
            <a:r>
              <a:rPr lang="en-US" sz="3600" dirty="0" err="1" smtClean="0">
                <a:solidFill>
                  <a:schemeClr val="tx1"/>
                </a:solidFill>
              </a:rPr>
              <a:t>dihasilkan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saat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fotosintesis</a:t>
            </a:r>
            <a:r>
              <a:rPr lang="id-ID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smtClean="0">
                <a:solidFill>
                  <a:schemeClr val="tx1"/>
                </a:solidFill>
              </a:rPr>
              <a:t>NADPH </a:t>
            </a:r>
            <a:r>
              <a:rPr lang="en-US" sz="3600" dirty="0" err="1" smtClean="0">
                <a:solidFill>
                  <a:schemeClr val="tx1"/>
                </a:solidFill>
              </a:rPr>
              <a:t>direoksidasi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kloroplas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tidak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menghasilkan</a:t>
            </a:r>
            <a:r>
              <a:rPr lang="en-US" sz="3600" dirty="0" smtClean="0">
                <a:solidFill>
                  <a:schemeClr val="tx1"/>
                </a:solidFill>
              </a:rPr>
              <a:t> H</a:t>
            </a:r>
            <a:r>
              <a:rPr lang="en-US" sz="3600" baseline="-250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O</a:t>
            </a:r>
            <a:r>
              <a:rPr lang="en-US" sz="3600" baseline="-250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tetapi</a:t>
            </a:r>
            <a:r>
              <a:rPr lang="en-US" sz="3600" dirty="0" smtClean="0">
                <a:solidFill>
                  <a:schemeClr val="tx1"/>
                </a:solidFill>
              </a:rPr>
              <a:t> H</a:t>
            </a:r>
            <a:r>
              <a:rPr lang="en-US" sz="3600" baseline="-250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O</a:t>
            </a:r>
            <a:r>
              <a:rPr lang="en-US" sz="3600" baseline="-250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terbentuk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peroksisom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karena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terdapat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katalase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endParaRPr lang="id-ID" sz="3600" dirty="0" smtClean="0">
              <a:solidFill>
                <a:schemeClr val="tx1"/>
              </a:solidFill>
            </a:endParaRPr>
          </a:p>
          <a:p>
            <a:pPr marL="539750" indent="-539750" algn="l">
              <a:spcBef>
                <a:spcPts val="0"/>
              </a:spcBef>
            </a:pPr>
            <a:endParaRPr lang="id-ID" sz="3600" dirty="0" smtClean="0"/>
          </a:p>
          <a:p>
            <a:pPr marL="539750" indent="-539750" algn="l">
              <a:spcBef>
                <a:spcPts val="0"/>
              </a:spcBef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358246" cy="6072230"/>
          </a:xfrm>
          <a:solidFill>
            <a:srgbClr val="92D050"/>
          </a:solidFill>
        </p:spPr>
        <p:txBody>
          <a:bodyPr>
            <a:normAutofit/>
          </a:bodyPr>
          <a:lstStyle/>
          <a:p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5" name="irc_mi" descr="lisoso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85818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623888" indent="-623888" algn="l"/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Glisin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peroksisom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mitokondria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diubah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diangkut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peroksisom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dideaminasi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oksalat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direduksi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gliserat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623888" indent="-623888" algn="l"/>
            <a:r>
              <a:rPr lang="id-ID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marL="623888" indent="-623888" algn="l"/>
            <a:r>
              <a:rPr lang="id-ID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Gliserat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ditransfer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kloroplas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difosforilasi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fosfogliserat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Inilah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Daur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Glikolat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  <a:solidFill>
            <a:srgbClr val="92D050"/>
          </a:solidFill>
        </p:spPr>
        <p:txBody>
          <a:bodyPr/>
          <a:lstStyle/>
          <a:p>
            <a:endParaRPr lang="id-ID" dirty="0"/>
          </a:p>
        </p:txBody>
      </p:sp>
      <p:pic>
        <p:nvPicPr>
          <p:cNvPr id="9217" name="irc_mi" descr="241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78674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072230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marL="539750" indent="-539750" algn="l">
              <a:spcBef>
                <a:spcPts val="0"/>
              </a:spcBef>
            </a:pP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enanda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enzim</a:t>
            </a: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3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fosfatase</a:t>
            </a:r>
            <a:r>
              <a:rPr lang="id-ID" sz="3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39750" indent="-539750" algn="l">
              <a:spcBef>
                <a:spcPts val="0"/>
              </a:spcBef>
            </a:pPr>
            <a:endParaRPr lang="id-ID" sz="3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Pembagian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id-ID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fisiologisnya</a:t>
            </a:r>
            <a:r>
              <a:rPr lang="id-ID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l">
              <a:spcBef>
                <a:spcPts val="0"/>
              </a:spcBef>
            </a:pPr>
            <a:r>
              <a:rPr lang="id-ID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Primer</a:t>
            </a: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T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erbentuk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berjalan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d-ID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39750" indent="-539750" algn="l">
              <a:spcBef>
                <a:spcPts val="0"/>
              </a:spcBef>
            </a:pPr>
            <a:r>
              <a:rPr lang="id-ID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mengandung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enzim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fosfatase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bekerja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suasana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id-ID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Sekunder</a:t>
            </a: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sedang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terlibat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pencernaan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sel.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pPr marL="539750" indent="-539750" algn="l">
              <a:spcBef>
                <a:spcPts val="0"/>
              </a:spcBef>
            </a:pPr>
            <a:r>
              <a:rPr lang="id-ID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4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ungsi</a:t>
            </a:r>
            <a:r>
              <a:rPr lang="id-ID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Lsosom Sekunder:</a:t>
            </a:r>
            <a:endParaRPr lang="id-ID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mencerna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4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4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4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4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4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endositosis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d-ID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fagosito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pinositosis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heterolisos</a:t>
            </a:r>
            <a:r>
              <a:rPr lang="id-ID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akuola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pencernaan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4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  <a:buAutoNum type="arabicPeriod" startAt="2"/>
            </a:pPr>
            <a:r>
              <a:rPr lang="id-ID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encerna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intra </a:t>
            </a:r>
            <a:r>
              <a:rPr lang="en-US" sz="4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selnya</a:t>
            </a:r>
            <a:r>
              <a:rPr lang="en-US" sz="4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4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disebut </a:t>
            </a:r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otolisosom</a:t>
            </a:r>
            <a:r>
              <a:rPr lang="id-ID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atau </a:t>
            </a:r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vakuola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otofag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358246" cy="571504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marL="539750" indent="-539750" algn="l">
              <a:spcBef>
                <a:spcPts val="0"/>
              </a:spcBef>
            </a:pPr>
            <a:r>
              <a:rPr lang="en-US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Fagosom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memakan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id-ID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diambil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dinamakan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heterofagosom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selnya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autofagosom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sz="36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primer </a:t>
            </a:r>
            <a:r>
              <a:rPr lang="en-US" sz="36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bergabung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fagosom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6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6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isosom</a:t>
            </a:r>
            <a:r>
              <a:rPr lang="en-US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sekunder</a:t>
            </a:r>
            <a:r>
              <a:rPr lang="en-US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6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286544"/>
          </a:xfrm>
          <a:solidFill>
            <a:srgbClr val="00B050"/>
          </a:solidFill>
        </p:spPr>
        <p:txBody>
          <a:bodyPr>
            <a:normAutofit fontScale="850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id-ID" sz="4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 </a:t>
            </a:r>
            <a:r>
              <a:rPr lang="en-US" sz="4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Telolisosom</a:t>
            </a:r>
            <a:endParaRPr lang="id-ID" sz="4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Telolisosom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Heterolisosom</a:t>
            </a:r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otolisosom</a:t>
            </a:r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3275" indent="-803275" algn="l">
              <a:spcBef>
                <a:spcPts val="0"/>
              </a:spcBef>
            </a:pPr>
            <a:r>
              <a:rPr lang="id-ID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bekerja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id-ID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residu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statis</a:t>
            </a:r>
            <a:r>
              <a:rPr lang="id-ID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permanen</a:t>
            </a:r>
            <a:r>
              <a:rPr lang="id-ID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Post </a:t>
            </a:r>
            <a:r>
              <a:rPr lang="en-US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benda</a:t>
            </a:r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residu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3275" indent="-803275" algn="l">
              <a:spcBef>
                <a:spcPts val="0"/>
              </a:spcBef>
            </a:pPr>
            <a:endParaRPr lang="id-ID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3275" indent="-803275" algn="l">
              <a:spcBef>
                <a:spcPts val="0"/>
              </a:spcBef>
            </a:pP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Autof</a:t>
            </a: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</a:t>
            </a: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merupakan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efisiensi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perbaikan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perombakan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organel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tua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rusak</a:t>
            </a: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efisien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bahan-bahan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dimanfaatkan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643998" cy="6357982"/>
          </a:xfrm>
          <a:solidFill>
            <a:schemeClr val="tx2"/>
          </a:solidFill>
        </p:spPr>
        <p:txBody>
          <a:bodyPr>
            <a:normAutofit fontScale="92500" lnSpcReduction="20000"/>
          </a:bodyPr>
          <a:lstStyle/>
          <a:p>
            <a:pPr marL="539750" indent="-539750" algn="l">
              <a:spcBef>
                <a:spcPts val="0"/>
              </a:spcBef>
            </a:pPr>
            <a:r>
              <a:rPr lang="id-ID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Organel y</a:t>
            </a:r>
            <a:r>
              <a:rPr lang="en-US" sz="3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</a:t>
            </a:r>
            <a:r>
              <a:rPr lang="en-US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tua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rusak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dirombak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dirakit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organel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3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sz="3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id-ID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C</a:t>
            </a:r>
            <a:r>
              <a:rPr lang="en-US" sz="3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ontoh</a:t>
            </a:r>
            <a:r>
              <a:rPr lang="id-ID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mitokondria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efektif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umur</a:t>
            </a:r>
            <a:r>
              <a:rPr lang="en-US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kurang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8 </a:t>
            </a:r>
            <a:r>
              <a:rPr lang="en-US" sz="3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hari</a:t>
            </a:r>
            <a:r>
              <a:rPr lang="id-ID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setelah itu </a:t>
            </a:r>
            <a:r>
              <a:rPr lang="en-US" sz="3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dirombak</a:t>
            </a:r>
            <a:r>
              <a:rPr lang="en-US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hasilnya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merembes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sitoplasma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RE,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Ribosom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inti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aparat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golgi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 di</a:t>
            </a:r>
            <a:r>
              <a:rPr lang="en-US" sz="3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buat</a:t>
            </a:r>
            <a:r>
              <a:rPr lang="en-US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organel</a:t>
            </a:r>
            <a:r>
              <a:rPr lang="en-US" sz="3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Corpus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luteum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ovarium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menyusut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dikarenakan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autofagi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Apabila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zat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diproduksi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berlebihan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diautofagi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Peristiwa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memakan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granula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sekresi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berlebihan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dinamakan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Krinofagi</a:t>
            </a:r>
            <a:r>
              <a:rPr lang="en-US" sz="3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5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358246" cy="6215106"/>
          </a:xfrm>
          <a:solidFill>
            <a:schemeClr val="bg2">
              <a:lumMod val="10000"/>
            </a:schemeClr>
          </a:solidFill>
        </p:spPr>
        <p:txBody>
          <a:bodyPr>
            <a:normAutofit fontScale="92500" lnSpcReduction="20000"/>
          </a:bodyPr>
          <a:lstStyle/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abnormal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khusus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autofagi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dilaparkan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mengautofagi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organel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mitokondria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RE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lain-lain. 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Obat-obat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merusak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merangsang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menambah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vakuola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autofagi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butiran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ditawarkan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enzim-enzim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vakuola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autofagi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endParaRPr lang="id-ID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9750" indent="-539750" algn="l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mengautofagi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sel-sel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rusak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Makin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lama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dikonsumsi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dikerahkan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lisosom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1328</Words>
  <Application>Microsoft Office PowerPoint</Application>
  <PresentationFormat>On-screen Show (4:3)</PresentationFormat>
  <Paragraphs>132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LISOSOM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PERANAN LISOSOM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  BADAN MIKRO 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LISOSOM</dc:title>
  <dc:creator>SLAMET SANTOSA</dc:creator>
  <cp:lastModifiedBy>user</cp:lastModifiedBy>
  <cp:revision>52</cp:revision>
  <dcterms:created xsi:type="dcterms:W3CDTF">2013-10-28T15:27:45Z</dcterms:created>
  <dcterms:modified xsi:type="dcterms:W3CDTF">2017-11-12T16:24:41Z</dcterms:modified>
</cp:coreProperties>
</file>