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2" r:id="rId5"/>
    <p:sldId id="306" r:id="rId6"/>
    <p:sldId id="293" r:id="rId7"/>
    <p:sldId id="296" r:id="rId8"/>
    <p:sldId id="298" r:id="rId9"/>
    <p:sldId id="304" r:id="rId10"/>
    <p:sldId id="295" r:id="rId11"/>
    <p:sldId id="297" r:id="rId12"/>
    <p:sldId id="305" r:id="rId13"/>
    <p:sldId id="307" r:id="rId14"/>
    <p:sldId id="299" r:id="rId15"/>
    <p:sldId id="300" r:id="rId16"/>
    <p:sldId id="301" r:id="rId17"/>
    <p:sldId id="302" r:id="rId18"/>
    <p:sldId id="30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5" d="100"/>
          <a:sy n="65" d="100"/>
        </p:scale>
        <p:origin x="6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3/8/2022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3/8/2022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3/8/2022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3/8/2022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3/8/2022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enngage.com/blog/data-literacy/" TargetMode="External"/><Relationship Id="rId2" Type="http://schemas.openxmlformats.org/officeDocument/2006/relationships/hyperlink" Target="https://www.analytixlabs.co.in/blog/difference-between-data-and-information" TargetMode="External"/><Relationship Id="rId1" Type="http://schemas.openxmlformats.org/officeDocument/2006/relationships/slideLayout" Target="../slideLayouts/slideLayout2.xml"/><Relationship Id="rId5" Type="http://schemas.openxmlformats.org/officeDocument/2006/relationships/hyperlink" Target="https://id.wikipedia.org/wiki/Literasi#cite_note-1" TargetMode="External"/><Relationship Id="rId4" Type="http://schemas.openxmlformats.org/officeDocument/2006/relationships/hyperlink" Target="https://eab.com/insights/blogs/student-success/data-literacy-and-student-succ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dirty="0" err="1">
                <a:solidFill>
                  <a:schemeClr val="tx1"/>
                </a:solidFill>
              </a:rPr>
              <a:t>Literasi</a:t>
            </a:r>
            <a:r>
              <a:rPr lang="en-US" sz="4400" dirty="0">
                <a:solidFill>
                  <a:schemeClr val="tx1"/>
                </a:solidFill>
              </a:rPr>
              <a:t> Data </a:t>
            </a:r>
            <a:br>
              <a:rPr lang="en-US" sz="4400" dirty="0">
                <a:solidFill>
                  <a:schemeClr val="tx1"/>
                </a:solidFill>
              </a:rPr>
            </a:br>
            <a:r>
              <a:rPr lang="en-US" sz="4400" dirty="0">
                <a:solidFill>
                  <a:schemeClr val="tx1"/>
                </a:solidFill>
              </a:rPr>
              <a:t>&amp; </a:t>
            </a:r>
            <a:br>
              <a:rPr lang="en-US" sz="4400" dirty="0">
                <a:solidFill>
                  <a:schemeClr val="tx1"/>
                </a:solidFill>
              </a:rPr>
            </a:br>
            <a:r>
              <a:rPr lang="en-US" sz="4400" dirty="0" err="1">
                <a:solidFill>
                  <a:schemeClr val="tx1"/>
                </a:solidFill>
              </a:rPr>
              <a:t>teknologi</a:t>
            </a:r>
            <a:r>
              <a:rPr lang="en-US" sz="4400" dirty="0">
                <a:solidFill>
                  <a:schemeClr val="tx1"/>
                </a:solidFill>
              </a:rPr>
              <a:t> </a:t>
            </a:r>
            <a:r>
              <a:rPr lang="en-US" sz="4400" dirty="0" err="1">
                <a:solidFill>
                  <a:schemeClr val="tx1"/>
                </a:solidFill>
              </a:rPr>
              <a:t>informasi</a:t>
            </a:r>
            <a:endParaRPr lang="en-US" sz="4400" dirty="0">
              <a:solidFill>
                <a:schemeClr val="tx1"/>
              </a:solidFill>
            </a:endParaRP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9F2F-AE2B-4C30-A280-CCC61BDDF57C}"/>
              </a:ext>
            </a:extLst>
          </p:cNvPr>
          <p:cNvSpPr>
            <a:spLocks noGrp="1"/>
          </p:cNvSpPr>
          <p:nvPr>
            <p:ph type="title"/>
          </p:nvPr>
        </p:nvSpPr>
        <p:spPr/>
        <p:txBody>
          <a:bodyPr>
            <a:normAutofit/>
          </a:bodyPr>
          <a:lstStyle/>
          <a:p>
            <a:r>
              <a:rPr lang="en-US" sz="4000" b="1" dirty="0" err="1"/>
              <a:t>Literasi</a:t>
            </a:r>
            <a:r>
              <a:rPr lang="en-US" sz="4000" b="1" dirty="0"/>
              <a:t> Data</a:t>
            </a:r>
            <a:endParaRPr lang="en-ID" sz="4000" b="1" dirty="0"/>
          </a:p>
        </p:txBody>
      </p:sp>
      <p:sp>
        <p:nvSpPr>
          <p:cNvPr id="3" name="Content Placeholder 2">
            <a:extLst>
              <a:ext uri="{FF2B5EF4-FFF2-40B4-BE49-F238E27FC236}">
                <a16:creationId xmlns:a16="http://schemas.microsoft.com/office/drawing/2014/main" id="{6EF4ECE3-FCA5-4D09-A53F-597D8118EB8C}"/>
              </a:ext>
            </a:extLst>
          </p:cNvPr>
          <p:cNvSpPr>
            <a:spLocks noGrp="1"/>
          </p:cNvSpPr>
          <p:nvPr>
            <p:ph idx="1"/>
          </p:nvPr>
        </p:nvSpPr>
        <p:spPr>
          <a:xfrm>
            <a:off x="1066800" y="1926140"/>
            <a:ext cx="10058400" cy="3849624"/>
          </a:xfrm>
        </p:spPr>
        <p:txBody>
          <a:bodyPr>
            <a:normAutofit/>
          </a:bodyPr>
          <a:lstStyle/>
          <a:p>
            <a:pPr marL="0" indent="0">
              <a:buNone/>
            </a:pPr>
            <a:r>
              <a:rPr lang="en-ID" sz="3200" dirty="0" err="1"/>
              <a:t>kemampuan</a:t>
            </a:r>
            <a:r>
              <a:rPr lang="en-ID" sz="3200" dirty="0"/>
              <a:t> </a:t>
            </a:r>
            <a:r>
              <a:rPr lang="en-ID" sz="3200" dirty="0" err="1"/>
              <a:t>untuk</a:t>
            </a:r>
            <a:r>
              <a:rPr lang="en-ID" sz="3200" dirty="0"/>
              <a:t> </a:t>
            </a:r>
            <a:r>
              <a:rPr lang="en-ID" sz="3200" dirty="0" err="1"/>
              <a:t>membaca</a:t>
            </a:r>
            <a:r>
              <a:rPr lang="en-ID" sz="3200" dirty="0"/>
              <a:t>, </a:t>
            </a:r>
            <a:r>
              <a:rPr lang="en-ID" sz="3200" dirty="0" err="1"/>
              <a:t>menulis</a:t>
            </a:r>
            <a:r>
              <a:rPr lang="en-ID" sz="3200" dirty="0"/>
              <a:t>, dan </a:t>
            </a:r>
            <a:r>
              <a:rPr lang="en-ID" sz="3200" dirty="0" err="1"/>
              <a:t>mengomunikasikan</a:t>
            </a:r>
            <a:r>
              <a:rPr lang="en-ID" sz="3200" dirty="0"/>
              <a:t> </a:t>
            </a:r>
            <a:r>
              <a:rPr lang="en-ID" sz="3200" b="1" dirty="0" err="1"/>
              <a:t>konteks</a:t>
            </a:r>
            <a:r>
              <a:rPr lang="en-ID" sz="3200" dirty="0"/>
              <a:t> </a:t>
            </a:r>
            <a:r>
              <a:rPr lang="en-ID" sz="3200" dirty="0" err="1"/>
              <a:t>dalam</a:t>
            </a:r>
            <a:r>
              <a:rPr lang="en-ID" sz="3200" dirty="0"/>
              <a:t> </a:t>
            </a:r>
            <a:r>
              <a:rPr lang="en-ID" sz="3200" dirty="0" err="1"/>
              <a:t>sebuah</a:t>
            </a:r>
            <a:r>
              <a:rPr lang="en-ID" sz="3200" dirty="0"/>
              <a:t> data </a:t>
            </a:r>
            <a:r>
              <a:rPr lang="en-ID" sz="3200" dirty="0" err="1"/>
              <a:t>serta</a:t>
            </a:r>
            <a:r>
              <a:rPr lang="en-ID" sz="3200" dirty="0"/>
              <a:t> </a:t>
            </a:r>
            <a:r>
              <a:rPr lang="en-ID" sz="3200" b="1" dirty="0" err="1"/>
              <a:t>memahami</a:t>
            </a:r>
            <a:r>
              <a:rPr lang="en-ID" sz="3200" b="1" dirty="0"/>
              <a:t> </a:t>
            </a:r>
            <a:r>
              <a:rPr lang="en-ID" sz="3200" b="1" dirty="0" err="1"/>
              <a:t>sumber</a:t>
            </a:r>
            <a:r>
              <a:rPr lang="en-ID" sz="3200" b="1" dirty="0"/>
              <a:t> dan </a:t>
            </a:r>
            <a:r>
              <a:rPr lang="en-ID" sz="3200" b="1" dirty="0" err="1"/>
              <a:t>konstruksi</a:t>
            </a:r>
            <a:r>
              <a:rPr lang="en-ID" sz="3200" b="1" dirty="0"/>
              <a:t> data</a:t>
            </a:r>
            <a:r>
              <a:rPr lang="en-ID" sz="3200" dirty="0"/>
              <a:t>, </a:t>
            </a:r>
            <a:r>
              <a:rPr lang="en-ID" sz="3200" dirty="0" err="1"/>
              <a:t>serta</a:t>
            </a:r>
            <a:r>
              <a:rPr lang="en-ID" sz="3200" dirty="0"/>
              <a:t> </a:t>
            </a:r>
            <a:r>
              <a:rPr lang="en-ID" sz="3200" b="1" dirty="0" err="1"/>
              <a:t>teknik</a:t>
            </a:r>
            <a:r>
              <a:rPr lang="en-ID" sz="3200" b="1" dirty="0"/>
              <a:t> </a:t>
            </a:r>
            <a:r>
              <a:rPr lang="en-ID" sz="3200" b="1" dirty="0" err="1"/>
              <a:t>analisis</a:t>
            </a:r>
            <a:r>
              <a:rPr lang="en-ID" sz="3200" b="1" dirty="0"/>
              <a:t> </a:t>
            </a:r>
            <a:r>
              <a:rPr lang="en-ID" sz="3200" dirty="0"/>
              <a:t>yang </a:t>
            </a:r>
            <a:r>
              <a:rPr lang="en-ID" sz="3200" dirty="0" err="1"/>
              <a:t>diterapkan</a:t>
            </a:r>
            <a:r>
              <a:rPr lang="en-ID" sz="3200" dirty="0"/>
              <a:t> </a:t>
            </a:r>
            <a:r>
              <a:rPr lang="en-ID" sz="3200" dirty="0" err="1"/>
              <a:t>untuk</a:t>
            </a:r>
            <a:r>
              <a:rPr lang="en-ID" sz="3200" dirty="0"/>
              <a:t> </a:t>
            </a:r>
            <a:r>
              <a:rPr lang="en-ID" sz="3200" dirty="0" err="1"/>
              <a:t>mengolah</a:t>
            </a:r>
            <a:r>
              <a:rPr lang="en-ID" sz="3200" dirty="0"/>
              <a:t> </a:t>
            </a:r>
            <a:r>
              <a:rPr lang="en-ID" sz="3200" dirty="0" err="1"/>
              <a:t>sumber</a:t>
            </a:r>
            <a:r>
              <a:rPr lang="en-ID" sz="3200" dirty="0"/>
              <a:t> data </a:t>
            </a:r>
            <a:r>
              <a:rPr lang="en-ID" sz="3200" dirty="0" err="1"/>
              <a:t>tersebut</a:t>
            </a:r>
            <a:r>
              <a:rPr lang="en-ID" sz="3200" dirty="0"/>
              <a:t>.</a:t>
            </a:r>
            <a:br>
              <a:rPr lang="en-ID" sz="3200" dirty="0"/>
            </a:br>
            <a:endParaRPr lang="en-ID" sz="3200" dirty="0"/>
          </a:p>
        </p:txBody>
      </p:sp>
    </p:spTree>
    <p:extLst>
      <p:ext uri="{BB962C8B-B14F-4D97-AF65-F5344CB8AC3E}">
        <p14:creationId xmlns:p14="http://schemas.microsoft.com/office/powerpoint/2010/main" val="167034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Types</a:t>
            </a:r>
            <a:endParaRPr lang="en-ID" b="1" dirty="0"/>
          </a:p>
        </p:txBody>
      </p:sp>
      <p:pic>
        <p:nvPicPr>
          <p:cNvPr id="5" name="Picture 4">
            <a:extLst>
              <a:ext uri="{FF2B5EF4-FFF2-40B4-BE49-F238E27FC236}">
                <a16:creationId xmlns:a16="http://schemas.microsoft.com/office/drawing/2014/main" id="{BDFDCD79-EF24-4B4F-90CF-D3FE6BD0D40F}"/>
              </a:ext>
            </a:extLst>
          </p:cNvPr>
          <p:cNvPicPr>
            <a:picLocks noChangeAspect="1"/>
          </p:cNvPicPr>
          <p:nvPr/>
        </p:nvPicPr>
        <p:blipFill>
          <a:blip r:embed="rId2"/>
          <a:stretch>
            <a:fillRect/>
          </a:stretch>
        </p:blipFill>
        <p:spPr>
          <a:xfrm>
            <a:off x="3708170" y="1247554"/>
            <a:ext cx="8483830" cy="5306165"/>
          </a:xfrm>
          <a:prstGeom prst="rect">
            <a:avLst/>
          </a:prstGeom>
        </p:spPr>
      </p:pic>
    </p:spTree>
    <p:extLst>
      <p:ext uri="{BB962C8B-B14F-4D97-AF65-F5344CB8AC3E}">
        <p14:creationId xmlns:p14="http://schemas.microsoft.com/office/powerpoint/2010/main" val="315180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Source</a:t>
            </a:r>
            <a:endParaRPr lang="en-ID" b="1" dirty="0"/>
          </a:p>
        </p:txBody>
      </p:sp>
      <p:pic>
        <p:nvPicPr>
          <p:cNvPr id="4" name="Picture 3">
            <a:extLst>
              <a:ext uri="{FF2B5EF4-FFF2-40B4-BE49-F238E27FC236}">
                <a16:creationId xmlns:a16="http://schemas.microsoft.com/office/drawing/2014/main" id="{14C59AE4-0452-4CEE-9A32-2825F813FCE1}"/>
              </a:ext>
            </a:extLst>
          </p:cNvPr>
          <p:cNvPicPr>
            <a:picLocks noChangeAspect="1"/>
          </p:cNvPicPr>
          <p:nvPr/>
        </p:nvPicPr>
        <p:blipFill>
          <a:blip r:embed="rId2"/>
          <a:stretch>
            <a:fillRect/>
          </a:stretch>
        </p:blipFill>
        <p:spPr>
          <a:xfrm>
            <a:off x="5284269" y="-1369"/>
            <a:ext cx="6907731" cy="6859369"/>
          </a:xfrm>
          <a:prstGeom prst="rect">
            <a:avLst/>
          </a:prstGeom>
        </p:spPr>
      </p:pic>
    </p:spTree>
    <p:extLst>
      <p:ext uri="{BB962C8B-B14F-4D97-AF65-F5344CB8AC3E}">
        <p14:creationId xmlns:p14="http://schemas.microsoft.com/office/powerpoint/2010/main" val="257999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Insights</a:t>
            </a:r>
            <a:endParaRPr lang="en-ID" b="1" dirty="0"/>
          </a:p>
        </p:txBody>
      </p:sp>
      <p:pic>
        <p:nvPicPr>
          <p:cNvPr id="4" name="Picture 3">
            <a:extLst>
              <a:ext uri="{FF2B5EF4-FFF2-40B4-BE49-F238E27FC236}">
                <a16:creationId xmlns:a16="http://schemas.microsoft.com/office/drawing/2014/main" id="{53D495A5-3873-4EA6-A30C-B1D5CE0DAF41}"/>
              </a:ext>
            </a:extLst>
          </p:cNvPr>
          <p:cNvPicPr>
            <a:picLocks noChangeAspect="1"/>
          </p:cNvPicPr>
          <p:nvPr/>
        </p:nvPicPr>
        <p:blipFill>
          <a:blip r:embed="rId2"/>
          <a:stretch>
            <a:fillRect/>
          </a:stretch>
        </p:blipFill>
        <p:spPr>
          <a:xfrm>
            <a:off x="4639377" y="0"/>
            <a:ext cx="7552623" cy="6858000"/>
          </a:xfrm>
          <a:prstGeom prst="rect">
            <a:avLst/>
          </a:prstGeom>
        </p:spPr>
      </p:pic>
    </p:spTree>
    <p:extLst>
      <p:ext uri="{BB962C8B-B14F-4D97-AF65-F5344CB8AC3E}">
        <p14:creationId xmlns:p14="http://schemas.microsoft.com/office/powerpoint/2010/main" val="235559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Insights</a:t>
            </a:r>
            <a:endParaRPr lang="en-ID" b="1" dirty="0"/>
          </a:p>
        </p:txBody>
      </p:sp>
      <p:pic>
        <p:nvPicPr>
          <p:cNvPr id="5" name="Picture 4">
            <a:extLst>
              <a:ext uri="{FF2B5EF4-FFF2-40B4-BE49-F238E27FC236}">
                <a16:creationId xmlns:a16="http://schemas.microsoft.com/office/drawing/2014/main" id="{CBFCB98D-A326-43C4-9F11-AE77891FAD40}"/>
              </a:ext>
            </a:extLst>
          </p:cNvPr>
          <p:cNvPicPr>
            <a:picLocks noChangeAspect="1"/>
          </p:cNvPicPr>
          <p:nvPr/>
        </p:nvPicPr>
        <p:blipFill>
          <a:blip r:embed="rId2"/>
          <a:stretch>
            <a:fillRect/>
          </a:stretch>
        </p:blipFill>
        <p:spPr>
          <a:xfrm>
            <a:off x="918626" y="269507"/>
            <a:ext cx="9459580" cy="6221532"/>
          </a:xfrm>
          <a:prstGeom prst="rect">
            <a:avLst/>
          </a:prstGeom>
        </p:spPr>
      </p:pic>
    </p:spTree>
    <p:extLst>
      <p:ext uri="{BB962C8B-B14F-4D97-AF65-F5344CB8AC3E}">
        <p14:creationId xmlns:p14="http://schemas.microsoft.com/office/powerpoint/2010/main" val="197363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2FDD0-97AC-4474-83CB-A34018EF20F1}"/>
              </a:ext>
            </a:extLst>
          </p:cNvPr>
          <p:cNvPicPr>
            <a:picLocks noChangeAspect="1"/>
          </p:cNvPicPr>
          <p:nvPr/>
        </p:nvPicPr>
        <p:blipFill>
          <a:blip r:embed="rId2"/>
          <a:stretch>
            <a:fillRect/>
          </a:stretch>
        </p:blipFill>
        <p:spPr>
          <a:xfrm>
            <a:off x="1343526" y="0"/>
            <a:ext cx="9504146" cy="6857422"/>
          </a:xfrm>
          <a:prstGeom prst="rect">
            <a:avLst/>
          </a:prstGeom>
        </p:spPr>
      </p:pic>
    </p:spTree>
    <p:extLst>
      <p:ext uri="{BB962C8B-B14F-4D97-AF65-F5344CB8AC3E}">
        <p14:creationId xmlns:p14="http://schemas.microsoft.com/office/powerpoint/2010/main" val="235553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9DFB-6FB4-4A27-9D4E-151EA8C3121B}"/>
              </a:ext>
            </a:extLst>
          </p:cNvPr>
          <p:cNvSpPr>
            <a:spLocks noGrp="1"/>
          </p:cNvSpPr>
          <p:nvPr>
            <p:ph type="title"/>
          </p:nvPr>
        </p:nvSpPr>
        <p:spPr/>
        <p:txBody>
          <a:bodyPr/>
          <a:lstStyle/>
          <a:p>
            <a:r>
              <a:rPr lang="en-US" dirty="0" err="1"/>
              <a:t>Sumber</a:t>
            </a:r>
            <a:endParaRPr lang="en-ID" dirty="0"/>
          </a:p>
        </p:txBody>
      </p:sp>
      <p:sp>
        <p:nvSpPr>
          <p:cNvPr id="3" name="Content Placeholder 2">
            <a:extLst>
              <a:ext uri="{FF2B5EF4-FFF2-40B4-BE49-F238E27FC236}">
                <a16:creationId xmlns:a16="http://schemas.microsoft.com/office/drawing/2014/main" id="{14807A4C-B734-458E-878C-292F5EC13719}"/>
              </a:ext>
            </a:extLst>
          </p:cNvPr>
          <p:cNvSpPr>
            <a:spLocks noGrp="1"/>
          </p:cNvSpPr>
          <p:nvPr>
            <p:ph idx="1"/>
          </p:nvPr>
        </p:nvSpPr>
        <p:spPr/>
        <p:txBody>
          <a:bodyPr/>
          <a:lstStyle/>
          <a:p>
            <a:r>
              <a:rPr lang="en-ID" dirty="0">
                <a:hlinkClick r:id="rId2">
                  <a:extLst>
                    <a:ext uri="{A12FA001-AC4F-418D-AE19-62706E023703}">
                      <ahyp:hlinkClr xmlns:ahyp="http://schemas.microsoft.com/office/drawing/2018/hyperlinkcolor" val="tx"/>
                    </a:ext>
                  </a:extLst>
                </a:hlinkClick>
              </a:rPr>
              <a:t>https://www.analytixlabs.co.in/blog/difference-between-data-and-information</a:t>
            </a:r>
            <a:endParaRPr lang="en-ID" dirty="0"/>
          </a:p>
          <a:p>
            <a:r>
              <a:rPr lang="en-ID" dirty="0">
                <a:hlinkClick r:id="rId3">
                  <a:extLst>
                    <a:ext uri="{A12FA001-AC4F-418D-AE19-62706E023703}">
                      <ahyp:hlinkClr xmlns:ahyp="http://schemas.microsoft.com/office/drawing/2018/hyperlinkcolor" val="tx"/>
                    </a:ext>
                  </a:extLst>
                </a:hlinkClick>
              </a:rPr>
              <a:t>https://venngage.com/blog/data-literacy/</a:t>
            </a:r>
            <a:endParaRPr lang="en-ID" dirty="0"/>
          </a:p>
          <a:p>
            <a:r>
              <a:rPr lang="en-ID" dirty="0">
                <a:hlinkClick r:id="rId4">
                  <a:extLst>
                    <a:ext uri="{A12FA001-AC4F-418D-AE19-62706E023703}">
                      <ahyp:hlinkClr xmlns:ahyp="http://schemas.microsoft.com/office/drawing/2018/hyperlinkcolor" val="tx"/>
                    </a:ext>
                  </a:extLst>
                </a:hlinkClick>
              </a:rPr>
              <a:t>https://eab.com/insights/blogs/student-success/data-literacy-and-student-success/</a:t>
            </a:r>
            <a:endParaRPr lang="en-ID" dirty="0"/>
          </a:p>
          <a:p>
            <a:r>
              <a:rPr lang="en-ID" dirty="0">
                <a:hlinkClick r:id="rId5">
                  <a:extLst>
                    <a:ext uri="{A12FA001-AC4F-418D-AE19-62706E023703}">
                      <ahyp:hlinkClr xmlns:ahyp="http://schemas.microsoft.com/office/drawing/2018/hyperlinkcolor" val="tx"/>
                    </a:ext>
                  </a:extLst>
                </a:hlinkClick>
              </a:rPr>
              <a:t>https://id.wikipedia.org/wiki/Literasi#cite_note-1</a:t>
            </a:r>
            <a:endParaRPr lang="en-ID" dirty="0"/>
          </a:p>
          <a:p>
            <a:r>
              <a:rPr lang="en-ID" dirty="0"/>
              <a:t>https://glints.com/id/lowongan/literasi-data-adalah/#.YiaKKHpBxnI</a:t>
            </a:r>
          </a:p>
          <a:p>
            <a:endParaRPr lang="en-ID" dirty="0"/>
          </a:p>
          <a:p>
            <a:endParaRPr lang="en-ID" dirty="0"/>
          </a:p>
        </p:txBody>
      </p:sp>
    </p:spTree>
    <p:extLst>
      <p:ext uri="{BB962C8B-B14F-4D97-AF65-F5344CB8AC3E}">
        <p14:creationId xmlns:p14="http://schemas.microsoft.com/office/powerpoint/2010/main" val="282406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BC97-CEB2-4759-8A53-24E6F599927B}"/>
              </a:ext>
            </a:extLst>
          </p:cNvPr>
          <p:cNvSpPr>
            <a:spLocks noGrp="1"/>
          </p:cNvSpPr>
          <p:nvPr>
            <p:ph type="title"/>
          </p:nvPr>
        </p:nvSpPr>
        <p:spPr/>
        <p:txBody>
          <a:bodyPr/>
          <a:lstStyle/>
          <a:p>
            <a:r>
              <a:rPr lang="en-US" b="1" dirty="0" err="1"/>
              <a:t>Literasi</a:t>
            </a:r>
            <a:endParaRPr lang="en-ID" b="1" dirty="0"/>
          </a:p>
        </p:txBody>
      </p:sp>
      <p:sp>
        <p:nvSpPr>
          <p:cNvPr id="3" name="Content Placeholder 2">
            <a:extLst>
              <a:ext uri="{FF2B5EF4-FFF2-40B4-BE49-F238E27FC236}">
                <a16:creationId xmlns:a16="http://schemas.microsoft.com/office/drawing/2014/main" id="{3C74E117-9F78-454E-9946-AA0F0DD92DF1}"/>
              </a:ext>
            </a:extLst>
          </p:cNvPr>
          <p:cNvSpPr>
            <a:spLocks noGrp="1"/>
          </p:cNvSpPr>
          <p:nvPr>
            <p:ph idx="1"/>
          </p:nvPr>
        </p:nvSpPr>
        <p:spPr/>
        <p:txBody>
          <a:bodyPr>
            <a:normAutofit/>
          </a:bodyPr>
          <a:lstStyle/>
          <a:p>
            <a:pPr marL="0" indent="0">
              <a:buNone/>
            </a:pPr>
            <a:r>
              <a:rPr lang="en-ID" sz="3200" b="1" i="0" dirty="0" err="1">
                <a:solidFill>
                  <a:srgbClr val="202122"/>
                </a:solidFill>
                <a:effectLst/>
                <a:latin typeface="Arial" panose="020B0604020202020204" pitchFamily="34" charset="0"/>
              </a:rPr>
              <a:t>Literasi</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adalah</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istilah</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umum</a:t>
            </a:r>
            <a:r>
              <a:rPr lang="en-ID" sz="3200" b="0" i="0" dirty="0">
                <a:solidFill>
                  <a:srgbClr val="202122"/>
                </a:solidFill>
                <a:effectLst/>
                <a:latin typeface="Arial" panose="020B0604020202020204" pitchFamily="34" charset="0"/>
              </a:rPr>
              <a:t> yang </a:t>
            </a:r>
            <a:r>
              <a:rPr lang="en-ID" sz="3200" b="0" i="0" dirty="0" err="1">
                <a:solidFill>
                  <a:srgbClr val="202122"/>
                </a:solidFill>
                <a:effectLst/>
                <a:latin typeface="Arial" panose="020B0604020202020204" pitchFamily="34" charset="0"/>
              </a:rPr>
              <a:t>merujuk</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kepada</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seperangkat</a:t>
            </a:r>
            <a:r>
              <a:rPr lang="en-ID" sz="3200" b="0" i="0" dirty="0">
                <a:solidFill>
                  <a:srgbClr val="202122"/>
                </a:solidFill>
                <a:effectLst/>
                <a:latin typeface="Arial" panose="020B0604020202020204" pitchFamily="34" charset="0"/>
              </a:rPr>
              <a:t> </a:t>
            </a:r>
            <a:r>
              <a:rPr lang="en-ID" sz="3200" b="1" i="0" dirty="0" err="1">
                <a:solidFill>
                  <a:srgbClr val="202122"/>
                </a:solidFill>
                <a:effectLst/>
                <a:latin typeface="Arial" panose="020B0604020202020204" pitchFamily="34" charset="0"/>
              </a:rPr>
              <a:t>kemampuan</a:t>
            </a:r>
            <a:r>
              <a:rPr lang="en-ID" sz="3200" b="1" i="0" dirty="0">
                <a:solidFill>
                  <a:srgbClr val="202122"/>
                </a:solidFill>
                <a:effectLst/>
                <a:latin typeface="Arial" panose="020B0604020202020204" pitchFamily="34" charset="0"/>
              </a:rPr>
              <a:t> dan </a:t>
            </a:r>
            <a:r>
              <a:rPr lang="en-ID" sz="3200" b="1" i="0" dirty="0" err="1">
                <a:solidFill>
                  <a:srgbClr val="202122"/>
                </a:solidFill>
                <a:effectLst/>
                <a:latin typeface="Arial" panose="020B0604020202020204" pitchFamily="34" charset="0"/>
              </a:rPr>
              <a:t>keterampilan</a:t>
            </a:r>
            <a:r>
              <a:rPr lang="en-ID" sz="3200" b="1" i="0" dirty="0">
                <a:solidFill>
                  <a:srgbClr val="202122"/>
                </a:solidFill>
                <a:effectLst/>
                <a:latin typeface="Arial" panose="020B0604020202020204" pitchFamily="34" charset="0"/>
              </a:rPr>
              <a:t> </a:t>
            </a:r>
            <a:r>
              <a:rPr lang="en-ID" sz="3200" b="1" i="0" dirty="0" err="1">
                <a:solidFill>
                  <a:srgbClr val="202122"/>
                </a:solidFill>
                <a:effectLst/>
                <a:latin typeface="Arial" panose="020B0604020202020204" pitchFamily="34" charset="0"/>
              </a:rPr>
              <a:t>individu</a:t>
            </a:r>
            <a:r>
              <a:rPr lang="en-ID" sz="3200" b="1"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dalam</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membaca</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menulis</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berbicara</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menghitung</a:t>
            </a:r>
            <a:r>
              <a:rPr lang="en-ID" sz="3200" b="0" i="0" dirty="0">
                <a:solidFill>
                  <a:srgbClr val="202122"/>
                </a:solidFill>
                <a:effectLst/>
                <a:latin typeface="Arial" panose="020B0604020202020204" pitchFamily="34" charset="0"/>
              </a:rPr>
              <a:t>, dan </a:t>
            </a:r>
            <a:r>
              <a:rPr lang="en-ID" sz="3200" b="1" i="0" dirty="0" err="1">
                <a:solidFill>
                  <a:srgbClr val="202122"/>
                </a:solidFill>
                <a:effectLst/>
                <a:latin typeface="Arial" panose="020B0604020202020204" pitchFamily="34" charset="0"/>
              </a:rPr>
              <a:t>memecahkan</a:t>
            </a:r>
            <a:r>
              <a:rPr lang="en-ID" sz="3200" b="1" i="0" dirty="0">
                <a:solidFill>
                  <a:srgbClr val="202122"/>
                </a:solidFill>
                <a:effectLst/>
                <a:latin typeface="Arial" panose="020B0604020202020204" pitchFamily="34" charset="0"/>
              </a:rPr>
              <a:t> </a:t>
            </a:r>
            <a:r>
              <a:rPr lang="en-ID" sz="3200" b="1" i="0" dirty="0" err="1">
                <a:solidFill>
                  <a:srgbClr val="202122"/>
                </a:solidFill>
                <a:effectLst/>
                <a:latin typeface="Arial" panose="020B0604020202020204" pitchFamily="34" charset="0"/>
              </a:rPr>
              <a:t>masalah</a:t>
            </a:r>
            <a:r>
              <a:rPr lang="en-ID" sz="3200" b="1" i="0" dirty="0">
                <a:solidFill>
                  <a:srgbClr val="202122"/>
                </a:solidFill>
                <a:effectLst/>
                <a:latin typeface="Arial" panose="020B0604020202020204" pitchFamily="34" charset="0"/>
              </a:rPr>
              <a:t> pada </a:t>
            </a:r>
            <a:r>
              <a:rPr lang="en-ID" sz="3200" b="1" i="0" dirty="0" err="1">
                <a:solidFill>
                  <a:srgbClr val="202122"/>
                </a:solidFill>
                <a:effectLst/>
                <a:latin typeface="Arial" panose="020B0604020202020204" pitchFamily="34" charset="0"/>
              </a:rPr>
              <a:t>tingkat</a:t>
            </a:r>
            <a:r>
              <a:rPr lang="en-ID" sz="3200" b="1" i="0" dirty="0">
                <a:solidFill>
                  <a:srgbClr val="202122"/>
                </a:solidFill>
                <a:effectLst/>
                <a:latin typeface="Arial" panose="020B0604020202020204" pitchFamily="34" charset="0"/>
              </a:rPr>
              <a:t> </a:t>
            </a:r>
            <a:r>
              <a:rPr lang="en-ID" sz="3200" b="1" i="0" dirty="0" err="1">
                <a:solidFill>
                  <a:srgbClr val="202122"/>
                </a:solidFill>
                <a:effectLst/>
                <a:latin typeface="Arial" panose="020B0604020202020204" pitchFamily="34" charset="0"/>
              </a:rPr>
              <a:t>keahlian</a:t>
            </a:r>
            <a:r>
              <a:rPr lang="en-ID" sz="3200" b="1" i="0" dirty="0">
                <a:solidFill>
                  <a:srgbClr val="202122"/>
                </a:solidFill>
                <a:effectLst/>
                <a:latin typeface="Arial" panose="020B0604020202020204" pitchFamily="34" charset="0"/>
              </a:rPr>
              <a:t> </a:t>
            </a:r>
            <a:r>
              <a:rPr lang="en-ID" sz="3200" b="1" i="0" dirty="0" err="1">
                <a:solidFill>
                  <a:srgbClr val="202122"/>
                </a:solidFill>
                <a:effectLst/>
                <a:latin typeface="Arial" panose="020B0604020202020204" pitchFamily="34" charset="0"/>
              </a:rPr>
              <a:t>tertentu</a:t>
            </a:r>
            <a:r>
              <a:rPr lang="en-ID" sz="3200" b="1" i="0" dirty="0">
                <a:solidFill>
                  <a:srgbClr val="202122"/>
                </a:solidFill>
                <a:effectLst/>
                <a:latin typeface="Arial" panose="020B0604020202020204" pitchFamily="34" charset="0"/>
              </a:rPr>
              <a:t> </a:t>
            </a:r>
            <a:r>
              <a:rPr lang="en-ID" sz="3200" b="0" i="0" dirty="0">
                <a:solidFill>
                  <a:srgbClr val="202122"/>
                </a:solidFill>
                <a:effectLst/>
                <a:latin typeface="Arial" panose="020B0604020202020204" pitchFamily="34" charset="0"/>
              </a:rPr>
              <a:t>yang </a:t>
            </a:r>
            <a:r>
              <a:rPr lang="en-ID" sz="3200" b="0" i="0" dirty="0" err="1">
                <a:solidFill>
                  <a:srgbClr val="202122"/>
                </a:solidFill>
                <a:effectLst/>
                <a:latin typeface="Arial" panose="020B0604020202020204" pitchFamily="34" charset="0"/>
              </a:rPr>
              <a:t>diperlukan</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dalam</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kehidupan</a:t>
            </a:r>
            <a:r>
              <a:rPr lang="en-ID" sz="3200" b="0" i="0" dirty="0">
                <a:solidFill>
                  <a:srgbClr val="202122"/>
                </a:solidFill>
                <a:effectLst/>
                <a:latin typeface="Arial" panose="020B0604020202020204" pitchFamily="34" charset="0"/>
              </a:rPr>
              <a:t> </a:t>
            </a:r>
            <a:r>
              <a:rPr lang="en-ID" sz="3200" b="0" i="0" dirty="0" err="1">
                <a:solidFill>
                  <a:srgbClr val="202122"/>
                </a:solidFill>
                <a:effectLst/>
                <a:latin typeface="Arial" panose="020B0604020202020204" pitchFamily="34" charset="0"/>
              </a:rPr>
              <a:t>sehari-hari</a:t>
            </a:r>
            <a:r>
              <a:rPr lang="en-ID" sz="3200" b="0" i="0" dirty="0">
                <a:solidFill>
                  <a:srgbClr val="202122"/>
                </a:solidFill>
                <a:effectLst/>
                <a:latin typeface="Arial" panose="020B0604020202020204" pitchFamily="34" charset="0"/>
              </a:rPr>
              <a:t>.</a:t>
            </a:r>
            <a:endParaRPr lang="en-ID" sz="3200" dirty="0"/>
          </a:p>
        </p:txBody>
      </p:sp>
    </p:spTree>
    <p:extLst>
      <p:ext uri="{BB962C8B-B14F-4D97-AF65-F5344CB8AC3E}">
        <p14:creationId xmlns:p14="http://schemas.microsoft.com/office/powerpoint/2010/main" val="373690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vs </a:t>
            </a:r>
            <a:r>
              <a:rPr lang="en-US" b="1" dirty="0" err="1"/>
              <a:t>Informasi</a:t>
            </a:r>
            <a:endParaRPr lang="en-ID" b="1" dirty="0"/>
          </a:p>
        </p:txBody>
      </p:sp>
      <p:sp>
        <p:nvSpPr>
          <p:cNvPr id="3" name="Content Placeholder 2">
            <a:extLst>
              <a:ext uri="{FF2B5EF4-FFF2-40B4-BE49-F238E27FC236}">
                <a16:creationId xmlns:a16="http://schemas.microsoft.com/office/drawing/2014/main" id="{3DD41B4E-1343-43E6-8E20-6A20EE91551D}"/>
              </a:ext>
            </a:extLst>
          </p:cNvPr>
          <p:cNvSpPr>
            <a:spLocks noGrp="1"/>
          </p:cNvSpPr>
          <p:nvPr>
            <p:ph idx="1"/>
          </p:nvPr>
        </p:nvSpPr>
        <p:spPr>
          <a:xfrm>
            <a:off x="1066800" y="1852863"/>
            <a:ext cx="10348452" cy="4439782"/>
          </a:xfrm>
        </p:spPr>
        <p:txBody>
          <a:bodyPr>
            <a:normAutofit lnSpcReduction="10000"/>
          </a:bodyPr>
          <a:lstStyle/>
          <a:p>
            <a:r>
              <a:rPr lang="en-US" sz="2400" b="0" i="0" dirty="0">
                <a:effectLst/>
                <a:latin typeface="Roboto" panose="02000000000000000000" pitchFamily="2" charset="0"/>
              </a:rPr>
              <a:t>Data is a collection of details or data remaining in the form of either figures texts, symbols, descriptions, or mere observations of entities, events, or things with a potential to be analyzed and drawn inferences from. They are raw which requires rendering to acquire meaningful information.</a:t>
            </a:r>
          </a:p>
          <a:p>
            <a:r>
              <a:rPr lang="en-US" sz="2400" dirty="0"/>
              <a:t>Information is data collated to derive meaningful inferences according to its contextual requirement. Information is structured, processed, and presented with assigned meaning that improves the reliability of the data acquired. Information also ensures that there remains no uncertainty or undesirable</a:t>
            </a:r>
            <a:r>
              <a:rPr lang="en-US" sz="2000" dirty="0"/>
              <a:t>.</a:t>
            </a:r>
            <a:endParaRPr lang="en-ID" sz="2000" dirty="0"/>
          </a:p>
        </p:txBody>
      </p:sp>
    </p:spTree>
    <p:extLst>
      <p:ext uri="{BB962C8B-B14F-4D97-AF65-F5344CB8AC3E}">
        <p14:creationId xmlns:p14="http://schemas.microsoft.com/office/powerpoint/2010/main" val="166901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vs </a:t>
            </a:r>
            <a:r>
              <a:rPr lang="en-US" b="1" dirty="0" err="1"/>
              <a:t>Informasi</a:t>
            </a:r>
            <a:endParaRPr lang="en-ID" b="1" dirty="0"/>
          </a:p>
        </p:txBody>
      </p:sp>
      <p:pic>
        <p:nvPicPr>
          <p:cNvPr id="4" name="Picture 3">
            <a:extLst>
              <a:ext uri="{FF2B5EF4-FFF2-40B4-BE49-F238E27FC236}">
                <a16:creationId xmlns:a16="http://schemas.microsoft.com/office/drawing/2014/main" id="{710A219A-7072-457B-BEA7-05FB2986891E}"/>
              </a:ext>
            </a:extLst>
          </p:cNvPr>
          <p:cNvPicPr>
            <a:picLocks noChangeAspect="1"/>
          </p:cNvPicPr>
          <p:nvPr/>
        </p:nvPicPr>
        <p:blipFill>
          <a:blip r:embed="rId2"/>
          <a:stretch>
            <a:fillRect/>
          </a:stretch>
        </p:blipFill>
        <p:spPr>
          <a:xfrm>
            <a:off x="844894" y="1914770"/>
            <a:ext cx="10048280" cy="3677508"/>
          </a:xfrm>
          <a:prstGeom prst="rect">
            <a:avLst/>
          </a:prstGeom>
        </p:spPr>
      </p:pic>
    </p:spTree>
    <p:extLst>
      <p:ext uri="{BB962C8B-B14F-4D97-AF65-F5344CB8AC3E}">
        <p14:creationId xmlns:p14="http://schemas.microsoft.com/office/powerpoint/2010/main" val="200618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Literacy</a:t>
            </a:r>
            <a:endParaRPr lang="en-ID" b="1" dirty="0"/>
          </a:p>
        </p:txBody>
      </p:sp>
      <p:pic>
        <p:nvPicPr>
          <p:cNvPr id="3" name="Picture 2">
            <a:extLst>
              <a:ext uri="{FF2B5EF4-FFF2-40B4-BE49-F238E27FC236}">
                <a16:creationId xmlns:a16="http://schemas.microsoft.com/office/drawing/2014/main" id="{C6A13C9D-0429-463C-8B25-241C91DFFA82}"/>
              </a:ext>
            </a:extLst>
          </p:cNvPr>
          <p:cNvPicPr>
            <a:picLocks noChangeAspect="1"/>
          </p:cNvPicPr>
          <p:nvPr/>
        </p:nvPicPr>
        <p:blipFill>
          <a:blip r:embed="rId2"/>
          <a:stretch>
            <a:fillRect/>
          </a:stretch>
        </p:blipFill>
        <p:spPr>
          <a:xfrm>
            <a:off x="4807973" y="0"/>
            <a:ext cx="5319253" cy="6852202"/>
          </a:xfrm>
          <a:prstGeom prst="rect">
            <a:avLst/>
          </a:prstGeom>
        </p:spPr>
      </p:pic>
    </p:spTree>
    <p:extLst>
      <p:ext uri="{BB962C8B-B14F-4D97-AF65-F5344CB8AC3E}">
        <p14:creationId xmlns:p14="http://schemas.microsoft.com/office/powerpoint/2010/main" val="400268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Information Literacy</a:t>
            </a:r>
            <a:endParaRPr lang="en-ID" b="1" dirty="0"/>
          </a:p>
        </p:txBody>
      </p:sp>
      <p:pic>
        <p:nvPicPr>
          <p:cNvPr id="5" name="Picture 4">
            <a:extLst>
              <a:ext uri="{FF2B5EF4-FFF2-40B4-BE49-F238E27FC236}">
                <a16:creationId xmlns:a16="http://schemas.microsoft.com/office/drawing/2014/main" id="{83A6A8F6-8FC0-472E-A663-02059D4D00D0}"/>
              </a:ext>
            </a:extLst>
          </p:cNvPr>
          <p:cNvPicPr>
            <a:picLocks noChangeAspect="1"/>
          </p:cNvPicPr>
          <p:nvPr/>
        </p:nvPicPr>
        <p:blipFill>
          <a:blip r:embed="rId2"/>
          <a:stretch>
            <a:fillRect/>
          </a:stretch>
        </p:blipFill>
        <p:spPr>
          <a:xfrm>
            <a:off x="1896176" y="1607419"/>
            <a:ext cx="8255529" cy="5250581"/>
          </a:xfrm>
          <a:prstGeom prst="rect">
            <a:avLst/>
          </a:prstGeom>
        </p:spPr>
      </p:pic>
    </p:spTree>
    <p:extLst>
      <p:ext uri="{BB962C8B-B14F-4D97-AF65-F5344CB8AC3E}">
        <p14:creationId xmlns:p14="http://schemas.microsoft.com/office/powerpoint/2010/main" val="132030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vs </a:t>
            </a:r>
            <a:r>
              <a:rPr lang="en-US" b="1" dirty="0" err="1"/>
              <a:t>Informasi</a:t>
            </a:r>
            <a:endParaRPr lang="en-ID" b="1" dirty="0"/>
          </a:p>
        </p:txBody>
      </p:sp>
      <p:pic>
        <p:nvPicPr>
          <p:cNvPr id="9" name="Picture 8">
            <a:extLst>
              <a:ext uri="{FF2B5EF4-FFF2-40B4-BE49-F238E27FC236}">
                <a16:creationId xmlns:a16="http://schemas.microsoft.com/office/drawing/2014/main" id="{E4562B8A-3D38-4113-9994-621F3F86A60C}"/>
              </a:ext>
            </a:extLst>
          </p:cNvPr>
          <p:cNvPicPr>
            <a:picLocks noChangeAspect="1"/>
          </p:cNvPicPr>
          <p:nvPr/>
        </p:nvPicPr>
        <p:blipFill>
          <a:blip r:embed="rId2"/>
          <a:stretch>
            <a:fillRect/>
          </a:stretch>
        </p:blipFill>
        <p:spPr>
          <a:xfrm>
            <a:off x="548640" y="499717"/>
            <a:ext cx="10896393" cy="5753839"/>
          </a:xfrm>
          <a:prstGeom prst="rect">
            <a:avLst/>
          </a:prstGeom>
        </p:spPr>
      </p:pic>
    </p:spTree>
    <p:extLst>
      <p:ext uri="{BB962C8B-B14F-4D97-AF65-F5344CB8AC3E}">
        <p14:creationId xmlns:p14="http://schemas.microsoft.com/office/powerpoint/2010/main" val="277361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8C82-074C-4FE5-A508-36B359736528}"/>
              </a:ext>
            </a:extLst>
          </p:cNvPr>
          <p:cNvSpPr>
            <a:spLocks noGrp="1"/>
          </p:cNvSpPr>
          <p:nvPr>
            <p:ph type="title"/>
          </p:nvPr>
        </p:nvSpPr>
        <p:spPr/>
        <p:txBody>
          <a:bodyPr/>
          <a:lstStyle/>
          <a:p>
            <a:r>
              <a:rPr lang="en-US" b="1" dirty="0"/>
              <a:t>Data vs </a:t>
            </a:r>
            <a:r>
              <a:rPr lang="en-US" b="1" dirty="0" err="1"/>
              <a:t>Informasi</a:t>
            </a:r>
            <a:endParaRPr lang="en-ID" b="1" dirty="0"/>
          </a:p>
        </p:txBody>
      </p:sp>
      <p:grpSp>
        <p:nvGrpSpPr>
          <p:cNvPr id="7" name="Group 6">
            <a:extLst>
              <a:ext uri="{FF2B5EF4-FFF2-40B4-BE49-F238E27FC236}">
                <a16:creationId xmlns:a16="http://schemas.microsoft.com/office/drawing/2014/main" id="{D16FA81D-758C-4FDD-B32E-7A2F9A7BB330}"/>
              </a:ext>
            </a:extLst>
          </p:cNvPr>
          <p:cNvGrpSpPr/>
          <p:nvPr/>
        </p:nvGrpSpPr>
        <p:grpSpPr>
          <a:xfrm>
            <a:off x="727865" y="856891"/>
            <a:ext cx="10736270" cy="5144218"/>
            <a:chOff x="727913" y="1185403"/>
            <a:chExt cx="10736270" cy="5144218"/>
          </a:xfrm>
        </p:grpSpPr>
        <p:pic>
          <p:nvPicPr>
            <p:cNvPr id="4" name="Picture 3">
              <a:extLst>
                <a:ext uri="{FF2B5EF4-FFF2-40B4-BE49-F238E27FC236}">
                  <a16:creationId xmlns:a16="http://schemas.microsoft.com/office/drawing/2014/main" id="{CB8D2D89-A47D-4DC1-BE35-D494D47D59CB}"/>
                </a:ext>
              </a:extLst>
            </p:cNvPr>
            <p:cNvPicPr>
              <a:picLocks noChangeAspect="1"/>
            </p:cNvPicPr>
            <p:nvPr/>
          </p:nvPicPr>
          <p:blipFill>
            <a:blip r:embed="rId2"/>
            <a:stretch>
              <a:fillRect/>
            </a:stretch>
          </p:blipFill>
          <p:spPr>
            <a:xfrm>
              <a:off x="727913" y="2014194"/>
              <a:ext cx="10736173" cy="4315427"/>
            </a:xfrm>
            <a:prstGeom prst="rect">
              <a:avLst/>
            </a:prstGeom>
          </p:spPr>
        </p:pic>
        <p:pic>
          <p:nvPicPr>
            <p:cNvPr id="6" name="Picture 5">
              <a:extLst>
                <a:ext uri="{FF2B5EF4-FFF2-40B4-BE49-F238E27FC236}">
                  <a16:creationId xmlns:a16="http://schemas.microsoft.com/office/drawing/2014/main" id="{05C77971-CF69-451F-B5D0-F7FFB953A798}"/>
                </a:ext>
              </a:extLst>
            </p:cNvPr>
            <p:cNvPicPr>
              <a:picLocks noChangeAspect="1"/>
            </p:cNvPicPr>
            <p:nvPr/>
          </p:nvPicPr>
          <p:blipFill>
            <a:blip r:embed="rId3"/>
            <a:stretch>
              <a:fillRect/>
            </a:stretch>
          </p:blipFill>
          <p:spPr>
            <a:xfrm>
              <a:off x="747062" y="1185403"/>
              <a:ext cx="10717121" cy="828791"/>
            </a:xfrm>
            <a:prstGeom prst="rect">
              <a:avLst/>
            </a:prstGeom>
          </p:spPr>
        </p:pic>
      </p:grpSp>
    </p:spTree>
    <p:extLst>
      <p:ext uri="{BB962C8B-B14F-4D97-AF65-F5344CB8AC3E}">
        <p14:creationId xmlns:p14="http://schemas.microsoft.com/office/powerpoint/2010/main" val="79043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9F2F-AE2B-4C30-A280-CCC61BDDF57C}"/>
              </a:ext>
            </a:extLst>
          </p:cNvPr>
          <p:cNvSpPr>
            <a:spLocks noGrp="1"/>
          </p:cNvSpPr>
          <p:nvPr>
            <p:ph type="title"/>
          </p:nvPr>
        </p:nvSpPr>
        <p:spPr/>
        <p:txBody>
          <a:bodyPr>
            <a:normAutofit/>
          </a:bodyPr>
          <a:lstStyle/>
          <a:p>
            <a:r>
              <a:rPr lang="en-US" sz="4000" b="1" dirty="0" err="1"/>
              <a:t>Literasi</a:t>
            </a:r>
            <a:r>
              <a:rPr lang="en-US" sz="4000" b="1" dirty="0"/>
              <a:t> Digital</a:t>
            </a:r>
            <a:endParaRPr lang="en-ID" sz="4000" b="1" dirty="0"/>
          </a:p>
        </p:txBody>
      </p:sp>
      <p:sp>
        <p:nvSpPr>
          <p:cNvPr id="3" name="Content Placeholder 2">
            <a:extLst>
              <a:ext uri="{FF2B5EF4-FFF2-40B4-BE49-F238E27FC236}">
                <a16:creationId xmlns:a16="http://schemas.microsoft.com/office/drawing/2014/main" id="{6EF4ECE3-FCA5-4D09-A53F-597D8118EB8C}"/>
              </a:ext>
            </a:extLst>
          </p:cNvPr>
          <p:cNvSpPr>
            <a:spLocks noGrp="1"/>
          </p:cNvSpPr>
          <p:nvPr>
            <p:ph idx="1"/>
          </p:nvPr>
        </p:nvSpPr>
        <p:spPr>
          <a:xfrm>
            <a:off x="1066800" y="1926140"/>
            <a:ext cx="10058400" cy="3849624"/>
          </a:xfrm>
        </p:spPr>
        <p:txBody>
          <a:bodyPr>
            <a:normAutofit lnSpcReduction="10000"/>
          </a:bodyPr>
          <a:lstStyle/>
          <a:p>
            <a:pPr marL="0" indent="0">
              <a:buNone/>
            </a:pPr>
            <a:r>
              <a:rPr lang="en-ID" sz="3200" dirty="0" err="1"/>
              <a:t>Literasi</a:t>
            </a:r>
            <a:r>
              <a:rPr lang="en-ID" sz="3200" dirty="0"/>
              <a:t> digital </a:t>
            </a:r>
            <a:r>
              <a:rPr lang="en-ID" sz="3200" dirty="0" err="1"/>
              <a:t>adalah</a:t>
            </a:r>
            <a:r>
              <a:rPr lang="en-ID" sz="3200" dirty="0"/>
              <a:t> </a:t>
            </a:r>
            <a:r>
              <a:rPr lang="en-ID" sz="3200" dirty="0" err="1"/>
              <a:t>kemampuan</a:t>
            </a:r>
            <a:r>
              <a:rPr lang="en-ID" sz="3200" dirty="0"/>
              <a:t> </a:t>
            </a:r>
            <a:r>
              <a:rPr lang="en-ID" sz="3200" dirty="0" err="1"/>
              <a:t>menggunakan</a:t>
            </a:r>
            <a:r>
              <a:rPr lang="en-ID" sz="3200" dirty="0"/>
              <a:t> </a:t>
            </a:r>
            <a:r>
              <a:rPr lang="en-ID" sz="3200" b="1" dirty="0" err="1"/>
              <a:t>teknologi</a:t>
            </a:r>
            <a:r>
              <a:rPr lang="en-ID" sz="3200" b="1" dirty="0"/>
              <a:t> </a:t>
            </a:r>
            <a:r>
              <a:rPr lang="en-ID" sz="3200" b="1" dirty="0" err="1"/>
              <a:t>informasi</a:t>
            </a:r>
            <a:r>
              <a:rPr lang="en-ID" sz="3200" b="1" dirty="0"/>
              <a:t> dan </a:t>
            </a:r>
            <a:r>
              <a:rPr lang="en-ID" sz="3200" b="1" dirty="0" err="1"/>
              <a:t>komunikasi</a:t>
            </a:r>
            <a:r>
              <a:rPr lang="en-ID" sz="3200" dirty="0"/>
              <a:t> (TIK), </a:t>
            </a:r>
            <a:r>
              <a:rPr lang="en-ID" sz="3200" dirty="0" err="1"/>
              <a:t>untuk</a:t>
            </a:r>
            <a:r>
              <a:rPr lang="en-ID" sz="3200" dirty="0"/>
              <a:t> </a:t>
            </a:r>
            <a:r>
              <a:rPr lang="en-ID" sz="3200" dirty="0" err="1"/>
              <a:t>menemukan</a:t>
            </a:r>
            <a:r>
              <a:rPr lang="en-ID" sz="3200" dirty="0"/>
              <a:t>, </a:t>
            </a:r>
            <a:r>
              <a:rPr lang="en-ID" sz="3200" dirty="0" err="1"/>
              <a:t>mengevaluasi</a:t>
            </a:r>
            <a:r>
              <a:rPr lang="en-ID" sz="3200" dirty="0"/>
              <a:t>, </a:t>
            </a:r>
            <a:r>
              <a:rPr lang="en-ID" sz="3200" dirty="0" err="1"/>
              <a:t>memanfaatkan</a:t>
            </a:r>
            <a:r>
              <a:rPr lang="en-ID" sz="3200" dirty="0"/>
              <a:t>, </a:t>
            </a:r>
            <a:r>
              <a:rPr lang="en-ID" sz="3200" dirty="0" err="1"/>
              <a:t>membuat</a:t>
            </a:r>
            <a:r>
              <a:rPr lang="en-ID" sz="3200" dirty="0"/>
              <a:t> dan </a:t>
            </a:r>
            <a:r>
              <a:rPr lang="en-ID" sz="3200" dirty="0" err="1"/>
              <a:t>mengkomunikasikan</a:t>
            </a:r>
            <a:r>
              <a:rPr lang="en-ID" sz="3200" dirty="0"/>
              <a:t> </a:t>
            </a:r>
            <a:r>
              <a:rPr lang="en-ID" sz="3200" dirty="0" err="1"/>
              <a:t>konten</a:t>
            </a:r>
            <a:r>
              <a:rPr lang="en-ID" sz="3200" dirty="0"/>
              <a:t>/</a:t>
            </a:r>
            <a:r>
              <a:rPr lang="en-ID" sz="3200" dirty="0" err="1"/>
              <a:t>informasi</a:t>
            </a:r>
            <a:r>
              <a:rPr lang="en-ID" sz="3200" dirty="0"/>
              <a:t>, </a:t>
            </a:r>
            <a:r>
              <a:rPr lang="en-ID" sz="3200" dirty="0" err="1"/>
              <a:t>dengan</a:t>
            </a:r>
            <a:r>
              <a:rPr lang="en-ID" sz="3200" dirty="0"/>
              <a:t> </a:t>
            </a:r>
            <a:r>
              <a:rPr lang="en-ID" sz="3200" dirty="0" err="1"/>
              <a:t>kecakpan</a:t>
            </a:r>
            <a:r>
              <a:rPr lang="en-ID" sz="3200" dirty="0"/>
              <a:t> </a:t>
            </a:r>
            <a:r>
              <a:rPr lang="en-ID" sz="3200" dirty="0" err="1"/>
              <a:t>kognitif</a:t>
            </a:r>
            <a:r>
              <a:rPr lang="en-ID" sz="3200" dirty="0"/>
              <a:t> </a:t>
            </a:r>
            <a:r>
              <a:rPr lang="en-ID" sz="3200" dirty="0" err="1"/>
              <a:t>maupun</a:t>
            </a:r>
            <a:r>
              <a:rPr lang="en-ID" sz="3200" dirty="0"/>
              <a:t> </a:t>
            </a:r>
            <a:r>
              <a:rPr lang="en-ID" sz="3200" dirty="0" err="1"/>
              <a:t>teknikal</a:t>
            </a:r>
            <a:br>
              <a:rPr lang="en-ID" sz="3200" dirty="0"/>
            </a:br>
            <a:endParaRPr lang="en-ID" sz="3200" dirty="0"/>
          </a:p>
        </p:txBody>
      </p:sp>
    </p:spTree>
    <p:extLst>
      <p:ext uri="{BB962C8B-B14F-4D97-AF65-F5344CB8AC3E}">
        <p14:creationId xmlns:p14="http://schemas.microsoft.com/office/powerpoint/2010/main" val="757256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E2713E1-6312-427E-BFCB-C5A5DA301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{A9E66F3A-0FE8-4515-A422-B606D2D3E70E}tf78829772_win32</Template>
  <TotalTime>60</TotalTime>
  <Words>297</Words>
  <Application>Microsoft Office PowerPoint</Application>
  <PresentationFormat>Widescreen</PresentationFormat>
  <Paragraphs>25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Garamond</vt:lpstr>
      <vt:lpstr>Roboto</vt:lpstr>
      <vt:lpstr>Sagona Book</vt:lpstr>
      <vt:lpstr>Sagona ExtraLight</vt:lpstr>
      <vt:lpstr>SavonVTI</vt:lpstr>
      <vt:lpstr>Literasi Data  &amp;  teknologi informasi</vt:lpstr>
      <vt:lpstr>Literasi</vt:lpstr>
      <vt:lpstr>Data vs Informasi</vt:lpstr>
      <vt:lpstr>Data vs Informasi</vt:lpstr>
      <vt:lpstr>Data Literacy</vt:lpstr>
      <vt:lpstr>Information Literacy</vt:lpstr>
      <vt:lpstr>Data vs Informasi</vt:lpstr>
      <vt:lpstr>Data vs Informasi</vt:lpstr>
      <vt:lpstr>Literasi Digital</vt:lpstr>
      <vt:lpstr>Literasi Data</vt:lpstr>
      <vt:lpstr>Data Types</vt:lpstr>
      <vt:lpstr>Data Source</vt:lpstr>
      <vt:lpstr>Data Insights</vt:lpstr>
      <vt:lpstr>Data Insights</vt:lpstr>
      <vt:lpstr>PowerPoint Presentation</vt:lpstr>
      <vt:lpstr>Sumber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&amp;  informasi</dc:title>
  <dc:creator>nanang my</dc:creator>
  <cp:lastModifiedBy>Nanang Maulana Y</cp:lastModifiedBy>
  <cp:revision>8</cp:revision>
  <dcterms:created xsi:type="dcterms:W3CDTF">2021-09-14T02:16:25Z</dcterms:created>
  <dcterms:modified xsi:type="dcterms:W3CDTF">2022-03-08T00:31:01Z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