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70" r:id="rId5"/>
    <p:sldId id="262" r:id="rId6"/>
    <p:sldId id="269" r:id="rId7"/>
    <p:sldId id="263" r:id="rId8"/>
    <p:sldId id="272" r:id="rId9"/>
    <p:sldId id="273" r:id="rId10"/>
    <p:sldId id="266" r:id="rId11"/>
    <p:sldId id="265" r:id="rId12"/>
    <p:sldId id="258" r:id="rId13"/>
    <p:sldId id="260" r:id="rId14"/>
    <p:sldId id="264" r:id="rId15"/>
    <p:sldId id="271" r:id="rId16"/>
    <p:sldId id="274" r:id="rId17"/>
    <p:sldId id="275" r:id="rId18"/>
    <p:sldId id="276" r:id="rId19"/>
    <p:sldId id="287" r:id="rId20"/>
    <p:sldId id="28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8" r:id="rId29"/>
    <p:sldId id="284" r:id="rId30"/>
    <p:sldId id="289" r:id="rId31"/>
    <p:sldId id="285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9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B6E32F7-967A-466B-B7FA-7B21C4198F58}" type="doc">
      <dgm:prSet loTypeId="urn:microsoft.com/office/officeart/2005/8/layout/chevron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274E7971-35F4-4B65-BC0A-BA526E5C3C6E}">
      <dgm:prSet phldrT="[Text]"/>
      <dgm:spPr/>
      <dgm:t>
        <a:bodyPr/>
        <a:lstStyle/>
        <a:p>
          <a:r>
            <a:rPr lang="en-US" dirty="0" err="1"/>
            <a:t>finansial</a:t>
          </a:r>
          <a:endParaRPr lang="en-US" dirty="0"/>
        </a:p>
      </dgm:t>
    </dgm:pt>
    <dgm:pt modelId="{AF74C11C-9C35-4BEE-8825-95F79B65B1EE}" type="parTrans" cxnId="{2F399375-B385-4FF3-A444-E8BD8DAD62C1}">
      <dgm:prSet/>
      <dgm:spPr/>
      <dgm:t>
        <a:bodyPr/>
        <a:lstStyle/>
        <a:p>
          <a:endParaRPr lang="en-US"/>
        </a:p>
      </dgm:t>
    </dgm:pt>
    <dgm:pt modelId="{8F0F9A93-F356-4926-B1EA-1072FB436293}" type="sibTrans" cxnId="{2F399375-B385-4FF3-A444-E8BD8DAD62C1}">
      <dgm:prSet/>
      <dgm:spPr/>
      <dgm:t>
        <a:bodyPr/>
        <a:lstStyle/>
        <a:p>
          <a:endParaRPr lang="en-US"/>
        </a:p>
      </dgm:t>
    </dgm:pt>
    <dgm:pt modelId="{6F827B38-7035-4C21-A3BF-8FA48BA61D8B}">
      <dgm:prSet phldrT="[Text]"/>
      <dgm:spPr/>
      <dgm:t>
        <a:bodyPr/>
        <a:lstStyle/>
        <a:p>
          <a:r>
            <a:rPr lang="en-US" dirty="0" err="1"/>
            <a:t>Berdampak</a:t>
          </a:r>
          <a:r>
            <a:rPr lang="en-US" dirty="0"/>
            <a:t> pada </a:t>
          </a:r>
          <a:r>
            <a:rPr lang="en-US" dirty="0" err="1"/>
            <a:t>kinerja</a:t>
          </a:r>
          <a:r>
            <a:rPr lang="en-US" dirty="0"/>
            <a:t> </a:t>
          </a:r>
          <a:r>
            <a:rPr lang="en-US" dirty="0" err="1"/>
            <a:t>keuangan</a:t>
          </a:r>
          <a:r>
            <a:rPr lang="en-US" dirty="0"/>
            <a:t> </a:t>
          </a:r>
          <a:r>
            <a:rPr lang="en-US" dirty="0" err="1"/>
            <a:t>perusahaan</a:t>
          </a:r>
          <a:endParaRPr lang="en-US" dirty="0"/>
        </a:p>
      </dgm:t>
    </dgm:pt>
    <dgm:pt modelId="{1CA00BE0-3F5F-4AE0-A13C-E5A04777F06B}" type="parTrans" cxnId="{D6514D21-F8F0-412B-BCC5-C1D4B8290021}">
      <dgm:prSet/>
      <dgm:spPr/>
      <dgm:t>
        <a:bodyPr/>
        <a:lstStyle/>
        <a:p>
          <a:endParaRPr lang="en-US"/>
        </a:p>
      </dgm:t>
    </dgm:pt>
    <dgm:pt modelId="{C2B25323-BF19-4FAA-8DD9-1C93FAF6DFF9}" type="sibTrans" cxnId="{D6514D21-F8F0-412B-BCC5-C1D4B8290021}">
      <dgm:prSet/>
      <dgm:spPr/>
      <dgm:t>
        <a:bodyPr/>
        <a:lstStyle/>
        <a:p>
          <a:endParaRPr lang="en-US"/>
        </a:p>
      </dgm:t>
    </dgm:pt>
    <dgm:pt modelId="{ADF23283-8600-42F1-870B-4D9B64BC0A8E}">
      <dgm:prSet phldrT="[Text]"/>
      <dgm:spPr/>
      <dgm:t>
        <a:bodyPr/>
        <a:lstStyle/>
        <a:p>
          <a:r>
            <a:rPr lang="en-US" dirty="0" err="1"/>
            <a:t>Fluktuasi</a:t>
          </a:r>
          <a:r>
            <a:rPr lang="en-US" dirty="0"/>
            <a:t> </a:t>
          </a:r>
          <a:r>
            <a:rPr lang="en-US" dirty="0" err="1"/>
            <a:t>mata</a:t>
          </a:r>
          <a:r>
            <a:rPr lang="en-US" dirty="0"/>
            <a:t> uang, </a:t>
          </a:r>
          <a:r>
            <a:rPr lang="en-US" dirty="0" err="1"/>
            <a:t>tingkat</a:t>
          </a:r>
          <a:r>
            <a:rPr lang="en-US" dirty="0"/>
            <a:t> </a:t>
          </a:r>
          <a:r>
            <a:rPr lang="en-US" dirty="0" err="1"/>
            <a:t>suku</a:t>
          </a:r>
          <a:r>
            <a:rPr lang="en-US" dirty="0"/>
            <a:t> </a:t>
          </a:r>
          <a:r>
            <a:rPr lang="en-US" dirty="0" err="1"/>
            <a:t>bunga</a:t>
          </a:r>
          <a:r>
            <a:rPr lang="en-US" dirty="0"/>
            <a:t>, </a:t>
          </a:r>
          <a:r>
            <a:rPr lang="en-US" dirty="0" err="1"/>
            <a:t>hutang</a:t>
          </a:r>
          <a:r>
            <a:rPr lang="en-US" dirty="0"/>
            <a:t> </a:t>
          </a:r>
          <a:r>
            <a:rPr lang="en-US" dirty="0" err="1"/>
            <a:t>perusahaan</a:t>
          </a:r>
          <a:endParaRPr lang="en-US" dirty="0"/>
        </a:p>
      </dgm:t>
    </dgm:pt>
    <dgm:pt modelId="{9462D676-C362-4629-BB9E-D89D5576E0EF}" type="parTrans" cxnId="{312BC5C0-12FD-4ABC-A676-7DA17F3CC309}">
      <dgm:prSet/>
      <dgm:spPr/>
      <dgm:t>
        <a:bodyPr/>
        <a:lstStyle/>
        <a:p>
          <a:endParaRPr lang="en-US"/>
        </a:p>
      </dgm:t>
    </dgm:pt>
    <dgm:pt modelId="{9F0FA0EC-68DA-4FC3-8DED-BAAB37CD914A}" type="sibTrans" cxnId="{312BC5C0-12FD-4ABC-A676-7DA17F3CC309}">
      <dgm:prSet/>
      <dgm:spPr/>
      <dgm:t>
        <a:bodyPr/>
        <a:lstStyle/>
        <a:p>
          <a:endParaRPr lang="en-US"/>
        </a:p>
      </dgm:t>
    </dgm:pt>
    <dgm:pt modelId="{AE19A5A6-A5F5-42DB-AC5E-791B59F47FFF}">
      <dgm:prSet phldrT="[Text]"/>
      <dgm:spPr/>
      <dgm:t>
        <a:bodyPr/>
        <a:lstStyle/>
        <a:p>
          <a:r>
            <a:rPr lang="en-US" dirty="0"/>
            <a:t>pasar</a:t>
          </a:r>
        </a:p>
      </dgm:t>
    </dgm:pt>
    <dgm:pt modelId="{8190D81B-7923-478D-A813-C841D365CE4E}" type="parTrans" cxnId="{A16D7C04-18E7-4640-86D2-7B33A5B0F9A7}">
      <dgm:prSet/>
      <dgm:spPr/>
      <dgm:t>
        <a:bodyPr/>
        <a:lstStyle/>
        <a:p>
          <a:endParaRPr lang="en-US"/>
        </a:p>
      </dgm:t>
    </dgm:pt>
    <dgm:pt modelId="{848EE457-4A60-4BF5-86A9-FF4E02DBE90B}" type="sibTrans" cxnId="{A16D7C04-18E7-4640-86D2-7B33A5B0F9A7}">
      <dgm:prSet/>
      <dgm:spPr/>
      <dgm:t>
        <a:bodyPr/>
        <a:lstStyle/>
        <a:p>
          <a:endParaRPr lang="en-US"/>
        </a:p>
      </dgm:t>
    </dgm:pt>
    <dgm:pt modelId="{4604ADB9-D0C1-4552-A005-EB026D389238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pada </a:t>
          </a:r>
          <a:r>
            <a:rPr lang="en-US" dirty="0" err="1"/>
            <a:t>perusahaan</a:t>
          </a:r>
          <a:r>
            <a:rPr lang="en-US" dirty="0"/>
            <a:t> yang </a:t>
          </a:r>
          <a:r>
            <a:rPr lang="en-US" dirty="0" err="1"/>
            <a:t>produknya</a:t>
          </a:r>
          <a:r>
            <a:rPr lang="en-US" dirty="0"/>
            <a:t> </a:t>
          </a:r>
          <a:r>
            <a:rPr lang="en-US" dirty="0" err="1"/>
            <a:t>dikonsumsi</a:t>
          </a:r>
          <a:r>
            <a:rPr lang="en-US" dirty="0"/>
            <a:t> </a:t>
          </a:r>
          <a:r>
            <a:rPr lang="en-US" dirty="0" err="1"/>
            <a:t>masyarakat</a:t>
          </a:r>
          <a:endParaRPr lang="en-US" dirty="0"/>
        </a:p>
      </dgm:t>
    </dgm:pt>
    <dgm:pt modelId="{559A24ED-6411-4A92-B179-3FD5BC4FEEDA}" type="parTrans" cxnId="{0C072720-57AA-4F98-A1B0-727DB6F1381D}">
      <dgm:prSet/>
      <dgm:spPr/>
      <dgm:t>
        <a:bodyPr/>
        <a:lstStyle/>
        <a:p>
          <a:endParaRPr lang="en-US"/>
        </a:p>
      </dgm:t>
    </dgm:pt>
    <dgm:pt modelId="{9364F280-74E0-416A-9CEF-F0B48CE8D91F}" type="sibTrans" cxnId="{0C072720-57AA-4F98-A1B0-727DB6F1381D}">
      <dgm:prSet/>
      <dgm:spPr/>
      <dgm:t>
        <a:bodyPr/>
        <a:lstStyle/>
        <a:p>
          <a:endParaRPr lang="en-US"/>
        </a:p>
      </dgm:t>
    </dgm:pt>
    <dgm:pt modelId="{0D5036DA-9D8D-42C4-926D-07FAE08CD010}">
      <dgm:prSet phldrT="[Text]"/>
      <dgm:spPr/>
      <dgm:t>
        <a:bodyPr/>
        <a:lstStyle/>
        <a:p>
          <a:r>
            <a:rPr lang="en-US" dirty="0" err="1"/>
            <a:t>Terjadi</a:t>
          </a:r>
          <a:r>
            <a:rPr lang="en-US" dirty="0"/>
            <a:t> </a:t>
          </a:r>
          <a:r>
            <a:rPr lang="en-US" dirty="0" err="1"/>
            <a:t>akibat</a:t>
          </a:r>
          <a:r>
            <a:rPr lang="en-US" dirty="0"/>
            <a:t> </a:t>
          </a:r>
          <a:r>
            <a:rPr lang="en-US" dirty="0" err="1"/>
            <a:t>persaingan</a:t>
          </a:r>
          <a:r>
            <a:rPr lang="en-US" dirty="0"/>
            <a:t> </a:t>
          </a:r>
          <a:r>
            <a:rPr lang="en-US" dirty="0" err="1"/>
            <a:t>usaha</a:t>
          </a:r>
          <a:r>
            <a:rPr lang="en-US" dirty="0"/>
            <a:t>, </a:t>
          </a:r>
          <a:r>
            <a:rPr lang="en-US" dirty="0" err="1"/>
            <a:t>gaya</a:t>
          </a:r>
          <a:r>
            <a:rPr lang="en-US" dirty="0"/>
            <a:t> </a:t>
          </a:r>
          <a:r>
            <a:rPr lang="en-US" dirty="0" err="1"/>
            <a:t>hidup</a:t>
          </a:r>
          <a:r>
            <a:rPr lang="en-US" dirty="0"/>
            <a:t> </a:t>
          </a:r>
          <a:r>
            <a:rPr lang="en-US" dirty="0" err="1"/>
            <a:t>pelanggan</a:t>
          </a:r>
          <a:endParaRPr lang="en-US" dirty="0"/>
        </a:p>
      </dgm:t>
    </dgm:pt>
    <dgm:pt modelId="{E9B188DC-FDDA-48F1-8A44-3449D3EEEFE3}" type="parTrans" cxnId="{9AA45AAF-82DA-4536-8606-46C376CA4E86}">
      <dgm:prSet/>
      <dgm:spPr/>
      <dgm:t>
        <a:bodyPr/>
        <a:lstStyle/>
        <a:p>
          <a:endParaRPr lang="en-US"/>
        </a:p>
      </dgm:t>
    </dgm:pt>
    <dgm:pt modelId="{8B9B37A5-B69D-4E64-A212-1E45B680A0B9}" type="sibTrans" cxnId="{9AA45AAF-82DA-4536-8606-46C376CA4E86}">
      <dgm:prSet/>
      <dgm:spPr/>
      <dgm:t>
        <a:bodyPr/>
        <a:lstStyle/>
        <a:p>
          <a:endParaRPr lang="en-US"/>
        </a:p>
      </dgm:t>
    </dgm:pt>
    <dgm:pt modelId="{7A3F24A8-0A79-4072-AFB6-F06AC2E8F840}">
      <dgm:prSet phldrT="[Text]"/>
      <dgm:spPr/>
      <dgm:t>
        <a:bodyPr/>
        <a:lstStyle/>
        <a:p>
          <a:r>
            <a:rPr lang="en-US" dirty="0" err="1"/>
            <a:t>alam</a:t>
          </a:r>
          <a:endParaRPr lang="en-US" dirty="0"/>
        </a:p>
      </dgm:t>
    </dgm:pt>
    <dgm:pt modelId="{AFFDE6B3-09B3-4400-9DDC-76D49A76CA4A}" type="parTrans" cxnId="{3F1DD1A9-3772-445F-9E0D-22D06FAC6FE0}">
      <dgm:prSet/>
      <dgm:spPr/>
      <dgm:t>
        <a:bodyPr/>
        <a:lstStyle/>
        <a:p>
          <a:endParaRPr lang="en-US"/>
        </a:p>
      </dgm:t>
    </dgm:pt>
    <dgm:pt modelId="{1EDB7F19-EF94-454A-80F7-517E955E1EEC}" type="sibTrans" cxnId="{3F1DD1A9-3772-445F-9E0D-22D06FAC6FE0}">
      <dgm:prSet/>
      <dgm:spPr/>
      <dgm:t>
        <a:bodyPr/>
        <a:lstStyle/>
        <a:p>
          <a:endParaRPr lang="en-US"/>
        </a:p>
      </dgm:t>
    </dgm:pt>
    <dgm:pt modelId="{4BB3AFFF-F880-4709-8FFB-3E8794A7D5B7}">
      <dgm:prSet phldrT="[Text]"/>
      <dgm:spPr/>
      <dgm:t>
        <a:bodyPr/>
        <a:lstStyle/>
        <a:p>
          <a:r>
            <a:rPr lang="en-US" dirty="0" err="1"/>
            <a:t>Bencana</a:t>
          </a:r>
          <a:r>
            <a:rPr lang="en-US" dirty="0"/>
            <a:t> </a:t>
          </a:r>
          <a:r>
            <a:rPr lang="en-US" dirty="0" err="1"/>
            <a:t>alam</a:t>
          </a:r>
          <a:endParaRPr lang="en-US" dirty="0"/>
        </a:p>
      </dgm:t>
    </dgm:pt>
    <dgm:pt modelId="{3BEB1D4D-4A1F-4810-8E9E-4276A90E0290}" type="parTrans" cxnId="{5794E5F6-C9BD-4152-848B-D13D468DE0ED}">
      <dgm:prSet/>
      <dgm:spPr/>
      <dgm:t>
        <a:bodyPr/>
        <a:lstStyle/>
        <a:p>
          <a:endParaRPr lang="en-US"/>
        </a:p>
      </dgm:t>
    </dgm:pt>
    <dgm:pt modelId="{819DB346-C26A-4CCA-931A-2D7155E12DCC}" type="sibTrans" cxnId="{5794E5F6-C9BD-4152-848B-D13D468DE0ED}">
      <dgm:prSet/>
      <dgm:spPr/>
      <dgm:t>
        <a:bodyPr/>
        <a:lstStyle/>
        <a:p>
          <a:endParaRPr lang="en-US"/>
        </a:p>
      </dgm:t>
    </dgm:pt>
    <dgm:pt modelId="{7C698659-0D1F-4745-9C81-529B1C815422}">
      <dgm:prSet phldrT="[Text]"/>
      <dgm:spPr/>
      <dgm:t>
        <a:bodyPr/>
        <a:lstStyle/>
        <a:p>
          <a:r>
            <a:rPr lang="en-US" dirty="0" err="1"/>
            <a:t>Gempa</a:t>
          </a:r>
          <a:r>
            <a:rPr lang="en-US" dirty="0"/>
            <a:t> </a:t>
          </a:r>
          <a:r>
            <a:rPr lang="en-US" dirty="0" err="1"/>
            <a:t>bumi</a:t>
          </a:r>
          <a:r>
            <a:rPr lang="en-US" dirty="0"/>
            <a:t>, </a:t>
          </a:r>
          <a:r>
            <a:rPr lang="en-US" dirty="0" err="1"/>
            <a:t>banjir</a:t>
          </a:r>
          <a:r>
            <a:rPr lang="en-US" dirty="0"/>
            <a:t>, </a:t>
          </a:r>
          <a:r>
            <a:rPr lang="en-US" dirty="0" err="1"/>
            <a:t>gunung</a:t>
          </a:r>
          <a:r>
            <a:rPr lang="en-US" dirty="0"/>
            <a:t> </a:t>
          </a:r>
          <a:r>
            <a:rPr lang="en-US" dirty="0" err="1"/>
            <a:t>berapi</a:t>
          </a:r>
          <a:endParaRPr lang="en-US" dirty="0"/>
        </a:p>
      </dgm:t>
    </dgm:pt>
    <dgm:pt modelId="{6ED0AE97-B3DB-4170-AFCB-3044C2BC1F22}" type="parTrans" cxnId="{8902FD1B-B070-4F10-8551-0A5DA64478F7}">
      <dgm:prSet/>
      <dgm:spPr/>
      <dgm:t>
        <a:bodyPr/>
        <a:lstStyle/>
        <a:p>
          <a:endParaRPr lang="en-US"/>
        </a:p>
      </dgm:t>
    </dgm:pt>
    <dgm:pt modelId="{30229EB4-37EE-449F-AC78-72ED869065D8}" type="sibTrans" cxnId="{8902FD1B-B070-4F10-8551-0A5DA64478F7}">
      <dgm:prSet/>
      <dgm:spPr/>
      <dgm:t>
        <a:bodyPr/>
        <a:lstStyle/>
        <a:p>
          <a:endParaRPr lang="en-US"/>
        </a:p>
      </dgm:t>
    </dgm:pt>
    <dgm:pt modelId="{D13DBF41-8A42-4D77-8532-C094EC5A215E}">
      <dgm:prSet phldrT="[Text]"/>
      <dgm:spPr/>
      <dgm:t>
        <a:bodyPr/>
        <a:lstStyle/>
        <a:p>
          <a:r>
            <a:rPr lang="en-US" dirty="0" err="1"/>
            <a:t>operasional</a:t>
          </a:r>
          <a:endParaRPr lang="en-US" dirty="0"/>
        </a:p>
      </dgm:t>
    </dgm:pt>
    <dgm:pt modelId="{9244E483-1A22-4AE6-9730-CFEFE27D34EB}" type="parTrans" cxnId="{E65CC01A-7288-489A-9870-7D9693C505F7}">
      <dgm:prSet/>
      <dgm:spPr/>
      <dgm:t>
        <a:bodyPr/>
        <a:lstStyle/>
        <a:p>
          <a:endParaRPr lang="en-US"/>
        </a:p>
      </dgm:t>
    </dgm:pt>
    <dgm:pt modelId="{1474DFF8-8033-4E62-B7FE-5B0BFCDF05A6}" type="sibTrans" cxnId="{E65CC01A-7288-489A-9870-7D9693C505F7}">
      <dgm:prSet/>
      <dgm:spPr/>
      <dgm:t>
        <a:bodyPr/>
        <a:lstStyle/>
        <a:p>
          <a:endParaRPr lang="en-US"/>
        </a:p>
      </dgm:t>
    </dgm:pt>
    <dgm:pt modelId="{25037586-2B0A-4390-A97E-C1E4457D11F8}">
      <dgm:prSet phldrT="[Text]"/>
      <dgm:spPr/>
      <dgm:t>
        <a:bodyPr/>
        <a:lstStyle/>
        <a:p>
          <a:r>
            <a:rPr lang="en-US" dirty="0"/>
            <a:t>Cara </a:t>
          </a:r>
          <a:r>
            <a:rPr lang="en-US" dirty="0" err="1"/>
            <a:t>mengelola</a:t>
          </a:r>
          <a:r>
            <a:rPr lang="en-US" dirty="0"/>
            <a:t> </a:t>
          </a:r>
          <a:r>
            <a:rPr lang="en-US" dirty="0" err="1"/>
            <a:t>perusahaan</a:t>
          </a:r>
          <a:r>
            <a:rPr lang="en-US" dirty="0"/>
            <a:t> </a:t>
          </a:r>
          <a:r>
            <a:rPr lang="en-US" dirty="0" err="1"/>
            <a:t>dengan</a:t>
          </a:r>
          <a:r>
            <a:rPr lang="en-US" dirty="0"/>
            <a:t> </a:t>
          </a:r>
          <a:r>
            <a:rPr lang="en-US" dirty="0" err="1"/>
            <a:t>baik</a:t>
          </a:r>
          <a:endParaRPr lang="en-US" dirty="0"/>
        </a:p>
      </dgm:t>
    </dgm:pt>
    <dgm:pt modelId="{DFA522B6-4AF9-471B-92B3-AFBDE05083DB}" type="parTrans" cxnId="{63036ED7-2CC1-4871-B511-B8F56362A056}">
      <dgm:prSet/>
      <dgm:spPr/>
      <dgm:t>
        <a:bodyPr/>
        <a:lstStyle/>
        <a:p>
          <a:endParaRPr lang="en-US"/>
        </a:p>
      </dgm:t>
    </dgm:pt>
    <dgm:pt modelId="{56872D71-2622-49F5-AD93-C93612695B3E}" type="sibTrans" cxnId="{63036ED7-2CC1-4871-B511-B8F56362A056}">
      <dgm:prSet/>
      <dgm:spPr/>
      <dgm:t>
        <a:bodyPr/>
        <a:lstStyle/>
        <a:p>
          <a:endParaRPr lang="en-US"/>
        </a:p>
      </dgm:t>
    </dgm:pt>
    <dgm:pt modelId="{DA2D7A22-3B73-4320-93DD-804CA7A05916}">
      <dgm:prSet phldrT="[Text]"/>
      <dgm:spPr/>
      <dgm:t>
        <a:bodyPr/>
        <a:lstStyle/>
        <a:p>
          <a:r>
            <a:rPr lang="en-US" dirty="0" err="1"/>
            <a:t>Ketenagakerjaan</a:t>
          </a:r>
          <a:r>
            <a:rPr lang="en-US" dirty="0"/>
            <a:t> (</a:t>
          </a:r>
          <a:r>
            <a:rPr lang="en-US" dirty="0" err="1"/>
            <a:t>memicu</a:t>
          </a:r>
          <a:r>
            <a:rPr lang="en-US" dirty="0"/>
            <a:t> </a:t>
          </a:r>
          <a:r>
            <a:rPr lang="en-US" dirty="0" err="1"/>
            <a:t>kecelakaan</a:t>
          </a:r>
          <a:r>
            <a:rPr lang="en-US" dirty="0"/>
            <a:t>), </a:t>
          </a:r>
          <a:r>
            <a:rPr lang="en-US" dirty="0" err="1"/>
            <a:t>teknologi</a:t>
          </a:r>
          <a:r>
            <a:rPr lang="en-US" dirty="0"/>
            <a:t> (</a:t>
          </a:r>
          <a:r>
            <a:rPr lang="en-US" dirty="0" err="1"/>
            <a:t>kecelakaan</a:t>
          </a:r>
          <a:r>
            <a:rPr lang="en-US" dirty="0"/>
            <a:t> &amp; </a:t>
          </a:r>
          <a:r>
            <a:rPr lang="en-US" dirty="0" err="1"/>
            <a:t>pengurangan</a:t>
          </a:r>
          <a:r>
            <a:rPr lang="en-US" dirty="0"/>
            <a:t> </a:t>
          </a:r>
          <a:r>
            <a:rPr lang="en-US" dirty="0" err="1"/>
            <a:t>tenaga</a:t>
          </a:r>
          <a:r>
            <a:rPr lang="en-US" dirty="0"/>
            <a:t> </a:t>
          </a:r>
          <a:r>
            <a:rPr lang="en-US" dirty="0" err="1"/>
            <a:t>kerja</a:t>
          </a:r>
          <a:r>
            <a:rPr lang="en-US" dirty="0"/>
            <a:t>)</a:t>
          </a:r>
        </a:p>
      </dgm:t>
    </dgm:pt>
    <dgm:pt modelId="{5FDE0577-3297-4643-B8CF-C9EEDC0E04F1}" type="parTrans" cxnId="{BE1FF04D-16C5-4834-B323-D5D1F7DAD309}">
      <dgm:prSet/>
      <dgm:spPr/>
      <dgm:t>
        <a:bodyPr/>
        <a:lstStyle/>
        <a:p>
          <a:endParaRPr lang="en-US"/>
        </a:p>
      </dgm:t>
    </dgm:pt>
    <dgm:pt modelId="{7227DBF4-034E-46C4-AD58-184EBF790611}" type="sibTrans" cxnId="{BE1FF04D-16C5-4834-B323-D5D1F7DAD309}">
      <dgm:prSet/>
      <dgm:spPr/>
      <dgm:t>
        <a:bodyPr/>
        <a:lstStyle/>
        <a:p>
          <a:endParaRPr lang="en-US"/>
        </a:p>
      </dgm:t>
    </dgm:pt>
    <dgm:pt modelId="{4253007C-2307-4DB6-B71E-3ABAD46E6245}" type="pres">
      <dgm:prSet presAssocID="{8B6E32F7-967A-466B-B7FA-7B21C4198F58}" presName="linearFlow" presStyleCnt="0">
        <dgm:presLayoutVars>
          <dgm:dir/>
          <dgm:animLvl val="lvl"/>
          <dgm:resizeHandles val="exact"/>
        </dgm:presLayoutVars>
      </dgm:prSet>
      <dgm:spPr/>
    </dgm:pt>
    <dgm:pt modelId="{C8462BD8-E7A9-4048-A8CE-126F84119780}" type="pres">
      <dgm:prSet presAssocID="{274E7971-35F4-4B65-BC0A-BA526E5C3C6E}" presName="composite" presStyleCnt="0"/>
      <dgm:spPr/>
    </dgm:pt>
    <dgm:pt modelId="{25F01BC9-D2D7-4F7D-AD1A-A9B4F5D4F9BD}" type="pres">
      <dgm:prSet presAssocID="{274E7971-35F4-4B65-BC0A-BA526E5C3C6E}" presName="parentText" presStyleLbl="alignNode1" presStyleIdx="0" presStyleCnt="4">
        <dgm:presLayoutVars>
          <dgm:chMax val="1"/>
          <dgm:bulletEnabled val="1"/>
        </dgm:presLayoutVars>
      </dgm:prSet>
      <dgm:spPr/>
    </dgm:pt>
    <dgm:pt modelId="{6D1C70C9-7863-484B-8FCB-8BA85DBB5F9C}" type="pres">
      <dgm:prSet presAssocID="{274E7971-35F4-4B65-BC0A-BA526E5C3C6E}" presName="descendantText" presStyleLbl="alignAcc1" presStyleIdx="0" presStyleCnt="4" custLinFactNeighborX="7068" custLinFactNeighborY="4678">
        <dgm:presLayoutVars>
          <dgm:bulletEnabled val="1"/>
        </dgm:presLayoutVars>
      </dgm:prSet>
      <dgm:spPr/>
    </dgm:pt>
    <dgm:pt modelId="{D94523F5-4D63-4E5C-A500-F0028E6F1037}" type="pres">
      <dgm:prSet presAssocID="{8F0F9A93-F356-4926-B1EA-1072FB436293}" presName="sp" presStyleCnt="0"/>
      <dgm:spPr/>
    </dgm:pt>
    <dgm:pt modelId="{E8CAEBB8-A31E-4A18-9EA2-A43513DFB142}" type="pres">
      <dgm:prSet presAssocID="{AE19A5A6-A5F5-42DB-AC5E-791B59F47FFF}" presName="composite" presStyleCnt="0"/>
      <dgm:spPr/>
    </dgm:pt>
    <dgm:pt modelId="{2D2662E9-E203-4E60-BEFA-19FDF2504938}" type="pres">
      <dgm:prSet presAssocID="{AE19A5A6-A5F5-42DB-AC5E-791B59F47FFF}" presName="parentText" presStyleLbl="alignNode1" presStyleIdx="1" presStyleCnt="4">
        <dgm:presLayoutVars>
          <dgm:chMax val="1"/>
          <dgm:bulletEnabled val="1"/>
        </dgm:presLayoutVars>
      </dgm:prSet>
      <dgm:spPr/>
    </dgm:pt>
    <dgm:pt modelId="{5FF47D54-830C-4D70-BB09-1E4EBF32ED81}" type="pres">
      <dgm:prSet presAssocID="{AE19A5A6-A5F5-42DB-AC5E-791B59F47FFF}" presName="descendantText" presStyleLbl="alignAcc1" presStyleIdx="1" presStyleCnt="4">
        <dgm:presLayoutVars>
          <dgm:bulletEnabled val="1"/>
        </dgm:presLayoutVars>
      </dgm:prSet>
      <dgm:spPr/>
    </dgm:pt>
    <dgm:pt modelId="{8E7F3999-1460-43EA-B0F5-893C5D39B504}" type="pres">
      <dgm:prSet presAssocID="{848EE457-4A60-4BF5-86A9-FF4E02DBE90B}" presName="sp" presStyleCnt="0"/>
      <dgm:spPr/>
    </dgm:pt>
    <dgm:pt modelId="{E48B9C22-F7D2-4B6B-9729-04F50D817ACC}" type="pres">
      <dgm:prSet presAssocID="{7A3F24A8-0A79-4072-AFB6-F06AC2E8F840}" presName="composite" presStyleCnt="0"/>
      <dgm:spPr/>
    </dgm:pt>
    <dgm:pt modelId="{AF72322E-AB52-4258-B599-B5CE9393F7FE}" type="pres">
      <dgm:prSet presAssocID="{7A3F24A8-0A79-4072-AFB6-F06AC2E8F840}" presName="parentText" presStyleLbl="alignNode1" presStyleIdx="2" presStyleCnt="4">
        <dgm:presLayoutVars>
          <dgm:chMax val="1"/>
          <dgm:bulletEnabled val="1"/>
        </dgm:presLayoutVars>
      </dgm:prSet>
      <dgm:spPr/>
    </dgm:pt>
    <dgm:pt modelId="{9C7B1AD5-330B-4752-95D7-F3873B224384}" type="pres">
      <dgm:prSet presAssocID="{7A3F24A8-0A79-4072-AFB6-F06AC2E8F840}" presName="descendantText" presStyleLbl="alignAcc1" presStyleIdx="2" presStyleCnt="4">
        <dgm:presLayoutVars>
          <dgm:bulletEnabled val="1"/>
        </dgm:presLayoutVars>
      </dgm:prSet>
      <dgm:spPr/>
    </dgm:pt>
    <dgm:pt modelId="{03A7C7CB-BF4C-4211-BF46-C3E5C2E3AC6D}" type="pres">
      <dgm:prSet presAssocID="{1EDB7F19-EF94-454A-80F7-517E955E1EEC}" presName="sp" presStyleCnt="0"/>
      <dgm:spPr/>
    </dgm:pt>
    <dgm:pt modelId="{41D1C531-F479-4545-B343-4CE6F9E72345}" type="pres">
      <dgm:prSet presAssocID="{D13DBF41-8A42-4D77-8532-C094EC5A215E}" presName="composite" presStyleCnt="0"/>
      <dgm:spPr/>
    </dgm:pt>
    <dgm:pt modelId="{E2E51727-C92B-414D-985F-B7574600C3E0}" type="pres">
      <dgm:prSet presAssocID="{D13DBF41-8A42-4D77-8532-C094EC5A215E}" presName="parentText" presStyleLbl="alignNode1" presStyleIdx="3" presStyleCnt="4">
        <dgm:presLayoutVars>
          <dgm:chMax val="1"/>
          <dgm:bulletEnabled val="1"/>
        </dgm:presLayoutVars>
      </dgm:prSet>
      <dgm:spPr/>
    </dgm:pt>
    <dgm:pt modelId="{2FD23D29-6B6D-4B4A-9B8A-1977A295A28E}" type="pres">
      <dgm:prSet presAssocID="{D13DBF41-8A42-4D77-8532-C094EC5A215E}" presName="descendantText" presStyleLbl="alignAcc1" presStyleIdx="3" presStyleCnt="4">
        <dgm:presLayoutVars>
          <dgm:bulletEnabled val="1"/>
        </dgm:presLayoutVars>
      </dgm:prSet>
      <dgm:spPr/>
    </dgm:pt>
  </dgm:ptLst>
  <dgm:cxnLst>
    <dgm:cxn modelId="{A16D7C04-18E7-4640-86D2-7B33A5B0F9A7}" srcId="{8B6E32F7-967A-466B-B7FA-7B21C4198F58}" destId="{AE19A5A6-A5F5-42DB-AC5E-791B59F47FFF}" srcOrd="1" destOrd="0" parTransId="{8190D81B-7923-478D-A813-C841D365CE4E}" sibTransId="{848EE457-4A60-4BF5-86A9-FF4E02DBE90B}"/>
    <dgm:cxn modelId="{E65CC01A-7288-489A-9870-7D9693C505F7}" srcId="{8B6E32F7-967A-466B-B7FA-7B21C4198F58}" destId="{D13DBF41-8A42-4D77-8532-C094EC5A215E}" srcOrd="3" destOrd="0" parTransId="{9244E483-1A22-4AE6-9730-CFEFE27D34EB}" sibTransId="{1474DFF8-8033-4E62-B7FE-5B0BFCDF05A6}"/>
    <dgm:cxn modelId="{8902FD1B-B070-4F10-8551-0A5DA64478F7}" srcId="{7A3F24A8-0A79-4072-AFB6-F06AC2E8F840}" destId="{7C698659-0D1F-4745-9C81-529B1C815422}" srcOrd="1" destOrd="0" parTransId="{6ED0AE97-B3DB-4170-AFCB-3044C2BC1F22}" sibTransId="{30229EB4-37EE-449F-AC78-72ED869065D8}"/>
    <dgm:cxn modelId="{0C072720-57AA-4F98-A1B0-727DB6F1381D}" srcId="{AE19A5A6-A5F5-42DB-AC5E-791B59F47FFF}" destId="{4604ADB9-D0C1-4552-A005-EB026D389238}" srcOrd="0" destOrd="0" parTransId="{559A24ED-6411-4A92-B179-3FD5BC4FEEDA}" sibTransId="{9364F280-74E0-416A-9CEF-F0B48CE8D91F}"/>
    <dgm:cxn modelId="{D6514D21-F8F0-412B-BCC5-C1D4B8290021}" srcId="{274E7971-35F4-4B65-BC0A-BA526E5C3C6E}" destId="{6F827B38-7035-4C21-A3BF-8FA48BA61D8B}" srcOrd="0" destOrd="0" parTransId="{1CA00BE0-3F5F-4AE0-A13C-E5A04777F06B}" sibTransId="{C2B25323-BF19-4FAA-8DD9-1C93FAF6DFF9}"/>
    <dgm:cxn modelId="{9F614032-2C5B-414C-805B-7C6A3A77851F}" type="presOf" srcId="{4BB3AFFF-F880-4709-8FFB-3E8794A7D5B7}" destId="{9C7B1AD5-330B-4752-95D7-F3873B224384}" srcOrd="0" destOrd="0" presId="urn:microsoft.com/office/officeart/2005/8/layout/chevron2"/>
    <dgm:cxn modelId="{23A78138-565E-41EA-9B31-FB80C4CCA7BA}" type="presOf" srcId="{6F827B38-7035-4C21-A3BF-8FA48BA61D8B}" destId="{6D1C70C9-7863-484B-8FCB-8BA85DBB5F9C}" srcOrd="0" destOrd="0" presId="urn:microsoft.com/office/officeart/2005/8/layout/chevron2"/>
    <dgm:cxn modelId="{6250A53E-4D11-48B4-AEF6-4C96107B12E3}" type="presOf" srcId="{AE19A5A6-A5F5-42DB-AC5E-791B59F47FFF}" destId="{2D2662E9-E203-4E60-BEFA-19FDF2504938}" srcOrd="0" destOrd="0" presId="urn:microsoft.com/office/officeart/2005/8/layout/chevron2"/>
    <dgm:cxn modelId="{194A5261-980F-4A8B-A5AF-B4A89565F1B7}" type="presOf" srcId="{D13DBF41-8A42-4D77-8532-C094EC5A215E}" destId="{E2E51727-C92B-414D-985F-B7574600C3E0}" srcOrd="0" destOrd="0" presId="urn:microsoft.com/office/officeart/2005/8/layout/chevron2"/>
    <dgm:cxn modelId="{BBF5B042-1194-4345-A431-D579BDE774A7}" type="presOf" srcId="{4604ADB9-D0C1-4552-A005-EB026D389238}" destId="{5FF47D54-830C-4D70-BB09-1E4EBF32ED81}" srcOrd="0" destOrd="0" presId="urn:microsoft.com/office/officeart/2005/8/layout/chevron2"/>
    <dgm:cxn modelId="{BE1FF04D-16C5-4834-B323-D5D1F7DAD309}" srcId="{D13DBF41-8A42-4D77-8532-C094EC5A215E}" destId="{DA2D7A22-3B73-4320-93DD-804CA7A05916}" srcOrd="1" destOrd="0" parTransId="{5FDE0577-3297-4643-B8CF-C9EEDC0E04F1}" sibTransId="{7227DBF4-034E-46C4-AD58-184EBF790611}"/>
    <dgm:cxn modelId="{2F399375-B385-4FF3-A444-E8BD8DAD62C1}" srcId="{8B6E32F7-967A-466B-B7FA-7B21C4198F58}" destId="{274E7971-35F4-4B65-BC0A-BA526E5C3C6E}" srcOrd="0" destOrd="0" parTransId="{AF74C11C-9C35-4BEE-8825-95F79B65B1EE}" sibTransId="{8F0F9A93-F356-4926-B1EA-1072FB436293}"/>
    <dgm:cxn modelId="{0CEB617D-B3EB-4789-A6B3-A0A2E47143EC}" type="presOf" srcId="{7C698659-0D1F-4745-9C81-529B1C815422}" destId="{9C7B1AD5-330B-4752-95D7-F3873B224384}" srcOrd="0" destOrd="1" presId="urn:microsoft.com/office/officeart/2005/8/layout/chevron2"/>
    <dgm:cxn modelId="{FC7F689B-ADD9-47F2-88FB-BCF463314BCD}" type="presOf" srcId="{274E7971-35F4-4B65-BC0A-BA526E5C3C6E}" destId="{25F01BC9-D2D7-4F7D-AD1A-A9B4F5D4F9BD}" srcOrd="0" destOrd="0" presId="urn:microsoft.com/office/officeart/2005/8/layout/chevron2"/>
    <dgm:cxn modelId="{B4B51DA3-4F2A-48E0-BB1E-E655ACCF8246}" type="presOf" srcId="{DA2D7A22-3B73-4320-93DD-804CA7A05916}" destId="{2FD23D29-6B6D-4B4A-9B8A-1977A295A28E}" srcOrd="0" destOrd="1" presId="urn:microsoft.com/office/officeart/2005/8/layout/chevron2"/>
    <dgm:cxn modelId="{6861B5A5-C687-4D41-B0C3-6B6946069AEC}" type="presOf" srcId="{0D5036DA-9D8D-42C4-926D-07FAE08CD010}" destId="{5FF47D54-830C-4D70-BB09-1E4EBF32ED81}" srcOrd="0" destOrd="1" presId="urn:microsoft.com/office/officeart/2005/8/layout/chevron2"/>
    <dgm:cxn modelId="{3F1DD1A9-3772-445F-9E0D-22D06FAC6FE0}" srcId="{8B6E32F7-967A-466B-B7FA-7B21C4198F58}" destId="{7A3F24A8-0A79-4072-AFB6-F06AC2E8F840}" srcOrd="2" destOrd="0" parTransId="{AFFDE6B3-09B3-4400-9DDC-76D49A76CA4A}" sibTransId="{1EDB7F19-EF94-454A-80F7-517E955E1EEC}"/>
    <dgm:cxn modelId="{9AA45AAF-82DA-4536-8606-46C376CA4E86}" srcId="{AE19A5A6-A5F5-42DB-AC5E-791B59F47FFF}" destId="{0D5036DA-9D8D-42C4-926D-07FAE08CD010}" srcOrd="1" destOrd="0" parTransId="{E9B188DC-FDDA-48F1-8A44-3449D3EEEFE3}" sibTransId="{8B9B37A5-B69D-4E64-A212-1E45B680A0B9}"/>
    <dgm:cxn modelId="{2702C0B2-7171-4009-8632-73B9B0A749AE}" type="presOf" srcId="{ADF23283-8600-42F1-870B-4D9B64BC0A8E}" destId="{6D1C70C9-7863-484B-8FCB-8BA85DBB5F9C}" srcOrd="0" destOrd="1" presId="urn:microsoft.com/office/officeart/2005/8/layout/chevron2"/>
    <dgm:cxn modelId="{312BC5C0-12FD-4ABC-A676-7DA17F3CC309}" srcId="{274E7971-35F4-4B65-BC0A-BA526E5C3C6E}" destId="{ADF23283-8600-42F1-870B-4D9B64BC0A8E}" srcOrd="1" destOrd="0" parTransId="{9462D676-C362-4629-BB9E-D89D5576E0EF}" sibTransId="{9F0FA0EC-68DA-4FC3-8DED-BAAB37CD914A}"/>
    <dgm:cxn modelId="{A7E87EC9-2721-4D90-A96A-752473AE0996}" type="presOf" srcId="{7A3F24A8-0A79-4072-AFB6-F06AC2E8F840}" destId="{AF72322E-AB52-4258-B599-B5CE9393F7FE}" srcOrd="0" destOrd="0" presId="urn:microsoft.com/office/officeart/2005/8/layout/chevron2"/>
    <dgm:cxn modelId="{2175D4D1-C644-4E81-809C-361F8389400C}" type="presOf" srcId="{8B6E32F7-967A-466B-B7FA-7B21C4198F58}" destId="{4253007C-2307-4DB6-B71E-3ABAD46E6245}" srcOrd="0" destOrd="0" presId="urn:microsoft.com/office/officeart/2005/8/layout/chevron2"/>
    <dgm:cxn modelId="{63036ED7-2CC1-4871-B511-B8F56362A056}" srcId="{D13DBF41-8A42-4D77-8532-C094EC5A215E}" destId="{25037586-2B0A-4390-A97E-C1E4457D11F8}" srcOrd="0" destOrd="0" parTransId="{DFA522B6-4AF9-471B-92B3-AFBDE05083DB}" sibTransId="{56872D71-2622-49F5-AD93-C93612695B3E}"/>
    <dgm:cxn modelId="{FBB78BF1-9C17-4D56-936A-DF12D0F15FFB}" type="presOf" srcId="{25037586-2B0A-4390-A97E-C1E4457D11F8}" destId="{2FD23D29-6B6D-4B4A-9B8A-1977A295A28E}" srcOrd="0" destOrd="0" presId="urn:microsoft.com/office/officeart/2005/8/layout/chevron2"/>
    <dgm:cxn modelId="{5794E5F6-C9BD-4152-848B-D13D468DE0ED}" srcId="{7A3F24A8-0A79-4072-AFB6-F06AC2E8F840}" destId="{4BB3AFFF-F880-4709-8FFB-3E8794A7D5B7}" srcOrd="0" destOrd="0" parTransId="{3BEB1D4D-4A1F-4810-8E9E-4276A90E0290}" sibTransId="{819DB346-C26A-4CCA-931A-2D7155E12DCC}"/>
    <dgm:cxn modelId="{B2960AFC-F108-4A7F-BBDC-C3653FD92C76}" type="presParOf" srcId="{4253007C-2307-4DB6-B71E-3ABAD46E6245}" destId="{C8462BD8-E7A9-4048-A8CE-126F84119780}" srcOrd="0" destOrd="0" presId="urn:microsoft.com/office/officeart/2005/8/layout/chevron2"/>
    <dgm:cxn modelId="{6658B6D1-3050-47DA-9CD1-43C8F12A498F}" type="presParOf" srcId="{C8462BD8-E7A9-4048-A8CE-126F84119780}" destId="{25F01BC9-D2D7-4F7D-AD1A-A9B4F5D4F9BD}" srcOrd="0" destOrd="0" presId="urn:microsoft.com/office/officeart/2005/8/layout/chevron2"/>
    <dgm:cxn modelId="{8653B9FA-EFE6-4E33-BE6E-76A5001935F7}" type="presParOf" srcId="{C8462BD8-E7A9-4048-A8CE-126F84119780}" destId="{6D1C70C9-7863-484B-8FCB-8BA85DBB5F9C}" srcOrd="1" destOrd="0" presId="urn:microsoft.com/office/officeart/2005/8/layout/chevron2"/>
    <dgm:cxn modelId="{83368C38-B684-43E6-933C-5EF64912511C}" type="presParOf" srcId="{4253007C-2307-4DB6-B71E-3ABAD46E6245}" destId="{D94523F5-4D63-4E5C-A500-F0028E6F1037}" srcOrd="1" destOrd="0" presId="urn:microsoft.com/office/officeart/2005/8/layout/chevron2"/>
    <dgm:cxn modelId="{BA11EF97-8E96-48BE-A7C0-6E39720F921D}" type="presParOf" srcId="{4253007C-2307-4DB6-B71E-3ABAD46E6245}" destId="{E8CAEBB8-A31E-4A18-9EA2-A43513DFB142}" srcOrd="2" destOrd="0" presId="urn:microsoft.com/office/officeart/2005/8/layout/chevron2"/>
    <dgm:cxn modelId="{66FB1BF2-E5A8-45CF-8A84-BA1549C199C1}" type="presParOf" srcId="{E8CAEBB8-A31E-4A18-9EA2-A43513DFB142}" destId="{2D2662E9-E203-4E60-BEFA-19FDF2504938}" srcOrd="0" destOrd="0" presId="urn:microsoft.com/office/officeart/2005/8/layout/chevron2"/>
    <dgm:cxn modelId="{E957C3DD-C063-4E3A-8202-6E579EDDE836}" type="presParOf" srcId="{E8CAEBB8-A31E-4A18-9EA2-A43513DFB142}" destId="{5FF47D54-830C-4D70-BB09-1E4EBF32ED81}" srcOrd="1" destOrd="0" presId="urn:microsoft.com/office/officeart/2005/8/layout/chevron2"/>
    <dgm:cxn modelId="{2170169B-419E-443C-BD9F-990FF963F19C}" type="presParOf" srcId="{4253007C-2307-4DB6-B71E-3ABAD46E6245}" destId="{8E7F3999-1460-43EA-B0F5-893C5D39B504}" srcOrd="3" destOrd="0" presId="urn:microsoft.com/office/officeart/2005/8/layout/chevron2"/>
    <dgm:cxn modelId="{EDDDFC85-CD67-4C77-A898-94DF982291F8}" type="presParOf" srcId="{4253007C-2307-4DB6-B71E-3ABAD46E6245}" destId="{E48B9C22-F7D2-4B6B-9729-04F50D817ACC}" srcOrd="4" destOrd="0" presId="urn:microsoft.com/office/officeart/2005/8/layout/chevron2"/>
    <dgm:cxn modelId="{ADA2F219-2F3E-4289-96D5-50FAC2AF16E2}" type="presParOf" srcId="{E48B9C22-F7D2-4B6B-9729-04F50D817ACC}" destId="{AF72322E-AB52-4258-B599-B5CE9393F7FE}" srcOrd="0" destOrd="0" presId="urn:microsoft.com/office/officeart/2005/8/layout/chevron2"/>
    <dgm:cxn modelId="{1070F01A-D937-4461-A988-F23A2F792FDF}" type="presParOf" srcId="{E48B9C22-F7D2-4B6B-9729-04F50D817ACC}" destId="{9C7B1AD5-330B-4752-95D7-F3873B224384}" srcOrd="1" destOrd="0" presId="urn:microsoft.com/office/officeart/2005/8/layout/chevron2"/>
    <dgm:cxn modelId="{9D97F621-420B-4C18-BAC8-65A0987D1DEB}" type="presParOf" srcId="{4253007C-2307-4DB6-B71E-3ABAD46E6245}" destId="{03A7C7CB-BF4C-4211-BF46-C3E5C2E3AC6D}" srcOrd="5" destOrd="0" presId="urn:microsoft.com/office/officeart/2005/8/layout/chevron2"/>
    <dgm:cxn modelId="{EB913163-F273-48CA-8663-9E7CECFBE2B3}" type="presParOf" srcId="{4253007C-2307-4DB6-B71E-3ABAD46E6245}" destId="{41D1C531-F479-4545-B343-4CE6F9E72345}" srcOrd="6" destOrd="0" presId="urn:microsoft.com/office/officeart/2005/8/layout/chevron2"/>
    <dgm:cxn modelId="{FC4503BA-E97F-4AF4-9EEA-AE19F26B13FD}" type="presParOf" srcId="{41D1C531-F479-4545-B343-4CE6F9E72345}" destId="{E2E51727-C92B-414D-985F-B7574600C3E0}" srcOrd="0" destOrd="0" presId="urn:microsoft.com/office/officeart/2005/8/layout/chevron2"/>
    <dgm:cxn modelId="{2277CBCC-2CA9-4A59-9122-001B495E022E}" type="presParOf" srcId="{41D1C531-F479-4545-B343-4CE6F9E72345}" destId="{2FD23D29-6B6D-4B4A-9B8A-1977A295A28E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F01BC9-D2D7-4F7D-AD1A-A9B4F5D4F9BD}">
      <dsp:nvSpPr>
        <dsp:cNvPr id="0" name=""/>
        <dsp:cNvSpPr/>
      </dsp:nvSpPr>
      <dsp:spPr>
        <a:xfrm rot="5400000">
          <a:off x="-155228" y="156875"/>
          <a:ext cx="1034857" cy="72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finansial</a:t>
          </a:r>
          <a:endParaRPr lang="en-US" sz="1100" kern="1200" dirty="0"/>
        </a:p>
      </dsp:txBody>
      <dsp:txXfrm rot="-5400000">
        <a:off x="1" y="363846"/>
        <a:ext cx="724400" cy="310457"/>
      </dsp:txXfrm>
    </dsp:sp>
    <dsp:sp modelId="{6D1C70C9-7863-484B-8FCB-8BA85DBB5F9C}">
      <dsp:nvSpPr>
        <dsp:cNvPr id="0" name=""/>
        <dsp:cNvSpPr/>
      </dsp:nvSpPr>
      <dsp:spPr>
        <a:xfrm rot="5400000">
          <a:off x="5188420" y="-4430906"/>
          <a:ext cx="672657" cy="9600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Berdampak</a:t>
          </a:r>
          <a:r>
            <a:rPr lang="en-US" sz="1900" kern="1200" dirty="0"/>
            <a:t> pada </a:t>
          </a:r>
          <a:r>
            <a:rPr lang="en-US" sz="1900" kern="1200" dirty="0" err="1"/>
            <a:t>kinerja</a:t>
          </a:r>
          <a:r>
            <a:rPr lang="en-US" sz="1900" kern="1200" dirty="0"/>
            <a:t> </a:t>
          </a:r>
          <a:r>
            <a:rPr lang="en-US" sz="1900" kern="1200" dirty="0" err="1"/>
            <a:t>keuangan</a:t>
          </a:r>
          <a:r>
            <a:rPr lang="en-US" sz="1900" kern="1200" dirty="0"/>
            <a:t> </a:t>
          </a:r>
          <a:r>
            <a:rPr lang="en-US" sz="1900" kern="1200" dirty="0" err="1"/>
            <a:t>perusahaan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Fluktuasi</a:t>
          </a:r>
          <a:r>
            <a:rPr lang="en-US" sz="1900" kern="1200" dirty="0"/>
            <a:t> </a:t>
          </a:r>
          <a:r>
            <a:rPr lang="en-US" sz="1900" kern="1200" dirty="0" err="1"/>
            <a:t>mata</a:t>
          </a:r>
          <a:r>
            <a:rPr lang="en-US" sz="1900" kern="1200" dirty="0"/>
            <a:t> uang, </a:t>
          </a:r>
          <a:r>
            <a:rPr lang="en-US" sz="1900" kern="1200" dirty="0" err="1"/>
            <a:t>tingkat</a:t>
          </a:r>
          <a:r>
            <a:rPr lang="en-US" sz="1900" kern="1200" dirty="0"/>
            <a:t> </a:t>
          </a:r>
          <a:r>
            <a:rPr lang="en-US" sz="1900" kern="1200" dirty="0" err="1"/>
            <a:t>suku</a:t>
          </a:r>
          <a:r>
            <a:rPr lang="en-US" sz="1900" kern="1200" dirty="0"/>
            <a:t> </a:t>
          </a:r>
          <a:r>
            <a:rPr lang="en-US" sz="1900" kern="1200" dirty="0" err="1"/>
            <a:t>bunga</a:t>
          </a:r>
          <a:r>
            <a:rPr lang="en-US" sz="1900" kern="1200" dirty="0"/>
            <a:t>, </a:t>
          </a:r>
          <a:r>
            <a:rPr lang="en-US" sz="1900" kern="1200" dirty="0" err="1"/>
            <a:t>hutang</a:t>
          </a:r>
          <a:r>
            <a:rPr lang="en-US" sz="1900" kern="1200" dirty="0"/>
            <a:t> </a:t>
          </a:r>
          <a:r>
            <a:rPr lang="en-US" sz="1900" kern="1200" dirty="0" err="1"/>
            <a:t>perusahaan</a:t>
          </a:r>
          <a:endParaRPr lang="en-US" sz="1900" kern="1200" dirty="0"/>
        </a:p>
      </dsp:txBody>
      <dsp:txXfrm rot="-5400000">
        <a:off x="724400" y="65950"/>
        <a:ext cx="9567862" cy="606985"/>
      </dsp:txXfrm>
    </dsp:sp>
    <dsp:sp modelId="{2D2662E9-E203-4E60-BEFA-19FDF2504938}">
      <dsp:nvSpPr>
        <dsp:cNvPr id="0" name=""/>
        <dsp:cNvSpPr/>
      </dsp:nvSpPr>
      <dsp:spPr>
        <a:xfrm rot="5400000">
          <a:off x="-155228" y="1041596"/>
          <a:ext cx="1034857" cy="72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/>
            <a:t>pasar</a:t>
          </a:r>
        </a:p>
      </dsp:txBody>
      <dsp:txXfrm rot="-5400000">
        <a:off x="1" y="1248567"/>
        <a:ext cx="724400" cy="310457"/>
      </dsp:txXfrm>
    </dsp:sp>
    <dsp:sp modelId="{5FF47D54-830C-4D70-BB09-1E4EBF32ED81}">
      <dsp:nvSpPr>
        <dsp:cNvPr id="0" name=""/>
        <dsp:cNvSpPr/>
      </dsp:nvSpPr>
      <dsp:spPr>
        <a:xfrm rot="5400000">
          <a:off x="5188420" y="-3577653"/>
          <a:ext cx="672657" cy="9600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Terjadi</a:t>
          </a:r>
          <a:r>
            <a:rPr lang="en-US" sz="1900" kern="1200" dirty="0"/>
            <a:t> pada </a:t>
          </a:r>
          <a:r>
            <a:rPr lang="en-US" sz="1900" kern="1200" dirty="0" err="1"/>
            <a:t>perusahaan</a:t>
          </a:r>
          <a:r>
            <a:rPr lang="en-US" sz="1900" kern="1200" dirty="0"/>
            <a:t> yang </a:t>
          </a:r>
          <a:r>
            <a:rPr lang="en-US" sz="1900" kern="1200" dirty="0" err="1"/>
            <a:t>produknya</a:t>
          </a:r>
          <a:r>
            <a:rPr lang="en-US" sz="1900" kern="1200" dirty="0"/>
            <a:t> </a:t>
          </a:r>
          <a:r>
            <a:rPr lang="en-US" sz="1900" kern="1200" dirty="0" err="1"/>
            <a:t>dikonsumsi</a:t>
          </a:r>
          <a:r>
            <a:rPr lang="en-US" sz="1900" kern="1200" dirty="0"/>
            <a:t> </a:t>
          </a:r>
          <a:r>
            <a:rPr lang="en-US" sz="1900" kern="1200" dirty="0" err="1"/>
            <a:t>masyarakat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Terjadi</a:t>
          </a:r>
          <a:r>
            <a:rPr lang="en-US" sz="1900" kern="1200" dirty="0"/>
            <a:t> </a:t>
          </a:r>
          <a:r>
            <a:rPr lang="en-US" sz="1900" kern="1200" dirty="0" err="1"/>
            <a:t>akibat</a:t>
          </a:r>
          <a:r>
            <a:rPr lang="en-US" sz="1900" kern="1200" dirty="0"/>
            <a:t> </a:t>
          </a:r>
          <a:r>
            <a:rPr lang="en-US" sz="1900" kern="1200" dirty="0" err="1"/>
            <a:t>persaingan</a:t>
          </a:r>
          <a:r>
            <a:rPr lang="en-US" sz="1900" kern="1200" dirty="0"/>
            <a:t> </a:t>
          </a:r>
          <a:r>
            <a:rPr lang="en-US" sz="1900" kern="1200" dirty="0" err="1"/>
            <a:t>usaha</a:t>
          </a:r>
          <a:r>
            <a:rPr lang="en-US" sz="1900" kern="1200" dirty="0"/>
            <a:t>, </a:t>
          </a:r>
          <a:r>
            <a:rPr lang="en-US" sz="1900" kern="1200" dirty="0" err="1"/>
            <a:t>gaya</a:t>
          </a:r>
          <a:r>
            <a:rPr lang="en-US" sz="1900" kern="1200" dirty="0"/>
            <a:t> </a:t>
          </a:r>
          <a:r>
            <a:rPr lang="en-US" sz="1900" kern="1200" dirty="0" err="1"/>
            <a:t>hidup</a:t>
          </a:r>
          <a:r>
            <a:rPr lang="en-US" sz="1900" kern="1200" dirty="0"/>
            <a:t> </a:t>
          </a:r>
          <a:r>
            <a:rPr lang="en-US" sz="1900" kern="1200" dirty="0" err="1"/>
            <a:t>pelanggan</a:t>
          </a:r>
          <a:endParaRPr lang="en-US" sz="1900" kern="1200" dirty="0"/>
        </a:p>
      </dsp:txBody>
      <dsp:txXfrm rot="-5400000">
        <a:off x="724400" y="919203"/>
        <a:ext cx="9567862" cy="606985"/>
      </dsp:txXfrm>
    </dsp:sp>
    <dsp:sp modelId="{AF72322E-AB52-4258-B599-B5CE9393F7FE}">
      <dsp:nvSpPr>
        <dsp:cNvPr id="0" name=""/>
        <dsp:cNvSpPr/>
      </dsp:nvSpPr>
      <dsp:spPr>
        <a:xfrm rot="5400000">
          <a:off x="-155228" y="1926316"/>
          <a:ext cx="1034857" cy="72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alam</a:t>
          </a:r>
          <a:endParaRPr lang="en-US" sz="1100" kern="1200" dirty="0"/>
        </a:p>
      </dsp:txBody>
      <dsp:txXfrm rot="-5400000">
        <a:off x="1" y="2133287"/>
        <a:ext cx="724400" cy="310457"/>
      </dsp:txXfrm>
    </dsp:sp>
    <dsp:sp modelId="{9C7B1AD5-330B-4752-95D7-F3873B224384}">
      <dsp:nvSpPr>
        <dsp:cNvPr id="0" name=""/>
        <dsp:cNvSpPr/>
      </dsp:nvSpPr>
      <dsp:spPr>
        <a:xfrm rot="5400000">
          <a:off x="5188420" y="-2692932"/>
          <a:ext cx="672657" cy="9600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Bencana</a:t>
          </a:r>
          <a:r>
            <a:rPr lang="en-US" sz="1900" kern="1200" dirty="0"/>
            <a:t> </a:t>
          </a:r>
          <a:r>
            <a:rPr lang="en-US" sz="1900" kern="1200" dirty="0" err="1"/>
            <a:t>alam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Gempa</a:t>
          </a:r>
          <a:r>
            <a:rPr lang="en-US" sz="1900" kern="1200" dirty="0"/>
            <a:t> </a:t>
          </a:r>
          <a:r>
            <a:rPr lang="en-US" sz="1900" kern="1200" dirty="0" err="1"/>
            <a:t>bumi</a:t>
          </a:r>
          <a:r>
            <a:rPr lang="en-US" sz="1900" kern="1200" dirty="0"/>
            <a:t>, </a:t>
          </a:r>
          <a:r>
            <a:rPr lang="en-US" sz="1900" kern="1200" dirty="0" err="1"/>
            <a:t>banjir</a:t>
          </a:r>
          <a:r>
            <a:rPr lang="en-US" sz="1900" kern="1200" dirty="0"/>
            <a:t>, </a:t>
          </a:r>
          <a:r>
            <a:rPr lang="en-US" sz="1900" kern="1200" dirty="0" err="1"/>
            <a:t>gunung</a:t>
          </a:r>
          <a:r>
            <a:rPr lang="en-US" sz="1900" kern="1200" dirty="0"/>
            <a:t> </a:t>
          </a:r>
          <a:r>
            <a:rPr lang="en-US" sz="1900" kern="1200" dirty="0" err="1"/>
            <a:t>berapi</a:t>
          </a:r>
          <a:endParaRPr lang="en-US" sz="1900" kern="1200" dirty="0"/>
        </a:p>
      </dsp:txBody>
      <dsp:txXfrm rot="-5400000">
        <a:off x="724400" y="1803924"/>
        <a:ext cx="9567862" cy="606985"/>
      </dsp:txXfrm>
    </dsp:sp>
    <dsp:sp modelId="{E2E51727-C92B-414D-985F-B7574600C3E0}">
      <dsp:nvSpPr>
        <dsp:cNvPr id="0" name=""/>
        <dsp:cNvSpPr/>
      </dsp:nvSpPr>
      <dsp:spPr>
        <a:xfrm rot="5400000">
          <a:off x="-155228" y="2811037"/>
          <a:ext cx="1034857" cy="724400"/>
        </a:xfrm>
        <a:prstGeom prst="chevr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985" tIns="6985" rIns="6985" bIns="6985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100" kern="1200" dirty="0" err="1"/>
            <a:t>operasional</a:t>
          </a:r>
          <a:endParaRPr lang="en-US" sz="1100" kern="1200" dirty="0"/>
        </a:p>
      </dsp:txBody>
      <dsp:txXfrm rot="-5400000">
        <a:off x="1" y="3018008"/>
        <a:ext cx="724400" cy="310457"/>
      </dsp:txXfrm>
    </dsp:sp>
    <dsp:sp modelId="{2FD23D29-6B6D-4B4A-9B8A-1977A295A28E}">
      <dsp:nvSpPr>
        <dsp:cNvPr id="0" name=""/>
        <dsp:cNvSpPr/>
      </dsp:nvSpPr>
      <dsp:spPr>
        <a:xfrm rot="5400000">
          <a:off x="5188420" y="-1808212"/>
          <a:ext cx="672657" cy="9600698"/>
        </a:xfrm>
        <a:prstGeom prst="round2Same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2065" rIns="12065" bIns="1206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/>
            <a:t>Cara </a:t>
          </a:r>
          <a:r>
            <a:rPr lang="en-US" sz="1900" kern="1200" dirty="0" err="1"/>
            <a:t>mengelola</a:t>
          </a:r>
          <a:r>
            <a:rPr lang="en-US" sz="1900" kern="1200" dirty="0"/>
            <a:t> </a:t>
          </a:r>
          <a:r>
            <a:rPr lang="en-US" sz="1900" kern="1200" dirty="0" err="1"/>
            <a:t>perusahaan</a:t>
          </a:r>
          <a:r>
            <a:rPr lang="en-US" sz="1900" kern="1200" dirty="0"/>
            <a:t> </a:t>
          </a:r>
          <a:r>
            <a:rPr lang="en-US" sz="1900" kern="1200" dirty="0" err="1"/>
            <a:t>dengan</a:t>
          </a:r>
          <a:r>
            <a:rPr lang="en-US" sz="1900" kern="1200" dirty="0"/>
            <a:t> </a:t>
          </a:r>
          <a:r>
            <a:rPr lang="en-US" sz="1900" kern="1200" dirty="0" err="1"/>
            <a:t>baik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900" kern="1200" dirty="0" err="1"/>
            <a:t>Ketenagakerjaan</a:t>
          </a:r>
          <a:r>
            <a:rPr lang="en-US" sz="1900" kern="1200" dirty="0"/>
            <a:t> (</a:t>
          </a:r>
          <a:r>
            <a:rPr lang="en-US" sz="1900" kern="1200" dirty="0" err="1"/>
            <a:t>memicu</a:t>
          </a:r>
          <a:r>
            <a:rPr lang="en-US" sz="1900" kern="1200" dirty="0"/>
            <a:t> </a:t>
          </a:r>
          <a:r>
            <a:rPr lang="en-US" sz="1900" kern="1200" dirty="0" err="1"/>
            <a:t>kecelakaan</a:t>
          </a:r>
          <a:r>
            <a:rPr lang="en-US" sz="1900" kern="1200" dirty="0"/>
            <a:t>), </a:t>
          </a:r>
          <a:r>
            <a:rPr lang="en-US" sz="1900" kern="1200" dirty="0" err="1"/>
            <a:t>teknologi</a:t>
          </a:r>
          <a:r>
            <a:rPr lang="en-US" sz="1900" kern="1200" dirty="0"/>
            <a:t> (</a:t>
          </a:r>
          <a:r>
            <a:rPr lang="en-US" sz="1900" kern="1200" dirty="0" err="1"/>
            <a:t>kecelakaan</a:t>
          </a:r>
          <a:r>
            <a:rPr lang="en-US" sz="1900" kern="1200" dirty="0"/>
            <a:t> &amp; </a:t>
          </a:r>
          <a:r>
            <a:rPr lang="en-US" sz="1900" kern="1200" dirty="0" err="1"/>
            <a:t>pengurangan</a:t>
          </a:r>
          <a:r>
            <a:rPr lang="en-US" sz="1900" kern="1200" dirty="0"/>
            <a:t> </a:t>
          </a:r>
          <a:r>
            <a:rPr lang="en-US" sz="1900" kern="1200" dirty="0" err="1"/>
            <a:t>tenaga</a:t>
          </a:r>
          <a:r>
            <a:rPr lang="en-US" sz="1900" kern="1200" dirty="0"/>
            <a:t> </a:t>
          </a:r>
          <a:r>
            <a:rPr lang="en-US" sz="1900" kern="1200" dirty="0" err="1"/>
            <a:t>kerja</a:t>
          </a:r>
          <a:r>
            <a:rPr lang="en-US" sz="1900" kern="1200" dirty="0"/>
            <a:t>)</a:t>
          </a:r>
        </a:p>
      </dsp:txBody>
      <dsp:txXfrm rot="-5400000">
        <a:off x="724400" y="2688644"/>
        <a:ext cx="9567862" cy="60698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619F9F-38AC-45F0-8DCD-4EE164BBD14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DEAF5F-C683-43FA-9A71-0A3E839521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F1F8D-D514-49B6-99D7-DE21763E7C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E2F8E9-9D0A-4C01-B33D-71224FD6D3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DAD57BE-366B-49F6-A46C-C04BD4A33D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5050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F22A05B-7741-463D-A065-586BCF82FB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241D73-772A-4D49-AD85-05F0D16849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B2F82E-835F-495C-A7BF-4BB67771A1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D0014B-F839-48DB-BC6A-227F0D355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243A07-3B97-4622-A22C-8075E6E1D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79852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10EA40-CB0B-483D-BC2D-636A619C145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BCEDB1C-CE60-459B-ACB9-39A61B63A0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1A793-DBCF-47F2-BF94-DB7A1F4A52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2666E8-8717-4550-A2C0-ED34EA3DC0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FBB310-3154-49A5-9182-5E8777044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346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5C6941-20FF-40BF-B89D-664212AF35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F5E07D0-F151-43A7-BB37-5EC1B8FFEAE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65C2E25-9693-44A7-B63B-87F8A047E0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D4980B-6E10-412E-BEA5-AB1D5FFB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4A83B4-5214-403A-9515-B698BA54B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1012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F1062B-25CD-47AD-8BE6-F5FE0FD0F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6D304D-1FCD-4154-A4E2-AC6356FED0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9176A5-F2D8-4B98-A445-20E4C227A1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D02E32-C57B-4997-84A4-B231922B2F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0DEB86-EDAA-45B2-BBC2-562B4A030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51840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52FE9A-2F95-49C6-846E-900EFB748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B32EC5-1EAD-4E49-817A-DF5A94D1A86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7936E6-674D-4BB2-99B8-EF009B779A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9343BC-93A8-4ECF-B2F5-32B442A6B4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B7C2C50-B87A-41DB-AF6A-6B2FBDC882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E931BFA-DCDC-486B-B6A0-D8F550152B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47038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D1A285-7A1D-4E62-9ABA-1BBC7FBC7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0145FDA-9B04-4E9B-870A-E8576BEF2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B43E51-D174-4926-AD7C-9FC06F8E6DC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A7D01-DC55-4031-88DD-27B688492F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64C15D1-B1D9-473E-BDFD-6E192C1AC45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8C1087-C75E-4F60-B14C-2EE3A0ED52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F7DDF07-C00D-48E8-BACB-2AE87DFE75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B11E906-86CE-4874-9B51-FA5A758A25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430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87DD1B-9153-47F1-B715-E700FCEF1C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6A81AD-9C5A-45EC-A276-AB6A01DC8D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A300599-1777-4D35-A4A4-C1378E2655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7EFE16D-CCF0-4970-BB65-C90330BAA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2534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14359FB-0E84-4328-9ED6-DFFEB3CC0D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53655CF-A907-4DE6-A659-4B286D23DA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9FF3D1-F21D-485C-84C1-B8AC0ED03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9982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E95A11-018D-4541-B116-151CF23B9C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A556C9A-AC5E-4CC5-82BC-EA041352D6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B71FD3B-29F6-4926-80E3-C4A4AEE7F0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E175F64-1A01-42A6-A184-6CC4B96203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F79952-A149-48CB-B7EB-98010D9D5D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9048D9F-D86B-40AE-96BE-490B23230E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6357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7547E2-D066-4B0C-A17A-75B1105456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E41F13F-9FA1-4DE1-B39A-27610B34CDC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A7D94-A058-42D4-A96C-383B52D7D5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A5F6FB3-5FB2-45C4-BDBD-9C9DEAE357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F570B7B-C8F7-4F36-A97C-37EBA756F1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AFF35E3-A3F1-439A-A538-D3991E399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51430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E1C452A-D49B-43DE-B207-0E2BDF8B28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68AA943-9428-4687-B56A-A35C99ACDE1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872631-B453-4992-B849-CCCD50956F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A1181E-616E-4221-969E-CF11E04A8BB6}" type="datetimeFigureOut">
              <a:rPr lang="en-US" smtClean="0"/>
              <a:t>3/3/2024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E966BB-BFCA-428B-9F0D-0A7DFD70464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C403B-6AD8-479D-9951-0107BAFF833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681A4F-BF8C-4E9A-8CE6-F601E27544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9687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F74808-86F5-4BEB-B03F-FE34A0D8BF5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KONSEP HAZARD dan RESIKO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FD2F502-7A17-49DF-A920-9C2653293B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Disusun</a:t>
            </a:r>
            <a:r>
              <a:rPr lang="en-US" dirty="0"/>
              <a:t> oleh:</a:t>
            </a:r>
          </a:p>
          <a:p>
            <a:r>
              <a:rPr lang="en-US" dirty="0"/>
              <a:t>Tim </a:t>
            </a:r>
            <a:r>
              <a:rPr lang="en-US" dirty="0" err="1"/>
              <a:t>dosen</a:t>
            </a:r>
            <a:r>
              <a:rPr lang="en-US" dirty="0"/>
              <a:t> </a:t>
            </a:r>
            <a:r>
              <a:rPr lang="en-US" dirty="0" err="1"/>
              <a:t>Sarjana</a:t>
            </a:r>
            <a:r>
              <a:rPr lang="en-US" dirty="0"/>
              <a:t> </a:t>
            </a:r>
            <a:r>
              <a:rPr lang="en-US" dirty="0" err="1"/>
              <a:t>Terapan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Anestesiologi</a:t>
            </a:r>
            <a:endParaRPr lang="en-US" dirty="0"/>
          </a:p>
          <a:p>
            <a:r>
              <a:rPr lang="en-US" dirty="0" err="1"/>
              <a:t>Sekolah</a:t>
            </a:r>
            <a:r>
              <a:rPr lang="en-US" dirty="0"/>
              <a:t> </a:t>
            </a:r>
            <a:r>
              <a:rPr lang="en-US" dirty="0" err="1"/>
              <a:t>Vokasi</a:t>
            </a:r>
            <a:r>
              <a:rPr lang="en-US" dirty="0"/>
              <a:t> UNS</a:t>
            </a:r>
          </a:p>
        </p:txBody>
      </p:sp>
    </p:spTree>
    <p:extLst>
      <p:ext uri="{BB962C8B-B14F-4D97-AF65-F5344CB8AC3E}">
        <p14:creationId xmlns:p14="http://schemas.microsoft.com/office/powerpoint/2010/main" val="9583017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5CA0B-29BD-4239-81B9-29AB61F4EB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Pengendalian</a:t>
            </a:r>
            <a:r>
              <a:rPr lang="en-US" dirty="0"/>
              <a:t> Hazard </a:t>
            </a:r>
            <a:r>
              <a:rPr lang="en-US" dirty="0" err="1"/>
              <a:t>menurut</a:t>
            </a:r>
            <a:r>
              <a:rPr lang="en-US" dirty="0"/>
              <a:t> PERMENAKER No 05/men/1996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BE041E-8286-461D-B746-229989E2AA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teknis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rekayasa</a:t>
            </a:r>
            <a:r>
              <a:rPr lang="en-US" dirty="0"/>
              <a:t> yang </a:t>
            </a:r>
            <a:r>
              <a:rPr lang="en-US" dirty="0" err="1"/>
              <a:t>meilupti</a:t>
            </a:r>
            <a:r>
              <a:rPr lang="en-US" dirty="0"/>
              <a:t> </a:t>
            </a:r>
            <a:r>
              <a:rPr lang="en-US" dirty="0" err="1"/>
              <a:t>eliminasi</a:t>
            </a:r>
            <a:r>
              <a:rPr lang="en-US" dirty="0"/>
              <a:t>, </a:t>
            </a:r>
            <a:r>
              <a:rPr lang="en-US" dirty="0" err="1"/>
              <a:t>substitusi</a:t>
            </a:r>
            <a:r>
              <a:rPr lang="en-US" dirty="0"/>
              <a:t>, </a:t>
            </a:r>
            <a:r>
              <a:rPr lang="en-US" dirty="0" err="1"/>
              <a:t>isolasi</a:t>
            </a:r>
            <a:r>
              <a:rPr lang="en-US" dirty="0"/>
              <a:t>, </a:t>
            </a:r>
            <a:r>
              <a:rPr lang="en-US" dirty="0" err="1"/>
              <a:t>ventilasi</a:t>
            </a:r>
            <a:r>
              <a:rPr lang="en-US" dirty="0"/>
              <a:t>, hygiene, </a:t>
            </a:r>
            <a:r>
              <a:rPr lang="en-US" dirty="0" err="1"/>
              <a:t>sanitasi</a:t>
            </a:r>
            <a:endParaRPr lang="en-US" dirty="0"/>
          </a:p>
          <a:p>
            <a:r>
              <a:rPr lang="en-US" dirty="0"/>
              <a:t>Pendidikan dan </a:t>
            </a:r>
            <a:r>
              <a:rPr lang="en-US" dirty="0" err="1"/>
              <a:t>pelatihan</a:t>
            </a:r>
            <a:endParaRPr lang="en-US" dirty="0"/>
          </a:p>
          <a:p>
            <a:r>
              <a:rPr lang="en-US" dirty="0"/>
              <a:t>Pembangunan </a:t>
            </a:r>
            <a:r>
              <a:rPr lang="en-US" dirty="0" err="1"/>
              <a:t>kesadaran</a:t>
            </a:r>
            <a:r>
              <a:rPr lang="en-US" dirty="0"/>
              <a:t> dan </a:t>
            </a:r>
            <a:r>
              <a:rPr lang="en-US" dirty="0" err="1"/>
              <a:t>motivasi</a:t>
            </a:r>
            <a:r>
              <a:rPr lang="en-US" dirty="0"/>
              <a:t> (reward dan punishment)</a:t>
            </a:r>
          </a:p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melalui</a:t>
            </a:r>
            <a:r>
              <a:rPr lang="en-US" dirty="0"/>
              <a:t> audit, </a:t>
            </a:r>
            <a:r>
              <a:rPr lang="en-US" dirty="0" err="1"/>
              <a:t>penyelidikan</a:t>
            </a:r>
            <a:r>
              <a:rPr lang="en-US" dirty="0"/>
              <a:t>, </a:t>
            </a:r>
            <a:r>
              <a:rPr lang="en-US" dirty="0" err="1"/>
              <a:t>etiologi</a:t>
            </a:r>
            <a:r>
              <a:rPr lang="en-US" dirty="0"/>
              <a:t>, </a:t>
            </a:r>
            <a:r>
              <a:rPr lang="en-US" dirty="0" err="1"/>
              <a:t>penegakan</a:t>
            </a:r>
            <a:r>
              <a:rPr lang="en-US" dirty="0"/>
              <a:t> </a:t>
            </a:r>
            <a:r>
              <a:rPr lang="en-US" dirty="0" err="1"/>
              <a:t>hukum</a:t>
            </a:r>
            <a:r>
              <a:rPr lang="en-US" dirty="0"/>
              <a:t>, </a:t>
            </a:r>
            <a:r>
              <a:rPr lang="en-US" dirty="0" err="1"/>
              <a:t>pemberian</a:t>
            </a:r>
            <a:r>
              <a:rPr lang="en-US" dirty="0"/>
              <a:t> APD</a:t>
            </a:r>
          </a:p>
        </p:txBody>
      </p:sp>
    </p:spTree>
    <p:extLst>
      <p:ext uri="{BB962C8B-B14F-4D97-AF65-F5344CB8AC3E}">
        <p14:creationId xmlns:p14="http://schemas.microsoft.com/office/powerpoint/2010/main" val="28004897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5AB113-26C5-49EC-935D-DFD954D021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5721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RISIKO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0AB5A1-1751-4297-845E-0B4D806BBC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937260"/>
            <a:ext cx="10515600" cy="5239703"/>
          </a:xfrm>
        </p:spPr>
        <p:txBody>
          <a:bodyPr/>
          <a:lstStyle/>
          <a:p>
            <a:r>
              <a:rPr lang="en-US" dirty="0" err="1"/>
              <a:t>kombinasi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dan </a:t>
            </a:r>
            <a:r>
              <a:rPr lang="en-US" dirty="0" err="1"/>
              <a:t>keparahan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kejadian</a:t>
            </a:r>
            <a:endParaRPr lang="en-US" dirty="0"/>
          </a:p>
          <a:p>
            <a:r>
              <a:rPr lang="en-US" dirty="0"/>
              <a:t>RESIKO </a:t>
            </a:r>
            <a:r>
              <a:rPr lang="en-US" dirty="0" err="1"/>
              <a:t>ada</a:t>
            </a:r>
            <a:r>
              <a:rPr lang="en-US" dirty="0"/>
              <a:t> 2 </a:t>
            </a:r>
            <a:r>
              <a:rPr lang="en-US" dirty="0">
                <a:sym typeface="Wingdings" panose="05000000000000000000" pitchFamily="2" charset="2"/>
              </a:rPr>
              <a:t> OPPORTUNITY DAN THREAT</a:t>
            </a:r>
          </a:p>
          <a:p>
            <a:r>
              <a:rPr lang="en-US" dirty="0">
                <a:sym typeface="Wingdings" panose="05000000000000000000" pitchFamily="2" charset="2"/>
              </a:rPr>
              <a:t>JENIS RESIKO:</a:t>
            </a:r>
            <a:endParaRPr lang="en-US" dirty="0"/>
          </a:p>
        </p:txBody>
      </p:sp>
      <p:graphicFrame>
        <p:nvGraphicFramePr>
          <p:cNvPr id="6" name="Diagram 5">
            <a:extLst>
              <a:ext uri="{FF2B5EF4-FFF2-40B4-BE49-F238E27FC236}">
                <a16:creationId xmlns:a16="http://schemas.microsoft.com/office/drawing/2014/main" id="{509FE30E-AEBF-421E-B687-6E2D71D4C53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42174727"/>
              </p:ext>
            </p:extLst>
          </p:nvPr>
        </p:nvGraphicFramePr>
        <p:xfrm>
          <a:off x="1028700" y="2446020"/>
          <a:ext cx="10325099" cy="36923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1008542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75B8A-8719-44E0-82E3-6748B5F13D2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000" dirty="0"/>
              <a:t>APA BEDA HAZARD DENGAN RESIKO????</a:t>
            </a:r>
          </a:p>
        </p:txBody>
      </p:sp>
    </p:spTree>
    <p:extLst>
      <p:ext uri="{BB962C8B-B14F-4D97-AF65-F5344CB8AC3E}">
        <p14:creationId xmlns:p14="http://schemas.microsoft.com/office/powerpoint/2010/main" val="1802294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1C5D2AF-C7AE-4131-BED5-0F43CAF31CA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HAZARD</a:t>
            </a:r>
          </a:p>
          <a:p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sesuatu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menyebabkan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cedera</a:t>
            </a:r>
            <a:r>
              <a:rPr lang="en-US" dirty="0">
                <a:sym typeface="Wingdings" panose="05000000000000000000" pitchFamily="2" charset="2"/>
              </a:rPr>
              <a:t>/</a:t>
            </a:r>
            <a:r>
              <a:rPr lang="en-US" dirty="0" err="1">
                <a:sym typeface="Wingdings" panose="05000000000000000000" pitchFamily="2" charset="2"/>
              </a:rPr>
              <a:t>kerusakan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 err="1">
                <a:sym typeface="Wingdings" panose="05000000000000000000" pitchFamily="2" charset="2"/>
              </a:rPr>
              <a:t>Contoh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r>
              <a:rPr lang="en-US" b="1" dirty="0" err="1">
                <a:sym typeface="Wingdings" panose="05000000000000000000" pitchFamily="2" charset="2"/>
              </a:rPr>
              <a:t>Lantai</a:t>
            </a:r>
            <a:r>
              <a:rPr lang="en-US" b="1" dirty="0">
                <a:sym typeface="Wingdings" panose="05000000000000000000" pitchFamily="2" charset="2"/>
              </a:rPr>
              <a:t> RS yang </a:t>
            </a:r>
            <a:r>
              <a:rPr lang="en-US" b="1" dirty="0" err="1">
                <a:sym typeface="Wingdings" panose="05000000000000000000" pitchFamily="2" charset="2"/>
              </a:rPr>
              <a:t>licin</a:t>
            </a:r>
            <a:r>
              <a:rPr lang="en-US" dirty="0">
                <a:sym typeface="Wingdings" panose="05000000000000000000" pitchFamily="2" charset="2"/>
              </a:rPr>
              <a:t>=BAHAYA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86F3724-996F-4602-ABF8-058A330BEB3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en-US" dirty="0"/>
              <a:t>RESIKO</a:t>
            </a:r>
          </a:p>
          <a:p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 err="1">
                <a:sym typeface="Wingdings" panose="05000000000000000000" pitchFamily="2" charset="2"/>
              </a:rPr>
              <a:t>peluang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terpaparnya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seseorang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atau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alat</a:t>
            </a:r>
            <a:r>
              <a:rPr lang="en-US" dirty="0">
                <a:sym typeface="Wingdings" panose="05000000000000000000" pitchFamily="2" charset="2"/>
              </a:rPr>
              <a:t> pada </a:t>
            </a:r>
            <a:r>
              <a:rPr lang="en-US" dirty="0" err="1">
                <a:sym typeface="Wingdings" panose="05000000000000000000" pitchFamily="2" charset="2"/>
              </a:rPr>
              <a:t>suatu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 (hazard)</a:t>
            </a:r>
          </a:p>
          <a:p>
            <a:r>
              <a:rPr lang="en-US" dirty="0" err="1">
                <a:sym typeface="Wingdings" panose="05000000000000000000" pitchFamily="2" charset="2"/>
              </a:rPr>
              <a:t>Prediksi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tingkat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keparahan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bbila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.</a:t>
            </a:r>
          </a:p>
          <a:p>
            <a:r>
              <a:rPr lang="en-US" dirty="0">
                <a:sym typeface="Wingdings" panose="05000000000000000000" pitchFamily="2" charset="2"/>
              </a:rPr>
              <a:t>PROBABILITY (</a:t>
            </a:r>
            <a:r>
              <a:rPr lang="en-US" dirty="0" err="1">
                <a:sym typeface="Wingdings" panose="05000000000000000000" pitchFamily="2" charset="2"/>
              </a:rPr>
              <a:t>kemungkinan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terjadi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kecelakaan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kerja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>
                <a:sym typeface="Wingdings" panose="05000000000000000000" pitchFamily="2" charset="2"/>
              </a:rPr>
              <a:t>SEVERITY: </a:t>
            </a:r>
            <a:r>
              <a:rPr lang="en-US" dirty="0" err="1">
                <a:sym typeface="Wingdings" panose="05000000000000000000" pitchFamily="2" charset="2"/>
              </a:rPr>
              <a:t>tingkat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keparahan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dampak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akibat</a:t>
            </a:r>
            <a:r>
              <a:rPr lang="en-US" dirty="0">
                <a:sym typeface="Wingdings" panose="05000000000000000000" pitchFamily="2" charset="2"/>
              </a:rPr>
              <a:t> hazard</a:t>
            </a:r>
          </a:p>
          <a:p>
            <a:r>
              <a:rPr lang="en-US" dirty="0" err="1">
                <a:sym typeface="Wingdings" panose="05000000000000000000" pitchFamily="2" charset="2"/>
              </a:rPr>
              <a:t>Contoh</a:t>
            </a:r>
            <a:r>
              <a:rPr lang="en-US" dirty="0">
                <a:sym typeface="Wingdings" panose="05000000000000000000" pitchFamily="2" charset="2"/>
              </a:rPr>
              <a:t>:</a:t>
            </a:r>
          </a:p>
          <a:p>
            <a:r>
              <a:rPr lang="en-US" dirty="0">
                <a:sym typeface="Wingdings" panose="05000000000000000000" pitchFamily="2" charset="2"/>
              </a:rPr>
              <a:t>Jika </a:t>
            </a:r>
            <a:r>
              <a:rPr lang="en-US" dirty="0" err="1">
                <a:sym typeface="Wingdings" panose="05000000000000000000" pitchFamily="2" charset="2"/>
              </a:rPr>
              <a:t>pasien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memakai</a:t>
            </a:r>
            <a:r>
              <a:rPr lang="en-US" dirty="0">
                <a:sym typeface="Wingdings" panose="05000000000000000000" pitchFamily="2" charset="2"/>
              </a:rPr>
              <a:t> tripod </a:t>
            </a:r>
            <a:r>
              <a:rPr lang="en-US" dirty="0" err="1">
                <a:sym typeface="Wingdings" panose="05000000000000000000" pitchFamily="2" charset="2"/>
              </a:rPr>
              <a:t>berjalan</a:t>
            </a:r>
            <a:r>
              <a:rPr lang="en-US" dirty="0">
                <a:sym typeface="Wingdings" panose="05000000000000000000" pitchFamily="2" charset="2"/>
              </a:rPr>
              <a:t> di </a:t>
            </a:r>
            <a:r>
              <a:rPr lang="en-US" dirty="0" err="1">
                <a:sym typeface="Wingdings" panose="05000000000000000000" pitchFamily="2" charset="2"/>
              </a:rPr>
              <a:t>lantai</a:t>
            </a:r>
            <a:r>
              <a:rPr lang="en-US" dirty="0">
                <a:sym typeface="Wingdings" panose="05000000000000000000" pitchFamily="2" charset="2"/>
              </a:rPr>
              <a:t> RS yang </a:t>
            </a:r>
            <a:r>
              <a:rPr lang="en-US" dirty="0" err="1">
                <a:sym typeface="Wingdings" panose="05000000000000000000" pitchFamily="2" charset="2"/>
              </a:rPr>
              <a:t>licin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maka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memiliki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resiko</a:t>
            </a:r>
            <a:r>
              <a:rPr lang="en-US" b="1" dirty="0">
                <a:sym typeface="Wingdings" panose="05000000000000000000" pitchFamily="2" charset="2"/>
              </a:rPr>
              <a:t> </a:t>
            </a:r>
            <a:r>
              <a:rPr lang="en-US" b="1" dirty="0" err="1">
                <a:sym typeface="Wingdings" panose="05000000000000000000" pitchFamily="2" charset="2"/>
              </a:rPr>
              <a:t>jatuh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236170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A7D93A-36DB-44C1-9221-9848DD2C39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Hubungan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dan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9EF0728-8C7D-407F-B364-299E07B2A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E2439B9-B62D-445E-8AD3-128B45462A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4520" y="1445102"/>
            <a:ext cx="8869679" cy="4731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0332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D85EA6-1441-4207-BDDB-C1AC9806E7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SUMBER HAZARD DALAM ASUHAN KEPERAWATAN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E39B2F-BFC0-4885-8DD4-1862C78260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C4BA9BF-F975-4271-9980-B6FE2CA3B47B}"/>
              </a:ext>
            </a:extLst>
          </p:cNvPr>
          <p:cNvSpPr/>
          <p:nvPr/>
        </p:nvSpPr>
        <p:spPr>
          <a:xfrm>
            <a:off x="5135880" y="3509804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Hazard dan </a:t>
            </a:r>
            <a:r>
              <a:rPr lang="en-US" dirty="0" err="1"/>
              <a:t>risiko</a:t>
            </a:r>
            <a:endParaRPr lang="en-US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B812132A-6FB1-4D69-9D4D-BE7E34782893}"/>
              </a:ext>
            </a:extLst>
          </p:cNvPr>
          <p:cNvSpPr/>
          <p:nvPr/>
        </p:nvSpPr>
        <p:spPr>
          <a:xfrm>
            <a:off x="8233410" y="2247781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</a:t>
            </a: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0B8FF0A-4CA7-4EE6-8184-66405269F69D}"/>
              </a:ext>
            </a:extLst>
          </p:cNvPr>
          <p:cNvSpPr/>
          <p:nvPr/>
        </p:nvSpPr>
        <p:spPr>
          <a:xfrm>
            <a:off x="8328660" y="3820001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MONEY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A8F37400-A571-4889-816F-B2A63F7C2841}"/>
              </a:ext>
            </a:extLst>
          </p:cNvPr>
          <p:cNvSpPr/>
          <p:nvPr/>
        </p:nvSpPr>
        <p:spPr>
          <a:xfrm>
            <a:off x="6766560" y="4998482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MATERIAL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67B9186F-9C8D-4E94-8421-B9FEB1E1B2CA}"/>
              </a:ext>
            </a:extLst>
          </p:cNvPr>
          <p:cNvSpPr/>
          <p:nvPr/>
        </p:nvSpPr>
        <p:spPr>
          <a:xfrm>
            <a:off x="4175760" y="4955342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METODE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F6FE593E-8366-4193-97ED-1D1713306F5E}"/>
              </a:ext>
            </a:extLst>
          </p:cNvPr>
          <p:cNvSpPr/>
          <p:nvPr/>
        </p:nvSpPr>
        <p:spPr>
          <a:xfrm>
            <a:off x="2110740" y="3678118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MACHINE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0D7BB4B1-E4AD-408D-907F-6BE6964B71A0}"/>
              </a:ext>
            </a:extLst>
          </p:cNvPr>
          <p:cNvSpPr/>
          <p:nvPr/>
        </p:nvSpPr>
        <p:spPr>
          <a:xfrm>
            <a:off x="1805940" y="2325807"/>
            <a:ext cx="229362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MANAJEMENT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8A94688-D461-493A-A25B-3CEE7805DB1A}"/>
              </a:ext>
            </a:extLst>
          </p:cNvPr>
          <p:cNvSpPr/>
          <p:nvPr/>
        </p:nvSpPr>
        <p:spPr>
          <a:xfrm>
            <a:off x="5113020" y="2124790"/>
            <a:ext cx="1920240" cy="98298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MULTI FACTORIAL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97519F0F-1C8F-42EC-B9E7-22E8558AFC4A}"/>
              </a:ext>
            </a:extLst>
          </p:cNvPr>
          <p:cNvCxnSpPr/>
          <p:nvPr/>
        </p:nvCxnSpPr>
        <p:spPr>
          <a:xfrm flipH="1">
            <a:off x="7223760" y="3018314"/>
            <a:ext cx="1009650" cy="49149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939CE04-9C44-4EDA-8C07-F8DD96174B2C}"/>
              </a:ext>
            </a:extLst>
          </p:cNvPr>
          <p:cNvCxnSpPr/>
          <p:nvPr/>
        </p:nvCxnSpPr>
        <p:spPr>
          <a:xfrm flipH="1">
            <a:off x="7187565" y="4027726"/>
            <a:ext cx="104584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9294D172-FC9F-4B25-BE24-474C52D43857}"/>
              </a:ext>
            </a:extLst>
          </p:cNvPr>
          <p:cNvCxnSpPr/>
          <p:nvPr/>
        </p:nvCxnSpPr>
        <p:spPr>
          <a:xfrm flipH="1" flipV="1">
            <a:off x="6606540" y="4519216"/>
            <a:ext cx="617220" cy="28376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58FA9C7C-2FFB-4B38-8A9A-316D75C70DC8}"/>
              </a:ext>
            </a:extLst>
          </p:cNvPr>
          <p:cNvCxnSpPr/>
          <p:nvPr/>
        </p:nvCxnSpPr>
        <p:spPr>
          <a:xfrm flipV="1">
            <a:off x="5113020" y="4545649"/>
            <a:ext cx="441960" cy="317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BF98421-9CEE-4EFA-B330-400CEB762C76}"/>
              </a:ext>
            </a:extLst>
          </p:cNvPr>
          <p:cNvCxnSpPr/>
          <p:nvPr/>
        </p:nvCxnSpPr>
        <p:spPr>
          <a:xfrm>
            <a:off x="4175760" y="4035386"/>
            <a:ext cx="93726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6B05E64-2FFA-44F5-B0B0-F640CDBE904B}"/>
              </a:ext>
            </a:extLst>
          </p:cNvPr>
          <p:cNvCxnSpPr>
            <a:endCxn id="5" idx="1"/>
          </p:cNvCxnSpPr>
          <p:nvPr/>
        </p:nvCxnSpPr>
        <p:spPr>
          <a:xfrm>
            <a:off x="4175760" y="3107770"/>
            <a:ext cx="1158240" cy="40203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865B7FDD-011B-4587-B72B-60BE61A6EC57}"/>
              </a:ext>
            </a:extLst>
          </p:cNvPr>
          <p:cNvCxnSpPr/>
          <p:nvPr/>
        </p:nvCxnSpPr>
        <p:spPr>
          <a:xfrm>
            <a:off x="6073140" y="3160635"/>
            <a:ext cx="66675" cy="32924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746807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CFC38A-C96C-4AB9-949C-6BF06D821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B87B96-9266-467F-BC77-35656E1124E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CED0B80-3AFC-4329-AB6C-9B766327D5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4530" y="365125"/>
            <a:ext cx="8282940" cy="615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56653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8287F2-37CE-48E2-85AA-C47B66F5AB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5EBF851-5B4D-46CA-8FD6-5C3F219399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21C72-8479-4292-B1FE-6F9B01466E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551851"/>
            <a:ext cx="10294620" cy="5625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910899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B4AACE-6504-47A9-BA60-D3EDB841A5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86EF776-4938-43F5-9263-198DB81935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0A73B1E-E05E-412F-8BEB-0B568576F4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8263" y="251586"/>
            <a:ext cx="7878274" cy="5925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999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54FA1-3E19-49A0-A37E-69E6CAE8B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IDENTIFIKASI BAHAYA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4E4D97-BF0E-46F8-AB77-894A14AA5B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Salah </a:t>
            </a:r>
            <a:r>
              <a:rPr lang="en-US" dirty="0" err="1"/>
              <a:t>satu</a:t>
            </a:r>
            <a:r>
              <a:rPr lang="en-US" dirty="0"/>
              <a:t> </a:t>
            </a:r>
            <a:r>
              <a:rPr lang="en-US" dirty="0" err="1"/>
              <a:t>syarat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menyusun</a:t>
            </a:r>
            <a:r>
              <a:rPr lang="en-US" dirty="0"/>
              <a:t> </a:t>
            </a:r>
            <a:r>
              <a:rPr lang="en-US" dirty="0" err="1"/>
              <a:t>Rencana</a:t>
            </a:r>
            <a:r>
              <a:rPr lang="en-US" dirty="0"/>
              <a:t>/Program K3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harus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lebih</a:t>
            </a:r>
            <a:r>
              <a:rPr lang="en-US" dirty="0"/>
              <a:t> </a:t>
            </a:r>
            <a:r>
              <a:rPr lang="en-US" dirty="0" err="1"/>
              <a:t>dulu</a:t>
            </a:r>
            <a:r>
              <a:rPr lang="en-US" dirty="0"/>
              <a:t> </a:t>
            </a:r>
            <a:r>
              <a:rPr lang="en-US" dirty="0" err="1"/>
              <a:t>terhadap</a:t>
            </a:r>
            <a:r>
              <a:rPr lang="en-US" dirty="0"/>
              <a:t>: </a:t>
            </a:r>
            <a:r>
              <a:rPr lang="en-US" dirty="0" err="1"/>
              <a:t>semua</a:t>
            </a:r>
            <a:r>
              <a:rPr lang="en-US" dirty="0"/>
              <a:t> </a:t>
            </a:r>
            <a:r>
              <a:rPr lang="en-US" dirty="0" err="1"/>
              <a:t>jenis</a:t>
            </a:r>
            <a:r>
              <a:rPr lang="en-US" dirty="0"/>
              <a:t> material, </a:t>
            </a:r>
            <a:r>
              <a:rPr lang="en-US" dirty="0" err="1"/>
              <a:t>kondisi</a:t>
            </a:r>
            <a:r>
              <a:rPr lang="en-US" dirty="0"/>
              <a:t> dan </a:t>
            </a:r>
            <a:r>
              <a:rPr lang="en-US" dirty="0" err="1"/>
              <a:t>cara</a:t>
            </a:r>
            <a:r>
              <a:rPr lang="en-US" dirty="0"/>
              <a:t> </a:t>
            </a:r>
            <a:r>
              <a:rPr lang="en-US" dirty="0" err="1"/>
              <a:t>operasi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, </a:t>
            </a:r>
            <a:r>
              <a:rPr lang="en-US" dirty="0" err="1"/>
              <a:t>metoda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, </a:t>
            </a:r>
            <a:r>
              <a:rPr lang="en-US" dirty="0" err="1"/>
              <a:t>posisi</a:t>
            </a:r>
            <a:r>
              <a:rPr lang="en-US" dirty="0"/>
              <a:t>/</a:t>
            </a:r>
            <a:r>
              <a:rPr lang="en-US" dirty="0" err="1"/>
              <a:t>tempat</a:t>
            </a:r>
            <a:r>
              <a:rPr lang="en-US" dirty="0"/>
              <a:t>, </a:t>
            </a:r>
            <a:r>
              <a:rPr lang="en-US" dirty="0" err="1"/>
              <a:t>ketinggian</a:t>
            </a:r>
            <a:r>
              <a:rPr lang="en-US" dirty="0"/>
              <a:t> dan </a:t>
            </a:r>
            <a:r>
              <a:rPr lang="en-US" dirty="0" err="1"/>
              <a:t>lingkungan</a:t>
            </a:r>
            <a:r>
              <a:rPr lang="en-US" dirty="0"/>
              <a:t> di mana </a:t>
            </a:r>
            <a:r>
              <a:rPr lang="en-US" dirty="0" err="1"/>
              <a:t>pekerjaan</a:t>
            </a:r>
            <a:r>
              <a:rPr lang="en-US" dirty="0"/>
              <a:t> </a:t>
            </a:r>
            <a:r>
              <a:rPr lang="en-US" dirty="0" err="1"/>
              <a:t>akan</a:t>
            </a:r>
            <a:r>
              <a:rPr lang="en-US" dirty="0"/>
              <a:t> </a:t>
            </a:r>
            <a:r>
              <a:rPr lang="en-US" dirty="0" err="1"/>
              <a:t>dilaksanakan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7808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89B247-B66A-4D2E-AA0B-BA736F5E46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HAZARD/BAHAYA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52295C-9103-4EE9-893C-0CCC597EF6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SUMBER BAHAYA</a:t>
            </a:r>
          </a:p>
          <a:p>
            <a:r>
              <a:rPr lang="en-US" dirty="0" err="1"/>
              <a:t>situasi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sumber</a:t>
            </a:r>
            <a:r>
              <a:rPr lang="en-US" dirty="0"/>
              <a:t> yang </a:t>
            </a:r>
            <a:r>
              <a:rPr lang="en-US" dirty="0" err="1"/>
              <a:t>membahayakan</a:t>
            </a:r>
            <a:endParaRPr lang="en-US" dirty="0"/>
          </a:p>
          <a:p>
            <a:r>
              <a:rPr lang="fi-FI" dirty="0"/>
              <a:t>potensi untuk menyebabkan kecelakaan atau penyakit</a:t>
            </a:r>
            <a:endParaRPr lang="en-US" dirty="0"/>
          </a:p>
          <a:p>
            <a:r>
              <a:rPr lang="sv-SE" dirty="0"/>
              <a:t>merusak lingkungan dan merusak peralatan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9431D8-13AB-4376-9864-0201E727A771}"/>
              </a:ext>
            </a:extLst>
          </p:cNvPr>
          <p:cNvSpPr/>
          <p:nvPr/>
        </p:nvSpPr>
        <p:spPr>
          <a:xfrm>
            <a:off x="1421130" y="3936683"/>
            <a:ext cx="9349740" cy="22402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/>
              <a:t>KONDISI YANG BERPOTENSI MENIMBULKAN KECELAKAAN DAN KERUGIAN (</a:t>
            </a:r>
            <a:r>
              <a:rPr lang="en-US" sz="3000" dirty="0" err="1"/>
              <a:t>penyakit</a:t>
            </a:r>
            <a:r>
              <a:rPr lang="en-US" sz="3000" dirty="0"/>
              <a:t>, </a:t>
            </a:r>
            <a:r>
              <a:rPr lang="en-US" sz="3000" dirty="0" err="1"/>
              <a:t>kecelakaan</a:t>
            </a:r>
            <a:r>
              <a:rPr lang="en-US" sz="3000" dirty="0"/>
              <a:t>, </a:t>
            </a:r>
            <a:r>
              <a:rPr lang="en-US" sz="3000" dirty="0" err="1"/>
              <a:t>kerusakan</a:t>
            </a:r>
            <a:r>
              <a:rPr lang="en-US" sz="30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6982206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19B9C1-21C6-49C7-A214-6AB0E3327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Manfaat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18D44-47E0-4E6E-807F-2B1686C6D7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Mengurangi</a:t>
            </a:r>
            <a:r>
              <a:rPr lang="en-US" dirty="0"/>
              <a:t> </a:t>
            </a:r>
            <a:r>
              <a:rPr lang="en-US" dirty="0" err="1"/>
              <a:t>peluang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ym typeface="Wingdings" panose="05000000000000000000" pitchFamily="2" charset="2"/>
              </a:rPr>
              <a:t></a:t>
            </a:r>
            <a:r>
              <a:rPr lang="en-US" dirty="0"/>
              <a:t>dg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identifikasi</a:t>
            </a:r>
            <a:r>
              <a:rPr lang="en-US" dirty="0"/>
              <a:t> </a:t>
            </a:r>
            <a:r>
              <a:rPr lang="en-US" dirty="0" err="1"/>
              <a:t>maka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diketahui</a:t>
            </a:r>
            <a:r>
              <a:rPr lang="en-US" dirty="0"/>
              <a:t> </a:t>
            </a:r>
            <a:r>
              <a:rPr lang="en-US" dirty="0" err="1"/>
              <a:t>faktor</a:t>
            </a:r>
            <a:r>
              <a:rPr lang="en-US" dirty="0"/>
              <a:t> </a:t>
            </a:r>
            <a:r>
              <a:rPr lang="en-US" dirty="0" err="1"/>
              <a:t>penyebab</a:t>
            </a:r>
            <a:r>
              <a:rPr lang="en-US" dirty="0"/>
              <a:t> </a:t>
            </a:r>
            <a:r>
              <a:rPr lang="en-US" dirty="0" err="1"/>
              <a:t>terjadinya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endParaRPr lang="en-US" dirty="0"/>
          </a:p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pemahaman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dr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dapat</a:t>
            </a:r>
            <a:r>
              <a:rPr lang="en-US" dirty="0"/>
              <a:t> </a:t>
            </a:r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kewaspadaan</a:t>
            </a:r>
            <a:endParaRPr lang="en-US" dirty="0"/>
          </a:p>
          <a:p>
            <a:r>
              <a:rPr lang="en-US" dirty="0" err="1"/>
              <a:t>Landasan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menentukan</a:t>
            </a:r>
            <a:r>
              <a:rPr lang="en-US" dirty="0"/>
              <a:t> strategi </a:t>
            </a:r>
            <a:r>
              <a:rPr lang="en-US" dirty="0" err="1"/>
              <a:t>pencegahan</a:t>
            </a:r>
            <a:r>
              <a:rPr lang="en-US" dirty="0"/>
              <a:t> dan </a:t>
            </a:r>
            <a:r>
              <a:rPr lang="en-US" dirty="0" err="1"/>
              <a:t>penanganan</a:t>
            </a:r>
            <a:r>
              <a:rPr lang="en-US" dirty="0"/>
              <a:t> </a:t>
            </a:r>
          </a:p>
          <a:p>
            <a:r>
              <a:rPr lang="en-US" dirty="0" err="1"/>
              <a:t>Memprioritaskan</a:t>
            </a:r>
            <a:r>
              <a:rPr lang="en-US" dirty="0"/>
              <a:t> </a:t>
            </a:r>
            <a:r>
              <a:rPr lang="en-US" dirty="0" err="1"/>
              <a:t>tindakan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berdasarkan</a:t>
            </a:r>
            <a:r>
              <a:rPr lang="en-US" dirty="0"/>
              <a:t> </a:t>
            </a:r>
            <a:r>
              <a:rPr lang="en-US" dirty="0" err="1"/>
              <a:t>potensi</a:t>
            </a:r>
            <a:r>
              <a:rPr lang="en-US" dirty="0"/>
              <a:t> </a:t>
            </a: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tertinggi</a:t>
            </a:r>
            <a:endParaRPr lang="en-US" dirty="0"/>
          </a:p>
          <a:p>
            <a:r>
              <a:rPr lang="en-US" dirty="0" err="1"/>
              <a:t>Memberi</a:t>
            </a:r>
            <a:r>
              <a:rPr lang="en-US" dirty="0"/>
              <a:t> </a:t>
            </a:r>
            <a:r>
              <a:rPr lang="en-US" dirty="0" err="1"/>
              <a:t>informasi</a:t>
            </a:r>
            <a:r>
              <a:rPr lang="en-US" dirty="0"/>
              <a:t> </a:t>
            </a:r>
            <a:r>
              <a:rPr lang="en-US" dirty="0" err="1"/>
              <a:t>tentang</a:t>
            </a:r>
            <a:r>
              <a:rPr lang="en-US" dirty="0"/>
              <a:t> hazard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perusahaan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62372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09DDEA-6176-417E-A26B-011CFCE343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2460" y="294830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6000" dirty="0"/>
              <a:t>APA SAJA KOMPONEN PROSES ASUHAN KEPERAWATAN ANESTESI???</a:t>
            </a:r>
          </a:p>
        </p:txBody>
      </p:sp>
    </p:spTree>
    <p:extLst>
      <p:ext uri="{BB962C8B-B14F-4D97-AF65-F5344CB8AC3E}">
        <p14:creationId xmlns:p14="http://schemas.microsoft.com/office/powerpoint/2010/main" val="15871622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0DB2308-88BE-48E9-9503-73458A43D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PENGKAJIAN 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87ED8676-10C3-44A9-8F56-F0A9C504E0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KESALAHAN PETUGAS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57056CF5-5D3F-48FC-A549-B083BB13C3CB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pengkajian</a:t>
            </a:r>
            <a:endParaRPr lang="en-US" dirty="0"/>
          </a:p>
          <a:p>
            <a:r>
              <a:rPr lang="en-US" dirty="0" err="1"/>
              <a:t>Kesalahan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analisa</a:t>
            </a:r>
            <a:r>
              <a:rPr lang="en-US" dirty="0"/>
              <a:t> dan </a:t>
            </a:r>
            <a:r>
              <a:rPr lang="en-US" dirty="0" err="1"/>
              <a:t>interpretasi</a:t>
            </a:r>
            <a:r>
              <a:rPr lang="en-US" dirty="0"/>
              <a:t> data</a:t>
            </a:r>
          </a:p>
          <a:p>
            <a:r>
              <a:rPr lang="en-US" dirty="0" err="1"/>
              <a:t>Kesalahan</a:t>
            </a:r>
            <a:r>
              <a:rPr lang="en-US" dirty="0"/>
              <a:t> diagnose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anestesi</a:t>
            </a:r>
            <a:endParaRPr lang="en-US" dirty="0"/>
          </a:p>
          <a:p>
            <a:r>
              <a:rPr lang="en-US" dirty="0" err="1"/>
              <a:t>Petugas</a:t>
            </a:r>
            <a:r>
              <a:rPr lang="en-US" dirty="0"/>
              <a:t> </a:t>
            </a:r>
            <a:r>
              <a:rPr lang="en-US" dirty="0" err="1"/>
              <a:t>terlalu</a:t>
            </a:r>
            <a:r>
              <a:rPr lang="en-US" dirty="0"/>
              <a:t> </a:t>
            </a:r>
            <a:r>
              <a:rPr lang="en-US" dirty="0" err="1"/>
              <a:t>empati</a:t>
            </a:r>
            <a:r>
              <a:rPr lang="en-US" dirty="0"/>
              <a:t> pada </a:t>
            </a:r>
            <a:r>
              <a:rPr lang="en-US" dirty="0" err="1"/>
              <a:t>pasien</a:t>
            </a:r>
            <a:endParaRPr lang="en-US" dirty="0"/>
          </a:p>
        </p:txBody>
      </p:sp>
      <p:sp>
        <p:nvSpPr>
          <p:cNvPr id="8" name="Text Placeholder 7">
            <a:extLst>
              <a:ext uri="{FF2B5EF4-FFF2-40B4-BE49-F238E27FC236}">
                <a16:creationId xmlns:a16="http://schemas.microsoft.com/office/drawing/2014/main" id="{042F19D4-5F82-4E48-BA4C-81F8AC547C9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KESALAHAN PASIEN</a:t>
            </a:r>
          </a:p>
        </p:txBody>
      </p:sp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8E641152-3F53-415B-A1AC-094F52EE0794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err="1"/>
              <a:t>Pelecehan</a:t>
            </a:r>
            <a:r>
              <a:rPr lang="en-US" dirty="0"/>
              <a:t> verbal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komunikasi</a:t>
            </a:r>
            <a:endParaRPr lang="en-US" dirty="0"/>
          </a:p>
          <a:p>
            <a:r>
              <a:rPr lang="en-US" dirty="0" err="1"/>
              <a:t>Kekerasan</a:t>
            </a:r>
            <a:r>
              <a:rPr lang="en-US" dirty="0"/>
              <a:t> </a:t>
            </a:r>
            <a:r>
              <a:rPr lang="en-US" dirty="0" err="1"/>
              <a:t>fisik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pengkajian</a:t>
            </a:r>
            <a:endParaRPr lang="en-US" dirty="0"/>
          </a:p>
          <a:p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acuh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pengkajian</a:t>
            </a:r>
            <a:endParaRPr lang="en-US" dirty="0"/>
          </a:p>
          <a:p>
            <a:r>
              <a:rPr lang="en-US" dirty="0" err="1"/>
              <a:t>Resiko</a:t>
            </a:r>
            <a:r>
              <a:rPr lang="en-US" dirty="0"/>
              <a:t> </a:t>
            </a:r>
            <a:r>
              <a:rPr lang="en-US" dirty="0" err="1"/>
              <a:t>tertular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>
                <a:sym typeface="Wingdings" panose="05000000000000000000" pitchFamily="2" charset="2"/>
              </a:rPr>
              <a:t> 3A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282314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873B3FA0-CE2B-4BC6-A73A-E0424C329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PERENCANAAN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7AFC44AC-2602-4814-AB88-64107F6FED3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asuhan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anestesi</a:t>
            </a:r>
            <a:r>
              <a:rPr lang="en-US" dirty="0"/>
              <a:t> yang </a:t>
            </a:r>
            <a:r>
              <a:rPr lang="en-US" dirty="0" err="1"/>
              <a:t>dibuat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masalah</a:t>
            </a:r>
            <a:r>
              <a:rPr lang="en-US" dirty="0"/>
              <a:t> </a:t>
            </a:r>
            <a:r>
              <a:rPr lang="en-US" dirty="0" err="1"/>
              <a:t>keperawatan</a:t>
            </a:r>
            <a:r>
              <a:rPr lang="en-US" dirty="0"/>
              <a:t> </a:t>
            </a:r>
            <a:r>
              <a:rPr lang="en-US" dirty="0" err="1"/>
              <a:t>anestesu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oleh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BUTUH PENGETAHUAN &amp;PENGALAMAN</a:t>
            </a:r>
          </a:p>
          <a:p>
            <a:r>
              <a:rPr lang="en-US" dirty="0" err="1">
                <a:sym typeface="Wingdings" panose="05000000000000000000" pitchFamily="2" charset="2"/>
              </a:rPr>
              <a:t>Petugas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tahu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tindakan</a:t>
            </a:r>
            <a:r>
              <a:rPr lang="en-US" dirty="0">
                <a:sym typeface="Wingdings" panose="05000000000000000000" pitchFamily="2" charset="2"/>
              </a:rPr>
              <a:t> yang </a:t>
            </a:r>
            <a:r>
              <a:rPr lang="en-US" dirty="0" err="1">
                <a:sym typeface="Wingdings" panose="05000000000000000000" pitchFamily="2" charset="2"/>
              </a:rPr>
              <a:t>dapat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memecahkan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masalah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pasien</a:t>
            </a:r>
            <a:r>
              <a:rPr lang="en-US" dirty="0">
                <a:sym typeface="Wingdings" panose="05000000000000000000" pitchFamily="2" charset="2"/>
              </a:rPr>
              <a:t> update </a:t>
            </a:r>
            <a:r>
              <a:rPr lang="en-US" dirty="0" err="1">
                <a:sym typeface="Wingdings" panose="05000000000000000000" pitchFamily="2" charset="2"/>
              </a:rPr>
              <a:t>ilmu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26444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784481-BFF7-43DF-820A-CCC853A262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PELAKSANAAN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97B613-2D1E-4C03-8ABA-AB61BBDAF4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621156"/>
            <a:ext cx="10515600" cy="4351338"/>
          </a:xfrm>
        </p:spPr>
        <p:txBody>
          <a:bodyPr>
            <a:normAutofit fontScale="85000" lnSpcReduction="20000"/>
          </a:bodyPr>
          <a:lstStyle/>
          <a:p>
            <a:r>
              <a:rPr lang="en-US" dirty="0"/>
              <a:t>KONDISI POTENSI CIDERA</a:t>
            </a:r>
          </a:p>
          <a:p>
            <a:pPr marL="0" indent="0"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perasat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SOP</a:t>
            </a:r>
          </a:p>
          <a:p>
            <a:pPr marL="0" indent="0"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menggunakan</a:t>
            </a:r>
            <a:r>
              <a:rPr lang="en-US" dirty="0"/>
              <a:t> APD</a:t>
            </a:r>
          </a:p>
          <a:p>
            <a:pPr marL="0" indent="0">
              <a:buNone/>
            </a:pP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kalibrasi</a:t>
            </a:r>
            <a:r>
              <a:rPr lang="en-US" dirty="0"/>
              <a:t> </a:t>
            </a:r>
            <a:r>
              <a:rPr lang="en-US" dirty="0" err="1"/>
              <a:t>alat</a:t>
            </a:r>
            <a:r>
              <a:rPr lang="en-US" dirty="0"/>
              <a:t> </a:t>
            </a:r>
            <a:r>
              <a:rPr lang="en-US" dirty="0" err="1"/>
              <a:t>berkala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KEJADIAN NEAR MISS:</a:t>
            </a:r>
          </a:p>
          <a:p>
            <a:pPr marL="0" indent="0">
              <a:buNone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sesuai</a:t>
            </a:r>
            <a:r>
              <a:rPr lang="en-US" dirty="0"/>
              <a:t> </a:t>
            </a:r>
            <a:r>
              <a:rPr lang="en-US" dirty="0" err="1"/>
              <a:t>dengan</a:t>
            </a:r>
            <a:r>
              <a:rPr lang="en-US" dirty="0"/>
              <a:t> </a:t>
            </a:r>
            <a:r>
              <a:rPr lang="en-US" dirty="0" err="1"/>
              <a:t>prinsip</a:t>
            </a:r>
            <a:r>
              <a:rPr lang="en-US" dirty="0"/>
              <a:t> </a:t>
            </a: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</a:t>
            </a:r>
            <a:r>
              <a:rPr lang="en-US" dirty="0" err="1"/>
              <a:t>sebelum</a:t>
            </a:r>
            <a:r>
              <a:rPr lang="en-US" dirty="0"/>
              <a:t> </a:t>
            </a:r>
            <a:r>
              <a:rPr lang="en-US" dirty="0" err="1"/>
              <a:t>diberikan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b="1" dirty="0"/>
              <a:t>KEJADIAN TIDAK CEDERA</a:t>
            </a:r>
          </a:p>
          <a:p>
            <a:pPr marL="0" indent="0">
              <a:buNone/>
            </a:pPr>
            <a:r>
              <a:rPr lang="en-US" dirty="0" err="1"/>
              <a:t>Pemberian</a:t>
            </a:r>
            <a:r>
              <a:rPr lang="en-US" dirty="0"/>
              <a:t> </a:t>
            </a:r>
            <a:r>
              <a:rPr lang="en-US" dirty="0" err="1"/>
              <a:t>obat</a:t>
            </a:r>
            <a:r>
              <a:rPr lang="en-US" dirty="0"/>
              <a:t> yang </a:t>
            </a:r>
            <a:r>
              <a:rPr lang="en-US" dirty="0" err="1"/>
              <a:t>keliru</a:t>
            </a:r>
            <a:r>
              <a:rPr lang="en-US" dirty="0"/>
              <a:t> </a:t>
            </a:r>
            <a:r>
              <a:rPr lang="en-US" dirty="0" err="1"/>
              <a:t>kepada</a:t>
            </a:r>
            <a:r>
              <a:rPr lang="en-US" dirty="0"/>
              <a:t> </a:t>
            </a:r>
            <a:r>
              <a:rPr lang="en-US" dirty="0" err="1"/>
              <a:t>pasien</a:t>
            </a:r>
            <a:r>
              <a:rPr lang="en-US" dirty="0"/>
              <a:t> </a:t>
            </a:r>
            <a:r>
              <a:rPr lang="en-US" dirty="0" err="1"/>
              <a:t>namun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reaksi</a:t>
            </a:r>
            <a:r>
              <a:rPr lang="en-US" dirty="0"/>
              <a:t> yang </a:t>
            </a:r>
            <a:r>
              <a:rPr lang="en-US" dirty="0" err="1"/>
              <a:t>merugikan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0129401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BA3CA0-E4BE-4F00-9030-13CF628A94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PELAKSANAAN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54C3D4-927F-4BEF-B711-89BFF52889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Penata</a:t>
            </a:r>
            <a:r>
              <a:rPr lang="en-US" dirty="0"/>
              <a:t> </a:t>
            </a:r>
            <a:r>
              <a:rPr lang="en-US" dirty="0" err="1"/>
              <a:t>anestesi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kompeten</a:t>
            </a:r>
            <a:r>
              <a:rPr lang="en-US" dirty="0">
                <a:sym typeface="Wingdings" panose="05000000000000000000" pitchFamily="2" charset="2"/>
              </a:rPr>
              <a:t> UJIAN KOMPETENSI (</a:t>
            </a:r>
            <a:r>
              <a:rPr lang="en-US" dirty="0" err="1">
                <a:sym typeface="Wingdings" panose="05000000000000000000" pitchFamily="2" charset="2"/>
              </a:rPr>
              <a:t>pengetahuan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sikap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keterampilan</a:t>
            </a:r>
            <a:r>
              <a:rPr lang="en-US" dirty="0">
                <a:sym typeface="Wingdings" panose="05000000000000000000" pitchFamily="2" charset="2"/>
              </a:rPr>
              <a:t>)</a:t>
            </a:r>
          </a:p>
          <a:p>
            <a:r>
              <a:rPr lang="en-US" dirty="0" err="1">
                <a:sym typeface="Wingdings" panose="05000000000000000000" pitchFamily="2" charset="2"/>
              </a:rPr>
              <a:t>Penata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anestesi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beresiko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memberikan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intervensi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SOP</a:t>
            </a:r>
          </a:p>
          <a:p>
            <a:r>
              <a:rPr lang="en-US" dirty="0" err="1">
                <a:sym typeface="Wingdings" panose="05000000000000000000" pitchFamily="2" charset="2"/>
              </a:rPr>
              <a:t>Perawat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gagal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dalam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melakukan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asuhan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keperawatan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anestesi</a:t>
            </a:r>
            <a:endParaRPr lang="en-US" dirty="0">
              <a:sym typeface="Wingdings" panose="05000000000000000000" pitchFamily="2" charset="2"/>
            </a:endParaRPr>
          </a:p>
          <a:p>
            <a:r>
              <a:rPr lang="en-US" dirty="0">
                <a:sym typeface="Wingdings" panose="05000000000000000000" pitchFamily="2" charset="2"/>
              </a:rPr>
              <a:t>Tindakan yang </a:t>
            </a:r>
            <a:r>
              <a:rPr lang="en-US" dirty="0" err="1">
                <a:sym typeface="Wingdings" panose="05000000000000000000" pitchFamily="2" charset="2"/>
              </a:rPr>
              <a:t>dilakukan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tidak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sesuai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dengan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rencana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tindakan</a:t>
            </a:r>
            <a:r>
              <a:rPr lang="en-US" dirty="0">
                <a:sym typeface="Wingdings" panose="05000000000000000000" pitchFamily="2" charset="2"/>
              </a:rPr>
              <a:t> KOMUNIKASI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10047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9A6D5-BC58-499F-9569-1CE6AE3A78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EVALUASI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ED95B8-2002-4077-8392-025460420D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mengacu</a:t>
            </a:r>
            <a:r>
              <a:rPr lang="en-US" dirty="0"/>
              <a:t> pada </a:t>
            </a:r>
            <a:r>
              <a:rPr lang="en-US" dirty="0" err="1"/>
              <a:t>kriteria</a:t>
            </a:r>
            <a:r>
              <a:rPr lang="en-US" dirty="0"/>
              <a:t> </a:t>
            </a:r>
            <a:r>
              <a:rPr lang="en-US" dirty="0" err="1"/>
              <a:t>evaluasi</a:t>
            </a:r>
            <a:r>
              <a:rPr lang="en-US" dirty="0"/>
              <a:t> yang </a:t>
            </a:r>
            <a:r>
              <a:rPr lang="en-US" dirty="0" err="1"/>
              <a:t>sudah</a:t>
            </a:r>
            <a:r>
              <a:rPr lang="en-US" dirty="0"/>
              <a:t> </a:t>
            </a:r>
            <a:r>
              <a:rPr lang="en-US" dirty="0" err="1"/>
              <a:t>ditetapkan</a:t>
            </a:r>
            <a:endParaRPr lang="en-US" dirty="0"/>
          </a:p>
          <a:p>
            <a:r>
              <a:rPr lang="en-US" dirty="0" err="1"/>
              <a:t>Evaluasi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menganalisa</a:t>
            </a:r>
            <a:r>
              <a:rPr lang="en-US" dirty="0"/>
              <a:t> </a:t>
            </a:r>
            <a:r>
              <a:rPr lang="en-US" dirty="0" err="1"/>
              <a:t>permasalahan</a:t>
            </a:r>
            <a:r>
              <a:rPr lang="en-US" dirty="0"/>
              <a:t> yang </a:t>
            </a:r>
            <a:r>
              <a:rPr lang="en-US" dirty="0" err="1"/>
              <a:t>dihadapi</a:t>
            </a:r>
            <a:r>
              <a:rPr lang="en-US" dirty="0"/>
              <a:t> oleh </a:t>
            </a:r>
            <a:r>
              <a:rPr lang="en-US" dirty="0" err="1"/>
              <a:t>pasien</a:t>
            </a:r>
            <a:r>
              <a:rPr lang="en-US" dirty="0"/>
              <a:t>, </a:t>
            </a:r>
            <a:r>
              <a:rPr lang="en-US" dirty="0" err="1"/>
              <a:t>sehingga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bisa</a:t>
            </a:r>
            <a:r>
              <a:rPr lang="en-US" dirty="0"/>
              <a:t> </a:t>
            </a:r>
            <a:r>
              <a:rPr lang="en-US" dirty="0" err="1"/>
              <a:t>membuat</a:t>
            </a:r>
            <a:r>
              <a:rPr lang="en-US" dirty="0"/>
              <a:t> planning</a:t>
            </a:r>
          </a:p>
        </p:txBody>
      </p:sp>
    </p:spTree>
    <p:extLst>
      <p:ext uri="{BB962C8B-B14F-4D97-AF65-F5344CB8AC3E}">
        <p14:creationId xmlns:p14="http://schemas.microsoft.com/office/powerpoint/2010/main" val="6716269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75FC46-20F5-4C81-8BE3-49D09000A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TUJUAN MANAJEMEN HAZARD DALAM ASKAN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16E00B-BC3F-4807-A994-939E54CD61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pelaksanaan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 </a:t>
            </a:r>
            <a:r>
              <a:rPr lang="en-US" dirty="0" err="1"/>
              <a:t>dalam</a:t>
            </a:r>
            <a:r>
              <a:rPr lang="en-US" dirty="0"/>
              <a:t> ASKAN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mengidentifikasi</a:t>
            </a:r>
            <a:r>
              <a:rPr lang="en-US" dirty="0"/>
              <a:t> dan </a:t>
            </a:r>
            <a:r>
              <a:rPr lang="en-US" dirty="0" err="1"/>
              <a:t>menganalisis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pengendalian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komunikasi</a:t>
            </a:r>
            <a:r>
              <a:rPr lang="en-US" dirty="0"/>
              <a:t> dan </a:t>
            </a:r>
            <a:r>
              <a:rPr lang="en-US" dirty="0" err="1"/>
              <a:t>partisipasi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ASKAN</a:t>
            </a:r>
          </a:p>
          <a:p>
            <a:r>
              <a:rPr lang="en-US" dirty="0" err="1"/>
              <a:t>Meningkatkan</a:t>
            </a:r>
            <a:r>
              <a:rPr lang="en-US" dirty="0"/>
              <a:t> </a:t>
            </a:r>
            <a:r>
              <a:rPr lang="en-US" dirty="0" err="1"/>
              <a:t>kemampuan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monev</a:t>
            </a:r>
            <a:r>
              <a:rPr lang="en-US" dirty="0"/>
              <a:t> </a:t>
            </a:r>
            <a:r>
              <a:rPr lang="en-US" dirty="0" err="1"/>
              <a:t>pengelolaan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 K3 </a:t>
            </a:r>
            <a:r>
              <a:rPr lang="en-US" dirty="0" err="1"/>
              <a:t>selama</a:t>
            </a:r>
            <a:r>
              <a:rPr lang="en-US" dirty="0"/>
              <a:t> ASKAN</a:t>
            </a:r>
          </a:p>
          <a:p>
            <a:r>
              <a:rPr lang="en-US" dirty="0" err="1"/>
              <a:t>Melakukan</a:t>
            </a:r>
            <a:r>
              <a:rPr lang="en-US" dirty="0"/>
              <a:t> </a:t>
            </a:r>
            <a:r>
              <a:rPr lang="en-US" dirty="0" err="1"/>
              <a:t>perbaikan</a:t>
            </a:r>
            <a:r>
              <a:rPr lang="en-US" dirty="0"/>
              <a:t> </a:t>
            </a:r>
            <a:r>
              <a:rPr lang="en-US" dirty="0" err="1"/>
              <a:t>berkesinambungan</a:t>
            </a:r>
            <a:r>
              <a:rPr lang="en-US" dirty="0"/>
              <a:t> </a:t>
            </a:r>
            <a:r>
              <a:rPr lang="en-US" dirty="0" err="1"/>
              <a:t>terkait</a:t>
            </a:r>
            <a:r>
              <a:rPr lang="en-US" dirty="0"/>
              <a:t> </a:t>
            </a:r>
            <a:r>
              <a:rPr lang="en-US" dirty="0" err="1"/>
              <a:t>manajemen</a:t>
            </a:r>
            <a:r>
              <a:rPr lang="en-US" dirty="0"/>
              <a:t> </a:t>
            </a:r>
            <a:r>
              <a:rPr lang="en-US" dirty="0" err="1"/>
              <a:t>risiko</a:t>
            </a:r>
            <a:r>
              <a:rPr lang="en-US" dirty="0"/>
              <a:t>, </a:t>
            </a:r>
            <a:r>
              <a:rPr lang="en-US" dirty="0" err="1"/>
              <a:t>sebagai</a:t>
            </a:r>
            <a:r>
              <a:rPr lang="en-US" dirty="0"/>
              <a:t> </a:t>
            </a:r>
            <a:r>
              <a:rPr lang="en-US" dirty="0" err="1"/>
              <a:t>bahan</a:t>
            </a:r>
            <a:r>
              <a:rPr lang="en-US" dirty="0"/>
              <a:t> </a:t>
            </a:r>
            <a:r>
              <a:rPr lang="en-US" dirty="0" err="1"/>
              <a:t>perencanaan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Menyusun program K3 </a:t>
            </a:r>
            <a:r>
              <a:rPr lang="en-US" dirty="0" err="1"/>
              <a:t>dalam</a:t>
            </a:r>
            <a:r>
              <a:rPr lang="en-US" dirty="0"/>
              <a:t> ASKAN</a:t>
            </a:r>
          </a:p>
        </p:txBody>
      </p:sp>
    </p:spTree>
    <p:extLst>
      <p:ext uri="{BB962C8B-B14F-4D97-AF65-F5344CB8AC3E}">
        <p14:creationId xmlns:p14="http://schemas.microsoft.com/office/powerpoint/2010/main" val="8340277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15A5D-B8D4-42E0-AB72-A69758B926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MANAJEMEN RESIKO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BAD40C-B2E4-4D12-80BE-C339321053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4000" b="1" dirty="0" err="1"/>
              <a:t>Risiko</a:t>
            </a:r>
            <a:r>
              <a:rPr lang="en-US" sz="40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kondisi</a:t>
            </a:r>
            <a:r>
              <a:rPr lang="en-US" dirty="0"/>
              <a:t> </a:t>
            </a:r>
            <a:r>
              <a:rPr lang="en-US" dirty="0" err="1"/>
              <a:t>dimana</a:t>
            </a:r>
            <a:r>
              <a:rPr lang="en-US" dirty="0"/>
              <a:t> </a:t>
            </a:r>
            <a:r>
              <a:rPr lang="en-US" dirty="0" err="1"/>
              <a:t>terdapat</a:t>
            </a:r>
            <a:r>
              <a:rPr lang="en-US" dirty="0"/>
              <a:t> </a:t>
            </a:r>
            <a:r>
              <a:rPr lang="en-US" dirty="0" err="1"/>
              <a:t>kemungkinan</a:t>
            </a:r>
            <a:r>
              <a:rPr lang="en-US" dirty="0"/>
              <a:t> </a:t>
            </a:r>
            <a:r>
              <a:rPr lang="en-US" dirty="0" err="1"/>
              <a:t>timbulnya</a:t>
            </a:r>
            <a:r>
              <a:rPr lang="en-US" dirty="0"/>
              <a:t> </a:t>
            </a:r>
            <a:r>
              <a:rPr lang="en-US" dirty="0" err="1"/>
              <a:t>kecelakaan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akibat</a:t>
            </a:r>
            <a:r>
              <a:rPr lang="en-US" dirty="0"/>
              <a:t> </a:t>
            </a:r>
            <a:r>
              <a:rPr lang="en-US" dirty="0" err="1"/>
              <a:t>kerja</a:t>
            </a:r>
            <a:r>
              <a:rPr lang="en-US" dirty="0"/>
              <a:t> oleh </a:t>
            </a:r>
            <a:r>
              <a:rPr lang="en-US" dirty="0" err="1"/>
              <a:t>karena</a:t>
            </a:r>
            <a:r>
              <a:rPr lang="en-US" dirty="0"/>
              <a:t> </a:t>
            </a:r>
            <a:r>
              <a:rPr lang="en-US" dirty="0" err="1"/>
              <a:t>adanya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</a:t>
            </a:r>
            <a:r>
              <a:rPr lang="en-US" dirty="0" err="1"/>
              <a:t>bahaya</a:t>
            </a:r>
            <a:endParaRPr lang="en-US" dirty="0"/>
          </a:p>
          <a:p>
            <a:r>
              <a:rPr lang="en-US" sz="4000" b="1" dirty="0" err="1"/>
              <a:t>Manajemen</a:t>
            </a:r>
            <a:r>
              <a:rPr lang="en-US" sz="4000" b="1" dirty="0"/>
              <a:t> </a:t>
            </a:r>
            <a:r>
              <a:rPr lang="en-US" sz="4000" b="1" dirty="0" err="1"/>
              <a:t>Risiko</a:t>
            </a:r>
            <a:r>
              <a:rPr lang="en-US" sz="4000" b="1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suatu</a:t>
            </a:r>
            <a:r>
              <a:rPr lang="en-US" dirty="0"/>
              <a:t> proses </a:t>
            </a:r>
            <a:r>
              <a:rPr lang="en-US" dirty="0" err="1"/>
              <a:t>manajemen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meminimalkan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836434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C1326C-F863-4494-973F-5E7D5B6610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647758-837D-48F4-8DF2-2542C308A0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6EA6C1-F4CC-4409-8D1A-27BCD9F60B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8572" y="365125"/>
            <a:ext cx="9354856" cy="63099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93888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E87D19-7F21-44F9-AF60-5C0BD9EC6F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A9EE87-64BC-4383-8338-9E71A80C6EA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A90FF5-C295-443C-AD49-FCAF24C39BA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667192F-EB97-4DB4-9F85-E0D4BC3CA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1771" y="2086502"/>
            <a:ext cx="5220429" cy="382958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2296D9F-76A0-4D23-A380-E643DD7752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33371" y="1729213"/>
            <a:ext cx="5487166" cy="444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431876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4AEE76-C57E-430E-B795-4DC09D65CC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9F09C2-D366-4CA0-8043-BC249389A4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6D488F-0112-4E54-8B76-3ABB385A48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3055" y="1027906"/>
            <a:ext cx="10285889" cy="46634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23818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B8D085-5B2D-4E67-963D-C25BFE0C8E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6303E4-C630-462F-BAD4-FCFB1EEC4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766AA3F-D732-4BD1-88C7-61116036A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0260" y="365125"/>
            <a:ext cx="7312580" cy="5505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5661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D78803-20CE-43B0-859C-4A4DB5A18C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16928"/>
          </a:xfrm>
        </p:spPr>
        <p:txBody>
          <a:bodyPr/>
          <a:lstStyle/>
          <a:p>
            <a:pPr algn="ctr"/>
            <a:r>
              <a:rPr lang="en-US" dirty="0"/>
              <a:t>HAZARD SIGN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4722655-64CA-406A-926B-29B76CA585FC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6C3BAD4-CDE5-4DBF-A486-686266B40E7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66760" y="1825625"/>
            <a:ext cx="2987040" cy="4351338"/>
          </a:xfrm>
        </p:spPr>
        <p:txBody>
          <a:bodyPr/>
          <a:lstStyle/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endParaRPr lang="en-US" b="1" dirty="0"/>
          </a:p>
          <a:p>
            <a:pPr algn="ctr"/>
            <a:r>
              <a:rPr lang="en-US" b="1" dirty="0"/>
              <a:t>PAHAMI HAZARD TEMPAT KERJA</a:t>
            </a:r>
          </a:p>
        </p:txBody>
      </p:sp>
      <p:pic>
        <p:nvPicPr>
          <p:cNvPr id="1026" name="Picture 2" descr="Hazard Warning Triangual Yellow Icon Set On White Stock Illustration -  Download Image Now - Danger, Chemical, Toxic Waste">
            <a:extLst>
              <a:ext uri="{FF2B5EF4-FFF2-40B4-BE49-F238E27FC236}">
                <a16:creationId xmlns:a16="http://schemas.microsoft.com/office/drawing/2014/main" id="{F1C6A0DC-9F10-456D-9458-50115DF90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" y="2141536"/>
            <a:ext cx="731520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570044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9D0C04-C78A-4005-8FF1-731955CCEF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54680" y="68897"/>
            <a:ext cx="5882642" cy="1051243"/>
          </a:xfrm>
        </p:spPr>
        <p:txBody>
          <a:bodyPr/>
          <a:lstStyle/>
          <a:p>
            <a:r>
              <a:rPr lang="en-US" dirty="0"/>
              <a:t>JENIS HAZARD (</a:t>
            </a:r>
            <a:r>
              <a:rPr lang="en-US" dirty="0" err="1"/>
              <a:t>kerja</a:t>
            </a:r>
            <a:r>
              <a:rPr lang="en-US" dirty="0"/>
              <a:t>)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735FDBE-E5E4-4A70-A137-6EE6497B6F6F}"/>
              </a:ext>
            </a:extLst>
          </p:cNvPr>
          <p:cNvSpPr/>
          <p:nvPr/>
        </p:nvSpPr>
        <p:spPr>
          <a:xfrm>
            <a:off x="1143000" y="1394460"/>
            <a:ext cx="2011680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KESEHATAN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3B678F4-0F30-43DC-947D-AC2E270BABE3}"/>
              </a:ext>
            </a:extLst>
          </p:cNvPr>
          <p:cNvSpPr/>
          <p:nvPr/>
        </p:nvSpPr>
        <p:spPr>
          <a:xfrm>
            <a:off x="4991100" y="1394460"/>
            <a:ext cx="2011680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KESELAMATAN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11E6612-8B45-4F67-838A-78E0ECBF7D9B}"/>
              </a:ext>
            </a:extLst>
          </p:cNvPr>
          <p:cNvSpPr/>
          <p:nvPr/>
        </p:nvSpPr>
        <p:spPr>
          <a:xfrm>
            <a:off x="8610600" y="1394460"/>
            <a:ext cx="2011680" cy="1120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/>
              <a:t>LINGKUNGAN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DD0A86D5-EE81-4B33-8036-7F85412B8960}"/>
              </a:ext>
            </a:extLst>
          </p:cNvPr>
          <p:cNvSpPr/>
          <p:nvPr/>
        </p:nvSpPr>
        <p:spPr>
          <a:xfrm>
            <a:off x="502920" y="2788920"/>
            <a:ext cx="3108960" cy="155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</a:t>
            </a:r>
            <a:r>
              <a:rPr lang="en-US" dirty="0" err="1"/>
              <a:t>penyakit</a:t>
            </a:r>
            <a:endParaRPr lang="en-US" dirty="0"/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BC771503-70E0-4E19-898C-CC76164B6AA4}"/>
              </a:ext>
            </a:extLst>
          </p:cNvPr>
          <p:cNvSpPr/>
          <p:nvPr/>
        </p:nvSpPr>
        <p:spPr>
          <a:xfrm>
            <a:off x="4465320" y="2720023"/>
            <a:ext cx="3108960" cy="155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Segala</a:t>
            </a:r>
            <a:r>
              <a:rPr lang="en-US" dirty="0"/>
              <a:t> </a:t>
            </a:r>
            <a:r>
              <a:rPr lang="en-US" dirty="0" err="1"/>
              <a:t>aktivitas</a:t>
            </a:r>
            <a:r>
              <a:rPr lang="en-US" dirty="0"/>
              <a:t> yang </a:t>
            </a:r>
            <a:r>
              <a:rPr lang="en-US" dirty="0" err="1"/>
              <a:t>menimbulkan</a:t>
            </a:r>
            <a:r>
              <a:rPr lang="en-US" dirty="0"/>
              <a:t> BAHAYA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4A74B913-42BE-444D-AF2B-88C549493095}"/>
              </a:ext>
            </a:extLst>
          </p:cNvPr>
          <p:cNvSpPr/>
          <p:nvPr/>
        </p:nvSpPr>
        <p:spPr>
          <a:xfrm>
            <a:off x="8061960" y="2720023"/>
            <a:ext cx="3108960" cy="155448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/>
              <a:t>Bahaya</a:t>
            </a:r>
            <a:r>
              <a:rPr lang="en-US" dirty="0"/>
              <a:t> yang </a:t>
            </a:r>
            <a:r>
              <a:rPr lang="en-US" dirty="0" err="1"/>
              <a:t>dilepaskan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lingkungan</a:t>
            </a:r>
            <a:r>
              <a:rPr lang="en-US" dirty="0"/>
              <a:t> yang </a:t>
            </a:r>
            <a:r>
              <a:rPr lang="en-US" dirty="0" err="1"/>
              <a:t>menyebabkan</a:t>
            </a:r>
            <a:r>
              <a:rPr lang="en-US" dirty="0"/>
              <a:t> </a:t>
            </a:r>
            <a:r>
              <a:rPr lang="en-US" dirty="0" err="1"/>
              <a:t>efek</a:t>
            </a:r>
            <a:r>
              <a:rPr lang="en-US" dirty="0"/>
              <a:t> </a:t>
            </a:r>
            <a:r>
              <a:rPr lang="en-US" dirty="0" err="1"/>
              <a:t>merusak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563466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F11B5F57-7522-42C4-945E-827A19E93A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HAZARD KESEJATAN KERJA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C0D58CB-72AA-423B-88D3-B24DCA575B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BAHAYA FISIK</a:t>
            </a:r>
          </a:p>
          <a:p>
            <a:r>
              <a:rPr lang="en-US" dirty="0"/>
              <a:t>KIMIA</a:t>
            </a:r>
          </a:p>
          <a:p>
            <a:r>
              <a:rPr lang="en-US" dirty="0"/>
              <a:t>BIOLOGI </a:t>
            </a:r>
          </a:p>
          <a:p>
            <a:r>
              <a:rPr lang="en-US" dirty="0"/>
              <a:t>BAHAYA YANG BERKAITAN DENGAN ERGONOMI</a:t>
            </a:r>
          </a:p>
        </p:txBody>
      </p:sp>
    </p:spTree>
    <p:extLst>
      <p:ext uri="{BB962C8B-B14F-4D97-AF65-F5344CB8AC3E}">
        <p14:creationId xmlns:p14="http://schemas.microsoft.com/office/powerpoint/2010/main" val="9459958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672B080C-28C0-4567-AAFB-59F5F0D6D3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JENIS HAZARD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F6A1003-47EB-4157-AF19-1F11B4C0DF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ADA 5:</a:t>
            </a:r>
          </a:p>
          <a:p>
            <a:pPr marL="514350" indent="-514350">
              <a:buAutoNum type="arabicPeriod"/>
            </a:pPr>
            <a:r>
              <a:rPr lang="en-US" dirty="0" err="1"/>
              <a:t>Bahaya</a:t>
            </a:r>
            <a:r>
              <a:rPr lang="en-US" dirty="0"/>
              <a:t> </a:t>
            </a:r>
            <a:r>
              <a:rPr lang="en-US" dirty="0" err="1"/>
              <a:t>mekanis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sv-SE" dirty="0">
                <a:sym typeface="Wingdings" panose="05000000000000000000" pitchFamily="2" charset="2"/>
              </a:rPr>
              <a:t>peralatan mekanis atau benda bergerak dengan gaya mekanika baik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listrik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sv-SE" dirty="0">
                <a:sym typeface="Wingdings" panose="05000000000000000000" pitchFamily="2" charset="2"/>
              </a:rPr>
              <a:t>energi listrik seperti kebakaran, sengatan listrik, dan hubungan singkat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fisis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faktor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fisis</a:t>
            </a:r>
            <a:r>
              <a:rPr lang="en-US" dirty="0">
                <a:sym typeface="Wingdings" panose="05000000000000000000" pitchFamily="2" charset="2"/>
              </a:rPr>
              <a:t>, co: </a:t>
            </a:r>
            <a:r>
              <a:rPr lang="en-US" dirty="0" err="1">
                <a:sym typeface="Wingdings" panose="05000000000000000000" pitchFamily="2" charset="2"/>
              </a:rPr>
              <a:t>kebisingan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suhu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getaran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panas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sinar</a:t>
            </a:r>
            <a:r>
              <a:rPr lang="en-US" dirty="0">
                <a:sym typeface="Wingdings" panose="05000000000000000000" pitchFamily="2" charset="2"/>
              </a:rPr>
              <a:t> UV, </a:t>
            </a:r>
            <a:r>
              <a:rPr lang="en-US" dirty="0" err="1">
                <a:sym typeface="Wingdings" panose="05000000000000000000" pitchFamily="2" charset="2"/>
              </a:rPr>
              <a:t>cahaya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radiasi</a:t>
            </a:r>
            <a:endParaRPr lang="en-US" dirty="0">
              <a:sym typeface="Wingdings" panose="05000000000000000000" pitchFamily="2" charset="2"/>
            </a:endParaRPr>
          </a:p>
          <a:p>
            <a:pPr marL="514350" indent="-514350"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Biologis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unsur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biologis</a:t>
            </a:r>
            <a:r>
              <a:rPr lang="en-US" dirty="0">
                <a:sym typeface="Wingdings" panose="05000000000000000000" pitchFamily="2" charset="2"/>
              </a:rPr>
              <a:t>, flora fauna</a:t>
            </a:r>
          </a:p>
          <a:p>
            <a:pPr marL="514350" indent="-514350">
              <a:buAutoNum type="arabicPeriod"/>
            </a:pPr>
            <a:r>
              <a:rPr lang="en-US" dirty="0" err="1">
                <a:sym typeface="Wingdings" panose="05000000000000000000" pitchFamily="2" charset="2"/>
              </a:rPr>
              <a:t>Bahaya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kimiawi</a:t>
            </a:r>
            <a:r>
              <a:rPr lang="en-US" dirty="0">
                <a:sym typeface="Wingdings" panose="05000000000000000000" pitchFamily="2" charset="2"/>
              </a:rPr>
              <a:t> </a:t>
            </a:r>
            <a:r>
              <a:rPr lang="en-US" dirty="0" err="1">
                <a:sym typeface="Wingdings" panose="05000000000000000000" pitchFamily="2" charset="2"/>
              </a:rPr>
              <a:t>bahan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dirty="0" err="1">
                <a:sym typeface="Wingdings" panose="05000000000000000000" pitchFamily="2" charset="2"/>
              </a:rPr>
              <a:t>kimia</a:t>
            </a:r>
            <a:r>
              <a:rPr lang="en-US" dirty="0">
                <a:sym typeface="Wingdings" panose="05000000000000000000" pitchFamily="2" charset="2"/>
              </a:rPr>
              <a:t>  </a:t>
            </a:r>
            <a:r>
              <a:rPr lang="en-US" dirty="0" err="1">
                <a:sym typeface="Wingdings" panose="05000000000000000000" pitchFamily="2" charset="2"/>
              </a:rPr>
              <a:t>iritasi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keracunan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kebakaran</a:t>
            </a:r>
            <a:r>
              <a:rPr lang="en-US" dirty="0">
                <a:sym typeface="Wingdings" panose="05000000000000000000" pitchFamily="2" charset="2"/>
              </a:rPr>
              <a:t>, </a:t>
            </a:r>
            <a:r>
              <a:rPr lang="en-US" dirty="0" err="1">
                <a:sym typeface="Wingdings" panose="05000000000000000000" pitchFamily="2" charset="2"/>
              </a:rPr>
              <a:t>polusi</a:t>
            </a:r>
            <a:endParaRPr lang="en-US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8337379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26EB71-B719-4450-BCF9-BD5BD0FC12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JENIS HAZARD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06E923-B9CD-404E-8CF9-E51F9CCAFE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HAZARD SOMATIK (</a:t>
            </a:r>
            <a:r>
              <a:rPr lang="en-US" dirty="0" err="1"/>
              <a:t>berasal</a:t>
            </a:r>
            <a:r>
              <a:rPr lang="en-US" dirty="0"/>
              <a:t> </a:t>
            </a:r>
            <a:r>
              <a:rPr lang="en-US" dirty="0" err="1"/>
              <a:t>dari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. Co: </a:t>
            </a:r>
            <a:r>
              <a:rPr lang="en-US" dirty="0" err="1"/>
              <a:t>penyakit</a:t>
            </a:r>
            <a:r>
              <a:rPr lang="en-US" dirty="0"/>
              <a:t> </a:t>
            </a:r>
            <a:r>
              <a:rPr lang="en-US" dirty="0" err="1"/>
              <a:t>bawaan</a:t>
            </a:r>
            <a:r>
              <a:rPr lang="en-US" dirty="0"/>
              <a:t>)</a:t>
            </a:r>
          </a:p>
          <a:p>
            <a:r>
              <a:rPr lang="en-US" dirty="0"/>
              <a:t>HAZARD LINGKUNGAN KERJA (FISIK, KIMIA, BIOLOGI)</a:t>
            </a:r>
          </a:p>
          <a:p>
            <a:r>
              <a:rPr lang="en-US" dirty="0"/>
              <a:t>HAZARD PERILAKU (co:  </a:t>
            </a:r>
            <a:r>
              <a:rPr lang="en-US" dirty="0" err="1"/>
              <a:t>perilaku</a:t>
            </a:r>
            <a:r>
              <a:rPr lang="en-US" dirty="0"/>
              <a:t> </a:t>
            </a:r>
            <a:r>
              <a:rPr lang="en-US" dirty="0" err="1"/>
              <a:t>ketidakwaspdaan</a:t>
            </a:r>
            <a:r>
              <a:rPr lang="en-US" dirty="0"/>
              <a:t>/</a:t>
            </a:r>
            <a:r>
              <a:rPr lang="en-US" dirty="0" err="1"/>
              <a:t>acuh</a:t>
            </a:r>
            <a:r>
              <a:rPr lang="en-US" dirty="0"/>
              <a:t>)</a:t>
            </a:r>
          </a:p>
          <a:p>
            <a:r>
              <a:rPr lang="en-US" dirty="0"/>
              <a:t>HAZARD ERGONOMI (</a:t>
            </a:r>
            <a:r>
              <a:rPr lang="en-US" dirty="0" err="1"/>
              <a:t>posisi</a:t>
            </a:r>
            <a:r>
              <a:rPr lang="en-US" dirty="0"/>
              <a:t> </a:t>
            </a:r>
            <a:r>
              <a:rPr lang="en-US" dirty="0" err="1"/>
              <a:t>anatomi</a:t>
            </a:r>
            <a:r>
              <a:rPr lang="en-US" dirty="0"/>
              <a:t> </a:t>
            </a:r>
            <a:r>
              <a:rPr lang="en-US" dirty="0" err="1"/>
              <a:t>tubuh</a:t>
            </a:r>
            <a:r>
              <a:rPr lang="en-US" dirty="0"/>
              <a:t> </a:t>
            </a:r>
            <a:r>
              <a:rPr lang="en-US" dirty="0" err="1"/>
              <a:t>saat</a:t>
            </a:r>
            <a:r>
              <a:rPr lang="en-US" dirty="0"/>
              <a:t> </a:t>
            </a:r>
            <a:r>
              <a:rPr lang="en-US" dirty="0" err="1"/>
              <a:t>bekerja</a:t>
            </a:r>
            <a:r>
              <a:rPr lang="en-US" dirty="0"/>
              <a:t>)</a:t>
            </a:r>
          </a:p>
          <a:p>
            <a:r>
              <a:rPr lang="en-US" dirty="0"/>
              <a:t>HAZARD PENGORGANISASIAN PEKERJAAN (</a:t>
            </a:r>
            <a:r>
              <a:rPr lang="en-US" i="1" dirty="0"/>
              <a:t>the right man in the right place</a:t>
            </a:r>
            <a:r>
              <a:rPr lang="en-US" dirty="0"/>
              <a:t>)</a:t>
            </a:r>
          </a:p>
          <a:p>
            <a:r>
              <a:rPr lang="en-US" dirty="0"/>
              <a:t>HAZARD BUDAYA KERJA (</a:t>
            </a:r>
            <a:r>
              <a:rPr lang="en-US" dirty="0" err="1"/>
              <a:t>aturan</a:t>
            </a:r>
            <a:r>
              <a:rPr lang="en-US" dirty="0"/>
              <a:t> </a:t>
            </a:r>
            <a:r>
              <a:rPr lang="en-US" dirty="0" err="1"/>
              <a:t>perusaan</a:t>
            </a:r>
            <a:r>
              <a:rPr lang="en-US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202724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F837E1-78F6-4EED-9BFB-5FE0339818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803CE8-496A-4701-A808-F4AF9329D8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32006B7-FFE4-499C-B455-507FAD5F4C9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63980" y="365125"/>
            <a:ext cx="8831580" cy="6118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33705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</TotalTime>
  <Words>839</Words>
  <Application>Microsoft Office PowerPoint</Application>
  <PresentationFormat>Widescreen</PresentationFormat>
  <Paragraphs>138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Arial</vt:lpstr>
      <vt:lpstr>Calibri</vt:lpstr>
      <vt:lpstr>Calibri Light</vt:lpstr>
      <vt:lpstr>Office Theme</vt:lpstr>
      <vt:lpstr>KONSEP HAZARD dan RESIKO</vt:lpstr>
      <vt:lpstr>HAZARD/BAHAYA</vt:lpstr>
      <vt:lpstr>PowerPoint Presentation</vt:lpstr>
      <vt:lpstr>HAZARD SIGN</vt:lpstr>
      <vt:lpstr>JENIS HAZARD (kerja)</vt:lpstr>
      <vt:lpstr>JENIS HAZARD KESEJATAN KERJA</vt:lpstr>
      <vt:lpstr>JENIS HAZARD</vt:lpstr>
      <vt:lpstr>JENIS HAZARD</vt:lpstr>
      <vt:lpstr>PowerPoint Presentation</vt:lpstr>
      <vt:lpstr>Pengendalian Hazard menurut PERMENAKER No 05/men/1996</vt:lpstr>
      <vt:lpstr>RISIKO</vt:lpstr>
      <vt:lpstr>PowerPoint Presentation</vt:lpstr>
      <vt:lpstr>PowerPoint Presentation</vt:lpstr>
      <vt:lpstr>Hubungan Bahaya dan Risiko</vt:lpstr>
      <vt:lpstr>SUMBER HAZARD DALAM ASUHAN KEPERAWATAN</vt:lpstr>
      <vt:lpstr>PowerPoint Presentation</vt:lpstr>
      <vt:lpstr>PowerPoint Presentation</vt:lpstr>
      <vt:lpstr>PowerPoint Presentation</vt:lpstr>
      <vt:lpstr>IDENTIFIKASI BAHAYA</vt:lpstr>
      <vt:lpstr>Manfaat identifikasi HAZARD</vt:lpstr>
      <vt:lpstr>APA SAJA KOMPONEN PROSES ASUHAN KEPERAWATAN ANESTESI???</vt:lpstr>
      <vt:lpstr>PENGKAJIAN </vt:lpstr>
      <vt:lpstr>PERENCANAAN</vt:lpstr>
      <vt:lpstr>PELAKSANAAN</vt:lpstr>
      <vt:lpstr>PELAKSANAAN</vt:lpstr>
      <vt:lpstr>EVALUASI</vt:lpstr>
      <vt:lpstr>TUJUAN MANAJEMEN HAZARD DALAM ASKAN</vt:lpstr>
      <vt:lpstr>MANAJEMEN RESIKO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KONSEP HAZARD</dc:title>
  <dc:creator>windows</dc:creator>
  <cp:lastModifiedBy>windows</cp:lastModifiedBy>
  <cp:revision>9</cp:revision>
  <dcterms:created xsi:type="dcterms:W3CDTF">2024-03-02T15:32:10Z</dcterms:created>
  <dcterms:modified xsi:type="dcterms:W3CDTF">2024-03-03T16:40:53Z</dcterms:modified>
</cp:coreProperties>
</file>