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54B0-829F-4FA8-96E2-7D85018FEDA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D06F-4D20-4D59-A110-552C1CB774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54B0-829F-4FA8-96E2-7D85018FEDA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D06F-4D20-4D59-A110-552C1CB77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54B0-829F-4FA8-96E2-7D85018FEDA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D06F-4D20-4D59-A110-552C1CB77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54B0-829F-4FA8-96E2-7D85018FEDA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D06F-4D20-4D59-A110-552C1CB77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54B0-829F-4FA8-96E2-7D85018FEDA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D06F-4D20-4D59-A110-552C1CB774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54B0-829F-4FA8-96E2-7D85018FEDA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D06F-4D20-4D59-A110-552C1CB77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54B0-829F-4FA8-96E2-7D85018FEDA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D06F-4D20-4D59-A110-552C1CB77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54B0-829F-4FA8-96E2-7D85018FEDA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83D06F-4D20-4D59-A110-552C1CB774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54B0-829F-4FA8-96E2-7D85018FEDA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D06F-4D20-4D59-A110-552C1CB77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54B0-829F-4FA8-96E2-7D85018FEDA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583D06F-4D20-4D59-A110-552C1CB77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16954B0-829F-4FA8-96E2-7D85018FEDA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D06F-4D20-4D59-A110-552C1CB77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6954B0-829F-4FA8-96E2-7D85018FEDA8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583D06F-4D20-4D59-A110-552C1CB7744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8077200" cy="2743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err="1" smtClean="0">
                <a:solidFill>
                  <a:schemeClr val="tx2">
                    <a:satMod val="200000"/>
                  </a:schemeClr>
                </a:solidFill>
                <a:latin typeface="Algerian" pitchFamily="82" charset="0"/>
              </a:rPr>
              <a:t>Ragam</a:t>
            </a:r>
            <a:r>
              <a:rPr lang="en-US" sz="6000" dirty="0" smtClean="0">
                <a:solidFill>
                  <a:schemeClr val="tx2">
                    <a:satMod val="200000"/>
                  </a:schemeClr>
                </a:solidFill>
                <a:latin typeface="Algerian" pitchFamily="82" charset="0"/>
              </a:rPr>
              <a:t> </a:t>
            </a:r>
            <a:br>
              <a:rPr lang="en-US" sz="6000" dirty="0" smtClean="0">
                <a:solidFill>
                  <a:schemeClr val="tx2">
                    <a:satMod val="200000"/>
                  </a:schemeClr>
                </a:solidFill>
                <a:latin typeface="Algerian" pitchFamily="82" charset="0"/>
              </a:rPr>
            </a:br>
            <a:r>
              <a:rPr lang="en-US" sz="6000" dirty="0" err="1" smtClean="0">
                <a:solidFill>
                  <a:schemeClr val="tx2">
                    <a:satMod val="200000"/>
                  </a:schemeClr>
                </a:solidFill>
                <a:latin typeface="Algerian" pitchFamily="82" charset="0"/>
              </a:rPr>
              <a:t>Bahasa</a:t>
            </a:r>
            <a:r>
              <a:rPr lang="en-US" sz="6000" dirty="0" smtClean="0">
                <a:solidFill>
                  <a:schemeClr val="tx2">
                    <a:satMod val="200000"/>
                  </a:schemeClr>
                </a:solidFill>
                <a:latin typeface="Algerian" pitchFamily="82" charset="0"/>
              </a:rPr>
              <a:t> Indonesia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057400"/>
            <a:ext cx="7772400" cy="2438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2.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Ragam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rgbClr val="FFFF00"/>
                </a:solidFill>
              </a:rPr>
              <a:t>lisan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sangat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terikat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pada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kondisi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situasi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ruang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&amp;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waktu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sedang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ragam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rgbClr val="FFFF00"/>
                </a:solidFill>
              </a:rPr>
              <a:t>tulis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tidak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676400"/>
            <a:ext cx="7772400" cy="31273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3.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Ragam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rgbClr val="FFFF00"/>
                </a:solidFill>
              </a:rPr>
              <a:t>lisan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dipengaruhi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oleh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tinggi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rendahnya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dan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panjang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pendeknya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suara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sedang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ragam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i="1" dirty="0" err="1" smtClean="0">
                <a:solidFill>
                  <a:srgbClr val="FFFF00"/>
                </a:solidFill>
              </a:rPr>
              <a:t>tulis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dilengkapi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dengan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tanda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baca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huruf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besar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, &amp;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huruf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miring.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7772400" cy="1981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err="1" smtClean="0">
                <a:solidFill>
                  <a:schemeClr val="tx2">
                    <a:satMod val="200000"/>
                  </a:schemeClr>
                </a:solidFill>
              </a:rPr>
              <a:t>Ragam</a:t>
            </a:r>
            <a:r>
              <a:rPr lang="en-US" sz="4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4800" i="1" dirty="0" err="1" smtClean="0">
                <a:solidFill>
                  <a:srgbClr val="FFFF00"/>
                </a:solidFill>
              </a:rPr>
              <a:t>baku</a:t>
            </a:r>
            <a:r>
              <a:rPr lang="en-US" sz="4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48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48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4800" dirty="0" smtClean="0">
                <a:solidFill>
                  <a:schemeClr val="tx2">
                    <a:satMod val="200000"/>
                  </a:schemeClr>
                </a:solidFill>
              </a:rPr>
              <a:t>&amp; </a:t>
            </a:r>
            <a:r>
              <a:rPr lang="en-US" sz="4800" dirty="0" err="1" smtClean="0">
                <a:solidFill>
                  <a:schemeClr val="tx2">
                    <a:satMod val="200000"/>
                  </a:schemeClr>
                </a:solidFill>
              </a:rPr>
              <a:t>ragam</a:t>
            </a:r>
            <a:r>
              <a:rPr lang="en-US" sz="4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4800" i="1" dirty="0" err="1" smtClean="0">
                <a:solidFill>
                  <a:srgbClr val="FFFF00"/>
                </a:solidFill>
              </a:rPr>
              <a:t>tidak</a:t>
            </a:r>
            <a:r>
              <a:rPr lang="en-US" sz="4800" i="1" dirty="0" smtClean="0">
                <a:solidFill>
                  <a:srgbClr val="FFFF00"/>
                </a:solidFill>
              </a:rPr>
              <a:t> </a:t>
            </a:r>
            <a:r>
              <a:rPr lang="en-US" sz="4800" i="1" dirty="0" err="1" smtClean="0">
                <a:solidFill>
                  <a:srgbClr val="FFFF00"/>
                </a:solidFill>
              </a:rPr>
              <a:t>baku</a:t>
            </a:r>
            <a:endParaRPr lang="en-US" sz="4800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8153400" cy="1905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Ragam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</a:rPr>
              <a:t>baku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adl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ragam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yg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dilembagakan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&amp;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diakui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oleh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sebagian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besar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warga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masyarakat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pemakainya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sbg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bhs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resmi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&amp;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sbg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kerangka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rujukan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norma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bhs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dlm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penggunaannya</a:t>
            </a:r>
            <a:endParaRPr lang="en-US" sz="28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505200"/>
            <a:ext cx="7010400" cy="16002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3200" dirty="0" err="1" smtClean="0"/>
              <a:t>Ragam</a:t>
            </a:r>
            <a:r>
              <a:rPr lang="en-US" sz="3200" dirty="0" smtClean="0"/>
              <a:t> </a:t>
            </a:r>
            <a:r>
              <a:rPr lang="en-US" sz="3200" i="1" dirty="0" err="1" smtClean="0">
                <a:solidFill>
                  <a:srgbClr val="FFFF00"/>
                </a:solidFill>
              </a:rPr>
              <a:t>tdk</a:t>
            </a:r>
            <a:r>
              <a:rPr lang="en-US" sz="3200" i="1" dirty="0" smtClean="0">
                <a:solidFill>
                  <a:srgbClr val="FFFF00"/>
                </a:solidFill>
              </a:rPr>
              <a:t> </a:t>
            </a:r>
            <a:r>
              <a:rPr lang="en-US" sz="3200" i="1" dirty="0" err="1" smtClean="0">
                <a:solidFill>
                  <a:srgbClr val="FFFF00"/>
                </a:solidFill>
              </a:rPr>
              <a:t>baku</a:t>
            </a:r>
            <a:r>
              <a:rPr lang="en-US" sz="3200" i="1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/>
              <a:t>adl</a:t>
            </a:r>
            <a:r>
              <a:rPr lang="en-US" sz="3200" dirty="0" smtClean="0"/>
              <a:t> </a:t>
            </a:r>
            <a:r>
              <a:rPr lang="en-US" sz="3200" dirty="0" err="1" smtClean="0"/>
              <a:t>ragam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tdk</a:t>
            </a:r>
            <a:r>
              <a:rPr lang="en-US" sz="3200" dirty="0" smtClean="0"/>
              <a:t> </a:t>
            </a:r>
            <a:r>
              <a:rPr lang="en-US" sz="3200" dirty="0" err="1" smtClean="0"/>
              <a:t>dilembagakan</a:t>
            </a:r>
            <a:r>
              <a:rPr lang="en-US" sz="3200" dirty="0" smtClean="0"/>
              <a:t> &amp; </a:t>
            </a:r>
            <a:r>
              <a:rPr lang="en-US" sz="3200" dirty="0" err="1" smtClean="0"/>
              <a:t>ditandai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ciri2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menyimpang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norma</a:t>
            </a:r>
            <a:r>
              <a:rPr lang="en-US" sz="3200" dirty="0" smtClean="0"/>
              <a:t> </a:t>
            </a:r>
            <a:r>
              <a:rPr lang="en-US" sz="3200" dirty="0" err="1" smtClean="0"/>
              <a:t>ragam</a:t>
            </a:r>
            <a:r>
              <a:rPr lang="en-US" sz="3200" dirty="0" smtClean="0"/>
              <a:t> </a:t>
            </a:r>
            <a:r>
              <a:rPr lang="en-US" sz="3200" dirty="0" err="1" smtClean="0"/>
              <a:t>baku</a:t>
            </a:r>
            <a:endParaRPr lang="en-US" sz="32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7160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Ragam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baku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memiliki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sifat-sifat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276600"/>
            <a:ext cx="7772400" cy="2590800"/>
          </a:xfrm>
        </p:spPr>
        <p:txBody>
          <a:bodyPr>
            <a:normAutofit/>
          </a:bodyPr>
          <a:lstStyle/>
          <a:p>
            <a:pPr marL="609600" indent="-609600" algn="ctr">
              <a:buFontTx/>
              <a:buAutoNum type="alphaLcPeriod"/>
            </a:pPr>
            <a:r>
              <a:rPr lang="en-US" sz="4000" dirty="0" err="1" smtClean="0">
                <a:solidFill>
                  <a:srgbClr val="FF0000"/>
                </a:solidFill>
              </a:rPr>
              <a:t>Kemantapan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Dinamis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609600" indent="-609600" algn="ctr">
              <a:buFontTx/>
              <a:buAutoNum type="alphaLcPeriod"/>
            </a:pPr>
            <a:r>
              <a:rPr lang="en-US" sz="4000" dirty="0" err="1" smtClean="0">
                <a:solidFill>
                  <a:srgbClr val="FF0000"/>
                </a:solidFill>
              </a:rPr>
              <a:t>Cendekia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609600" indent="-609600" algn="ctr">
              <a:buFontTx/>
              <a:buAutoNum type="alphaLcPeriod"/>
            </a:pPr>
            <a:r>
              <a:rPr lang="en-US" sz="4000" dirty="0" err="1" smtClean="0">
                <a:solidFill>
                  <a:srgbClr val="FF0000"/>
                </a:solidFill>
              </a:rPr>
              <a:t>Seragam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4620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a. Kemantapan Dinamis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algn="ctr"/>
            <a:r>
              <a:rPr lang="en-US" sz="2800" smtClean="0"/>
              <a:t>Mantap artinya sesuai dg kaidah bahasa.</a:t>
            </a:r>
          </a:p>
          <a:p>
            <a:pPr algn="ctr"/>
            <a:endParaRPr lang="en-US" sz="2800" smtClean="0"/>
          </a:p>
          <a:p>
            <a:pPr algn="ctr"/>
            <a:r>
              <a:rPr lang="en-US" sz="2800" smtClean="0"/>
              <a:t>Dinamis artinya tdk statis, tdk kaku. Bhs baku tdk menghendaki adanya bentuk mati.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4620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b. Cendekia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pPr algn="ctr"/>
            <a:r>
              <a:rPr lang="en-US" smtClean="0"/>
              <a:t>Ragam baku bersifat cendekia krn dipakai pd tempat2 resmi.</a:t>
            </a:r>
          </a:p>
          <a:p>
            <a:pPr algn="ctr"/>
            <a:endParaRPr lang="en-US" smtClean="0"/>
          </a:p>
          <a:p>
            <a:pPr algn="ctr"/>
            <a:r>
              <a:rPr lang="en-US" smtClean="0"/>
              <a:t>Pewujud ragam baku ini adl org2 yg terpelajar.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4620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c. Seragam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algn="ctr"/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seragam</a:t>
            </a:r>
            <a:r>
              <a:rPr lang="en-US" dirty="0" smtClean="0"/>
              <a:t>.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pembakuan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penyeragaman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981200"/>
            <a:ext cx="7772400" cy="14620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4. Ragam baku tulis &amp; ragam baku lisan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6480048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a.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Ragam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baku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tulis</a:t>
            </a:r>
            <a:endParaRPr lang="en-US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895600"/>
            <a:ext cx="8382000" cy="182880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sz="4000" dirty="0" err="1" smtClean="0">
                <a:solidFill>
                  <a:srgbClr val="FF0000"/>
                </a:solidFill>
              </a:rPr>
              <a:t>Adalah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ragam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yang </a:t>
            </a:r>
            <a:r>
              <a:rPr lang="en-US" sz="4000" dirty="0" err="1" smtClean="0">
                <a:solidFill>
                  <a:srgbClr val="FF0000"/>
                </a:solidFill>
              </a:rPr>
              <a:t>dipakai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dalam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buku-buku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pelajaran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atau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buku-buku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ilmiah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lainnya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6271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1. Penting atau tidaknya Bahasa Indonesia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7162800" cy="3048000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3200" dirty="0" err="1" smtClean="0">
                <a:latin typeface="Elephant" pitchFamily="18" charset="0"/>
              </a:rPr>
              <a:t>Sebuah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bhs</a:t>
            </a:r>
            <a:r>
              <a:rPr lang="en-US" sz="3200" dirty="0" smtClean="0">
                <a:latin typeface="Elephant" pitchFamily="18" charset="0"/>
              </a:rPr>
              <a:t>, </a:t>
            </a:r>
            <a:r>
              <a:rPr lang="en-US" sz="3200" dirty="0" err="1" smtClean="0">
                <a:latin typeface="Elephant" pitchFamily="18" charset="0"/>
              </a:rPr>
              <a:t>penting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atau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tidaknya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dpt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dilihat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dari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tiga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dirty="0" err="1" smtClean="0">
                <a:latin typeface="Elephant" pitchFamily="18" charset="0"/>
              </a:rPr>
              <a:t>kriteria</a:t>
            </a:r>
            <a:r>
              <a:rPr lang="en-US" sz="3200" dirty="0" smtClean="0">
                <a:latin typeface="Elephant" pitchFamily="18" charset="0"/>
              </a:rPr>
              <a:t>: </a:t>
            </a:r>
            <a:r>
              <a:rPr lang="en-US" sz="3200" i="1" dirty="0" err="1" smtClean="0">
                <a:solidFill>
                  <a:srgbClr val="FFFF00"/>
                </a:solidFill>
                <a:latin typeface="Elephant" pitchFamily="18" charset="0"/>
              </a:rPr>
              <a:t>jumlah</a:t>
            </a:r>
            <a:r>
              <a:rPr lang="en-US" sz="3200" i="1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3200" i="1" dirty="0" err="1" smtClean="0">
                <a:solidFill>
                  <a:srgbClr val="FFFF00"/>
                </a:solidFill>
                <a:latin typeface="Elephant" pitchFamily="18" charset="0"/>
              </a:rPr>
              <a:t>penutur</a:t>
            </a:r>
            <a:r>
              <a:rPr lang="en-US" sz="3200" i="1" dirty="0" smtClean="0">
                <a:latin typeface="Elephant" pitchFamily="18" charset="0"/>
              </a:rPr>
              <a:t>, </a:t>
            </a:r>
            <a:r>
              <a:rPr lang="en-US" sz="3200" i="1" dirty="0" err="1" smtClean="0">
                <a:solidFill>
                  <a:srgbClr val="00B050"/>
                </a:solidFill>
                <a:latin typeface="Elephant" pitchFamily="18" charset="0"/>
              </a:rPr>
              <a:t>luas</a:t>
            </a:r>
            <a:r>
              <a:rPr lang="en-US" sz="3200" i="1" dirty="0" smtClean="0">
                <a:solidFill>
                  <a:srgbClr val="00B050"/>
                </a:solidFill>
                <a:latin typeface="Elephant" pitchFamily="18" charset="0"/>
              </a:rPr>
              <a:t> </a:t>
            </a:r>
            <a:r>
              <a:rPr lang="en-US" sz="3200" i="1" dirty="0" err="1" smtClean="0">
                <a:solidFill>
                  <a:srgbClr val="00B050"/>
                </a:solidFill>
                <a:latin typeface="Elephant" pitchFamily="18" charset="0"/>
              </a:rPr>
              <a:t>daerah</a:t>
            </a:r>
            <a:r>
              <a:rPr lang="en-US" sz="3200" i="1" dirty="0" smtClean="0">
                <a:solidFill>
                  <a:srgbClr val="00B050"/>
                </a:solidFill>
                <a:latin typeface="Elephant" pitchFamily="18" charset="0"/>
              </a:rPr>
              <a:t> </a:t>
            </a:r>
            <a:r>
              <a:rPr lang="en-US" sz="3200" i="1" dirty="0" err="1" smtClean="0">
                <a:solidFill>
                  <a:srgbClr val="00B050"/>
                </a:solidFill>
                <a:latin typeface="Elephant" pitchFamily="18" charset="0"/>
              </a:rPr>
              <a:t>penyebarannya</a:t>
            </a:r>
            <a:r>
              <a:rPr lang="en-US" sz="3200" dirty="0" smtClean="0">
                <a:latin typeface="Elephant" pitchFamily="18" charset="0"/>
              </a:rPr>
              <a:t>, </a:t>
            </a:r>
            <a:r>
              <a:rPr lang="en-US" sz="3200" dirty="0" err="1" smtClean="0">
                <a:latin typeface="Elephant" pitchFamily="18" charset="0"/>
              </a:rPr>
              <a:t>dan</a:t>
            </a:r>
            <a:r>
              <a:rPr lang="en-US" sz="3200" dirty="0" smtClean="0">
                <a:latin typeface="Elephant" pitchFamily="18" charset="0"/>
              </a:rPr>
              <a:t> </a:t>
            </a:r>
            <a:r>
              <a:rPr lang="en-US" sz="3200" i="1" dirty="0" err="1" smtClean="0">
                <a:solidFill>
                  <a:srgbClr val="00B0F0"/>
                </a:solidFill>
                <a:latin typeface="Elephant" pitchFamily="18" charset="0"/>
              </a:rPr>
              <a:t>terpakainya</a:t>
            </a:r>
            <a:r>
              <a:rPr lang="en-US" sz="3200" i="1" dirty="0" smtClean="0">
                <a:solidFill>
                  <a:srgbClr val="00B0F0"/>
                </a:solidFill>
                <a:latin typeface="Elephant" pitchFamily="18" charset="0"/>
              </a:rPr>
              <a:t> </a:t>
            </a:r>
            <a:r>
              <a:rPr lang="en-US" sz="3200" i="1" dirty="0" err="1" smtClean="0">
                <a:solidFill>
                  <a:srgbClr val="00B0F0"/>
                </a:solidFill>
                <a:latin typeface="Elephant" pitchFamily="18" charset="0"/>
              </a:rPr>
              <a:t>bhs</a:t>
            </a:r>
            <a:r>
              <a:rPr lang="en-US" sz="3200" i="1" dirty="0" smtClean="0">
                <a:solidFill>
                  <a:srgbClr val="00B0F0"/>
                </a:solidFill>
                <a:latin typeface="Elephant" pitchFamily="18" charset="0"/>
              </a:rPr>
              <a:t> </a:t>
            </a:r>
            <a:r>
              <a:rPr lang="en-US" sz="3200" i="1" dirty="0" err="1" smtClean="0">
                <a:solidFill>
                  <a:srgbClr val="00B0F0"/>
                </a:solidFill>
                <a:latin typeface="Elephant" pitchFamily="18" charset="0"/>
              </a:rPr>
              <a:t>itu</a:t>
            </a:r>
            <a:r>
              <a:rPr lang="en-US" sz="3200" i="1" dirty="0" smtClean="0">
                <a:solidFill>
                  <a:srgbClr val="00B0F0"/>
                </a:solidFill>
                <a:latin typeface="Elephant" pitchFamily="18" charset="0"/>
              </a:rPr>
              <a:t> </a:t>
            </a:r>
            <a:r>
              <a:rPr lang="en-US" sz="3200" i="1" dirty="0" err="1" smtClean="0">
                <a:solidFill>
                  <a:srgbClr val="00B0F0"/>
                </a:solidFill>
                <a:latin typeface="Elephant" pitchFamily="18" charset="0"/>
              </a:rPr>
              <a:t>dlm</a:t>
            </a:r>
            <a:r>
              <a:rPr lang="en-US" sz="3200" i="1" dirty="0" smtClean="0">
                <a:solidFill>
                  <a:srgbClr val="00B0F0"/>
                </a:solidFill>
                <a:latin typeface="Elephant" pitchFamily="18" charset="0"/>
              </a:rPr>
              <a:t> </a:t>
            </a:r>
            <a:r>
              <a:rPr lang="en-US" sz="3200" i="1" dirty="0" err="1" smtClean="0">
                <a:solidFill>
                  <a:srgbClr val="00B0F0"/>
                </a:solidFill>
                <a:latin typeface="Elephant" pitchFamily="18" charset="0"/>
              </a:rPr>
              <a:t>sarana</a:t>
            </a:r>
            <a:r>
              <a:rPr lang="en-US" sz="3200" i="1" dirty="0" smtClean="0">
                <a:solidFill>
                  <a:srgbClr val="00B0F0"/>
                </a:solidFill>
                <a:latin typeface="Elephant" pitchFamily="18" charset="0"/>
              </a:rPr>
              <a:t> </a:t>
            </a:r>
            <a:r>
              <a:rPr lang="en-US" sz="3200" i="1" dirty="0" err="1" smtClean="0">
                <a:solidFill>
                  <a:srgbClr val="00B0F0"/>
                </a:solidFill>
                <a:latin typeface="Elephant" pitchFamily="18" charset="0"/>
              </a:rPr>
              <a:t>ilmu</a:t>
            </a:r>
            <a:r>
              <a:rPr lang="en-US" sz="3200" i="1" dirty="0" smtClean="0">
                <a:solidFill>
                  <a:srgbClr val="00B0F0"/>
                </a:solidFill>
                <a:latin typeface="Elephant" pitchFamily="18" charset="0"/>
              </a:rPr>
              <a:t>, </a:t>
            </a:r>
            <a:r>
              <a:rPr lang="en-US" sz="3200" i="1" dirty="0" err="1" smtClean="0">
                <a:solidFill>
                  <a:srgbClr val="00B0F0"/>
                </a:solidFill>
                <a:latin typeface="Elephant" pitchFamily="18" charset="0"/>
              </a:rPr>
              <a:t>susastra</a:t>
            </a:r>
            <a:r>
              <a:rPr lang="en-US" sz="3200" i="1" dirty="0" smtClean="0">
                <a:solidFill>
                  <a:srgbClr val="00B0F0"/>
                </a:solidFill>
                <a:latin typeface="Elephant" pitchFamily="18" charset="0"/>
              </a:rPr>
              <a:t>, </a:t>
            </a:r>
            <a:r>
              <a:rPr lang="en-US" sz="3200" i="1" dirty="0" err="1" smtClean="0">
                <a:solidFill>
                  <a:srgbClr val="00B0F0"/>
                </a:solidFill>
                <a:latin typeface="Elephant" pitchFamily="18" charset="0"/>
              </a:rPr>
              <a:t>dan</a:t>
            </a:r>
            <a:r>
              <a:rPr lang="en-US" sz="3200" i="1" dirty="0" smtClean="0">
                <a:solidFill>
                  <a:srgbClr val="00B0F0"/>
                </a:solidFill>
                <a:latin typeface="Elephant" pitchFamily="18" charset="0"/>
              </a:rPr>
              <a:t> </a:t>
            </a:r>
            <a:r>
              <a:rPr lang="en-US" sz="3200" i="1" dirty="0" err="1" smtClean="0">
                <a:solidFill>
                  <a:srgbClr val="00B0F0"/>
                </a:solidFill>
                <a:latin typeface="Elephant" pitchFamily="18" charset="0"/>
              </a:rPr>
              <a:t>budaya</a:t>
            </a:r>
            <a:r>
              <a:rPr lang="en-US" sz="2800" dirty="0" smtClean="0">
                <a:latin typeface="Elephant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143000"/>
            <a:ext cx="6480048" cy="92964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b.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Ragam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baku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lisan</a:t>
            </a:r>
            <a:endParaRPr lang="en-US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971800"/>
            <a:ext cx="7772400" cy="1584325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sz="4000" dirty="0" err="1" smtClean="0">
                <a:solidFill>
                  <a:srgbClr val="FFC000"/>
                </a:solidFill>
              </a:rPr>
              <a:t>Bergantung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pada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besar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atau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kecilnya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ragam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daerah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dalam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ucapannya</a:t>
            </a:r>
            <a:r>
              <a:rPr lang="en-US" sz="4000" dirty="0" smtClean="0">
                <a:solidFill>
                  <a:srgbClr val="FFC000"/>
                </a:solidFill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2057400"/>
            <a:ext cx="7772400" cy="14620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5. Ragam Sosial &amp; Ragam Fungsional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981200"/>
            <a:ext cx="7772400" cy="2209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 err="1" smtClean="0">
                <a:solidFill>
                  <a:schemeClr val="tx2">
                    <a:satMod val="200000"/>
                  </a:schemeClr>
                </a:solidFill>
              </a:rPr>
              <a:t>Bahasa</a:t>
            </a:r>
            <a:r>
              <a:rPr lang="en-US" sz="5400" dirty="0" smtClean="0">
                <a:solidFill>
                  <a:schemeClr val="tx2">
                    <a:satMod val="200000"/>
                  </a:schemeClr>
                </a:solidFill>
              </a:rPr>
              <a:t> Indonesia </a:t>
            </a:r>
            <a:r>
              <a:rPr lang="en-US" sz="5400" dirty="0" err="1" smtClean="0">
                <a:solidFill>
                  <a:schemeClr val="tx2">
                    <a:satMod val="200000"/>
                  </a:schemeClr>
                </a:solidFill>
              </a:rPr>
              <a:t>yg</a:t>
            </a:r>
            <a:r>
              <a:rPr lang="en-US" sz="54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5400" b="1" i="1" dirty="0" err="1" smtClean="0">
                <a:solidFill>
                  <a:srgbClr val="FFC000"/>
                </a:solidFill>
              </a:rPr>
              <a:t>baik</a:t>
            </a:r>
            <a:r>
              <a:rPr lang="en-US" sz="54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tx2">
                    <a:satMod val="200000"/>
                  </a:schemeClr>
                </a:solidFill>
              </a:rPr>
              <a:t>dan</a:t>
            </a:r>
            <a:r>
              <a:rPr lang="en-US" sz="54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5400" b="1" i="1" dirty="0" err="1" smtClean="0">
                <a:solidFill>
                  <a:srgbClr val="FFC000"/>
                </a:solidFill>
              </a:rPr>
              <a:t>benar</a:t>
            </a:r>
            <a:endParaRPr lang="en-US" sz="5400" b="1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1143000"/>
            <a:ext cx="8305800" cy="1905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buFontTx/>
              <a:buChar char="•"/>
              <a:defRPr/>
            </a:pPr>
            <a:r>
              <a:rPr lang="en-US" i="1" dirty="0" err="1" smtClean="0">
                <a:solidFill>
                  <a:srgbClr val="FFC000"/>
                </a:solidFill>
              </a:rPr>
              <a:t>Benar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masalah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gramatika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[</a:t>
            </a:r>
            <a:r>
              <a:rPr lang="en-US" dirty="0" err="1" smtClean="0">
                <a:solidFill>
                  <a:srgbClr val="C00000"/>
                </a:solidFill>
              </a:rPr>
              <a:t>kaidah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bahasa</a:t>
            </a:r>
            <a:r>
              <a:rPr lang="en-US" dirty="0" smtClean="0">
                <a:solidFill>
                  <a:srgbClr val="C00000"/>
                </a:solidFill>
              </a:rPr>
              <a:t>]</a:t>
            </a:r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86200"/>
            <a:ext cx="7924800" cy="12192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5400" i="1" dirty="0" err="1" smtClean="0">
                <a:solidFill>
                  <a:srgbClr val="C00000"/>
                </a:solidFill>
              </a:rPr>
              <a:t>Baik</a:t>
            </a:r>
            <a:r>
              <a:rPr lang="en-US" sz="5400" dirty="0" smtClean="0"/>
              <a:t> </a:t>
            </a:r>
            <a:r>
              <a:rPr lang="en-US" sz="5400" dirty="0" err="1" smtClean="0"/>
              <a:t>adalah</a:t>
            </a:r>
            <a:r>
              <a:rPr lang="en-US" sz="5400" dirty="0" smtClean="0"/>
              <a:t> </a:t>
            </a:r>
            <a:r>
              <a:rPr lang="en-US" sz="5400" dirty="0" err="1" smtClean="0"/>
              <a:t>masalah</a:t>
            </a:r>
            <a:r>
              <a:rPr lang="en-US" sz="5400" dirty="0" smtClean="0"/>
              <a:t> </a:t>
            </a:r>
            <a:r>
              <a:rPr lang="en-US" sz="5400" dirty="0" err="1" smtClean="0"/>
              <a:t>efektifitas</a:t>
            </a:r>
            <a:endParaRPr lang="en-US" sz="54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9319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buFontTx/>
              <a:buChar char="•"/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Bahasa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benar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adl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bahasa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mengandung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kaidah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benar</a:t>
            </a:r>
            <a:endParaRPr lang="en-US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2209800"/>
          </a:xfrm>
        </p:spPr>
        <p:txBody>
          <a:bodyPr>
            <a:normAutofit fontScale="92500"/>
          </a:bodyPr>
          <a:lstStyle/>
          <a:p>
            <a:pPr algn="ctr">
              <a:spcBef>
                <a:spcPct val="0"/>
              </a:spcBef>
              <a:buFontTx/>
              <a:buChar char="•"/>
            </a:pPr>
            <a:r>
              <a:rPr lang="en-US" sz="4400" dirty="0" err="1" smtClean="0"/>
              <a:t>Bahasa</a:t>
            </a:r>
            <a:r>
              <a:rPr lang="en-US" sz="4400" dirty="0" smtClean="0"/>
              <a:t> </a:t>
            </a:r>
            <a:r>
              <a:rPr lang="en-US" sz="4400" dirty="0" err="1" smtClean="0"/>
              <a:t>yg</a:t>
            </a:r>
            <a:r>
              <a:rPr lang="en-US" sz="4400" dirty="0" smtClean="0"/>
              <a:t> </a:t>
            </a:r>
            <a:r>
              <a:rPr lang="en-US" sz="4400" dirty="0" err="1" smtClean="0"/>
              <a:t>baik</a:t>
            </a:r>
            <a:r>
              <a:rPr lang="en-US" sz="4400" dirty="0" smtClean="0"/>
              <a:t> </a:t>
            </a:r>
            <a:r>
              <a:rPr lang="en-US" sz="4400" dirty="0" err="1" smtClean="0"/>
              <a:t>adl</a:t>
            </a:r>
            <a:r>
              <a:rPr lang="en-US" sz="4400" dirty="0" smtClean="0"/>
              <a:t> </a:t>
            </a:r>
            <a:r>
              <a:rPr lang="en-US" sz="4400" dirty="0" err="1" smtClean="0"/>
              <a:t>bahasa</a:t>
            </a:r>
            <a:r>
              <a:rPr lang="en-US" sz="4400" dirty="0" smtClean="0"/>
              <a:t> </a:t>
            </a:r>
            <a:r>
              <a:rPr lang="en-US" sz="4400" dirty="0" err="1" smtClean="0"/>
              <a:t>yg</a:t>
            </a:r>
            <a:r>
              <a:rPr lang="en-US" sz="4400" dirty="0" smtClean="0"/>
              <a:t> </a:t>
            </a:r>
            <a:r>
              <a:rPr lang="en-US" sz="4400" dirty="0" err="1" smtClean="0"/>
              <a:t>mempunyai</a:t>
            </a:r>
            <a:r>
              <a:rPr lang="en-US" sz="4400" dirty="0" smtClean="0"/>
              <a:t> </a:t>
            </a:r>
            <a:r>
              <a:rPr lang="en-US" sz="4400" dirty="0" err="1" smtClean="0"/>
              <a:t>nilai</a:t>
            </a:r>
            <a:r>
              <a:rPr lang="en-US" sz="4400" dirty="0" smtClean="0"/>
              <a:t> rasa </a:t>
            </a:r>
            <a:r>
              <a:rPr lang="en-US" sz="4400" dirty="0" err="1" smtClean="0"/>
              <a:t>yg</a:t>
            </a:r>
            <a:r>
              <a:rPr lang="en-US" sz="4400" dirty="0" smtClean="0"/>
              <a:t> </a:t>
            </a:r>
            <a:r>
              <a:rPr lang="en-US" sz="4400" dirty="0" err="1" smtClean="0"/>
              <a:t>tepat</a:t>
            </a:r>
            <a:r>
              <a:rPr lang="en-US" sz="4400" dirty="0" smtClean="0"/>
              <a:t> </a:t>
            </a:r>
            <a:r>
              <a:rPr lang="en-US" sz="4400" dirty="0" err="1" smtClean="0"/>
              <a:t>sesuai</a:t>
            </a:r>
            <a:r>
              <a:rPr lang="en-US" sz="4400" dirty="0" smtClean="0"/>
              <a:t> dg </a:t>
            </a:r>
            <a:r>
              <a:rPr lang="en-US" sz="4400" dirty="0" err="1" smtClean="0"/>
              <a:t>situas</a:t>
            </a:r>
            <a:r>
              <a:rPr lang="en-US" sz="4400" dirty="0" err="1" smtClean="0"/>
              <a:t>i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467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a.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Dipandang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dari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Jumlah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Penutur</a:t>
            </a:r>
            <a:endParaRPr lang="en-US" dirty="0" smtClean="0">
              <a:solidFill>
                <a:schemeClr val="tx2">
                  <a:satMod val="200000"/>
                </a:schemeClr>
              </a:solidFill>
              <a:latin typeface="Elephant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19400"/>
            <a:ext cx="8153400" cy="3810000"/>
          </a:xfrm>
        </p:spPr>
        <p:txBody>
          <a:bodyPr/>
          <a:lstStyle/>
          <a:p>
            <a:r>
              <a:rPr lang="en-US" dirty="0" err="1" smtClean="0">
                <a:latin typeface="Elephant" pitchFamily="18" charset="0"/>
              </a:rPr>
              <a:t>Ada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dua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bhs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di</a:t>
            </a:r>
            <a:r>
              <a:rPr lang="en-US" dirty="0" smtClean="0">
                <a:latin typeface="Elephant" pitchFamily="18" charset="0"/>
              </a:rPr>
              <a:t> Indonesia, </a:t>
            </a:r>
            <a:r>
              <a:rPr lang="en-US" dirty="0" err="1" smtClean="0">
                <a:latin typeface="Elephant" pitchFamily="18" charset="0"/>
              </a:rPr>
              <a:t>yaitu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bhs</a:t>
            </a:r>
            <a:r>
              <a:rPr lang="en-US" dirty="0" smtClean="0">
                <a:latin typeface="Elephant" pitchFamily="18" charset="0"/>
              </a:rPr>
              <a:t> Indonesia &amp; </a:t>
            </a:r>
            <a:r>
              <a:rPr lang="en-US" dirty="0" err="1" smtClean="0">
                <a:latin typeface="Elephant" pitchFamily="18" charset="0"/>
              </a:rPr>
              <a:t>bhs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daerah</a:t>
            </a:r>
            <a:r>
              <a:rPr lang="en-US" dirty="0" smtClean="0">
                <a:latin typeface="Elephant" pitchFamily="18" charset="0"/>
              </a:rPr>
              <a:t>. Bhs Indonesia </a:t>
            </a:r>
            <a:r>
              <a:rPr lang="en-US" dirty="0" err="1" smtClean="0">
                <a:latin typeface="Elephant" pitchFamily="18" charset="0"/>
              </a:rPr>
              <a:t>lahir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sbg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bhs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kedua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bagi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sebagian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besar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bangsa</a:t>
            </a:r>
            <a:r>
              <a:rPr lang="en-US" dirty="0" smtClean="0">
                <a:latin typeface="Elephant" pitchFamily="18" charset="0"/>
              </a:rPr>
              <a:t> Indonesia. </a:t>
            </a:r>
            <a:r>
              <a:rPr lang="en-US" dirty="0" err="1" smtClean="0">
                <a:latin typeface="Elephant" pitchFamily="18" charset="0"/>
              </a:rPr>
              <a:t>Yg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pertama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adl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bahasa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daerah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sbg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i="1" dirty="0" err="1" smtClean="0">
                <a:latin typeface="Elephant" pitchFamily="18" charset="0"/>
              </a:rPr>
              <a:t>bahasa</a:t>
            </a:r>
            <a:r>
              <a:rPr lang="en-US" i="1" dirty="0" smtClean="0">
                <a:latin typeface="Elephant" pitchFamily="18" charset="0"/>
              </a:rPr>
              <a:t> </a:t>
            </a:r>
            <a:r>
              <a:rPr lang="en-US" i="1" dirty="0" err="1" smtClean="0">
                <a:latin typeface="Elephant" pitchFamily="18" charset="0"/>
              </a:rPr>
              <a:t>ibu</a:t>
            </a:r>
            <a:r>
              <a:rPr lang="en-US" dirty="0" smtClean="0">
                <a:latin typeface="Elephant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Jumlah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Penutur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: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95600"/>
            <a:ext cx="8001000" cy="27432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3600" dirty="0" err="1" smtClean="0">
                <a:solidFill>
                  <a:srgbClr val="FFFF00"/>
                </a:solidFill>
              </a:rPr>
              <a:t>Seluruh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rakyat</a:t>
            </a:r>
            <a:r>
              <a:rPr lang="en-US" sz="3600" dirty="0" smtClean="0">
                <a:solidFill>
                  <a:srgbClr val="FFFF00"/>
                </a:solidFill>
              </a:rPr>
              <a:t> Indonesia &amp; </a:t>
            </a:r>
            <a:r>
              <a:rPr lang="en-US" sz="3600" dirty="0" err="1" smtClean="0">
                <a:solidFill>
                  <a:srgbClr val="FFFF00"/>
                </a:solidFill>
              </a:rPr>
              <a:t>penutur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di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luar</a:t>
            </a:r>
            <a:r>
              <a:rPr lang="en-US" sz="3600" dirty="0" smtClean="0">
                <a:solidFill>
                  <a:srgbClr val="FFFF00"/>
                </a:solidFill>
              </a:rPr>
              <a:t> Indonesia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6271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b.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Dipandang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Luas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Penyebarannya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: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00400"/>
            <a:ext cx="7772400" cy="11430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3600" dirty="0" err="1" smtClean="0">
                <a:solidFill>
                  <a:srgbClr val="FFFF00"/>
                </a:solidFill>
              </a:rPr>
              <a:t>Seluruh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wilayah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negara</a:t>
            </a:r>
            <a:r>
              <a:rPr lang="en-US" sz="3600" dirty="0" smtClean="0">
                <a:solidFill>
                  <a:srgbClr val="FFFF00"/>
                </a:solidFill>
              </a:rPr>
              <a:t> Indonesia &amp; </a:t>
            </a:r>
            <a:r>
              <a:rPr lang="en-US" sz="3600" dirty="0" err="1" smtClean="0">
                <a:solidFill>
                  <a:srgbClr val="FFFF00"/>
                </a:solidFill>
              </a:rPr>
              <a:t>bbrp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negara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tetangga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2006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c.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Dipandang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dipakainya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dlm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Ilmu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Budaya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, &amp;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Susastra</a:t>
            </a:r>
            <a:endParaRPr lang="en-US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124200"/>
            <a:ext cx="7772400" cy="16764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3200" dirty="0" err="1" smtClean="0">
                <a:solidFill>
                  <a:srgbClr val="FFFF00"/>
                </a:solidFill>
              </a:rPr>
              <a:t>Seluruh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aspek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kehidupan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dpt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dijalankan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bhs</a:t>
            </a:r>
            <a:r>
              <a:rPr lang="en-US" sz="3200" dirty="0" smtClean="0">
                <a:solidFill>
                  <a:srgbClr val="FFFF00"/>
                </a:solidFill>
              </a:rPr>
              <a:t> Indonesia dg </a:t>
            </a:r>
            <a:r>
              <a:rPr lang="en-US" sz="3200" dirty="0" err="1" smtClean="0">
                <a:solidFill>
                  <a:srgbClr val="FFFF00"/>
                </a:solidFill>
              </a:rPr>
              <a:t>sempurna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514600"/>
            <a:ext cx="7772400" cy="14620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2.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Ragam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Lisan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&amp;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Ragam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Tulis</a:t>
            </a:r>
            <a:endParaRPr lang="en-US" b="1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143000"/>
            <a:ext cx="6480048" cy="1447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*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Perbedaan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305800" cy="1660525"/>
          </a:xfrm>
        </p:spPr>
        <p:txBody>
          <a:bodyPr>
            <a:noAutofit/>
          </a:bodyPr>
          <a:lstStyle/>
          <a:p>
            <a:pPr marL="609600" indent="-609600" algn="l">
              <a:spcBef>
                <a:spcPct val="0"/>
              </a:spcBef>
              <a:buFont typeface="Arial" charset="0"/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1. </a:t>
            </a:r>
            <a:r>
              <a:rPr lang="en-US" sz="3600" dirty="0" err="1" smtClean="0">
                <a:solidFill>
                  <a:srgbClr val="00B0F0"/>
                </a:solidFill>
              </a:rPr>
              <a:t>Ragam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i="1" dirty="0" err="1" smtClean="0">
                <a:solidFill>
                  <a:srgbClr val="FFFF00"/>
                </a:solidFill>
              </a:rPr>
              <a:t>lisan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menghendaki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adanya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orang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kedua</a:t>
            </a:r>
            <a:r>
              <a:rPr lang="en-US" sz="3600" dirty="0" smtClean="0">
                <a:solidFill>
                  <a:srgbClr val="00B0F0"/>
                </a:solidFill>
              </a:rPr>
              <a:t>, </a:t>
            </a:r>
            <a:r>
              <a:rPr lang="en-US" sz="3600" dirty="0" err="1" smtClean="0">
                <a:solidFill>
                  <a:srgbClr val="00B0F0"/>
                </a:solidFill>
              </a:rPr>
              <a:t>sedang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ragam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i="1" dirty="0" err="1" smtClean="0">
                <a:solidFill>
                  <a:srgbClr val="FFFF00"/>
                </a:solidFill>
              </a:rPr>
              <a:t>tulis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tidak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harus</a:t>
            </a:r>
            <a:r>
              <a:rPr lang="en-US" sz="3600" dirty="0" smtClean="0">
                <a:solidFill>
                  <a:srgbClr val="00B0F0"/>
                </a:solidFill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26701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Di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dlm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ragam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lisan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unsur-unsur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fungsi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gramatikal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spt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i="1" dirty="0" err="1" smtClean="0">
                <a:solidFill>
                  <a:srgbClr val="FFFF00"/>
                </a:solidFill>
              </a:rPr>
              <a:t>subjek</a:t>
            </a:r>
            <a:r>
              <a:rPr lang="en-US" sz="3200" i="1" dirty="0" smtClean="0">
                <a:solidFill>
                  <a:srgbClr val="FFFF00"/>
                </a:solidFill>
              </a:rPr>
              <a:t>, </a:t>
            </a:r>
            <a:r>
              <a:rPr lang="en-US" sz="3200" i="1" dirty="0" err="1" smtClean="0">
                <a:solidFill>
                  <a:srgbClr val="FFFF00"/>
                </a:solidFill>
              </a:rPr>
              <a:t>predikat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dan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i="1" dirty="0" err="1" smtClean="0">
                <a:solidFill>
                  <a:srgbClr val="FFFF00"/>
                </a:solidFill>
              </a:rPr>
              <a:t>objek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tidak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selalu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dinyatakan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.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Sebab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bahasa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yg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digunakan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dibantu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oleh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gerak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mimik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pandangan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atau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anggukan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505200"/>
            <a:ext cx="7772400" cy="2438400"/>
          </a:xfrm>
        </p:spPr>
        <p:txBody>
          <a:bodyPr/>
          <a:lstStyle/>
          <a:p>
            <a:pPr algn="ctr"/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terang</a:t>
            </a:r>
            <a:r>
              <a:rPr lang="en-US" dirty="0" smtClean="0"/>
              <a:t> &amp; </a:t>
            </a:r>
            <a:r>
              <a:rPr lang="en-US" dirty="0" err="1" smtClean="0"/>
              <a:t>lengkap</a:t>
            </a:r>
            <a:r>
              <a:rPr lang="en-US" dirty="0" smtClean="0"/>
              <a:t>.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gramatikal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</TotalTime>
  <Words>465</Words>
  <Application>Microsoft Office PowerPoint</Application>
  <PresentationFormat>On-screen Show (4:3)</PresentationFormat>
  <Paragraphs>48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Technic</vt:lpstr>
      <vt:lpstr>Ragam  Bahasa Indonesia</vt:lpstr>
      <vt:lpstr>1. Penting atau tidaknya Bahasa Indonesia</vt:lpstr>
      <vt:lpstr>a. Dipandang dari Jumlah Penutur</vt:lpstr>
      <vt:lpstr>Jumlah Penutur:</vt:lpstr>
      <vt:lpstr>b. Dipandang dari Luas Penyebarannya:</vt:lpstr>
      <vt:lpstr>c. Dipandang dari dipakainya dlm Ilmu, Budaya, &amp; Susastra</vt:lpstr>
      <vt:lpstr>2. Ragam Lisan &amp; Ragam Tulis</vt:lpstr>
      <vt:lpstr>* Perbedaan:</vt:lpstr>
      <vt:lpstr>Di dlm ragam lisan unsur-unsur fungsi gramatikal, spt subjek, predikat, dan objek tidak selalu dinyatakan. Sebab bahasa yg digunakan dibantu oleh gerak, mimik, pandangan, atau anggukan.</vt:lpstr>
      <vt:lpstr>2. Ragam lisan sangat terikat pada kondisi, situasi, ruang &amp; waktu, sedang ragam tulis tidak.</vt:lpstr>
      <vt:lpstr>3. Ragam lisan dipengaruhi oleh tinggi rendahnya dan panjang pendeknya suara, sedang ragam tulis dilengkapi dengan tanda baca, huruf besar, &amp; huruf miring.</vt:lpstr>
      <vt:lpstr>Ragam baku  &amp; ragam tidak baku</vt:lpstr>
      <vt:lpstr>Ragam baku adl ragam yg dilembagakan &amp; diakui oleh sebagian besar warga masyarakat pemakainya sbg bhs resmi &amp; sbg kerangka rujukan norma bhs dlm penggunaannya</vt:lpstr>
      <vt:lpstr>Ragam baku memiliki sifat-sifat:</vt:lpstr>
      <vt:lpstr>a. Kemantapan Dinamis</vt:lpstr>
      <vt:lpstr>b. Cendekia</vt:lpstr>
      <vt:lpstr>c. Seragam</vt:lpstr>
      <vt:lpstr>4. Ragam baku tulis &amp; ragam baku lisan</vt:lpstr>
      <vt:lpstr>a. Ragam baku tulis</vt:lpstr>
      <vt:lpstr>b. Ragam baku lisan</vt:lpstr>
      <vt:lpstr>5. Ragam Sosial &amp; Ragam Fungsional</vt:lpstr>
      <vt:lpstr>Bahasa Indonesia yg baik dan benar</vt:lpstr>
      <vt:lpstr>Benar adalah masalah gramatika  [kaidah bahasa]</vt:lpstr>
      <vt:lpstr>Bahasa yg benar adl bahasa yg mengandung kaidah yg benar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Ragam  Bahasa Indonesia</dc:title>
  <dc:creator>ACER</dc:creator>
  <cp:lastModifiedBy>ACER</cp:lastModifiedBy>
  <cp:revision>4</cp:revision>
  <dcterms:created xsi:type="dcterms:W3CDTF">2020-10-06T12:31:46Z</dcterms:created>
  <dcterms:modified xsi:type="dcterms:W3CDTF">2020-10-06T13:07:03Z</dcterms:modified>
</cp:coreProperties>
</file>