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91"/>
  </p:notesMasterIdLst>
  <p:sldIdLst>
    <p:sldId id="257" r:id="rId9"/>
    <p:sldId id="258" r:id="rId10"/>
    <p:sldId id="260" r:id="rId11"/>
    <p:sldId id="261" r:id="rId12"/>
    <p:sldId id="259" r:id="rId13"/>
    <p:sldId id="262" r:id="rId14"/>
    <p:sldId id="263" r:id="rId15"/>
    <p:sldId id="264" r:id="rId16"/>
    <p:sldId id="265" r:id="rId17"/>
    <p:sldId id="266" r:id="rId18"/>
    <p:sldId id="267" r:id="rId19"/>
    <p:sldId id="268" r:id="rId20"/>
    <p:sldId id="315" r:id="rId21"/>
    <p:sldId id="269"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270" r:id="rId35"/>
    <p:sldId id="271" r:id="rId36"/>
    <p:sldId id="272" r:id="rId37"/>
    <p:sldId id="273" r:id="rId38"/>
    <p:sldId id="338" r:id="rId39"/>
    <p:sldId id="274" r:id="rId40"/>
    <p:sldId id="328" r:id="rId41"/>
    <p:sldId id="329" r:id="rId42"/>
    <p:sldId id="330" r:id="rId43"/>
    <p:sldId id="275" r:id="rId44"/>
    <p:sldId id="331" r:id="rId45"/>
    <p:sldId id="332" r:id="rId46"/>
    <p:sldId id="276" r:id="rId47"/>
    <p:sldId id="333" r:id="rId48"/>
    <p:sldId id="334" r:id="rId49"/>
    <p:sldId id="335" r:id="rId50"/>
    <p:sldId id="277" r:id="rId51"/>
    <p:sldId id="336" r:id="rId52"/>
    <p:sldId id="33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03" r:id="rId79"/>
    <p:sldId id="304" r:id="rId80"/>
    <p:sldId id="305" r:id="rId81"/>
    <p:sldId id="306" r:id="rId82"/>
    <p:sldId id="307" r:id="rId83"/>
    <p:sldId id="308" r:id="rId84"/>
    <p:sldId id="309" r:id="rId85"/>
    <p:sldId id="310" r:id="rId86"/>
    <p:sldId id="311" r:id="rId87"/>
    <p:sldId id="312" r:id="rId88"/>
    <p:sldId id="313" r:id="rId89"/>
    <p:sldId id="31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141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0D5F7-488A-472D-965F-90432AF1AD99}" type="datetimeFigureOut">
              <a:rPr lang="en-US" smtClean="0"/>
              <a:t>5/17/2020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32E56-DA31-4C1A-B5E5-E1BFBFA022D2}" type="slidenum">
              <a:rPr lang="en-US" smtClean="0"/>
              <a:t>‹#›</a:t>
            </a:fld>
            <a:endParaRPr lang="en-US"/>
          </a:p>
        </p:txBody>
      </p:sp>
    </p:spTree>
    <p:extLst>
      <p:ext uri="{BB962C8B-B14F-4D97-AF65-F5344CB8AC3E}">
        <p14:creationId xmlns:p14="http://schemas.microsoft.com/office/powerpoint/2010/main" val="390323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B07A2238-64FF-3744-9BD3-204A945267DE}"/>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DB3B1333-2D82-F943-972C-F7E97346830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071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2511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0512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758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4566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1622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959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8303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2344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1183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6867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28916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3925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37837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457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8555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548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83905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96489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10145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99365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920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9602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02972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814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24036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67379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9478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99987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68429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35439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97577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5204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75215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5188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17696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95758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7546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0804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7531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5960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8311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1343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6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2706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199242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7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112219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31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1277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208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3411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70490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1518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20416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4624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488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246328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77140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16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3662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4967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973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5769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1484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94800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9978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41202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8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2385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84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60979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485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014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023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0408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1720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7693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48175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3568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36604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4412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0021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34953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9171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28089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0223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9237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1473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411379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6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32811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87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471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5363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1753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457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8853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9865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57386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36527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120874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9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173408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6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0096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9942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7229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67167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4343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63909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2126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04289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269443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63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46218D43-C5F9-A240-A6C4-515DAB19F176}"/>
              </a:ext>
            </a:extLst>
          </p:cNvPr>
          <p:cNvSpPr/>
          <p:nvPr userDrawn="1"/>
        </p:nvSpPr>
        <p:spPr>
          <a:xfrm rot="3021489">
            <a:off x="1936516" y="-2370561"/>
            <a:ext cx="11825939" cy="1019477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sz="1800">
              <a:solidFill>
                <a:srgbClr val="FFFFFF"/>
              </a:solidFill>
            </a:endParaRPr>
          </a:p>
        </p:txBody>
      </p:sp>
    </p:spTree>
    <p:extLst>
      <p:ext uri="{BB962C8B-B14F-4D97-AF65-F5344CB8AC3E}">
        <p14:creationId xmlns:p14="http://schemas.microsoft.com/office/powerpoint/2010/main" val="42493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83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8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CF0731A-7439-A547-BC1F-E82D9FDC6AF8}"/>
              </a:ext>
            </a:extLst>
          </p:cNvPr>
          <p:cNvSpPr>
            <a:spLocks noGrp="1"/>
          </p:cNvSpPr>
          <p:nvPr>
            <p:ph type="pic" sz="quarter" idx="14"/>
          </p:nvPr>
        </p:nvSpPr>
        <p:spPr>
          <a:xfrm>
            <a:off x="812800" y="887609"/>
            <a:ext cx="4888888" cy="4214559"/>
          </a:xfrm>
          <a:custGeom>
            <a:avLst/>
            <a:gdLst>
              <a:gd name="connsiteX0" fmla="*/ 1833333 w 3666666"/>
              <a:gd name="connsiteY0" fmla="*/ 0 h 3160919"/>
              <a:gd name="connsiteX1" fmla="*/ 3666666 w 3666666"/>
              <a:gd name="connsiteY1" fmla="*/ 3160919 h 3160919"/>
              <a:gd name="connsiteX2" fmla="*/ 0 w 3666666"/>
              <a:gd name="connsiteY2" fmla="*/ 3160919 h 3160919"/>
            </a:gdLst>
            <a:ahLst/>
            <a:cxnLst>
              <a:cxn ang="0">
                <a:pos x="connsiteX0" y="connsiteY0"/>
              </a:cxn>
              <a:cxn ang="0">
                <a:pos x="connsiteX1" y="connsiteY1"/>
              </a:cxn>
              <a:cxn ang="0">
                <a:pos x="connsiteX2" y="connsiteY2"/>
              </a:cxn>
            </a:cxnLst>
            <a:rect l="l" t="t" r="r" b="b"/>
            <a:pathLst>
              <a:path w="3666666" h="3160919">
                <a:moveTo>
                  <a:pt x="1833333" y="0"/>
                </a:moveTo>
                <a:lnTo>
                  <a:pt x="3666666" y="3160919"/>
                </a:lnTo>
                <a:lnTo>
                  <a:pt x="0" y="3160919"/>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67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7" y="1307867"/>
            <a:ext cx="3625263" cy="4666212"/>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8634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reative Break Pict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26D1CCD-D6E6-5641-AAAB-2F17701CCC42}"/>
              </a:ext>
            </a:extLst>
          </p:cNvPr>
          <p:cNvSpPr>
            <a:spLocks noGrp="1"/>
          </p:cNvSpPr>
          <p:nvPr>
            <p:ph type="pic" sz="quarter" idx="14"/>
          </p:nvPr>
        </p:nvSpPr>
        <p:spPr>
          <a:xfrm>
            <a:off x="812800" y="1797149"/>
            <a:ext cx="4819323" cy="3561092"/>
          </a:xfrm>
          <a:custGeom>
            <a:avLst/>
            <a:gdLst>
              <a:gd name="connsiteX0" fmla="*/ 2196799 w 3614492"/>
              <a:gd name="connsiteY0" fmla="*/ 1569807 h 2670819"/>
              <a:gd name="connsiteX1" fmla="*/ 2835386 w 3614492"/>
              <a:gd name="connsiteY1" fmla="*/ 2670819 h 2670819"/>
              <a:gd name="connsiteX2" fmla="*/ 1558212 w 3614492"/>
              <a:gd name="connsiteY2" fmla="*/ 2670819 h 2670819"/>
              <a:gd name="connsiteX3" fmla="*/ 638587 w 3614492"/>
              <a:gd name="connsiteY3" fmla="*/ 1569807 h 2670819"/>
              <a:gd name="connsiteX4" fmla="*/ 1277174 w 3614492"/>
              <a:gd name="connsiteY4" fmla="*/ 2670819 h 2670819"/>
              <a:gd name="connsiteX5" fmla="*/ 0 w 3614492"/>
              <a:gd name="connsiteY5" fmla="*/ 2670819 h 2670819"/>
              <a:gd name="connsiteX6" fmla="*/ 2337318 w 3614492"/>
              <a:gd name="connsiteY6" fmla="*/ 1427584 h 2670819"/>
              <a:gd name="connsiteX7" fmla="*/ 3614492 w 3614492"/>
              <a:gd name="connsiteY7" fmla="*/ 1427584 h 2670819"/>
              <a:gd name="connsiteX8" fmla="*/ 2975905 w 3614492"/>
              <a:gd name="connsiteY8" fmla="*/ 2528596 h 2670819"/>
              <a:gd name="connsiteX9" fmla="*/ 779106 w 3614492"/>
              <a:gd name="connsiteY9" fmla="*/ 1427584 h 2670819"/>
              <a:gd name="connsiteX10" fmla="*/ 2056280 w 3614492"/>
              <a:gd name="connsiteY10" fmla="*/ 1427584 h 2670819"/>
              <a:gd name="connsiteX11" fmla="*/ 1417693 w 3614492"/>
              <a:gd name="connsiteY11" fmla="*/ 2528596 h 2670819"/>
              <a:gd name="connsiteX12" fmla="*/ 2196799 w 3614492"/>
              <a:gd name="connsiteY12" fmla="*/ 142223 h 2670819"/>
              <a:gd name="connsiteX13" fmla="*/ 2835386 w 3614492"/>
              <a:gd name="connsiteY13" fmla="*/ 1243235 h 2670819"/>
              <a:gd name="connsiteX14" fmla="*/ 1558212 w 3614492"/>
              <a:gd name="connsiteY14" fmla="*/ 1243235 h 2670819"/>
              <a:gd name="connsiteX15" fmla="*/ 638587 w 3614492"/>
              <a:gd name="connsiteY15" fmla="*/ 142223 h 2670819"/>
              <a:gd name="connsiteX16" fmla="*/ 1277174 w 3614492"/>
              <a:gd name="connsiteY16" fmla="*/ 1243235 h 2670819"/>
              <a:gd name="connsiteX17" fmla="*/ 0 w 3614492"/>
              <a:gd name="connsiteY17" fmla="*/ 1243235 h 2670819"/>
              <a:gd name="connsiteX18" fmla="*/ 2337318 w 3614492"/>
              <a:gd name="connsiteY18" fmla="*/ 0 h 2670819"/>
              <a:gd name="connsiteX19" fmla="*/ 3614492 w 3614492"/>
              <a:gd name="connsiteY19" fmla="*/ 0 h 2670819"/>
              <a:gd name="connsiteX20" fmla="*/ 2975905 w 3614492"/>
              <a:gd name="connsiteY20" fmla="*/ 1101012 h 2670819"/>
              <a:gd name="connsiteX21" fmla="*/ 779106 w 3614492"/>
              <a:gd name="connsiteY21" fmla="*/ 0 h 2670819"/>
              <a:gd name="connsiteX22" fmla="*/ 2056280 w 3614492"/>
              <a:gd name="connsiteY22" fmla="*/ 0 h 2670819"/>
              <a:gd name="connsiteX23" fmla="*/ 1417693 w 3614492"/>
              <a:gd name="connsiteY23" fmla="*/ 1101012 h 267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14492" h="2670819">
                <a:moveTo>
                  <a:pt x="2196799" y="1569807"/>
                </a:moveTo>
                <a:lnTo>
                  <a:pt x="2835386" y="2670819"/>
                </a:lnTo>
                <a:lnTo>
                  <a:pt x="1558212" y="2670819"/>
                </a:lnTo>
                <a:close/>
                <a:moveTo>
                  <a:pt x="638587" y="1569807"/>
                </a:moveTo>
                <a:lnTo>
                  <a:pt x="1277174" y="2670819"/>
                </a:lnTo>
                <a:lnTo>
                  <a:pt x="0" y="2670819"/>
                </a:lnTo>
                <a:close/>
                <a:moveTo>
                  <a:pt x="2337318" y="1427584"/>
                </a:moveTo>
                <a:lnTo>
                  <a:pt x="3614492" y="1427584"/>
                </a:lnTo>
                <a:lnTo>
                  <a:pt x="2975905" y="2528596"/>
                </a:lnTo>
                <a:close/>
                <a:moveTo>
                  <a:pt x="779106" y="1427584"/>
                </a:moveTo>
                <a:lnTo>
                  <a:pt x="2056280" y="1427584"/>
                </a:lnTo>
                <a:lnTo>
                  <a:pt x="1417693" y="2528596"/>
                </a:lnTo>
                <a:close/>
                <a:moveTo>
                  <a:pt x="2196799" y="142223"/>
                </a:moveTo>
                <a:lnTo>
                  <a:pt x="2835386" y="1243235"/>
                </a:lnTo>
                <a:lnTo>
                  <a:pt x="1558212" y="1243235"/>
                </a:lnTo>
                <a:close/>
                <a:moveTo>
                  <a:pt x="638587" y="142223"/>
                </a:moveTo>
                <a:lnTo>
                  <a:pt x="1277174" y="1243235"/>
                </a:lnTo>
                <a:lnTo>
                  <a:pt x="0" y="1243235"/>
                </a:lnTo>
                <a:close/>
                <a:moveTo>
                  <a:pt x="2337318" y="0"/>
                </a:moveTo>
                <a:lnTo>
                  <a:pt x="3614492" y="0"/>
                </a:lnTo>
                <a:lnTo>
                  <a:pt x="2975905" y="1101012"/>
                </a:lnTo>
                <a:close/>
                <a:moveTo>
                  <a:pt x="779106" y="0"/>
                </a:moveTo>
                <a:lnTo>
                  <a:pt x="2056280" y="0"/>
                </a:lnTo>
                <a:lnTo>
                  <a:pt x="1417693" y="1101012"/>
                </a:ln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87643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12192000" cy="6858000"/>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8751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8" name="Picture Placeholder 13">
            <a:extLst>
              <a:ext uri="{FF2B5EF4-FFF2-40B4-BE49-F238E27FC236}">
                <a16:creationId xmlns:a16="http://schemas.microsoft.com/office/drawing/2014/main" id="{175CD7A9-E177-EC4A-AD93-D5EC6334DAD7}"/>
              </a:ext>
            </a:extLst>
          </p:cNvPr>
          <p:cNvSpPr>
            <a:spLocks noGrp="1"/>
          </p:cNvSpPr>
          <p:nvPr>
            <p:ph type="pic" sz="quarter" idx="14"/>
          </p:nvPr>
        </p:nvSpPr>
        <p:spPr>
          <a:xfrm>
            <a:off x="5004892" y="1624949"/>
            <a:ext cx="2182217" cy="384717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8834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19774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7000211" y="2165938"/>
            <a:ext cx="3671032" cy="2082501"/>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94345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5EB34-8A20-834D-A552-1D430F5C5AAC}"/>
              </a:ext>
            </a:extLst>
          </p:cNvPr>
          <p:cNvSpPr>
            <a:spLocks noGrp="1"/>
          </p:cNvSpPr>
          <p:nvPr>
            <p:ph type="dt" idx="10"/>
          </p:nvPr>
        </p:nvSpPr>
        <p:spPr/>
        <p:txBody>
          <a:bodyPr/>
          <a:lstStyle>
            <a:lvl1pPr>
              <a:defRPr/>
            </a:lvl1pPr>
          </a:lstStyle>
          <a:p>
            <a:endParaRPr lang="en-US" altLang="en-US">
              <a:solidFill>
                <a:srgbClr val="999999">
                  <a:tint val="75000"/>
                </a:srgbClr>
              </a:solidFill>
            </a:endParaRPr>
          </a:p>
        </p:txBody>
      </p:sp>
      <p:sp>
        <p:nvSpPr>
          <p:cNvPr id="3" name="Slide Number Placeholder 2">
            <a:extLst>
              <a:ext uri="{FF2B5EF4-FFF2-40B4-BE49-F238E27FC236}">
                <a16:creationId xmlns:a16="http://schemas.microsoft.com/office/drawing/2014/main" id="{72CE502D-50A1-E24A-9FF6-ADFE8151F5BC}"/>
              </a:ext>
            </a:extLst>
          </p:cNvPr>
          <p:cNvSpPr>
            <a:spLocks noGrp="1"/>
          </p:cNvSpPr>
          <p:nvPr>
            <p:ph type="sldNum" idx="11"/>
          </p:nvPr>
        </p:nvSpPr>
        <p:spPr/>
        <p:txBody>
          <a:bodyPr/>
          <a:lstStyle>
            <a:lvl1pPr>
              <a:defRPr/>
            </a:lvl1pPr>
          </a:lstStyle>
          <a:p>
            <a:fld id="{298D613B-08DA-544E-BEB3-3D0E6E669318}" type="slidenum">
              <a:rPr lang="en-US" altLang="en-US">
                <a:solidFill>
                  <a:srgbClr val="999999">
                    <a:tint val="75000"/>
                  </a:srgbClr>
                </a:solidFill>
              </a:rPr>
              <a:pPr/>
              <a:t>‹#›</a:t>
            </a:fld>
            <a:endParaRPr lang="en-US" altLang="en-US">
              <a:solidFill>
                <a:srgbClr val="999999">
                  <a:tint val="75000"/>
                </a:srgbClr>
              </a:solidFill>
            </a:endParaRPr>
          </a:p>
        </p:txBody>
      </p:sp>
    </p:spTree>
    <p:extLst>
      <p:ext uri="{BB962C8B-B14F-4D97-AF65-F5344CB8AC3E}">
        <p14:creationId xmlns:p14="http://schemas.microsoft.com/office/powerpoint/2010/main" val="378010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11" name="Picture Placeholder 13">
            <a:extLst>
              <a:ext uri="{FF2B5EF4-FFF2-40B4-BE49-F238E27FC236}">
                <a16:creationId xmlns:a16="http://schemas.microsoft.com/office/drawing/2014/main" id="{320510A6-CFA1-B949-A389-23542C07A0AF}"/>
              </a:ext>
            </a:extLst>
          </p:cNvPr>
          <p:cNvSpPr>
            <a:spLocks noGrp="1"/>
          </p:cNvSpPr>
          <p:nvPr>
            <p:ph type="pic" sz="quarter" idx="14"/>
          </p:nvPr>
        </p:nvSpPr>
        <p:spPr>
          <a:xfrm>
            <a:off x="1498509" y="2077515"/>
            <a:ext cx="3671032" cy="2323956"/>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9685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369419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240053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29170090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1635696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15475088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14494822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31242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94"/>
            <a:fld id="{C764DE79-268F-4C1A-8933-263129D2AF90}" type="datetimeFigureOut">
              <a:rPr lang="en-US" smtClean="0">
                <a:solidFill>
                  <a:srgbClr val="999999">
                    <a:tint val="75000"/>
                  </a:srgbClr>
                </a:solidFill>
              </a:rPr>
              <a:pPr defTabSz="914194"/>
              <a:t>5/17/2020</a:t>
            </a:fld>
            <a:endParaRPr lang="en-US" dirty="0">
              <a:solidFill>
                <a:srgbClr val="999999">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94"/>
            <a:endParaRPr lang="en-US" dirty="0">
              <a:solidFill>
                <a:srgbClr val="999999">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94"/>
            <a:fld id="{48F63A3B-78C7-47BE-AE5E-E10140E04643}" type="slidenum">
              <a:rPr lang="en-US" smtClean="0">
                <a:solidFill>
                  <a:srgbClr val="999999">
                    <a:tint val="75000"/>
                  </a:srgbClr>
                </a:solidFill>
              </a:rPr>
              <a:pPr defTabSz="914194"/>
              <a:t>‹#›</a:t>
            </a:fld>
            <a:endParaRPr lang="en-US" dirty="0">
              <a:solidFill>
                <a:srgbClr val="999999">
                  <a:tint val="75000"/>
                </a:srgbClr>
              </a:solidFill>
            </a:endParaRPr>
          </a:p>
        </p:txBody>
      </p:sp>
    </p:spTree>
    <p:extLst>
      <p:ext uri="{BB962C8B-B14F-4D97-AF65-F5344CB8AC3E}">
        <p14:creationId xmlns:p14="http://schemas.microsoft.com/office/powerpoint/2010/main" val="28402981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8.xml"/><Relationship Id="rId1" Type="http://schemas.openxmlformats.org/officeDocument/2006/relationships/slideLayout" Target="../slideLayouts/slideLayout4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7.x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image" Target="../media/image38.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5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9.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9.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Box 334">
            <a:extLst>
              <a:ext uri="{FF2B5EF4-FFF2-40B4-BE49-F238E27FC236}">
                <a16:creationId xmlns:a16="http://schemas.microsoft.com/office/drawing/2014/main" id="{E699A195-D8B1-E24F-A2D1-316738186D2F}"/>
              </a:ext>
            </a:extLst>
          </p:cNvPr>
          <p:cNvSpPr txBox="1"/>
          <p:nvPr/>
        </p:nvSpPr>
        <p:spPr>
          <a:xfrm>
            <a:off x="739391" y="2503135"/>
            <a:ext cx="8624477" cy="1605568"/>
          </a:xfrm>
          <a:prstGeom prst="rect">
            <a:avLst/>
          </a:prstGeom>
          <a:noFill/>
        </p:spPr>
        <p:txBody>
          <a:bodyPr wrap="none" rtlCol="0">
            <a:spAutoFit/>
          </a:bodyPr>
          <a:lstStyle/>
          <a:p>
            <a:pPr defTabSz="914194">
              <a:lnSpc>
                <a:spcPts val="5867"/>
              </a:lnSpc>
            </a:pPr>
            <a:r>
              <a:rPr lang="en-US" sz="4800" b="1" spc="400">
                <a:solidFill>
                  <a:srgbClr val="232C34"/>
                </a:solidFill>
                <a:latin typeface="Montserrat" pitchFamily="2" charset="77"/>
                <a:ea typeface="Source Sans Pro" panose="020B0503030403020204" pitchFamily="34" charset="0"/>
                <a:cs typeface="Nunito Black" charset="0"/>
              </a:rPr>
              <a:t>Secondary Metabolites :</a:t>
            </a:r>
          </a:p>
          <a:p>
            <a:pPr defTabSz="914194">
              <a:lnSpc>
                <a:spcPts val="5867"/>
              </a:lnSpc>
            </a:pPr>
            <a:r>
              <a:rPr lang="en-US" sz="3200" b="1" spc="400">
                <a:solidFill>
                  <a:srgbClr val="232C34"/>
                </a:solidFill>
                <a:latin typeface="Montserrat" pitchFamily="2" charset="77"/>
                <a:ea typeface="Source Sans Pro" panose="020B0503030403020204" pitchFamily="34" charset="0"/>
                <a:cs typeface="Nunito Black" charset="0"/>
              </a:rPr>
              <a:t>Biochemistry and Role in Plants</a:t>
            </a:r>
            <a:endParaRPr lang="en-US" sz="3200" b="1" spc="400" dirty="0">
              <a:solidFill>
                <a:srgbClr val="232C34"/>
              </a:solidFill>
              <a:latin typeface="Montserrat" pitchFamily="2" charset="77"/>
              <a:ea typeface="Source Sans Pro" panose="020B0503030403020204" pitchFamily="34" charset="0"/>
              <a:cs typeface="Nunito Black" charset="0"/>
            </a:endParaRPr>
          </a:p>
        </p:txBody>
      </p:sp>
      <p:sp>
        <p:nvSpPr>
          <p:cNvPr id="336" name="TextBox 335">
            <a:extLst>
              <a:ext uri="{FF2B5EF4-FFF2-40B4-BE49-F238E27FC236}">
                <a16:creationId xmlns:a16="http://schemas.microsoft.com/office/drawing/2014/main" id="{A3B1845B-0A01-0440-8FC5-F878BF46E572}"/>
              </a:ext>
            </a:extLst>
          </p:cNvPr>
          <p:cNvSpPr txBox="1"/>
          <p:nvPr/>
        </p:nvSpPr>
        <p:spPr>
          <a:xfrm>
            <a:off x="739392" y="4192674"/>
            <a:ext cx="3189976" cy="461665"/>
          </a:xfrm>
          <a:prstGeom prst="rect">
            <a:avLst/>
          </a:prstGeom>
          <a:noFill/>
        </p:spPr>
        <p:txBody>
          <a:bodyPr wrap="none" rtlCol="0">
            <a:spAutoFit/>
          </a:bodyPr>
          <a:lstStyle/>
          <a:p>
            <a:pPr defTabSz="914194"/>
            <a:r>
              <a:rPr lang="en-US" sz="2400" spc="133">
                <a:solidFill>
                  <a:srgbClr val="999999"/>
                </a:solidFill>
                <a:latin typeface="Montserrat" pitchFamily="2" charset="77"/>
                <a:ea typeface="Lato" panose="020F0502020204030203" pitchFamily="34" charset="0"/>
                <a:cs typeface="Lato" panose="020F0502020204030203" pitchFamily="34" charset="0"/>
              </a:rPr>
              <a:t>Elisa Herawati, Ph.D</a:t>
            </a:r>
            <a:endParaRPr lang="en-US" sz="2400" spc="133" dirty="0">
              <a:solidFill>
                <a:srgbClr val="999999"/>
              </a:solidFill>
              <a:latin typeface="Montserrat" pitchFamily="2" charset="77"/>
              <a:ea typeface="Lato" panose="020F0502020204030203" pitchFamily="34" charset="0"/>
              <a:cs typeface="Lato" panose="020F0502020204030203" pitchFamily="34" charset="0"/>
            </a:endParaRPr>
          </a:p>
        </p:txBody>
      </p:sp>
      <p:grpSp>
        <p:nvGrpSpPr>
          <p:cNvPr id="154" name="Group 153">
            <a:extLst>
              <a:ext uri="{FF2B5EF4-FFF2-40B4-BE49-F238E27FC236}">
                <a16:creationId xmlns:a16="http://schemas.microsoft.com/office/drawing/2014/main" id="{6651E558-0111-E942-964A-76F619E6F3E8}"/>
              </a:ext>
            </a:extLst>
          </p:cNvPr>
          <p:cNvGrpSpPr/>
          <p:nvPr/>
        </p:nvGrpSpPr>
        <p:grpSpPr>
          <a:xfrm rot="5400000">
            <a:off x="7560084" y="2827745"/>
            <a:ext cx="7963301" cy="1300531"/>
            <a:chOff x="1869557" y="865171"/>
            <a:chExt cx="4790303" cy="782331"/>
          </a:xfrm>
        </p:grpSpPr>
        <p:sp>
          <p:nvSpPr>
            <p:cNvPr id="155" name="Freeform 85">
              <a:extLst>
                <a:ext uri="{FF2B5EF4-FFF2-40B4-BE49-F238E27FC236}">
                  <a16:creationId xmlns:a16="http://schemas.microsoft.com/office/drawing/2014/main" id="{DFE017A0-10E1-3045-B8D9-10E141207C97}"/>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6" name="Freeform 87">
              <a:extLst>
                <a:ext uri="{FF2B5EF4-FFF2-40B4-BE49-F238E27FC236}">
                  <a16:creationId xmlns:a16="http://schemas.microsoft.com/office/drawing/2014/main" id="{E85986DC-65CB-FF46-850B-AC662DF47433}"/>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7" name="Freeform 89">
              <a:extLst>
                <a:ext uri="{FF2B5EF4-FFF2-40B4-BE49-F238E27FC236}">
                  <a16:creationId xmlns:a16="http://schemas.microsoft.com/office/drawing/2014/main" id="{89F58995-6513-E54C-8CE8-66BC9B4CF91B}"/>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8" name="Freeform 91">
              <a:extLst>
                <a:ext uri="{FF2B5EF4-FFF2-40B4-BE49-F238E27FC236}">
                  <a16:creationId xmlns:a16="http://schemas.microsoft.com/office/drawing/2014/main" id="{6FE9CBB4-B130-1B4D-A82C-A2B726CF39D8}"/>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9" name="Freeform 92">
              <a:extLst>
                <a:ext uri="{FF2B5EF4-FFF2-40B4-BE49-F238E27FC236}">
                  <a16:creationId xmlns:a16="http://schemas.microsoft.com/office/drawing/2014/main" id="{0CA66EA0-17A9-164A-9CBC-08EA12060DAD}"/>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0" name="Freeform 98">
              <a:extLst>
                <a:ext uri="{FF2B5EF4-FFF2-40B4-BE49-F238E27FC236}">
                  <a16:creationId xmlns:a16="http://schemas.microsoft.com/office/drawing/2014/main" id="{6C237464-9511-9240-8A6C-BD892B3DB36A}"/>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1" name="Freeform 104">
              <a:extLst>
                <a:ext uri="{FF2B5EF4-FFF2-40B4-BE49-F238E27FC236}">
                  <a16:creationId xmlns:a16="http://schemas.microsoft.com/office/drawing/2014/main" id="{01A71A15-FAD1-9549-9154-9104ADEA56A5}"/>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2" name="Freeform 106">
              <a:extLst>
                <a:ext uri="{FF2B5EF4-FFF2-40B4-BE49-F238E27FC236}">
                  <a16:creationId xmlns:a16="http://schemas.microsoft.com/office/drawing/2014/main" id="{C6100368-3A81-AC42-9E50-D97423F26E63}"/>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3" name="Freeform 111">
              <a:extLst>
                <a:ext uri="{FF2B5EF4-FFF2-40B4-BE49-F238E27FC236}">
                  <a16:creationId xmlns:a16="http://schemas.microsoft.com/office/drawing/2014/main" id="{7EC73371-9E61-F043-A87B-E73948DE3593}"/>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4" name="Freeform 112">
              <a:extLst>
                <a:ext uri="{FF2B5EF4-FFF2-40B4-BE49-F238E27FC236}">
                  <a16:creationId xmlns:a16="http://schemas.microsoft.com/office/drawing/2014/main" id="{63C6E1F2-0D49-384D-8969-6D488C691FF5}"/>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5" name="Freeform 115">
              <a:extLst>
                <a:ext uri="{FF2B5EF4-FFF2-40B4-BE49-F238E27FC236}">
                  <a16:creationId xmlns:a16="http://schemas.microsoft.com/office/drawing/2014/main" id="{929C73CD-FE8B-E146-BEED-24164935C04F}"/>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6" name="Freeform 120">
              <a:extLst>
                <a:ext uri="{FF2B5EF4-FFF2-40B4-BE49-F238E27FC236}">
                  <a16:creationId xmlns:a16="http://schemas.microsoft.com/office/drawing/2014/main" id="{6622893B-D306-B749-8082-614B554D11E8}"/>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7" name="Freeform 121">
              <a:extLst>
                <a:ext uri="{FF2B5EF4-FFF2-40B4-BE49-F238E27FC236}">
                  <a16:creationId xmlns:a16="http://schemas.microsoft.com/office/drawing/2014/main" id="{660C79B0-717E-AB43-8016-1D1A77C9503F}"/>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8" name="Freeform 126">
              <a:extLst>
                <a:ext uri="{FF2B5EF4-FFF2-40B4-BE49-F238E27FC236}">
                  <a16:creationId xmlns:a16="http://schemas.microsoft.com/office/drawing/2014/main" id="{C5213D50-22BD-AB44-B513-59E0DF796173}"/>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9" name="Freeform 128">
              <a:extLst>
                <a:ext uri="{FF2B5EF4-FFF2-40B4-BE49-F238E27FC236}">
                  <a16:creationId xmlns:a16="http://schemas.microsoft.com/office/drawing/2014/main" id="{E6190918-40C5-6145-8D56-1C1841F349B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0" name="Freeform 129">
              <a:extLst>
                <a:ext uri="{FF2B5EF4-FFF2-40B4-BE49-F238E27FC236}">
                  <a16:creationId xmlns:a16="http://schemas.microsoft.com/office/drawing/2014/main" id="{08D79BD6-8F61-4940-842F-1E4DF97A2220}"/>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1" name="Freeform 130">
              <a:extLst>
                <a:ext uri="{FF2B5EF4-FFF2-40B4-BE49-F238E27FC236}">
                  <a16:creationId xmlns:a16="http://schemas.microsoft.com/office/drawing/2014/main" id="{24A50129-54F0-9641-89F9-37FEC1265201}"/>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2" name="Freeform 131">
              <a:extLst>
                <a:ext uri="{FF2B5EF4-FFF2-40B4-BE49-F238E27FC236}">
                  <a16:creationId xmlns:a16="http://schemas.microsoft.com/office/drawing/2014/main" id="{00C63B73-8801-E541-BDCF-8BF20F5DDD1D}"/>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3" name="Freeform 132">
              <a:extLst>
                <a:ext uri="{FF2B5EF4-FFF2-40B4-BE49-F238E27FC236}">
                  <a16:creationId xmlns:a16="http://schemas.microsoft.com/office/drawing/2014/main" id="{04675631-98B4-DF43-A9A0-E57BB2A1489D}"/>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4" name="Freeform 135">
              <a:extLst>
                <a:ext uri="{FF2B5EF4-FFF2-40B4-BE49-F238E27FC236}">
                  <a16:creationId xmlns:a16="http://schemas.microsoft.com/office/drawing/2014/main" id="{7592627F-FB5C-B848-9E68-B82FEE38BDB1}"/>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5" name="Freeform 136">
              <a:extLst>
                <a:ext uri="{FF2B5EF4-FFF2-40B4-BE49-F238E27FC236}">
                  <a16:creationId xmlns:a16="http://schemas.microsoft.com/office/drawing/2014/main" id="{8087CBFD-C70E-0043-A5F2-9FB6EF0AD39D}"/>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6" name="Freeform 140">
              <a:extLst>
                <a:ext uri="{FF2B5EF4-FFF2-40B4-BE49-F238E27FC236}">
                  <a16:creationId xmlns:a16="http://schemas.microsoft.com/office/drawing/2014/main" id="{91B3FADF-A31D-DF46-99BA-63EC9CE6EAA6}"/>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7" name="Freeform 141">
              <a:extLst>
                <a:ext uri="{FF2B5EF4-FFF2-40B4-BE49-F238E27FC236}">
                  <a16:creationId xmlns:a16="http://schemas.microsoft.com/office/drawing/2014/main" id="{D5169880-FE29-C24E-B787-081E81AEAE9F}"/>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8" name="Freeform 143">
              <a:extLst>
                <a:ext uri="{FF2B5EF4-FFF2-40B4-BE49-F238E27FC236}">
                  <a16:creationId xmlns:a16="http://schemas.microsoft.com/office/drawing/2014/main" id="{0EF06BC4-0AFE-5846-91B9-EAD284FEEC0F}"/>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9" name="Freeform 146">
              <a:extLst>
                <a:ext uri="{FF2B5EF4-FFF2-40B4-BE49-F238E27FC236}">
                  <a16:creationId xmlns:a16="http://schemas.microsoft.com/office/drawing/2014/main" id="{BD5984C0-AC48-9641-9201-237ED3A8C42B}"/>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0" name="Freeform 147">
              <a:extLst>
                <a:ext uri="{FF2B5EF4-FFF2-40B4-BE49-F238E27FC236}">
                  <a16:creationId xmlns:a16="http://schemas.microsoft.com/office/drawing/2014/main" id="{C85E5E13-BF40-4A43-A8C9-B4D6602E5E5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1" name="Freeform 149">
              <a:extLst>
                <a:ext uri="{FF2B5EF4-FFF2-40B4-BE49-F238E27FC236}">
                  <a16:creationId xmlns:a16="http://schemas.microsoft.com/office/drawing/2014/main" id="{DA3FB708-3283-F94E-B4B8-50A7E6E06A2E}"/>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2" name="Freeform 150">
              <a:extLst>
                <a:ext uri="{FF2B5EF4-FFF2-40B4-BE49-F238E27FC236}">
                  <a16:creationId xmlns:a16="http://schemas.microsoft.com/office/drawing/2014/main" id="{899C4C38-AEB3-D94B-8A65-264F964AB75A}"/>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3" name="Freeform 156">
              <a:extLst>
                <a:ext uri="{FF2B5EF4-FFF2-40B4-BE49-F238E27FC236}">
                  <a16:creationId xmlns:a16="http://schemas.microsoft.com/office/drawing/2014/main" id="{D43C373B-93B3-5B47-B028-215BA13263F3}"/>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4" name="Freeform 158">
              <a:extLst>
                <a:ext uri="{FF2B5EF4-FFF2-40B4-BE49-F238E27FC236}">
                  <a16:creationId xmlns:a16="http://schemas.microsoft.com/office/drawing/2014/main" id="{99189D34-F040-FE48-A3F1-B5985CCA44BF}"/>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5" name="Freeform 161">
              <a:extLst>
                <a:ext uri="{FF2B5EF4-FFF2-40B4-BE49-F238E27FC236}">
                  <a16:creationId xmlns:a16="http://schemas.microsoft.com/office/drawing/2014/main" id="{F6163559-E4A0-5B41-BF52-21F1D7A72AC9}"/>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6" name="Freeform 162">
              <a:extLst>
                <a:ext uri="{FF2B5EF4-FFF2-40B4-BE49-F238E27FC236}">
                  <a16:creationId xmlns:a16="http://schemas.microsoft.com/office/drawing/2014/main" id="{F881E2EF-0DBE-1241-A67A-D47DB1777988}"/>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7" name="Freeform 163">
              <a:extLst>
                <a:ext uri="{FF2B5EF4-FFF2-40B4-BE49-F238E27FC236}">
                  <a16:creationId xmlns:a16="http://schemas.microsoft.com/office/drawing/2014/main" id="{24DCE41B-A3B9-B64F-96B0-01568BFBA74C}"/>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8" name="Freeform 164">
              <a:extLst>
                <a:ext uri="{FF2B5EF4-FFF2-40B4-BE49-F238E27FC236}">
                  <a16:creationId xmlns:a16="http://schemas.microsoft.com/office/drawing/2014/main" id="{948858A9-5DA7-634A-837E-71014F46C989}"/>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9" name="Freeform 166">
              <a:extLst>
                <a:ext uri="{FF2B5EF4-FFF2-40B4-BE49-F238E27FC236}">
                  <a16:creationId xmlns:a16="http://schemas.microsoft.com/office/drawing/2014/main" id="{F5768737-B595-8648-B8A7-B96E326A1222}"/>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0" name="Freeform 167">
              <a:extLst>
                <a:ext uri="{FF2B5EF4-FFF2-40B4-BE49-F238E27FC236}">
                  <a16:creationId xmlns:a16="http://schemas.microsoft.com/office/drawing/2014/main" id="{C3748B7A-188A-4B43-A889-D9FCEC92970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1" name="Freeform 172">
              <a:extLst>
                <a:ext uri="{FF2B5EF4-FFF2-40B4-BE49-F238E27FC236}">
                  <a16:creationId xmlns:a16="http://schemas.microsoft.com/office/drawing/2014/main" id="{CC1D80B8-A9FA-4C45-B173-D18CC4A46A71}"/>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2" name="Freeform 173">
              <a:extLst>
                <a:ext uri="{FF2B5EF4-FFF2-40B4-BE49-F238E27FC236}">
                  <a16:creationId xmlns:a16="http://schemas.microsoft.com/office/drawing/2014/main" id="{84B8EF25-6719-8D41-B812-3DE8529DD93D}"/>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3" name="Freeform 178">
              <a:extLst>
                <a:ext uri="{FF2B5EF4-FFF2-40B4-BE49-F238E27FC236}">
                  <a16:creationId xmlns:a16="http://schemas.microsoft.com/office/drawing/2014/main" id="{D3CE2BAA-DAD5-684A-BD0C-4B1CE1319417}"/>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4" name="Freeform 180">
              <a:extLst>
                <a:ext uri="{FF2B5EF4-FFF2-40B4-BE49-F238E27FC236}">
                  <a16:creationId xmlns:a16="http://schemas.microsoft.com/office/drawing/2014/main" id="{F1E1C14F-7B8E-FA46-8990-6895BC6A12D8}"/>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5" name="Freeform 181">
              <a:extLst>
                <a:ext uri="{FF2B5EF4-FFF2-40B4-BE49-F238E27FC236}">
                  <a16:creationId xmlns:a16="http://schemas.microsoft.com/office/drawing/2014/main" id="{80F14241-3EF0-7A48-BDA9-8BD1370A872D}"/>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6" name="Freeform 182">
              <a:extLst>
                <a:ext uri="{FF2B5EF4-FFF2-40B4-BE49-F238E27FC236}">
                  <a16:creationId xmlns:a16="http://schemas.microsoft.com/office/drawing/2014/main" id="{38788789-C775-2446-A668-AE1669EC1776}"/>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7" name="Freeform 184">
              <a:extLst>
                <a:ext uri="{FF2B5EF4-FFF2-40B4-BE49-F238E27FC236}">
                  <a16:creationId xmlns:a16="http://schemas.microsoft.com/office/drawing/2014/main" id="{76127273-D27C-EF43-8B5D-5BDD4E59F3DA}"/>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8" name="Freeform 185">
              <a:extLst>
                <a:ext uri="{FF2B5EF4-FFF2-40B4-BE49-F238E27FC236}">
                  <a16:creationId xmlns:a16="http://schemas.microsoft.com/office/drawing/2014/main" id="{39CCFDE6-CAB5-7A40-9718-E31B7536D114}"/>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9" name="Freeform 189">
              <a:extLst>
                <a:ext uri="{FF2B5EF4-FFF2-40B4-BE49-F238E27FC236}">
                  <a16:creationId xmlns:a16="http://schemas.microsoft.com/office/drawing/2014/main" id="{2DD03305-D050-2F42-BE90-F54EAD5F4A57}"/>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0" name="Freeform 190">
              <a:extLst>
                <a:ext uri="{FF2B5EF4-FFF2-40B4-BE49-F238E27FC236}">
                  <a16:creationId xmlns:a16="http://schemas.microsoft.com/office/drawing/2014/main" id="{9285F056-5ED4-F144-A92F-CE7AD1352535}"/>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1" name="Freeform 195">
              <a:extLst>
                <a:ext uri="{FF2B5EF4-FFF2-40B4-BE49-F238E27FC236}">
                  <a16:creationId xmlns:a16="http://schemas.microsoft.com/office/drawing/2014/main" id="{04A3D433-7B84-0341-A45B-2B9DAA7EBD6A}"/>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2" name="Freeform 196">
              <a:extLst>
                <a:ext uri="{FF2B5EF4-FFF2-40B4-BE49-F238E27FC236}">
                  <a16:creationId xmlns:a16="http://schemas.microsoft.com/office/drawing/2014/main" id="{4D9A5050-04D3-8141-9D70-D042F0E24A7F}"/>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3" name="Freeform 197">
              <a:extLst>
                <a:ext uri="{FF2B5EF4-FFF2-40B4-BE49-F238E27FC236}">
                  <a16:creationId xmlns:a16="http://schemas.microsoft.com/office/drawing/2014/main" id="{5EF3AEFB-655B-9244-8712-28657A9B4CB2}"/>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4" name="Freeform 199">
              <a:extLst>
                <a:ext uri="{FF2B5EF4-FFF2-40B4-BE49-F238E27FC236}">
                  <a16:creationId xmlns:a16="http://schemas.microsoft.com/office/drawing/2014/main" id="{4E07F530-8FE9-244E-91B4-7EDC0556A849}"/>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5" name="Freeform 203">
              <a:extLst>
                <a:ext uri="{FF2B5EF4-FFF2-40B4-BE49-F238E27FC236}">
                  <a16:creationId xmlns:a16="http://schemas.microsoft.com/office/drawing/2014/main" id="{94E525AB-CE1B-BF41-8216-058DC70F3B82}"/>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6" name="Freeform 204">
              <a:extLst>
                <a:ext uri="{FF2B5EF4-FFF2-40B4-BE49-F238E27FC236}">
                  <a16:creationId xmlns:a16="http://schemas.microsoft.com/office/drawing/2014/main" id="{817038A2-85BB-E74F-A020-76412CDFE839}"/>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7" name="Freeform 206">
              <a:extLst>
                <a:ext uri="{FF2B5EF4-FFF2-40B4-BE49-F238E27FC236}">
                  <a16:creationId xmlns:a16="http://schemas.microsoft.com/office/drawing/2014/main" id="{8360EA10-8D68-244D-B2B6-A9193E78769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8" name="Freeform 207">
              <a:extLst>
                <a:ext uri="{FF2B5EF4-FFF2-40B4-BE49-F238E27FC236}">
                  <a16:creationId xmlns:a16="http://schemas.microsoft.com/office/drawing/2014/main" id="{A3853655-23EC-D443-866D-3299D395FDC0}"/>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9" name="Freeform 213">
              <a:extLst>
                <a:ext uri="{FF2B5EF4-FFF2-40B4-BE49-F238E27FC236}">
                  <a16:creationId xmlns:a16="http://schemas.microsoft.com/office/drawing/2014/main" id="{547E9915-854A-CE44-A758-2FC040FA2B80}"/>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0" name="Freeform 216">
              <a:extLst>
                <a:ext uri="{FF2B5EF4-FFF2-40B4-BE49-F238E27FC236}">
                  <a16:creationId xmlns:a16="http://schemas.microsoft.com/office/drawing/2014/main" id="{58BCCE77-3047-C94A-8C94-86BBAE382106}"/>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1" name="Freeform 221">
              <a:extLst>
                <a:ext uri="{FF2B5EF4-FFF2-40B4-BE49-F238E27FC236}">
                  <a16:creationId xmlns:a16="http://schemas.microsoft.com/office/drawing/2014/main" id="{01EE9AE4-1A0F-6443-BCCE-EF7ED4735E86}"/>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212" name="Freeform 222">
              <a:extLst>
                <a:ext uri="{FF2B5EF4-FFF2-40B4-BE49-F238E27FC236}">
                  <a16:creationId xmlns:a16="http://schemas.microsoft.com/office/drawing/2014/main" id="{4C65C8D8-FE61-184E-808B-B47C65ECC904}"/>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3" name="Freeform 223">
              <a:extLst>
                <a:ext uri="{FF2B5EF4-FFF2-40B4-BE49-F238E27FC236}">
                  <a16:creationId xmlns:a16="http://schemas.microsoft.com/office/drawing/2014/main" id="{586905E1-FFFE-6344-98FA-6895B1D5C43E}"/>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4" name="Freeform 224">
              <a:extLst>
                <a:ext uri="{FF2B5EF4-FFF2-40B4-BE49-F238E27FC236}">
                  <a16:creationId xmlns:a16="http://schemas.microsoft.com/office/drawing/2014/main" id="{4D640E60-54DA-0B40-93FE-9F806213AD1C}"/>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5" name="Freeform 225">
              <a:extLst>
                <a:ext uri="{FF2B5EF4-FFF2-40B4-BE49-F238E27FC236}">
                  <a16:creationId xmlns:a16="http://schemas.microsoft.com/office/drawing/2014/main" id="{8584720D-8E79-C841-9272-4F81C8C94C78}"/>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6" name="Freeform 227">
              <a:extLst>
                <a:ext uri="{FF2B5EF4-FFF2-40B4-BE49-F238E27FC236}">
                  <a16:creationId xmlns:a16="http://schemas.microsoft.com/office/drawing/2014/main" id="{C4C4AB0A-40A7-874E-AD10-E6D490E120E6}"/>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7" name="Freeform 228">
              <a:extLst>
                <a:ext uri="{FF2B5EF4-FFF2-40B4-BE49-F238E27FC236}">
                  <a16:creationId xmlns:a16="http://schemas.microsoft.com/office/drawing/2014/main" id="{34E4BB9D-F3BB-8340-A8FD-CB211970C2B8}"/>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8" name="Freeform 230">
              <a:extLst>
                <a:ext uri="{FF2B5EF4-FFF2-40B4-BE49-F238E27FC236}">
                  <a16:creationId xmlns:a16="http://schemas.microsoft.com/office/drawing/2014/main" id="{9F225E93-5B65-544A-A2CF-45FF2D52DA0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9" name="Freeform 267">
              <a:extLst>
                <a:ext uri="{FF2B5EF4-FFF2-40B4-BE49-F238E27FC236}">
                  <a16:creationId xmlns:a16="http://schemas.microsoft.com/office/drawing/2014/main" id="{CFB2E4DD-1E91-6C4B-A40A-9636F8D0B4E6}"/>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0" name="Freeform 271">
              <a:extLst>
                <a:ext uri="{FF2B5EF4-FFF2-40B4-BE49-F238E27FC236}">
                  <a16:creationId xmlns:a16="http://schemas.microsoft.com/office/drawing/2014/main" id="{84776430-7B99-C44B-9574-D78E7A3AA238}"/>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1" name="Freeform 272">
              <a:extLst>
                <a:ext uri="{FF2B5EF4-FFF2-40B4-BE49-F238E27FC236}">
                  <a16:creationId xmlns:a16="http://schemas.microsoft.com/office/drawing/2014/main" id="{6F3FC123-DA33-914C-B294-AFB4363EB009}"/>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2" name="Freeform 278">
              <a:extLst>
                <a:ext uri="{FF2B5EF4-FFF2-40B4-BE49-F238E27FC236}">
                  <a16:creationId xmlns:a16="http://schemas.microsoft.com/office/drawing/2014/main" id="{6D68A71B-E9E5-1447-9EB3-5368B881B0DA}"/>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3" name="Freeform 279">
              <a:extLst>
                <a:ext uri="{FF2B5EF4-FFF2-40B4-BE49-F238E27FC236}">
                  <a16:creationId xmlns:a16="http://schemas.microsoft.com/office/drawing/2014/main" id="{04AF7653-0A7E-6F47-AF58-C817F6DBAD72}"/>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4" name="Freeform 280">
              <a:extLst>
                <a:ext uri="{FF2B5EF4-FFF2-40B4-BE49-F238E27FC236}">
                  <a16:creationId xmlns:a16="http://schemas.microsoft.com/office/drawing/2014/main" id="{1F77933A-2419-DB49-A057-981206C39EA4}"/>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5" name="Freeform 281">
              <a:extLst>
                <a:ext uri="{FF2B5EF4-FFF2-40B4-BE49-F238E27FC236}">
                  <a16:creationId xmlns:a16="http://schemas.microsoft.com/office/drawing/2014/main" id="{491D0F9E-448C-BB44-BDDB-671CEED076BF}"/>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6" name="Freeform 282">
              <a:extLst>
                <a:ext uri="{FF2B5EF4-FFF2-40B4-BE49-F238E27FC236}">
                  <a16:creationId xmlns:a16="http://schemas.microsoft.com/office/drawing/2014/main" id="{D38DE738-8D5B-A645-924F-8994D2C573FC}"/>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7" name="Freeform 285">
              <a:extLst>
                <a:ext uri="{FF2B5EF4-FFF2-40B4-BE49-F238E27FC236}">
                  <a16:creationId xmlns:a16="http://schemas.microsoft.com/office/drawing/2014/main" id="{CFBCABBB-96DD-8C46-9986-030EAC3D54A8}"/>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8" name="Freeform 286">
              <a:extLst>
                <a:ext uri="{FF2B5EF4-FFF2-40B4-BE49-F238E27FC236}">
                  <a16:creationId xmlns:a16="http://schemas.microsoft.com/office/drawing/2014/main" id="{2A73EDA5-98E3-C54E-A44E-26D4149E8897}"/>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9" name="Freeform 289">
              <a:extLst>
                <a:ext uri="{FF2B5EF4-FFF2-40B4-BE49-F238E27FC236}">
                  <a16:creationId xmlns:a16="http://schemas.microsoft.com/office/drawing/2014/main" id="{A489936F-8A84-4845-8E97-79A7CE2147F0}"/>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0" name="Freeform 290">
              <a:extLst>
                <a:ext uri="{FF2B5EF4-FFF2-40B4-BE49-F238E27FC236}">
                  <a16:creationId xmlns:a16="http://schemas.microsoft.com/office/drawing/2014/main" id="{8EE66092-4BE7-3241-964C-7C9F4CCC7753}"/>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1" name="Freeform 292">
              <a:extLst>
                <a:ext uri="{FF2B5EF4-FFF2-40B4-BE49-F238E27FC236}">
                  <a16:creationId xmlns:a16="http://schemas.microsoft.com/office/drawing/2014/main" id="{109DBE25-3E07-774C-BEBE-2859B615F7D2}"/>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2" name="Freeform 297">
              <a:extLst>
                <a:ext uri="{FF2B5EF4-FFF2-40B4-BE49-F238E27FC236}">
                  <a16:creationId xmlns:a16="http://schemas.microsoft.com/office/drawing/2014/main" id="{B96C6F8A-039A-D54E-89B6-EC3F04B47A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3" name="Freeform 298">
              <a:extLst>
                <a:ext uri="{FF2B5EF4-FFF2-40B4-BE49-F238E27FC236}">
                  <a16:creationId xmlns:a16="http://schemas.microsoft.com/office/drawing/2014/main" id="{58DEEE96-1F60-1248-BF5A-39C92D680EC6}"/>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4" name="Freeform 300">
              <a:extLst>
                <a:ext uri="{FF2B5EF4-FFF2-40B4-BE49-F238E27FC236}">
                  <a16:creationId xmlns:a16="http://schemas.microsoft.com/office/drawing/2014/main" id="{27F82557-EF4E-E94B-848D-77F11D73AD08}"/>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5" name="Freeform 301">
              <a:extLst>
                <a:ext uri="{FF2B5EF4-FFF2-40B4-BE49-F238E27FC236}">
                  <a16:creationId xmlns:a16="http://schemas.microsoft.com/office/drawing/2014/main" id="{C80DF605-2F23-4C4D-9AE2-1DAB6CD971A4}"/>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6" name="Freeform 307">
              <a:extLst>
                <a:ext uri="{FF2B5EF4-FFF2-40B4-BE49-F238E27FC236}">
                  <a16:creationId xmlns:a16="http://schemas.microsoft.com/office/drawing/2014/main" id="{D867ABD3-4EB8-6246-B676-CC3BFA37DA4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7" name="Freeform 309">
              <a:extLst>
                <a:ext uri="{FF2B5EF4-FFF2-40B4-BE49-F238E27FC236}">
                  <a16:creationId xmlns:a16="http://schemas.microsoft.com/office/drawing/2014/main" id="{7C440CD2-C9BC-AE4E-BD4A-904D78895FD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238" name="Freeform 312">
              <a:extLst>
                <a:ext uri="{FF2B5EF4-FFF2-40B4-BE49-F238E27FC236}">
                  <a16:creationId xmlns:a16="http://schemas.microsoft.com/office/drawing/2014/main" id="{59BDFB5C-A059-B647-B3A0-99EE292C1123}"/>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9" name="Freeform 313">
              <a:extLst>
                <a:ext uri="{FF2B5EF4-FFF2-40B4-BE49-F238E27FC236}">
                  <a16:creationId xmlns:a16="http://schemas.microsoft.com/office/drawing/2014/main" id="{8986D50B-A1F4-3F4A-96B0-04645EC98669}"/>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0" name="Freeform 314">
              <a:extLst>
                <a:ext uri="{FF2B5EF4-FFF2-40B4-BE49-F238E27FC236}">
                  <a16:creationId xmlns:a16="http://schemas.microsoft.com/office/drawing/2014/main" id="{916F330A-888C-7145-9A4A-970C98427CB0}"/>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1" name="Freeform 315">
              <a:extLst>
                <a:ext uri="{FF2B5EF4-FFF2-40B4-BE49-F238E27FC236}">
                  <a16:creationId xmlns:a16="http://schemas.microsoft.com/office/drawing/2014/main" id="{46B5A08B-A56D-CD44-A06F-BD45D34B536B}"/>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2" name="Freeform 317">
              <a:extLst>
                <a:ext uri="{FF2B5EF4-FFF2-40B4-BE49-F238E27FC236}">
                  <a16:creationId xmlns:a16="http://schemas.microsoft.com/office/drawing/2014/main" id="{7FEA9269-482C-434F-89D1-BFFF2D11EDE0}"/>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3" name="Freeform 318">
              <a:extLst>
                <a:ext uri="{FF2B5EF4-FFF2-40B4-BE49-F238E27FC236}">
                  <a16:creationId xmlns:a16="http://schemas.microsoft.com/office/drawing/2014/main" id="{CD2A4AA1-6C47-6D42-90B5-27A8C6C341F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4" name="Freeform 322">
              <a:extLst>
                <a:ext uri="{FF2B5EF4-FFF2-40B4-BE49-F238E27FC236}">
                  <a16:creationId xmlns:a16="http://schemas.microsoft.com/office/drawing/2014/main" id="{93F64C18-886D-9C4C-BE9D-C5A01A0C04E7}"/>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5" name="Freeform 325">
              <a:extLst>
                <a:ext uri="{FF2B5EF4-FFF2-40B4-BE49-F238E27FC236}">
                  <a16:creationId xmlns:a16="http://schemas.microsoft.com/office/drawing/2014/main" id="{D7728368-9DA6-0A46-AC70-B75513713115}"/>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6" name="Freeform 326">
              <a:extLst>
                <a:ext uri="{FF2B5EF4-FFF2-40B4-BE49-F238E27FC236}">
                  <a16:creationId xmlns:a16="http://schemas.microsoft.com/office/drawing/2014/main" id="{A7743AA1-E788-A840-BC36-B89EEDD181B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7" name="Freeform 328">
              <a:extLst>
                <a:ext uri="{FF2B5EF4-FFF2-40B4-BE49-F238E27FC236}">
                  <a16:creationId xmlns:a16="http://schemas.microsoft.com/office/drawing/2014/main" id="{DFBB9994-9BBA-744A-8A8B-CBCCFAA503A4}"/>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grpSp>
        <p:nvGrpSpPr>
          <p:cNvPr id="248" name="Group 247">
            <a:extLst>
              <a:ext uri="{FF2B5EF4-FFF2-40B4-BE49-F238E27FC236}">
                <a16:creationId xmlns:a16="http://schemas.microsoft.com/office/drawing/2014/main" id="{ABCA97E8-617D-E045-8819-3A9F9B8BCF8F}"/>
              </a:ext>
            </a:extLst>
          </p:cNvPr>
          <p:cNvGrpSpPr/>
          <p:nvPr/>
        </p:nvGrpSpPr>
        <p:grpSpPr>
          <a:xfrm rot="10800000">
            <a:off x="-387496" y="6011809"/>
            <a:ext cx="12563336" cy="2051788"/>
            <a:chOff x="1869557" y="865171"/>
            <a:chExt cx="4790303" cy="782331"/>
          </a:xfrm>
        </p:grpSpPr>
        <p:sp>
          <p:nvSpPr>
            <p:cNvPr id="249" name="Freeform 85">
              <a:extLst>
                <a:ext uri="{FF2B5EF4-FFF2-40B4-BE49-F238E27FC236}">
                  <a16:creationId xmlns:a16="http://schemas.microsoft.com/office/drawing/2014/main" id="{F1FA0CD2-7A23-8944-86F5-7306E88BB00E}"/>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0" name="Freeform 87">
              <a:extLst>
                <a:ext uri="{FF2B5EF4-FFF2-40B4-BE49-F238E27FC236}">
                  <a16:creationId xmlns:a16="http://schemas.microsoft.com/office/drawing/2014/main" id="{99123340-33CA-6640-9C13-706A4F952D65}"/>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1" name="Freeform 89">
              <a:extLst>
                <a:ext uri="{FF2B5EF4-FFF2-40B4-BE49-F238E27FC236}">
                  <a16:creationId xmlns:a16="http://schemas.microsoft.com/office/drawing/2014/main" id="{383AEE25-1ABD-A94A-A59B-A429CFE67CB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2" name="Freeform 91">
              <a:extLst>
                <a:ext uri="{FF2B5EF4-FFF2-40B4-BE49-F238E27FC236}">
                  <a16:creationId xmlns:a16="http://schemas.microsoft.com/office/drawing/2014/main" id="{A7090ADB-54E4-8645-A252-404985BD9890}"/>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3" name="Freeform 92">
              <a:extLst>
                <a:ext uri="{FF2B5EF4-FFF2-40B4-BE49-F238E27FC236}">
                  <a16:creationId xmlns:a16="http://schemas.microsoft.com/office/drawing/2014/main" id="{3EA5C77B-01E8-E54A-801C-B9D9355CAF73}"/>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4" name="Freeform 98">
              <a:extLst>
                <a:ext uri="{FF2B5EF4-FFF2-40B4-BE49-F238E27FC236}">
                  <a16:creationId xmlns:a16="http://schemas.microsoft.com/office/drawing/2014/main" id="{19A748DD-78F7-3F43-A9A2-E1011B455FF3}"/>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5" name="Freeform 104">
              <a:extLst>
                <a:ext uri="{FF2B5EF4-FFF2-40B4-BE49-F238E27FC236}">
                  <a16:creationId xmlns:a16="http://schemas.microsoft.com/office/drawing/2014/main" id="{73EDFBF9-FECC-B04F-968A-2CE8E2F16F48}"/>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6" name="Freeform 106">
              <a:extLst>
                <a:ext uri="{FF2B5EF4-FFF2-40B4-BE49-F238E27FC236}">
                  <a16:creationId xmlns:a16="http://schemas.microsoft.com/office/drawing/2014/main" id="{B086AF46-22F7-F148-AFC1-0137CA4DD020}"/>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7" name="Freeform 111">
              <a:extLst>
                <a:ext uri="{FF2B5EF4-FFF2-40B4-BE49-F238E27FC236}">
                  <a16:creationId xmlns:a16="http://schemas.microsoft.com/office/drawing/2014/main" id="{44AAF186-A1DA-9046-9AD7-ADC8F7D0F0BE}"/>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8" name="Freeform 112">
              <a:extLst>
                <a:ext uri="{FF2B5EF4-FFF2-40B4-BE49-F238E27FC236}">
                  <a16:creationId xmlns:a16="http://schemas.microsoft.com/office/drawing/2014/main" id="{F82D7232-6913-6349-A856-768C7D80353B}"/>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9" name="Freeform 115">
              <a:extLst>
                <a:ext uri="{FF2B5EF4-FFF2-40B4-BE49-F238E27FC236}">
                  <a16:creationId xmlns:a16="http://schemas.microsoft.com/office/drawing/2014/main" id="{A7275B08-2713-8B48-938C-68BAC287BDB7}"/>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0" name="Freeform 120">
              <a:extLst>
                <a:ext uri="{FF2B5EF4-FFF2-40B4-BE49-F238E27FC236}">
                  <a16:creationId xmlns:a16="http://schemas.microsoft.com/office/drawing/2014/main" id="{DB2E2EB0-8E54-5F4B-8346-AD5D1CA410A9}"/>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1" name="Freeform 121">
              <a:extLst>
                <a:ext uri="{FF2B5EF4-FFF2-40B4-BE49-F238E27FC236}">
                  <a16:creationId xmlns:a16="http://schemas.microsoft.com/office/drawing/2014/main" id="{6B07157B-7E06-A848-9D94-43CEB9F894A9}"/>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2" name="Freeform 126">
              <a:extLst>
                <a:ext uri="{FF2B5EF4-FFF2-40B4-BE49-F238E27FC236}">
                  <a16:creationId xmlns:a16="http://schemas.microsoft.com/office/drawing/2014/main" id="{CC0CC11A-B89D-474A-899E-0A2799A44120}"/>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3" name="Freeform 128">
              <a:extLst>
                <a:ext uri="{FF2B5EF4-FFF2-40B4-BE49-F238E27FC236}">
                  <a16:creationId xmlns:a16="http://schemas.microsoft.com/office/drawing/2014/main" id="{A76B2846-72CB-C744-B0DE-B5DBBF16B2B1}"/>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4" name="Freeform 129">
              <a:extLst>
                <a:ext uri="{FF2B5EF4-FFF2-40B4-BE49-F238E27FC236}">
                  <a16:creationId xmlns:a16="http://schemas.microsoft.com/office/drawing/2014/main" id="{5B0ADDAD-1C96-C348-8340-B32A573B57E3}"/>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5" name="Freeform 130">
              <a:extLst>
                <a:ext uri="{FF2B5EF4-FFF2-40B4-BE49-F238E27FC236}">
                  <a16:creationId xmlns:a16="http://schemas.microsoft.com/office/drawing/2014/main" id="{8A703566-8A23-3C47-B05A-2D59B09FB874}"/>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6" name="Freeform 131">
              <a:extLst>
                <a:ext uri="{FF2B5EF4-FFF2-40B4-BE49-F238E27FC236}">
                  <a16:creationId xmlns:a16="http://schemas.microsoft.com/office/drawing/2014/main" id="{763CDAE3-9E71-AF48-AD6D-BF4288C16356}"/>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7" name="Freeform 132">
              <a:extLst>
                <a:ext uri="{FF2B5EF4-FFF2-40B4-BE49-F238E27FC236}">
                  <a16:creationId xmlns:a16="http://schemas.microsoft.com/office/drawing/2014/main" id="{8FCF346B-D0EB-154A-B9A7-B3D1277B7185}"/>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8" name="Freeform 135">
              <a:extLst>
                <a:ext uri="{FF2B5EF4-FFF2-40B4-BE49-F238E27FC236}">
                  <a16:creationId xmlns:a16="http://schemas.microsoft.com/office/drawing/2014/main" id="{BA0C6138-7196-9F4A-B2E3-810BD60E2EC6}"/>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9" name="Freeform 136">
              <a:extLst>
                <a:ext uri="{FF2B5EF4-FFF2-40B4-BE49-F238E27FC236}">
                  <a16:creationId xmlns:a16="http://schemas.microsoft.com/office/drawing/2014/main" id="{438A62BB-5438-F140-A2BC-6AEA97EB9763}"/>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0" name="Freeform 140">
              <a:extLst>
                <a:ext uri="{FF2B5EF4-FFF2-40B4-BE49-F238E27FC236}">
                  <a16:creationId xmlns:a16="http://schemas.microsoft.com/office/drawing/2014/main" id="{2306A5F4-749F-7049-A872-37B4A5625ADE}"/>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1" name="Freeform 141">
              <a:extLst>
                <a:ext uri="{FF2B5EF4-FFF2-40B4-BE49-F238E27FC236}">
                  <a16:creationId xmlns:a16="http://schemas.microsoft.com/office/drawing/2014/main" id="{026CFE5D-3E57-684C-9605-A4D67ED6DEDD}"/>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2" name="Freeform 143">
              <a:extLst>
                <a:ext uri="{FF2B5EF4-FFF2-40B4-BE49-F238E27FC236}">
                  <a16:creationId xmlns:a16="http://schemas.microsoft.com/office/drawing/2014/main" id="{F41106F7-20A9-9144-8AA3-0EE6046DBDDD}"/>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3" name="Freeform 146">
              <a:extLst>
                <a:ext uri="{FF2B5EF4-FFF2-40B4-BE49-F238E27FC236}">
                  <a16:creationId xmlns:a16="http://schemas.microsoft.com/office/drawing/2014/main" id="{4BCD6B71-6C8F-7647-A2BD-04988175C0CD}"/>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4" name="Freeform 147">
              <a:extLst>
                <a:ext uri="{FF2B5EF4-FFF2-40B4-BE49-F238E27FC236}">
                  <a16:creationId xmlns:a16="http://schemas.microsoft.com/office/drawing/2014/main" id="{DDBE50FB-83CB-5949-A1BC-7270BAC9D803}"/>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5" name="Freeform 149">
              <a:extLst>
                <a:ext uri="{FF2B5EF4-FFF2-40B4-BE49-F238E27FC236}">
                  <a16:creationId xmlns:a16="http://schemas.microsoft.com/office/drawing/2014/main" id="{8EF3EB71-DBE6-3D48-B7E3-8D4683057374}"/>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6" name="Freeform 150">
              <a:extLst>
                <a:ext uri="{FF2B5EF4-FFF2-40B4-BE49-F238E27FC236}">
                  <a16:creationId xmlns:a16="http://schemas.microsoft.com/office/drawing/2014/main" id="{CD8476EF-5331-D647-9EDF-08C8801B3537}"/>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7" name="Freeform 156">
              <a:extLst>
                <a:ext uri="{FF2B5EF4-FFF2-40B4-BE49-F238E27FC236}">
                  <a16:creationId xmlns:a16="http://schemas.microsoft.com/office/drawing/2014/main" id="{F67A35BC-2226-4241-B600-E665E16C513B}"/>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8" name="Freeform 158">
              <a:extLst>
                <a:ext uri="{FF2B5EF4-FFF2-40B4-BE49-F238E27FC236}">
                  <a16:creationId xmlns:a16="http://schemas.microsoft.com/office/drawing/2014/main" id="{61F64A9A-2927-9843-9F23-45B7067F09D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9" name="Freeform 161">
              <a:extLst>
                <a:ext uri="{FF2B5EF4-FFF2-40B4-BE49-F238E27FC236}">
                  <a16:creationId xmlns:a16="http://schemas.microsoft.com/office/drawing/2014/main" id="{9089D2BC-0BBF-AB4E-B806-B65AD5F61629}"/>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0" name="Freeform 162">
              <a:extLst>
                <a:ext uri="{FF2B5EF4-FFF2-40B4-BE49-F238E27FC236}">
                  <a16:creationId xmlns:a16="http://schemas.microsoft.com/office/drawing/2014/main" id="{DE800817-DD5E-5745-BC48-268464364B40}"/>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1" name="Freeform 163">
              <a:extLst>
                <a:ext uri="{FF2B5EF4-FFF2-40B4-BE49-F238E27FC236}">
                  <a16:creationId xmlns:a16="http://schemas.microsoft.com/office/drawing/2014/main" id="{D0B02050-BC7B-D948-96A3-F25AA2871407}"/>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2" name="Freeform 164">
              <a:extLst>
                <a:ext uri="{FF2B5EF4-FFF2-40B4-BE49-F238E27FC236}">
                  <a16:creationId xmlns:a16="http://schemas.microsoft.com/office/drawing/2014/main" id="{E9BDFB9C-B7CE-C04B-AE3F-0FE4429F501A}"/>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3" name="Freeform 166">
              <a:extLst>
                <a:ext uri="{FF2B5EF4-FFF2-40B4-BE49-F238E27FC236}">
                  <a16:creationId xmlns:a16="http://schemas.microsoft.com/office/drawing/2014/main" id="{1CCE27B7-D73C-BF45-A3A6-53702143CCBE}"/>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4" name="Freeform 167">
              <a:extLst>
                <a:ext uri="{FF2B5EF4-FFF2-40B4-BE49-F238E27FC236}">
                  <a16:creationId xmlns:a16="http://schemas.microsoft.com/office/drawing/2014/main" id="{0E72C4A0-FD35-0646-88FB-EEE7C91E9A20}"/>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5" name="Freeform 172">
              <a:extLst>
                <a:ext uri="{FF2B5EF4-FFF2-40B4-BE49-F238E27FC236}">
                  <a16:creationId xmlns:a16="http://schemas.microsoft.com/office/drawing/2014/main" id="{2DFF3D21-D86A-5046-B628-2DC688C4BEAB}"/>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6" name="Freeform 173">
              <a:extLst>
                <a:ext uri="{FF2B5EF4-FFF2-40B4-BE49-F238E27FC236}">
                  <a16:creationId xmlns:a16="http://schemas.microsoft.com/office/drawing/2014/main" id="{80EB5D6C-22DB-EE4D-89DB-BA845A81930F}"/>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7" name="Freeform 178">
              <a:extLst>
                <a:ext uri="{FF2B5EF4-FFF2-40B4-BE49-F238E27FC236}">
                  <a16:creationId xmlns:a16="http://schemas.microsoft.com/office/drawing/2014/main" id="{653DFE6A-B62E-3347-BF89-129F9DD66CC2}"/>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8" name="Freeform 180">
              <a:extLst>
                <a:ext uri="{FF2B5EF4-FFF2-40B4-BE49-F238E27FC236}">
                  <a16:creationId xmlns:a16="http://schemas.microsoft.com/office/drawing/2014/main" id="{A6ED3479-C306-7F4F-B49B-FF840015CEB6}"/>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9" name="Freeform 181">
              <a:extLst>
                <a:ext uri="{FF2B5EF4-FFF2-40B4-BE49-F238E27FC236}">
                  <a16:creationId xmlns:a16="http://schemas.microsoft.com/office/drawing/2014/main" id="{48253CF6-ADC1-D743-8BF3-49965AE621FA}"/>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0" name="Freeform 182">
              <a:extLst>
                <a:ext uri="{FF2B5EF4-FFF2-40B4-BE49-F238E27FC236}">
                  <a16:creationId xmlns:a16="http://schemas.microsoft.com/office/drawing/2014/main" id="{46B28A5E-51D7-E54D-82B6-34D5CF3BCDFB}"/>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1" name="Freeform 184">
              <a:extLst>
                <a:ext uri="{FF2B5EF4-FFF2-40B4-BE49-F238E27FC236}">
                  <a16:creationId xmlns:a16="http://schemas.microsoft.com/office/drawing/2014/main" id="{24C7218C-BEEE-8943-88B9-70E02B92E3C4}"/>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2" name="Freeform 185">
              <a:extLst>
                <a:ext uri="{FF2B5EF4-FFF2-40B4-BE49-F238E27FC236}">
                  <a16:creationId xmlns:a16="http://schemas.microsoft.com/office/drawing/2014/main" id="{57C3047F-236B-3348-B33A-FAAF3B4F56D1}"/>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3" name="Freeform 189">
              <a:extLst>
                <a:ext uri="{FF2B5EF4-FFF2-40B4-BE49-F238E27FC236}">
                  <a16:creationId xmlns:a16="http://schemas.microsoft.com/office/drawing/2014/main" id="{6CF2604B-EDD0-9848-BE55-510676A6C209}"/>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4" name="Freeform 190">
              <a:extLst>
                <a:ext uri="{FF2B5EF4-FFF2-40B4-BE49-F238E27FC236}">
                  <a16:creationId xmlns:a16="http://schemas.microsoft.com/office/drawing/2014/main" id="{65011003-0CD9-7745-8414-57FEAD3FF0E5}"/>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5" name="Freeform 195">
              <a:extLst>
                <a:ext uri="{FF2B5EF4-FFF2-40B4-BE49-F238E27FC236}">
                  <a16:creationId xmlns:a16="http://schemas.microsoft.com/office/drawing/2014/main" id="{401A5D19-9FD5-EA4A-9F59-59BFBEF6B5DB}"/>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6" name="Freeform 196">
              <a:extLst>
                <a:ext uri="{FF2B5EF4-FFF2-40B4-BE49-F238E27FC236}">
                  <a16:creationId xmlns:a16="http://schemas.microsoft.com/office/drawing/2014/main" id="{52664BE6-7A76-654C-AD09-BB158C2286FF}"/>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7" name="Freeform 197">
              <a:extLst>
                <a:ext uri="{FF2B5EF4-FFF2-40B4-BE49-F238E27FC236}">
                  <a16:creationId xmlns:a16="http://schemas.microsoft.com/office/drawing/2014/main" id="{9B2024AE-9B56-3940-89F4-C2AE6FA0FA6E}"/>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8" name="Freeform 199">
              <a:extLst>
                <a:ext uri="{FF2B5EF4-FFF2-40B4-BE49-F238E27FC236}">
                  <a16:creationId xmlns:a16="http://schemas.microsoft.com/office/drawing/2014/main" id="{F3642307-EAA3-1C4F-94A8-546A6A7239A0}"/>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9" name="Freeform 203">
              <a:extLst>
                <a:ext uri="{FF2B5EF4-FFF2-40B4-BE49-F238E27FC236}">
                  <a16:creationId xmlns:a16="http://schemas.microsoft.com/office/drawing/2014/main" id="{5D001642-33E9-5842-B070-50F715F08519}"/>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0" name="Freeform 204">
              <a:extLst>
                <a:ext uri="{FF2B5EF4-FFF2-40B4-BE49-F238E27FC236}">
                  <a16:creationId xmlns:a16="http://schemas.microsoft.com/office/drawing/2014/main" id="{FB0F36A2-E1C7-EE47-A376-ACDB2AD42D64}"/>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1" name="Freeform 300">
              <a:extLst>
                <a:ext uri="{FF2B5EF4-FFF2-40B4-BE49-F238E27FC236}">
                  <a16:creationId xmlns:a16="http://schemas.microsoft.com/office/drawing/2014/main" id="{D203E2E3-E5C1-124A-8BA6-DCC1C30BE1DB}"/>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2" name="Freeform 301">
              <a:extLst>
                <a:ext uri="{FF2B5EF4-FFF2-40B4-BE49-F238E27FC236}">
                  <a16:creationId xmlns:a16="http://schemas.microsoft.com/office/drawing/2014/main" id="{CC657FAC-22A2-5547-875C-146D0F589629}"/>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3" name="Freeform 213">
              <a:extLst>
                <a:ext uri="{FF2B5EF4-FFF2-40B4-BE49-F238E27FC236}">
                  <a16:creationId xmlns:a16="http://schemas.microsoft.com/office/drawing/2014/main" id="{E6F0D289-3818-9C4D-BA61-4125397CD586}"/>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4" name="Freeform 216">
              <a:extLst>
                <a:ext uri="{FF2B5EF4-FFF2-40B4-BE49-F238E27FC236}">
                  <a16:creationId xmlns:a16="http://schemas.microsoft.com/office/drawing/2014/main" id="{605B1511-8817-AF4B-81B6-3B698C73533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5" name="Freeform 221">
              <a:extLst>
                <a:ext uri="{FF2B5EF4-FFF2-40B4-BE49-F238E27FC236}">
                  <a16:creationId xmlns:a16="http://schemas.microsoft.com/office/drawing/2014/main" id="{9EBE511A-D800-9048-8BA0-C17822A09F2C}"/>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306" name="Freeform 222">
              <a:extLst>
                <a:ext uri="{FF2B5EF4-FFF2-40B4-BE49-F238E27FC236}">
                  <a16:creationId xmlns:a16="http://schemas.microsoft.com/office/drawing/2014/main" id="{42637EEB-9C31-4C40-82FE-B778BAFAB990}"/>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7" name="Freeform 223">
              <a:extLst>
                <a:ext uri="{FF2B5EF4-FFF2-40B4-BE49-F238E27FC236}">
                  <a16:creationId xmlns:a16="http://schemas.microsoft.com/office/drawing/2014/main" id="{A56C8492-6448-5447-A229-F30389CF2FD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8" name="Freeform 224">
              <a:extLst>
                <a:ext uri="{FF2B5EF4-FFF2-40B4-BE49-F238E27FC236}">
                  <a16:creationId xmlns:a16="http://schemas.microsoft.com/office/drawing/2014/main" id="{0500B393-D9BF-C14A-8619-A80CE82D4758}"/>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9" name="Freeform 225">
              <a:extLst>
                <a:ext uri="{FF2B5EF4-FFF2-40B4-BE49-F238E27FC236}">
                  <a16:creationId xmlns:a16="http://schemas.microsoft.com/office/drawing/2014/main" id="{BFB50098-8A33-6C4A-AF29-B0FBC0B4A86E}"/>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0" name="Freeform 227">
              <a:extLst>
                <a:ext uri="{FF2B5EF4-FFF2-40B4-BE49-F238E27FC236}">
                  <a16:creationId xmlns:a16="http://schemas.microsoft.com/office/drawing/2014/main" id="{F268B868-0F8A-0145-92D3-4AFA8381214C}"/>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1" name="Freeform 228">
              <a:extLst>
                <a:ext uri="{FF2B5EF4-FFF2-40B4-BE49-F238E27FC236}">
                  <a16:creationId xmlns:a16="http://schemas.microsoft.com/office/drawing/2014/main" id="{F64747D7-272D-E44F-B20D-FA332BB86D20}"/>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2" name="Freeform 230">
              <a:extLst>
                <a:ext uri="{FF2B5EF4-FFF2-40B4-BE49-F238E27FC236}">
                  <a16:creationId xmlns:a16="http://schemas.microsoft.com/office/drawing/2014/main" id="{A0F7DFF1-CC74-384F-887C-9898E203C701}"/>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3" name="Freeform 267">
              <a:extLst>
                <a:ext uri="{FF2B5EF4-FFF2-40B4-BE49-F238E27FC236}">
                  <a16:creationId xmlns:a16="http://schemas.microsoft.com/office/drawing/2014/main" id="{37BAF730-F29F-FB4D-A786-A65FBC973D32}"/>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4" name="Freeform 271">
              <a:extLst>
                <a:ext uri="{FF2B5EF4-FFF2-40B4-BE49-F238E27FC236}">
                  <a16:creationId xmlns:a16="http://schemas.microsoft.com/office/drawing/2014/main" id="{A49A9397-7EF4-3447-AE30-57DD3FC893AF}"/>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5" name="Freeform 272">
              <a:extLst>
                <a:ext uri="{FF2B5EF4-FFF2-40B4-BE49-F238E27FC236}">
                  <a16:creationId xmlns:a16="http://schemas.microsoft.com/office/drawing/2014/main" id="{5BD75805-7B62-8F49-9137-9777C9264B20}"/>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6" name="Freeform 278">
              <a:extLst>
                <a:ext uri="{FF2B5EF4-FFF2-40B4-BE49-F238E27FC236}">
                  <a16:creationId xmlns:a16="http://schemas.microsoft.com/office/drawing/2014/main" id="{759B691E-C72E-8344-932A-0ACB4F9117FF}"/>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7" name="Freeform 279">
              <a:extLst>
                <a:ext uri="{FF2B5EF4-FFF2-40B4-BE49-F238E27FC236}">
                  <a16:creationId xmlns:a16="http://schemas.microsoft.com/office/drawing/2014/main" id="{771F77BC-F8D1-414E-830C-F04ABFC4EC2C}"/>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8" name="Freeform 280">
              <a:extLst>
                <a:ext uri="{FF2B5EF4-FFF2-40B4-BE49-F238E27FC236}">
                  <a16:creationId xmlns:a16="http://schemas.microsoft.com/office/drawing/2014/main" id="{FC2480CF-1EB4-8044-92A7-5B76F20134F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9" name="Freeform 281">
              <a:extLst>
                <a:ext uri="{FF2B5EF4-FFF2-40B4-BE49-F238E27FC236}">
                  <a16:creationId xmlns:a16="http://schemas.microsoft.com/office/drawing/2014/main" id="{45CBE93C-85F5-2E42-8E1D-0E139BA4B09D}"/>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0" name="Freeform 282">
              <a:extLst>
                <a:ext uri="{FF2B5EF4-FFF2-40B4-BE49-F238E27FC236}">
                  <a16:creationId xmlns:a16="http://schemas.microsoft.com/office/drawing/2014/main" id="{E89BA547-6D67-D347-8213-C2236D89BFF1}"/>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1" name="Freeform 285">
              <a:extLst>
                <a:ext uri="{FF2B5EF4-FFF2-40B4-BE49-F238E27FC236}">
                  <a16:creationId xmlns:a16="http://schemas.microsoft.com/office/drawing/2014/main" id="{2F52DE50-4233-EC41-8C69-F0CE4BED1624}"/>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2" name="Freeform 286">
              <a:extLst>
                <a:ext uri="{FF2B5EF4-FFF2-40B4-BE49-F238E27FC236}">
                  <a16:creationId xmlns:a16="http://schemas.microsoft.com/office/drawing/2014/main" id="{B2E89BC7-7D73-2343-9002-0F27ACCA01C2}"/>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3" name="Freeform 289">
              <a:extLst>
                <a:ext uri="{FF2B5EF4-FFF2-40B4-BE49-F238E27FC236}">
                  <a16:creationId xmlns:a16="http://schemas.microsoft.com/office/drawing/2014/main" id="{776ACE85-3775-B143-B352-E07BFD25A43A}"/>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4" name="Freeform 290">
              <a:extLst>
                <a:ext uri="{FF2B5EF4-FFF2-40B4-BE49-F238E27FC236}">
                  <a16:creationId xmlns:a16="http://schemas.microsoft.com/office/drawing/2014/main" id="{4375DBB3-EE5E-FA4B-9315-96D161741A95}"/>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5" name="Freeform 292">
              <a:extLst>
                <a:ext uri="{FF2B5EF4-FFF2-40B4-BE49-F238E27FC236}">
                  <a16:creationId xmlns:a16="http://schemas.microsoft.com/office/drawing/2014/main" id="{8C5D0C84-3C24-084E-B36B-FB7DA3D5FD70}"/>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6" name="Freeform 297">
              <a:extLst>
                <a:ext uri="{FF2B5EF4-FFF2-40B4-BE49-F238E27FC236}">
                  <a16:creationId xmlns:a16="http://schemas.microsoft.com/office/drawing/2014/main" id="{329D7302-1C57-5841-9937-54D8463B0BDF}"/>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7" name="Freeform 298">
              <a:extLst>
                <a:ext uri="{FF2B5EF4-FFF2-40B4-BE49-F238E27FC236}">
                  <a16:creationId xmlns:a16="http://schemas.microsoft.com/office/drawing/2014/main" id="{3122DE82-7058-FC45-BA7C-912ADBD4F67A}"/>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8" name="Freeform 300">
              <a:extLst>
                <a:ext uri="{FF2B5EF4-FFF2-40B4-BE49-F238E27FC236}">
                  <a16:creationId xmlns:a16="http://schemas.microsoft.com/office/drawing/2014/main" id="{D206E943-E9DC-AA42-B00C-886EE2E13C13}"/>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9" name="Freeform 301">
              <a:extLst>
                <a:ext uri="{FF2B5EF4-FFF2-40B4-BE49-F238E27FC236}">
                  <a16:creationId xmlns:a16="http://schemas.microsoft.com/office/drawing/2014/main" id="{1C65B90A-A603-584F-9395-8F05869B55B9}"/>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0" name="Freeform 307">
              <a:extLst>
                <a:ext uri="{FF2B5EF4-FFF2-40B4-BE49-F238E27FC236}">
                  <a16:creationId xmlns:a16="http://schemas.microsoft.com/office/drawing/2014/main" id="{25F62EF3-F5F8-FC41-8B4C-71A264789D61}"/>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1" name="Freeform 309">
              <a:extLst>
                <a:ext uri="{FF2B5EF4-FFF2-40B4-BE49-F238E27FC236}">
                  <a16:creationId xmlns:a16="http://schemas.microsoft.com/office/drawing/2014/main" id="{B5BF1A9B-9E99-004E-B3B2-175322DBBD04}"/>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337" name="Freeform 312">
              <a:extLst>
                <a:ext uri="{FF2B5EF4-FFF2-40B4-BE49-F238E27FC236}">
                  <a16:creationId xmlns:a16="http://schemas.microsoft.com/office/drawing/2014/main" id="{CD3C377A-4553-9941-B711-C6E1CD833D5F}"/>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6" name="Freeform 313">
              <a:extLst>
                <a:ext uri="{FF2B5EF4-FFF2-40B4-BE49-F238E27FC236}">
                  <a16:creationId xmlns:a16="http://schemas.microsoft.com/office/drawing/2014/main" id="{BF91A182-7092-614D-B674-74DF65417B37}"/>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7" name="Freeform 314">
              <a:extLst>
                <a:ext uri="{FF2B5EF4-FFF2-40B4-BE49-F238E27FC236}">
                  <a16:creationId xmlns:a16="http://schemas.microsoft.com/office/drawing/2014/main" id="{092EB461-3AE4-984A-BA7D-BE643FEE5321}"/>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8" name="Freeform 315">
              <a:extLst>
                <a:ext uri="{FF2B5EF4-FFF2-40B4-BE49-F238E27FC236}">
                  <a16:creationId xmlns:a16="http://schemas.microsoft.com/office/drawing/2014/main" id="{BE3E7A50-E90C-7941-8DF1-53176F6786B9}"/>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9" name="Freeform 317">
              <a:extLst>
                <a:ext uri="{FF2B5EF4-FFF2-40B4-BE49-F238E27FC236}">
                  <a16:creationId xmlns:a16="http://schemas.microsoft.com/office/drawing/2014/main" id="{174CDA35-397B-ED42-9CC0-2155CAB68636}"/>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0" name="Freeform 318">
              <a:extLst>
                <a:ext uri="{FF2B5EF4-FFF2-40B4-BE49-F238E27FC236}">
                  <a16:creationId xmlns:a16="http://schemas.microsoft.com/office/drawing/2014/main" id="{5921D1CA-B959-A441-9391-A2919FD0451A}"/>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1" name="Freeform 322">
              <a:extLst>
                <a:ext uri="{FF2B5EF4-FFF2-40B4-BE49-F238E27FC236}">
                  <a16:creationId xmlns:a16="http://schemas.microsoft.com/office/drawing/2014/main" id="{064585B5-DA50-CB46-9AC2-893143A1FA95}"/>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2" name="Freeform 325">
              <a:extLst>
                <a:ext uri="{FF2B5EF4-FFF2-40B4-BE49-F238E27FC236}">
                  <a16:creationId xmlns:a16="http://schemas.microsoft.com/office/drawing/2014/main" id="{5B4419CB-725C-F94F-91CF-9016423E0D7F}"/>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3" name="Freeform 326">
              <a:extLst>
                <a:ext uri="{FF2B5EF4-FFF2-40B4-BE49-F238E27FC236}">
                  <a16:creationId xmlns:a16="http://schemas.microsoft.com/office/drawing/2014/main" id="{963169FF-C02D-A341-B0D2-B6D08D78FACE}"/>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4" name="Freeform 328">
              <a:extLst>
                <a:ext uri="{FF2B5EF4-FFF2-40B4-BE49-F238E27FC236}">
                  <a16:creationId xmlns:a16="http://schemas.microsoft.com/office/drawing/2014/main" id="{20BEA80E-C1EF-C94D-80AB-CFE80D8F9C2F}"/>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17386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A32C5-C8AB-DB4B-9B57-02507671854B}"/>
              </a:ext>
            </a:extLst>
          </p:cNvPr>
          <p:cNvSpPr txBox="1"/>
          <p:nvPr/>
        </p:nvSpPr>
        <p:spPr>
          <a:xfrm>
            <a:off x="2632602" y="19991"/>
            <a:ext cx="6762044" cy="1138773"/>
          </a:xfrm>
          <a:prstGeom prst="rect">
            <a:avLst/>
          </a:prstGeom>
          <a:noFill/>
        </p:spPr>
        <p:txBody>
          <a:bodyPr wrap="none" rtlCol="0">
            <a:spAutoFit/>
          </a:bodyPr>
          <a:lstStyle/>
          <a:p>
            <a:pPr algn="ctr" defTabSz="914194"/>
            <a:r>
              <a:rPr lang="en-US" sz="3400" b="1" spc="151">
                <a:solidFill>
                  <a:srgbClr val="232C34"/>
                </a:solidFill>
                <a:latin typeface="Montserrat Bold"/>
                <a:ea typeface="Nunito Bold" charset="0"/>
                <a:cs typeface="Nunito Bold" charset="0"/>
              </a:rPr>
              <a:t>Example of Plant SM </a:t>
            </a:r>
          </a:p>
          <a:p>
            <a:pPr algn="ctr" defTabSz="914194"/>
            <a:r>
              <a:rPr lang="en-US" sz="3400" b="1" spc="151">
                <a:solidFill>
                  <a:srgbClr val="232C34"/>
                </a:solidFill>
                <a:latin typeface="Montserrat Bold"/>
                <a:ea typeface="Nunito Bold" charset="0"/>
                <a:cs typeface="Nunito Bold" charset="0"/>
              </a:rPr>
              <a:t>and Their Proposed Function</a:t>
            </a:r>
            <a:endParaRPr lang="en-US" sz="3400" b="1" spc="151" dirty="0">
              <a:solidFill>
                <a:srgbClr val="232C34"/>
              </a:solidFill>
              <a:latin typeface="Montserrat Bold"/>
              <a:ea typeface="Nunito Bold" charset="0"/>
              <a:cs typeface="Nunito Bold" charset="0"/>
            </a:endParaRPr>
          </a:p>
        </p:txBody>
      </p:sp>
      <p:grpSp>
        <p:nvGrpSpPr>
          <p:cNvPr id="23" name="Group 22"/>
          <p:cNvGrpSpPr/>
          <p:nvPr/>
        </p:nvGrpSpPr>
        <p:grpSpPr>
          <a:xfrm>
            <a:off x="680324" y="1507385"/>
            <a:ext cx="10888063" cy="4901419"/>
            <a:chOff x="286186" y="1491619"/>
            <a:chExt cx="10888063" cy="4901419"/>
          </a:xfrm>
        </p:grpSpPr>
        <p:grpSp>
          <p:nvGrpSpPr>
            <p:cNvPr id="16" name="Group 15"/>
            <p:cNvGrpSpPr/>
            <p:nvPr/>
          </p:nvGrpSpPr>
          <p:grpSpPr>
            <a:xfrm>
              <a:off x="2006223" y="1491619"/>
              <a:ext cx="7226527" cy="4817784"/>
              <a:chOff x="2006223" y="1491619"/>
              <a:chExt cx="7226527" cy="4817784"/>
            </a:xfrm>
          </p:grpSpPr>
          <p:pic>
            <p:nvPicPr>
              <p:cNvPr id="4" name="Picture 3"/>
              <p:cNvPicPr>
                <a:picLocks noChangeAspect="1"/>
              </p:cNvPicPr>
              <p:nvPr/>
            </p:nvPicPr>
            <p:blipFill>
              <a:blip r:embed="rId2"/>
              <a:stretch>
                <a:fillRect/>
              </a:stretch>
            </p:blipFill>
            <p:spPr>
              <a:xfrm>
                <a:off x="3626252" y="1491619"/>
                <a:ext cx="3986469" cy="4817784"/>
              </a:xfrm>
              <a:prstGeom prst="rect">
                <a:avLst/>
              </a:prstGeom>
            </p:spPr>
          </p:pic>
          <p:cxnSp>
            <p:nvCxnSpPr>
              <p:cNvPr id="6" name="Straight Arrow Connector 5"/>
              <p:cNvCxnSpPr/>
              <p:nvPr/>
            </p:nvCxnSpPr>
            <p:spPr>
              <a:xfrm>
                <a:off x="2238465" y="2334126"/>
                <a:ext cx="1852272" cy="264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06223" y="4547937"/>
                <a:ext cx="1852272" cy="385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06223" y="5921592"/>
                <a:ext cx="17361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34622" y="2117556"/>
                <a:ext cx="1765886" cy="505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423672" y="4030576"/>
                <a:ext cx="1765886" cy="505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423563" y="5678905"/>
                <a:ext cx="180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12E35F0-4AC2-5F4C-B269-50676F3CE944}"/>
                </a:ext>
              </a:extLst>
            </p:cNvPr>
            <p:cNvSpPr txBox="1"/>
            <p:nvPr/>
          </p:nvSpPr>
          <p:spPr>
            <a:xfrm>
              <a:off x="335140" y="1686669"/>
              <a:ext cx="1713611" cy="1107996"/>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Visual</a:t>
              </a:r>
            </a:p>
            <a:p>
              <a:pPr algn="ctr" defTabSz="914194"/>
              <a:r>
                <a:rPr lang="en-US" sz="2200" b="1" spc="151">
                  <a:solidFill>
                    <a:srgbClr val="232C34"/>
                  </a:solidFill>
                  <a:latin typeface="Montserrat Bold"/>
                  <a:ea typeface="Nunito Bold" charset="0"/>
                  <a:cs typeface="Nunito Bold" charset="0"/>
                </a:rPr>
                <a:t>Pollinator</a:t>
              </a:r>
            </a:p>
            <a:p>
              <a:pPr algn="ctr" defTabSz="914194"/>
              <a:r>
                <a:rPr lang="en-US" sz="2200" b="1" spc="151">
                  <a:solidFill>
                    <a:srgbClr val="232C34"/>
                  </a:solidFill>
                  <a:latin typeface="Montserrat Bold"/>
                  <a:ea typeface="Nunito Bold" charset="0"/>
                  <a:cs typeface="Nunito Bold" charset="0"/>
                </a:rPr>
                <a:t>Attractant</a:t>
              </a:r>
              <a:endParaRPr lang="en-US" sz="2200" b="1" spc="151" dirty="0">
                <a:solidFill>
                  <a:srgbClr val="232C34"/>
                </a:solidFill>
                <a:latin typeface="Montserrat Bold"/>
                <a:ea typeface="Nunito Bold" charset="0"/>
                <a:cs typeface="Nunito Bold" charset="0"/>
              </a:endParaRPr>
            </a:p>
          </p:txBody>
        </p:sp>
        <p:sp>
          <p:nvSpPr>
            <p:cNvPr id="18" name="TextBox 17">
              <a:extLst>
                <a:ext uri="{FF2B5EF4-FFF2-40B4-BE49-F238E27FC236}">
                  <a16:creationId xmlns:a16="http://schemas.microsoft.com/office/drawing/2014/main" id="{812E35F0-4AC2-5F4C-B269-50676F3CE944}"/>
                </a:ext>
              </a:extLst>
            </p:cNvPr>
            <p:cNvSpPr txBox="1"/>
            <p:nvPr/>
          </p:nvSpPr>
          <p:spPr>
            <a:xfrm>
              <a:off x="286186" y="3981906"/>
              <a:ext cx="1811523" cy="1107996"/>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Olfactory </a:t>
              </a:r>
            </a:p>
            <a:p>
              <a:pPr algn="ctr" defTabSz="914194"/>
              <a:r>
                <a:rPr lang="en-US" sz="2200" b="1" spc="151">
                  <a:solidFill>
                    <a:srgbClr val="232C34"/>
                  </a:solidFill>
                  <a:latin typeface="Montserrat Bold"/>
                  <a:ea typeface="Nunito Bold" charset="0"/>
                  <a:cs typeface="Nunito Bold" charset="0"/>
                </a:rPr>
                <a:t>Pollinator </a:t>
              </a:r>
            </a:p>
            <a:p>
              <a:pPr algn="ctr" defTabSz="914194"/>
              <a:r>
                <a:rPr lang="en-US" sz="2200" b="1" spc="151">
                  <a:solidFill>
                    <a:srgbClr val="232C34"/>
                  </a:solidFill>
                  <a:latin typeface="Montserrat Bold"/>
                  <a:ea typeface="Nunito Bold" charset="0"/>
                  <a:cs typeface="Nunito Bold" charset="0"/>
                </a:rPr>
                <a:t>Attractant </a:t>
              </a:r>
              <a:endParaRPr lang="en-US" sz="2200" b="1" spc="151" dirty="0">
                <a:solidFill>
                  <a:srgbClr val="232C34"/>
                </a:solidFill>
                <a:latin typeface="Montserrat Bold"/>
                <a:ea typeface="Nunito Bold" charset="0"/>
                <a:cs typeface="Nunito Bold" charset="0"/>
              </a:endParaRPr>
            </a:p>
          </p:txBody>
        </p:sp>
        <p:sp>
          <p:nvSpPr>
            <p:cNvPr id="19" name="TextBox 18">
              <a:extLst>
                <a:ext uri="{FF2B5EF4-FFF2-40B4-BE49-F238E27FC236}">
                  <a16:creationId xmlns:a16="http://schemas.microsoft.com/office/drawing/2014/main" id="{812E35F0-4AC2-5F4C-B269-50676F3CE944}"/>
                </a:ext>
              </a:extLst>
            </p:cNvPr>
            <p:cNvSpPr txBox="1"/>
            <p:nvPr/>
          </p:nvSpPr>
          <p:spPr>
            <a:xfrm>
              <a:off x="471942" y="5623597"/>
              <a:ext cx="1419876" cy="769441"/>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Defense</a:t>
              </a:r>
            </a:p>
            <a:p>
              <a:pPr algn="ctr" defTabSz="914194"/>
              <a:r>
                <a:rPr lang="en-US" sz="2200" b="1" spc="151">
                  <a:solidFill>
                    <a:srgbClr val="232C34"/>
                  </a:solidFill>
                  <a:latin typeface="Montserrat Bold"/>
                  <a:ea typeface="Nunito Bold" charset="0"/>
                  <a:cs typeface="Nunito Bold" charset="0"/>
                </a:rPr>
                <a:t>Toxin</a:t>
              </a:r>
              <a:endParaRPr lang="en-US" sz="2200" b="1" spc="151" dirty="0">
                <a:solidFill>
                  <a:srgbClr val="232C34"/>
                </a:solidFill>
                <a:latin typeface="Montserrat Bold"/>
                <a:ea typeface="Nunito Bold" charset="0"/>
                <a:cs typeface="Nunito Bold" charset="0"/>
              </a:endParaRPr>
            </a:p>
          </p:txBody>
        </p:sp>
        <p:sp>
          <p:nvSpPr>
            <p:cNvPr id="20" name="TextBox 19">
              <a:extLst>
                <a:ext uri="{FF2B5EF4-FFF2-40B4-BE49-F238E27FC236}">
                  <a16:creationId xmlns:a16="http://schemas.microsoft.com/office/drawing/2014/main" id="{812E35F0-4AC2-5F4C-B269-50676F3CE944}"/>
                </a:ext>
              </a:extLst>
            </p:cNvPr>
            <p:cNvSpPr txBox="1"/>
            <p:nvPr/>
          </p:nvSpPr>
          <p:spPr>
            <a:xfrm>
              <a:off x="9233555" y="1563558"/>
              <a:ext cx="1712007" cy="1107996"/>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Insect </a:t>
              </a:r>
            </a:p>
            <a:p>
              <a:pPr algn="ctr" defTabSz="914194"/>
              <a:r>
                <a:rPr lang="en-US" sz="2200" b="1" spc="151">
                  <a:solidFill>
                    <a:srgbClr val="232C34"/>
                  </a:solidFill>
                  <a:latin typeface="Montserrat Bold"/>
                  <a:ea typeface="Nunito Bold" charset="0"/>
                  <a:cs typeface="Nunito Bold" charset="0"/>
                </a:rPr>
                <a:t>Feeding</a:t>
              </a:r>
            </a:p>
            <a:p>
              <a:pPr algn="ctr" defTabSz="914194"/>
              <a:r>
                <a:rPr lang="en-US" sz="2200" b="1" spc="151">
                  <a:solidFill>
                    <a:srgbClr val="232C34"/>
                  </a:solidFill>
                  <a:latin typeface="Montserrat Bold"/>
                  <a:ea typeface="Nunito Bold" charset="0"/>
                  <a:cs typeface="Nunito Bold" charset="0"/>
                </a:rPr>
                <a:t>Deterrent </a:t>
              </a:r>
              <a:endParaRPr lang="en-US" sz="2200" b="1" spc="151" dirty="0">
                <a:solidFill>
                  <a:srgbClr val="232C34"/>
                </a:solidFill>
                <a:latin typeface="Montserrat Bold"/>
                <a:ea typeface="Nunito Bold" charset="0"/>
                <a:cs typeface="Nunito Bold" charset="0"/>
              </a:endParaRPr>
            </a:p>
          </p:txBody>
        </p:sp>
        <p:sp>
          <p:nvSpPr>
            <p:cNvPr id="21" name="TextBox 20">
              <a:extLst>
                <a:ext uri="{FF2B5EF4-FFF2-40B4-BE49-F238E27FC236}">
                  <a16:creationId xmlns:a16="http://schemas.microsoft.com/office/drawing/2014/main" id="{812E35F0-4AC2-5F4C-B269-50676F3CE944}"/>
                </a:ext>
              </a:extLst>
            </p:cNvPr>
            <p:cNvSpPr txBox="1"/>
            <p:nvPr/>
          </p:nvSpPr>
          <p:spPr>
            <a:xfrm>
              <a:off x="9379620" y="3645855"/>
              <a:ext cx="1419876" cy="769441"/>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Defense</a:t>
              </a:r>
            </a:p>
            <a:p>
              <a:pPr algn="ctr" defTabSz="914194"/>
              <a:r>
                <a:rPr lang="en-US" sz="2200" b="1" spc="151">
                  <a:solidFill>
                    <a:srgbClr val="232C34"/>
                  </a:solidFill>
                  <a:latin typeface="Montserrat Bold"/>
                  <a:ea typeface="Nunito Bold" charset="0"/>
                  <a:cs typeface="Nunito Bold" charset="0"/>
                </a:rPr>
                <a:t>Toxin </a:t>
              </a:r>
              <a:endParaRPr lang="en-US" sz="2200" b="1" spc="151" dirty="0">
                <a:solidFill>
                  <a:srgbClr val="232C34"/>
                </a:solidFill>
                <a:latin typeface="Montserrat Bold"/>
                <a:ea typeface="Nunito Bold" charset="0"/>
                <a:cs typeface="Nunito Bold" charset="0"/>
              </a:endParaRPr>
            </a:p>
          </p:txBody>
        </p:sp>
        <p:sp>
          <p:nvSpPr>
            <p:cNvPr id="22" name="TextBox 21">
              <a:extLst>
                <a:ext uri="{FF2B5EF4-FFF2-40B4-BE49-F238E27FC236}">
                  <a16:creationId xmlns:a16="http://schemas.microsoft.com/office/drawing/2014/main" id="{812E35F0-4AC2-5F4C-B269-50676F3CE944}"/>
                </a:ext>
              </a:extLst>
            </p:cNvPr>
            <p:cNvSpPr txBox="1"/>
            <p:nvPr/>
          </p:nvSpPr>
          <p:spPr>
            <a:xfrm>
              <a:off x="9298607" y="5124907"/>
              <a:ext cx="1875642" cy="769441"/>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Antifungal </a:t>
              </a:r>
            </a:p>
            <a:p>
              <a:pPr algn="ctr" defTabSz="914194"/>
              <a:r>
                <a:rPr lang="en-US" sz="2200" b="1" spc="151">
                  <a:solidFill>
                    <a:srgbClr val="232C34"/>
                  </a:solidFill>
                  <a:latin typeface="Montserrat Bold"/>
                  <a:ea typeface="Nunito Bold" charset="0"/>
                  <a:cs typeface="Nunito Bold" charset="0"/>
                </a:rPr>
                <a:t>Toxin </a:t>
              </a:r>
              <a:endParaRPr lang="en-US" sz="2200" b="1" spc="151" dirty="0">
                <a:solidFill>
                  <a:srgbClr val="232C34"/>
                </a:solidFill>
                <a:latin typeface="Montserrat Bold"/>
                <a:ea typeface="Nunito Bold" charset="0"/>
                <a:cs typeface="Nunito Bold" charset="0"/>
              </a:endParaRPr>
            </a:p>
          </p:txBody>
        </p:sp>
      </p:grpSp>
    </p:spTree>
    <p:extLst>
      <p:ext uri="{BB962C8B-B14F-4D97-AF65-F5344CB8AC3E}">
        <p14:creationId xmlns:p14="http://schemas.microsoft.com/office/powerpoint/2010/main" val="13781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D9EFED-A911-584E-B583-4015B8AC6648}"/>
              </a:ext>
            </a:extLst>
          </p:cNvPr>
          <p:cNvGrpSpPr/>
          <p:nvPr/>
        </p:nvGrpSpPr>
        <p:grpSpPr>
          <a:xfrm>
            <a:off x="263" y="55871"/>
            <a:ext cx="11427995" cy="9256077"/>
            <a:chOff x="9587" y="597359"/>
            <a:chExt cx="8570996" cy="6942058"/>
          </a:xfrm>
        </p:grpSpPr>
        <p:sp>
          <p:nvSpPr>
            <p:cNvPr id="26" name="Freeform 11">
              <a:extLst>
                <a:ext uri="{FF2B5EF4-FFF2-40B4-BE49-F238E27FC236}">
                  <a16:creationId xmlns:a16="http://schemas.microsoft.com/office/drawing/2014/main" id="{72EE9FB9-45A8-7A47-BBE8-4CC1F431412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8" name="Group 7">
              <a:extLst>
                <a:ext uri="{FF2B5EF4-FFF2-40B4-BE49-F238E27FC236}">
                  <a16:creationId xmlns:a16="http://schemas.microsoft.com/office/drawing/2014/main" id="{80C6768D-D910-4742-9FF5-9BF1625683D8}"/>
                </a:ext>
              </a:extLst>
            </p:cNvPr>
            <p:cNvGrpSpPr/>
            <p:nvPr/>
          </p:nvGrpSpPr>
          <p:grpSpPr>
            <a:xfrm rot="17114831">
              <a:off x="824056" y="-217110"/>
              <a:ext cx="6942058" cy="8570996"/>
              <a:chOff x="6131178" y="3084988"/>
              <a:chExt cx="1012324" cy="1249863"/>
            </a:xfrm>
          </p:grpSpPr>
          <p:sp>
            <p:nvSpPr>
              <p:cNvPr id="9" name="Freeform 2">
                <a:extLst>
                  <a:ext uri="{FF2B5EF4-FFF2-40B4-BE49-F238E27FC236}">
                    <a16:creationId xmlns:a16="http://schemas.microsoft.com/office/drawing/2014/main" id="{28D658CF-2DFD-044A-B2E3-F00F914F5427}"/>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0" name="Freeform 6">
                <a:extLst>
                  <a:ext uri="{FF2B5EF4-FFF2-40B4-BE49-F238E27FC236}">
                    <a16:creationId xmlns:a16="http://schemas.microsoft.com/office/drawing/2014/main" id="{D69B0BC4-137B-694C-9048-55D038A3704E}"/>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 name="Freeform 11">
                <a:extLst>
                  <a:ext uri="{FF2B5EF4-FFF2-40B4-BE49-F238E27FC236}">
                    <a16:creationId xmlns:a16="http://schemas.microsoft.com/office/drawing/2014/main" id="{8201A1ED-30FB-B244-B95A-65B9046A9541}"/>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 name="Freeform 15">
                <a:extLst>
                  <a:ext uri="{FF2B5EF4-FFF2-40B4-BE49-F238E27FC236}">
                    <a16:creationId xmlns:a16="http://schemas.microsoft.com/office/drawing/2014/main" id="{31860A30-61C3-6649-859B-DBBD5FF71F27}"/>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5" name="Freeform 38">
                <a:extLst>
                  <a:ext uri="{FF2B5EF4-FFF2-40B4-BE49-F238E27FC236}">
                    <a16:creationId xmlns:a16="http://schemas.microsoft.com/office/drawing/2014/main" id="{4F1EDCB3-5AD3-4F48-AEEA-83CA8D4000FD}"/>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6" name="Freeform 39">
                <a:extLst>
                  <a:ext uri="{FF2B5EF4-FFF2-40B4-BE49-F238E27FC236}">
                    <a16:creationId xmlns:a16="http://schemas.microsoft.com/office/drawing/2014/main" id="{1A9C7183-BD00-8F43-AC19-916F511B504C}"/>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7" name="Freeform 44">
                <a:extLst>
                  <a:ext uri="{FF2B5EF4-FFF2-40B4-BE49-F238E27FC236}">
                    <a16:creationId xmlns:a16="http://schemas.microsoft.com/office/drawing/2014/main" id="{3626B414-12D7-CF4F-B5BB-F1E33EE3869F}"/>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8" name="Freeform 50">
                <a:extLst>
                  <a:ext uri="{FF2B5EF4-FFF2-40B4-BE49-F238E27FC236}">
                    <a16:creationId xmlns:a16="http://schemas.microsoft.com/office/drawing/2014/main" id="{92887A3C-65C7-F640-AACC-19C6B2B675C5}"/>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9" name="Freeform 54">
                <a:extLst>
                  <a:ext uri="{FF2B5EF4-FFF2-40B4-BE49-F238E27FC236}">
                    <a16:creationId xmlns:a16="http://schemas.microsoft.com/office/drawing/2014/main" id="{C8FC0781-8761-DB46-8483-116B69720A36}"/>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0" name="Freeform 60">
                <a:extLst>
                  <a:ext uri="{FF2B5EF4-FFF2-40B4-BE49-F238E27FC236}">
                    <a16:creationId xmlns:a16="http://schemas.microsoft.com/office/drawing/2014/main" id="{E8E551A7-4225-6547-9A38-82CF229AF9D9}"/>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1" name="Freeform 61">
                <a:extLst>
                  <a:ext uri="{FF2B5EF4-FFF2-40B4-BE49-F238E27FC236}">
                    <a16:creationId xmlns:a16="http://schemas.microsoft.com/office/drawing/2014/main" id="{F5565A02-84D2-8E41-B88C-A8A0D9099F5C}"/>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2" name="Freeform 67">
                <a:extLst>
                  <a:ext uri="{FF2B5EF4-FFF2-40B4-BE49-F238E27FC236}">
                    <a16:creationId xmlns:a16="http://schemas.microsoft.com/office/drawing/2014/main" id="{2013DAE1-2665-104E-9912-A52997A7C7B4}"/>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3" name="Freeform 80">
                <a:extLst>
                  <a:ext uri="{FF2B5EF4-FFF2-40B4-BE49-F238E27FC236}">
                    <a16:creationId xmlns:a16="http://schemas.microsoft.com/office/drawing/2014/main" id="{2F44C0A3-FE1D-3A47-99F7-4236A9B58BB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24" name="Freeform 82">
                <a:extLst>
                  <a:ext uri="{FF2B5EF4-FFF2-40B4-BE49-F238E27FC236}">
                    <a16:creationId xmlns:a16="http://schemas.microsoft.com/office/drawing/2014/main" id="{004660C3-51B9-1142-8C25-6470841109FE}"/>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25" name="Freeform 114">
                <a:extLst>
                  <a:ext uri="{FF2B5EF4-FFF2-40B4-BE49-F238E27FC236}">
                    <a16:creationId xmlns:a16="http://schemas.microsoft.com/office/drawing/2014/main" id="{B71B485F-D229-F84A-A9EC-40B6CB39A1C9}"/>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2" name="Oval 1"/>
          <p:cNvSpPr/>
          <p:nvPr/>
        </p:nvSpPr>
        <p:spPr>
          <a:xfrm>
            <a:off x="3368188" y="854461"/>
            <a:ext cx="5455624" cy="5455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dirty="0">
              <a:solidFill>
                <a:srgbClr val="FFFFFF"/>
              </a:solidFill>
            </a:endParaRPr>
          </a:p>
        </p:txBody>
      </p:sp>
      <p:sp>
        <p:nvSpPr>
          <p:cNvPr id="12" name="TextBox 11"/>
          <p:cNvSpPr txBox="1"/>
          <p:nvPr/>
        </p:nvSpPr>
        <p:spPr>
          <a:xfrm>
            <a:off x="3743738" y="2204685"/>
            <a:ext cx="4756238" cy="2862322"/>
          </a:xfrm>
          <a:prstGeom prst="rect">
            <a:avLst/>
          </a:prstGeom>
          <a:noFill/>
        </p:spPr>
        <p:txBody>
          <a:bodyPr wrap="none" rtlCol="0">
            <a:spAutoFit/>
          </a:bodyPr>
          <a:lstStyle/>
          <a:p>
            <a:pPr algn="ctr" defTabSz="914194"/>
            <a:r>
              <a:rPr lang="en-US" sz="6000" b="1" spc="151">
                <a:solidFill>
                  <a:srgbClr val="232C34"/>
                </a:solidFill>
                <a:latin typeface="Montserrat Bold"/>
                <a:ea typeface="Nunito Bold" charset="0"/>
                <a:cs typeface="Nunito Bold" charset="0"/>
              </a:rPr>
              <a:t>Terpenoids</a:t>
            </a:r>
          </a:p>
          <a:p>
            <a:pPr algn="ctr" defTabSz="914194"/>
            <a:r>
              <a:rPr lang="en-US" sz="6000" b="1" spc="151">
                <a:solidFill>
                  <a:srgbClr val="232C34"/>
                </a:solidFill>
                <a:latin typeface="Montserrat Bold"/>
                <a:ea typeface="Nunito Bold" charset="0"/>
                <a:cs typeface="Nunito Bold" charset="0"/>
              </a:rPr>
              <a:t>or</a:t>
            </a:r>
          </a:p>
          <a:p>
            <a:pPr algn="ctr" defTabSz="914194"/>
            <a:r>
              <a:rPr lang="en-US" sz="6000" b="1" spc="151">
                <a:solidFill>
                  <a:srgbClr val="232C34"/>
                </a:solidFill>
                <a:latin typeface="Montserrat Bold"/>
                <a:ea typeface="Nunito Bold" charset="0"/>
                <a:cs typeface="Nunito Bold" charset="0"/>
              </a:rPr>
              <a:t>Isoprenoids</a:t>
            </a:r>
          </a:p>
        </p:txBody>
      </p:sp>
    </p:spTree>
    <p:extLst>
      <p:ext uri="{BB962C8B-B14F-4D97-AF65-F5344CB8AC3E}">
        <p14:creationId xmlns:p14="http://schemas.microsoft.com/office/powerpoint/2010/main" val="23990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0252" y="1801647"/>
            <a:ext cx="9613337"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The name Terpenoid and Isoprenoid</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740252" y="3099634"/>
            <a:ext cx="8920293" cy="2105705"/>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The name terpenoid derives from the fact that first members of the class were isolated from TURPENTINE (the distillate from tee (ex: pine) resins)</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Isoprenoid, since ISOPRENE is the basic unit of C5 building them (C5H8)</a:t>
            </a:r>
          </a:p>
        </p:txBody>
      </p:sp>
    </p:spTree>
    <p:extLst>
      <p:ext uri="{BB962C8B-B14F-4D97-AF65-F5344CB8AC3E}">
        <p14:creationId xmlns:p14="http://schemas.microsoft.com/office/powerpoint/2010/main" val="369315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0252" y="1801647"/>
            <a:ext cx="2580963"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Terpenes</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740252" y="3099634"/>
            <a:ext cx="8920293" cy="836126"/>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Terpenes are natural products that are structurally related to isoprene</a:t>
            </a:r>
          </a:p>
        </p:txBody>
      </p:sp>
      <p:pic>
        <p:nvPicPr>
          <p:cNvPr id="2" name="Picture 1"/>
          <p:cNvPicPr>
            <a:picLocks noChangeAspect="1"/>
          </p:cNvPicPr>
          <p:nvPr/>
        </p:nvPicPr>
        <p:blipFill>
          <a:blip r:embed="rId3"/>
          <a:stretch>
            <a:fillRect/>
          </a:stretch>
        </p:blipFill>
        <p:spPr>
          <a:xfrm>
            <a:off x="3321215" y="3981906"/>
            <a:ext cx="6131810" cy="2373090"/>
          </a:xfrm>
          <a:prstGeom prst="rect">
            <a:avLst/>
          </a:prstGeom>
        </p:spPr>
      </p:pic>
    </p:spTree>
    <p:extLst>
      <p:ext uri="{BB962C8B-B14F-4D97-AF65-F5344CB8AC3E}">
        <p14:creationId xmlns:p14="http://schemas.microsoft.com/office/powerpoint/2010/main" val="297082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234" y="783948"/>
            <a:ext cx="7933967"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The Biogenetic Isoprene Rule</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053070" y="4707656"/>
            <a:ext cx="8920293" cy="1208023"/>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Leopold Ruzika (1930s; Nobel Prize Chemistry 1910) : a compound is an “isoprenoid” if its derived biologically from an “isoprenoid” with or without rearrangements</a:t>
            </a:r>
          </a:p>
        </p:txBody>
      </p:sp>
      <p:pic>
        <p:nvPicPr>
          <p:cNvPr id="2" name="Picture 1"/>
          <p:cNvPicPr>
            <a:picLocks noChangeAspect="1"/>
          </p:cNvPicPr>
          <p:nvPr/>
        </p:nvPicPr>
        <p:blipFill>
          <a:blip r:embed="rId3"/>
          <a:stretch>
            <a:fillRect/>
          </a:stretch>
        </p:blipFill>
        <p:spPr>
          <a:xfrm>
            <a:off x="3490684" y="1737863"/>
            <a:ext cx="4045069" cy="2429668"/>
          </a:xfrm>
          <a:prstGeom prst="rect">
            <a:avLst/>
          </a:prstGeom>
        </p:spPr>
      </p:pic>
    </p:spTree>
    <p:extLst>
      <p:ext uri="{BB962C8B-B14F-4D97-AF65-F5344CB8AC3E}">
        <p14:creationId xmlns:p14="http://schemas.microsoft.com/office/powerpoint/2010/main" val="397169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234" y="783948"/>
            <a:ext cx="7648632"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The Biological Isoprene Unit</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3"/>
          <a:stretch>
            <a:fillRect/>
          </a:stretch>
        </p:blipFill>
        <p:spPr>
          <a:xfrm>
            <a:off x="2209239" y="2059593"/>
            <a:ext cx="6985627" cy="3980549"/>
          </a:xfrm>
          <a:prstGeom prst="rect">
            <a:avLst/>
          </a:prstGeom>
        </p:spPr>
      </p:pic>
    </p:spTree>
    <p:extLst>
      <p:ext uri="{BB962C8B-B14F-4D97-AF65-F5344CB8AC3E}">
        <p14:creationId xmlns:p14="http://schemas.microsoft.com/office/powerpoint/2010/main" val="1991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6625" y="957259"/>
            <a:ext cx="7390165"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Isopentenyl Pyrophosphate</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3"/>
          <a:stretch>
            <a:fillRect/>
          </a:stretch>
        </p:blipFill>
        <p:spPr>
          <a:xfrm>
            <a:off x="823583" y="2500086"/>
            <a:ext cx="9676251" cy="2826770"/>
          </a:xfrm>
          <a:prstGeom prst="rect">
            <a:avLst/>
          </a:prstGeom>
        </p:spPr>
      </p:pic>
    </p:spTree>
    <p:extLst>
      <p:ext uri="{BB962C8B-B14F-4D97-AF65-F5344CB8AC3E}">
        <p14:creationId xmlns:p14="http://schemas.microsoft.com/office/powerpoint/2010/main" val="87473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6625" y="542171"/>
            <a:ext cx="7956537"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Isopentenyl and Dimethylallyl</a:t>
            </a:r>
          </a:p>
          <a:p>
            <a:pPr algn="ctr" defTabSz="914194"/>
            <a:r>
              <a:rPr lang="en-US" sz="4000" b="1" spc="151">
                <a:solidFill>
                  <a:srgbClr val="232C34"/>
                </a:solidFill>
                <a:latin typeface="Montserrat Bold"/>
                <a:ea typeface="Nunito Bold" charset="0"/>
                <a:cs typeface="Nunito Bold" charset="0"/>
              </a:rPr>
              <a:t>Pyrophosphate</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3"/>
          <a:stretch>
            <a:fillRect/>
          </a:stretch>
        </p:blipFill>
        <p:spPr>
          <a:xfrm>
            <a:off x="2517247" y="2449702"/>
            <a:ext cx="6855291" cy="2439765"/>
          </a:xfrm>
          <a:prstGeom prst="rect">
            <a:avLst/>
          </a:prstGeom>
        </p:spPr>
      </p:pic>
      <p:sp>
        <p:nvSpPr>
          <p:cNvPr id="101" name="TextBox 100">
            <a:extLst>
              <a:ext uri="{FF2B5EF4-FFF2-40B4-BE49-F238E27FC236}">
                <a16:creationId xmlns:a16="http://schemas.microsoft.com/office/drawing/2014/main" id="{A90290D9-53FD-2042-93BC-0C91873568E4}"/>
              </a:ext>
            </a:extLst>
          </p:cNvPr>
          <p:cNvSpPr txBox="1"/>
          <p:nvPr/>
        </p:nvSpPr>
        <p:spPr>
          <a:xfrm>
            <a:off x="1484745" y="5115760"/>
            <a:ext cx="8920293" cy="1208023"/>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Dimethylallyl pyrophosphate has a leaving group (pyrophosphate) at an allylic carbon. Its reactive toward nucleophilic substitution at this position</a:t>
            </a:r>
          </a:p>
        </p:txBody>
      </p:sp>
    </p:spTree>
    <p:extLst>
      <p:ext uri="{BB962C8B-B14F-4D97-AF65-F5344CB8AC3E}">
        <p14:creationId xmlns:p14="http://schemas.microsoft.com/office/powerpoint/2010/main" val="20650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1706" y="542171"/>
            <a:ext cx="8586390"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Carbon-Carbon Bond Formation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462890" y="4996613"/>
            <a:ext cx="8920293" cy="1208023"/>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The key process involves the double bond of isopentenyl pyrophosphate acting as a nucleophile toward the allylic carbon of dimethyllalyl pyrophosphate</a:t>
            </a:r>
          </a:p>
        </p:txBody>
      </p:sp>
      <p:pic>
        <p:nvPicPr>
          <p:cNvPr id="2" name="Picture 1"/>
          <p:cNvPicPr>
            <a:picLocks noChangeAspect="1"/>
          </p:cNvPicPr>
          <p:nvPr/>
        </p:nvPicPr>
        <p:blipFill>
          <a:blip r:embed="rId3"/>
          <a:stretch>
            <a:fillRect/>
          </a:stretch>
        </p:blipFill>
        <p:spPr>
          <a:xfrm>
            <a:off x="1506599" y="2174193"/>
            <a:ext cx="8876584" cy="1993338"/>
          </a:xfrm>
          <a:prstGeom prst="rect">
            <a:avLst/>
          </a:prstGeom>
        </p:spPr>
      </p:pic>
    </p:spTree>
    <p:extLst>
      <p:ext uri="{BB962C8B-B14F-4D97-AF65-F5344CB8AC3E}">
        <p14:creationId xmlns:p14="http://schemas.microsoft.com/office/powerpoint/2010/main" val="20117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3051" y="542171"/>
            <a:ext cx="700371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After C-C Bond Formation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2136374" y="4802295"/>
            <a:ext cx="8920293" cy="440955"/>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The carbocation can lose a proton to give a double bond</a:t>
            </a:r>
          </a:p>
        </p:txBody>
      </p:sp>
      <p:pic>
        <p:nvPicPr>
          <p:cNvPr id="3" name="Picture 2"/>
          <p:cNvPicPr>
            <a:picLocks noChangeAspect="1"/>
          </p:cNvPicPr>
          <p:nvPr/>
        </p:nvPicPr>
        <p:blipFill>
          <a:blip r:embed="rId3"/>
          <a:stretch>
            <a:fillRect/>
          </a:stretch>
        </p:blipFill>
        <p:spPr>
          <a:xfrm>
            <a:off x="2391196" y="2030424"/>
            <a:ext cx="7055567" cy="1867650"/>
          </a:xfrm>
          <a:prstGeom prst="rect">
            <a:avLst/>
          </a:prstGeom>
        </p:spPr>
      </p:pic>
    </p:spTree>
    <p:extLst>
      <p:ext uri="{BB962C8B-B14F-4D97-AF65-F5344CB8AC3E}">
        <p14:creationId xmlns:p14="http://schemas.microsoft.com/office/powerpoint/2010/main" val="8001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466362-2756-9741-8C0C-026417C1D137}"/>
              </a:ext>
            </a:extLst>
          </p:cNvPr>
          <p:cNvSpPr txBox="1"/>
          <p:nvPr/>
        </p:nvSpPr>
        <p:spPr>
          <a:xfrm>
            <a:off x="823696" y="1270228"/>
            <a:ext cx="3691844" cy="810543"/>
          </a:xfrm>
          <a:prstGeom prst="rect">
            <a:avLst/>
          </a:prstGeom>
          <a:noFill/>
        </p:spPr>
        <p:txBody>
          <a:bodyPr wrap="none" rtlCol="0">
            <a:spAutoFit/>
          </a:bodyPr>
          <a:lstStyle/>
          <a:p>
            <a:pPr defTabSz="914194"/>
            <a:r>
              <a:rPr lang="en-US" sz="4667" b="1" spc="151">
                <a:solidFill>
                  <a:srgbClr val="232C34"/>
                </a:solidFill>
                <a:latin typeface="Montserrat Bold"/>
                <a:ea typeface="Nunito Bold" charset="0"/>
                <a:cs typeface="Nunito Bold" charset="0"/>
              </a:rPr>
              <a:t>Metabolites</a:t>
            </a:r>
            <a:endParaRPr lang="en-US" sz="4667" b="1" spc="151" dirty="0">
              <a:solidFill>
                <a:srgbClr val="232C34"/>
              </a:solidFill>
              <a:latin typeface="Montserrat Bold"/>
              <a:ea typeface="Nunito Bold" charset="0"/>
              <a:cs typeface="Nunito Bold" charset="0"/>
            </a:endParaRPr>
          </a:p>
        </p:txBody>
      </p:sp>
      <p:sp>
        <p:nvSpPr>
          <p:cNvPr id="13" name="TextBox 12">
            <a:extLst>
              <a:ext uri="{FF2B5EF4-FFF2-40B4-BE49-F238E27FC236}">
                <a16:creationId xmlns:a16="http://schemas.microsoft.com/office/drawing/2014/main" id="{592DB263-5130-7149-84E4-6ACC76E4A8AF}"/>
              </a:ext>
            </a:extLst>
          </p:cNvPr>
          <p:cNvSpPr txBox="1"/>
          <p:nvPr/>
        </p:nvSpPr>
        <p:spPr>
          <a:xfrm>
            <a:off x="823696" y="2329991"/>
            <a:ext cx="9235819" cy="3788025"/>
          </a:xfrm>
          <a:prstGeom prst="rect">
            <a:avLst/>
          </a:prstGeom>
          <a:noFill/>
        </p:spPr>
        <p:txBody>
          <a:bodyPr wrap="square" rtlCol="0">
            <a:spAutoFit/>
          </a:bodyPr>
          <a:lstStyle/>
          <a:p>
            <a:pPr algn="just" defTabSz="914194">
              <a:lnSpc>
                <a:spcPts val="2933"/>
              </a:lnSpc>
            </a:pPr>
            <a:r>
              <a:rPr lang="en-US" sz="2400" b="1">
                <a:solidFill>
                  <a:srgbClr val="232C34"/>
                </a:solidFill>
                <a:latin typeface="Montserrat" pitchFamily="2" charset="77"/>
                <a:ea typeface="Lato Light" panose="020F0502020204030203" pitchFamily="34" charset="0"/>
                <a:cs typeface="Lato Light" panose="020F0502020204030203" pitchFamily="34" charset="0"/>
              </a:rPr>
              <a:t>Primary Metabolites </a:t>
            </a:r>
            <a:r>
              <a:rPr lang="en-US" sz="2400">
                <a:solidFill>
                  <a:srgbClr val="232C34"/>
                </a:solidFill>
                <a:latin typeface="Montserrat" pitchFamily="2" charset="77"/>
                <a:ea typeface="Lato Light" panose="020F0502020204030203" pitchFamily="34" charset="0"/>
                <a:cs typeface="Lato Light" panose="020F0502020204030203" pitchFamily="34" charset="0"/>
              </a:rPr>
              <a:t>: molecules that are essential for growth and development for an organism. Ex : carbohydrates, proteins, lipids, hormones.</a:t>
            </a:r>
          </a:p>
          <a:p>
            <a:pPr algn="just" defTabSz="914194">
              <a:lnSpc>
                <a:spcPts val="2933"/>
              </a:lnSpc>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algn="just" defTabSz="914194">
              <a:lnSpc>
                <a:spcPts val="2933"/>
              </a:lnSpc>
            </a:pPr>
            <a:r>
              <a:rPr lang="en-US" sz="2400" b="1">
                <a:solidFill>
                  <a:srgbClr val="232C34"/>
                </a:solidFill>
                <a:latin typeface="Montserrat" pitchFamily="2" charset="77"/>
                <a:ea typeface="Lato Light" panose="020F0502020204030203" pitchFamily="34" charset="0"/>
                <a:cs typeface="Lato Light" panose="020F0502020204030203" pitchFamily="34" charset="0"/>
              </a:rPr>
              <a:t>Secondary metabolites </a:t>
            </a:r>
            <a:r>
              <a:rPr lang="en-US" sz="2400">
                <a:solidFill>
                  <a:srgbClr val="232C34"/>
                </a:solidFill>
                <a:latin typeface="Montserrat" pitchFamily="2" charset="77"/>
                <a:ea typeface="Lato Light" panose="020F0502020204030203" pitchFamily="34" charset="0"/>
                <a:cs typeface="Lato Light" panose="020F0502020204030203" pitchFamily="34" charset="0"/>
              </a:rPr>
              <a:t>: are those metabolites which are often produced in phase of subsequent to growth, have no function in growth (although they may have survival function), are produced by certain restricted taxonomic groups of microorganism, have unusual chemicals structures and are often formed as mixtures of closely related members of a chemical family</a:t>
            </a:r>
            <a:endParaRPr lang="en-US" sz="2400" dirty="0">
              <a:solidFill>
                <a:srgbClr val="232C34"/>
              </a:solidFill>
              <a:latin typeface="Montserrat" pitchFamily="2" charset="77"/>
              <a:ea typeface="Lato Light" panose="020F0502020204030203" pitchFamily="34" charset="0"/>
              <a:cs typeface="Lato Light" panose="020F0502020204030203" pitchFamily="34" charset="0"/>
            </a:endParaRPr>
          </a:p>
        </p:txBody>
      </p:sp>
      <p:grpSp>
        <p:nvGrpSpPr>
          <p:cNvPr id="127" name="Group 126">
            <a:extLst>
              <a:ext uri="{FF2B5EF4-FFF2-40B4-BE49-F238E27FC236}">
                <a16:creationId xmlns:a16="http://schemas.microsoft.com/office/drawing/2014/main" id="{27A84E23-6B70-984C-BC53-9868A9BB8DAC}"/>
              </a:ext>
            </a:extLst>
          </p:cNvPr>
          <p:cNvGrpSpPr/>
          <p:nvPr/>
        </p:nvGrpSpPr>
        <p:grpSpPr>
          <a:xfrm rot="13280512">
            <a:off x="8157387" y="-1352032"/>
            <a:ext cx="5785763" cy="3606664"/>
            <a:chOff x="1869557" y="2557941"/>
            <a:chExt cx="2518825" cy="1570157"/>
          </a:xfrm>
        </p:grpSpPr>
        <p:sp>
          <p:nvSpPr>
            <p:cNvPr id="128" name="Freeform 1">
              <a:extLst>
                <a:ext uri="{FF2B5EF4-FFF2-40B4-BE49-F238E27FC236}">
                  <a16:creationId xmlns:a16="http://schemas.microsoft.com/office/drawing/2014/main" id="{8E8B6011-DE4A-8B45-A35B-1513FE02C266}"/>
                </a:ext>
              </a:extLst>
            </p:cNvPr>
            <p:cNvSpPr>
              <a:spLocks noChangeArrowheads="1"/>
            </p:cNvSpPr>
            <p:nvPr/>
          </p:nvSpPr>
          <p:spPr bwMode="auto">
            <a:xfrm>
              <a:off x="2370730" y="2870093"/>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9" name="Freeform 2">
              <a:extLst>
                <a:ext uri="{FF2B5EF4-FFF2-40B4-BE49-F238E27FC236}">
                  <a16:creationId xmlns:a16="http://schemas.microsoft.com/office/drawing/2014/main" id="{FB181224-526B-DE4E-AF2E-AF29A2AE7477}"/>
                </a:ext>
              </a:extLst>
            </p:cNvPr>
            <p:cNvSpPr>
              <a:spLocks noChangeArrowheads="1"/>
            </p:cNvSpPr>
            <p:nvPr/>
          </p:nvSpPr>
          <p:spPr bwMode="auto">
            <a:xfrm>
              <a:off x="2370730"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0" name="Freeform 3">
              <a:extLst>
                <a:ext uri="{FF2B5EF4-FFF2-40B4-BE49-F238E27FC236}">
                  <a16:creationId xmlns:a16="http://schemas.microsoft.com/office/drawing/2014/main" id="{D3D88297-88E0-B042-A3CC-E9878F7749C4}"/>
                </a:ext>
              </a:extLst>
            </p:cNvPr>
            <p:cNvSpPr>
              <a:spLocks noChangeArrowheads="1"/>
            </p:cNvSpPr>
            <p:nvPr/>
          </p:nvSpPr>
          <p:spPr bwMode="auto">
            <a:xfrm>
              <a:off x="3127889" y="333886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1" name="Freeform 4">
              <a:extLst>
                <a:ext uri="{FF2B5EF4-FFF2-40B4-BE49-F238E27FC236}">
                  <a16:creationId xmlns:a16="http://schemas.microsoft.com/office/drawing/2014/main" id="{A3FBE48E-0115-1849-BC4D-741947B20D11}"/>
                </a:ext>
              </a:extLst>
            </p:cNvPr>
            <p:cNvSpPr>
              <a:spLocks noChangeArrowheads="1"/>
            </p:cNvSpPr>
            <p:nvPr/>
          </p:nvSpPr>
          <p:spPr bwMode="auto">
            <a:xfrm>
              <a:off x="3127889" y="3651016"/>
              <a:ext cx="252747" cy="313233"/>
            </a:xfrm>
            <a:custGeom>
              <a:avLst/>
              <a:gdLst>
                <a:gd name="T0" fmla="*/ 0 w 1030"/>
                <a:gd name="T1" fmla="*/ 639 h 1277"/>
                <a:gd name="T2" fmla="*/ 1029 w 1030"/>
                <a:gd name="T3" fmla="*/ 1276 h 1277"/>
                <a:gd name="T4" fmla="*/ 1029 w 1030"/>
                <a:gd name="T5" fmla="*/ 0 h 1277"/>
                <a:gd name="T6" fmla="*/ 0 w 1030"/>
                <a:gd name="T7" fmla="*/ 639 h 1277"/>
              </a:gdLst>
              <a:ahLst/>
              <a:cxnLst>
                <a:cxn ang="0">
                  <a:pos x="T0" y="T1"/>
                </a:cxn>
                <a:cxn ang="0">
                  <a:pos x="T2" y="T3"/>
                </a:cxn>
                <a:cxn ang="0">
                  <a:pos x="T4" y="T5"/>
                </a:cxn>
                <a:cxn ang="0">
                  <a:pos x="T6" y="T7"/>
                </a:cxn>
              </a:cxnLst>
              <a:rect l="0" t="0" r="r" b="b"/>
              <a:pathLst>
                <a:path w="1030" h="1277">
                  <a:moveTo>
                    <a:pt x="0" y="639"/>
                  </a:moveTo>
                  <a:lnTo>
                    <a:pt x="1029" y="1276"/>
                  </a:lnTo>
                  <a:lnTo>
                    <a:pt x="1029" y="0"/>
                  </a:lnTo>
                  <a:lnTo>
                    <a:pt x="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2" name="Freeform 6">
              <a:extLst>
                <a:ext uri="{FF2B5EF4-FFF2-40B4-BE49-F238E27FC236}">
                  <a16:creationId xmlns:a16="http://schemas.microsoft.com/office/drawing/2014/main" id="{1BCCC84F-410C-4A42-B640-B7F822BED225}"/>
                </a:ext>
              </a:extLst>
            </p:cNvPr>
            <p:cNvSpPr>
              <a:spLocks noChangeArrowheads="1"/>
            </p:cNvSpPr>
            <p:nvPr/>
          </p:nvSpPr>
          <p:spPr bwMode="auto">
            <a:xfrm>
              <a:off x="2623476" y="3035023"/>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33" name="Freeform 7">
              <a:extLst>
                <a:ext uri="{FF2B5EF4-FFF2-40B4-BE49-F238E27FC236}">
                  <a16:creationId xmlns:a16="http://schemas.microsoft.com/office/drawing/2014/main" id="{BDADBAB0-AB11-1148-B640-FAEEA4FE7E02}"/>
                </a:ext>
              </a:extLst>
            </p:cNvPr>
            <p:cNvSpPr>
              <a:spLocks noChangeArrowheads="1"/>
            </p:cNvSpPr>
            <p:nvPr/>
          </p:nvSpPr>
          <p:spPr bwMode="auto">
            <a:xfrm>
              <a:off x="2875142" y="3191639"/>
              <a:ext cx="252747" cy="312153"/>
            </a:xfrm>
            <a:custGeom>
              <a:avLst/>
              <a:gdLst>
                <a:gd name="T0" fmla="*/ 0 w 1032"/>
                <a:gd name="T1" fmla="*/ 636 h 1275"/>
                <a:gd name="T2" fmla="*/ 1031 w 1032"/>
                <a:gd name="T3" fmla="*/ 1274 h 1275"/>
                <a:gd name="T4" fmla="*/ 1031 w 1032"/>
                <a:gd name="T5" fmla="*/ 0 h 1275"/>
                <a:gd name="T6" fmla="*/ 0 w 1032"/>
                <a:gd name="T7" fmla="*/ 636 h 1275"/>
              </a:gdLst>
              <a:ahLst/>
              <a:cxnLst>
                <a:cxn ang="0">
                  <a:pos x="T0" y="T1"/>
                </a:cxn>
                <a:cxn ang="0">
                  <a:pos x="T2" y="T3"/>
                </a:cxn>
                <a:cxn ang="0">
                  <a:pos x="T4" y="T5"/>
                </a:cxn>
                <a:cxn ang="0">
                  <a:pos x="T6" y="T7"/>
                </a:cxn>
              </a:cxnLst>
              <a:rect l="0" t="0" r="r" b="b"/>
              <a:pathLst>
                <a:path w="1032" h="1275">
                  <a:moveTo>
                    <a:pt x="0" y="636"/>
                  </a:moveTo>
                  <a:lnTo>
                    <a:pt x="1031" y="1274"/>
                  </a:lnTo>
                  <a:lnTo>
                    <a:pt x="1031" y="0"/>
                  </a:lnTo>
                  <a:lnTo>
                    <a:pt x="0" y="636"/>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4" name="Freeform 8">
              <a:extLst>
                <a:ext uri="{FF2B5EF4-FFF2-40B4-BE49-F238E27FC236}">
                  <a16:creationId xmlns:a16="http://schemas.microsoft.com/office/drawing/2014/main" id="{85CE1603-EE0F-A14F-838D-738CAEC05BAE}"/>
                </a:ext>
              </a:extLst>
            </p:cNvPr>
            <p:cNvSpPr>
              <a:spLocks noChangeArrowheads="1"/>
            </p:cNvSpPr>
            <p:nvPr/>
          </p:nvSpPr>
          <p:spPr bwMode="auto">
            <a:xfrm>
              <a:off x="2370730"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5" name="Freeform 9">
              <a:extLst>
                <a:ext uri="{FF2B5EF4-FFF2-40B4-BE49-F238E27FC236}">
                  <a16:creationId xmlns:a16="http://schemas.microsoft.com/office/drawing/2014/main" id="{15FBF2EE-DB84-2943-AD56-335A5C772FB0}"/>
                </a:ext>
              </a:extLst>
            </p:cNvPr>
            <p:cNvSpPr>
              <a:spLocks noChangeArrowheads="1"/>
            </p:cNvSpPr>
            <p:nvPr/>
          </p:nvSpPr>
          <p:spPr bwMode="auto">
            <a:xfrm>
              <a:off x="1869557" y="2557941"/>
              <a:ext cx="249506" cy="312152"/>
            </a:xfrm>
            <a:custGeom>
              <a:avLst/>
              <a:gdLst>
                <a:gd name="T0" fmla="*/ 0 w 1017"/>
                <a:gd name="T1" fmla="*/ 629 h 1276"/>
                <a:gd name="T2" fmla="*/ 0 w 1017"/>
                <a:gd name="T3" fmla="*/ 646 h 1276"/>
                <a:gd name="T4" fmla="*/ 1016 w 1017"/>
                <a:gd name="T5" fmla="*/ 1275 h 1276"/>
                <a:gd name="T6" fmla="*/ 1016 w 1017"/>
                <a:gd name="T7" fmla="*/ 0 h 1276"/>
                <a:gd name="T8" fmla="*/ 0 w 1017"/>
                <a:gd name="T9" fmla="*/ 629 h 1276"/>
              </a:gdLst>
              <a:ahLst/>
              <a:cxnLst>
                <a:cxn ang="0">
                  <a:pos x="T0" y="T1"/>
                </a:cxn>
                <a:cxn ang="0">
                  <a:pos x="T2" y="T3"/>
                </a:cxn>
                <a:cxn ang="0">
                  <a:pos x="T4" y="T5"/>
                </a:cxn>
                <a:cxn ang="0">
                  <a:pos x="T6" y="T7"/>
                </a:cxn>
                <a:cxn ang="0">
                  <a:pos x="T8" y="T9"/>
                </a:cxn>
              </a:cxnLst>
              <a:rect l="0" t="0" r="r" b="b"/>
              <a:pathLst>
                <a:path w="1017" h="1276">
                  <a:moveTo>
                    <a:pt x="0" y="629"/>
                  </a:moveTo>
                  <a:lnTo>
                    <a:pt x="0" y="646"/>
                  </a:lnTo>
                  <a:lnTo>
                    <a:pt x="1016" y="1275"/>
                  </a:lnTo>
                  <a:lnTo>
                    <a:pt x="1016" y="0"/>
                  </a:lnTo>
                  <a:lnTo>
                    <a:pt x="0" y="62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6" name="Freeform 11">
              <a:extLst>
                <a:ext uri="{FF2B5EF4-FFF2-40B4-BE49-F238E27FC236}">
                  <a16:creationId xmlns:a16="http://schemas.microsoft.com/office/drawing/2014/main" id="{B3FF936A-5348-5440-A15F-642B86783432}"/>
                </a:ext>
              </a:extLst>
            </p:cNvPr>
            <p:cNvSpPr>
              <a:spLocks noChangeArrowheads="1"/>
            </p:cNvSpPr>
            <p:nvPr/>
          </p:nvSpPr>
          <p:spPr bwMode="auto">
            <a:xfrm>
              <a:off x="2875142" y="2878406"/>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7" name="Freeform 12">
              <a:extLst>
                <a:ext uri="{FF2B5EF4-FFF2-40B4-BE49-F238E27FC236}">
                  <a16:creationId xmlns:a16="http://schemas.microsoft.com/office/drawing/2014/main" id="{E8BBFF18-2D97-7044-BF6A-90C88B6AD356}"/>
                </a:ext>
              </a:extLst>
            </p:cNvPr>
            <p:cNvSpPr>
              <a:spLocks noChangeArrowheads="1"/>
            </p:cNvSpPr>
            <p:nvPr/>
          </p:nvSpPr>
          <p:spPr bwMode="auto">
            <a:xfrm>
              <a:off x="2875142" y="3495479"/>
              <a:ext cx="252747" cy="313233"/>
            </a:xfrm>
            <a:custGeom>
              <a:avLst/>
              <a:gdLst>
                <a:gd name="T0" fmla="*/ 0 w 1032"/>
                <a:gd name="T1" fmla="*/ 638 h 1278"/>
                <a:gd name="T2" fmla="*/ 1031 w 1032"/>
                <a:gd name="T3" fmla="*/ 1277 h 1278"/>
                <a:gd name="T4" fmla="*/ 1031 w 1032"/>
                <a:gd name="T5" fmla="*/ 0 h 1278"/>
                <a:gd name="T6" fmla="*/ 0 w 1032"/>
                <a:gd name="T7" fmla="*/ 638 h 1278"/>
              </a:gdLst>
              <a:ahLst/>
              <a:cxnLst>
                <a:cxn ang="0">
                  <a:pos x="T0" y="T1"/>
                </a:cxn>
                <a:cxn ang="0">
                  <a:pos x="T2" y="T3"/>
                </a:cxn>
                <a:cxn ang="0">
                  <a:pos x="T4" y="T5"/>
                </a:cxn>
                <a:cxn ang="0">
                  <a:pos x="T6" y="T7"/>
                </a:cxn>
              </a:cxnLst>
              <a:rect l="0" t="0" r="r" b="b"/>
              <a:pathLst>
                <a:path w="1032" h="1278">
                  <a:moveTo>
                    <a:pt x="0" y="638"/>
                  </a:moveTo>
                  <a:lnTo>
                    <a:pt x="1031" y="1277"/>
                  </a:lnTo>
                  <a:lnTo>
                    <a:pt x="1031"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8" name="Freeform 13">
              <a:extLst>
                <a:ext uri="{FF2B5EF4-FFF2-40B4-BE49-F238E27FC236}">
                  <a16:creationId xmlns:a16="http://schemas.microsoft.com/office/drawing/2014/main" id="{C6590E6E-40DB-E641-9824-8842A80620EB}"/>
                </a:ext>
              </a:extLst>
            </p:cNvPr>
            <p:cNvSpPr>
              <a:spLocks noChangeArrowheads="1"/>
            </p:cNvSpPr>
            <p:nvPr/>
          </p:nvSpPr>
          <p:spPr bwMode="auto">
            <a:xfrm>
              <a:off x="1869557" y="3175013"/>
              <a:ext cx="249506" cy="312153"/>
            </a:xfrm>
            <a:custGeom>
              <a:avLst/>
              <a:gdLst>
                <a:gd name="T0" fmla="*/ 0 w 1017"/>
                <a:gd name="T1" fmla="*/ 628 h 1275"/>
                <a:gd name="T2" fmla="*/ 0 w 1017"/>
                <a:gd name="T3" fmla="*/ 645 h 1275"/>
                <a:gd name="T4" fmla="*/ 1016 w 1017"/>
                <a:gd name="T5" fmla="*/ 1274 h 1275"/>
                <a:gd name="T6" fmla="*/ 1016 w 1017"/>
                <a:gd name="T7" fmla="*/ 0 h 1275"/>
                <a:gd name="T8" fmla="*/ 0 w 1017"/>
                <a:gd name="T9" fmla="*/ 628 h 1275"/>
              </a:gdLst>
              <a:ahLst/>
              <a:cxnLst>
                <a:cxn ang="0">
                  <a:pos x="T0" y="T1"/>
                </a:cxn>
                <a:cxn ang="0">
                  <a:pos x="T2" y="T3"/>
                </a:cxn>
                <a:cxn ang="0">
                  <a:pos x="T4" y="T5"/>
                </a:cxn>
                <a:cxn ang="0">
                  <a:pos x="T6" y="T7"/>
                </a:cxn>
                <a:cxn ang="0">
                  <a:pos x="T8" y="T9"/>
                </a:cxn>
              </a:cxnLst>
              <a:rect l="0" t="0" r="r" b="b"/>
              <a:pathLst>
                <a:path w="1017" h="1275">
                  <a:moveTo>
                    <a:pt x="0" y="628"/>
                  </a:moveTo>
                  <a:lnTo>
                    <a:pt x="0" y="645"/>
                  </a:lnTo>
                  <a:lnTo>
                    <a:pt x="1016" y="1274"/>
                  </a:lnTo>
                  <a:lnTo>
                    <a:pt x="1016" y="0"/>
                  </a:lnTo>
                  <a:lnTo>
                    <a:pt x="0" y="62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9" name="Freeform 14">
              <a:extLst>
                <a:ext uri="{FF2B5EF4-FFF2-40B4-BE49-F238E27FC236}">
                  <a16:creationId xmlns:a16="http://schemas.microsoft.com/office/drawing/2014/main" id="{7968134C-1EDC-A243-B6AD-CC9EFFE8D09C}"/>
                </a:ext>
              </a:extLst>
            </p:cNvPr>
            <p:cNvSpPr>
              <a:spLocks noChangeArrowheads="1"/>
            </p:cNvSpPr>
            <p:nvPr/>
          </p:nvSpPr>
          <p:spPr bwMode="auto">
            <a:xfrm>
              <a:off x="2623476" y="333886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40" name="Freeform 15">
              <a:extLst>
                <a:ext uri="{FF2B5EF4-FFF2-40B4-BE49-F238E27FC236}">
                  <a16:creationId xmlns:a16="http://schemas.microsoft.com/office/drawing/2014/main" id="{BA2D50DC-2001-9E49-B433-ABEA84338BFC}"/>
                </a:ext>
              </a:extLst>
            </p:cNvPr>
            <p:cNvSpPr>
              <a:spLocks noChangeArrowheads="1"/>
            </p:cNvSpPr>
            <p:nvPr/>
          </p:nvSpPr>
          <p:spPr bwMode="auto">
            <a:xfrm>
              <a:off x="3127889" y="2721790"/>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41" name="Freeform 16">
              <a:extLst>
                <a:ext uri="{FF2B5EF4-FFF2-40B4-BE49-F238E27FC236}">
                  <a16:creationId xmlns:a16="http://schemas.microsoft.com/office/drawing/2014/main" id="{B66604FF-FC32-6449-AFC7-CA4B61888D5A}"/>
                </a:ext>
              </a:extLst>
            </p:cNvPr>
            <p:cNvSpPr>
              <a:spLocks noChangeArrowheads="1"/>
            </p:cNvSpPr>
            <p:nvPr/>
          </p:nvSpPr>
          <p:spPr bwMode="auto">
            <a:xfrm>
              <a:off x="2623476" y="2721790"/>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42" name="Freeform 17">
              <a:extLst>
                <a:ext uri="{FF2B5EF4-FFF2-40B4-BE49-F238E27FC236}">
                  <a16:creationId xmlns:a16="http://schemas.microsoft.com/office/drawing/2014/main" id="{A5B6F85A-9D68-2F48-B318-BD5A6E82F6B7}"/>
                </a:ext>
              </a:extLst>
            </p:cNvPr>
            <p:cNvSpPr>
              <a:spLocks noChangeArrowheads="1"/>
            </p:cNvSpPr>
            <p:nvPr/>
          </p:nvSpPr>
          <p:spPr bwMode="auto">
            <a:xfrm>
              <a:off x="2370730" y="3183326"/>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3" name="Freeform 18">
              <a:extLst>
                <a:ext uri="{FF2B5EF4-FFF2-40B4-BE49-F238E27FC236}">
                  <a16:creationId xmlns:a16="http://schemas.microsoft.com/office/drawing/2014/main" id="{196A8399-383C-7E44-B36F-ACB056D92ECF}"/>
                </a:ext>
              </a:extLst>
            </p:cNvPr>
            <p:cNvSpPr>
              <a:spLocks noChangeArrowheads="1"/>
            </p:cNvSpPr>
            <p:nvPr/>
          </p:nvSpPr>
          <p:spPr bwMode="auto">
            <a:xfrm>
              <a:off x="1869557" y="2861780"/>
              <a:ext cx="249506" cy="313233"/>
            </a:xfrm>
            <a:custGeom>
              <a:avLst/>
              <a:gdLst>
                <a:gd name="T0" fmla="*/ 0 w 1017"/>
                <a:gd name="T1" fmla="*/ 630 h 1278"/>
                <a:gd name="T2" fmla="*/ 0 w 1017"/>
                <a:gd name="T3" fmla="*/ 647 h 1278"/>
                <a:gd name="T4" fmla="*/ 1016 w 1017"/>
                <a:gd name="T5" fmla="*/ 1277 h 1278"/>
                <a:gd name="T6" fmla="*/ 1016 w 1017"/>
                <a:gd name="T7" fmla="*/ 0 h 1278"/>
                <a:gd name="T8" fmla="*/ 0 w 1017"/>
                <a:gd name="T9" fmla="*/ 630 h 1278"/>
              </a:gdLst>
              <a:ahLst/>
              <a:cxnLst>
                <a:cxn ang="0">
                  <a:pos x="T0" y="T1"/>
                </a:cxn>
                <a:cxn ang="0">
                  <a:pos x="T2" y="T3"/>
                </a:cxn>
                <a:cxn ang="0">
                  <a:pos x="T4" y="T5"/>
                </a:cxn>
                <a:cxn ang="0">
                  <a:pos x="T6" y="T7"/>
                </a:cxn>
                <a:cxn ang="0">
                  <a:pos x="T8" y="T9"/>
                </a:cxn>
              </a:cxnLst>
              <a:rect l="0" t="0" r="r" b="b"/>
              <a:pathLst>
                <a:path w="1017" h="1278">
                  <a:moveTo>
                    <a:pt x="0" y="630"/>
                  </a:moveTo>
                  <a:lnTo>
                    <a:pt x="0" y="647"/>
                  </a:lnTo>
                  <a:lnTo>
                    <a:pt x="1016" y="1277"/>
                  </a:lnTo>
                  <a:lnTo>
                    <a:pt x="1016" y="0"/>
                  </a:lnTo>
                  <a:lnTo>
                    <a:pt x="0" y="630"/>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4" name="Freeform 19">
              <a:extLst>
                <a:ext uri="{FF2B5EF4-FFF2-40B4-BE49-F238E27FC236}">
                  <a16:creationId xmlns:a16="http://schemas.microsoft.com/office/drawing/2014/main" id="{08485959-6054-C840-BC6D-F8300C2E9CC9}"/>
                </a:ext>
              </a:extLst>
            </p:cNvPr>
            <p:cNvSpPr>
              <a:spLocks noChangeArrowheads="1"/>
            </p:cNvSpPr>
            <p:nvPr/>
          </p:nvSpPr>
          <p:spPr bwMode="auto">
            <a:xfrm>
              <a:off x="2875142" y="2566254"/>
              <a:ext cx="252747" cy="312152"/>
            </a:xfrm>
            <a:custGeom>
              <a:avLst/>
              <a:gdLst>
                <a:gd name="T0" fmla="*/ 0 w 1032"/>
                <a:gd name="T1" fmla="*/ 637 h 1276"/>
                <a:gd name="T2" fmla="*/ 1031 w 1032"/>
                <a:gd name="T3" fmla="*/ 1275 h 1276"/>
                <a:gd name="T4" fmla="*/ 1031 w 1032"/>
                <a:gd name="T5" fmla="*/ 0 h 1276"/>
                <a:gd name="T6" fmla="*/ 0 w 1032"/>
                <a:gd name="T7" fmla="*/ 637 h 1276"/>
              </a:gdLst>
              <a:ahLst/>
              <a:cxnLst>
                <a:cxn ang="0">
                  <a:pos x="T0" y="T1"/>
                </a:cxn>
                <a:cxn ang="0">
                  <a:pos x="T2" y="T3"/>
                </a:cxn>
                <a:cxn ang="0">
                  <a:pos x="T4" y="T5"/>
                </a:cxn>
                <a:cxn ang="0">
                  <a:pos x="T6" y="T7"/>
                </a:cxn>
              </a:cxnLst>
              <a:rect l="0" t="0" r="r" b="b"/>
              <a:pathLst>
                <a:path w="1032" h="1276">
                  <a:moveTo>
                    <a:pt x="0" y="637"/>
                  </a:moveTo>
                  <a:lnTo>
                    <a:pt x="1031" y="1275"/>
                  </a:lnTo>
                  <a:lnTo>
                    <a:pt x="1031" y="0"/>
                  </a:lnTo>
                  <a:lnTo>
                    <a:pt x="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5" name="Freeform 21">
              <a:extLst>
                <a:ext uri="{FF2B5EF4-FFF2-40B4-BE49-F238E27FC236}">
                  <a16:creationId xmlns:a16="http://schemas.microsoft.com/office/drawing/2014/main" id="{17A73533-182F-D940-97B9-B4168890CC91}"/>
                </a:ext>
              </a:extLst>
            </p:cNvPr>
            <p:cNvSpPr>
              <a:spLocks noChangeArrowheads="1"/>
            </p:cNvSpPr>
            <p:nvPr/>
          </p:nvSpPr>
          <p:spPr bwMode="auto">
            <a:xfrm>
              <a:off x="2370730"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6" name="Freeform 22">
              <a:extLst>
                <a:ext uri="{FF2B5EF4-FFF2-40B4-BE49-F238E27FC236}">
                  <a16:creationId xmlns:a16="http://schemas.microsoft.com/office/drawing/2014/main" id="{5DB29250-0E37-D443-AA9B-87C2D5839BBE}"/>
                </a:ext>
              </a:extLst>
            </p:cNvPr>
            <p:cNvSpPr>
              <a:spLocks noChangeArrowheads="1"/>
            </p:cNvSpPr>
            <p:nvPr/>
          </p:nvSpPr>
          <p:spPr bwMode="auto">
            <a:xfrm>
              <a:off x="2117983" y="3495479"/>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7" name="Freeform 23">
              <a:extLst>
                <a:ext uri="{FF2B5EF4-FFF2-40B4-BE49-F238E27FC236}">
                  <a16:creationId xmlns:a16="http://schemas.microsoft.com/office/drawing/2014/main" id="{0AF18DB7-FFF0-104A-8937-0967452CC439}"/>
                </a:ext>
              </a:extLst>
            </p:cNvPr>
            <p:cNvSpPr>
              <a:spLocks noChangeArrowheads="1"/>
            </p:cNvSpPr>
            <p:nvPr/>
          </p:nvSpPr>
          <p:spPr bwMode="auto">
            <a:xfrm>
              <a:off x="2117983" y="2870093"/>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8" name="Freeform 24">
              <a:extLst>
                <a:ext uri="{FF2B5EF4-FFF2-40B4-BE49-F238E27FC236}">
                  <a16:creationId xmlns:a16="http://schemas.microsoft.com/office/drawing/2014/main" id="{D29E88A2-EE3C-7B41-90A8-7DE6177DC0A7}"/>
                </a:ext>
              </a:extLst>
            </p:cNvPr>
            <p:cNvSpPr>
              <a:spLocks noChangeArrowheads="1"/>
            </p:cNvSpPr>
            <p:nvPr/>
          </p:nvSpPr>
          <p:spPr bwMode="auto">
            <a:xfrm>
              <a:off x="2623476" y="2878406"/>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49" name="Freeform 25">
              <a:extLst>
                <a:ext uri="{FF2B5EF4-FFF2-40B4-BE49-F238E27FC236}">
                  <a16:creationId xmlns:a16="http://schemas.microsoft.com/office/drawing/2014/main" id="{09C8448E-F1F2-6446-BE10-9D0F9BA6A33C}"/>
                </a:ext>
              </a:extLst>
            </p:cNvPr>
            <p:cNvSpPr>
              <a:spLocks noChangeArrowheads="1"/>
            </p:cNvSpPr>
            <p:nvPr/>
          </p:nvSpPr>
          <p:spPr bwMode="auto">
            <a:xfrm>
              <a:off x="3127889" y="2574567"/>
              <a:ext cx="252747" cy="312152"/>
            </a:xfrm>
            <a:custGeom>
              <a:avLst/>
              <a:gdLst>
                <a:gd name="T0" fmla="*/ 1029 w 1030"/>
                <a:gd name="T1" fmla="*/ 637 h 1276"/>
                <a:gd name="T2" fmla="*/ 0 w 1030"/>
                <a:gd name="T3" fmla="*/ 1275 h 1276"/>
                <a:gd name="T4" fmla="*/ 0 w 1030"/>
                <a:gd name="T5" fmla="*/ 0 h 1276"/>
                <a:gd name="T6" fmla="*/ 1029 w 1030"/>
                <a:gd name="T7" fmla="*/ 637 h 1276"/>
              </a:gdLst>
              <a:ahLst/>
              <a:cxnLst>
                <a:cxn ang="0">
                  <a:pos x="T0" y="T1"/>
                </a:cxn>
                <a:cxn ang="0">
                  <a:pos x="T2" y="T3"/>
                </a:cxn>
                <a:cxn ang="0">
                  <a:pos x="T4" y="T5"/>
                </a:cxn>
                <a:cxn ang="0">
                  <a:pos x="T6" y="T7"/>
                </a:cxn>
              </a:cxnLst>
              <a:rect l="0" t="0" r="r" b="b"/>
              <a:pathLst>
                <a:path w="1030" h="1276">
                  <a:moveTo>
                    <a:pt x="1029" y="637"/>
                  </a:moveTo>
                  <a:lnTo>
                    <a:pt x="0" y="1275"/>
                  </a:lnTo>
                  <a:lnTo>
                    <a:pt x="0" y="0"/>
                  </a:lnTo>
                  <a:lnTo>
                    <a:pt x="1029"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50" name="Freeform 26">
              <a:extLst>
                <a:ext uri="{FF2B5EF4-FFF2-40B4-BE49-F238E27FC236}">
                  <a16:creationId xmlns:a16="http://schemas.microsoft.com/office/drawing/2014/main" id="{D4F27853-3B07-FD47-8345-7504CBDC0E09}"/>
                </a:ext>
              </a:extLst>
            </p:cNvPr>
            <p:cNvSpPr>
              <a:spLocks noChangeArrowheads="1"/>
            </p:cNvSpPr>
            <p:nvPr/>
          </p:nvSpPr>
          <p:spPr bwMode="auto">
            <a:xfrm>
              <a:off x="3127889" y="3495479"/>
              <a:ext cx="252747" cy="313233"/>
            </a:xfrm>
            <a:custGeom>
              <a:avLst/>
              <a:gdLst>
                <a:gd name="T0" fmla="*/ 1029 w 1030"/>
                <a:gd name="T1" fmla="*/ 638 h 1278"/>
                <a:gd name="T2" fmla="*/ 0 w 1030"/>
                <a:gd name="T3" fmla="*/ 1277 h 1278"/>
                <a:gd name="T4" fmla="*/ 0 w 1030"/>
                <a:gd name="T5" fmla="*/ 0 h 1278"/>
                <a:gd name="T6" fmla="*/ 1029 w 1030"/>
                <a:gd name="T7" fmla="*/ 638 h 1278"/>
              </a:gdLst>
              <a:ahLst/>
              <a:cxnLst>
                <a:cxn ang="0">
                  <a:pos x="T0" y="T1"/>
                </a:cxn>
                <a:cxn ang="0">
                  <a:pos x="T2" y="T3"/>
                </a:cxn>
                <a:cxn ang="0">
                  <a:pos x="T4" y="T5"/>
                </a:cxn>
                <a:cxn ang="0">
                  <a:pos x="T6" y="T7"/>
                </a:cxn>
              </a:cxnLst>
              <a:rect l="0" t="0" r="r" b="b"/>
              <a:pathLst>
                <a:path w="1030" h="1278">
                  <a:moveTo>
                    <a:pt x="1029" y="638"/>
                  </a:moveTo>
                  <a:lnTo>
                    <a:pt x="0" y="1277"/>
                  </a:lnTo>
                  <a:lnTo>
                    <a:pt x="0" y="0"/>
                  </a:lnTo>
                  <a:lnTo>
                    <a:pt x="1029"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51" name="Freeform 27">
              <a:extLst>
                <a:ext uri="{FF2B5EF4-FFF2-40B4-BE49-F238E27FC236}">
                  <a16:creationId xmlns:a16="http://schemas.microsoft.com/office/drawing/2014/main" id="{D8AF8C49-5261-764D-AF7A-09B32375A515}"/>
                </a:ext>
              </a:extLst>
            </p:cNvPr>
            <p:cNvSpPr>
              <a:spLocks noChangeArrowheads="1"/>
            </p:cNvSpPr>
            <p:nvPr/>
          </p:nvSpPr>
          <p:spPr bwMode="auto">
            <a:xfrm>
              <a:off x="2117983" y="3183326"/>
              <a:ext cx="252747" cy="312153"/>
            </a:xfrm>
            <a:custGeom>
              <a:avLst/>
              <a:gdLst>
                <a:gd name="T0" fmla="*/ 1030 w 1031"/>
                <a:gd name="T1" fmla="*/ 636 h 1275"/>
                <a:gd name="T2" fmla="*/ 0 w 1031"/>
                <a:gd name="T3" fmla="*/ 1274 h 1275"/>
                <a:gd name="T4" fmla="*/ 0 w 1031"/>
                <a:gd name="T5" fmla="*/ 0 h 1275"/>
                <a:gd name="T6" fmla="*/ 1030 w 1031"/>
                <a:gd name="T7" fmla="*/ 636 h 1275"/>
              </a:gdLst>
              <a:ahLst/>
              <a:cxnLst>
                <a:cxn ang="0">
                  <a:pos x="T0" y="T1"/>
                </a:cxn>
                <a:cxn ang="0">
                  <a:pos x="T2" y="T3"/>
                </a:cxn>
                <a:cxn ang="0">
                  <a:pos x="T4" y="T5"/>
                </a:cxn>
                <a:cxn ang="0">
                  <a:pos x="T6" y="T7"/>
                </a:cxn>
              </a:cxnLst>
              <a:rect l="0" t="0" r="r" b="b"/>
              <a:pathLst>
                <a:path w="1031" h="1275">
                  <a:moveTo>
                    <a:pt x="1030" y="636"/>
                  </a:moveTo>
                  <a:lnTo>
                    <a:pt x="0" y="1274"/>
                  </a:lnTo>
                  <a:lnTo>
                    <a:pt x="0" y="0"/>
                  </a:lnTo>
                  <a:lnTo>
                    <a:pt x="1030"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52" name="Freeform 28">
              <a:extLst>
                <a:ext uri="{FF2B5EF4-FFF2-40B4-BE49-F238E27FC236}">
                  <a16:creationId xmlns:a16="http://schemas.microsoft.com/office/drawing/2014/main" id="{742AB168-11C8-464D-89D3-5A40367BF262}"/>
                </a:ext>
              </a:extLst>
            </p:cNvPr>
            <p:cNvSpPr>
              <a:spLocks noChangeArrowheads="1"/>
            </p:cNvSpPr>
            <p:nvPr/>
          </p:nvSpPr>
          <p:spPr bwMode="auto">
            <a:xfrm>
              <a:off x="2875142" y="3651016"/>
              <a:ext cx="252747" cy="313233"/>
            </a:xfrm>
            <a:custGeom>
              <a:avLst/>
              <a:gdLst>
                <a:gd name="T0" fmla="*/ 1031 w 1032"/>
                <a:gd name="T1" fmla="*/ 639 h 1277"/>
                <a:gd name="T2" fmla="*/ 0 w 1032"/>
                <a:gd name="T3" fmla="*/ 1276 h 1277"/>
                <a:gd name="T4" fmla="*/ 0 w 1032"/>
                <a:gd name="T5" fmla="*/ 0 h 1277"/>
                <a:gd name="T6" fmla="*/ 1031 w 1032"/>
                <a:gd name="T7" fmla="*/ 639 h 1277"/>
              </a:gdLst>
              <a:ahLst/>
              <a:cxnLst>
                <a:cxn ang="0">
                  <a:pos x="T0" y="T1"/>
                </a:cxn>
                <a:cxn ang="0">
                  <a:pos x="T2" y="T3"/>
                </a:cxn>
                <a:cxn ang="0">
                  <a:pos x="T4" y="T5"/>
                </a:cxn>
                <a:cxn ang="0">
                  <a:pos x="T6" y="T7"/>
                </a:cxn>
              </a:cxnLst>
              <a:rect l="0" t="0" r="r" b="b"/>
              <a:pathLst>
                <a:path w="1032" h="1277">
                  <a:moveTo>
                    <a:pt x="1031" y="639"/>
                  </a:moveTo>
                  <a:lnTo>
                    <a:pt x="0" y="1276"/>
                  </a:lnTo>
                  <a:lnTo>
                    <a:pt x="0" y="0"/>
                  </a:lnTo>
                  <a:lnTo>
                    <a:pt x="1031"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53" name="Freeform 29">
              <a:extLst>
                <a:ext uri="{FF2B5EF4-FFF2-40B4-BE49-F238E27FC236}">
                  <a16:creationId xmlns:a16="http://schemas.microsoft.com/office/drawing/2014/main" id="{B67D8032-B69E-204F-A667-95F3F1019215}"/>
                </a:ext>
              </a:extLst>
            </p:cNvPr>
            <p:cNvSpPr>
              <a:spLocks noChangeArrowheads="1"/>
            </p:cNvSpPr>
            <p:nvPr/>
          </p:nvSpPr>
          <p:spPr bwMode="auto">
            <a:xfrm>
              <a:off x="2623476" y="3191639"/>
              <a:ext cx="252747" cy="312153"/>
            </a:xfrm>
            <a:custGeom>
              <a:avLst/>
              <a:gdLst>
                <a:gd name="T0" fmla="*/ 1029 w 1030"/>
                <a:gd name="T1" fmla="*/ 636 h 1275"/>
                <a:gd name="T2" fmla="*/ 0 w 1030"/>
                <a:gd name="T3" fmla="*/ 1274 h 1275"/>
                <a:gd name="T4" fmla="*/ 0 w 1030"/>
                <a:gd name="T5" fmla="*/ 0 h 1275"/>
                <a:gd name="T6" fmla="*/ 1029 w 1030"/>
                <a:gd name="T7" fmla="*/ 636 h 1275"/>
              </a:gdLst>
              <a:ahLst/>
              <a:cxnLst>
                <a:cxn ang="0">
                  <a:pos x="T0" y="T1"/>
                </a:cxn>
                <a:cxn ang="0">
                  <a:pos x="T2" y="T3"/>
                </a:cxn>
                <a:cxn ang="0">
                  <a:pos x="T4" y="T5"/>
                </a:cxn>
                <a:cxn ang="0">
                  <a:pos x="T6" y="T7"/>
                </a:cxn>
              </a:cxnLst>
              <a:rect l="0" t="0" r="r" b="b"/>
              <a:pathLst>
                <a:path w="1030" h="1275">
                  <a:moveTo>
                    <a:pt x="1029" y="636"/>
                  </a:moveTo>
                  <a:lnTo>
                    <a:pt x="0" y="1274"/>
                  </a:lnTo>
                  <a:lnTo>
                    <a:pt x="0" y="0"/>
                  </a:lnTo>
                  <a:lnTo>
                    <a:pt x="1029"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54" name="Freeform 30">
              <a:extLst>
                <a:ext uri="{FF2B5EF4-FFF2-40B4-BE49-F238E27FC236}">
                  <a16:creationId xmlns:a16="http://schemas.microsoft.com/office/drawing/2014/main" id="{4CC6E3A6-4023-CF4D-9F2F-F84A14B7CCD3}"/>
                </a:ext>
              </a:extLst>
            </p:cNvPr>
            <p:cNvSpPr>
              <a:spLocks noChangeArrowheads="1"/>
            </p:cNvSpPr>
            <p:nvPr/>
          </p:nvSpPr>
          <p:spPr bwMode="auto">
            <a:xfrm>
              <a:off x="2875142" y="3338863"/>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55" name="Freeform 31">
              <a:extLst>
                <a:ext uri="{FF2B5EF4-FFF2-40B4-BE49-F238E27FC236}">
                  <a16:creationId xmlns:a16="http://schemas.microsoft.com/office/drawing/2014/main" id="{AD9F8BC3-A211-784A-BAF5-0D3C918076CD}"/>
                </a:ext>
              </a:extLst>
            </p:cNvPr>
            <p:cNvSpPr>
              <a:spLocks noChangeArrowheads="1"/>
            </p:cNvSpPr>
            <p:nvPr/>
          </p:nvSpPr>
          <p:spPr bwMode="auto">
            <a:xfrm>
              <a:off x="2875142" y="2721790"/>
              <a:ext cx="252747" cy="313233"/>
            </a:xfrm>
            <a:custGeom>
              <a:avLst/>
              <a:gdLst>
                <a:gd name="T0" fmla="*/ 1031 w 1032"/>
                <a:gd name="T1" fmla="*/ 638 h 1278"/>
                <a:gd name="T2" fmla="*/ 0 w 1032"/>
                <a:gd name="T3" fmla="*/ 1277 h 1278"/>
                <a:gd name="T4" fmla="*/ 0 w 1032"/>
                <a:gd name="T5" fmla="*/ 0 h 1278"/>
                <a:gd name="T6" fmla="*/ 1031 w 1032"/>
                <a:gd name="T7" fmla="*/ 638 h 1278"/>
              </a:gdLst>
              <a:ahLst/>
              <a:cxnLst>
                <a:cxn ang="0">
                  <a:pos x="T0" y="T1"/>
                </a:cxn>
                <a:cxn ang="0">
                  <a:pos x="T2" y="T3"/>
                </a:cxn>
                <a:cxn ang="0">
                  <a:pos x="T4" y="T5"/>
                </a:cxn>
                <a:cxn ang="0">
                  <a:pos x="T6" y="T7"/>
                </a:cxn>
              </a:cxnLst>
              <a:rect l="0" t="0" r="r" b="b"/>
              <a:pathLst>
                <a:path w="1032" h="1278">
                  <a:moveTo>
                    <a:pt x="1031" y="638"/>
                  </a:moveTo>
                  <a:lnTo>
                    <a:pt x="0" y="1277"/>
                  </a:lnTo>
                  <a:lnTo>
                    <a:pt x="0" y="0"/>
                  </a:lnTo>
                  <a:lnTo>
                    <a:pt x="1031"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56" name="Freeform 32">
              <a:extLst>
                <a:ext uri="{FF2B5EF4-FFF2-40B4-BE49-F238E27FC236}">
                  <a16:creationId xmlns:a16="http://schemas.microsoft.com/office/drawing/2014/main" id="{610C018A-72FD-9241-997D-B12116A6D72A}"/>
                </a:ext>
              </a:extLst>
            </p:cNvPr>
            <p:cNvSpPr>
              <a:spLocks noChangeArrowheads="1"/>
            </p:cNvSpPr>
            <p:nvPr/>
          </p:nvSpPr>
          <p:spPr bwMode="auto">
            <a:xfrm>
              <a:off x="3127889" y="3191639"/>
              <a:ext cx="252747" cy="312153"/>
            </a:xfrm>
            <a:custGeom>
              <a:avLst/>
              <a:gdLst>
                <a:gd name="T0" fmla="*/ 1029 w 1030"/>
                <a:gd name="T1" fmla="*/ 636 h 1275"/>
                <a:gd name="T2" fmla="*/ 0 w 1030"/>
                <a:gd name="T3" fmla="*/ 1274 h 1275"/>
                <a:gd name="T4" fmla="*/ 0 w 1030"/>
                <a:gd name="T5" fmla="*/ 0 h 1275"/>
                <a:gd name="T6" fmla="*/ 1029 w 1030"/>
                <a:gd name="T7" fmla="*/ 636 h 1275"/>
              </a:gdLst>
              <a:ahLst/>
              <a:cxnLst>
                <a:cxn ang="0">
                  <a:pos x="T0" y="T1"/>
                </a:cxn>
                <a:cxn ang="0">
                  <a:pos x="T2" y="T3"/>
                </a:cxn>
                <a:cxn ang="0">
                  <a:pos x="T4" y="T5"/>
                </a:cxn>
                <a:cxn ang="0">
                  <a:pos x="T6" y="T7"/>
                </a:cxn>
              </a:cxnLst>
              <a:rect l="0" t="0" r="r" b="b"/>
              <a:pathLst>
                <a:path w="1030" h="1275">
                  <a:moveTo>
                    <a:pt x="1029" y="636"/>
                  </a:moveTo>
                  <a:lnTo>
                    <a:pt x="0" y="1274"/>
                  </a:lnTo>
                  <a:lnTo>
                    <a:pt x="0" y="0"/>
                  </a:lnTo>
                  <a:lnTo>
                    <a:pt x="1029" y="636"/>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57" name="Freeform 33">
              <a:extLst>
                <a:ext uri="{FF2B5EF4-FFF2-40B4-BE49-F238E27FC236}">
                  <a16:creationId xmlns:a16="http://schemas.microsoft.com/office/drawing/2014/main" id="{501FE739-541D-C343-9EFE-0317D96B2E68}"/>
                </a:ext>
              </a:extLst>
            </p:cNvPr>
            <p:cNvSpPr>
              <a:spLocks noChangeArrowheads="1"/>
            </p:cNvSpPr>
            <p:nvPr/>
          </p:nvSpPr>
          <p:spPr bwMode="auto">
            <a:xfrm>
              <a:off x="3127889" y="3807632"/>
              <a:ext cx="252747" cy="312153"/>
            </a:xfrm>
            <a:custGeom>
              <a:avLst/>
              <a:gdLst>
                <a:gd name="T0" fmla="*/ 1029 w 1030"/>
                <a:gd name="T1" fmla="*/ 637 h 1276"/>
                <a:gd name="T2" fmla="*/ 0 w 1030"/>
                <a:gd name="T3" fmla="*/ 1275 h 1276"/>
                <a:gd name="T4" fmla="*/ 0 w 1030"/>
                <a:gd name="T5" fmla="*/ 0 h 1276"/>
                <a:gd name="T6" fmla="*/ 1029 w 1030"/>
                <a:gd name="T7" fmla="*/ 637 h 1276"/>
              </a:gdLst>
              <a:ahLst/>
              <a:cxnLst>
                <a:cxn ang="0">
                  <a:pos x="T0" y="T1"/>
                </a:cxn>
                <a:cxn ang="0">
                  <a:pos x="T2" y="T3"/>
                </a:cxn>
                <a:cxn ang="0">
                  <a:pos x="T4" y="T5"/>
                </a:cxn>
                <a:cxn ang="0">
                  <a:pos x="T6" y="T7"/>
                </a:cxn>
              </a:cxnLst>
              <a:rect l="0" t="0" r="r" b="b"/>
              <a:pathLst>
                <a:path w="1030" h="1276">
                  <a:moveTo>
                    <a:pt x="1029" y="637"/>
                  </a:moveTo>
                  <a:lnTo>
                    <a:pt x="0" y="1275"/>
                  </a:lnTo>
                  <a:lnTo>
                    <a:pt x="0" y="0"/>
                  </a:lnTo>
                  <a:lnTo>
                    <a:pt x="1029"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58" name="Freeform 34">
              <a:extLst>
                <a:ext uri="{FF2B5EF4-FFF2-40B4-BE49-F238E27FC236}">
                  <a16:creationId xmlns:a16="http://schemas.microsoft.com/office/drawing/2014/main" id="{506BD0AD-7C83-7B4B-9912-9BFC0BE6C26D}"/>
                </a:ext>
              </a:extLst>
            </p:cNvPr>
            <p:cNvSpPr>
              <a:spLocks noChangeArrowheads="1"/>
            </p:cNvSpPr>
            <p:nvPr/>
          </p:nvSpPr>
          <p:spPr bwMode="auto">
            <a:xfrm>
              <a:off x="1869557" y="2708405"/>
              <a:ext cx="249506" cy="308912"/>
            </a:xfrm>
            <a:custGeom>
              <a:avLst/>
              <a:gdLst>
                <a:gd name="T0" fmla="*/ 0 w 1017"/>
                <a:gd name="T1" fmla="*/ 1259 h 1260"/>
                <a:gd name="T2" fmla="*/ 1016 w 1017"/>
                <a:gd name="T3" fmla="*/ 629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29"/>
                  </a:lnTo>
                  <a:lnTo>
                    <a:pt x="0" y="0"/>
                  </a:lnTo>
                  <a:lnTo>
                    <a:pt x="0" y="125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59" name="Freeform 35">
              <a:extLst>
                <a:ext uri="{FF2B5EF4-FFF2-40B4-BE49-F238E27FC236}">
                  <a16:creationId xmlns:a16="http://schemas.microsoft.com/office/drawing/2014/main" id="{897A55F6-437C-EA4F-8A0E-8D58BBDCC9DF}"/>
                </a:ext>
              </a:extLst>
            </p:cNvPr>
            <p:cNvSpPr>
              <a:spLocks noChangeArrowheads="1"/>
            </p:cNvSpPr>
            <p:nvPr/>
          </p:nvSpPr>
          <p:spPr bwMode="auto">
            <a:xfrm>
              <a:off x="2117983"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60" name="Freeform 37">
              <a:extLst>
                <a:ext uri="{FF2B5EF4-FFF2-40B4-BE49-F238E27FC236}">
                  <a16:creationId xmlns:a16="http://schemas.microsoft.com/office/drawing/2014/main" id="{B62F4399-56C9-3E4F-932E-05B17F2210E6}"/>
                </a:ext>
              </a:extLst>
            </p:cNvPr>
            <p:cNvSpPr>
              <a:spLocks noChangeArrowheads="1"/>
            </p:cNvSpPr>
            <p:nvPr/>
          </p:nvSpPr>
          <p:spPr bwMode="auto">
            <a:xfrm>
              <a:off x="2623476" y="2566254"/>
              <a:ext cx="252747" cy="312152"/>
            </a:xfrm>
            <a:custGeom>
              <a:avLst/>
              <a:gdLst>
                <a:gd name="T0" fmla="*/ 1029 w 1030"/>
                <a:gd name="T1" fmla="*/ 637 h 1276"/>
                <a:gd name="T2" fmla="*/ 0 w 1030"/>
                <a:gd name="T3" fmla="*/ 1275 h 1276"/>
                <a:gd name="T4" fmla="*/ 0 w 1030"/>
                <a:gd name="T5" fmla="*/ 0 h 1276"/>
                <a:gd name="T6" fmla="*/ 1029 w 1030"/>
                <a:gd name="T7" fmla="*/ 637 h 1276"/>
              </a:gdLst>
              <a:ahLst/>
              <a:cxnLst>
                <a:cxn ang="0">
                  <a:pos x="T0" y="T1"/>
                </a:cxn>
                <a:cxn ang="0">
                  <a:pos x="T2" y="T3"/>
                </a:cxn>
                <a:cxn ang="0">
                  <a:pos x="T4" y="T5"/>
                </a:cxn>
                <a:cxn ang="0">
                  <a:pos x="T6" y="T7"/>
                </a:cxn>
              </a:cxnLst>
              <a:rect l="0" t="0" r="r" b="b"/>
              <a:pathLst>
                <a:path w="1030" h="1276">
                  <a:moveTo>
                    <a:pt x="1029" y="637"/>
                  </a:moveTo>
                  <a:lnTo>
                    <a:pt x="0" y="1275"/>
                  </a:lnTo>
                  <a:lnTo>
                    <a:pt x="0" y="0"/>
                  </a:lnTo>
                  <a:lnTo>
                    <a:pt x="1029"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61" name="Freeform 38">
              <a:extLst>
                <a:ext uri="{FF2B5EF4-FFF2-40B4-BE49-F238E27FC236}">
                  <a16:creationId xmlns:a16="http://schemas.microsoft.com/office/drawing/2014/main" id="{2F2C9CB9-FBA1-5B4A-878F-96B18EAB72A6}"/>
                </a:ext>
              </a:extLst>
            </p:cNvPr>
            <p:cNvSpPr>
              <a:spLocks noChangeArrowheads="1"/>
            </p:cNvSpPr>
            <p:nvPr/>
          </p:nvSpPr>
          <p:spPr bwMode="auto">
            <a:xfrm>
              <a:off x="3127889" y="2878406"/>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62" name="Freeform 39">
              <a:extLst>
                <a:ext uri="{FF2B5EF4-FFF2-40B4-BE49-F238E27FC236}">
                  <a16:creationId xmlns:a16="http://schemas.microsoft.com/office/drawing/2014/main" id="{139649D3-69D1-494A-BA11-BEA5C986BCEB}"/>
                </a:ext>
              </a:extLst>
            </p:cNvPr>
            <p:cNvSpPr>
              <a:spLocks noChangeArrowheads="1"/>
            </p:cNvSpPr>
            <p:nvPr/>
          </p:nvSpPr>
          <p:spPr bwMode="auto">
            <a:xfrm>
              <a:off x="3883968" y="3503792"/>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63" name="Freeform 42">
              <a:extLst>
                <a:ext uri="{FF2B5EF4-FFF2-40B4-BE49-F238E27FC236}">
                  <a16:creationId xmlns:a16="http://schemas.microsoft.com/office/drawing/2014/main" id="{DA77F0B6-9ABE-EA4E-800C-A58635B42FC6}"/>
                </a:ext>
              </a:extLst>
            </p:cNvPr>
            <p:cNvSpPr>
              <a:spLocks noChangeArrowheads="1"/>
            </p:cNvSpPr>
            <p:nvPr/>
          </p:nvSpPr>
          <p:spPr bwMode="auto">
            <a:xfrm>
              <a:off x="4136715" y="3651016"/>
              <a:ext cx="251667" cy="313233"/>
            </a:xfrm>
            <a:custGeom>
              <a:avLst/>
              <a:gdLst>
                <a:gd name="T0" fmla="*/ 0 w 1029"/>
                <a:gd name="T1" fmla="*/ 639 h 1277"/>
                <a:gd name="T2" fmla="*/ 1028 w 1029"/>
                <a:gd name="T3" fmla="*/ 1276 h 1277"/>
                <a:gd name="T4" fmla="*/ 1028 w 1029"/>
                <a:gd name="T5" fmla="*/ 0 h 1277"/>
                <a:gd name="T6" fmla="*/ 0 w 1029"/>
                <a:gd name="T7" fmla="*/ 639 h 1277"/>
              </a:gdLst>
              <a:ahLst/>
              <a:cxnLst>
                <a:cxn ang="0">
                  <a:pos x="T0" y="T1"/>
                </a:cxn>
                <a:cxn ang="0">
                  <a:pos x="T2" y="T3"/>
                </a:cxn>
                <a:cxn ang="0">
                  <a:pos x="T4" y="T5"/>
                </a:cxn>
                <a:cxn ang="0">
                  <a:pos x="T6" y="T7"/>
                </a:cxn>
              </a:cxnLst>
              <a:rect l="0" t="0" r="r" b="b"/>
              <a:pathLst>
                <a:path w="1029" h="1277">
                  <a:moveTo>
                    <a:pt x="0" y="639"/>
                  </a:moveTo>
                  <a:lnTo>
                    <a:pt x="1028" y="1276"/>
                  </a:lnTo>
                  <a:lnTo>
                    <a:pt x="1028" y="0"/>
                  </a:lnTo>
                  <a:lnTo>
                    <a:pt x="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64" name="Freeform 44">
              <a:extLst>
                <a:ext uri="{FF2B5EF4-FFF2-40B4-BE49-F238E27FC236}">
                  <a16:creationId xmlns:a16="http://schemas.microsoft.com/office/drawing/2014/main" id="{B3E911E3-3165-0C41-95C9-6C03EFC94C08}"/>
                </a:ext>
              </a:extLst>
            </p:cNvPr>
            <p:cNvSpPr>
              <a:spLocks noChangeArrowheads="1"/>
            </p:cNvSpPr>
            <p:nvPr/>
          </p:nvSpPr>
          <p:spPr bwMode="auto">
            <a:xfrm>
              <a:off x="3632302" y="3347176"/>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65" name="Freeform 46">
              <a:extLst>
                <a:ext uri="{FF2B5EF4-FFF2-40B4-BE49-F238E27FC236}">
                  <a16:creationId xmlns:a16="http://schemas.microsoft.com/office/drawing/2014/main" id="{7981FA4D-84DB-7440-996B-4A955E599276}"/>
                </a:ext>
              </a:extLst>
            </p:cNvPr>
            <p:cNvSpPr>
              <a:spLocks noChangeArrowheads="1"/>
            </p:cNvSpPr>
            <p:nvPr/>
          </p:nvSpPr>
          <p:spPr bwMode="auto">
            <a:xfrm>
              <a:off x="3883968" y="3815945"/>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66" name="Freeform 47">
              <a:extLst>
                <a:ext uri="{FF2B5EF4-FFF2-40B4-BE49-F238E27FC236}">
                  <a16:creationId xmlns:a16="http://schemas.microsoft.com/office/drawing/2014/main" id="{F055156B-95F5-434A-B054-37551A4575ED}"/>
                </a:ext>
              </a:extLst>
            </p:cNvPr>
            <p:cNvSpPr>
              <a:spLocks noChangeArrowheads="1"/>
            </p:cNvSpPr>
            <p:nvPr/>
          </p:nvSpPr>
          <p:spPr bwMode="auto">
            <a:xfrm>
              <a:off x="4136715" y="3035023"/>
              <a:ext cx="251667" cy="312152"/>
            </a:xfrm>
            <a:custGeom>
              <a:avLst/>
              <a:gdLst>
                <a:gd name="T0" fmla="*/ 0 w 1029"/>
                <a:gd name="T1" fmla="*/ 638 h 1275"/>
                <a:gd name="T2" fmla="*/ 1028 w 1029"/>
                <a:gd name="T3" fmla="*/ 1274 h 1275"/>
                <a:gd name="T4" fmla="*/ 1028 w 1029"/>
                <a:gd name="T5" fmla="*/ 0 h 1275"/>
                <a:gd name="T6" fmla="*/ 0 w 1029"/>
                <a:gd name="T7" fmla="*/ 638 h 1275"/>
              </a:gdLst>
              <a:ahLst/>
              <a:cxnLst>
                <a:cxn ang="0">
                  <a:pos x="T0" y="T1"/>
                </a:cxn>
                <a:cxn ang="0">
                  <a:pos x="T2" y="T3"/>
                </a:cxn>
                <a:cxn ang="0">
                  <a:pos x="T4" y="T5"/>
                </a:cxn>
                <a:cxn ang="0">
                  <a:pos x="T6" y="T7"/>
                </a:cxn>
              </a:cxnLst>
              <a:rect l="0" t="0" r="r" b="b"/>
              <a:pathLst>
                <a:path w="1029" h="1275">
                  <a:moveTo>
                    <a:pt x="0" y="638"/>
                  </a:moveTo>
                  <a:lnTo>
                    <a:pt x="1028" y="1274"/>
                  </a:lnTo>
                  <a:lnTo>
                    <a:pt x="1028"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67" name="Freeform 49">
              <a:extLst>
                <a:ext uri="{FF2B5EF4-FFF2-40B4-BE49-F238E27FC236}">
                  <a16:creationId xmlns:a16="http://schemas.microsoft.com/office/drawing/2014/main" id="{E90E6DA9-348D-3A4B-856C-52BA5BE724A2}"/>
                </a:ext>
              </a:extLst>
            </p:cNvPr>
            <p:cNvSpPr>
              <a:spLocks noChangeArrowheads="1"/>
            </p:cNvSpPr>
            <p:nvPr/>
          </p:nvSpPr>
          <p:spPr bwMode="auto">
            <a:xfrm>
              <a:off x="3883968"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68" name="Freeform 50">
              <a:extLst>
                <a:ext uri="{FF2B5EF4-FFF2-40B4-BE49-F238E27FC236}">
                  <a16:creationId xmlns:a16="http://schemas.microsoft.com/office/drawing/2014/main" id="{EBBDF504-E025-1244-843C-FCD1CBDB2BC3}"/>
                </a:ext>
              </a:extLst>
            </p:cNvPr>
            <p:cNvSpPr>
              <a:spLocks noChangeArrowheads="1"/>
            </p:cNvSpPr>
            <p:nvPr/>
          </p:nvSpPr>
          <p:spPr bwMode="auto">
            <a:xfrm>
              <a:off x="3379556"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69" name="Freeform 53">
              <a:extLst>
                <a:ext uri="{FF2B5EF4-FFF2-40B4-BE49-F238E27FC236}">
                  <a16:creationId xmlns:a16="http://schemas.microsoft.com/office/drawing/2014/main" id="{1EB9B003-3788-0942-AF67-B43AE3C96971}"/>
                </a:ext>
              </a:extLst>
            </p:cNvPr>
            <p:cNvSpPr>
              <a:spLocks noChangeArrowheads="1"/>
            </p:cNvSpPr>
            <p:nvPr/>
          </p:nvSpPr>
          <p:spPr bwMode="auto">
            <a:xfrm>
              <a:off x="3379556" y="3807632"/>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70" name="Freeform 54">
              <a:extLst>
                <a:ext uri="{FF2B5EF4-FFF2-40B4-BE49-F238E27FC236}">
                  <a16:creationId xmlns:a16="http://schemas.microsoft.com/office/drawing/2014/main" id="{C1FBFC99-D349-B043-A671-7E75B901236D}"/>
                </a:ext>
              </a:extLst>
            </p:cNvPr>
            <p:cNvSpPr>
              <a:spLocks noChangeArrowheads="1"/>
            </p:cNvSpPr>
            <p:nvPr/>
          </p:nvSpPr>
          <p:spPr bwMode="auto">
            <a:xfrm>
              <a:off x="3632302" y="3035023"/>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71" name="Freeform 57">
              <a:extLst>
                <a:ext uri="{FF2B5EF4-FFF2-40B4-BE49-F238E27FC236}">
                  <a16:creationId xmlns:a16="http://schemas.microsoft.com/office/drawing/2014/main" id="{17B489EC-3225-304F-BADE-BCE9B7D4C995}"/>
                </a:ext>
              </a:extLst>
            </p:cNvPr>
            <p:cNvSpPr>
              <a:spLocks noChangeArrowheads="1"/>
            </p:cNvSpPr>
            <p:nvPr/>
          </p:nvSpPr>
          <p:spPr bwMode="auto">
            <a:xfrm>
              <a:off x="4136715" y="3338863"/>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72" name="Freeform 59">
              <a:extLst>
                <a:ext uri="{FF2B5EF4-FFF2-40B4-BE49-F238E27FC236}">
                  <a16:creationId xmlns:a16="http://schemas.microsoft.com/office/drawing/2014/main" id="{E5382C14-333A-FD4B-AC37-A9D8D6720C37}"/>
                </a:ext>
              </a:extLst>
            </p:cNvPr>
            <p:cNvSpPr>
              <a:spLocks noChangeArrowheads="1"/>
            </p:cNvSpPr>
            <p:nvPr/>
          </p:nvSpPr>
          <p:spPr bwMode="auto">
            <a:xfrm>
              <a:off x="3883968"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73" name="Freeform 60">
              <a:extLst>
                <a:ext uri="{FF2B5EF4-FFF2-40B4-BE49-F238E27FC236}">
                  <a16:creationId xmlns:a16="http://schemas.microsoft.com/office/drawing/2014/main" id="{2A2426F9-8A16-734B-A15A-2231AA876969}"/>
                </a:ext>
              </a:extLst>
            </p:cNvPr>
            <p:cNvSpPr>
              <a:spLocks noChangeArrowheads="1"/>
            </p:cNvSpPr>
            <p:nvPr/>
          </p:nvSpPr>
          <p:spPr bwMode="auto">
            <a:xfrm>
              <a:off x="3373075"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74" name="Freeform 61">
              <a:extLst>
                <a:ext uri="{FF2B5EF4-FFF2-40B4-BE49-F238E27FC236}">
                  <a16:creationId xmlns:a16="http://schemas.microsoft.com/office/drawing/2014/main" id="{337C6434-0E63-844A-BB21-028BAE957E8B}"/>
                </a:ext>
              </a:extLst>
            </p:cNvPr>
            <p:cNvSpPr>
              <a:spLocks noChangeArrowheads="1"/>
            </p:cNvSpPr>
            <p:nvPr/>
          </p:nvSpPr>
          <p:spPr bwMode="auto">
            <a:xfrm>
              <a:off x="3379556"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75" name="Freeform 64">
              <a:extLst>
                <a:ext uri="{FF2B5EF4-FFF2-40B4-BE49-F238E27FC236}">
                  <a16:creationId xmlns:a16="http://schemas.microsoft.com/office/drawing/2014/main" id="{2246811B-B15E-B84C-9F93-AD91852A5AC5}"/>
                </a:ext>
              </a:extLst>
            </p:cNvPr>
            <p:cNvSpPr>
              <a:spLocks noChangeArrowheads="1"/>
            </p:cNvSpPr>
            <p:nvPr/>
          </p:nvSpPr>
          <p:spPr bwMode="auto">
            <a:xfrm>
              <a:off x="3632302" y="3659329"/>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76" name="Freeform 65">
              <a:extLst>
                <a:ext uri="{FF2B5EF4-FFF2-40B4-BE49-F238E27FC236}">
                  <a16:creationId xmlns:a16="http://schemas.microsoft.com/office/drawing/2014/main" id="{B1D3B817-31D8-2448-A3AE-4B434F9BF50B}"/>
                </a:ext>
              </a:extLst>
            </p:cNvPr>
            <p:cNvSpPr>
              <a:spLocks noChangeArrowheads="1"/>
            </p:cNvSpPr>
            <p:nvPr/>
          </p:nvSpPr>
          <p:spPr bwMode="auto">
            <a:xfrm>
              <a:off x="3883968"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77" name="Freeform 66">
              <a:extLst>
                <a:ext uri="{FF2B5EF4-FFF2-40B4-BE49-F238E27FC236}">
                  <a16:creationId xmlns:a16="http://schemas.microsoft.com/office/drawing/2014/main" id="{6A05D0A8-14B4-9249-A34A-CB74D7D50CF2}"/>
                </a:ext>
              </a:extLst>
            </p:cNvPr>
            <p:cNvSpPr>
              <a:spLocks noChangeArrowheads="1"/>
            </p:cNvSpPr>
            <p:nvPr/>
          </p:nvSpPr>
          <p:spPr bwMode="auto">
            <a:xfrm>
              <a:off x="3883968" y="3659329"/>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78" name="Freeform 67">
              <a:extLst>
                <a:ext uri="{FF2B5EF4-FFF2-40B4-BE49-F238E27FC236}">
                  <a16:creationId xmlns:a16="http://schemas.microsoft.com/office/drawing/2014/main" id="{F5D55A3D-AB28-9B4A-991A-90782207C690}"/>
                </a:ext>
              </a:extLst>
            </p:cNvPr>
            <p:cNvSpPr>
              <a:spLocks noChangeArrowheads="1"/>
            </p:cNvSpPr>
            <p:nvPr/>
          </p:nvSpPr>
          <p:spPr bwMode="auto">
            <a:xfrm>
              <a:off x="3632302" y="2878406"/>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79" name="Freeform 68">
              <a:extLst>
                <a:ext uri="{FF2B5EF4-FFF2-40B4-BE49-F238E27FC236}">
                  <a16:creationId xmlns:a16="http://schemas.microsoft.com/office/drawing/2014/main" id="{98754594-9C77-6048-AF13-D6107D91CDAF}"/>
                </a:ext>
              </a:extLst>
            </p:cNvPr>
            <p:cNvSpPr>
              <a:spLocks noChangeArrowheads="1"/>
            </p:cNvSpPr>
            <p:nvPr/>
          </p:nvSpPr>
          <p:spPr bwMode="auto">
            <a:xfrm>
              <a:off x="4136715" y="2878406"/>
              <a:ext cx="251667" cy="313233"/>
            </a:xfrm>
            <a:custGeom>
              <a:avLst/>
              <a:gdLst>
                <a:gd name="T0" fmla="*/ 1028 w 1029"/>
                <a:gd name="T1" fmla="*/ 639 h 1278"/>
                <a:gd name="T2" fmla="*/ 0 w 1029"/>
                <a:gd name="T3" fmla="*/ 1277 h 1278"/>
                <a:gd name="T4" fmla="*/ 0 w 1029"/>
                <a:gd name="T5" fmla="*/ 0 h 1278"/>
                <a:gd name="T6" fmla="*/ 1028 w 1029"/>
                <a:gd name="T7" fmla="*/ 639 h 1278"/>
              </a:gdLst>
              <a:ahLst/>
              <a:cxnLst>
                <a:cxn ang="0">
                  <a:pos x="T0" y="T1"/>
                </a:cxn>
                <a:cxn ang="0">
                  <a:pos x="T2" y="T3"/>
                </a:cxn>
                <a:cxn ang="0">
                  <a:pos x="T4" y="T5"/>
                </a:cxn>
                <a:cxn ang="0">
                  <a:pos x="T6" y="T7"/>
                </a:cxn>
              </a:cxnLst>
              <a:rect l="0" t="0" r="r" b="b"/>
              <a:pathLst>
                <a:path w="1029" h="1278">
                  <a:moveTo>
                    <a:pt x="1028" y="639"/>
                  </a:moveTo>
                  <a:lnTo>
                    <a:pt x="0" y="1277"/>
                  </a:lnTo>
                  <a:lnTo>
                    <a:pt x="0" y="0"/>
                  </a:lnTo>
                  <a:lnTo>
                    <a:pt x="1028"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80" name="Freeform 70">
              <a:extLst>
                <a:ext uri="{FF2B5EF4-FFF2-40B4-BE49-F238E27FC236}">
                  <a16:creationId xmlns:a16="http://schemas.microsoft.com/office/drawing/2014/main" id="{F4A1F07F-EAB9-2846-B3A0-1E7E14C30E99}"/>
                </a:ext>
              </a:extLst>
            </p:cNvPr>
            <p:cNvSpPr>
              <a:spLocks noChangeArrowheads="1"/>
            </p:cNvSpPr>
            <p:nvPr/>
          </p:nvSpPr>
          <p:spPr bwMode="auto">
            <a:xfrm>
              <a:off x="3883968"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81" name="Freeform 74">
              <a:extLst>
                <a:ext uri="{FF2B5EF4-FFF2-40B4-BE49-F238E27FC236}">
                  <a16:creationId xmlns:a16="http://schemas.microsoft.com/office/drawing/2014/main" id="{68C701B5-F956-5147-8D34-B1E861AC0683}"/>
                </a:ext>
              </a:extLst>
            </p:cNvPr>
            <p:cNvSpPr>
              <a:spLocks noChangeArrowheads="1"/>
            </p:cNvSpPr>
            <p:nvPr/>
          </p:nvSpPr>
          <p:spPr bwMode="auto">
            <a:xfrm>
              <a:off x="4136715" y="3191639"/>
              <a:ext cx="251667" cy="312153"/>
            </a:xfrm>
            <a:custGeom>
              <a:avLst/>
              <a:gdLst>
                <a:gd name="T0" fmla="*/ 1028 w 1029"/>
                <a:gd name="T1" fmla="*/ 636 h 1275"/>
                <a:gd name="T2" fmla="*/ 0 w 1029"/>
                <a:gd name="T3" fmla="*/ 1274 h 1275"/>
                <a:gd name="T4" fmla="*/ 0 w 1029"/>
                <a:gd name="T5" fmla="*/ 0 h 1275"/>
                <a:gd name="T6" fmla="*/ 1028 w 1029"/>
                <a:gd name="T7" fmla="*/ 636 h 1275"/>
              </a:gdLst>
              <a:ahLst/>
              <a:cxnLst>
                <a:cxn ang="0">
                  <a:pos x="T0" y="T1"/>
                </a:cxn>
                <a:cxn ang="0">
                  <a:pos x="T2" y="T3"/>
                </a:cxn>
                <a:cxn ang="0">
                  <a:pos x="T4" y="T5"/>
                </a:cxn>
                <a:cxn ang="0">
                  <a:pos x="T6" y="T7"/>
                </a:cxn>
              </a:cxnLst>
              <a:rect l="0" t="0" r="r" b="b"/>
              <a:pathLst>
                <a:path w="1029" h="1275">
                  <a:moveTo>
                    <a:pt x="1028" y="636"/>
                  </a:moveTo>
                  <a:lnTo>
                    <a:pt x="0" y="1274"/>
                  </a:lnTo>
                  <a:lnTo>
                    <a:pt x="0" y="0"/>
                  </a:lnTo>
                  <a:lnTo>
                    <a:pt x="1028"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82" name="Freeform 77">
              <a:extLst>
                <a:ext uri="{FF2B5EF4-FFF2-40B4-BE49-F238E27FC236}">
                  <a16:creationId xmlns:a16="http://schemas.microsoft.com/office/drawing/2014/main" id="{39C56AEE-9374-1A48-9E38-03BC7FA20174}"/>
                </a:ext>
              </a:extLst>
            </p:cNvPr>
            <p:cNvSpPr>
              <a:spLocks noChangeArrowheads="1"/>
            </p:cNvSpPr>
            <p:nvPr/>
          </p:nvSpPr>
          <p:spPr bwMode="auto">
            <a:xfrm>
              <a:off x="3379556" y="36510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83" name="Freeform 80">
              <a:extLst>
                <a:ext uri="{FF2B5EF4-FFF2-40B4-BE49-F238E27FC236}">
                  <a16:creationId xmlns:a16="http://schemas.microsoft.com/office/drawing/2014/main" id="{68C63642-AA42-5F47-8CF2-99E92ED97214}"/>
                </a:ext>
              </a:extLst>
            </p:cNvPr>
            <p:cNvSpPr>
              <a:spLocks noChangeArrowheads="1"/>
            </p:cNvSpPr>
            <p:nvPr/>
          </p:nvSpPr>
          <p:spPr bwMode="auto">
            <a:xfrm>
              <a:off x="3379556"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84" name="Freeform 82">
              <a:extLst>
                <a:ext uri="{FF2B5EF4-FFF2-40B4-BE49-F238E27FC236}">
                  <a16:creationId xmlns:a16="http://schemas.microsoft.com/office/drawing/2014/main" id="{A88F424C-C2E1-924D-9579-0ED55BA0463B}"/>
                </a:ext>
              </a:extLst>
            </p:cNvPr>
            <p:cNvSpPr>
              <a:spLocks noChangeArrowheads="1"/>
            </p:cNvSpPr>
            <p:nvPr/>
          </p:nvSpPr>
          <p:spPr bwMode="auto">
            <a:xfrm>
              <a:off x="3632302"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85" name="Freeform 93">
              <a:extLst>
                <a:ext uri="{FF2B5EF4-FFF2-40B4-BE49-F238E27FC236}">
                  <a16:creationId xmlns:a16="http://schemas.microsoft.com/office/drawing/2014/main" id="{AFB9FDA8-CA88-504E-9550-884A7479864E}"/>
                </a:ext>
              </a:extLst>
            </p:cNvPr>
            <p:cNvSpPr>
              <a:spLocks noChangeArrowheads="1"/>
            </p:cNvSpPr>
            <p:nvPr/>
          </p:nvSpPr>
          <p:spPr bwMode="auto">
            <a:xfrm>
              <a:off x="4136715" y="2566254"/>
              <a:ext cx="251667" cy="312152"/>
            </a:xfrm>
            <a:custGeom>
              <a:avLst/>
              <a:gdLst>
                <a:gd name="T0" fmla="*/ 1028 w 1029"/>
                <a:gd name="T1" fmla="*/ 637 h 1276"/>
                <a:gd name="T2" fmla="*/ 0 w 1029"/>
                <a:gd name="T3" fmla="*/ 1275 h 1276"/>
                <a:gd name="T4" fmla="*/ 0 w 1029"/>
                <a:gd name="T5" fmla="*/ 0 h 1276"/>
                <a:gd name="T6" fmla="*/ 1028 w 1029"/>
                <a:gd name="T7" fmla="*/ 637 h 1276"/>
              </a:gdLst>
              <a:ahLst/>
              <a:cxnLst>
                <a:cxn ang="0">
                  <a:pos x="T0" y="T1"/>
                </a:cxn>
                <a:cxn ang="0">
                  <a:pos x="T2" y="T3"/>
                </a:cxn>
                <a:cxn ang="0">
                  <a:pos x="T4" y="T5"/>
                </a:cxn>
                <a:cxn ang="0">
                  <a:pos x="T6" y="T7"/>
                </a:cxn>
              </a:cxnLst>
              <a:rect l="0" t="0" r="r" b="b"/>
              <a:pathLst>
                <a:path w="1029" h="1276">
                  <a:moveTo>
                    <a:pt x="1028" y="637"/>
                  </a:moveTo>
                  <a:lnTo>
                    <a:pt x="0" y="1275"/>
                  </a:lnTo>
                  <a:lnTo>
                    <a:pt x="0" y="0"/>
                  </a:lnTo>
                  <a:lnTo>
                    <a:pt x="1028"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86" name="Freeform 114">
              <a:extLst>
                <a:ext uri="{FF2B5EF4-FFF2-40B4-BE49-F238E27FC236}">
                  <a16:creationId xmlns:a16="http://schemas.microsoft.com/office/drawing/2014/main" id="{DA2E8D59-431B-C941-B1EC-99AA23ED7C26}"/>
                </a:ext>
              </a:extLst>
            </p:cNvPr>
            <p:cNvSpPr>
              <a:spLocks noChangeArrowheads="1"/>
            </p:cNvSpPr>
            <p:nvPr/>
          </p:nvSpPr>
          <p:spPr bwMode="auto">
            <a:xfrm>
              <a:off x="3379556"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28723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3051" y="542171"/>
            <a:ext cx="700371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After C-C Bond Formation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2007552" y="5392432"/>
            <a:ext cx="8920293" cy="440955"/>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The carbocation can lose a proton to give a double bond</a:t>
            </a:r>
          </a:p>
        </p:txBody>
      </p:sp>
      <p:grpSp>
        <p:nvGrpSpPr>
          <p:cNvPr id="13" name="Group 12"/>
          <p:cNvGrpSpPr/>
          <p:nvPr/>
        </p:nvGrpSpPr>
        <p:grpSpPr>
          <a:xfrm>
            <a:off x="4202764" y="1387927"/>
            <a:ext cx="3484284" cy="3585487"/>
            <a:chOff x="4202764" y="1387927"/>
            <a:chExt cx="3484284" cy="3585487"/>
          </a:xfrm>
        </p:grpSpPr>
        <p:pic>
          <p:nvPicPr>
            <p:cNvPr id="2" name="Picture 1"/>
            <p:cNvPicPr>
              <a:picLocks noChangeAspect="1"/>
            </p:cNvPicPr>
            <p:nvPr/>
          </p:nvPicPr>
          <p:blipFill>
            <a:blip r:embed="rId3"/>
            <a:stretch>
              <a:fillRect/>
            </a:stretch>
          </p:blipFill>
          <p:spPr>
            <a:xfrm>
              <a:off x="4202764" y="1387927"/>
              <a:ext cx="3484284" cy="3585487"/>
            </a:xfrm>
            <a:prstGeom prst="rect">
              <a:avLst/>
            </a:prstGeom>
          </p:spPr>
        </p:pic>
        <p:sp>
          <p:nvSpPr>
            <p:cNvPr id="8" name="Rectangle 7"/>
            <p:cNvSpPr/>
            <p:nvPr/>
          </p:nvSpPr>
          <p:spPr>
            <a:xfrm>
              <a:off x="4202764" y="2500086"/>
              <a:ext cx="845486" cy="1481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9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3051" y="542171"/>
            <a:ext cx="700371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After C-C Bond Formation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484759" y="5392432"/>
            <a:ext cx="8920293" cy="836126"/>
          </a:xfrm>
          <a:prstGeom prst="rect">
            <a:avLst/>
          </a:prstGeom>
          <a:noFill/>
        </p:spPr>
        <p:txBody>
          <a:bodyPr wrap="square" rtlCol="0">
            <a:spAutoFit/>
          </a:bodyPr>
          <a:lstStyle/>
          <a:p>
            <a:pPr algn="ctr"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This compound is called geranyl pyrophosphate. It can undergo hydrolysis of its pyrophosphate to give geraniol (rose oil)</a:t>
            </a:r>
          </a:p>
        </p:txBody>
      </p:sp>
      <p:pic>
        <p:nvPicPr>
          <p:cNvPr id="3" name="Picture 2"/>
          <p:cNvPicPr>
            <a:picLocks noChangeAspect="1"/>
          </p:cNvPicPr>
          <p:nvPr/>
        </p:nvPicPr>
        <p:blipFill>
          <a:blip r:embed="rId3"/>
          <a:stretch>
            <a:fillRect/>
          </a:stretch>
        </p:blipFill>
        <p:spPr>
          <a:xfrm>
            <a:off x="2595103" y="2255398"/>
            <a:ext cx="6699607" cy="2131693"/>
          </a:xfrm>
          <a:prstGeom prst="rect">
            <a:avLst/>
          </a:prstGeom>
        </p:spPr>
      </p:pic>
    </p:spTree>
    <p:extLst>
      <p:ext uri="{BB962C8B-B14F-4D97-AF65-F5344CB8AC3E}">
        <p14:creationId xmlns:p14="http://schemas.microsoft.com/office/powerpoint/2010/main" val="17876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3051" y="542171"/>
            <a:ext cx="700371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After C-C Bond Formation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3"/>
          <a:stretch>
            <a:fillRect/>
          </a:stretch>
        </p:blipFill>
        <p:spPr>
          <a:xfrm>
            <a:off x="3797019" y="1779870"/>
            <a:ext cx="4295775" cy="4404072"/>
          </a:xfrm>
          <a:prstGeom prst="rect">
            <a:avLst/>
          </a:prstGeom>
        </p:spPr>
      </p:pic>
    </p:spTree>
    <p:extLst>
      <p:ext uri="{BB962C8B-B14F-4D97-AF65-F5344CB8AC3E}">
        <p14:creationId xmlns:p14="http://schemas.microsoft.com/office/powerpoint/2010/main" val="241683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448" y="542171"/>
            <a:ext cx="6148927"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From 10 Carbons to 15</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3"/>
          <a:stretch>
            <a:fillRect/>
          </a:stretch>
        </p:blipFill>
        <p:spPr>
          <a:xfrm>
            <a:off x="2474760" y="1805792"/>
            <a:ext cx="6940302" cy="4509520"/>
          </a:xfrm>
          <a:prstGeom prst="rect">
            <a:avLst/>
          </a:prstGeom>
        </p:spPr>
      </p:pic>
    </p:spTree>
    <p:extLst>
      <p:ext uri="{BB962C8B-B14F-4D97-AF65-F5344CB8AC3E}">
        <p14:creationId xmlns:p14="http://schemas.microsoft.com/office/powerpoint/2010/main" val="30279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448" y="542171"/>
            <a:ext cx="6148927"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From 10 Carbons to 15</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3"/>
          <a:stretch>
            <a:fillRect/>
          </a:stretch>
        </p:blipFill>
        <p:spPr>
          <a:xfrm>
            <a:off x="3122262" y="1759176"/>
            <a:ext cx="5673016" cy="4205288"/>
          </a:xfrm>
          <a:prstGeom prst="rect">
            <a:avLst/>
          </a:prstGeom>
        </p:spPr>
      </p:pic>
    </p:spTree>
    <p:extLst>
      <p:ext uri="{BB962C8B-B14F-4D97-AF65-F5344CB8AC3E}">
        <p14:creationId xmlns:p14="http://schemas.microsoft.com/office/powerpoint/2010/main" val="10624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448" y="542171"/>
            <a:ext cx="6148927"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From 10 Carbons to 15</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484760" y="4757292"/>
            <a:ext cx="8920293" cy="836126"/>
          </a:xfrm>
          <a:prstGeom prst="rect">
            <a:avLst/>
          </a:prstGeom>
          <a:noFill/>
        </p:spPr>
        <p:txBody>
          <a:bodyPr wrap="square" rtlCol="0">
            <a:spAutoFit/>
          </a:bodyPr>
          <a:lstStyle/>
          <a:p>
            <a:pPr algn="ctr"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This compound is called farnesyl pyrophosphate. Hydrolysis of the pyrophosphate ester gives the alcohol farnesol</a:t>
            </a:r>
          </a:p>
        </p:txBody>
      </p:sp>
      <p:pic>
        <p:nvPicPr>
          <p:cNvPr id="2" name="Picture 1"/>
          <p:cNvPicPr>
            <a:picLocks noChangeAspect="1"/>
          </p:cNvPicPr>
          <p:nvPr/>
        </p:nvPicPr>
        <p:blipFill>
          <a:blip r:embed="rId3"/>
          <a:stretch>
            <a:fillRect/>
          </a:stretch>
        </p:blipFill>
        <p:spPr>
          <a:xfrm>
            <a:off x="2631847" y="2412872"/>
            <a:ext cx="6626120" cy="1530595"/>
          </a:xfrm>
          <a:prstGeom prst="rect">
            <a:avLst/>
          </a:prstGeom>
        </p:spPr>
      </p:pic>
    </p:spTree>
    <p:extLst>
      <p:ext uri="{BB962C8B-B14F-4D97-AF65-F5344CB8AC3E}">
        <p14:creationId xmlns:p14="http://schemas.microsoft.com/office/powerpoint/2010/main" val="3278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2337" y="542171"/>
            <a:ext cx="3105145"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Cyclization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925377" y="5550511"/>
            <a:ext cx="8920293" cy="440955"/>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Rings form by intramolecular carbon-carbon bond formation</a:t>
            </a:r>
          </a:p>
        </p:txBody>
      </p:sp>
      <p:pic>
        <p:nvPicPr>
          <p:cNvPr id="3" name="Picture 2"/>
          <p:cNvPicPr>
            <a:picLocks noChangeAspect="1"/>
          </p:cNvPicPr>
          <p:nvPr/>
        </p:nvPicPr>
        <p:blipFill>
          <a:blip r:embed="rId3"/>
          <a:stretch>
            <a:fillRect/>
          </a:stretch>
        </p:blipFill>
        <p:spPr>
          <a:xfrm>
            <a:off x="2316046" y="1841186"/>
            <a:ext cx="7257722" cy="3035910"/>
          </a:xfrm>
          <a:prstGeom prst="rect">
            <a:avLst/>
          </a:prstGeom>
        </p:spPr>
      </p:pic>
    </p:spTree>
    <p:extLst>
      <p:ext uri="{BB962C8B-B14F-4D97-AF65-F5344CB8AC3E}">
        <p14:creationId xmlns:p14="http://schemas.microsoft.com/office/powerpoint/2010/main" val="37392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6234" y="783948"/>
            <a:ext cx="8218340"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The Terpenoids of Plant Origin</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195257" y="2217805"/>
            <a:ext cx="8920293" cy="4144724"/>
          </a:xfrm>
          <a:prstGeom prst="rect">
            <a:avLst/>
          </a:prstGeom>
          <a:noFill/>
        </p:spPr>
        <p:txBody>
          <a:bodyPr wrap="square" rtlCol="0">
            <a:spAutoFit/>
          </a:bodyPr>
          <a:lstStyle/>
          <a:p>
            <a:pPr algn="just" defTabSz="914194">
              <a:lnSpc>
                <a:spcPts val="2933"/>
              </a:lnSpc>
              <a:spcAft>
                <a:spcPts val="1200"/>
              </a:spcAft>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Biological Role (volatile and non volatile) :</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Flavor, Fragrance</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Antibiotics</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Hormones</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Membrane lipids</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Insect attractants</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Insect antifeedants</a:t>
            </a:r>
          </a:p>
          <a:p>
            <a:pPr marL="342900" indent="-342900" algn="just" defTabSz="914194">
              <a:lnSpc>
                <a:spcPts val="2933"/>
              </a:lnSpc>
              <a:spcAft>
                <a:spcPts val="1200"/>
              </a:spcAft>
              <a:buFontTx/>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Mediate the electron transport processes</a:t>
            </a:r>
          </a:p>
        </p:txBody>
      </p:sp>
    </p:spTree>
    <p:extLst>
      <p:ext uri="{BB962C8B-B14F-4D97-AF65-F5344CB8AC3E}">
        <p14:creationId xmlns:p14="http://schemas.microsoft.com/office/powerpoint/2010/main" val="38982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0999" y="572141"/>
            <a:ext cx="6851812"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Precursors of Terpenoids</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grpSp>
        <p:nvGrpSpPr>
          <p:cNvPr id="2" name="Group 1"/>
          <p:cNvGrpSpPr/>
          <p:nvPr/>
        </p:nvGrpSpPr>
        <p:grpSpPr>
          <a:xfrm>
            <a:off x="2415215" y="1611279"/>
            <a:ext cx="6666094" cy="5118875"/>
            <a:chOff x="2415215" y="1611279"/>
            <a:chExt cx="6666094" cy="5118875"/>
          </a:xfrm>
        </p:grpSpPr>
        <p:pic>
          <p:nvPicPr>
            <p:cNvPr id="107" name="Picture 106"/>
            <p:cNvPicPr>
              <a:picLocks noChangeAspect="1"/>
            </p:cNvPicPr>
            <p:nvPr/>
          </p:nvPicPr>
          <p:blipFill>
            <a:blip r:embed="rId3"/>
            <a:stretch>
              <a:fillRect/>
            </a:stretch>
          </p:blipFill>
          <p:spPr>
            <a:xfrm>
              <a:off x="2572502" y="1611279"/>
              <a:ext cx="6508807" cy="5118875"/>
            </a:xfrm>
            <a:prstGeom prst="rect">
              <a:avLst/>
            </a:prstGeom>
          </p:spPr>
        </p:pic>
        <p:sp>
          <p:nvSpPr>
            <p:cNvPr id="104" name="Oval 103"/>
            <p:cNvSpPr/>
            <p:nvPr/>
          </p:nvSpPr>
          <p:spPr>
            <a:xfrm>
              <a:off x="2415215" y="5352810"/>
              <a:ext cx="2731325" cy="13773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81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4522" y="250113"/>
            <a:ext cx="6905737" cy="1200329"/>
          </a:xfrm>
          <a:prstGeom prst="rect">
            <a:avLst/>
          </a:prstGeom>
          <a:noFill/>
        </p:spPr>
        <p:txBody>
          <a:bodyPr wrap="none" rtlCol="0">
            <a:spAutoFit/>
          </a:bodyPr>
          <a:lstStyle/>
          <a:p>
            <a:pPr algn="ctr" defTabSz="914194"/>
            <a:r>
              <a:rPr lang="en-US" sz="3600" b="1" spc="151">
                <a:solidFill>
                  <a:srgbClr val="232C34"/>
                </a:solidFill>
                <a:latin typeface="Montserrat Bold"/>
                <a:ea typeface="Nunito Bold" charset="0"/>
                <a:cs typeface="Nunito Bold" charset="0"/>
              </a:rPr>
              <a:t>Mixed Origins of Terpenoids</a:t>
            </a:r>
          </a:p>
          <a:p>
            <a:pPr algn="ctr" defTabSz="914194"/>
            <a:r>
              <a:rPr lang="en-US" sz="3600" b="1" spc="151">
                <a:solidFill>
                  <a:srgbClr val="232C34"/>
                </a:solidFill>
                <a:latin typeface="Montserrat Bold"/>
                <a:ea typeface="Nunito Bold" charset="0"/>
                <a:cs typeface="Nunito Bold" charset="0"/>
              </a:rPr>
              <a:t>Precursors (Meroterpenes)</a:t>
            </a:r>
            <a:endParaRPr lang="en-US" sz="36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3"/>
          <a:stretch>
            <a:fillRect/>
          </a:stretch>
        </p:blipFill>
        <p:spPr>
          <a:xfrm>
            <a:off x="2955392" y="1573552"/>
            <a:ext cx="6157739" cy="5280640"/>
          </a:xfrm>
          <a:prstGeom prst="rect">
            <a:avLst/>
          </a:prstGeom>
        </p:spPr>
      </p:pic>
    </p:spTree>
    <p:extLst>
      <p:ext uri="{BB962C8B-B14F-4D97-AF65-F5344CB8AC3E}">
        <p14:creationId xmlns:p14="http://schemas.microsoft.com/office/powerpoint/2010/main" val="286180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66362-2756-9741-8C0C-026417C1D137}"/>
              </a:ext>
            </a:extLst>
          </p:cNvPr>
          <p:cNvSpPr txBox="1"/>
          <p:nvPr/>
        </p:nvSpPr>
        <p:spPr>
          <a:xfrm>
            <a:off x="2192314" y="546719"/>
            <a:ext cx="8067658" cy="1138773"/>
          </a:xfrm>
          <a:prstGeom prst="rect">
            <a:avLst/>
          </a:prstGeom>
          <a:noFill/>
        </p:spPr>
        <p:txBody>
          <a:bodyPr wrap="none" rtlCol="0">
            <a:spAutoFit/>
          </a:bodyPr>
          <a:lstStyle/>
          <a:p>
            <a:pPr defTabSz="914194"/>
            <a:r>
              <a:rPr lang="en-US" sz="3400" b="1" spc="151">
                <a:solidFill>
                  <a:srgbClr val="232C34"/>
                </a:solidFill>
                <a:latin typeface="Montserrat Bold"/>
                <a:ea typeface="Nunito Bold" charset="0"/>
                <a:cs typeface="Nunito Bold" charset="0"/>
              </a:rPr>
              <a:t>Secondary Metabolites are Derived</a:t>
            </a:r>
          </a:p>
          <a:p>
            <a:pPr algn="ctr" defTabSz="914194"/>
            <a:r>
              <a:rPr lang="en-US" sz="3400" b="1" spc="151">
                <a:solidFill>
                  <a:srgbClr val="232C34"/>
                </a:solidFill>
                <a:latin typeface="Montserrat Bold"/>
                <a:ea typeface="Nunito Bold" charset="0"/>
                <a:cs typeface="Nunito Bold" charset="0"/>
              </a:rPr>
              <a:t> From Primary Metabolites</a:t>
            </a:r>
            <a:endParaRPr lang="en-US" sz="3400" b="1" spc="151" dirty="0">
              <a:solidFill>
                <a:srgbClr val="232C34"/>
              </a:solidFill>
              <a:latin typeface="Montserrat Bold"/>
              <a:ea typeface="Nunito Bold" charset="0"/>
              <a:cs typeface="Nunito Bold" charset="0"/>
            </a:endParaRPr>
          </a:p>
        </p:txBody>
      </p:sp>
      <p:grpSp>
        <p:nvGrpSpPr>
          <p:cNvPr id="9" name="Group 8"/>
          <p:cNvGrpSpPr/>
          <p:nvPr/>
        </p:nvGrpSpPr>
        <p:grpSpPr>
          <a:xfrm>
            <a:off x="2814452" y="1685492"/>
            <a:ext cx="6666094" cy="5118875"/>
            <a:chOff x="2814452" y="1685492"/>
            <a:chExt cx="6666094" cy="5118875"/>
          </a:xfrm>
        </p:grpSpPr>
        <p:grpSp>
          <p:nvGrpSpPr>
            <p:cNvPr id="7" name="Group 6"/>
            <p:cNvGrpSpPr/>
            <p:nvPr/>
          </p:nvGrpSpPr>
          <p:grpSpPr>
            <a:xfrm>
              <a:off x="2971739" y="1685492"/>
              <a:ext cx="6508807" cy="5118875"/>
              <a:chOff x="2971739" y="1685492"/>
              <a:chExt cx="6508807" cy="5118875"/>
            </a:xfrm>
          </p:grpSpPr>
          <p:grpSp>
            <p:nvGrpSpPr>
              <p:cNvPr id="5" name="Group 4"/>
              <p:cNvGrpSpPr/>
              <p:nvPr/>
            </p:nvGrpSpPr>
            <p:grpSpPr>
              <a:xfrm>
                <a:off x="2971739" y="1685492"/>
                <a:ext cx="6508807" cy="5118875"/>
                <a:chOff x="2971739" y="1685492"/>
                <a:chExt cx="6508807" cy="5118875"/>
              </a:xfrm>
            </p:grpSpPr>
            <p:pic>
              <p:nvPicPr>
                <p:cNvPr id="3" name="Picture 2"/>
                <p:cNvPicPr>
                  <a:picLocks noChangeAspect="1"/>
                </p:cNvPicPr>
                <p:nvPr/>
              </p:nvPicPr>
              <p:blipFill>
                <a:blip r:embed="rId2"/>
                <a:stretch>
                  <a:fillRect/>
                </a:stretch>
              </p:blipFill>
              <p:spPr>
                <a:xfrm>
                  <a:off x="2971739" y="1685492"/>
                  <a:ext cx="6508807" cy="5118875"/>
                </a:xfrm>
                <a:prstGeom prst="rect">
                  <a:avLst/>
                </a:prstGeom>
              </p:spPr>
            </p:pic>
            <p:sp>
              <p:nvSpPr>
                <p:cNvPr id="4" name="Oval 3"/>
                <p:cNvSpPr/>
                <p:nvPr/>
              </p:nvSpPr>
              <p:spPr>
                <a:xfrm>
                  <a:off x="5688281" y="4244929"/>
                  <a:ext cx="1484415" cy="11820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6935190" y="3954483"/>
                <a:ext cx="2545355" cy="261257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2814452" y="5427023"/>
              <a:ext cx="2731325" cy="137734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073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5257" y="832643"/>
            <a:ext cx="9249455"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 Terpenoids – Important Molecules</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A90290D9-53FD-2042-93BC-0C91873568E4}"/>
                  </a:ext>
                </a:extLst>
              </p:cNvPr>
              <p:cNvSpPr txBox="1"/>
              <p:nvPr/>
            </p:nvSpPr>
            <p:spPr>
              <a:xfrm>
                <a:off x="1195257" y="2217805"/>
                <a:ext cx="8920293" cy="4401205"/>
              </a:xfrm>
              <a:prstGeom prst="rect">
                <a:avLst/>
              </a:prstGeom>
              <a:noFill/>
            </p:spPr>
            <p:txBody>
              <a:bodyPr wrap="square" rtlCol="0">
                <a:spAutoFit/>
              </a:bodyPr>
              <a:lstStyle/>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5</m:t>
                        </m:r>
                      </m:sub>
                    </m:sSub>
                  </m:oMath>
                </a14:m>
                <a:r>
                  <a:rPr lang="en-US" sz="2400">
                    <a:solidFill>
                      <a:schemeClr val="tx2"/>
                    </a:solidFill>
                    <a:latin typeface="Montserrat"/>
                  </a:rPr>
                  <a:t>-hemiterpenes 	-e.g. isoprene </a:t>
                </a:r>
              </a:p>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10</m:t>
                        </m:r>
                      </m:sub>
                    </m:sSub>
                  </m:oMath>
                </a14:m>
                <a:r>
                  <a:rPr lang="en-US" sz="2400">
                    <a:solidFill>
                      <a:schemeClr val="tx2"/>
                    </a:solidFill>
                    <a:latin typeface="Montserrat"/>
                  </a:rPr>
                  <a:t>-monoterpenes 	-e.g. limonene</a:t>
                </a:r>
              </a:p>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15</m:t>
                        </m:r>
                      </m:sub>
                    </m:sSub>
                  </m:oMath>
                </a14:m>
                <a:r>
                  <a:rPr lang="en-US" sz="2400">
                    <a:solidFill>
                      <a:schemeClr val="tx2"/>
                    </a:solidFill>
                    <a:latin typeface="Montserrat"/>
                  </a:rPr>
                  <a:t>-sesquiterpene 	-e.g. abscisic acid (ABA)</a:t>
                </a:r>
              </a:p>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20</m:t>
                        </m:r>
                      </m:sub>
                    </m:sSub>
                  </m:oMath>
                </a14:m>
                <a:r>
                  <a:rPr lang="en-US" sz="2400">
                    <a:solidFill>
                      <a:schemeClr val="tx2"/>
                    </a:solidFill>
                    <a:latin typeface="Montserrat"/>
                  </a:rPr>
                  <a:t>-diterpene 	-e.g. gibberellin</a:t>
                </a:r>
              </a:p>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30</m:t>
                        </m:r>
                      </m:sub>
                    </m:sSub>
                  </m:oMath>
                </a14:m>
                <a:r>
                  <a:rPr lang="en-US" sz="2400">
                    <a:solidFill>
                      <a:schemeClr val="tx2"/>
                    </a:solidFill>
                    <a:latin typeface="Montserrat"/>
                  </a:rPr>
                  <a:t>-triterpne 		-e.g. brassinosteroids</a:t>
                </a:r>
              </a:p>
              <a:p>
                <a:pPr algn="just">
                  <a:spcAft>
                    <a:spcPts val="600"/>
                  </a:spcAft>
                </a:pPr>
                <a14:m>
                  <m:oMath xmlns:m="http://schemas.openxmlformats.org/officeDocument/2006/math">
                    <m:sSub>
                      <m:sSubPr>
                        <m:ctrlPr>
                          <a:rPr lang="en-US" sz="2400" i="1" smtClean="0">
                            <a:solidFill>
                              <a:schemeClr val="tx2"/>
                            </a:solidFill>
                            <a:latin typeface="Cambria Math" panose="02040503050406030204" pitchFamily="18" charset="0"/>
                          </a:rPr>
                        </m:ctrlPr>
                      </m:sSubPr>
                      <m:e>
                        <m:r>
                          <a:rPr lang="en-US" sz="2400" b="0" i="1" smtClean="0">
                            <a:solidFill>
                              <a:schemeClr val="tx2"/>
                            </a:solidFill>
                            <a:latin typeface="Cambria Math" panose="02040503050406030204" pitchFamily="18" charset="0"/>
                          </a:rPr>
                          <m:t>𝐶</m:t>
                        </m:r>
                      </m:e>
                      <m:sub>
                        <m:r>
                          <a:rPr lang="en-US" sz="2400" b="0" i="1" smtClean="0">
                            <a:solidFill>
                              <a:schemeClr val="tx2"/>
                            </a:solidFill>
                            <a:latin typeface="Cambria Math" panose="02040503050406030204" pitchFamily="18" charset="0"/>
                          </a:rPr>
                          <m:t>40</m:t>
                        </m:r>
                      </m:sub>
                    </m:sSub>
                  </m:oMath>
                </a14:m>
                <a:r>
                  <a:rPr lang="en-US" sz="2400">
                    <a:solidFill>
                      <a:schemeClr val="tx2"/>
                    </a:solidFill>
                    <a:latin typeface="Montserrat"/>
                  </a:rPr>
                  <a:t>-tetraterpenes 	-e.g. carotenoids</a:t>
                </a:r>
              </a:p>
              <a:p>
                <a:pPr algn="just">
                  <a:spcAft>
                    <a:spcPts val="600"/>
                  </a:spcAft>
                </a:pPr>
                <a:endParaRPr lang="en-US" sz="2400">
                  <a:solidFill>
                    <a:schemeClr val="tx2"/>
                  </a:solidFill>
                  <a:latin typeface="Montserrat"/>
                </a:endParaRPr>
              </a:p>
              <a:p>
                <a:pPr algn="just">
                  <a:spcAft>
                    <a:spcPts val="600"/>
                  </a:spcAft>
                </a:pPr>
                <a:r>
                  <a:rPr lang="en-US" sz="2400">
                    <a:solidFill>
                      <a:schemeClr val="tx2"/>
                    </a:solidFill>
                    <a:latin typeface="Montserrat"/>
                  </a:rPr>
                  <a:t>&gt; carbons -polyterpenes-e.g. ubiquinones, rubber</a:t>
                </a:r>
              </a:p>
              <a:p>
                <a:pPr algn="just">
                  <a:spcAft>
                    <a:spcPts val="600"/>
                  </a:spcAft>
                </a:pPr>
                <a:r>
                  <a:rPr lang="en-US" sz="2400">
                    <a:solidFill>
                      <a:schemeClr val="tx2"/>
                    </a:solidFill>
                    <a:latin typeface="Montserrat"/>
                  </a:rPr>
                  <a:t>mixed biosynthetic origins -meroterpenes -e.g. cytokinines, vitamin E </a:t>
                </a:r>
                <a:endParaRPr lang="en-US" sz="2400">
                  <a:solidFill>
                    <a:schemeClr val="tx2"/>
                  </a:solidFill>
                  <a:latin typeface="Montserrat"/>
                  <a:ea typeface="Lato Light" panose="020F0502020204030203" pitchFamily="34" charset="0"/>
                  <a:cs typeface="Lato Light" panose="020F0502020204030203" pitchFamily="34" charset="0"/>
                </a:endParaRPr>
              </a:p>
            </p:txBody>
          </p:sp>
        </mc:Choice>
        <mc:Fallback xmlns="">
          <p:sp>
            <p:nvSpPr>
              <p:cNvPr id="101" name="TextBox 100">
                <a:extLst>
                  <a:ext uri="{FF2B5EF4-FFF2-40B4-BE49-F238E27FC236}">
                    <a16:creationId xmlns:a16="http://schemas.microsoft.com/office/drawing/2014/main" xmlns="" id="{A90290D9-53FD-2042-93BC-0C91873568E4}"/>
                  </a:ext>
                </a:extLst>
              </p:cNvPr>
              <p:cNvSpPr txBox="1">
                <a:spLocks noRot="1" noChangeAspect="1" noMove="1" noResize="1" noEditPoints="1" noAdjustHandles="1" noChangeArrowheads="1" noChangeShapeType="1" noTextEdit="1"/>
              </p:cNvSpPr>
              <p:nvPr/>
            </p:nvSpPr>
            <p:spPr>
              <a:xfrm>
                <a:off x="1195257" y="2217805"/>
                <a:ext cx="8920293" cy="4401205"/>
              </a:xfrm>
              <a:prstGeom prst="rect">
                <a:avLst/>
              </a:prstGeom>
              <a:blipFill rotWithShape="0">
                <a:blip r:embed="rId3"/>
                <a:stretch>
                  <a:fillRect l="-1025" t="-970" r="-1094" b="-2355"/>
                </a:stretch>
              </a:blipFill>
            </p:spPr>
            <p:txBody>
              <a:bodyPr/>
              <a:lstStyle/>
              <a:p>
                <a:r>
                  <a:rPr lang="en-US">
                    <a:noFill/>
                  </a:rPr>
                  <a:t> </a:t>
                </a:r>
              </a:p>
            </p:txBody>
          </p:sp>
        </mc:Fallback>
      </mc:AlternateContent>
    </p:spTree>
    <p:extLst>
      <p:ext uri="{BB962C8B-B14F-4D97-AF65-F5344CB8AC3E}">
        <p14:creationId xmlns:p14="http://schemas.microsoft.com/office/powerpoint/2010/main" val="183264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1875" y="832643"/>
            <a:ext cx="613623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Joining Isoprene Units</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195257" y="2217805"/>
            <a:ext cx="8920293" cy="830997"/>
          </a:xfrm>
          <a:prstGeom prst="rect">
            <a:avLst/>
          </a:prstGeom>
          <a:noFill/>
        </p:spPr>
        <p:txBody>
          <a:bodyPr wrap="square" rtlCol="0">
            <a:spAutoFit/>
          </a:bodyPr>
          <a:lstStyle/>
          <a:p>
            <a:pPr algn="just">
              <a:spcAft>
                <a:spcPts val="600"/>
              </a:spcAft>
            </a:pPr>
            <a:r>
              <a:rPr lang="en-US" sz="2400">
                <a:solidFill>
                  <a:schemeClr val="tx2"/>
                </a:solidFill>
                <a:latin typeface="Montserrat"/>
                <a:ea typeface="Lato Light" panose="020F0502020204030203" pitchFamily="34" charset="0"/>
                <a:cs typeface="Lato Light" panose="020F0502020204030203" pitchFamily="34" charset="0"/>
              </a:rPr>
              <a:t>The term </a:t>
            </a:r>
            <a:r>
              <a:rPr lang="en-US" sz="2400" b="1">
                <a:solidFill>
                  <a:schemeClr val="tx2"/>
                </a:solidFill>
                <a:latin typeface="Montserrat"/>
                <a:ea typeface="Lato Light" panose="020F0502020204030203" pitchFamily="34" charset="0"/>
                <a:cs typeface="Lato Light" panose="020F0502020204030203" pitchFamily="34" charset="0"/>
              </a:rPr>
              <a:t>head-to-tail</a:t>
            </a:r>
            <a:r>
              <a:rPr lang="en-US" sz="2400">
                <a:solidFill>
                  <a:schemeClr val="tx2"/>
                </a:solidFill>
                <a:latin typeface="Montserrat"/>
                <a:ea typeface="Lato Light" panose="020F0502020204030203" pitchFamily="34" charset="0"/>
                <a:cs typeface="Lato Light" panose="020F0502020204030203" pitchFamily="34" charset="0"/>
              </a:rPr>
              <a:t> and </a:t>
            </a:r>
            <a:r>
              <a:rPr lang="en-US" sz="2400" b="1">
                <a:solidFill>
                  <a:schemeClr val="tx2"/>
                </a:solidFill>
                <a:latin typeface="Montserrat"/>
                <a:ea typeface="Lato Light" panose="020F0502020204030203" pitchFamily="34" charset="0"/>
                <a:cs typeface="Lato Light" panose="020F0502020204030203" pitchFamily="34" charset="0"/>
              </a:rPr>
              <a:t>tail-to-tail </a:t>
            </a:r>
            <a:r>
              <a:rPr lang="en-US" sz="2400">
                <a:solidFill>
                  <a:schemeClr val="tx2"/>
                </a:solidFill>
                <a:latin typeface="Montserrat"/>
                <a:ea typeface="Lato Light" panose="020F0502020204030203" pitchFamily="34" charset="0"/>
                <a:cs typeface="Lato Light" panose="020F0502020204030203" pitchFamily="34" charset="0"/>
              </a:rPr>
              <a:t>are often used to describe how the isoprene units are joined</a:t>
            </a:r>
          </a:p>
        </p:txBody>
      </p:sp>
      <p:grpSp>
        <p:nvGrpSpPr>
          <p:cNvPr id="8" name="Group 7"/>
          <p:cNvGrpSpPr/>
          <p:nvPr/>
        </p:nvGrpSpPr>
        <p:grpSpPr>
          <a:xfrm>
            <a:off x="2147564" y="3152321"/>
            <a:ext cx="6977026" cy="3655355"/>
            <a:chOff x="2147564" y="3152321"/>
            <a:chExt cx="6977026" cy="3655355"/>
          </a:xfrm>
        </p:grpSpPr>
        <p:pic>
          <p:nvPicPr>
            <p:cNvPr id="2" name="Picture 1"/>
            <p:cNvPicPr>
              <a:picLocks noChangeAspect="1"/>
            </p:cNvPicPr>
            <p:nvPr/>
          </p:nvPicPr>
          <p:blipFill>
            <a:blip r:embed="rId3"/>
            <a:stretch>
              <a:fillRect/>
            </a:stretch>
          </p:blipFill>
          <p:spPr>
            <a:xfrm>
              <a:off x="2147564" y="3152321"/>
              <a:ext cx="6977026" cy="3655355"/>
            </a:xfrm>
            <a:prstGeom prst="rect">
              <a:avLst/>
            </a:prstGeom>
          </p:spPr>
        </p:pic>
        <p:sp>
          <p:nvSpPr>
            <p:cNvPr id="3" name="Rectangle 2"/>
            <p:cNvSpPr/>
            <p:nvPr/>
          </p:nvSpPr>
          <p:spPr>
            <a:xfrm>
              <a:off x="2159876" y="3796283"/>
              <a:ext cx="2837793" cy="1481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74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17112" y="2948937"/>
                <a:ext cx="3608680" cy="1323439"/>
              </a:xfrm>
              <a:prstGeom prst="rect">
                <a:avLst/>
              </a:prstGeom>
              <a:noFill/>
            </p:spPr>
            <p:txBody>
              <a:bodyPr wrap="none" rtlCol="0">
                <a:spAutoFit/>
              </a:bodyPr>
              <a:lstStyle/>
              <a:p>
                <a:pPr algn="ctr" defTabSz="914194"/>
                <a:r>
                  <a:rPr lang="en-US" sz="4000">
                    <a:solidFill>
                      <a:schemeClr val="tx2"/>
                    </a:solidFill>
                    <a:latin typeface="Montserrat"/>
                  </a:rPr>
                  <a:t>Monoterpenes </a:t>
                </a:r>
              </a:p>
              <a:p>
                <a:pPr algn="ctr" defTabSz="914194"/>
                <a:r>
                  <a:rPr lang="en-US" sz="4000">
                    <a:solidFill>
                      <a:schemeClr val="tx2"/>
                    </a:solidFill>
                    <a:latin typeface="Montserrat"/>
                  </a:rPr>
                  <a:t>(</a:t>
                </a:r>
                <a14:m>
                  <m:oMath xmlns:m="http://schemas.openxmlformats.org/officeDocument/2006/math">
                    <m:sSub>
                      <m:sSubPr>
                        <m:ctrlPr>
                          <a:rPr lang="en-US" sz="4000" i="1" smtClean="0">
                            <a:solidFill>
                              <a:schemeClr val="tx2"/>
                            </a:solidFill>
                            <a:latin typeface="Cambria Math" panose="02040503050406030204" pitchFamily="18" charset="0"/>
                          </a:rPr>
                        </m:ctrlPr>
                      </m:sSubPr>
                      <m:e>
                        <m:r>
                          <a:rPr lang="en-US" sz="4000" b="0" i="1" smtClean="0">
                            <a:solidFill>
                              <a:schemeClr val="tx2"/>
                            </a:solidFill>
                            <a:latin typeface="Cambria Math" panose="02040503050406030204" pitchFamily="18" charset="0"/>
                          </a:rPr>
                          <m:t>𝐶</m:t>
                        </m:r>
                      </m:e>
                      <m:sub>
                        <m:r>
                          <a:rPr lang="en-US" sz="4000" b="0" i="1" smtClean="0">
                            <a:solidFill>
                              <a:schemeClr val="tx2"/>
                            </a:solidFill>
                            <a:latin typeface="Cambria Math" panose="02040503050406030204" pitchFamily="18" charset="0"/>
                          </a:rPr>
                          <m:t>10</m:t>
                        </m:r>
                      </m:sub>
                    </m:sSub>
                  </m:oMath>
                </a14:m>
                <a:r>
                  <a:rPr lang="en-US" sz="4000">
                    <a:solidFill>
                      <a:schemeClr val="tx2"/>
                    </a:solidFill>
                    <a:latin typeface="Montserrat"/>
                  </a:rPr>
                  <a:t>) </a:t>
                </a:r>
                <a:endParaRPr lang="en-US" sz="4000" b="1" spc="151" dirty="0">
                  <a:solidFill>
                    <a:srgbClr val="232C34"/>
                  </a:solidFill>
                  <a:latin typeface="Montserrat Bold"/>
                  <a:ea typeface="Nunito Bold" charset="0"/>
                  <a:cs typeface="Nunito Bold"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17112" y="2948937"/>
                <a:ext cx="3608680" cy="1323439"/>
              </a:xfrm>
              <a:prstGeom prst="rect">
                <a:avLst/>
              </a:prstGeom>
              <a:blipFill rotWithShape="0">
                <a:blip r:embed="rId3"/>
                <a:stretch>
                  <a:fillRect l="-5912" t="-8295" r="-6081" b="-18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4"/>
          <a:stretch>
            <a:fillRect/>
          </a:stretch>
        </p:blipFill>
        <p:spPr>
          <a:xfrm rot="60000">
            <a:off x="5307625" y="719902"/>
            <a:ext cx="4653411" cy="5781511"/>
          </a:xfrm>
          <a:prstGeom prst="rect">
            <a:avLst/>
          </a:prstGeom>
        </p:spPr>
      </p:pic>
    </p:spTree>
    <p:extLst>
      <p:ext uri="{BB962C8B-B14F-4D97-AF65-F5344CB8AC3E}">
        <p14:creationId xmlns:p14="http://schemas.microsoft.com/office/powerpoint/2010/main" val="37761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442" y="864174"/>
            <a:ext cx="8033226"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Monoterpenes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1915212" y="2123416"/>
            <a:ext cx="7935685" cy="4114800"/>
          </a:xfrm>
          <a:prstGeom prst="rect">
            <a:avLst/>
          </a:prstGeom>
        </p:spPr>
      </p:pic>
    </p:spTree>
    <p:extLst>
      <p:ext uri="{BB962C8B-B14F-4D97-AF65-F5344CB8AC3E}">
        <p14:creationId xmlns:p14="http://schemas.microsoft.com/office/powerpoint/2010/main" val="317068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442" y="864174"/>
            <a:ext cx="8033226"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Monoterpenes</a:t>
            </a:r>
            <a:endParaRPr lang="en-US" sz="4000" b="1" spc="151" dirty="0">
              <a:solidFill>
                <a:srgbClr val="232C34"/>
              </a:solidFill>
              <a:latin typeface="Montserrat Bold"/>
              <a:ea typeface="Nunito Bold" charset="0"/>
              <a:cs typeface="Nunito Bold" charset="0"/>
            </a:endParaRPr>
          </a:p>
        </p:txBody>
      </p:sp>
      <p:pic>
        <p:nvPicPr>
          <p:cNvPr id="4" name="Picture 3"/>
          <p:cNvPicPr>
            <a:picLocks noChangeAspect="1"/>
          </p:cNvPicPr>
          <p:nvPr/>
        </p:nvPicPr>
        <p:blipFill>
          <a:blip r:embed="rId2"/>
          <a:stretch>
            <a:fillRect/>
          </a:stretch>
        </p:blipFill>
        <p:spPr>
          <a:xfrm>
            <a:off x="1750519" y="2116520"/>
            <a:ext cx="8265072" cy="4114800"/>
          </a:xfrm>
          <a:prstGeom prst="rect">
            <a:avLst/>
          </a:prstGeom>
        </p:spPr>
      </p:pic>
    </p:spTree>
    <p:extLst>
      <p:ext uri="{BB962C8B-B14F-4D97-AF65-F5344CB8AC3E}">
        <p14:creationId xmlns:p14="http://schemas.microsoft.com/office/powerpoint/2010/main" val="8694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442" y="864174"/>
            <a:ext cx="8033226"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Monoterpenes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1804508" y="2131343"/>
            <a:ext cx="8157093" cy="4114800"/>
          </a:xfrm>
          <a:prstGeom prst="rect">
            <a:avLst/>
          </a:prstGeom>
        </p:spPr>
      </p:pic>
    </p:spTree>
    <p:extLst>
      <p:ext uri="{BB962C8B-B14F-4D97-AF65-F5344CB8AC3E}">
        <p14:creationId xmlns:p14="http://schemas.microsoft.com/office/powerpoint/2010/main" val="244648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75248" y="2948937"/>
                <a:ext cx="3892412" cy="1323439"/>
              </a:xfrm>
              <a:prstGeom prst="rect">
                <a:avLst/>
              </a:prstGeom>
              <a:noFill/>
            </p:spPr>
            <p:txBody>
              <a:bodyPr wrap="none" rtlCol="0">
                <a:spAutoFit/>
              </a:bodyPr>
              <a:lstStyle/>
              <a:p>
                <a:pPr algn="ctr" defTabSz="914194"/>
                <a:r>
                  <a:rPr lang="en-US" sz="4000">
                    <a:solidFill>
                      <a:schemeClr val="tx2"/>
                    </a:solidFill>
                    <a:latin typeface="Montserrat"/>
                  </a:rPr>
                  <a:t>Sesquiterpenes </a:t>
                </a:r>
              </a:p>
              <a:p>
                <a:pPr algn="ctr" defTabSz="914194"/>
                <a:r>
                  <a:rPr lang="en-US" sz="4000">
                    <a:solidFill>
                      <a:schemeClr val="tx2"/>
                    </a:solidFill>
                    <a:latin typeface="Montserrat"/>
                  </a:rPr>
                  <a:t>(</a:t>
                </a:r>
                <a14:m>
                  <m:oMath xmlns:m="http://schemas.openxmlformats.org/officeDocument/2006/math">
                    <m:sSub>
                      <m:sSubPr>
                        <m:ctrlPr>
                          <a:rPr lang="en-US" sz="4000" i="1" smtClean="0">
                            <a:solidFill>
                              <a:schemeClr val="tx2"/>
                            </a:solidFill>
                            <a:latin typeface="Cambria Math" panose="02040503050406030204" pitchFamily="18" charset="0"/>
                          </a:rPr>
                        </m:ctrlPr>
                      </m:sSubPr>
                      <m:e>
                        <m:r>
                          <a:rPr lang="en-US" sz="4000" b="0" i="1" smtClean="0">
                            <a:solidFill>
                              <a:schemeClr val="tx2"/>
                            </a:solidFill>
                            <a:latin typeface="Cambria Math" panose="02040503050406030204" pitchFamily="18" charset="0"/>
                          </a:rPr>
                          <m:t>𝐶</m:t>
                        </m:r>
                      </m:e>
                      <m:sub>
                        <m:r>
                          <a:rPr lang="en-US" sz="4000" b="0" i="1" smtClean="0">
                            <a:solidFill>
                              <a:schemeClr val="tx2"/>
                            </a:solidFill>
                            <a:latin typeface="Cambria Math" panose="02040503050406030204" pitchFamily="18" charset="0"/>
                          </a:rPr>
                          <m:t>15</m:t>
                        </m:r>
                      </m:sub>
                    </m:sSub>
                  </m:oMath>
                </a14:m>
                <a:r>
                  <a:rPr lang="en-US" sz="4000">
                    <a:solidFill>
                      <a:schemeClr val="tx2"/>
                    </a:solidFill>
                    <a:latin typeface="Montserrat"/>
                  </a:rPr>
                  <a:t>) </a:t>
                </a:r>
                <a:endParaRPr lang="en-US" sz="4000" b="1" spc="151" dirty="0">
                  <a:solidFill>
                    <a:srgbClr val="232C34"/>
                  </a:solidFill>
                  <a:latin typeface="Montserrat Bold"/>
                  <a:ea typeface="Nunito Bold" charset="0"/>
                  <a:cs typeface="Nunito Bold"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5248" y="2948937"/>
                <a:ext cx="3892412" cy="1323439"/>
              </a:xfrm>
              <a:prstGeom prst="rect">
                <a:avLst/>
              </a:prstGeom>
              <a:blipFill rotWithShape="0">
                <a:blip r:embed="rId3"/>
                <a:stretch>
                  <a:fillRect l="-3448" t="-8295" b="-18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4"/>
          <a:stretch>
            <a:fillRect/>
          </a:stretch>
        </p:blipFill>
        <p:spPr>
          <a:xfrm>
            <a:off x="5113251" y="817339"/>
            <a:ext cx="5118569" cy="5586638"/>
          </a:xfrm>
          <a:prstGeom prst="rect">
            <a:avLst/>
          </a:prstGeom>
        </p:spPr>
      </p:pic>
    </p:spTree>
    <p:extLst>
      <p:ext uri="{BB962C8B-B14F-4D97-AF65-F5344CB8AC3E}">
        <p14:creationId xmlns:p14="http://schemas.microsoft.com/office/powerpoint/2010/main" val="181649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9988" y="864174"/>
            <a:ext cx="838614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Sesquiterpenes</a:t>
            </a:r>
            <a:endParaRPr lang="en-US" sz="4000" b="1" spc="151" dirty="0">
              <a:solidFill>
                <a:srgbClr val="232C34"/>
              </a:solidFill>
              <a:latin typeface="Montserrat Bold"/>
              <a:ea typeface="Nunito Bold" charset="0"/>
              <a:cs typeface="Nunito Bold" charset="0"/>
            </a:endParaRPr>
          </a:p>
        </p:txBody>
      </p:sp>
      <p:pic>
        <p:nvPicPr>
          <p:cNvPr id="4" name="Picture 3"/>
          <p:cNvPicPr>
            <a:picLocks noChangeAspect="1"/>
          </p:cNvPicPr>
          <p:nvPr/>
        </p:nvPicPr>
        <p:blipFill>
          <a:blip r:embed="rId2"/>
          <a:stretch>
            <a:fillRect/>
          </a:stretch>
        </p:blipFill>
        <p:spPr>
          <a:xfrm>
            <a:off x="3932537" y="2136356"/>
            <a:ext cx="3901044" cy="4114800"/>
          </a:xfrm>
          <a:prstGeom prst="rect">
            <a:avLst/>
          </a:prstGeom>
        </p:spPr>
      </p:pic>
    </p:spTree>
    <p:extLst>
      <p:ext uri="{BB962C8B-B14F-4D97-AF65-F5344CB8AC3E}">
        <p14:creationId xmlns:p14="http://schemas.microsoft.com/office/powerpoint/2010/main" val="10458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9988" y="864174"/>
            <a:ext cx="8386142"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Sesquiterpenes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4101203" y="2241885"/>
            <a:ext cx="3563711" cy="4114800"/>
          </a:xfrm>
          <a:prstGeom prst="rect">
            <a:avLst/>
          </a:prstGeom>
        </p:spPr>
      </p:pic>
    </p:spTree>
    <p:extLst>
      <p:ext uri="{BB962C8B-B14F-4D97-AF65-F5344CB8AC3E}">
        <p14:creationId xmlns:p14="http://schemas.microsoft.com/office/powerpoint/2010/main" val="19487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088397" y="2948937"/>
                <a:ext cx="2666115" cy="1323439"/>
              </a:xfrm>
              <a:prstGeom prst="rect">
                <a:avLst/>
              </a:prstGeom>
              <a:noFill/>
            </p:spPr>
            <p:txBody>
              <a:bodyPr wrap="none" rtlCol="0">
                <a:spAutoFit/>
              </a:bodyPr>
              <a:lstStyle/>
              <a:p>
                <a:pPr algn="ctr" defTabSz="914194"/>
                <a:r>
                  <a:rPr lang="en-US" sz="4000">
                    <a:solidFill>
                      <a:schemeClr val="tx2"/>
                    </a:solidFill>
                    <a:latin typeface="Montserrat"/>
                  </a:rPr>
                  <a:t>Diterpenes</a:t>
                </a:r>
              </a:p>
              <a:p>
                <a:pPr algn="ctr" defTabSz="914194"/>
                <a:r>
                  <a:rPr lang="en-US" sz="4000">
                    <a:solidFill>
                      <a:schemeClr val="tx2"/>
                    </a:solidFill>
                    <a:latin typeface="Montserrat"/>
                  </a:rPr>
                  <a:t>(</a:t>
                </a:r>
                <a14:m>
                  <m:oMath xmlns:m="http://schemas.openxmlformats.org/officeDocument/2006/math">
                    <m:sSub>
                      <m:sSubPr>
                        <m:ctrlPr>
                          <a:rPr lang="en-US" sz="4000" i="1" smtClean="0">
                            <a:solidFill>
                              <a:schemeClr val="tx2"/>
                            </a:solidFill>
                            <a:latin typeface="Cambria Math" panose="02040503050406030204" pitchFamily="18" charset="0"/>
                          </a:rPr>
                        </m:ctrlPr>
                      </m:sSubPr>
                      <m:e>
                        <m:r>
                          <a:rPr lang="en-US" sz="4000" b="0" i="1" smtClean="0">
                            <a:solidFill>
                              <a:schemeClr val="tx2"/>
                            </a:solidFill>
                            <a:latin typeface="Cambria Math" panose="02040503050406030204" pitchFamily="18" charset="0"/>
                          </a:rPr>
                          <m:t>𝐶</m:t>
                        </m:r>
                      </m:e>
                      <m:sub>
                        <m:r>
                          <a:rPr lang="en-US" sz="4000" b="0" i="1" smtClean="0">
                            <a:solidFill>
                              <a:schemeClr val="tx2"/>
                            </a:solidFill>
                            <a:latin typeface="Cambria Math" panose="02040503050406030204" pitchFamily="18" charset="0"/>
                          </a:rPr>
                          <m:t>20</m:t>
                        </m:r>
                      </m:sub>
                    </m:sSub>
                  </m:oMath>
                </a14:m>
                <a:r>
                  <a:rPr lang="en-US" sz="4000">
                    <a:solidFill>
                      <a:schemeClr val="tx2"/>
                    </a:solidFill>
                    <a:latin typeface="Montserrat"/>
                  </a:rPr>
                  <a:t>) </a:t>
                </a:r>
                <a:endParaRPr lang="en-US" sz="4000" b="1" spc="151" dirty="0">
                  <a:solidFill>
                    <a:srgbClr val="232C34"/>
                  </a:solidFill>
                  <a:latin typeface="Montserrat Bold"/>
                  <a:ea typeface="Nunito Bold" charset="0"/>
                  <a:cs typeface="Nunito Bold"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8397" y="2948937"/>
                <a:ext cx="2666115" cy="1323439"/>
              </a:xfrm>
              <a:prstGeom prst="rect">
                <a:avLst/>
              </a:prstGeom>
              <a:blipFill rotWithShape="0">
                <a:blip r:embed="rId3"/>
                <a:stretch>
                  <a:fillRect l="-6865" t="-8295" r="-6636" b="-18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4"/>
          <a:stretch>
            <a:fillRect/>
          </a:stretch>
        </p:blipFill>
        <p:spPr>
          <a:xfrm>
            <a:off x="4861614" y="1128343"/>
            <a:ext cx="5060356" cy="4964626"/>
          </a:xfrm>
          <a:prstGeom prst="rect">
            <a:avLst/>
          </a:prstGeom>
        </p:spPr>
      </p:pic>
    </p:spTree>
    <p:extLst>
      <p:ext uri="{BB962C8B-B14F-4D97-AF65-F5344CB8AC3E}">
        <p14:creationId xmlns:p14="http://schemas.microsoft.com/office/powerpoint/2010/main" val="6660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466362-2756-9741-8C0C-026417C1D137}"/>
              </a:ext>
            </a:extLst>
          </p:cNvPr>
          <p:cNvSpPr txBox="1"/>
          <p:nvPr/>
        </p:nvSpPr>
        <p:spPr>
          <a:xfrm>
            <a:off x="2072261" y="285031"/>
            <a:ext cx="9592754" cy="615553"/>
          </a:xfrm>
          <a:prstGeom prst="rect">
            <a:avLst/>
          </a:prstGeom>
          <a:noFill/>
        </p:spPr>
        <p:txBody>
          <a:bodyPr wrap="none" rtlCol="0">
            <a:spAutoFit/>
          </a:bodyPr>
          <a:lstStyle/>
          <a:p>
            <a:pPr defTabSz="914194"/>
            <a:r>
              <a:rPr lang="en-US" sz="3400" b="1" spc="151" dirty="0">
                <a:solidFill>
                  <a:srgbClr val="232C34"/>
                </a:solidFill>
                <a:latin typeface="Montserrat Bold"/>
                <a:ea typeface="Nunito Bold" charset="0"/>
                <a:cs typeface="Nunito Bold" charset="0"/>
              </a:rPr>
              <a:t>Primary-Secondary Metabolites Boundary</a:t>
            </a:r>
          </a:p>
        </p:txBody>
      </p:sp>
      <p:sp>
        <p:nvSpPr>
          <p:cNvPr id="11" name="TextBox 10">
            <a:extLst>
              <a:ext uri="{FF2B5EF4-FFF2-40B4-BE49-F238E27FC236}">
                <a16:creationId xmlns:a16="http://schemas.microsoft.com/office/drawing/2014/main" id="{812E35F0-4AC2-5F4C-B269-50676F3CE944}"/>
              </a:ext>
            </a:extLst>
          </p:cNvPr>
          <p:cNvSpPr txBox="1"/>
          <p:nvPr/>
        </p:nvSpPr>
        <p:spPr>
          <a:xfrm>
            <a:off x="433953" y="2659559"/>
            <a:ext cx="2726516" cy="769441"/>
          </a:xfrm>
          <a:prstGeom prst="rect">
            <a:avLst/>
          </a:prstGeom>
          <a:noFill/>
        </p:spPr>
        <p:txBody>
          <a:bodyPr wrap="square" rtlCol="0">
            <a:spAutoFit/>
          </a:bodyPr>
          <a:lstStyle/>
          <a:p>
            <a:pPr defTabSz="914194"/>
            <a:r>
              <a:rPr lang="en-US" sz="2200" b="1" spc="151" dirty="0" err="1">
                <a:solidFill>
                  <a:srgbClr val="232C34"/>
                </a:solidFill>
                <a:latin typeface="Montserrat Bold"/>
                <a:ea typeface="Nunito Bold" charset="0"/>
                <a:cs typeface="Nunito Bold" charset="0"/>
              </a:rPr>
              <a:t>Giberrellic</a:t>
            </a:r>
            <a:r>
              <a:rPr lang="en-US" sz="2200" b="1" spc="151" dirty="0">
                <a:solidFill>
                  <a:srgbClr val="232C34"/>
                </a:solidFill>
                <a:latin typeface="Montserrat Bold"/>
                <a:ea typeface="Nunito Bold" charset="0"/>
                <a:cs typeface="Nunito Bold" charset="0"/>
              </a:rPr>
              <a:t> acid (GA) Biosynthesis</a:t>
            </a:r>
          </a:p>
        </p:txBody>
      </p:sp>
      <p:sp>
        <p:nvSpPr>
          <p:cNvPr id="12" name="TextBox 11">
            <a:extLst>
              <a:ext uri="{FF2B5EF4-FFF2-40B4-BE49-F238E27FC236}">
                <a16:creationId xmlns:a16="http://schemas.microsoft.com/office/drawing/2014/main" id="{812E35F0-4AC2-5F4C-B269-50676F3CE944}"/>
              </a:ext>
            </a:extLst>
          </p:cNvPr>
          <p:cNvSpPr txBox="1"/>
          <p:nvPr/>
        </p:nvSpPr>
        <p:spPr>
          <a:xfrm>
            <a:off x="278942" y="5671124"/>
            <a:ext cx="3439660" cy="430887"/>
          </a:xfrm>
          <a:prstGeom prst="rect">
            <a:avLst/>
          </a:prstGeom>
          <a:noFill/>
        </p:spPr>
        <p:txBody>
          <a:bodyPr wrap="none" rtlCol="0">
            <a:spAutoFit/>
          </a:bodyPr>
          <a:lstStyle/>
          <a:p>
            <a:pPr defTabSz="914194"/>
            <a:r>
              <a:rPr lang="en-US" sz="2200" b="1" spc="151" dirty="0">
                <a:solidFill>
                  <a:srgbClr val="232C34"/>
                </a:solidFill>
                <a:latin typeface="Montserrat Bold"/>
                <a:ea typeface="Nunito Bold" charset="0"/>
                <a:cs typeface="Nunito Bold" charset="0"/>
              </a:rPr>
              <a:t>Essential Amino Acid</a:t>
            </a:r>
          </a:p>
        </p:txBody>
      </p:sp>
      <p:sp>
        <p:nvSpPr>
          <p:cNvPr id="13" name="TextBox 12">
            <a:extLst>
              <a:ext uri="{FF2B5EF4-FFF2-40B4-BE49-F238E27FC236}">
                <a16:creationId xmlns:a16="http://schemas.microsoft.com/office/drawing/2014/main" id="{812E35F0-4AC2-5F4C-B269-50676F3CE944}"/>
              </a:ext>
            </a:extLst>
          </p:cNvPr>
          <p:cNvSpPr txBox="1"/>
          <p:nvPr/>
        </p:nvSpPr>
        <p:spPr>
          <a:xfrm>
            <a:off x="9344426" y="2934013"/>
            <a:ext cx="2847574" cy="430887"/>
          </a:xfrm>
          <a:prstGeom prst="rect">
            <a:avLst/>
          </a:prstGeom>
          <a:noFill/>
        </p:spPr>
        <p:txBody>
          <a:bodyPr wrap="none" rtlCol="0">
            <a:spAutoFit/>
          </a:bodyPr>
          <a:lstStyle/>
          <a:p>
            <a:pPr defTabSz="914194"/>
            <a:r>
              <a:rPr lang="en-US" sz="2200" b="1" spc="151" dirty="0">
                <a:solidFill>
                  <a:srgbClr val="232C34"/>
                </a:solidFill>
                <a:latin typeface="Montserrat Bold"/>
                <a:ea typeface="Nunito Bold" charset="0"/>
                <a:cs typeface="Nunito Bold" charset="0"/>
              </a:rPr>
              <a:t>Resin component</a:t>
            </a:r>
          </a:p>
        </p:txBody>
      </p:sp>
      <p:sp>
        <p:nvSpPr>
          <p:cNvPr id="14" name="TextBox 13">
            <a:extLst>
              <a:ext uri="{FF2B5EF4-FFF2-40B4-BE49-F238E27FC236}">
                <a16:creationId xmlns:a16="http://schemas.microsoft.com/office/drawing/2014/main" id="{812E35F0-4AC2-5F4C-B269-50676F3CE944}"/>
              </a:ext>
            </a:extLst>
          </p:cNvPr>
          <p:cNvSpPr txBox="1"/>
          <p:nvPr/>
        </p:nvSpPr>
        <p:spPr>
          <a:xfrm>
            <a:off x="9935683" y="5465592"/>
            <a:ext cx="1439240" cy="430887"/>
          </a:xfrm>
          <a:prstGeom prst="rect">
            <a:avLst/>
          </a:prstGeom>
          <a:noFill/>
        </p:spPr>
        <p:txBody>
          <a:bodyPr wrap="none" rtlCol="0">
            <a:spAutoFit/>
          </a:bodyPr>
          <a:lstStyle/>
          <a:p>
            <a:pPr defTabSz="914194"/>
            <a:r>
              <a:rPr lang="en-US" sz="2200" b="1" spc="151" dirty="0">
                <a:solidFill>
                  <a:srgbClr val="232C34"/>
                </a:solidFill>
                <a:latin typeface="Montserrat Bold"/>
                <a:ea typeface="Nunito Bold" charset="0"/>
                <a:cs typeface="Nunito Bold" charset="0"/>
              </a:rPr>
              <a:t>Alkaloid</a:t>
            </a:r>
          </a:p>
        </p:txBody>
      </p:sp>
      <p:pic>
        <p:nvPicPr>
          <p:cNvPr id="3" name="図 2">
            <a:extLst>
              <a:ext uri="{FF2B5EF4-FFF2-40B4-BE49-F238E27FC236}">
                <a16:creationId xmlns:a16="http://schemas.microsoft.com/office/drawing/2014/main" id="{2CC6EC5B-C63A-4D0A-9634-F7745AF440C5}"/>
              </a:ext>
            </a:extLst>
          </p:cNvPr>
          <p:cNvPicPr>
            <a:picLocks noChangeAspect="1"/>
          </p:cNvPicPr>
          <p:nvPr/>
        </p:nvPicPr>
        <p:blipFill>
          <a:blip r:embed="rId2"/>
          <a:stretch>
            <a:fillRect/>
          </a:stretch>
        </p:blipFill>
        <p:spPr>
          <a:xfrm>
            <a:off x="3888368" y="2269955"/>
            <a:ext cx="2485974" cy="1620169"/>
          </a:xfrm>
          <a:prstGeom prst="rect">
            <a:avLst/>
          </a:prstGeom>
        </p:spPr>
      </p:pic>
      <p:pic>
        <p:nvPicPr>
          <p:cNvPr id="5" name="図 4">
            <a:extLst>
              <a:ext uri="{FF2B5EF4-FFF2-40B4-BE49-F238E27FC236}">
                <a16:creationId xmlns:a16="http://schemas.microsoft.com/office/drawing/2014/main" id="{954F7380-1AB4-432E-995F-E4572A28AEF0}"/>
              </a:ext>
            </a:extLst>
          </p:cNvPr>
          <p:cNvPicPr>
            <a:picLocks noChangeAspect="1"/>
          </p:cNvPicPr>
          <p:nvPr/>
        </p:nvPicPr>
        <p:blipFill>
          <a:blip r:embed="rId3"/>
          <a:stretch>
            <a:fillRect/>
          </a:stretch>
        </p:blipFill>
        <p:spPr>
          <a:xfrm>
            <a:off x="6444410" y="1928941"/>
            <a:ext cx="2400300" cy="2076450"/>
          </a:xfrm>
          <a:prstGeom prst="rect">
            <a:avLst/>
          </a:prstGeom>
        </p:spPr>
      </p:pic>
      <p:sp>
        <p:nvSpPr>
          <p:cNvPr id="15" name="TextBox 10">
            <a:extLst>
              <a:ext uri="{FF2B5EF4-FFF2-40B4-BE49-F238E27FC236}">
                <a16:creationId xmlns:a16="http://schemas.microsoft.com/office/drawing/2014/main" id="{8EEFD468-0259-4EAA-BB5F-849A5076642B}"/>
              </a:ext>
            </a:extLst>
          </p:cNvPr>
          <p:cNvSpPr txBox="1"/>
          <p:nvPr/>
        </p:nvSpPr>
        <p:spPr>
          <a:xfrm>
            <a:off x="3753342" y="3944142"/>
            <a:ext cx="2726516" cy="430887"/>
          </a:xfrm>
          <a:prstGeom prst="rect">
            <a:avLst/>
          </a:prstGeom>
          <a:noFill/>
        </p:spPr>
        <p:txBody>
          <a:bodyPr wrap="square" rtlCol="0">
            <a:spAutoFit/>
          </a:bodyPr>
          <a:lstStyle/>
          <a:p>
            <a:pPr defTabSz="914194"/>
            <a:r>
              <a:rPr lang="en-US" sz="2200" b="1" spc="151" dirty="0">
                <a:solidFill>
                  <a:srgbClr val="232C34"/>
                </a:solidFill>
                <a:latin typeface="Montserrat Bold"/>
                <a:ea typeface="Nunito Bold" charset="0"/>
                <a:cs typeface="Nunito Bold" charset="0"/>
              </a:rPr>
              <a:t>Kaurenoic acid</a:t>
            </a:r>
          </a:p>
        </p:txBody>
      </p:sp>
      <p:sp>
        <p:nvSpPr>
          <p:cNvPr id="16" name="TextBox 10">
            <a:extLst>
              <a:ext uri="{FF2B5EF4-FFF2-40B4-BE49-F238E27FC236}">
                <a16:creationId xmlns:a16="http://schemas.microsoft.com/office/drawing/2014/main" id="{28506FA3-A42C-4BB8-87CB-1D2DE32272D0}"/>
              </a:ext>
            </a:extLst>
          </p:cNvPr>
          <p:cNvSpPr txBox="1"/>
          <p:nvPr/>
        </p:nvSpPr>
        <p:spPr>
          <a:xfrm>
            <a:off x="6444410" y="3944143"/>
            <a:ext cx="2726516" cy="430887"/>
          </a:xfrm>
          <a:prstGeom prst="rect">
            <a:avLst/>
          </a:prstGeom>
          <a:noFill/>
        </p:spPr>
        <p:txBody>
          <a:bodyPr wrap="square" rtlCol="0">
            <a:spAutoFit/>
          </a:bodyPr>
          <a:lstStyle/>
          <a:p>
            <a:pPr defTabSz="914194"/>
            <a:r>
              <a:rPr lang="en-US" sz="2200" b="1" spc="151" dirty="0">
                <a:solidFill>
                  <a:srgbClr val="232C34"/>
                </a:solidFill>
                <a:latin typeface="Montserrat Bold"/>
                <a:ea typeface="Nunito Bold" charset="0"/>
                <a:cs typeface="Nunito Bold" charset="0"/>
              </a:rPr>
              <a:t>Resin component</a:t>
            </a:r>
          </a:p>
        </p:txBody>
      </p:sp>
      <p:pic>
        <p:nvPicPr>
          <p:cNvPr id="6" name="図 5">
            <a:extLst>
              <a:ext uri="{FF2B5EF4-FFF2-40B4-BE49-F238E27FC236}">
                <a16:creationId xmlns:a16="http://schemas.microsoft.com/office/drawing/2014/main" id="{2C62226D-C062-4236-A30E-ADA27E995D19}"/>
              </a:ext>
            </a:extLst>
          </p:cNvPr>
          <p:cNvPicPr>
            <a:picLocks noChangeAspect="1"/>
          </p:cNvPicPr>
          <p:nvPr/>
        </p:nvPicPr>
        <p:blipFill>
          <a:blip r:embed="rId4"/>
          <a:stretch>
            <a:fillRect/>
          </a:stretch>
        </p:blipFill>
        <p:spPr>
          <a:xfrm>
            <a:off x="4230185" y="4466503"/>
            <a:ext cx="1780090" cy="1780090"/>
          </a:xfrm>
          <a:prstGeom prst="rect">
            <a:avLst/>
          </a:prstGeom>
        </p:spPr>
      </p:pic>
      <p:pic>
        <p:nvPicPr>
          <p:cNvPr id="7" name="図 6">
            <a:extLst>
              <a:ext uri="{FF2B5EF4-FFF2-40B4-BE49-F238E27FC236}">
                <a16:creationId xmlns:a16="http://schemas.microsoft.com/office/drawing/2014/main" id="{606AC068-2AC7-4376-8087-6CB4E0397FFF}"/>
              </a:ext>
            </a:extLst>
          </p:cNvPr>
          <p:cNvPicPr>
            <a:picLocks noChangeAspect="1"/>
          </p:cNvPicPr>
          <p:nvPr/>
        </p:nvPicPr>
        <p:blipFill>
          <a:blip r:embed="rId5"/>
          <a:stretch>
            <a:fillRect/>
          </a:stretch>
        </p:blipFill>
        <p:spPr>
          <a:xfrm>
            <a:off x="7033442" y="4829174"/>
            <a:ext cx="1616503" cy="1272837"/>
          </a:xfrm>
          <a:prstGeom prst="rect">
            <a:avLst/>
          </a:prstGeom>
        </p:spPr>
      </p:pic>
      <p:sp>
        <p:nvSpPr>
          <p:cNvPr id="17" name="TextBox 10">
            <a:extLst>
              <a:ext uri="{FF2B5EF4-FFF2-40B4-BE49-F238E27FC236}">
                <a16:creationId xmlns:a16="http://schemas.microsoft.com/office/drawing/2014/main" id="{0D207F3C-4216-46EE-B001-93C45CCB0247}"/>
              </a:ext>
            </a:extLst>
          </p:cNvPr>
          <p:cNvSpPr txBox="1"/>
          <p:nvPr/>
        </p:nvSpPr>
        <p:spPr>
          <a:xfrm>
            <a:off x="4507333" y="6193903"/>
            <a:ext cx="1388642" cy="430887"/>
          </a:xfrm>
          <a:prstGeom prst="rect">
            <a:avLst/>
          </a:prstGeom>
          <a:noFill/>
        </p:spPr>
        <p:txBody>
          <a:bodyPr wrap="square" rtlCol="0">
            <a:spAutoFit/>
          </a:bodyPr>
          <a:lstStyle/>
          <a:p>
            <a:pPr defTabSz="914194"/>
            <a:r>
              <a:rPr lang="en-US" sz="2200" b="1" spc="151" dirty="0">
                <a:solidFill>
                  <a:srgbClr val="232C34"/>
                </a:solidFill>
                <a:latin typeface="Montserrat Bold"/>
                <a:ea typeface="Nunito Bold" charset="0"/>
                <a:cs typeface="Nunito Bold" charset="0"/>
              </a:rPr>
              <a:t>Proline</a:t>
            </a:r>
          </a:p>
        </p:txBody>
      </p:sp>
      <p:sp>
        <p:nvSpPr>
          <p:cNvPr id="18" name="TextBox 10">
            <a:extLst>
              <a:ext uri="{FF2B5EF4-FFF2-40B4-BE49-F238E27FC236}">
                <a16:creationId xmlns:a16="http://schemas.microsoft.com/office/drawing/2014/main" id="{2C32DA14-E970-4014-9E20-E012607CD13A}"/>
              </a:ext>
            </a:extLst>
          </p:cNvPr>
          <p:cNvSpPr txBox="1"/>
          <p:nvPr/>
        </p:nvSpPr>
        <p:spPr>
          <a:xfrm>
            <a:off x="6723419" y="6185585"/>
            <a:ext cx="2726516" cy="430887"/>
          </a:xfrm>
          <a:prstGeom prst="rect">
            <a:avLst/>
          </a:prstGeom>
          <a:noFill/>
        </p:spPr>
        <p:txBody>
          <a:bodyPr wrap="square" rtlCol="0">
            <a:spAutoFit/>
          </a:bodyPr>
          <a:lstStyle/>
          <a:p>
            <a:pPr defTabSz="914194"/>
            <a:r>
              <a:rPr lang="en-US" sz="2200" b="1" spc="151" dirty="0">
                <a:solidFill>
                  <a:srgbClr val="232C34"/>
                </a:solidFill>
                <a:latin typeface="Montserrat Bold"/>
                <a:ea typeface="Nunito Bold" charset="0"/>
                <a:cs typeface="Nunito Bold" charset="0"/>
              </a:rPr>
              <a:t>Pipecolic acid</a:t>
            </a:r>
          </a:p>
        </p:txBody>
      </p:sp>
      <p:sp>
        <p:nvSpPr>
          <p:cNvPr id="19" name="TextBox 12">
            <a:extLst>
              <a:ext uri="{FF2B5EF4-FFF2-40B4-BE49-F238E27FC236}">
                <a16:creationId xmlns:a16="http://schemas.microsoft.com/office/drawing/2014/main" id="{D12CDD2A-9BA2-4227-898C-C00B3EE75FFC}"/>
              </a:ext>
            </a:extLst>
          </p:cNvPr>
          <p:cNvSpPr txBox="1"/>
          <p:nvPr/>
        </p:nvSpPr>
        <p:spPr>
          <a:xfrm>
            <a:off x="3273538" y="1643153"/>
            <a:ext cx="2804166" cy="430887"/>
          </a:xfrm>
          <a:prstGeom prst="rect">
            <a:avLst/>
          </a:prstGeom>
          <a:noFill/>
        </p:spPr>
        <p:txBody>
          <a:bodyPr wrap="none" rtlCol="0">
            <a:spAutoFit/>
          </a:bodyPr>
          <a:lstStyle/>
          <a:p>
            <a:pPr defTabSz="914194"/>
            <a:r>
              <a:rPr lang="en-US" sz="2200" b="1" spc="151" dirty="0">
                <a:solidFill>
                  <a:srgbClr val="FF0000"/>
                </a:solidFill>
                <a:latin typeface="Montserrat Bold"/>
                <a:ea typeface="Nunito Bold" charset="0"/>
                <a:cs typeface="Nunito Bold" charset="0"/>
              </a:rPr>
              <a:t>Primary metabolite</a:t>
            </a:r>
          </a:p>
        </p:txBody>
      </p:sp>
      <p:sp>
        <p:nvSpPr>
          <p:cNvPr id="20" name="TextBox 12">
            <a:extLst>
              <a:ext uri="{FF2B5EF4-FFF2-40B4-BE49-F238E27FC236}">
                <a16:creationId xmlns:a16="http://schemas.microsoft.com/office/drawing/2014/main" id="{CB5B606D-E1ED-4699-A1CA-DB3C491EA097}"/>
              </a:ext>
            </a:extLst>
          </p:cNvPr>
          <p:cNvSpPr txBox="1"/>
          <p:nvPr/>
        </p:nvSpPr>
        <p:spPr>
          <a:xfrm>
            <a:off x="6516824" y="1633026"/>
            <a:ext cx="3139706" cy="430887"/>
          </a:xfrm>
          <a:prstGeom prst="rect">
            <a:avLst/>
          </a:prstGeom>
          <a:noFill/>
        </p:spPr>
        <p:txBody>
          <a:bodyPr wrap="none" rtlCol="0">
            <a:spAutoFit/>
          </a:bodyPr>
          <a:lstStyle/>
          <a:p>
            <a:pPr defTabSz="914194"/>
            <a:r>
              <a:rPr lang="en-US" sz="2200" b="1" spc="151" dirty="0">
                <a:solidFill>
                  <a:srgbClr val="FF0000"/>
                </a:solidFill>
                <a:latin typeface="Montserrat Bold"/>
                <a:ea typeface="Nunito Bold" charset="0"/>
                <a:cs typeface="Nunito Bold" charset="0"/>
              </a:rPr>
              <a:t>Secondary metabolite</a:t>
            </a:r>
          </a:p>
        </p:txBody>
      </p:sp>
    </p:spTree>
    <p:extLst>
      <p:ext uri="{BB962C8B-B14F-4D97-AF65-F5344CB8AC3E}">
        <p14:creationId xmlns:p14="http://schemas.microsoft.com/office/powerpoint/2010/main" val="203924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212" y="864174"/>
            <a:ext cx="7141699"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Diterpenes</a:t>
            </a:r>
            <a:endParaRPr lang="en-US" sz="4000" b="1" spc="151" dirty="0">
              <a:solidFill>
                <a:srgbClr val="232C34"/>
              </a:solidFill>
              <a:latin typeface="Montserrat Bold"/>
              <a:ea typeface="Nunito Bold" charset="0"/>
              <a:cs typeface="Nunito Bold" charset="0"/>
            </a:endParaRPr>
          </a:p>
        </p:txBody>
      </p:sp>
      <p:pic>
        <p:nvPicPr>
          <p:cNvPr id="4" name="Picture 3"/>
          <p:cNvPicPr>
            <a:picLocks noChangeAspect="1"/>
          </p:cNvPicPr>
          <p:nvPr/>
        </p:nvPicPr>
        <p:blipFill>
          <a:blip r:embed="rId2"/>
          <a:stretch>
            <a:fillRect/>
          </a:stretch>
        </p:blipFill>
        <p:spPr>
          <a:xfrm>
            <a:off x="2169190" y="2307805"/>
            <a:ext cx="7427742" cy="4114800"/>
          </a:xfrm>
          <a:prstGeom prst="rect">
            <a:avLst/>
          </a:prstGeom>
        </p:spPr>
      </p:pic>
    </p:spTree>
    <p:extLst>
      <p:ext uri="{BB962C8B-B14F-4D97-AF65-F5344CB8AC3E}">
        <p14:creationId xmlns:p14="http://schemas.microsoft.com/office/powerpoint/2010/main" val="17427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212" y="864174"/>
            <a:ext cx="7141699"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Diterpenes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2072672" y="2303045"/>
            <a:ext cx="7620778" cy="4114800"/>
          </a:xfrm>
          <a:prstGeom prst="rect">
            <a:avLst/>
          </a:prstGeom>
        </p:spPr>
      </p:pic>
    </p:spTree>
    <p:extLst>
      <p:ext uri="{BB962C8B-B14F-4D97-AF65-F5344CB8AC3E}">
        <p14:creationId xmlns:p14="http://schemas.microsoft.com/office/powerpoint/2010/main" val="21906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2212" y="864174"/>
            <a:ext cx="7141699"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Diterpenes</a:t>
            </a:r>
            <a:endParaRPr lang="en-US" sz="4000" b="1" spc="151" dirty="0">
              <a:solidFill>
                <a:srgbClr val="232C34"/>
              </a:solidFill>
              <a:latin typeface="Montserrat Bold"/>
              <a:ea typeface="Nunito Bold" charset="0"/>
              <a:cs typeface="Nunito Bold" charset="0"/>
            </a:endParaRPr>
          </a:p>
        </p:txBody>
      </p:sp>
      <p:pic>
        <p:nvPicPr>
          <p:cNvPr id="4" name="Picture 3"/>
          <p:cNvPicPr>
            <a:picLocks noChangeAspect="1"/>
          </p:cNvPicPr>
          <p:nvPr/>
        </p:nvPicPr>
        <p:blipFill>
          <a:blip r:embed="rId2"/>
          <a:stretch>
            <a:fillRect/>
          </a:stretch>
        </p:blipFill>
        <p:spPr>
          <a:xfrm>
            <a:off x="2408122" y="2409573"/>
            <a:ext cx="6949878" cy="4114800"/>
          </a:xfrm>
          <a:prstGeom prst="rect">
            <a:avLst/>
          </a:prstGeom>
        </p:spPr>
      </p:pic>
    </p:spTree>
    <p:extLst>
      <p:ext uri="{BB962C8B-B14F-4D97-AF65-F5344CB8AC3E}">
        <p14:creationId xmlns:p14="http://schemas.microsoft.com/office/powerpoint/2010/main" val="79033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841439" y="2948937"/>
                <a:ext cx="3160032" cy="1323439"/>
              </a:xfrm>
              <a:prstGeom prst="rect">
                <a:avLst/>
              </a:prstGeom>
              <a:noFill/>
            </p:spPr>
            <p:txBody>
              <a:bodyPr wrap="none" rtlCol="0">
                <a:spAutoFit/>
              </a:bodyPr>
              <a:lstStyle/>
              <a:p>
                <a:pPr algn="ctr" defTabSz="914194"/>
                <a:r>
                  <a:rPr lang="en-US" sz="4000">
                    <a:solidFill>
                      <a:schemeClr val="tx2"/>
                    </a:solidFill>
                    <a:latin typeface="Montserrat"/>
                  </a:rPr>
                  <a:t>Triterpenoids</a:t>
                </a:r>
              </a:p>
              <a:p>
                <a:pPr algn="ctr" defTabSz="914194"/>
                <a:r>
                  <a:rPr lang="en-US" sz="4000">
                    <a:solidFill>
                      <a:schemeClr val="tx2"/>
                    </a:solidFill>
                    <a:latin typeface="Montserrat"/>
                  </a:rPr>
                  <a:t>(</a:t>
                </a:r>
                <a14:m>
                  <m:oMath xmlns:m="http://schemas.openxmlformats.org/officeDocument/2006/math">
                    <m:sSub>
                      <m:sSubPr>
                        <m:ctrlPr>
                          <a:rPr lang="en-US" sz="4000" i="1" smtClean="0">
                            <a:solidFill>
                              <a:schemeClr val="tx2"/>
                            </a:solidFill>
                            <a:latin typeface="Cambria Math" panose="02040503050406030204" pitchFamily="18" charset="0"/>
                          </a:rPr>
                        </m:ctrlPr>
                      </m:sSubPr>
                      <m:e>
                        <m:r>
                          <a:rPr lang="en-US" sz="4000" b="0" i="1" smtClean="0">
                            <a:solidFill>
                              <a:schemeClr val="tx2"/>
                            </a:solidFill>
                            <a:latin typeface="Cambria Math" panose="02040503050406030204" pitchFamily="18" charset="0"/>
                          </a:rPr>
                          <m:t>𝐶</m:t>
                        </m:r>
                      </m:e>
                      <m:sub>
                        <m:r>
                          <a:rPr lang="en-US" sz="4000" b="0" i="1" smtClean="0">
                            <a:solidFill>
                              <a:schemeClr val="tx2"/>
                            </a:solidFill>
                            <a:latin typeface="Cambria Math" panose="02040503050406030204" pitchFamily="18" charset="0"/>
                          </a:rPr>
                          <m:t>30</m:t>
                        </m:r>
                      </m:sub>
                    </m:sSub>
                  </m:oMath>
                </a14:m>
                <a:r>
                  <a:rPr lang="en-US" sz="4000">
                    <a:solidFill>
                      <a:schemeClr val="tx2"/>
                    </a:solidFill>
                    <a:latin typeface="Montserrat"/>
                  </a:rPr>
                  <a:t>) </a:t>
                </a:r>
                <a:endParaRPr lang="en-US" sz="4000" b="1" spc="151" dirty="0">
                  <a:solidFill>
                    <a:srgbClr val="232C34"/>
                  </a:solidFill>
                  <a:latin typeface="Montserrat Bold"/>
                  <a:ea typeface="Nunito Bold" charset="0"/>
                  <a:cs typeface="Nunito Bold"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41439" y="2948937"/>
                <a:ext cx="3160032" cy="1323439"/>
              </a:xfrm>
              <a:prstGeom prst="rect">
                <a:avLst/>
              </a:prstGeom>
              <a:blipFill rotWithShape="0">
                <a:blip r:embed="rId3"/>
                <a:stretch>
                  <a:fillRect l="-6371" t="-8295" r="-6564" b="-18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3" name="Picture 2"/>
          <p:cNvPicPr>
            <a:picLocks noChangeAspect="1"/>
          </p:cNvPicPr>
          <p:nvPr/>
        </p:nvPicPr>
        <p:blipFill>
          <a:blip r:embed="rId4"/>
          <a:stretch>
            <a:fillRect/>
          </a:stretch>
        </p:blipFill>
        <p:spPr>
          <a:xfrm>
            <a:off x="5048045" y="114862"/>
            <a:ext cx="5181470" cy="6743251"/>
          </a:xfrm>
          <a:prstGeom prst="rect">
            <a:avLst/>
          </a:prstGeom>
        </p:spPr>
      </p:pic>
    </p:spTree>
    <p:extLst>
      <p:ext uri="{BB962C8B-B14F-4D97-AF65-F5344CB8AC3E}">
        <p14:creationId xmlns:p14="http://schemas.microsoft.com/office/powerpoint/2010/main" val="15011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119" y="864174"/>
            <a:ext cx="10441897"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Triterpenes/Tripernoids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2137759" y="2214060"/>
            <a:ext cx="7490615" cy="4114800"/>
          </a:xfrm>
          <a:prstGeom prst="rect">
            <a:avLst/>
          </a:prstGeom>
        </p:spPr>
      </p:pic>
    </p:spTree>
    <p:extLst>
      <p:ext uri="{BB962C8B-B14F-4D97-AF65-F5344CB8AC3E}">
        <p14:creationId xmlns:p14="http://schemas.microsoft.com/office/powerpoint/2010/main" val="24169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119" y="864174"/>
            <a:ext cx="10441897" cy="707886"/>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Representative Triterpenes/Tripernoids</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2"/>
          <a:stretch>
            <a:fillRect/>
          </a:stretch>
        </p:blipFill>
        <p:spPr>
          <a:xfrm>
            <a:off x="2137759" y="2214060"/>
            <a:ext cx="7490615" cy="4114800"/>
          </a:xfrm>
          <a:prstGeom prst="rect">
            <a:avLst/>
          </a:prstGeom>
        </p:spPr>
      </p:pic>
    </p:spTree>
    <p:extLst>
      <p:ext uri="{BB962C8B-B14F-4D97-AF65-F5344CB8AC3E}">
        <p14:creationId xmlns:p14="http://schemas.microsoft.com/office/powerpoint/2010/main" val="242185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59985" y="2948937"/>
                <a:ext cx="3522951" cy="1938992"/>
              </a:xfrm>
              <a:prstGeom prst="rect">
                <a:avLst/>
              </a:prstGeom>
              <a:noFill/>
            </p:spPr>
            <p:txBody>
              <a:bodyPr wrap="none" rtlCol="0">
                <a:spAutoFit/>
              </a:bodyPr>
              <a:lstStyle/>
              <a:p>
                <a:pPr algn="ctr" defTabSz="914194"/>
                <a:r>
                  <a:rPr lang="en-US" sz="4000">
                    <a:solidFill>
                      <a:schemeClr val="tx2"/>
                    </a:solidFill>
                    <a:latin typeface="Montserrat"/>
                  </a:rPr>
                  <a:t>Tetra-terpene /</a:t>
                </a:r>
              </a:p>
              <a:p>
                <a:pPr algn="ctr" defTabSz="914194"/>
                <a:r>
                  <a:rPr lang="en-US" sz="4000">
                    <a:solidFill>
                      <a:schemeClr val="tx2"/>
                    </a:solidFill>
                    <a:latin typeface="Montserrat"/>
                  </a:rPr>
                  <a:t>Carotenoids</a:t>
                </a:r>
              </a:p>
              <a:p>
                <a:pPr algn="ctr" defTabSz="914194"/>
                <a:r>
                  <a:rPr lang="en-US" sz="4000">
                    <a:solidFill>
                      <a:schemeClr val="tx2"/>
                    </a:solidFill>
                    <a:latin typeface="Montserrat"/>
                  </a:rPr>
                  <a:t>(</a:t>
                </a:r>
                <a14:m>
                  <m:oMath xmlns:m="http://schemas.openxmlformats.org/officeDocument/2006/math">
                    <m:sSub>
                      <m:sSubPr>
                        <m:ctrlPr>
                          <a:rPr lang="en-US" sz="4000" i="1" smtClean="0">
                            <a:solidFill>
                              <a:schemeClr val="tx2"/>
                            </a:solidFill>
                            <a:latin typeface="Cambria Math" panose="02040503050406030204" pitchFamily="18" charset="0"/>
                          </a:rPr>
                        </m:ctrlPr>
                      </m:sSubPr>
                      <m:e>
                        <m:r>
                          <a:rPr lang="en-US" sz="4000" b="0" i="1" smtClean="0">
                            <a:solidFill>
                              <a:schemeClr val="tx2"/>
                            </a:solidFill>
                            <a:latin typeface="Cambria Math" panose="02040503050406030204" pitchFamily="18" charset="0"/>
                          </a:rPr>
                          <m:t>𝐶</m:t>
                        </m:r>
                      </m:e>
                      <m:sub>
                        <m:r>
                          <a:rPr lang="en-US" sz="4000" b="0" i="1" smtClean="0">
                            <a:solidFill>
                              <a:schemeClr val="tx2"/>
                            </a:solidFill>
                            <a:latin typeface="Cambria Math" panose="02040503050406030204" pitchFamily="18" charset="0"/>
                          </a:rPr>
                          <m:t>30</m:t>
                        </m:r>
                      </m:sub>
                    </m:sSub>
                  </m:oMath>
                </a14:m>
                <a:r>
                  <a:rPr lang="en-US" sz="4000">
                    <a:solidFill>
                      <a:schemeClr val="tx2"/>
                    </a:solidFill>
                    <a:latin typeface="Montserrat"/>
                  </a:rPr>
                  <a:t>) </a:t>
                </a:r>
                <a:endParaRPr lang="en-US" sz="4000" b="1" spc="151" dirty="0">
                  <a:solidFill>
                    <a:srgbClr val="232C34"/>
                  </a:solidFill>
                  <a:latin typeface="Montserrat Bold"/>
                  <a:ea typeface="Nunito Bold" charset="0"/>
                  <a:cs typeface="Nunito Bold"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9985" y="2948937"/>
                <a:ext cx="3522951" cy="1938992"/>
              </a:xfrm>
              <a:prstGeom prst="rect">
                <a:avLst/>
              </a:prstGeom>
              <a:blipFill rotWithShape="0">
                <a:blip r:embed="rId3"/>
                <a:stretch>
                  <a:fillRect l="-6920" t="-5660" r="-7266" b="-1257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pic>
        <p:nvPicPr>
          <p:cNvPr id="2" name="Picture 1"/>
          <p:cNvPicPr>
            <a:picLocks noChangeAspect="1"/>
          </p:cNvPicPr>
          <p:nvPr/>
        </p:nvPicPr>
        <p:blipFill>
          <a:blip r:embed="rId4"/>
          <a:stretch>
            <a:fillRect/>
          </a:stretch>
        </p:blipFill>
        <p:spPr>
          <a:xfrm>
            <a:off x="5471182" y="896324"/>
            <a:ext cx="4050221" cy="5305182"/>
          </a:xfrm>
          <a:prstGeom prst="rect">
            <a:avLst/>
          </a:prstGeom>
        </p:spPr>
      </p:pic>
    </p:spTree>
    <p:extLst>
      <p:ext uri="{BB962C8B-B14F-4D97-AF65-F5344CB8AC3E}">
        <p14:creationId xmlns:p14="http://schemas.microsoft.com/office/powerpoint/2010/main" val="266825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694" y="2238805"/>
            <a:ext cx="9650655" cy="630942"/>
          </a:xfrm>
          <a:prstGeom prst="rect">
            <a:avLst/>
          </a:prstGeom>
          <a:noFill/>
        </p:spPr>
        <p:txBody>
          <a:bodyPr wrap="none" rtlCol="0">
            <a:spAutoFit/>
          </a:bodyPr>
          <a:lstStyle/>
          <a:p>
            <a:pPr defTabSz="914194"/>
            <a:r>
              <a:rPr lang="en-US" sz="3500" b="1" spc="151">
                <a:solidFill>
                  <a:srgbClr val="232C34"/>
                </a:solidFill>
                <a:latin typeface="Montserrat Bold"/>
                <a:ea typeface="Nunito Bold" charset="0"/>
                <a:cs typeface="Nunito Bold" charset="0"/>
              </a:rPr>
              <a:t>Biosynthesis in Two Main Compartments</a:t>
            </a:r>
            <a:endParaRPr lang="en-US" sz="35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725814" y="3402148"/>
            <a:ext cx="8920293" cy="990015"/>
          </a:xfrm>
          <a:prstGeom prst="rect">
            <a:avLst/>
          </a:prstGeom>
          <a:noFill/>
        </p:spPr>
        <p:txBody>
          <a:bodyPr wrap="square" rtlCol="0">
            <a:spAutoFit/>
          </a:bodyPr>
          <a:lstStyle/>
          <a:p>
            <a:pPr marL="342900" indent="-342900" algn="just" defTabSz="914194">
              <a:lnSpc>
                <a:spcPts val="2933"/>
              </a:lnSpc>
              <a:spcAft>
                <a:spcPts val="1200"/>
              </a:spcAft>
              <a:buFont typeface="Wingdings" panose="05000000000000000000" pitchFamily="2" charset="2"/>
              <a:buChar char="q"/>
            </a:pPr>
            <a:r>
              <a:rPr lang="en-US" sz="2400" b="1">
                <a:solidFill>
                  <a:srgbClr val="232C34"/>
                </a:solidFill>
                <a:latin typeface="Montserrat" pitchFamily="2" charset="77"/>
                <a:ea typeface="Lato Light" panose="020F0502020204030203" pitchFamily="34" charset="0"/>
                <a:cs typeface="Lato Light" panose="020F0502020204030203" pitchFamily="34" charset="0"/>
              </a:rPr>
              <a:t>Mevalonate Pathway </a:t>
            </a:r>
            <a:r>
              <a:rPr lang="en-US" sz="2400">
                <a:solidFill>
                  <a:srgbClr val="232C34"/>
                </a:solidFill>
                <a:latin typeface="Montserrat" pitchFamily="2" charset="77"/>
                <a:ea typeface="Lato Light" panose="020F0502020204030203" pitchFamily="34" charset="0"/>
                <a:cs typeface="Lato Light" panose="020F0502020204030203" pitchFamily="34" charset="0"/>
              </a:rPr>
              <a:t>leading to IPP in the cytosol</a:t>
            </a:r>
          </a:p>
          <a:p>
            <a:pPr marL="342900" indent="-342900" algn="just" defTabSz="914194">
              <a:lnSpc>
                <a:spcPts val="2933"/>
              </a:lnSpc>
              <a:spcAft>
                <a:spcPts val="1200"/>
              </a:spcAft>
              <a:buFont typeface="Wingdings" panose="05000000000000000000" pitchFamily="2" charset="2"/>
              <a:buChar char="q"/>
            </a:pPr>
            <a:r>
              <a:rPr lang="en-US" sz="2400">
                <a:solidFill>
                  <a:srgbClr val="232C34"/>
                </a:solidFill>
                <a:latin typeface="Montserrat" pitchFamily="2" charset="77"/>
                <a:ea typeface="Lato Light" panose="020F0502020204030203" pitchFamily="34" charset="0"/>
                <a:cs typeface="Lato Light" panose="020F0502020204030203" pitchFamily="34" charset="0"/>
              </a:rPr>
              <a:t>The </a:t>
            </a:r>
            <a:r>
              <a:rPr lang="en-US" sz="2400" b="1">
                <a:solidFill>
                  <a:srgbClr val="232C34"/>
                </a:solidFill>
                <a:latin typeface="Montserrat" pitchFamily="2" charset="77"/>
                <a:ea typeface="Lato Light" panose="020F0502020204030203" pitchFamily="34" charset="0"/>
                <a:cs typeface="Lato Light" panose="020F0502020204030203" pitchFamily="34" charset="0"/>
              </a:rPr>
              <a:t>MEP Pathway </a:t>
            </a:r>
            <a:r>
              <a:rPr lang="en-US" sz="2400">
                <a:solidFill>
                  <a:srgbClr val="232C34"/>
                </a:solidFill>
                <a:latin typeface="Montserrat" pitchFamily="2" charset="77"/>
                <a:ea typeface="Lato Light" panose="020F0502020204030203" pitchFamily="34" charset="0"/>
                <a:cs typeface="Lato Light" panose="020F0502020204030203" pitchFamily="34" charset="0"/>
              </a:rPr>
              <a:t>leading IPP in the plastids</a:t>
            </a:r>
          </a:p>
        </p:txBody>
      </p:sp>
    </p:spTree>
    <p:extLst>
      <p:ext uri="{BB962C8B-B14F-4D97-AF65-F5344CB8AC3E}">
        <p14:creationId xmlns:p14="http://schemas.microsoft.com/office/powerpoint/2010/main" val="176621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58910" y="417279"/>
            <a:ext cx="10073710" cy="6224152"/>
            <a:chOff x="758910" y="417279"/>
            <a:chExt cx="10073710" cy="6224152"/>
          </a:xfrm>
        </p:grpSpPr>
        <p:grpSp>
          <p:nvGrpSpPr>
            <p:cNvPr id="12" name="Group 11"/>
            <p:cNvGrpSpPr/>
            <p:nvPr/>
          </p:nvGrpSpPr>
          <p:grpSpPr>
            <a:xfrm>
              <a:off x="2770496" y="417279"/>
              <a:ext cx="6769289" cy="6224152"/>
              <a:chOff x="2770496" y="417279"/>
              <a:chExt cx="6769289" cy="6224152"/>
            </a:xfrm>
          </p:grpSpPr>
          <p:pic>
            <p:nvPicPr>
              <p:cNvPr id="2" name="Picture 1"/>
              <p:cNvPicPr>
                <a:picLocks noChangeAspect="1"/>
              </p:cNvPicPr>
              <p:nvPr/>
            </p:nvPicPr>
            <p:blipFill>
              <a:blip r:embed="rId2"/>
              <a:stretch>
                <a:fillRect/>
              </a:stretch>
            </p:blipFill>
            <p:spPr>
              <a:xfrm>
                <a:off x="3997776" y="417279"/>
                <a:ext cx="4674427" cy="6224152"/>
              </a:xfrm>
              <a:prstGeom prst="rect">
                <a:avLst/>
              </a:prstGeom>
            </p:spPr>
          </p:pic>
          <p:cxnSp>
            <p:nvCxnSpPr>
              <p:cNvPr id="4" name="Straight Arrow Connector 3"/>
              <p:cNvCxnSpPr/>
              <p:nvPr/>
            </p:nvCxnSpPr>
            <p:spPr>
              <a:xfrm>
                <a:off x="2770496" y="2920621"/>
                <a:ext cx="1760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770496" y="3373272"/>
                <a:ext cx="1760561" cy="83023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653644" y="2101753"/>
                <a:ext cx="1392071" cy="73697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976168" y="2920621"/>
                <a:ext cx="156361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12E35F0-4AC2-5F4C-B269-50676F3CE944}"/>
                </a:ext>
              </a:extLst>
            </p:cNvPr>
            <p:cNvSpPr txBox="1"/>
            <p:nvPr/>
          </p:nvSpPr>
          <p:spPr>
            <a:xfrm>
              <a:off x="1224234" y="2705177"/>
              <a:ext cx="1357359"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Cytosol</a:t>
              </a:r>
              <a:endParaRPr lang="en-US" sz="2200" b="1" spc="151" dirty="0">
                <a:solidFill>
                  <a:srgbClr val="232C34"/>
                </a:solidFill>
                <a:latin typeface="Montserrat Bold"/>
                <a:ea typeface="Nunito Bold" charset="0"/>
                <a:cs typeface="Nunito Bold" charset="0"/>
              </a:endParaRPr>
            </a:p>
          </p:txBody>
        </p:sp>
        <p:sp>
          <p:nvSpPr>
            <p:cNvPr id="14" name="TextBox 13">
              <a:extLst>
                <a:ext uri="{FF2B5EF4-FFF2-40B4-BE49-F238E27FC236}">
                  <a16:creationId xmlns:a16="http://schemas.microsoft.com/office/drawing/2014/main" id="{812E35F0-4AC2-5F4C-B269-50676F3CE944}"/>
                </a:ext>
              </a:extLst>
            </p:cNvPr>
            <p:cNvSpPr txBox="1"/>
            <p:nvPr/>
          </p:nvSpPr>
          <p:spPr>
            <a:xfrm>
              <a:off x="758910" y="3988066"/>
              <a:ext cx="1918795"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Mevalonate</a:t>
              </a:r>
              <a:endParaRPr lang="en-US" sz="2200" b="1" spc="151" dirty="0">
                <a:solidFill>
                  <a:srgbClr val="232C34"/>
                </a:solidFill>
                <a:latin typeface="Montserrat Bold"/>
                <a:ea typeface="Nunito Bold" charset="0"/>
                <a:cs typeface="Nunito Bold" charset="0"/>
              </a:endParaRPr>
            </a:p>
          </p:txBody>
        </p:sp>
        <p:sp>
          <p:nvSpPr>
            <p:cNvPr id="15" name="TextBox 14">
              <a:extLst>
                <a:ext uri="{FF2B5EF4-FFF2-40B4-BE49-F238E27FC236}">
                  <a16:creationId xmlns:a16="http://schemas.microsoft.com/office/drawing/2014/main" id="{812E35F0-4AC2-5F4C-B269-50676F3CE944}"/>
                </a:ext>
              </a:extLst>
            </p:cNvPr>
            <p:cNvSpPr txBox="1"/>
            <p:nvPr/>
          </p:nvSpPr>
          <p:spPr>
            <a:xfrm>
              <a:off x="9138771" y="1804422"/>
              <a:ext cx="853503"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MEP</a:t>
              </a:r>
              <a:endParaRPr lang="en-US" sz="2200" b="1" spc="151" dirty="0">
                <a:solidFill>
                  <a:srgbClr val="232C34"/>
                </a:solidFill>
                <a:latin typeface="Montserrat Bold"/>
                <a:ea typeface="Nunito Bold" charset="0"/>
                <a:cs typeface="Nunito Bold" charset="0"/>
              </a:endParaRPr>
            </a:p>
          </p:txBody>
        </p:sp>
        <p:sp>
          <p:nvSpPr>
            <p:cNvPr id="16" name="TextBox 15">
              <a:extLst>
                <a:ext uri="{FF2B5EF4-FFF2-40B4-BE49-F238E27FC236}">
                  <a16:creationId xmlns:a16="http://schemas.microsoft.com/office/drawing/2014/main" id="{812E35F0-4AC2-5F4C-B269-50676F3CE944}"/>
                </a:ext>
              </a:extLst>
            </p:cNvPr>
            <p:cNvSpPr txBox="1"/>
            <p:nvPr/>
          </p:nvSpPr>
          <p:spPr>
            <a:xfrm>
              <a:off x="9585868" y="2679340"/>
              <a:ext cx="1246752"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Plastid</a:t>
              </a:r>
              <a:endParaRPr lang="en-US" sz="2200" b="1" spc="151" dirty="0">
                <a:solidFill>
                  <a:srgbClr val="232C34"/>
                </a:solidFill>
                <a:latin typeface="Montserrat Bold"/>
                <a:ea typeface="Nunito Bold" charset="0"/>
                <a:cs typeface="Nunito Bold" charset="0"/>
              </a:endParaRPr>
            </a:p>
          </p:txBody>
        </p:sp>
      </p:grpSp>
    </p:spTree>
    <p:extLst>
      <p:ext uri="{BB962C8B-B14F-4D97-AF65-F5344CB8AC3E}">
        <p14:creationId xmlns:p14="http://schemas.microsoft.com/office/powerpoint/2010/main" val="26472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6833" y="205065"/>
            <a:ext cx="9172903" cy="6463749"/>
          </a:xfrm>
          <a:prstGeom prst="rect">
            <a:avLst/>
          </a:prstGeom>
        </p:spPr>
      </p:pic>
    </p:spTree>
    <p:extLst>
      <p:ext uri="{BB962C8B-B14F-4D97-AF65-F5344CB8AC3E}">
        <p14:creationId xmlns:p14="http://schemas.microsoft.com/office/powerpoint/2010/main" val="34930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C7A32C5-C8AB-DB4B-9B57-02507671854B}"/>
              </a:ext>
            </a:extLst>
          </p:cNvPr>
          <p:cNvSpPr txBox="1"/>
          <p:nvPr/>
        </p:nvSpPr>
        <p:spPr>
          <a:xfrm>
            <a:off x="1117763" y="1866058"/>
            <a:ext cx="7472687" cy="1138773"/>
          </a:xfrm>
          <a:prstGeom prst="rect">
            <a:avLst/>
          </a:prstGeom>
          <a:noFill/>
        </p:spPr>
        <p:txBody>
          <a:bodyPr wrap="none" rtlCol="0">
            <a:spAutoFit/>
          </a:bodyPr>
          <a:lstStyle/>
          <a:p>
            <a:pPr defTabSz="914194"/>
            <a:r>
              <a:rPr lang="en-US" sz="3400" b="1" spc="151">
                <a:solidFill>
                  <a:srgbClr val="232C34"/>
                </a:solidFill>
                <a:latin typeface="Montserrat Bold"/>
                <a:ea typeface="Nunito Bold" charset="0"/>
                <a:cs typeface="Nunito Bold" charset="0"/>
              </a:rPr>
              <a:t>Main Groups of </a:t>
            </a:r>
          </a:p>
          <a:p>
            <a:pPr defTabSz="914194"/>
            <a:r>
              <a:rPr lang="en-US" sz="3400" b="1" spc="151">
                <a:solidFill>
                  <a:srgbClr val="232C34"/>
                </a:solidFill>
                <a:latin typeface="Montserrat Bold"/>
                <a:ea typeface="Nunito Bold" charset="0"/>
                <a:cs typeface="Nunito Bold" charset="0"/>
              </a:rPr>
              <a:t>Secondary Metabolites in Plants</a:t>
            </a:r>
            <a:endParaRPr lang="en-US" sz="3400" b="1" spc="151" dirty="0">
              <a:solidFill>
                <a:srgbClr val="232C34"/>
              </a:solidFill>
              <a:latin typeface="Montserrat Bold"/>
              <a:ea typeface="Nunito Bold" charset="0"/>
              <a:cs typeface="Nunito Bold" charset="0"/>
            </a:endParaRPr>
          </a:p>
        </p:txBody>
      </p:sp>
      <p:sp>
        <p:nvSpPr>
          <p:cNvPr id="15" name="TextBox 14">
            <a:extLst>
              <a:ext uri="{FF2B5EF4-FFF2-40B4-BE49-F238E27FC236}">
                <a16:creationId xmlns:a16="http://schemas.microsoft.com/office/drawing/2014/main" id="{A90290D9-53FD-2042-93BC-0C91873568E4}"/>
              </a:ext>
            </a:extLst>
          </p:cNvPr>
          <p:cNvSpPr txBox="1"/>
          <p:nvPr/>
        </p:nvSpPr>
        <p:spPr>
          <a:xfrm>
            <a:off x="1147098" y="3494502"/>
            <a:ext cx="8920293" cy="2672335"/>
          </a:xfrm>
          <a:prstGeom prst="rect">
            <a:avLst/>
          </a:prstGeom>
          <a:noFill/>
        </p:spPr>
        <p:txBody>
          <a:bodyPr wrap="square" rtlCol="0">
            <a:spAutoFit/>
          </a:bodyPr>
          <a:lstStyle/>
          <a:p>
            <a:pPr algn="just" defTabSz="914194">
              <a:lnSpc>
                <a:spcPts val="2933"/>
              </a:lnSpc>
            </a:pPr>
            <a:r>
              <a:rPr lang="en-US" sz="2400">
                <a:solidFill>
                  <a:srgbClr val="232C34"/>
                </a:solidFill>
                <a:latin typeface="Montserrat" pitchFamily="2" charset="77"/>
                <a:ea typeface="Lato Light" panose="020F0502020204030203" pitchFamily="34" charset="0"/>
                <a:cs typeface="Lato Light" panose="020F0502020204030203" pitchFamily="34" charset="0"/>
              </a:rPr>
              <a:t>29.000 terpenes – derived from the C5 precursor isopentenyl diphosphate (IPP)</a:t>
            </a:r>
          </a:p>
          <a:p>
            <a:pPr algn="just" defTabSz="914194">
              <a:lnSpc>
                <a:spcPts val="2933"/>
              </a:lnSpc>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algn="just" defTabSz="914194">
              <a:lnSpc>
                <a:spcPts val="2933"/>
              </a:lnSpc>
            </a:pPr>
            <a:r>
              <a:rPr lang="en-US" sz="2400">
                <a:solidFill>
                  <a:srgbClr val="232C34"/>
                </a:solidFill>
                <a:latin typeface="Montserrat" pitchFamily="2" charset="77"/>
                <a:ea typeface="Lato Light" panose="020F0502020204030203" pitchFamily="34" charset="0"/>
                <a:cs typeface="Lato Light" panose="020F0502020204030203" pitchFamily="34" charset="0"/>
              </a:rPr>
              <a:t>12.000 alkaloids – derived from amino acids</a:t>
            </a:r>
          </a:p>
          <a:p>
            <a:pPr algn="just" defTabSz="914194">
              <a:lnSpc>
                <a:spcPts val="2933"/>
              </a:lnSpc>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algn="just" defTabSz="914194">
              <a:lnSpc>
                <a:spcPts val="2933"/>
              </a:lnSpc>
            </a:pPr>
            <a:r>
              <a:rPr lang="en-US" sz="2400">
                <a:solidFill>
                  <a:srgbClr val="232C34"/>
                </a:solidFill>
                <a:latin typeface="Montserrat" pitchFamily="2" charset="77"/>
                <a:ea typeface="Lato Light" panose="020F0502020204030203" pitchFamily="34" charset="0"/>
                <a:cs typeface="Lato Light" panose="020F0502020204030203" pitchFamily="34" charset="0"/>
              </a:rPr>
              <a:t>8.000 phenolics – shikimate pathway or malonate/acetate pathway</a:t>
            </a:r>
            <a:endParaRPr lang="en-US" sz="2400" dirty="0">
              <a:solidFill>
                <a:srgbClr val="232C34"/>
              </a:solidFill>
              <a:latin typeface="Montserrat" pitchFamily="2" charset="77"/>
              <a:ea typeface="Lato Light" panose="020F0502020204030203" pitchFamily="34" charset="0"/>
              <a:cs typeface="Lato Light" panose="020F0502020204030203" pitchFamily="34" charset="0"/>
            </a:endParaRPr>
          </a:p>
        </p:txBody>
      </p:sp>
      <p:grpSp>
        <p:nvGrpSpPr>
          <p:cNvPr id="94" name="Group 93">
            <a:extLst>
              <a:ext uri="{FF2B5EF4-FFF2-40B4-BE49-F238E27FC236}">
                <a16:creationId xmlns:a16="http://schemas.microsoft.com/office/drawing/2014/main" id="{4ABF842A-6A94-4248-A715-20CC5D5760E3}"/>
              </a:ext>
            </a:extLst>
          </p:cNvPr>
          <p:cNvGrpSpPr/>
          <p:nvPr/>
        </p:nvGrpSpPr>
        <p:grpSpPr>
          <a:xfrm rot="5231002">
            <a:off x="8856878" y="230110"/>
            <a:ext cx="4434717" cy="3053481"/>
            <a:chOff x="4388382" y="2566254"/>
            <a:chExt cx="2271478" cy="1564004"/>
          </a:xfrm>
        </p:grpSpPr>
        <p:sp>
          <p:nvSpPr>
            <p:cNvPr id="95" name="Freeform 40">
              <a:extLst>
                <a:ext uri="{FF2B5EF4-FFF2-40B4-BE49-F238E27FC236}">
                  <a16:creationId xmlns:a16="http://schemas.microsoft.com/office/drawing/2014/main" id="{D6EE01CA-9AD9-8E4F-8CD2-9B7B3BEB61BD}"/>
                </a:ext>
              </a:extLst>
            </p:cNvPr>
            <p:cNvSpPr>
              <a:spLocks noChangeArrowheads="1"/>
            </p:cNvSpPr>
            <p:nvPr/>
          </p:nvSpPr>
          <p:spPr bwMode="auto">
            <a:xfrm>
              <a:off x="4641128" y="333886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6" name="Freeform 41">
              <a:extLst>
                <a:ext uri="{FF2B5EF4-FFF2-40B4-BE49-F238E27FC236}">
                  <a16:creationId xmlns:a16="http://schemas.microsoft.com/office/drawing/2014/main" id="{706858F3-987E-724C-BDCF-E3C9453EF53C}"/>
                </a:ext>
              </a:extLst>
            </p:cNvPr>
            <p:cNvSpPr>
              <a:spLocks noChangeArrowheads="1"/>
            </p:cNvSpPr>
            <p:nvPr/>
          </p:nvSpPr>
          <p:spPr bwMode="auto">
            <a:xfrm>
              <a:off x="4641128" y="36510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7" name="Freeform 45">
              <a:extLst>
                <a:ext uri="{FF2B5EF4-FFF2-40B4-BE49-F238E27FC236}">
                  <a16:creationId xmlns:a16="http://schemas.microsoft.com/office/drawing/2014/main" id="{A90612A9-FE20-FD4D-98CB-F336EEDFC15F}"/>
                </a:ext>
              </a:extLst>
            </p:cNvPr>
            <p:cNvSpPr>
              <a:spLocks noChangeArrowheads="1"/>
            </p:cNvSpPr>
            <p:nvPr/>
          </p:nvSpPr>
          <p:spPr bwMode="auto">
            <a:xfrm>
              <a:off x="4388382" y="3807632"/>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98" name="Freeform 48">
              <a:extLst>
                <a:ext uri="{FF2B5EF4-FFF2-40B4-BE49-F238E27FC236}">
                  <a16:creationId xmlns:a16="http://schemas.microsoft.com/office/drawing/2014/main" id="{FB894366-22E0-D649-A375-509DD564D31A}"/>
                </a:ext>
              </a:extLst>
            </p:cNvPr>
            <p:cNvSpPr>
              <a:spLocks noChangeArrowheads="1"/>
            </p:cNvSpPr>
            <p:nvPr/>
          </p:nvSpPr>
          <p:spPr bwMode="auto">
            <a:xfrm>
              <a:off x="4388382"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99" name="Freeform 52">
              <a:extLst>
                <a:ext uri="{FF2B5EF4-FFF2-40B4-BE49-F238E27FC236}">
                  <a16:creationId xmlns:a16="http://schemas.microsoft.com/office/drawing/2014/main" id="{5AE75628-D2D7-6A4F-AA56-85B2BAA1E855}"/>
                </a:ext>
              </a:extLst>
            </p:cNvPr>
            <p:cNvSpPr>
              <a:spLocks noChangeArrowheads="1"/>
            </p:cNvSpPr>
            <p:nvPr/>
          </p:nvSpPr>
          <p:spPr bwMode="auto">
            <a:xfrm>
              <a:off x="4641128" y="3035023"/>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0" name="Freeform 55">
              <a:extLst>
                <a:ext uri="{FF2B5EF4-FFF2-40B4-BE49-F238E27FC236}">
                  <a16:creationId xmlns:a16="http://schemas.microsoft.com/office/drawing/2014/main" id="{133923F8-FC0C-9547-803B-EA87DC40E1B2}"/>
                </a:ext>
              </a:extLst>
            </p:cNvPr>
            <p:cNvSpPr>
              <a:spLocks noChangeArrowheads="1"/>
            </p:cNvSpPr>
            <p:nvPr/>
          </p:nvSpPr>
          <p:spPr bwMode="auto">
            <a:xfrm>
              <a:off x="4388382"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1" name="Freeform 56">
              <a:extLst>
                <a:ext uri="{FF2B5EF4-FFF2-40B4-BE49-F238E27FC236}">
                  <a16:creationId xmlns:a16="http://schemas.microsoft.com/office/drawing/2014/main" id="{5812DE05-AE6B-1E44-95D4-6EEB8F414F22}"/>
                </a:ext>
              </a:extLst>
            </p:cNvPr>
            <p:cNvSpPr>
              <a:spLocks noChangeArrowheads="1"/>
            </p:cNvSpPr>
            <p:nvPr/>
          </p:nvSpPr>
          <p:spPr bwMode="auto">
            <a:xfrm>
              <a:off x="4388382"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2" name="Freeform 58">
              <a:extLst>
                <a:ext uri="{FF2B5EF4-FFF2-40B4-BE49-F238E27FC236}">
                  <a16:creationId xmlns:a16="http://schemas.microsoft.com/office/drawing/2014/main" id="{3C985E60-F028-6C47-A242-1B1827D34ED0}"/>
                </a:ext>
              </a:extLst>
            </p:cNvPr>
            <p:cNvSpPr>
              <a:spLocks noChangeArrowheads="1"/>
            </p:cNvSpPr>
            <p:nvPr/>
          </p:nvSpPr>
          <p:spPr bwMode="auto">
            <a:xfrm>
              <a:off x="4641128" y="2721790"/>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03" name="Freeform 62">
              <a:extLst>
                <a:ext uri="{FF2B5EF4-FFF2-40B4-BE49-F238E27FC236}">
                  <a16:creationId xmlns:a16="http://schemas.microsoft.com/office/drawing/2014/main" id="{3EE77509-DCE1-684F-9ED2-100D59EB4892}"/>
                </a:ext>
              </a:extLst>
            </p:cNvPr>
            <p:cNvSpPr>
              <a:spLocks noChangeArrowheads="1"/>
            </p:cNvSpPr>
            <p:nvPr/>
          </p:nvSpPr>
          <p:spPr bwMode="auto">
            <a:xfrm>
              <a:off x="4388382"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04" name="Freeform 69">
              <a:extLst>
                <a:ext uri="{FF2B5EF4-FFF2-40B4-BE49-F238E27FC236}">
                  <a16:creationId xmlns:a16="http://schemas.microsoft.com/office/drawing/2014/main" id="{20E44108-3320-3D4F-833A-C3D6BA46746B}"/>
                </a:ext>
              </a:extLst>
            </p:cNvPr>
            <p:cNvSpPr>
              <a:spLocks noChangeArrowheads="1"/>
            </p:cNvSpPr>
            <p:nvPr/>
          </p:nvSpPr>
          <p:spPr bwMode="auto">
            <a:xfrm>
              <a:off x="4641128"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5" name="Freeform 71">
              <a:extLst>
                <a:ext uri="{FF2B5EF4-FFF2-40B4-BE49-F238E27FC236}">
                  <a16:creationId xmlns:a16="http://schemas.microsoft.com/office/drawing/2014/main" id="{263FD72B-B609-274D-8459-66F25A97CB2C}"/>
                </a:ext>
              </a:extLst>
            </p:cNvPr>
            <p:cNvSpPr>
              <a:spLocks noChangeArrowheads="1"/>
            </p:cNvSpPr>
            <p:nvPr/>
          </p:nvSpPr>
          <p:spPr bwMode="auto">
            <a:xfrm>
              <a:off x="4641128" y="3495479"/>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6" name="Freeform 72">
              <a:extLst>
                <a:ext uri="{FF2B5EF4-FFF2-40B4-BE49-F238E27FC236}">
                  <a16:creationId xmlns:a16="http://schemas.microsoft.com/office/drawing/2014/main" id="{AEACADCC-03BD-AE4F-A073-C71ECDC828C5}"/>
                </a:ext>
              </a:extLst>
            </p:cNvPr>
            <p:cNvSpPr>
              <a:spLocks noChangeArrowheads="1"/>
            </p:cNvSpPr>
            <p:nvPr/>
          </p:nvSpPr>
          <p:spPr bwMode="auto">
            <a:xfrm>
              <a:off x="4388382" y="36510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7" name="Freeform 73">
              <a:extLst>
                <a:ext uri="{FF2B5EF4-FFF2-40B4-BE49-F238E27FC236}">
                  <a16:creationId xmlns:a16="http://schemas.microsoft.com/office/drawing/2014/main" id="{DC9A31CF-005E-D74F-98F5-203918FCBC1C}"/>
                </a:ext>
              </a:extLst>
            </p:cNvPr>
            <p:cNvSpPr>
              <a:spLocks noChangeArrowheads="1"/>
            </p:cNvSpPr>
            <p:nvPr/>
          </p:nvSpPr>
          <p:spPr bwMode="auto">
            <a:xfrm>
              <a:off x="4388382"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8" name="Freeform 75">
              <a:extLst>
                <a:ext uri="{FF2B5EF4-FFF2-40B4-BE49-F238E27FC236}">
                  <a16:creationId xmlns:a16="http://schemas.microsoft.com/office/drawing/2014/main" id="{8740B9AF-01B4-5348-A4AD-8825B94F5ACB}"/>
                </a:ext>
              </a:extLst>
            </p:cNvPr>
            <p:cNvSpPr>
              <a:spLocks noChangeArrowheads="1"/>
            </p:cNvSpPr>
            <p:nvPr/>
          </p:nvSpPr>
          <p:spPr bwMode="auto">
            <a:xfrm>
              <a:off x="4388382"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9" name="Freeform 76">
              <a:extLst>
                <a:ext uri="{FF2B5EF4-FFF2-40B4-BE49-F238E27FC236}">
                  <a16:creationId xmlns:a16="http://schemas.microsoft.com/office/drawing/2014/main" id="{115A57E2-534D-2941-997E-14E53419FDC9}"/>
                </a:ext>
              </a:extLst>
            </p:cNvPr>
            <p:cNvSpPr>
              <a:spLocks noChangeArrowheads="1"/>
            </p:cNvSpPr>
            <p:nvPr/>
          </p:nvSpPr>
          <p:spPr bwMode="auto">
            <a:xfrm>
              <a:off x="4388382"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10" name="Freeform 78">
              <a:extLst>
                <a:ext uri="{FF2B5EF4-FFF2-40B4-BE49-F238E27FC236}">
                  <a16:creationId xmlns:a16="http://schemas.microsoft.com/office/drawing/2014/main" id="{9593F708-FF21-6144-B451-C2CD5089E446}"/>
                </a:ext>
              </a:extLst>
            </p:cNvPr>
            <p:cNvSpPr>
              <a:spLocks noChangeArrowheads="1"/>
            </p:cNvSpPr>
            <p:nvPr/>
          </p:nvSpPr>
          <p:spPr bwMode="auto">
            <a:xfrm>
              <a:off x="4641128" y="3191639"/>
              <a:ext cx="252747" cy="312153"/>
            </a:xfrm>
            <a:custGeom>
              <a:avLst/>
              <a:gdLst>
                <a:gd name="T0" fmla="*/ 1030 w 1031"/>
                <a:gd name="T1" fmla="*/ 636 h 1275"/>
                <a:gd name="T2" fmla="*/ 0 w 1031"/>
                <a:gd name="T3" fmla="*/ 1274 h 1275"/>
                <a:gd name="T4" fmla="*/ 0 w 1031"/>
                <a:gd name="T5" fmla="*/ 0 h 1275"/>
                <a:gd name="T6" fmla="*/ 1030 w 1031"/>
                <a:gd name="T7" fmla="*/ 636 h 1275"/>
              </a:gdLst>
              <a:ahLst/>
              <a:cxnLst>
                <a:cxn ang="0">
                  <a:pos x="T0" y="T1"/>
                </a:cxn>
                <a:cxn ang="0">
                  <a:pos x="T2" y="T3"/>
                </a:cxn>
                <a:cxn ang="0">
                  <a:pos x="T4" y="T5"/>
                </a:cxn>
                <a:cxn ang="0">
                  <a:pos x="T6" y="T7"/>
                </a:cxn>
              </a:cxnLst>
              <a:rect l="0" t="0" r="r" b="b"/>
              <a:pathLst>
                <a:path w="1031" h="1275">
                  <a:moveTo>
                    <a:pt x="1030" y="636"/>
                  </a:moveTo>
                  <a:lnTo>
                    <a:pt x="0" y="1274"/>
                  </a:lnTo>
                  <a:lnTo>
                    <a:pt x="0" y="0"/>
                  </a:lnTo>
                  <a:lnTo>
                    <a:pt x="1030" y="636"/>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1" name="Freeform 79">
              <a:extLst>
                <a:ext uri="{FF2B5EF4-FFF2-40B4-BE49-F238E27FC236}">
                  <a16:creationId xmlns:a16="http://schemas.microsoft.com/office/drawing/2014/main" id="{983F78EF-2252-6B44-9987-97363BB90630}"/>
                </a:ext>
              </a:extLst>
            </p:cNvPr>
            <p:cNvSpPr>
              <a:spLocks noChangeArrowheads="1"/>
            </p:cNvSpPr>
            <p:nvPr/>
          </p:nvSpPr>
          <p:spPr bwMode="auto">
            <a:xfrm>
              <a:off x="4641128" y="3807632"/>
              <a:ext cx="252747" cy="312153"/>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2" name="Freeform 94">
              <a:extLst>
                <a:ext uri="{FF2B5EF4-FFF2-40B4-BE49-F238E27FC236}">
                  <a16:creationId xmlns:a16="http://schemas.microsoft.com/office/drawing/2014/main" id="{32AAB404-7812-C841-A5FA-ECEF0E3BE8AA}"/>
                </a:ext>
              </a:extLst>
            </p:cNvPr>
            <p:cNvSpPr>
              <a:spLocks noChangeArrowheads="1"/>
            </p:cNvSpPr>
            <p:nvPr/>
          </p:nvSpPr>
          <p:spPr bwMode="auto">
            <a:xfrm>
              <a:off x="4641128" y="2878406"/>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3" name="Freeform 95">
              <a:extLst>
                <a:ext uri="{FF2B5EF4-FFF2-40B4-BE49-F238E27FC236}">
                  <a16:creationId xmlns:a16="http://schemas.microsoft.com/office/drawing/2014/main" id="{C67ECAAF-2A48-C945-B896-E976FBFC2F70}"/>
                </a:ext>
              </a:extLst>
            </p:cNvPr>
            <p:cNvSpPr>
              <a:spLocks noChangeArrowheads="1"/>
            </p:cNvSpPr>
            <p:nvPr/>
          </p:nvSpPr>
          <p:spPr bwMode="auto">
            <a:xfrm>
              <a:off x="4892794"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4" name="Freeform 96">
              <a:extLst>
                <a:ext uri="{FF2B5EF4-FFF2-40B4-BE49-F238E27FC236}">
                  <a16:creationId xmlns:a16="http://schemas.microsoft.com/office/drawing/2014/main" id="{E48DB900-110A-B147-914A-FD53CFED2F82}"/>
                </a:ext>
              </a:extLst>
            </p:cNvPr>
            <p:cNvSpPr>
              <a:spLocks noChangeArrowheads="1"/>
            </p:cNvSpPr>
            <p:nvPr/>
          </p:nvSpPr>
          <p:spPr bwMode="auto">
            <a:xfrm>
              <a:off x="4892794"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5" name="Freeform 97">
              <a:extLst>
                <a:ext uri="{FF2B5EF4-FFF2-40B4-BE49-F238E27FC236}">
                  <a16:creationId xmlns:a16="http://schemas.microsoft.com/office/drawing/2014/main" id="{A4576C37-D62E-244F-B6C4-B1E19875137B}"/>
                </a:ext>
              </a:extLst>
            </p:cNvPr>
            <p:cNvSpPr>
              <a:spLocks noChangeArrowheads="1"/>
            </p:cNvSpPr>
            <p:nvPr/>
          </p:nvSpPr>
          <p:spPr bwMode="auto">
            <a:xfrm>
              <a:off x="4892794"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6" name="Freeform 99">
              <a:extLst>
                <a:ext uri="{FF2B5EF4-FFF2-40B4-BE49-F238E27FC236}">
                  <a16:creationId xmlns:a16="http://schemas.microsoft.com/office/drawing/2014/main" id="{A1B5D8B7-E210-6147-A51F-97E36B2F84BC}"/>
                </a:ext>
              </a:extLst>
            </p:cNvPr>
            <p:cNvSpPr>
              <a:spLocks noChangeArrowheads="1"/>
            </p:cNvSpPr>
            <p:nvPr/>
          </p:nvSpPr>
          <p:spPr bwMode="auto">
            <a:xfrm>
              <a:off x="4892794"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17" name="Freeform 100">
              <a:extLst>
                <a:ext uri="{FF2B5EF4-FFF2-40B4-BE49-F238E27FC236}">
                  <a16:creationId xmlns:a16="http://schemas.microsoft.com/office/drawing/2014/main" id="{B8D762B2-873A-3047-B0F2-B8B94E5E0D4D}"/>
                </a:ext>
              </a:extLst>
            </p:cNvPr>
            <p:cNvSpPr>
              <a:spLocks noChangeArrowheads="1"/>
            </p:cNvSpPr>
            <p:nvPr/>
          </p:nvSpPr>
          <p:spPr bwMode="auto">
            <a:xfrm>
              <a:off x="4892794"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8" name="Freeform 101">
              <a:extLst>
                <a:ext uri="{FF2B5EF4-FFF2-40B4-BE49-F238E27FC236}">
                  <a16:creationId xmlns:a16="http://schemas.microsoft.com/office/drawing/2014/main" id="{59B70FAF-9E2A-E14E-924E-7DEDE8DAB182}"/>
                </a:ext>
              </a:extLst>
            </p:cNvPr>
            <p:cNvSpPr>
              <a:spLocks noChangeArrowheads="1"/>
            </p:cNvSpPr>
            <p:nvPr/>
          </p:nvSpPr>
          <p:spPr bwMode="auto">
            <a:xfrm>
              <a:off x="4892794"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9" name="Freeform 231">
              <a:extLst>
                <a:ext uri="{FF2B5EF4-FFF2-40B4-BE49-F238E27FC236}">
                  <a16:creationId xmlns:a16="http://schemas.microsoft.com/office/drawing/2014/main" id="{9D373BA3-3008-2145-B024-17AA41753D04}"/>
                </a:ext>
              </a:extLst>
            </p:cNvPr>
            <p:cNvSpPr>
              <a:spLocks noChangeArrowheads="1"/>
            </p:cNvSpPr>
            <p:nvPr/>
          </p:nvSpPr>
          <p:spPr bwMode="auto">
            <a:xfrm>
              <a:off x="5649954" y="2888880"/>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0" name="Freeform 232">
              <a:extLst>
                <a:ext uri="{FF2B5EF4-FFF2-40B4-BE49-F238E27FC236}">
                  <a16:creationId xmlns:a16="http://schemas.microsoft.com/office/drawing/2014/main" id="{1A24BABA-5641-7640-B272-418D4C968642}"/>
                </a:ext>
              </a:extLst>
            </p:cNvPr>
            <p:cNvSpPr>
              <a:spLocks noChangeArrowheads="1"/>
            </p:cNvSpPr>
            <p:nvPr/>
          </p:nvSpPr>
          <p:spPr bwMode="auto">
            <a:xfrm>
              <a:off x="5649954" y="3513185"/>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1" name="Freeform 233">
              <a:extLst>
                <a:ext uri="{FF2B5EF4-FFF2-40B4-BE49-F238E27FC236}">
                  <a16:creationId xmlns:a16="http://schemas.microsoft.com/office/drawing/2014/main" id="{AEB4AFE9-D98F-4043-BF99-0421A402C4D7}"/>
                </a:ext>
              </a:extLst>
            </p:cNvPr>
            <p:cNvSpPr>
              <a:spLocks noChangeArrowheads="1"/>
            </p:cNvSpPr>
            <p:nvPr/>
          </p:nvSpPr>
          <p:spPr bwMode="auto">
            <a:xfrm>
              <a:off x="5397207"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2" name="Freeform 235">
              <a:extLst>
                <a:ext uri="{FF2B5EF4-FFF2-40B4-BE49-F238E27FC236}">
                  <a16:creationId xmlns:a16="http://schemas.microsoft.com/office/drawing/2014/main" id="{710CEB18-41E7-DF4D-8DF5-51FF36326CDD}"/>
                </a:ext>
              </a:extLst>
            </p:cNvPr>
            <p:cNvSpPr>
              <a:spLocks noChangeArrowheads="1"/>
            </p:cNvSpPr>
            <p:nvPr/>
          </p:nvSpPr>
          <p:spPr bwMode="auto">
            <a:xfrm>
              <a:off x="5397207" y="3357649"/>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23" name="Freeform 236">
              <a:extLst>
                <a:ext uri="{FF2B5EF4-FFF2-40B4-BE49-F238E27FC236}">
                  <a16:creationId xmlns:a16="http://schemas.microsoft.com/office/drawing/2014/main" id="{D048209C-195E-DC41-B271-231F36CB6658}"/>
                </a:ext>
              </a:extLst>
            </p:cNvPr>
            <p:cNvSpPr>
              <a:spLocks noChangeArrowheads="1"/>
            </p:cNvSpPr>
            <p:nvPr/>
          </p:nvSpPr>
          <p:spPr bwMode="auto">
            <a:xfrm>
              <a:off x="5901620"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4" name="Freeform 237">
              <a:extLst>
                <a:ext uri="{FF2B5EF4-FFF2-40B4-BE49-F238E27FC236}">
                  <a16:creationId xmlns:a16="http://schemas.microsoft.com/office/drawing/2014/main" id="{0280903C-1862-0A44-8436-A6CD66D0E2AE}"/>
                </a:ext>
              </a:extLst>
            </p:cNvPr>
            <p:cNvSpPr>
              <a:spLocks noChangeArrowheads="1"/>
            </p:cNvSpPr>
            <p:nvPr/>
          </p:nvSpPr>
          <p:spPr bwMode="auto">
            <a:xfrm>
              <a:off x="6154367"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5" name="Freeform 238">
              <a:extLst>
                <a:ext uri="{FF2B5EF4-FFF2-40B4-BE49-F238E27FC236}">
                  <a16:creationId xmlns:a16="http://schemas.microsoft.com/office/drawing/2014/main" id="{0D37FB29-24F0-B844-8C50-AA5AF716A6F4}"/>
                </a:ext>
              </a:extLst>
            </p:cNvPr>
            <p:cNvSpPr>
              <a:spLocks noChangeArrowheads="1"/>
            </p:cNvSpPr>
            <p:nvPr/>
          </p:nvSpPr>
          <p:spPr bwMode="auto">
            <a:xfrm>
              <a:off x="5649954"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6" name="Freeform 239">
              <a:extLst>
                <a:ext uri="{FF2B5EF4-FFF2-40B4-BE49-F238E27FC236}">
                  <a16:creationId xmlns:a16="http://schemas.microsoft.com/office/drawing/2014/main" id="{59675731-49C5-7E46-BDED-B674CAE3B556}"/>
                </a:ext>
              </a:extLst>
            </p:cNvPr>
            <p:cNvSpPr>
              <a:spLocks noChangeArrowheads="1"/>
            </p:cNvSpPr>
            <p:nvPr/>
          </p:nvSpPr>
          <p:spPr bwMode="auto">
            <a:xfrm>
              <a:off x="5145541" y="2576727"/>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7" name="Freeform 241">
              <a:extLst>
                <a:ext uri="{FF2B5EF4-FFF2-40B4-BE49-F238E27FC236}">
                  <a16:creationId xmlns:a16="http://schemas.microsoft.com/office/drawing/2014/main" id="{0DB69B26-5E53-864E-8943-1A31BAB309DF}"/>
                </a:ext>
              </a:extLst>
            </p:cNvPr>
            <p:cNvSpPr>
              <a:spLocks noChangeArrowheads="1"/>
            </p:cNvSpPr>
            <p:nvPr/>
          </p:nvSpPr>
          <p:spPr bwMode="auto">
            <a:xfrm>
              <a:off x="5145541" y="3818105"/>
              <a:ext cx="252747" cy="312153"/>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8" name="Freeform 242">
              <a:extLst>
                <a:ext uri="{FF2B5EF4-FFF2-40B4-BE49-F238E27FC236}">
                  <a16:creationId xmlns:a16="http://schemas.microsoft.com/office/drawing/2014/main" id="{6CB315E2-E8BF-AB4A-A223-8EDB6742DD09}"/>
                </a:ext>
              </a:extLst>
            </p:cNvPr>
            <p:cNvSpPr>
              <a:spLocks noChangeArrowheads="1"/>
            </p:cNvSpPr>
            <p:nvPr/>
          </p:nvSpPr>
          <p:spPr bwMode="auto">
            <a:xfrm>
              <a:off x="5397207"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9" name="Freeform 243">
              <a:extLst>
                <a:ext uri="{FF2B5EF4-FFF2-40B4-BE49-F238E27FC236}">
                  <a16:creationId xmlns:a16="http://schemas.microsoft.com/office/drawing/2014/main" id="{C9E8357B-8FA1-CD47-87F6-E372415104CA}"/>
                </a:ext>
              </a:extLst>
            </p:cNvPr>
            <p:cNvSpPr>
              <a:spLocks noChangeArrowheads="1"/>
            </p:cNvSpPr>
            <p:nvPr/>
          </p:nvSpPr>
          <p:spPr bwMode="auto">
            <a:xfrm>
              <a:off x="6154367" y="2880567"/>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30" name="Freeform 244">
              <a:extLst>
                <a:ext uri="{FF2B5EF4-FFF2-40B4-BE49-F238E27FC236}">
                  <a16:creationId xmlns:a16="http://schemas.microsoft.com/office/drawing/2014/main" id="{C962DC92-EB64-4C46-837B-FE1308FB3647}"/>
                </a:ext>
              </a:extLst>
            </p:cNvPr>
            <p:cNvSpPr>
              <a:spLocks noChangeArrowheads="1"/>
            </p:cNvSpPr>
            <p:nvPr/>
          </p:nvSpPr>
          <p:spPr bwMode="auto">
            <a:xfrm>
              <a:off x="5145541" y="3192720"/>
              <a:ext cx="252747" cy="312152"/>
            </a:xfrm>
            <a:custGeom>
              <a:avLst/>
              <a:gdLst>
                <a:gd name="T0" fmla="*/ 0 w 1030"/>
                <a:gd name="T1" fmla="*/ 637 h 1275"/>
                <a:gd name="T2" fmla="*/ 1029 w 1030"/>
                <a:gd name="T3" fmla="*/ 1274 h 1275"/>
                <a:gd name="T4" fmla="*/ 1029 w 1030"/>
                <a:gd name="T5" fmla="*/ 0 h 1275"/>
                <a:gd name="T6" fmla="*/ 0 w 1030"/>
                <a:gd name="T7" fmla="*/ 637 h 1275"/>
              </a:gdLst>
              <a:ahLst/>
              <a:cxnLst>
                <a:cxn ang="0">
                  <a:pos x="T0" y="T1"/>
                </a:cxn>
                <a:cxn ang="0">
                  <a:pos x="T2" y="T3"/>
                </a:cxn>
                <a:cxn ang="0">
                  <a:pos x="T4" y="T5"/>
                </a:cxn>
                <a:cxn ang="0">
                  <a:pos x="T6" y="T7"/>
                </a:cxn>
              </a:cxnLst>
              <a:rect l="0" t="0" r="r" b="b"/>
              <a:pathLst>
                <a:path w="1030" h="1275">
                  <a:moveTo>
                    <a:pt x="0" y="637"/>
                  </a:moveTo>
                  <a:lnTo>
                    <a:pt x="1029" y="1274"/>
                  </a:lnTo>
                  <a:lnTo>
                    <a:pt x="1029"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1" name="Freeform 245">
              <a:extLst>
                <a:ext uri="{FF2B5EF4-FFF2-40B4-BE49-F238E27FC236}">
                  <a16:creationId xmlns:a16="http://schemas.microsoft.com/office/drawing/2014/main" id="{B54D1C65-4E28-0B4A-B4D8-3E06CB79D34C}"/>
                </a:ext>
              </a:extLst>
            </p:cNvPr>
            <p:cNvSpPr>
              <a:spLocks noChangeArrowheads="1"/>
            </p:cNvSpPr>
            <p:nvPr/>
          </p:nvSpPr>
          <p:spPr bwMode="auto">
            <a:xfrm>
              <a:off x="5901620"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2" name="Freeform 246">
              <a:extLst>
                <a:ext uri="{FF2B5EF4-FFF2-40B4-BE49-F238E27FC236}">
                  <a16:creationId xmlns:a16="http://schemas.microsoft.com/office/drawing/2014/main" id="{8D1A8389-0453-BD4D-BB71-CD6B1A1F4C93}"/>
                </a:ext>
              </a:extLst>
            </p:cNvPr>
            <p:cNvSpPr>
              <a:spLocks noChangeArrowheads="1"/>
            </p:cNvSpPr>
            <p:nvPr/>
          </p:nvSpPr>
          <p:spPr bwMode="auto">
            <a:xfrm>
              <a:off x="5649954"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3" name="Freeform 247">
              <a:extLst>
                <a:ext uri="{FF2B5EF4-FFF2-40B4-BE49-F238E27FC236}">
                  <a16:creationId xmlns:a16="http://schemas.microsoft.com/office/drawing/2014/main" id="{25AA6D6E-E2D3-CB40-A3FA-547EDB3F9005}"/>
                </a:ext>
              </a:extLst>
            </p:cNvPr>
            <p:cNvSpPr>
              <a:spLocks noChangeArrowheads="1"/>
            </p:cNvSpPr>
            <p:nvPr/>
          </p:nvSpPr>
          <p:spPr bwMode="auto">
            <a:xfrm>
              <a:off x="5145541" y="350487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4" name="Freeform 248">
              <a:extLst>
                <a:ext uri="{FF2B5EF4-FFF2-40B4-BE49-F238E27FC236}">
                  <a16:creationId xmlns:a16="http://schemas.microsoft.com/office/drawing/2014/main" id="{1F46D19F-63AC-6C44-AF62-94ED70519DC1}"/>
                </a:ext>
              </a:extLst>
            </p:cNvPr>
            <p:cNvSpPr>
              <a:spLocks noChangeArrowheads="1"/>
            </p:cNvSpPr>
            <p:nvPr/>
          </p:nvSpPr>
          <p:spPr bwMode="auto">
            <a:xfrm>
              <a:off x="5145541" y="2880567"/>
              <a:ext cx="252747" cy="313233"/>
            </a:xfrm>
            <a:custGeom>
              <a:avLst/>
              <a:gdLst>
                <a:gd name="T0" fmla="*/ 0 w 1030"/>
                <a:gd name="T1" fmla="*/ 637 h 1277"/>
                <a:gd name="T2" fmla="*/ 1029 w 1030"/>
                <a:gd name="T3" fmla="*/ 1276 h 1277"/>
                <a:gd name="T4" fmla="*/ 1029 w 1030"/>
                <a:gd name="T5" fmla="*/ 0 h 1277"/>
                <a:gd name="T6" fmla="*/ 0 w 1030"/>
                <a:gd name="T7" fmla="*/ 637 h 1277"/>
              </a:gdLst>
              <a:ahLst/>
              <a:cxnLst>
                <a:cxn ang="0">
                  <a:pos x="T0" y="T1"/>
                </a:cxn>
                <a:cxn ang="0">
                  <a:pos x="T2" y="T3"/>
                </a:cxn>
                <a:cxn ang="0">
                  <a:pos x="T4" y="T5"/>
                </a:cxn>
                <a:cxn ang="0">
                  <a:pos x="T6" y="T7"/>
                </a:cxn>
              </a:cxnLst>
              <a:rect l="0" t="0" r="r" b="b"/>
              <a:pathLst>
                <a:path w="1030" h="1277">
                  <a:moveTo>
                    <a:pt x="0" y="637"/>
                  </a:moveTo>
                  <a:lnTo>
                    <a:pt x="1029" y="1276"/>
                  </a:lnTo>
                  <a:lnTo>
                    <a:pt x="1029"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5" name="Freeform 249">
              <a:extLst>
                <a:ext uri="{FF2B5EF4-FFF2-40B4-BE49-F238E27FC236}">
                  <a16:creationId xmlns:a16="http://schemas.microsoft.com/office/drawing/2014/main" id="{5522BAAB-F958-3846-BC9C-64CC98867312}"/>
                </a:ext>
              </a:extLst>
            </p:cNvPr>
            <p:cNvSpPr>
              <a:spLocks noChangeArrowheads="1"/>
            </p:cNvSpPr>
            <p:nvPr/>
          </p:nvSpPr>
          <p:spPr bwMode="auto">
            <a:xfrm>
              <a:off x="6154367"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6" name="Freeform 251">
              <a:extLst>
                <a:ext uri="{FF2B5EF4-FFF2-40B4-BE49-F238E27FC236}">
                  <a16:creationId xmlns:a16="http://schemas.microsoft.com/office/drawing/2014/main" id="{1DC8CFD3-C798-4B47-ACE7-0EBBB1EEA7C4}"/>
                </a:ext>
              </a:extLst>
            </p:cNvPr>
            <p:cNvSpPr>
              <a:spLocks noChangeArrowheads="1"/>
            </p:cNvSpPr>
            <p:nvPr/>
          </p:nvSpPr>
          <p:spPr bwMode="auto">
            <a:xfrm>
              <a:off x="5649954" y="3669802"/>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7" name="Freeform 252">
              <a:extLst>
                <a:ext uri="{FF2B5EF4-FFF2-40B4-BE49-F238E27FC236}">
                  <a16:creationId xmlns:a16="http://schemas.microsoft.com/office/drawing/2014/main" id="{C5613AE6-165E-A147-8850-5CBBD30A1D19}"/>
                </a:ext>
              </a:extLst>
            </p:cNvPr>
            <p:cNvSpPr>
              <a:spLocks noChangeArrowheads="1"/>
            </p:cNvSpPr>
            <p:nvPr/>
          </p:nvSpPr>
          <p:spPr bwMode="auto">
            <a:xfrm>
              <a:off x="5397207" y="350487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8" name="Freeform 253">
              <a:extLst>
                <a:ext uri="{FF2B5EF4-FFF2-40B4-BE49-F238E27FC236}">
                  <a16:creationId xmlns:a16="http://schemas.microsoft.com/office/drawing/2014/main" id="{37D327F3-E840-3847-AC82-26B1FF20E9A7}"/>
                </a:ext>
              </a:extLst>
            </p:cNvPr>
            <p:cNvSpPr>
              <a:spLocks noChangeArrowheads="1"/>
            </p:cNvSpPr>
            <p:nvPr/>
          </p:nvSpPr>
          <p:spPr bwMode="auto">
            <a:xfrm>
              <a:off x="6407113" y="2576727"/>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1"/>
            </a:solidFill>
            <a:ln>
              <a:noFill/>
            </a:ln>
            <a:effectLst/>
          </p:spPr>
          <p:txBody>
            <a:bodyPr wrap="none" anchor="ctr"/>
            <a:lstStyle/>
            <a:p>
              <a:pPr defTabSz="914194"/>
              <a:endParaRPr lang="es-ES_tradnl" sz="1225">
                <a:solidFill>
                  <a:srgbClr val="F3AC58"/>
                </a:solidFill>
              </a:endParaRPr>
            </a:p>
          </p:txBody>
        </p:sp>
        <p:sp>
          <p:nvSpPr>
            <p:cNvPr id="139" name="Freeform 254">
              <a:extLst>
                <a:ext uri="{FF2B5EF4-FFF2-40B4-BE49-F238E27FC236}">
                  <a16:creationId xmlns:a16="http://schemas.microsoft.com/office/drawing/2014/main" id="{BCD8D416-BE36-6C43-8783-A10414D76615}"/>
                </a:ext>
              </a:extLst>
            </p:cNvPr>
            <p:cNvSpPr>
              <a:spLocks noChangeArrowheads="1"/>
            </p:cNvSpPr>
            <p:nvPr/>
          </p:nvSpPr>
          <p:spPr bwMode="auto">
            <a:xfrm>
              <a:off x="5649954" y="30444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0" name="Freeform 255">
              <a:extLst>
                <a:ext uri="{FF2B5EF4-FFF2-40B4-BE49-F238E27FC236}">
                  <a16:creationId xmlns:a16="http://schemas.microsoft.com/office/drawing/2014/main" id="{700A56C1-4F6B-5842-9ECF-C58960C80F1C}"/>
                </a:ext>
              </a:extLst>
            </p:cNvPr>
            <p:cNvSpPr>
              <a:spLocks noChangeArrowheads="1"/>
            </p:cNvSpPr>
            <p:nvPr/>
          </p:nvSpPr>
          <p:spPr bwMode="auto">
            <a:xfrm>
              <a:off x="5901620" y="3513185"/>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1" name="Freeform 256">
              <a:extLst>
                <a:ext uri="{FF2B5EF4-FFF2-40B4-BE49-F238E27FC236}">
                  <a16:creationId xmlns:a16="http://schemas.microsoft.com/office/drawing/2014/main" id="{EADC1D60-38E0-434A-B910-404CAF4333C3}"/>
                </a:ext>
              </a:extLst>
            </p:cNvPr>
            <p:cNvSpPr>
              <a:spLocks noChangeArrowheads="1"/>
            </p:cNvSpPr>
            <p:nvPr/>
          </p:nvSpPr>
          <p:spPr bwMode="auto">
            <a:xfrm>
              <a:off x="5397207"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2" name="Freeform 257">
              <a:extLst>
                <a:ext uri="{FF2B5EF4-FFF2-40B4-BE49-F238E27FC236}">
                  <a16:creationId xmlns:a16="http://schemas.microsoft.com/office/drawing/2014/main" id="{0BC1BF7B-BCE5-C640-AF53-D140C934467C}"/>
                </a:ext>
              </a:extLst>
            </p:cNvPr>
            <p:cNvSpPr>
              <a:spLocks noChangeArrowheads="1"/>
            </p:cNvSpPr>
            <p:nvPr/>
          </p:nvSpPr>
          <p:spPr bwMode="auto">
            <a:xfrm>
              <a:off x="5901620"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3" name="Freeform 258">
              <a:extLst>
                <a:ext uri="{FF2B5EF4-FFF2-40B4-BE49-F238E27FC236}">
                  <a16:creationId xmlns:a16="http://schemas.microsoft.com/office/drawing/2014/main" id="{0142E70C-AD84-354E-B1DF-77180B89217E}"/>
                </a:ext>
              </a:extLst>
            </p:cNvPr>
            <p:cNvSpPr>
              <a:spLocks noChangeArrowheads="1"/>
            </p:cNvSpPr>
            <p:nvPr/>
          </p:nvSpPr>
          <p:spPr bwMode="auto">
            <a:xfrm>
              <a:off x="6154367" y="2732264"/>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4" name="Freeform 259">
              <a:extLst>
                <a:ext uri="{FF2B5EF4-FFF2-40B4-BE49-F238E27FC236}">
                  <a16:creationId xmlns:a16="http://schemas.microsoft.com/office/drawing/2014/main" id="{23B947AD-85FE-F440-BD96-6A5C0F56661B}"/>
                </a:ext>
              </a:extLst>
            </p:cNvPr>
            <p:cNvSpPr>
              <a:spLocks noChangeArrowheads="1"/>
            </p:cNvSpPr>
            <p:nvPr/>
          </p:nvSpPr>
          <p:spPr bwMode="auto">
            <a:xfrm>
              <a:off x="5145541" y="3661489"/>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5" name="Freeform 260">
              <a:extLst>
                <a:ext uri="{FF2B5EF4-FFF2-40B4-BE49-F238E27FC236}">
                  <a16:creationId xmlns:a16="http://schemas.microsoft.com/office/drawing/2014/main" id="{743931AB-9DD7-9548-8C6C-DF3106A4B6DB}"/>
                </a:ext>
              </a:extLst>
            </p:cNvPr>
            <p:cNvSpPr>
              <a:spLocks noChangeArrowheads="1"/>
            </p:cNvSpPr>
            <p:nvPr/>
          </p:nvSpPr>
          <p:spPr bwMode="auto">
            <a:xfrm>
              <a:off x="5145541" y="2732264"/>
              <a:ext cx="252747" cy="312152"/>
            </a:xfrm>
            <a:custGeom>
              <a:avLst/>
              <a:gdLst>
                <a:gd name="T0" fmla="*/ 1029 w 1030"/>
                <a:gd name="T1" fmla="*/ 638 h 1276"/>
                <a:gd name="T2" fmla="*/ 0 w 1030"/>
                <a:gd name="T3" fmla="*/ 1275 h 1276"/>
                <a:gd name="T4" fmla="*/ 0 w 1030"/>
                <a:gd name="T5" fmla="*/ 0 h 1276"/>
                <a:gd name="T6" fmla="*/ 1029 w 1030"/>
                <a:gd name="T7" fmla="*/ 638 h 1276"/>
              </a:gdLst>
              <a:ahLst/>
              <a:cxnLst>
                <a:cxn ang="0">
                  <a:pos x="T0" y="T1"/>
                </a:cxn>
                <a:cxn ang="0">
                  <a:pos x="T2" y="T3"/>
                </a:cxn>
                <a:cxn ang="0">
                  <a:pos x="T4" y="T5"/>
                </a:cxn>
                <a:cxn ang="0">
                  <a:pos x="T6" y="T7"/>
                </a:cxn>
              </a:cxnLst>
              <a:rect l="0" t="0" r="r" b="b"/>
              <a:pathLst>
                <a:path w="1030" h="1276">
                  <a:moveTo>
                    <a:pt x="1029" y="638"/>
                  </a:moveTo>
                  <a:lnTo>
                    <a:pt x="0" y="1275"/>
                  </a:lnTo>
                  <a:lnTo>
                    <a:pt x="0" y="0"/>
                  </a:lnTo>
                  <a:lnTo>
                    <a:pt x="1029"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6" name="Freeform 262">
              <a:extLst>
                <a:ext uri="{FF2B5EF4-FFF2-40B4-BE49-F238E27FC236}">
                  <a16:creationId xmlns:a16="http://schemas.microsoft.com/office/drawing/2014/main" id="{344FEF16-2B86-F946-9D5A-8745070EA9D3}"/>
                </a:ext>
              </a:extLst>
            </p:cNvPr>
            <p:cNvSpPr>
              <a:spLocks noChangeArrowheads="1"/>
            </p:cNvSpPr>
            <p:nvPr/>
          </p:nvSpPr>
          <p:spPr bwMode="auto">
            <a:xfrm>
              <a:off x="5397207"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7" name="Freeform 264">
              <a:extLst>
                <a:ext uri="{FF2B5EF4-FFF2-40B4-BE49-F238E27FC236}">
                  <a16:creationId xmlns:a16="http://schemas.microsoft.com/office/drawing/2014/main" id="{41AFFD97-B071-F94D-ABDB-D2733A95E977}"/>
                </a:ext>
              </a:extLst>
            </p:cNvPr>
            <p:cNvSpPr>
              <a:spLocks noChangeArrowheads="1"/>
            </p:cNvSpPr>
            <p:nvPr/>
          </p:nvSpPr>
          <p:spPr bwMode="auto">
            <a:xfrm>
              <a:off x="5901620"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8" name="Freeform 265">
              <a:extLst>
                <a:ext uri="{FF2B5EF4-FFF2-40B4-BE49-F238E27FC236}">
                  <a16:creationId xmlns:a16="http://schemas.microsoft.com/office/drawing/2014/main" id="{7D6F30F4-4028-3C4A-9639-E841460675F5}"/>
                </a:ext>
              </a:extLst>
            </p:cNvPr>
            <p:cNvSpPr>
              <a:spLocks noChangeArrowheads="1"/>
            </p:cNvSpPr>
            <p:nvPr/>
          </p:nvSpPr>
          <p:spPr bwMode="auto">
            <a:xfrm>
              <a:off x="6407113" y="2888880"/>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9" name="Freeform 266">
              <a:extLst>
                <a:ext uri="{FF2B5EF4-FFF2-40B4-BE49-F238E27FC236}">
                  <a16:creationId xmlns:a16="http://schemas.microsoft.com/office/drawing/2014/main" id="{8C6606DB-470B-7148-8D48-D1BD44E1D35C}"/>
                </a:ext>
              </a:extLst>
            </p:cNvPr>
            <p:cNvSpPr>
              <a:spLocks noChangeArrowheads="1"/>
            </p:cNvSpPr>
            <p:nvPr/>
          </p:nvSpPr>
          <p:spPr bwMode="auto">
            <a:xfrm>
              <a:off x="5145541" y="3036103"/>
              <a:ext cx="252747" cy="313233"/>
            </a:xfrm>
            <a:custGeom>
              <a:avLst/>
              <a:gdLst>
                <a:gd name="T0" fmla="*/ 1029 w 1030"/>
                <a:gd name="T1" fmla="*/ 639 h 1277"/>
                <a:gd name="T2" fmla="*/ 0 w 1030"/>
                <a:gd name="T3" fmla="*/ 1276 h 1277"/>
                <a:gd name="T4" fmla="*/ 0 w 1030"/>
                <a:gd name="T5" fmla="*/ 0 h 1277"/>
                <a:gd name="T6" fmla="*/ 1029 w 1030"/>
                <a:gd name="T7" fmla="*/ 639 h 1277"/>
              </a:gdLst>
              <a:ahLst/>
              <a:cxnLst>
                <a:cxn ang="0">
                  <a:pos x="T0" y="T1"/>
                </a:cxn>
                <a:cxn ang="0">
                  <a:pos x="T2" y="T3"/>
                </a:cxn>
                <a:cxn ang="0">
                  <a:pos x="T4" y="T5"/>
                </a:cxn>
                <a:cxn ang="0">
                  <a:pos x="T6" y="T7"/>
                </a:cxn>
              </a:cxnLst>
              <a:rect l="0" t="0" r="r" b="b"/>
              <a:pathLst>
                <a:path w="1030" h="1277">
                  <a:moveTo>
                    <a:pt x="1029" y="639"/>
                  </a:moveTo>
                  <a:lnTo>
                    <a:pt x="0" y="1276"/>
                  </a:lnTo>
                  <a:lnTo>
                    <a:pt x="0" y="0"/>
                  </a:lnTo>
                  <a:lnTo>
                    <a:pt x="1029"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32555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6598" y="1134267"/>
            <a:ext cx="7373044" cy="707886"/>
          </a:xfrm>
          <a:prstGeom prst="rect">
            <a:avLst/>
          </a:prstGeom>
          <a:noFill/>
        </p:spPr>
        <p:txBody>
          <a:bodyPr wrap="none" rtlCol="0">
            <a:spAutoFit/>
          </a:bodyPr>
          <a:lstStyle/>
          <a:p>
            <a:pPr defTabSz="914194"/>
            <a:r>
              <a:rPr lang="en-US" sz="4000" b="1" spc="151">
                <a:solidFill>
                  <a:srgbClr val="232C34"/>
                </a:solidFill>
                <a:latin typeface="Montserrat Bold"/>
                <a:ea typeface="Nunito Bold" charset="0"/>
                <a:cs typeface="Nunito Bold" charset="0"/>
              </a:rPr>
              <a:t>Biosynthesis of Terpenoids</a:t>
            </a:r>
            <a:endParaRPr lang="en-US" sz="4000" b="1" spc="151" dirty="0">
              <a:solidFill>
                <a:srgbClr val="232C34"/>
              </a:solidFill>
              <a:latin typeface="Montserrat Bold"/>
              <a:ea typeface="Nunito Bold" charset="0"/>
              <a:cs typeface="Nunito Bold" charset="0"/>
            </a:endParaRPr>
          </a:p>
        </p:txBody>
      </p:sp>
      <p:grpSp>
        <p:nvGrpSpPr>
          <p:cNvPr id="5" name="Group 4">
            <a:extLst>
              <a:ext uri="{FF2B5EF4-FFF2-40B4-BE49-F238E27FC236}">
                <a16:creationId xmlns:a16="http://schemas.microsoft.com/office/drawing/2014/main" id="{5D0A8B80-4715-0941-AC25-A47F4BB9D4D0}"/>
              </a:ext>
            </a:extLst>
          </p:cNvPr>
          <p:cNvGrpSpPr>
            <a:grpSpLocks noChangeAspect="1"/>
          </p:cNvGrpSpPr>
          <p:nvPr/>
        </p:nvGrpSpPr>
        <p:grpSpPr>
          <a:xfrm rot="5400000">
            <a:off x="8099302" y="2854435"/>
            <a:ext cx="7036265" cy="1149131"/>
            <a:chOff x="1869557" y="865171"/>
            <a:chExt cx="4790303" cy="782331"/>
          </a:xfrm>
        </p:grpSpPr>
        <p:sp>
          <p:nvSpPr>
            <p:cNvPr id="6" name="Freeform 85">
              <a:extLst>
                <a:ext uri="{FF2B5EF4-FFF2-40B4-BE49-F238E27FC236}">
                  <a16:creationId xmlns:a16="http://schemas.microsoft.com/office/drawing/2014/main" id="{54654FE1-C618-CB40-A69A-80E53DE90631}"/>
                </a:ext>
              </a:extLst>
            </p:cNvPr>
            <p:cNvSpPr>
              <a:spLocks noChangeArrowheads="1"/>
            </p:cNvSpPr>
            <p:nvPr/>
          </p:nvSpPr>
          <p:spPr bwMode="auto">
            <a:xfrm>
              <a:off x="4641128"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 name="Freeform 87">
              <a:extLst>
                <a:ext uri="{FF2B5EF4-FFF2-40B4-BE49-F238E27FC236}">
                  <a16:creationId xmlns:a16="http://schemas.microsoft.com/office/drawing/2014/main" id="{121F07F2-8B60-A24D-B541-590B7DB20B44}"/>
                </a:ext>
              </a:extLst>
            </p:cNvPr>
            <p:cNvSpPr>
              <a:spLocks noChangeArrowheads="1"/>
            </p:cNvSpPr>
            <p:nvPr/>
          </p:nvSpPr>
          <p:spPr bwMode="auto">
            <a:xfrm>
              <a:off x="4641128"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 name="Freeform 89">
              <a:extLst>
                <a:ext uri="{FF2B5EF4-FFF2-40B4-BE49-F238E27FC236}">
                  <a16:creationId xmlns:a16="http://schemas.microsoft.com/office/drawing/2014/main" id="{281CE4DF-C09F-A54E-B75E-F9E8FA7985A1}"/>
                </a:ext>
              </a:extLst>
            </p:cNvPr>
            <p:cNvSpPr>
              <a:spLocks noChangeArrowheads="1"/>
            </p:cNvSpPr>
            <p:nvPr/>
          </p:nvSpPr>
          <p:spPr bwMode="auto">
            <a:xfrm>
              <a:off x="4641128"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 name="Freeform 91">
              <a:extLst>
                <a:ext uri="{FF2B5EF4-FFF2-40B4-BE49-F238E27FC236}">
                  <a16:creationId xmlns:a16="http://schemas.microsoft.com/office/drawing/2014/main" id="{683FF339-9666-3946-BC7F-DCC33897FD85}"/>
                </a:ext>
              </a:extLst>
            </p:cNvPr>
            <p:cNvSpPr>
              <a:spLocks noChangeArrowheads="1"/>
            </p:cNvSpPr>
            <p:nvPr/>
          </p:nvSpPr>
          <p:spPr bwMode="auto">
            <a:xfrm>
              <a:off x="4641128"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1" name="Freeform 92">
              <a:extLst>
                <a:ext uri="{FF2B5EF4-FFF2-40B4-BE49-F238E27FC236}">
                  <a16:creationId xmlns:a16="http://schemas.microsoft.com/office/drawing/2014/main" id="{3D184CD8-ECF4-7E46-ABFB-815012D94087}"/>
                </a:ext>
              </a:extLst>
            </p:cNvPr>
            <p:cNvSpPr>
              <a:spLocks noChangeArrowheads="1"/>
            </p:cNvSpPr>
            <p:nvPr/>
          </p:nvSpPr>
          <p:spPr bwMode="auto">
            <a:xfrm>
              <a:off x="4641128"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2" name="Freeform 98">
              <a:extLst>
                <a:ext uri="{FF2B5EF4-FFF2-40B4-BE49-F238E27FC236}">
                  <a16:creationId xmlns:a16="http://schemas.microsoft.com/office/drawing/2014/main" id="{1A77AC01-2214-3F4E-A7B5-A42FADCADD10}"/>
                </a:ext>
              </a:extLst>
            </p:cNvPr>
            <p:cNvSpPr>
              <a:spLocks noChangeArrowheads="1"/>
            </p:cNvSpPr>
            <p:nvPr/>
          </p:nvSpPr>
          <p:spPr bwMode="auto">
            <a:xfrm>
              <a:off x="4892794"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4" name="Freeform 104">
              <a:extLst>
                <a:ext uri="{FF2B5EF4-FFF2-40B4-BE49-F238E27FC236}">
                  <a16:creationId xmlns:a16="http://schemas.microsoft.com/office/drawing/2014/main" id="{B930DCC8-C7EE-6243-AE5A-A16CE84C2766}"/>
                </a:ext>
              </a:extLst>
            </p:cNvPr>
            <p:cNvSpPr>
              <a:spLocks noChangeArrowheads="1"/>
            </p:cNvSpPr>
            <p:nvPr/>
          </p:nvSpPr>
          <p:spPr bwMode="auto">
            <a:xfrm>
              <a:off x="4892794"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5" name="Freeform 106">
              <a:extLst>
                <a:ext uri="{FF2B5EF4-FFF2-40B4-BE49-F238E27FC236}">
                  <a16:creationId xmlns:a16="http://schemas.microsoft.com/office/drawing/2014/main" id="{84C1D6A6-F24B-8947-B913-39215944818C}"/>
                </a:ext>
              </a:extLst>
            </p:cNvPr>
            <p:cNvSpPr>
              <a:spLocks noChangeArrowheads="1"/>
            </p:cNvSpPr>
            <p:nvPr/>
          </p:nvSpPr>
          <p:spPr bwMode="auto">
            <a:xfrm>
              <a:off x="4892794"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6" name="Freeform 111">
              <a:extLst>
                <a:ext uri="{FF2B5EF4-FFF2-40B4-BE49-F238E27FC236}">
                  <a16:creationId xmlns:a16="http://schemas.microsoft.com/office/drawing/2014/main" id="{E0AE5AB0-75A5-0343-8E7E-1D7F080D12B9}"/>
                </a:ext>
              </a:extLst>
            </p:cNvPr>
            <p:cNvSpPr>
              <a:spLocks noChangeArrowheads="1"/>
            </p:cNvSpPr>
            <p:nvPr/>
          </p:nvSpPr>
          <p:spPr bwMode="auto">
            <a:xfrm>
              <a:off x="4892794"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7" name="Freeform 112">
              <a:extLst>
                <a:ext uri="{FF2B5EF4-FFF2-40B4-BE49-F238E27FC236}">
                  <a16:creationId xmlns:a16="http://schemas.microsoft.com/office/drawing/2014/main" id="{3D001B3D-AF98-884E-B457-0AA8D6ECEF2E}"/>
                </a:ext>
              </a:extLst>
            </p:cNvPr>
            <p:cNvSpPr>
              <a:spLocks noChangeArrowheads="1"/>
            </p:cNvSpPr>
            <p:nvPr/>
          </p:nvSpPr>
          <p:spPr bwMode="auto">
            <a:xfrm>
              <a:off x="4892794"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8" name="Freeform 115">
              <a:extLst>
                <a:ext uri="{FF2B5EF4-FFF2-40B4-BE49-F238E27FC236}">
                  <a16:creationId xmlns:a16="http://schemas.microsoft.com/office/drawing/2014/main" id="{539F4521-201F-DF49-B9C1-AAE6854F99D3}"/>
                </a:ext>
              </a:extLst>
            </p:cNvPr>
            <p:cNvSpPr>
              <a:spLocks noChangeArrowheads="1"/>
            </p:cNvSpPr>
            <p:nvPr/>
          </p:nvSpPr>
          <p:spPr bwMode="auto">
            <a:xfrm>
              <a:off x="2117983"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9" name="Freeform 120">
              <a:extLst>
                <a:ext uri="{FF2B5EF4-FFF2-40B4-BE49-F238E27FC236}">
                  <a16:creationId xmlns:a16="http://schemas.microsoft.com/office/drawing/2014/main" id="{FBBEF0A9-F8A4-F649-AF9F-5A61AEC955EA}"/>
                </a:ext>
              </a:extLst>
            </p:cNvPr>
            <p:cNvSpPr>
              <a:spLocks noChangeArrowheads="1"/>
            </p:cNvSpPr>
            <p:nvPr/>
          </p:nvSpPr>
          <p:spPr bwMode="auto">
            <a:xfrm>
              <a:off x="1869557" y="1028269"/>
              <a:ext cx="249506" cy="313233"/>
            </a:xfrm>
            <a:custGeom>
              <a:avLst/>
              <a:gdLst>
                <a:gd name="T0" fmla="*/ 0 w 1017"/>
                <a:gd name="T1" fmla="*/ 630 h 1277"/>
                <a:gd name="T2" fmla="*/ 0 w 1017"/>
                <a:gd name="T3" fmla="*/ 646 h 1277"/>
                <a:gd name="T4" fmla="*/ 1016 w 1017"/>
                <a:gd name="T5" fmla="*/ 1276 h 1277"/>
                <a:gd name="T6" fmla="*/ 1016 w 1017"/>
                <a:gd name="T7" fmla="*/ 0 h 1277"/>
                <a:gd name="T8" fmla="*/ 0 w 1017"/>
                <a:gd name="T9" fmla="*/ 630 h 1277"/>
              </a:gdLst>
              <a:ahLst/>
              <a:cxnLst>
                <a:cxn ang="0">
                  <a:pos x="T0" y="T1"/>
                </a:cxn>
                <a:cxn ang="0">
                  <a:pos x="T2" y="T3"/>
                </a:cxn>
                <a:cxn ang="0">
                  <a:pos x="T4" y="T5"/>
                </a:cxn>
                <a:cxn ang="0">
                  <a:pos x="T6" y="T7"/>
                </a:cxn>
                <a:cxn ang="0">
                  <a:pos x="T8" y="T9"/>
                </a:cxn>
              </a:cxnLst>
              <a:rect l="0" t="0" r="r" b="b"/>
              <a:pathLst>
                <a:path w="1017" h="1277">
                  <a:moveTo>
                    <a:pt x="0" y="630"/>
                  </a:moveTo>
                  <a:lnTo>
                    <a:pt x="0" y="646"/>
                  </a:lnTo>
                  <a:lnTo>
                    <a:pt x="1016" y="1276"/>
                  </a:lnTo>
                  <a:lnTo>
                    <a:pt x="1016" y="0"/>
                  </a:lnTo>
                  <a:lnTo>
                    <a:pt x="0" y="63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0" name="Freeform 121">
              <a:extLst>
                <a:ext uri="{FF2B5EF4-FFF2-40B4-BE49-F238E27FC236}">
                  <a16:creationId xmlns:a16="http://schemas.microsoft.com/office/drawing/2014/main" id="{AE7E57E7-5A2A-564C-896C-B5457B39EE54}"/>
                </a:ext>
              </a:extLst>
            </p:cNvPr>
            <p:cNvSpPr>
              <a:spLocks noChangeArrowheads="1"/>
            </p:cNvSpPr>
            <p:nvPr/>
          </p:nvSpPr>
          <p:spPr bwMode="auto">
            <a:xfrm>
              <a:off x="1869557" y="865171"/>
              <a:ext cx="249506" cy="163097"/>
            </a:xfrm>
            <a:custGeom>
              <a:avLst/>
              <a:gdLst>
                <a:gd name="T0" fmla="*/ 31 w 1017"/>
                <a:gd name="T1" fmla="*/ 0 h 667"/>
                <a:gd name="T2" fmla="*/ 0 w 1017"/>
                <a:gd name="T3" fmla="*/ 19 h 667"/>
                <a:gd name="T4" fmla="*/ 0 w 1017"/>
                <a:gd name="T5" fmla="*/ 36 h 667"/>
                <a:gd name="T6" fmla="*/ 1016 w 1017"/>
                <a:gd name="T7" fmla="*/ 666 h 667"/>
                <a:gd name="T8" fmla="*/ 1016 w 1017"/>
                <a:gd name="T9" fmla="*/ 0 h 667"/>
                <a:gd name="T10" fmla="*/ 31 w 1017"/>
                <a:gd name="T11" fmla="*/ 0 h 667"/>
              </a:gdLst>
              <a:ahLst/>
              <a:cxnLst>
                <a:cxn ang="0">
                  <a:pos x="T0" y="T1"/>
                </a:cxn>
                <a:cxn ang="0">
                  <a:pos x="T2" y="T3"/>
                </a:cxn>
                <a:cxn ang="0">
                  <a:pos x="T4" y="T5"/>
                </a:cxn>
                <a:cxn ang="0">
                  <a:pos x="T6" y="T7"/>
                </a:cxn>
                <a:cxn ang="0">
                  <a:pos x="T8" y="T9"/>
                </a:cxn>
                <a:cxn ang="0">
                  <a:pos x="T10" y="T11"/>
                </a:cxn>
              </a:cxnLst>
              <a:rect l="0" t="0" r="r" b="b"/>
              <a:pathLst>
                <a:path w="1017" h="667">
                  <a:moveTo>
                    <a:pt x="31" y="0"/>
                  </a:moveTo>
                  <a:lnTo>
                    <a:pt x="0" y="19"/>
                  </a:lnTo>
                  <a:lnTo>
                    <a:pt x="0" y="36"/>
                  </a:lnTo>
                  <a:lnTo>
                    <a:pt x="1016" y="666"/>
                  </a:lnTo>
                  <a:lnTo>
                    <a:pt x="1016" y="0"/>
                  </a:lnTo>
                  <a:lnTo>
                    <a:pt x="3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1" name="Freeform 126">
              <a:extLst>
                <a:ext uri="{FF2B5EF4-FFF2-40B4-BE49-F238E27FC236}">
                  <a16:creationId xmlns:a16="http://schemas.microsoft.com/office/drawing/2014/main" id="{252A1681-A55F-1044-AE0D-18D66044EAB4}"/>
                </a:ext>
              </a:extLst>
            </p:cNvPr>
            <p:cNvSpPr>
              <a:spLocks noChangeArrowheads="1"/>
            </p:cNvSpPr>
            <p:nvPr/>
          </p:nvSpPr>
          <p:spPr bwMode="auto">
            <a:xfrm>
              <a:off x="2370730"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2" name="Freeform 128">
              <a:extLst>
                <a:ext uri="{FF2B5EF4-FFF2-40B4-BE49-F238E27FC236}">
                  <a16:creationId xmlns:a16="http://schemas.microsoft.com/office/drawing/2014/main" id="{E768D35A-E3ED-3A45-BBFE-939B956A144D}"/>
                </a:ext>
              </a:extLst>
            </p:cNvPr>
            <p:cNvSpPr>
              <a:spLocks noChangeArrowheads="1"/>
            </p:cNvSpPr>
            <p:nvPr/>
          </p:nvSpPr>
          <p:spPr bwMode="auto">
            <a:xfrm>
              <a:off x="2117983"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3" name="Freeform 129">
              <a:extLst>
                <a:ext uri="{FF2B5EF4-FFF2-40B4-BE49-F238E27FC236}">
                  <a16:creationId xmlns:a16="http://schemas.microsoft.com/office/drawing/2014/main" id="{2A06283B-D2CD-0148-886E-627BE9753AFF}"/>
                </a:ext>
              </a:extLst>
            </p:cNvPr>
            <p:cNvSpPr>
              <a:spLocks noChangeArrowheads="1"/>
            </p:cNvSpPr>
            <p:nvPr/>
          </p:nvSpPr>
          <p:spPr bwMode="auto">
            <a:xfrm>
              <a:off x="2370730"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4" name="Freeform 130">
              <a:extLst>
                <a:ext uri="{FF2B5EF4-FFF2-40B4-BE49-F238E27FC236}">
                  <a16:creationId xmlns:a16="http://schemas.microsoft.com/office/drawing/2014/main" id="{F878B214-D36F-DD44-9814-87EC4A4ECE55}"/>
                </a:ext>
              </a:extLst>
            </p:cNvPr>
            <p:cNvSpPr>
              <a:spLocks noChangeArrowheads="1"/>
            </p:cNvSpPr>
            <p:nvPr/>
          </p:nvSpPr>
          <p:spPr bwMode="auto">
            <a:xfrm>
              <a:off x="2875142" y="1324875"/>
              <a:ext cx="252747" cy="313233"/>
            </a:xfrm>
            <a:custGeom>
              <a:avLst/>
              <a:gdLst>
                <a:gd name="T0" fmla="*/ 0 w 1032"/>
                <a:gd name="T1" fmla="*/ 637 h 1277"/>
                <a:gd name="T2" fmla="*/ 1031 w 1032"/>
                <a:gd name="T3" fmla="*/ 1276 h 1277"/>
                <a:gd name="T4" fmla="*/ 1031 w 1032"/>
                <a:gd name="T5" fmla="*/ 0 h 1277"/>
                <a:gd name="T6" fmla="*/ 0 w 1032"/>
                <a:gd name="T7" fmla="*/ 637 h 1277"/>
              </a:gdLst>
              <a:ahLst/>
              <a:cxnLst>
                <a:cxn ang="0">
                  <a:pos x="T0" y="T1"/>
                </a:cxn>
                <a:cxn ang="0">
                  <a:pos x="T2" y="T3"/>
                </a:cxn>
                <a:cxn ang="0">
                  <a:pos x="T4" y="T5"/>
                </a:cxn>
                <a:cxn ang="0">
                  <a:pos x="T6" y="T7"/>
                </a:cxn>
              </a:cxnLst>
              <a:rect l="0" t="0" r="r" b="b"/>
              <a:pathLst>
                <a:path w="1032" h="1277">
                  <a:moveTo>
                    <a:pt x="0" y="637"/>
                  </a:moveTo>
                  <a:lnTo>
                    <a:pt x="1031" y="1276"/>
                  </a:lnTo>
                  <a:lnTo>
                    <a:pt x="1031"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5" name="Freeform 131">
              <a:extLst>
                <a:ext uri="{FF2B5EF4-FFF2-40B4-BE49-F238E27FC236}">
                  <a16:creationId xmlns:a16="http://schemas.microsoft.com/office/drawing/2014/main" id="{65336660-E536-FF4B-A36B-310301D6AB6E}"/>
                </a:ext>
              </a:extLst>
            </p:cNvPr>
            <p:cNvSpPr>
              <a:spLocks noChangeArrowheads="1"/>
            </p:cNvSpPr>
            <p:nvPr/>
          </p:nvSpPr>
          <p:spPr bwMode="auto">
            <a:xfrm>
              <a:off x="1869557" y="1324875"/>
              <a:ext cx="249506" cy="313233"/>
            </a:xfrm>
            <a:custGeom>
              <a:avLst/>
              <a:gdLst>
                <a:gd name="T0" fmla="*/ 0 w 1017"/>
                <a:gd name="T1" fmla="*/ 629 h 1277"/>
                <a:gd name="T2" fmla="*/ 0 w 1017"/>
                <a:gd name="T3" fmla="*/ 646 h 1277"/>
                <a:gd name="T4" fmla="*/ 1016 w 1017"/>
                <a:gd name="T5" fmla="*/ 1276 h 1277"/>
                <a:gd name="T6" fmla="*/ 1016 w 1017"/>
                <a:gd name="T7" fmla="*/ 0 h 1277"/>
                <a:gd name="T8" fmla="*/ 0 w 1017"/>
                <a:gd name="T9" fmla="*/ 629 h 1277"/>
              </a:gdLst>
              <a:ahLst/>
              <a:cxnLst>
                <a:cxn ang="0">
                  <a:pos x="T0" y="T1"/>
                </a:cxn>
                <a:cxn ang="0">
                  <a:pos x="T2" y="T3"/>
                </a:cxn>
                <a:cxn ang="0">
                  <a:pos x="T4" y="T5"/>
                </a:cxn>
                <a:cxn ang="0">
                  <a:pos x="T6" y="T7"/>
                </a:cxn>
                <a:cxn ang="0">
                  <a:pos x="T8" y="T9"/>
                </a:cxn>
              </a:cxnLst>
              <a:rect l="0" t="0" r="r" b="b"/>
              <a:pathLst>
                <a:path w="1017" h="1277">
                  <a:moveTo>
                    <a:pt x="0" y="629"/>
                  </a:moveTo>
                  <a:lnTo>
                    <a:pt x="0" y="646"/>
                  </a:lnTo>
                  <a:lnTo>
                    <a:pt x="1016" y="1276"/>
                  </a:lnTo>
                  <a:lnTo>
                    <a:pt x="1016" y="0"/>
                  </a:lnTo>
                  <a:lnTo>
                    <a:pt x="0" y="629"/>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6" name="Freeform 132">
              <a:extLst>
                <a:ext uri="{FF2B5EF4-FFF2-40B4-BE49-F238E27FC236}">
                  <a16:creationId xmlns:a16="http://schemas.microsoft.com/office/drawing/2014/main" id="{EF66EB16-D445-DC47-9BC9-4270E3A25E11}"/>
                </a:ext>
              </a:extLst>
            </p:cNvPr>
            <p:cNvSpPr>
              <a:spLocks noChangeArrowheads="1"/>
            </p:cNvSpPr>
            <p:nvPr/>
          </p:nvSpPr>
          <p:spPr bwMode="auto">
            <a:xfrm>
              <a:off x="2623476"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7" name="Freeform 135">
              <a:extLst>
                <a:ext uri="{FF2B5EF4-FFF2-40B4-BE49-F238E27FC236}">
                  <a16:creationId xmlns:a16="http://schemas.microsoft.com/office/drawing/2014/main" id="{2A1E3C27-A9BF-D449-BAAE-3809D31B7D3A}"/>
                </a:ext>
              </a:extLst>
            </p:cNvPr>
            <p:cNvSpPr>
              <a:spLocks noChangeArrowheads="1"/>
            </p:cNvSpPr>
            <p:nvPr/>
          </p:nvSpPr>
          <p:spPr bwMode="auto">
            <a:xfrm>
              <a:off x="2875142" y="1028269"/>
              <a:ext cx="252747" cy="313233"/>
            </a:xfrm>
            <a:custGeom>
              <a:avLst/>
              <a:gdLst>
                <a:gd name="T0" fmla="*/ 0 w 1032"/>
                <a:gd name="T1" fmla="*/ 638 h 1277"/>
                <a:gd name="T2" fmla="*/ 1031 w 1032"/>
                <a:gd name="T3" fmla="*/ 1276 h 1277"/>
                <a:gd name="T4" fmla="*/ 1031 w 1032"/>
                <a:gd name="T5" fmla="*/ 0 h 1277"/>
                <a:gd name="T6" fmla="*/ 0 w 1032"/>
                <a:gd name="T7" fmla="*/ 638 h 1277"/>
              </a:gdLst>
              <a:ahLst/>
              <a:cxnLst>
                <a:cxn ang="0">
                  <a:pos x="T0" y="T1"/>
                </a:cxn>
                <a:cxn ang="0">
                  <a:pos x="T2" y="T3"/>
                </a:cxn>
                <a:cxn ang="0">
                  <a:pos x="T4" y="T5"/>
                </a:cxn>
                <a:cxn ang="0">
                  <a:pos x="T6" y="T7"/>
                </a:cxn>
              </a:cxnLst>
              <a:rect l="0" t="0" r="r" b="b"/>
              <a:pathLst>
                <a:path w="1032" h="1277">
                  <a:moveTo>
                    <a:pt x="0" y="638"/>
                  </a:moveTo>
                  <a:lnTo>
                    <a:pt x="1031" y="1276"/>
                  </a:lnTo>
                  <a:lnTo>
                    <a:pt x="1031"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8" name="Freeform 136">
              <a:extLst>
                <a:ext uri="{FF2B5EF4-FFF2-40B4-BE49-F238E27FC236}">
                  <a16:creationId xmlns:a16="http://schemas.microsoft.com/office/drawing/2014/main" id="{20A40598-B2DB-444F-B126-497F11F77CCA}"/>
                </a:ext>
              </a:extLst>
            </p:cNvPr>
            <p:cNvSpPr>
              <a:spLocks noChangeArrowheads="1"/>
            </p:cNvSpPr>
            <p:nvPr/>
          </p:nvSpPr>
          <p:spPr bwMode="auto">
            <a:xfrm>
              <a:off x="2370730"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29" name="Freeform 140">
              <a:extLst>
                <a:ext uri="{FF2B5EF4-FFF2-40B4-BE49-F238E27FC236}">
                  <a16:creationId xmlns:a16="http://schemas.microsoft.com/office/drawing/2014/main" id="{1435DB01-F760-B740-8434-847172408877}"/>
                </a:ext>
              </a:extLst>
            </p:cNvPr>
            <p:cNvSpPr>
              <a:spLocks noChangeArrowheads="1"/>
            </p:cNvSpPr>
            <p:nvPr/>
          </p:nvSpPr>
          <p:spPr bwMode="auto">
            <a:xfrm>
              <a:off x="2623476"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0" name="Freeform 141">
              <a:extLst>
                <a:ext uri="{FF2B5EF4-FFF2-40B4-BE49-F238E27FC236}">
                  <a16:creationId xmlns:a16="http://schemas.microsoft.com/office/drawing/2014/main" id="{F8AC544D-327C-0C44-91B0-2D3DD0E05E98}"/>
                </a:ext>
              </a:extLst>
            </p:cNvPr>
            <p:cNvSpPr>
              <a:spLocks noChangeArrowheads="1"/>
            </p:cNvSpPr>
            <p:nvPr/>
          </p:nvSpPr>
          <p:spPr bwMode="auto">
            <a:xfrm>
              <a:off x="2875142" y="865172"/>
              <a:ext cx="252747" cy="164177"/>
            </a:xfrm>
            <a:custGeom>
              <a:avLst/>
              <a:gdLst>
                <a:gd name="T0" fmla="*/ 52 w 1032"/>
                <a:gd name="T1" fmla="*/ 0 h 671"/>
                <a:gd name="T2" fmla="*/ 0 w 1032"/>
                <a:gd name="T3" fmla="*/ 32 h 671"/>
                <a:gd name="T4" fmla="*/ 1031 w 1032"/>
                <a:gd name="T5" fmla="*/ 670 h 671"/>
                <a:gd name="T6" fmla="*/ 1031 w 1032"/>
                <a:gd name="T7" fmla="*/ 0 h 671"/>
                <a:gd name="T8" fmla="*/ 52 w 1032"/>
                <a:gd name="T9" fmla="*/ 0 h 671"/>
              </a:gdLst>
              <a:ahLst/>
              <a:cxnLst>
                <a:cxn ang="0">
                  <a:pos x="T0" y="T1"/>
                </a:cxn>
                <a:cxn ang="0">
                  <a:pos x="T2" y="T3"/>
                </a:cxn>
                <a:cxn ang="0">
                  <a:pos x="T4" y="T5"/>
                </a:cxn>
                <a:cxn ang="0">
                  <a:pos x="T6" y="T7"/>
                </a:cxn>
                <a:cxn ang="0">
                  <a:pos x="T8" y="T9"/>
                </a:cxn>
              </a:cxnLst>
              <a:rect l="0" t="0" r="r" b="b"/>
              <a:pathLst>
                <a:path w="1032" h="671">
                  <a:moveTo>
                    <a:pt x="52" y="0"/>
                  </a:moveTo>
                  <a:lnTo>
                    <a:pt x="0" y="32"/>
                  </a:lnTo>
                  <a:lnTo>
                    <a:pt x="1031" y="670"/>
                  </a:lnTo>
                  <a:lnTo>
                    <a:pt x="1031" y="0"/>
                  </a:lnTo>
                  <a:lnTo>
                    <a:pt x="52"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1" name="Freeform 143">
              <a:extLst>
                <a:ext uri="{FF2B5EF4-FFF2-40B4-BE49-F238E27FC236}">
                  <a16:creationId xmlns:a16="http://schemas.microsoft.com/office/drawing/2014/main" id="{DA25F2C4-AD87-574C-AB1B-9262BB91AA21}"/>
                </a:ext>
              </a:extLst>
            </p:cNvPr>
            <p:cNvSpPr>
              <a:spLocks noChangeArrowheads="1"/>
            </p:cNvSpPr>
            <p:nvPr/>
          </p:nvSpPr>
          <p:spPr bwMode="auto">
            <a:xfrm>
              <a:off x="2117983"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2" name="Freeform 146">
              <a:extLst>
                <a:ext uri="{FF2B5EF4-FFF2-40B4-BE49-F238E27FC236}">
                  <a16:creationId xmlns:a16="http://schemas.microsoft.com/office/drawing/2014/main" id="{9F836DFE-507E-FB4C-9EFF-DD87EF1815A4}"/>
                </a:ext>
              </a:extLst>
            </p:cNvPr>
            <p:cNvSpPr>
              <a:spLocks noChangeArrowheads="1"/>
            </p:cNvSpPr>
            <p:nvPr/>
          </p:nvSpPr>
          <p:spPr bwMode="auto">
            <a:xfrm>
              <a:off x="1869557" y="1178733"/>
              <a:ext cx="249506" cy="308912"/>
            </a:xfrm>
            <a:custGeom>
              <a:avLst/>
              <a:gdLst>
                <a:gd name="T0" fmla="*/ 0 w 1017"/>
                <a:gd name="T1" fmla="*/ 1259 h 1260"/>
                <a:gd name="T2" fmla="*/ 1016 w 1017"/>
                <a:gd name="T3" fmla="*/ 630 h 1260"/>
                <a:gd name="T4" fmla="*/ 0 w 1017"/>
                <a:gd name="T5" fmla="*/ 0 h 1260"/>
                <a:gd name="T6" fmla="*/ 0 w 1017"/>
                <a:gd name="T7" fmla="*/ 1259 h 1260"/>
              </a:gdLst>
              <a:ahLst/>
              <a:cxnLst>
                <a:cxn ang="0">
                  <a:pos x="T0" y="T1"/>
                </a:cxn>
                <a:cxn ang="0">
                  <a:pos x="T2" y="T3"/>
                </a:cxn>
                <a:cxn ang="0">
                  <a:pos x="T4" y="T5"/>
                </a:cxn>
                <a:cxn ang="0">
                  <a:pos x="T6" y="T7"/>
                </a:cxn>
              </a:cxnLst>
              <a:rect l="0" t="0" r="r" b="b"/>
              <a:pathLst>
                <a:path w="1017" h="1260">
                  <a:moveTo>
                    <a:pt x="0" y="1259"/>
                  </a:moveTo>
                  <a:lnTo>
                    <a:pt x="1016" y="630"/>
                  </a:lnTo>
                  <a:lnTo>
                    <a:pt x="0" y="0"/>
                  </a:lnTo>
                  <a:lnTo>
                    <a:pt x="0" y="1259"/>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3" name="Freeform 147">
              <a:extLst>
                <a:ext uri="{FF2B5EF4-FFF2-40B4-BE49-F238E27FC236}">
                  <a16:creationId xmlns:a16="http://schemas.microsoft.com/office/drawing/2014/main" id="{07DEA2B4-5148-BF49-8C51-F3866B711819}"/>
                </a:ext>
              </a:extLst>
            </p:cNvPr>
            <p:cNvSpPr>
              <a:spLocks noChangeArrowheads="1"/>
            </p:cNvSpPr>
            <p:nvPr/>
          </p:nvSpPr>
          <p:spPr bwMode="auto">
            <a:xfrm>
              <a:off x="2370730"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4" name="Freeform 149">
              <a:extLst>
                <a:ext uri="{FF2B5EF4-FFF2-40B4-BE49-F238E27FC236}">
                  <a16:creationId xmlns:a16="http://schemas.microsoft.com/office/drawing/2014/main" id="{5268D85F-0DA0-8946-9B1B-01B0192DE9D7}"/>
                </a:ext>
              </a:extLst>
            </p:cNvPr>
            <p:cNvSpPr>
              <a:spLocks noChangeArrowheads="1"/>
            </p:cNvSpPr>
            <p:nvPr/>
          </p:nvSpPr>
          <p:spPr bwMode="auto">
            <a:xfrm>
              <a:off x="2875142" y="872732"/>
              <a:ext cx="252747" cy="313233"/>
            </a:xfrm>
            <a:custGeom>
              <a:avLst/>
              <a:gdLst>
                <a:gd name="T0" fmla="*/ 1031 w 1032"/>
                <a:gd name="T1" fmla="*/ 638 h 1277"/>
                <a:gd name="T2" fmla="*/ 0 w 1032"/>
                <a:gd name="T3" fmla="*/ 1276 h 1277"/>
                <a:gd name="T4" fmla="*/ 0 w 1032"/>
                <a:gd name="T5" fmla="*/ 0 h 1277"/>
                <a:gd name="T6" fmla="*/ 1031 w 1032"/>
                <a:gd name="T7" fmla="*/ 638 h 1277"/>
              </a:gdLst>
              <a:ahLst/>
              <a:cxnLst>
                <a:cxn ang="0">
                  <a:pos x="T0" y="T1"/>
                </a:cxn>
                <a:cxn ang="0">
                  <a:pos x="T2" y="T3"/>
                </a:cxn>
                <a:cxn ang="0">
                  <a:pos x="T4" y="T5"/>
                </a:cxn>
                <a:cxn ang="0">
                  <a:pos x="T6" y="T7"/>
                </a:cxn>
              </a:cxnLst>
              <a:rect l="0" t="0" r="r" b="b"/>
              <a:pathLst>
                <a:path w="1032" h="1277">
                  <a:moveTo>
                    <a:pt x="1031" y="638"/>
                  </a:moveTo>
                  <a:lnTo>
                    <a:pt x="0" y="1276"/>
                  </a:lnTo>
                  <a:lnTo>
                    <a:pt x="0" y="0"/>
                  </a:lnTo>
                  <a:lnTo>
                    <a:pt x="1031"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5" name="Freeform 150">
              <a:extLst>
                <a:ext uri="{FF2B5EF4-FFF2-40B4-BE49-F238E27FC236}">
                  <a16:creationId xmlns:a16="http://schemas.microsoft.com/office/drawing/2014/main" id="{1B19532C-56FA-0C49-A779-194A18583D8F}"/>
                </a:ext>
              </a:extLst>
            </p:cNvPr>
            <p:cNvSpPr>
              <a:spLocks noChangeArrowheads="1"/>
            </p:cNvSpPr>
            <p:nvPr/>
          </p:nvSpPr>
          <p:spPr bwMode="auto">
            <a:xfrm>
              <a:off x="2117983"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6" name="Freeform 156">
              <a:extLst>
                <a:ext uri="{FF2B5EF4-FFF2-40B4-BE49-F238E27FC236}">
                  <a16:creationId xmlns:a16="http://schemas.microsoft.com/office/drawing/2014/main" id="{D0101619-B8F9-324E-8854-02BDC45113F0}"/>
                </a:ext>
              </a:extLst>
            </p:cNvPr>
            <p:cNvSpPr>
              <a:spLocks noChangeArrowheads="1"/>
            </p:cNvSpPr>
            <p:nvPr/>
          </p:nvSpPr>
          <p:spPr bwMode="auto">
            <a:xfrm>
              <a:off x="2623476"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7" name="Freeform 158">
              <a:extLst>
                <a:ext uri="{FF2B5EF4-FFF2-40B4-BE49-F238E27FC236}">
                  <a16:creationId xmlns:a16="http://schemas.microsoft.com/office/drawing/2014/main" id="{7673D2F7-FEA9-044A-A66F-ED260C11ED71}"/>
                </a:ext>
              </a:extLst>
            </p:cNvPr>
            <p:cNvSpPr>
              <a:spLocks noChangeArrowheads="1"/>
            </p:cNvSpPr>
            <p:nvPr/>
          </p:nvSpPr>
          <p:spPr bwMode="auto">
            <a:xfrm>
              <a:off x="2623476"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8" name="Freeform 161">
              <a:extLst>
                <a:ext uri="{FF2B5EF4-FFF2-40B4-BE49-F238E27FC236}">
                  <a16:creationId xmlns:a16="http://schemas.microsoft.com/office/drawing/2014/main" id="{A2A76CC0-332F-4445-A62B-D08084B54BAA}"/>
                </a:ext>
              </a:extLst>
            </p:cNvPr>
            <p:cNvSpPr>
              <a:spLocks noChangeArrowheads="1"/>
            </p:cNvSpPr>
            <p:nvPr/>
          </p:nvSpPr>
          <p:spPr bwMode="auto">
            <a:xfrm>
              <a:off x="2117983"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39" name="Freeform 162">
              <a:extLst>
                <a:ext uri="{FF2B5EF4-FFF2-40B4-BE49-F238E27FC236}">
                  <a16:creationId xmlns:a16="http://schemas.microsoft.com/office/drawing/2014/main" id="{FF61B5C8-E605-9F45-BA9E-F1AB408B73CC}"/>
                </a:ext>
              </a:extLst>
            </p:cNvPr>
            <p:cNvSpPr>
              <a:spLocks noChangeArrowheads="1"/>
            </p:cNvSpPr>
            <p:nvPr/>
          </p:nvSpPr>
          <p:spPr bwMode="auto">
            <a:xfrm>
              <a:off x="1869557" y="873813"/>
              <a:ext cx="249506" cy="308912"/>
            </a:xfrm>
            <a:custGeom>
              <a:avLst/>
              <a:gdLst>
                <a:gd name="T0" fmla="*/ 0 w 1017"/>
                <a:gd name="T1" fmla="*/ 1260 h 1261"/>
                <a:gd name="T2" fmla="*/ 1016 w 1017"/>
                <a:gd name="T3" fmla="*/ 630 h 1261"/>
                <a:gd name="T4" fmla="*/ 0 w 1017"/>
                <a:gd name="T5" fmla="*/ 0 h 1261"/>
                <a:gd name="T6" fmla="*/ 0 w 1017"/>
                <a:gd name="T7" fmla="*/ 1260 h 1261"/>
              </a:gdLst>
              <a:ahLst/>
              <a:cxnLst>
                <a:cxn ang="0">
                  <a:pos x="T0" y="T1"/>
                </a:cxn>
                <a:cxn ang="0">
                  <a:pos x="T2" y="T3"/>
                </a:cxn>
                <a:cxn ang="0">
                  <a:pos x="T4" y="T5"/>
                </a:cxn>
                <a:cxn ang="0">
                  <a:pos x="T6" y="T7"/>
                </a:cxn>
              </a:cxnLst>
              <a:rect l="0" t="0" r="r" b="b"/>
              <a:pathLst>
                <a:path w="1017" h="1261">
                  <a:moveTo>
                    <a:pt x="0" y="1260"/>
                  </a:moveTo>
                  <a:lnTo>
                    <a:pt x="1016" y="630"/>
                  </a:lnTo>
                  <a:lnTo>
                    <a:pt x="0" y="0"/>
                  </a:lnTo>
                  <a:lnTo>
                    <a:pt x="0" y="126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0" name="Freeform 163">
              <a:extLst>
                <a:ext uri="{FF2B5EF4-FFF2-40B4-BE49-F238E27FC236}">
                  <a16:creationId xmlns:a16="http://schemas.microsoft.com/office/drawing/2014/main" id="{798E9511-2F1B-1642-BDD2-9474E3552690}"/>
                </a:ext>
              </a:extLst>
            </p:cNvPr>
            <p:cNvSpPr>
              <a:spLocks noChangeArrowheads="1"/>
            </p:cNvSpPr>
            <p:nvPr/>
          </p:nvSpPr>
          <p:spPr bwMode="auto">
            <a:xfrm>
              <a:off x="2623476" y="865171"/>
              <a:ext cx="252747" cy="163097"/>
            </a:xfrm>
            <a:custGeom>
              <a:avLst/>
              <a:gdLst>
                <a:gd name="T0" fmla="*/ 0 w 1030"/>
                <a:gd name="T1" fmla="*/ 0 h 667"/>
                <a:gd name="T2" fmla="*/ 0 w 1030"/>
                <a:gd name="T3" fmla="*/ 666 h 667"/>
                <a:gd name="T4" fmla="*/ 1029 w 1030"/>
                <a:gd name="T5" fmla="*/ 28 h 667"/>
                <a:gd name="T6" fmla="*/ 985 w 1030"/>
                <a:gd name="T7" fmla="*/ 0 h 667"/>
                <a:gd name="T8" fmla="*/ 0 w 1030"/>
                <a:gd name="T9" fmla="*/ 0 h 667"/>
              </a:gdLst>
              <a:ahLst/>
              <a:cxnLst>
                <a:cxn ang="0">
                  <a:pos x="T0" y="T1"/>
                </a:cxn>
                <a:cxn ang="0">
                  <a:pos x="T2" y="T3"/>
                </a:cxn>
                <a:cxn ang="0">
                  <a:pos x="T4" y="T5"/>
                </a:cxn>
                <a:cxn ang="0">
                  <a:pos x="T6" y="T7"/>
                </a:cxn>
                <a:cxn ang="0">
                  <a:pos x="T8" y="T9"/>
                </a:cxn>
              </a:cxnLst>
              <a:rect l="0" t="0" r="r" b="b"/>
              <a:pathLst>
                <a:path w="1030" h="667">
                  <a:moveTo>
                    <a:pt x="0" y="0"/>
                  </a:moveTo>
                  <a:lnTo>
                    <a:pt x="0" y="666"/>
                  </a:lnTo>
                  <a:lnTo>
                    <a:pt x="1029" y="28"/>
                  </a:lnTo>
                  <a:lnTo>
                    <a:pt x="985"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1" name="Freeform 164">
              <a:extLst>
                <a:ext uri="{FF2B5EF4-FFF2-40B4-BE49-F238E27FC236}">
                  <a16:creationId xmlns:a16="http://schemas.microsoft.com/office/drawing/2014/main" id="{11F20653-0341-3C46-9969-13DED4D492D5}"/>
                </a:ext>
              </a:extLst>
            </p:cNvPr>
            <p:cNvSpPr>
              <a:spLocks noChangeArrowheads="1"/>
            </p:cNvSpPr>
            <p:nvPr/>
          </p:nvSpPr>
          <p:spPr bwMode="auto">
            <a:xfrm>
              <a:off x="2370730"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2" name="Freeform 166">
              <a:extLst>
                <a:ext uri="{FF2B5EF4-FFF2-40B4-BE49-F238E27FC236}">
                  <a16:creationId xmlns:a16="http://schemas.microsoft.com/office/drawing/2014/main" id="{E675AD7A-034A-2A42-88B2-2D74A0C252CD}"/>
                </a:ext>
              </a:extLst>
            </p:cNvPr>
            <p:cNvSpPr>
              <a:spLocks noChangeArrowheads="1"/>
            </p:cNvSpPr>
            <p:nvPr/>
          </p:nvSpPr>
          <p:spPr bwMode="auto">
            <a:xfrm>
              <a:off x="2875142" y="1176573"/>
              <a:ext cx="252747" cy="312152"/>
            </a:xfrm>
            <a:custGeom>
              <a:avLst/>
              <a:gdLst>
                <a:gd name="T0" fmla="*/ 1031 w 1032"/>
                <a:gd name="T1" fmla="*/ 638 h 1276"/>
                <a:gd name="T2" fmla="*/ 0 w 1032"/>
                <a:gd name="T3" fmla="*/ 1275 h 1276"/>
                <a:gd name="T4" fmla="*/ 0 w 1032"/>
                <a:gd name="T5" fmla="*/ 0 h 1276"/>
                <a:gd name="T6" fmla="*/ 1031 w 1032"/>
                <a:gd name="T7" fmla="*/ 638 h 1276"/>
              </a:gdLst>
              <a:ahLst/>
              <a:cxnLst>
                <a:cxn ang="0">
                  <a:pos x="T0" y="T1"/>
                </a:cxn>
                <a:cxn ang="0">
                  <a:pos x="T2" y="T3"/>
                </a:cxn>
                <a:cxn ang="0">
                  <a:pos x="T4" y="T5"/>
                </a:cxn>
                <a:cxn ang="0">
                  <a:pos x="T6" y="T7"/>
                </a:cxn>
              </a:cxnLst>
              <a:rect l="0" t="0" r="r" b="b"/>
              <a:pathLst>
                <a:path w="1032" h="1276">
                  <a:moveTo>
                    <a:pt x="1031" y="638"/>
                  </a:moveTo>
                  <a:lnTo>
                    <a:pt x="0" y="1275"/>
                  </a:lnTo>
                  <a:lnTo>
                    <a:pt x="0" y="0"/>
                  </a:lnTo>
                  <a:lnTo>
                    <a:pt x="1031"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3" name="Freeform 167">
              <a:extLst>
                <a:ext uri="{FF2B5EF4-FFF2-40B4-BE49-F238E27FC236}">
                  <a16:creationId xmlns:a16="http://schemas.microsoft.com/office/drawing/2014/main" id="{604FB12C-1CB9-3946-AC6B-C9A4B75FADBF}"/>
                </a:ext>
              </a:extLst>
            </p:cNvPr>
            <p:cNvSpPr>
              <a:spLocks noChangeArrowheads="1"/>
            </p:cNvSpPr>
            <p:nvPr/>
          </p:nvSpPr>
          <p:spPr bwMode="auto">
            <a:xfrm>
              <a:off x="3632302" y="1176573"/>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4" name="Freeform 172">
              <a:extLst>
                <a:ext uri="{FF2B5EF4-FFF2-40B4-BE49-F238E27FC236}">
                  <a16:creationId xmlns:a16="http://schemas.microsoft.com/office/drawing/2014/main" id="{8852D5A7-F5CD-384E-97BD-1CD4549C9D26}"/>
                </a:ext>
              </a:extLst>
            </p:cNvPr>
            <p:cNvSpPr>
              <a:spLocks noChangeArrowheads="1"/>
            </p:cNvSpPr>
            <p:nvPr/>
          </p:nvSpPr>
          <p:spPr bwMode="auto">
            <a:xfrm>
              <a:off x="3379556"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5" name="Freeform 173">
              <a:extLst>
                <a:ext uri="{FF2B5EF4-FFF2-40B4-BE49-F238E27FC236}">
                  <a16:creationId xmlns:a16="http://schemas.microsoft.com/office/drawing/2014/main" id="{7B93D7AF-97C7-A040-B265-1DF1BFF7F2D3}"/>
                </a:ext>
              </a:extLst>
            </p:cNvPr>
            <p:cNvSpPr>
              <a:spLocks noChangeArrowheads="1"/>
            </p:cNvSpPr>
            <p:nvPr/>
          </p:nvSpPr>
          <p:spPr bwMode="auto">
            <a:xfrm>
              <a:off x="3379556"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6" name="Freeform 178">
              <a:extLst>
                <a:ext uri="{FF2B5EF4-FFF2-40B4-BE49-F238E27FC236}">
                  <a16:creationId xmlns:a16="http://schemas.microsoft.com/office/drawing/2014/main" id="{DF014FBF-1911-A14E-8099-55A67496FF86}"/>
                </a:ext>
              </a:extLst>
            </p:cNvPr>
            <p:cNvSpPr>
              <a:spLocks noChangeArrowheads="1"/>
            </p:cNvSpPr>
            <p:nvPr/>
          </p:nvSpPr>
          <p:spPr bwMode="auto">
            <a:xfrm>
              <a:off x="3883968"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7" name="Freeform 180">
              <a:extLst>
                <a:ext uri="{FF2B5EF4-FFF2-40B4-BE49-F238E27FC236}">
                  <a16:creationId xmlns:a16="http://schemas.microsoft.com/office/drawing/2014/main" id="{013CD73F-DCFD-DD45-A86B-71DD2C36241C}"/>
                </a:ext>
              </a:extLst>
            </p:cNvPr>
            <p:cNvSpPr>
              <a:spLocks noChangeArrowheads="1"/>
            </p:cNvSpPr>
            <p:nvPr/>
          </p:nvSpPr>
          <p:spPr bwMode="auto">
            <a:xfrm>
              <a:off x="3632302" y="872732"/>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8" name="Freeform 181">
              <a:extLst>
                <a:ext uri="{FF2B5EF4-FFF2-40B4-BE49-F238E27FC236}">
                  <a16:creationId xmlns:a16="http://schemas.microsoft.com/office/drawing/2014/main" id="{A36E83A3-CB38-FE44-8CF9-73FEF78CBF06}"/>
                </a:ext>
              </a:extLst>
            </p:cNvPr>
            <p:cNvSpPr>
              <a:spLocks noChangeArrowheads="1"/>
            </p:cNvSpPr>
            <p:nvPr/>
          </p:nvSpPr>
          <p:spPr bwMode="auto">
            <a:xfrm>
              <a:off x="3127889" y="872732"/>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49" name="Freeform 182">
              <a:extLst>
                <a:ext uri="{FF2B5EF4-FFF2-40B4-BE49-F238E27FC236}">
                  <a16:creationId xmlns:a16="http://schemas.microsoft.com/office/drawing/2014/main" id="{1860805E-5339-F743-8887-53CE1FAE2342}"/>
                </a:ext>
              </a:extLst>
            </p:cNvPr>
            <p:cNvSpPr>
              <a:spLocks noChangeArrowheads="1"/>
            </p:cNvSpPr>
            <p:nvPr/>
          </p:nvSpPr>
          <p:spPr bwMode="auto">
            <a:xfrm>
              <a:off x="3883968" y="865171"/>
              <a:ext cx="252747" cy="163097"/>
            </a:xfrm>
            <a:custGeom>
              <a:avLst/>
              <a:gdLst>
                <a:gd name="T0" fmla="*/ 45 w 1031"/>
                <a:gd name="T1" fmla="*/ 0 h 667"/>
                <a:gd name="T2" fmla="*/ 0 w 1031"/>
                <a:gd name="T3" fmla="*/ 28 h 667"/>
                <a:gd name="T4" fmla="*/ 1030 w 1031"/>
                <a:gd name="T5" fmla="*/ 666 h 667"/>
                <a:gd name="T6" fmla="*/ 1030 w 1031"/>
                <a:gd name="T7" fmla="*/ 0 h 667"/>
                <a:gd name="T8" fmla="*/ 45 w 1031"/>
                <a:gd name="T9" fmla="*/ 0 h 667"/>
              </a:gdLst>
              <a:ahLst/>
              <a:cxnLst>
                <a:cxn ang="0">
                  <a:pos x="T0" y="T1"/>
                </a:cxn>
                <a:cxn ang="0">
                  <a:pos x="T2" y="T3"/>
                </a:cxn>
                <a:cxn ang="0">
                  <a:pos x="T4" y="T5"/>
                </a:cxn>
                <a:cxn ang="0">
                  <a:pos x="T6" y="T7"/>
                </a:cxn>
                <a:cxn ang="0">
                  <a:pos x="T8" y="T9"/>
                </a:cxn>
              </a:cxnLst>
              <a:rect l="0" t="0" r="r" b="b"/>
              <a:pathLst>
                <a:path w="1031" h="667">
                  <a:moveTo>
                    <a:pt x="45" y="0"/>
                  </a:moveTo>
                  <a:lnTo>
                    <a:pt x="0" y="28"/>
                  </a:lnTo>
                  <a:lnTo>
                    <a:pt x="1030" y="666"/>
                  </a:lnTo>
                  <a:lnTo>
                    <a:pt x="1030" y="0"/>
                  </a:lnTo>
                  <a:lnTo>
                    <a:pt x="45"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0" name="Freeform 184">
              <a:extLst>
                <a:ext uri="{FF2B5EF4-FFF2-40B4-BE49-F238E27FC236}">
                  <a16:creationId xmlns:a16="http://schemas.microsoft.com/office/drawing/2014/main" id="{B0911693-737B-284F-AACC-5B028FC390FF}"/>
                </a:ext>
              </a:extLst>
            </p:cNvPr>
            <p:cNvSpPr>
              <a:spLocks noChangeArrowheads="1"/>
            </p:cNvSpPr>
            <p:nvPr/>
          </p:nvSpPr>
          <p:spPr bwMode="auto">
            <a:xfrm>
              <a:off x="3379556" y="1324875"/>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1" name="Freeform 185">
              <a:extLst>
                <a:ext uri="{FF2B5EF4-FFF2-40B4-BE49-F238E27FC236}">
                  <a16:creationId xmlns:a16="http://schemas.microsoft.com/office/drawing/2014/main" id="{75269321-793F-A049-9F52-F002439E0790}"/>
                </a:ext>
              </a:extLst>
            </p:cNvPr>
            <p:cNvSpPr>
              <a:spLocks noChangeArrowheads="1"/>
            </p:cNvSpPr>
            <p:nvPr/>
          </p:nvSpPr>
          <p:spPr bwMode="auto">
            <a:xfrm>
              <a:off x="4136715" y="1176573"/>
              <a:ext cx="251667" cy="312152"/>
            </a:xfrm>
            <a:custGeom>
              <a:avLst/>
              <a:gdLst>
                <a:gd name="T0" fmla="*/ 0 w 1029"/>
                <a:gd name="T1" fmla="*/ 638 h 1276"/>
                <a:gd name="T2" fmla="*/ 1028 w 1029"/>
                <a:gd name="T3" fmla="*/ 1275 h 1276"/>
                <a:gd name="T4" fmla="*/ 1028 w 1029"/>
                <a:gd name="T5" fmla="*/ 0 h 1276"/>
                <a:gd name="T6" fmla="*/ 0 w 1029"/>
                <a:gd name="T7" fmla="*/ 638 h 1276"/>
              </a:gdLst>
              <a:ahLst/>
              <a:cxnLst>
                <a:cxn ang="0">
                  <a:pos x="T0" y="T1"/>
                </a:cxn>
                <a:cxn ang="0">
                  <a:pos x="T2" y="T3"/>
                </a:cxn>
                <a:cxn ang="0">
                  <a:pos x="T4" y="T5"/>
                </a:cxn>
                <a:cxn ang="0">
                  <a:pos x="T6" y="T7"/>
                </a:cxn>
              </a:cxnLst>
              <a:rect l="0" t="0" r="r" b="b"/>
              <a:pathLst>
                <a:path w="1029" h="1276">
                  <a:moveTo>
                    <a:pt x="0" y="638"/>
                  </a:moveTo>
                  <a:lnTo>
                    <a:pt x="1028" y="1275"/>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2" name="Freeform 189">
              <a:extLst>
                <a:ext uri="{FF2B5EF4-FFF2-40B4-BE49-F238E27FC236}">
                  <a16:creationId xmlns:a16="http://schemas.microsoft.com/office/drawing/2014/main" id="{679101EA-606D-BC48-A18F-546D2EDA4310}"/>
                </a:ext>
              </a:extLst>
            </p:cNvPr>
            <p:cNvSpPr>
              <a:spLocks noChangeArrowheads="1"/>
            </p:cNvSpPr>
            <p:nvPr/>
          </p:nvSpPr>
          <p:spPr bwMode="auto">
            <a:xfrm>
              <a:off x="4388382"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3" name="Freeform 190">
              <a:extLst>
                <a:ext uri="{FF2B5EF4-FFF2-40B4-BE49-F238E27FC236}">
                  <a16:creationId xmlns:a16="http://schemas.microsoft.com/office/drawing/2014/main" id="{18DD3523-0219-A04A-9C95-CFB3EE1DE5CD}"/>
                </a:ext>
              </a:extLst>
            </p:cNvPr>
            <p:cNvSpPr>
              <a:spLocks noChangeArrowheads="1"/>
            </p:cNvSpPr>
            <p:nvPr/>
          </p:nvSpPr>
          <p:spPr bwMode="auto">
            <a:xfrm>
              <a:off x="3883968" y="1028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4" name="Freeform 195">
              <a:extLst>
                <a:ext uri="{FF2B5EF4-FFF2-40B4-BE49-F238E27FC236}">
                  <a16:creationId xmlns:a16="http://schemas.microsoft.com/office/drawing/2014/main" id="{D0E766EF-8DC9-844C-842F-2E46F00CAD06}"/>
                </a:ext>
              </a:extLst>
            </p:cNvPr>
            <p:cNvSpPr>
              <a:spLocks noChangeArrowheads="1"/>
            </p:cNvSpPr>
            <p:nvPr/>
          </p:nvSpPr>
          <p:spPr bwMode="auto">
            <a:xfrm>
              <a:off x="3127889" y="1176573"/>
              <a:ext cx="252747" cy="312152"/>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5" name="Freeform 196">
              <a:extLst>
                <a:ext uri="{FF2B5EF4-FFF2-40B4-BE49-F238E27FC236}">
                  <a16:creationId xmlns:a16="http://schemas.microsoft.com/office/drawing/2014/main" id="{A18B0344-8335-6D44-A120-7E447C17658A}"/>
                </a:ext>
              </a:extLst>
            </p:cNvPr>
            <p:cNvSpPr>
              <a:spLocks noChangeArrowheads="1"/>
            </p:cNvSpPr>
            <p:nvPr/>
          </p:nvSpPr>
          <p:spPr bwMode="auto">
            <a:xfrm>
              <a:off x="4136715" y="872732"/>
              <a:ext cx="251667" cy="313233"/>
            </a:xfrm>
            <a:custGeom>
              <a:avLst/>
              <a:gdLst>
                <a:gd name="T0" fmla="*/ 0 w 1029"/>
                <a:gd name="T1" fmla="*/ 638 h 1277"/>
                <a:gd name="T2" fmla="*/ 1028 w 1029"/>
                <a:gd name="T3" fmla="*/ 1276 h 1277"/>
                <a:gd name="T4" fmla="*/ 1028 w 1029"/>
                <a:gd name="T5" fmla="*/ 0 h 1277"/>
                <a:gd name="T6" fmla="*/ 0 w 1029"/>
                <a:gd name="T7" fmla="*/ 638 h 1277"/>
              </a:gdLst>
              <a:ahLst/>
              <a:cxnLst>
                <a:cxn ang="0">
                  <a:pos x="T0" y="T1"/>
                </a:cxn>
                <a:cxn ang="0">
                  <a:pos x="T2" y="T3"/>
                </a:cxn>
                <a:cxn ang="0">
                  <a:pos x="T4" y="T5"/>
                </a:cxn>
                <a:cxn ang="0">
                  <a:pos x="T6" y="T7"/>
                </a:cxn>
              </a:cxnLst>
              <a:rect l="0" t="0" r="r" b="b"/>
              <a:pathLst>
                <a:path w="1029" h="1277">
                  <a:moveTo>
                    <a:pt x="0" y="638"/>
                  </a:moveTo>
                  <a:lnTo>
                    <a:pt x="1028" y="1276"/>
                  </a:lnTo>
                  <a:lnTo>
                    <a:pt x="1028"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6" name="Freeform 197">
              <a:extLst>
                <a:ext uri="{FF2B5EF4-FFF2-40B4-BE49-F238E27FC236}">
                  <a16:creationId xmlns:a16="http://schemas.microsoft.com/office/drawing/2014/main" id="{8491F099-DB1C-464F-9917-E498B7501C59}"/>
                </a:ext>
              </a:extLst>
            </p:cNvPr>
            <p:cNvSpPr>
              <a:spLocks noChangeArrowheads="1"/>
            </p:cNvSpPr>
            <p:nvPr/>
          </p:nvSpPr>
          <p:spPr bwMode="auto">
            <a:xfrm>
              <a:off x="4388382" y="865172"/>
              <a:ext cx="252747" cy="164177"/>
            </a:xfrm>
            <a:custGeom>
              <a:avLst/>
              <a:gdLst>
                <a:gd name="T0" fmla="*/ 52 w 1031"/>
                <a:gd name="T1" fmla="*/ 0 h 671"/>
                <a:gd name="T2" fmla="*/ 0 w 1031"/>
                <a:gd name="T3" fmla="*/ 32 h 671"/>
                <a:gd name="T4" fmla="*/ 1030 w 1031"/>
                <a:gd name="T5" fmla="*/ 670 h 671"/>
                <a:gd name="T6" fmla="*/ 1030 w 1031"/>
                <a:gd name="T7" fmla="*/ 0 h 671"/>
                <a:gd name="T8" fmla="*/ 52 w 1031"/>
                <a:gd name="T9" fmla="*/ 0 h 671"/>
              </a:gdLst>
              <a:ahLst/>
              <a:cxnLst>
                <a:cxn ang="0">
                  <a:pos x="T0" y="T1"/>
                </a:cxn>
                <a:cxn ang="0">
                  <a:pos x="T2" y="T3"/>
                </a:cxn>
                <a:cxn ang="0">
                  <a:pos x="T4" y="T5"/>
                </a:cxn>
                <a:cxn ang="0">
                  <a:pos x="T6" y="T7"/>
                </a:cxn>
                <a:cxn ang="0">
                  <a:pos x="T8" y="T9"/>
                </a:cxn>
              </a:cxnLst>
              <a:rect l="0" t="0" r="r" b="b"/>
              <a:pathLst>
                <a:path w="1031" h="671">
                  <a:moveTo>
                    <a:pt x="52" y="0"/>
                  </a:moveTo>
                  <a:lnTo>
                    <a:pt x="0" y="32"/>
                  </a:lnTo>
                  <a:lnTo>
                    <a:pt x="1030" y="670"/>
                  </a:lnTo>
                  <a:lnTo>
                    <a:pt x="1030" y="0"/>
                  </a:lnTo>
                  <a:lnTo>
                    <a:pt x="52"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7" name="Freeform 199">
              <a:extLst>
                <a:ext uri="{FF2B5EF4-FFF2-40B4-BE49-F238E27FC236}">
                  <a16:creationId xmlns:a16="http://schemas.microsoft.com/office/drawing/2014/main" id="{FF4A6401-C59A-654F-86B2-B663C6886CFF}"/>
                </a:ext>
              </a:extLst>
            </p:cNvPr>
            <p:cNvSpPr>
              <a:spLocks noChangeArrowheads="1"/>
            </p:cNvSpPr>
            <p:nvPr/>
          </p:nvSpPr>
          <p:spPr bwMode="auto">
            <a:xfrm>
              <a:off x="3632302" y="1028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8" name="Freeform 203">
              <a:extLst>
                <a:ext uri="{FF2B5EF4-FFF2-40B4-BE49-F238E27FC236}">
                  <a16:creationId xmlns:a16="http://schemas.microsoft.com/office/drawing/2014/main" id="{6FCA2AB2-E775-B44D-B830-869E1FA03511}"/>
                </a:ext>
              </a:extLst>
            </p:cNvPr>
            <p:cNvSpPr>
              <a:spLocks noChangeArrowheads="1"/>
            </p:cNvSpPr>
            <p:nvPr/>
          </p:nvSpPr>
          <p:spPr bwMode="auto">
            <a:xfrm>
              <a:off x="3379556"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59" name="Freeform 204">
              <a:extLst>
                <a:ext uri="{FF2B5EF4-FFF2-40B4-BE49-F238E27FC236}">
                  <a16:creationId xmlns:a16="http://schemas.microsoft.com/office/drawing/2014/main" id="{3FB678D3-D554-634C-A9DD-EED41C2CFDF7}"/>
                </a:ext>
              </a:extLst>
            </p:cNvPr>
            <p:cNvSpPr>
              <a:spLocks noChangeArrowheads="1"/>
            </p:cNvSpPr>
            <p:nvPr/>
          </p:nvSpPr>
          <p:spPr bwMode="auto">
            <a:xfrm>
              <a:off x="3883968"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0" name="Freeform 206">
              <a:extLst>
                <a:ext uri="{FF2B5EF4-FFF2-40B4-BE49-F238E27FC236}">
                  <a16:creationId xmlns:a16="http://schemas.microsoft.com/office/drawing/2014/main" id="{7E2E3711-C8E1-DE46-B4A0-295E42FA271A}"/>
                </a:ext>
              </a:extLst>
            </p:cNvPr>
            <p:cNvSpPr>
              <a:spLocks noChangeArrowheads="1"/>
            </p:cNvSpPr>
            <p:nvPr/>
          </p:nvSpPr>
          <p:spPr bwMode="auto">
            <a:xfrm>
              <a:off x="4388382"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1" name="Freeform 207">
              <a:extLst>
                <a:ext uri="{FF2B5EF4-FFF2-40B4-BE49-F238E27FC236}">
                  <a16:creationId xmlns:a16="http://schemas.microsoft.com/office/drawing/2014/main" id="{A23A1A4B-270F-7B49-AD0E-0786BA9D90EE}"/>
                </a:ext>
              </a:extLst>
            </p:cNvPr>
            <p:cNvSpPr>
              <a:spLocks noChangeArrowheads="1"/>
            </p:cNvSpPr>
            <p:nvPr/>
          </p:nvSpPr>
          <p:spPr bwMode="auto">
            <a:xfrm>
              <a:off x="3632302" y="1324875"/>
              <a:ext cx="252747" cy="313233"/>
            </a:xfrm>
            <a:custGeom>
              <a:avLst/>
              <a:gdLst>
                <a:gd name="T0" fmla="*/ 1030 w 1031"/>
                <a:gd name="T1" fmla="*/ 637 h 1277"/>
                <a:gd name="T2" fmla="*/ 0 w 1031"/>
                <a:gd name="T3" fmla="*/ 1276 h 1277"/>
                <a:gd name="T4" fmla="*/ 0 w 1031"/>
                <a:gd name="T5" fmla="*/ 0 h 1277"/>
                <a:gd name="T6" fmla="*/ 1030 w 1031"/>
                <a:gd name="T7" fmla="*/ 637 h 1277"/>
              </a:gdLst>
              <a:ahLst/>
              <a:cxnLst>
                <a:cxn ang="0">
                  <a:pos x="T0" y="T1"/>
                </a:cxn>
                <a:cxn ang="0">
                  <a:pos x="T2" y="T3"/>
                </a:cxn>
                <a:cxn ang="0">
                  <a:pos x="T4" y="T5"/>
                </a:cxn>
                <a:cxn ang="0">
                  <a:pos x="T6" y="T7"/>
                </a:cxn>
              </a:cxnLst>
              <a:rect l="0" t="0" r="r" b="b"/>
              <a:pathLst>
                <a:path w="1031" h="1277">
                  <a:moveTo>
                    <a:pt x="1030" y="637"/>
                  </a:moveTo>
                  <a:lnTo>
                    <a:pt x="0" y="1276"/>
                  </a:lnTo>
                  <a:lnTo>
                    <a:pt x="0" y="0"/>
                  </a:lnTo>
                  <a:lnTo>
                    <a:pt x="1030"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2" name="Freeform 213">
              <a:extLst>
                <a:ext uri="{FF2B5EF4-FFF2-40B4-BE49-F238E27FC236}">
                  <a16:creationId xmlns:a16="http://schemas.microsoft.com/office/drawing/2014/main" id="{A2337FC8-8E1C-2E4A-8154-C33B5EA30463}"/>
                </a:ext>
              </a:extLst>
            </p:cNvPr>
            <p:cNvSpPr>
              <a:spLocks noChangeArrowheads="1"/>
            </p:cNvSpPr>
            <p:nvPr/>
          </p:nvSpPr>
          <p:spPr bwMode="auto">
            <a:xfrm>
              <a:off x="4136715" y="1324875"/>
              <a:ext cx="251667" cy="313233"/>
            </a:xfrm>
            <a:custGeom>
              <a:avLst/>
              <a:gdLst>
                <a:gd name="T0" fmla="*/ 1028 w 1029"/>
                <a:gd name="T1" fmla="*/ 637 h 1277"/>
                <a:gd name="T2" fmla="*/ 0 w 1029"/>
                <a:gd name="T3" fmla="*/ 1276 h 1277"/>
                <a:gd name="T4" fmla="*/ 0 w 1029"/>
                <a:gd name="T5" fmla="*/ 0 h 1277"/>
                <a:gd name="T6" fmla="*/ 1028 w 1029"/>
                <a:gd name="T7" fmla="*/ 637 h 1277"/>
              </a:gdLst>
              <a:ahLst/>
              <a:cxnLst>
                <a:cxn ang="0">
                  <a:pos x="T0" y="T1"/>
                </a:cxn>
                <a:cxn ang="0">
                  <a:pos x="T2" y="T3"/>
                </a:cxn>
                <a:cxn ang="0">
                  <a:pos x="T4" y="T5"/>
                </a:cxn>
                <a:cxn ang="0">
                  <a:pos x="T6" y="T7"/>
                </a:cxn>
              </a:cxnLst>
              <a:rect l="0" t="0" r="r" b="b"/>
              <a:pathLst>
                <a:path w="1029" h="1277">
                  <a:moveTo>
                    <a:pt x="1028" y="637"/>
                  </a:moveTo>
                  <a:lnTo>
                    <a:pt x="0" y="1276"/>
                  </a:lnTo>
                  <a:lnTo>
                    <a:pt x="0" y="0"/>
                  </a:lnTo>
                  <a:lnTo>
                    <a:pt x="1028" y="63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3" name="Freeform 216">
              <a:extLst>
                <a:ext uri="{FF2B5EF4-FFF2-40B4-BE49-F238E27FC236}">
                  <a16:creationId xmlns:a16="http://schemas.microsoft.com/office/drawing/2014/main" id="{EBDF0ED9-E60B-1C48-93DD-F81263B80D4E}"/>
                </a:ext>
              </a:extLst>
            </p:cNvPr>
            <p:cNvSpPr>
              <a:spLocks noChangeArrowheads="1"/>
            </p:cNvSpPr>
            <p:nvPr/>
          </p:nvSpPr>
          <p:spPr bwMode="auto">
            <a:xfrm>
              <a:off x="4136715" y="1028269"/>
              <a:ext cx="251667" cy="313233"/>
            </a:xfrm>
            <a:custGeom>
              <a:avLst/>
              <a:gdLst>
                <a:gd name="T0" fmla="*/ 1028 w 1029"/>
                <a:gd name="T1" fmla="*/ 638 h 1277"/>
                <a:gd name="T2" fmla="*/ 0 w 1029"/>
                <a:gd name="T3" fmla="*/ 1276 h 1277"/>
                <a:gd name="T4" fmla="*/ 0 w 1029"/>
                <a:gd name="T5" fmla="*/ 0 h 1277"/>
                <a:gd name="T6" fmla="*/ 1028 w 1029"/>
                <a:gd name="T7" fmla="*/ 638 h 1277"/>
              </a:gdLst>
              <a:ahLst/>
              <a:cxnLst>
                <a:cxn ang="0">
                  <a:pos x="T0" y="T1"/>
                </a:cxn>
                <a:cxn ang="0">
                  <a:pos x="T2" y="T3"/>
                </a:cxn>
                <a:cxn ang="0">
                  <a:pos x="T4" y="T5"/>
                </a:cxn>
                <a:cxn ang="0">
                  <a:pos x="T6" y="T7"/>
                </a:cxn>
              </a:cxnLst>
              <a:rect l="0" t="0" r="r" b="b"/>
              <a:pathLst>
                <a:path w="1029" h="1277">
                  <a:moveTo>
                    <a:pt x="1028" y="638"/>
                  </a:moveTo>
                  <a:lnTo>
                    <a:pt x="0" y="1276"/>
                  </a:lnTo>
                  <a:lnTo>
                    <a:pt x="0" y="0"/>
                  </a:lnTo>
                  <a:lnTo>
                    <a:pt x="1028"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4" name="Freeform 221">
              <a:extLst>
                <a:ext uri="{FF2B5EF4-FFF2-40B4-BE49-F238E27FC236}">
                  <a16:creationId xmlns:a16="http://schemas.microsoft.com/office/drawing/2014/main" id="{850B1CD8-E322-3846-9197-20B7B7CA3EA2}"/>
                </a:ext>
              </a:extLst>
            </p:cNvPr>
            <p:cNvSpPr>
              <a:spLocks noChangeArrowheads="1"/>
            </p:cNvSpPr>
            <p:nvPr/>
          </p:nvSpPr>
          <p:spPr bwMode="auto">
            <a:xfrm>
              <a:off x="3127889" y="1028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65" name="Freeform 222">
              <a:extLst>
                <a:ext uri="{FF2B5EF4-FFF2-40B4-BE49-F238E27FC236}">
                  <a16:creationId xmlns:a16="http://schemas.microsoft.com/office/drawing/2014/main" id="{010048F7-8213-8E4C-ADE0-89FE176DD65E}"/>
                </a:ext>
              </a:extLst>
            </p:cNvPr>
            <p:cNvSpPr>
              <a:spLocks noChangeArrowheads="1"/>
            </p:cNvSpPr>
            <p:nvPr/>
          </p:nvSpPr>
          <p:spPr bwMode="auto">
            <a:xfrm>
              <a:off x="3632302" y="865171"/>
              <a:ext cx="252747" cy="163097"/>
            </a:xfrm>
            <a:custGeom>
              <a:avLst/>
              <a:gdLst>
                <a:gd name="T0" fmla="*/ 0 w 1031"/>
                <a:gd name="T1" fmla="*/ 0 h 667"/>
                <a:gd name="T2" fmla="*/ 0 w 1031"/>
                <a:gd name="T3" fmla="*/ 666 h 667"/>
                <a:gd name="T4" fmla="*/ 1030 w 1031"/>
                <a:gd name="T5" fmla="*/ 28 h 667"/>
                <a:gd name="T6" fmla="*/ 985 w 1031"/>
                <a:gd name="T7" fmla="*/ 0 h 667"/>
                <a:gd name="T8" fmla="*/ 0 w 1031"/>
                <a:gd name="T9" fmla="*/ 0 h 667"/>
              </a:gdLst>
              <a:ahLst/>
              <a:cxnLst>
                <a:cxn ang="0">
                  <a:pos x="T0" y="T1"/>
                </a:cxn>
                <a:cxn ang="0">
                  <a:pos x="T2" y="T3"/>
                </a:cxn>
                <a:cxn ang="0">
                  <a:pos x="T4" y="T5"/>
                </a:cxn>
                <a:cxn ang="0">
                  <a:pos x="T6" y="T7"/>
                </a:cxn>
                <a:cxn ang="0">
                  <a:pos x="T8" y="T9"/>
                </a:cxn>
              </a:cxnLst>
              <a:rect l="0" t="0" r="r" b="b"/>
              <a:pathLst>
                <a:path w="1031" h="667">
                  <a:moveTo>
                    <a:pt x="0" y="0"/>
                  </a:moveTo>
                  <a:lnTo>
                    <a:pt x="0" y="666"/>
                  </a:lnTo>
                  <a:lnTo>
                    <a:pt x="1030" y="28"/>
                  </a:lnTo>
                  <a:lnTo>
                    <a:pt x="985"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6" name="Freeform 223">
              <a:extLst>
                <a:ext uri="{FF2B5EF4-FFF2-40B4-BE49-F238E27FC236}">
                  <a16:creationId xmlns:a16="http://schemas.microsoft.com/office/drawing/2014/main" id="{7A7BCDD1-534B-6848-85FA-E63F6BBDE43F}"/>
                </a:ext>
              </a:extLst>
            </p:cNvPr>
            <p:cNvSpPr>
              <a:spLocks noChangeArrowheads="1"/>
            </p:cNvSpPr>
            <p:nvPr/>
          </p:nvSpPr>
          <p:spPr bwMode="auto">
            <a:xfrm>
              <a:off x="3379556"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7" name="Freeform 224">
              <a:extLst>
                <a:ext uri="{FF2B5EF4-FFF2-40B4-BE49-F238E27FC236}">
                  <a16:creationId xmlns:a16="http://schemas.microsoft.com/office/drawing/2014/main" id="{78F0AF08-5B02-DB45-90AC-18C0494E5609}"/>
                </a:ext>
              </a:extLst>
            </p:cNvPr>
            <p:cNvSpPr>
              <a:spLocks noChangeArrowheads="1"/>
            </p:cNvSpPr>
            <p:nvPr/>
          </p:nvSpPr>
          <p:spPr bwMode="auto">
            <a:xfrm>
              <a:off x="4136715" y="865171"/>
              <a:ext cx="251667" cy="163097"/>
            </a:xfrm>
            <a:custGeom>
              <a:avLst/>
              <a:gdLst>
                <a:gd name="T0" fmla="*/ 0 w 1029"/>
                <a:gd name="T1" fmla="*/ 0 h 667"/>
                <a:gd name="T2" fmla="*/ 0 w 1029"/>
                <a:gd name="T3" fmla="*/ 666 h 667"/>
                <a:gd name="T4" fmla="*/ 1028 w 1029"/>
                <a:gd name="T5" fmla="*/ 28 h 667"/>
                <a:gd name="T6" fmla="*/ 983 w 1029"/>
                <a:gd name="T7" fmla="*/ 0 h 667"/>
                <a:gd name="T8" fmla="*/ 0 w 1029"/>
                <a:gd name="T9" fmla="*/ 0 h 667"/>
              </a:gdLst>
              <a:ahLst/>
              <a:cxnLst>
                <a:cxn ang="0">
                  <a:pos x="T0" y="T1"/>
                </a:cxn>
                <a:cxn ang="0">
                  <a:pos x="T2" y="T3"/>
                </a:cxn>
                <a:cxn ang="0">
                  <a:pos x="T4" y="T5"/>
                </a:cxn>
                <a:cxn ang="0">
                  <a:pos x="T6" y="T7"/>
                </a:cxn>
                <a:cxn ang="0">
                  <a:pos x="T8" y="T9"/>
                </a:cxn>
              </a:cxnLst>
              <a:rect l="0" t="0" r="r" b="b"/>
              <a:pathLst>
                <a:path w="1029" h="667">
                  <a:moveTo>
                    <a:pt x="0" y="0"/>
                  </a:moveTo>
                  <a:lnTo>
                    <a:pt x="0" y="666"/>
                  </a:lnTo>
                  <a:lnTo>
                    <a:pt x="1028" y="28"/>
                  </a:lnTo>
                  <a:lnTo>
                    <a:pt x="983"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8" name="Freeform 225">
              <a:extLst>
                <a:ext uri="{FF2B5EF4-FFF2-40B4-BE49-F238E27FC236}">
                  <a16:creationId xmlns:a16="http://schemas.microsoft.com/office/drawing/2014/main" id="{501C5A18-4697-B048-BB09-5C092C84CF76}"/>
                </a:ext>
              </a:extLst>
            </p:cNvPr>
            <p:cNvSpPr>
              <a:spLocks noChangeArrowheads="1"/>
            </p:cNvSpPr>
            <p:nvPr/>
          </p:nvSpPr>
          <p:spPr bwMode="auto">
            <a:xfrm>
              <a:off x="3883968" y="87273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69" name="Freeform 227">
              <a:extLst>
                <a:ext uri="{FF2B5EF4-FFF2-40B4-BE49-F238E27FC236}">
                  <a16:creationId xmlns:a16="http://schemas.microsoft.com/office/drawing/2014/main" id="{71E2E174-98E0-FA46-AE40-1E6AF62D7AB3}"/>
                </a:ext>
              </a:extLst>
            </p:cNvPr>
            <p:cNvSpPr>
              <a:spLocks noChangeArrowheads="1"/>
            </p:cNvSpPr>
            <p:nvPr/>
          </p:nvSpPr>
          <p:spPr bwMode="auto">
            <a:xfrm>
              <a:off x="4388382" y="1176573"/>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0" name="Freeform 228">
              <a:extLst>
                <a:ext uri="{FF2B5EF4-FFF2-40B4-BE49-F238E27FC236}">
                  <a16:creationId xmlns:a16="http://schemas.microsoft.com/office/drawing/2014/main" id="{3E8B9AF3-CD30-D148-8AB1-4394B92C7E43}"/>
                </a:ext>
              </a:extLst>
            </p:cNvPr>
            <p:cNvSpPr>
              <a:spLocks noChangeArrowheads="1"/>
            </p:cNvSpPr>
            <p:nvPr/>
          </p:nvSpPr>
          <p:spPr bwMode="auto">
            <a:xfrm>
              <a:off x="3127889" y="865172"/>
              <a:ext cx="252747" cy="164177"/>
            </a:xfrm>
            <a:custGeom>
              <a:avLst/>
              <a:gdLst>
                <a:gd name="T0" fmla="*/ 0 w 1030"/>
                <a:gd name="T1" fmla="*/ 0 h 671"/>
                <a:gd name="T2" fmla="*/ 0 w 1030"/>
                <a:gd name="T3" fmla="*/ 670 h 671"/>
                <a:gd name="T4" fmla="*/ 1029 w 1030"/>
                <a:gd name="T5" fmla="*/ 32 h 671"/>
                <a:gd name="T6" fmla="*/ 977 w 1030"/>
                <a:gd name="T7" fmla="*/ 0 h 671"/>
                <a:gd name="T8" fmla="*/ 0 w 1030"/>
                <a:gd name="T9" fmla="*/ 0 h 671"/>
              </a:gdLst>
              <a:ahLst/>
              <a:cxnLst>
                <a:cxn ang="0">
                  <a:pos x="T0" y="T1"/>
                </a:cxn>
                <a:cxn ang="0">
                  <a:pos x="T2" y="T3"/>
                </a:cxn>
                <a:cxn ang="0">
                  <a:pos x="T4" y="T5"/>
                </a:cxn>
                <a:cxn ang="0">
                  <a:pos x="T6" y="T7"/>
                </a:cxn>
                <a:cxn ang="0">
                  <a:pos x="T8" y="T9"/>
                </a:cxn>
              </a:cxnLst>
              <a:rect l="0" t="0" r="r" b="b"/>
              <a:pathLst>
                <a:path w="1030" h="671">
                  <a:moveTo>
                    <a:pt x="0" y="0"/>
                  </a:moveTo>
                  <a:lnTo>
                    <a:pt x="0" y="670"/>
                  </a:lnTo>
                  <a:lnTo>
                    <a:pt x="1029" y="32"/>
                  </a:lnTo>
                  <a:lnTo>
                    <a:pt x="977" y="0"/>
                  </a:lnTo>
                  <a:lnTo>
                    <a:pt x="0"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1" name="Freeform 230">
              <a:extLst>
                <a:ext uri="{FF2B5EF4-FFF2-40B4-BE49-F238E27FC236}">
                  <a16:creationId xmlns:a16="http://schemas.microsoft.com/office/drawing/2014/main" id="{08067D49-FBF2-2443-8DDA-078436E70B66}"/>
                </a:ext>
              </a:extLst>
            </p:cNvPr>
            <p:cNvSpPr>
              <a:spLocks noChangeArrowheads="1"/>
            </p:cNvSpPr>
            <p:nvPr/>
          </p:nvSpPr>
          <p:spPr bwMode="auto">
            <a:xfrm>
              <a:off x="3127889" y="1324875"/>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2" name="Freeform 267">
              <a:extLst>
                <a:ext uri="{FF2B5EF4-FFF2-40B4-BE49-F238E27FC236}">
                  <a16:creationId xmlns:a16="http://schemas.microsoft.com/office/drawing/2014/main" id="{B31C69FF-F5DB-DB42-BDE8-08622C569515}"/>
                </a:ext>
              </a:extLst>
            </p:cNvPr>
            <p:cNvSpPr>
              <a:spLocks noChangeArrowheads="1"/>
            </p:cNvSpPr>
            <p:nvPr/>
          </p:nvSpPr>
          <p:spPr bwMode="auto">
            <a:xfrm>
              <a:off x="5397207"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3" name="Freeform 271">
              <a:extLst>
                <a:ext uri="{FF2B5EF4-FFF2-40B4-BE49-F238E27FC236}">
                  <a16:creationId xmlns:a16="http://schemas.microsoft.com/office/drawing/2014/main" id="{15147D87-8EB3-964B-86D9-78C6DE3997B1}"/>
                </a:ext>
              </a:extLst>
            </p:cNvPr>
            <p:cNvSpPr>
              <a:spLocks noChangeArrowheads="1"/>
            </p:cNvSpPr>
            <p:nvPr/>
          </p:nvSpPr>
          <p:spPr bwMode="auto">
            <a:xfrm>
              <a:off x="5145541" y="103042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4" name="Freeform 272">
              <a:extLst>
                <a:ext uri="{FF2B5EF4-FFF2-40B4-BE49-F238E27FC236}">
                  <a16:creationId xmlns:a16="http://schemas.microsoft.com/office/drawing/2014/main" id="{45287846-6446-B744-AB17-136C50C8E84D}"/>
                </a:ext>
              </a:extLst>
            </p:cNvPr>
            <p:cNvSpPr>
              <a:spLocks noChangeArrowheads="1"/>
            </p:cNvSpPr>
            <p:nvPr/>
          </p:nvSpPr>
          <p:spPr bwMode="auto">
            <a:xfrm>
              <a:off x="5145541" y="865172"/>
              <a:ext cx="252747" cy="165257"/>
            </a:xfrm>
            <a:custGeom>
              <a:avLst/>
              <a:gdLst>
                <a:gd name="T0" fmla="*/ 56 w 1030"/>
                <a:gd name="T1" fmla="*/ 0 h 674"/>
                <a:gd name="T2" fmla="*/ 0 w 1030"/>
                <a:gd name="T3" fmla="*/ 35 h 674"/>
                <a:gd name="T4" fmla="*/ 1029 w 1030"/>
                <a:gd name="T5" fmla="*/ 673 h 674"/>
                <a:gd name="T6" fmla="*/ 1029 w 1030"/>
                <a:gd name="T7" fmla="*/ 0 h 674"/>
                <a:gd name="T8" fmla="*/ 56 w 1030"/>
                <a:gd name="T9" fmla="*/ 0 h 674"/>
              </a:gdLst>
              <a:ahLst/>
              <a:cxnLst>
                <a:cxn ang="0">
                  <a:pos x="T0" y="T1"/>
                </a:cxn>
                <a:cxn ang="0">
                  <a:pos x="T2" y="T3"/>
                </a:cxn>
                <a:cxn ang="0">
                  <a:pos x="T4" y="T5"/>
                </a:cxn>
                <a:cxn ang="0">
                  <a:pos x="T6" y="T7"/>
                </a:cxn>
                <a:cxn ang="0">
                  <a:pos x="T8" y="T9"/>
                </a:cxn>
              </a:cxnLst>
              <a:rect l="0" t="0" r="r" b="b"/>
              <a:pathLst>
                <a:path w="1030" h="674">
                  <a:moveTo>
                    <a:pt x="56" y="0"/>
                  </a:moveTo>
                  <a:lnTo>
                    <a:pt x="0" y="35"/>
                  </a:lnTo>
                  <a:lnTo>
                    <a:pt x="1029" y="673"/>
                  </a:lnTo>
                  <a:lnTo>
                    <a:pt x="1029" y="0"/>
                  </a:lnTo>
                  <a:lnTo>
                    <a:pt x="56"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5" name="Freeform 278">
              <a:extLst>
                <a:ext uri="{FF2B5EF4-FFF2-40B4-BE49-F238E27FC236}">
                  <a16:creationId xmlns:a16="http://schemas.microsoft.com/office/drawing/2014/main" id="{555063D8-71F8-5145-9405-6D57E14AF090}"/>
                </a:ext>
              </a:extLst>
            </p:cNvPr>
            <p:cNvSpPr>
              <a:spLocks noChangeArrowheads="1"/>
            </p:cNvSpPr>
            <p:nvPr/>
          </p:nvSpPr>
          <p:spPr bwMode="auto">
            <a:xfrm>
              <a:off x="5397207"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6" name="Freeform 279">
              <a:extLst>
                <a:ext uri="{FF2B5EF4-FFF2-40B4-BE49-F238E27FC236}">
                  <a16:creationId xmlns:a16="http://schemas.microsoft.com/office/drawing/2014/main" id="{922DD58E-43E3-FC45-A251-B958FEC3D450}"/>
                </a:ext>
              </a:extLst>
            </p:cNvPr>
            <p:cNvSpPr>
              <a:spLocks noChangeArrowheads="1"/>
            </p:cNvSpPr>
            <p:nvPr/>
          </p:nvSpPr>
          <p:spPr bwMode="auto">
            <a:xfrm>
              <a:off x="5649954" y="865172"/>
              <a:ext cx="252747" cy="165257"/>
            </a:xfrm>
            <a:custGeom>
              <a:avLst/>
              <a:gdLst>
                <a:gd name="T0" fmla="*/ 57 w 1031"/>
                <a:gd name="T1" fmla="*/ 0 h 674"/>
                <a:gd name="T2" fmla="*/ 0 w 1031"/>
                <a:gd name="T3" fmla="*/ 35 h 674"/>
                <a:gd name="T4" fmla="*/ 1030 w 1031"/>
                <a:gd name="T5" fmla="*/ 673 h 674"/>
                <a:gd name="T6" fmla="*/ 1030 w 1031"/>
                <a:gd name="T7" fmla="*/ 0 h 674"/>
                <a:gd name="T8" fmla="*/ 57 w 1031"/>
                <a:gd name="T9" fmla="*/ 0 h 674"/>
              </a:gdLst>
              <a:ahLst/>
              <a:cxnLst>
                <a:cxn ang="0">
                  <a:pos x="T0" y="T1"/>
                </a:cxn>
                <a:cxn ang="0">
                  <a:pos x="T2" y="T3"/>
                </a:cxn>
                <a:cxn ang="0">
                  <a:pos x="T4" y="T5"/>
                </a:cxn>
                <a:cxn ang="0">
                  <a:pos x="T6" y="T7"/>
                </a:cxn>
                <a:cxn ang="0">
                  <a:pos x="T8" y="T9"/>
                </a:cxn>
              </a:cxnLst>
              <a:rect l="0" t="0" r="r" b="b"/>
              <a:pathLst>
                <a:path w="1031" h="674">
                  <a:moveTo>
                    <a:pt x="57" y="0"/>
                  </a:moveTo>
                  <a:lnTo>
                    <a:pt x="0" y="35"/>
                  </a:lnTo>
                  <a:lnTo>
                    <a:pt x="1030" y="673"/>
                  </a:lnTo>
                  <a:lnTo>
                    <a:pt x="1030" y="0"/>
                  </a:lnTo>
                  <a:lnTo>
                    <a:pt x="57"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7" name="Freeform 280">
              <a:extLst>
                <a:ext uri="{FF2B5EF4-FFF2-40B4-BE49-F238E27FC236}">
                  <a16:creationId xmlns:a16="http://schemas.microsoft.com/office/drawing/2014/main" id="{183EE691-7AE3-0144-93B0-8B69D380DCB7}"/>
                </a:ext>
              </a:extLst>
            </p:cNvPr>
            <p:cNvSpPr>
              <a:spLocks noChangeArrowheads="1"/>
            </p:cNvSpPr>
            <p:nvPr/>
          </p:nvSpPr>
          <p:spPr bwMode="auto">
            <a:xfrm>
              <a:off x="6154367" y="133426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8" name="Freeform 281">
              <a:extLst>
                <a:ext uri="{FF2B5EF4-FFF2-40B4-BE49-F238E27FC236}">
                  <a16:creationId xmlns:a16="http://schemas.microsoft.com/office/drawing/2014/main" id="{BEF47D27-1572-7C44-BA06-F74BEB21EE94}"/>
                </a:ext>
              </a:extLst>
            </p:cNvPr>
            <p:cNvSpPr>
              <a:spLocks noChangeArrowheads="1"/>
            </p:cNvSpPr>
            <p:nvPr/>
          </p:nvSpPr>
          <p:spPr bwMode="auto">
            <a:xfrm>
              <a:off x="5145541" y="1334269"/>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79" name="Freeform 282">
              <a:extLst>
                <a:ext uri="{FF2B5EF4-FFF2-40B4-BE49-F238E27FC236}">
                  <a16:creationId xmlns:a16="http://schemas.microsoft.com/office/drawing/2014/main" id="{39BD4B98-ACA8-1B4F-8A2A-D7392B8345E2}"/>
                </a:ext>
              </a:extLst>
            </p:cNvPr>
            <p:cNvSpPr>
              <a:spLocks noChangeArrowheads="1"/>
            </p:cNvSpPr>
            <p:nvPr/>
          </p:nvSpPr>
          <p:spPr bwMode="auto">
            <a:xfrm>
              <a:off x="5901620" y="1185965"/>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0" name="Freeform 285">
              <a:extLst>
                <a:ext uri="{FF2B5EF4-FFF2-40B4-BE49-F238E27FC236}">
                  <a16:creationId xmlns:a16="http://schemas.microsoft.com/office/drawing/2014/main" id="{FF8873A0-6A66-CD4C-90C5-8D9E4945D3D1}"/>
                </a:ext>
              </a:extLst>
            </p:cNvPr>
            <p:cNvSpPr>
              <a:spLocks noChangeArrowheads="1"/>
            </p:cNvSpPr>
            <p:nvPr/>
          </p:nvSpPr>
          <p:spPr bwMode="auto">
            <a:xfrm>
              <a:off x="6154367"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1" name="Freeform 286">
              <a:extLst>
                <a:ext uri="{FF2B5EF4-FFF2-40B4-BE49-F238E27FC236}">
                  <a16:creationId xmlns:a16="http://schemas.microsoft.com/office/drawing/2014/main" id="{C85BFB3B-AD78-6843-B26E-733DBC73F108}"/>
                </a:ext>
              </a:extLst>
            </p:cNvPr>
            <p:cNvSpPr>
              <a:spLocks noChangeArrowheads="1"/>
            </p:cNvSpPr>
            <p:nvPr/>
          </p:nvSpPr>
          <p:spPr bwMode="auto">
            <a:xfrm>
              <a:off x="5649954" y="1030429"/>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2" name="Freeform 289">
              <a:extLst>
                <a:ext uri="{FF2B5EF4-FFF2-40B4-BE49-F238E27FC236}">
                  <a16:creationId xmlns:a16="http://schemas.microsoft.com/office/drawing/2014/main" id="{E63BB741-EB17-3941-AFDC-4AF327BF921F}"/>
                </a:ext>
              </a:extLst>
            </p:cNvPr>
            <p:cNvSpPr>
              <a:spLocks noChangeArrowheads="1"/>
            </p:cNvSpPr>
            <p:nvPr/>
          </p:nvSpPr>
          <p:spPr bwMode="auto">
            <a:xfrm>
              <a:off x="5901620" y="87381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3" name="Freeform 290">
              <a:extLst>
                <a:ext uri="{FF2B5EF4-FFF2-40B4-BE49-F238E27FC236}">
                  <a16:creationId xmlns:a16="http://schemas.microsoft.com/office/drawing/2014/main" id="{E8D44ED5-F256-3B48-AB2E-821E9097F9D6}"/>
                </a:ext>
              </a:extLst>
            </p:cNvPr>
            <p:cNvSpPr>
              <a:spLocks noChangeArrowheads="1"/>
            </p:cNvSpPr>
            <p:nvPr/>
          </p:nvSpPr>
          <p:spPr bwMode="auto">
            <a:xfrm>
              <a:off x="6154367" y="865172"/>
              <a:ext cx="252747" cy="166337"/>
            </a:xfrm>
            <a:custGeom>
              <a:avLst/>
              <a:gdLst>
                <a:gd name="T0" fmla="*/ 63 w 1031"/>
                <a:gd name="T1" fmla="*/ 0 h 678"/>
                <a:gd name="T2" fmla="*/ 0 w 1031"/>
                <a:gd name="T3" fmla="*/ 39 h 678"/>
                <a:gd name="T4" fmla="*/ 1030 w 1031"/>
                <a:gd name="T5" fmla="*/ 677 h 678"/>
                <a:gd name="T6" fmla="*/ 1030 w 1031"/>
                <a:gd name="T7" fmla="*/ 0 h 678"/>
                <a:gd name="T8" fmla="*/ 63 w 1031"/>
                <a:gd name="T9" fmla="*/ 0 h 678"/>
              </a:gdLst>
              <a:ahLst/>
              <a:cxnLst>
                <a:cxn ang="0">
                  <a:pos x="T0" y="T1"/>
                </a:cxn>
                <a:cxn ang="0">
                  <a:pos x="T2" y="T3"/>
                </a:cxn>
                <a:cxn ang="0">
                  <a:pos x="T4" y="T5"/>
                </a:cxn>
                <a:cxn ang="0">
                  <a:pos x="T6" y="T7"/>
                </a:cxn>
                <a:cxn ang="0">
                  <a:pos x="T8" y="T9"/>
                </a:cxn>
              </a:cxnLst>
              <a:rect l="0" t="0" r="r" b="b"/>
              <a:pathLst>
                <a:path w="1031" h="678">
                  <a:moveTo>
                    <a:pt x="63" y="0"/>
                  </a:moveTo>
                  <a:lnTo>
                    <a:pt x="0" y="39"/>
                  </a:lnTo>
                  <a:lnTo>
                    <a:pt x="1030" y="677"/>
                  </a:lnTo>
                  <a:lnTo>
                    <a:pt x="1030" y="0"/>
                  </a:lnTo>
                  <a:lnTo>
                    <a:pt x="63"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4" name="Freeform 292">
              <a:extLst>
                <a:ext uri="{FF2B5EF4-FFF2-40B4-BE49-F238E27FC236}">
                  <a16:creationId xmlns:a16="http://schemas.microsoft.com/office/drawing/2014/main" id="{E54593DB-9157-714A-9652-3FD541C0B73C}"/>
                </a:ext>
              </a:extLst>
            </p:cNvPr>
            <p:cNvSpPr>
              <a:spLocks noChangeArrowheads="1"/>
            </p:cNvSpPr>
            <p:nvPr/>
          </p:nvSpPr>
          <p:spPr bwMode="auto">
            <a:xfrm>
              <a:off x="5397207"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5" name="Freeform 297">
              <a:extLst>
                <a:ext uri="{FF2B5EF4-FFF2-40B4-BE49-F238E27FC236}">
                  <a16:creationId xmlns:a16="http://schemas.microsoft.com/office/drawing/2014/main" id="{A69EF5E6-0294-6944-B0B9-E446F10CA096}"/>
                </a:ext>
              </a:extLst>
            </p:cNvPr>
            <p:cNvSpPr>
              <a:spLocks noChangeArrowheads="1"/>
            </p:cNvSpPr>
            <p:nvPr/>
          </p:nvSpPr>
          <p:spPr bwMode="auto">
            <a:xfrm>
              <a:off x="5145541" y="1185965"/>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6" name="Freeform 298">
              <a:extLst>
                <a:ext uri="{FF2B5EF4-FFF2-40B4-BE49-F238E27FC236}">
                  <a16:creationId xmlns:a16="http://schemas.microsoft.com/office/drawing/2014/main" id="{B5588B20-6CC1-5044-A53D-302733A8D2A1}"/>
                </a:ext>
              </a:extLst>
            </p:cNvPr>
            <p:cNvSpPr>
              <a:spLocks noChangeArrowheads="1"/>
            </p:cNvSpPr>
            <p:nvPr/>
          </p:nvSpPr>
          <p:spPr bwMode="auto">
            <a:xfrm>
              <a:off x="5649954"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7" name="Freeform 300">
              <a:extLst>
                <a:ext uri="{FF2B5EF4-FFF2-40B4-BE49-F238E27FC236}">
                  <a16:creationId xmlns:a16="http://schemas.microsoft.com/office/drawing/2014/main" id="{DEDB50BD-3EFF-E749-8ED5-28628A07FD9F}"/>
                </a:ext>
              </a:extLst>
            </p:cNvPr>
            <p:cNvSpPr>
              <a:spLocks noChangeArrowheads="1"/>
            </p:cNvSpPr>
            <p:nvPr/>
          </p:nvSpPr>
          <p:spPr bwMode="auto">
            <a:xfrm>
              <a:off x="6154367" y="874892"/>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8" name="Freeform 301">
              <a:extLst>
                <a:ext uri="{FF2B5EF4-FFF2-40B4-BE49-F238E27FC236}">
                  <a16:creationId xmlns:a16="http://schemas.microsoft.com/office/drawing/2014/main" id="{74DDA3C9-9947-2B45-9311-4093B1FA811E}"/>
                </a:ext>
              </a:extLst>
            </p:cNvPr>
            <p:cNvSpPr>
              <a:spLocks noChangeArrowheads="1"/>
            </p:cNvSpPr>
            <p:nvPr/>
          </p:nvSpPr>
          <p:spPr bwMode="auto">
            <a:xfrm>
              <a:off x="5397207"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89" name="Freeform 307">
              <a:extLst>
                <a:ext uri="{FF2B5EF4-FFF2-40B4-BE49-F238E27FC236}">
                  <a16:creationId xmlns:a16="http://schemas.microsoft.com/office/drawing/2014/main" id="{CE7D2F6E-66A8-C14D-9476-F0D612E5C7C4}"/>
                </a:ext>
              </a:extLst>
            </p:cNvPr>
            <p:cNvSpPr>
              <a:spLocks noChangeArrowheads="1"/>
            </p:cNvSpPr>
            <p:nvPr/>
          </p:nvSpPr>
          <p:spPr bwMode="auto">
            <a:xfrm>
              <a:off x="5901620" y="133426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0" name="Freeform 309">
              <a:extLst>
                <a:ext uri="{FF2B5EF4-FFF2-40B4-BE49-F238E27FC236}">
                  <a16:creationId xmlns:a16="http://schemas.microsoft.com/office/drawing/2014/main" id="{E27A8705-9C6D-BC4D-94CD-730746BC08CE}"/>
                </a:ext>
              </a:extLst>
            </p:cNvPr>
            <p:cNvSpPr>
              <a:spLocks noChangeArrowheads="1"/>
            </p:cNvSpPr>
            <p:nvPr/>
          </p:nvSpPr>
          <p:spPr bwMode="auto">
            <a:xfrm>
              <a:off x="5901620" y="1030429"/>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dirty="0">
                <a:solidFill>
                  <a:srgbClr val="999999"/>
                </a:solidFill>
              </a:endParaRPr>
            </a:p>
          </p:txBody>
        </p:sp>
        <p:sp>
          <p:nvSpPr>
            <p:cNvPr id="91" name="Freeform 312">
              <a:extLst>
                <a:ext uri="{FF2B5EF4-FFF2-40B4-BE49-F238E27FC236}">
                  <a16:creationId xmlns:a16="http://schemas.microsoft.com/office/drawing/2014/main" id="{8BD20397-8BB3-B347-B694-EDD6CA745B4D}"/>
                </a:ext>
              </a:extLst>
            </p:cNvPr>
            <p:cNvSpPr>
              <a:spLocks noChangeArrowheads="1"/>
            </p:cNvSpPr>
            <p:nvPr/>
          </p:nvSpPr>
          <p:spPr bwMode="auto">
            <a:xfrm>
              <a:off x="5397207" y="865172"/>
              <a:ext cx="252747" cy="165257"/>
            </a:xfrm>
            <a:custGeom>
              <a:avLst/>
              <a:gdLst>
                <a:gd name="T0" fmla="*/ 0 w 1031"/>
                <a:gd name="T1" fmla="*/ 0 h 674"/>
                <a:gd name="T2" fmla="*/ 0 w 1031"/>
                <a:gd name="T3" fmla="*/ 673 h 674"/>
                <a:gd name="T4" fmla="*/ 1030 w 1031"/>
                <a:gd name="T5" fmla="*/ 35 h 674"/>
                <a:gd name="T6" fmla="*/ 974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4" y="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2" name="Freeform 313">
              <a:extLst>
                <a:ext uri="{FF2B5EF4-FFF2-40B4-BE49-F238E27FC236}">
                  <a16:creationId xmlns:a16="http://schemas.microsoft.com/office/drawing/2014/main" id="{AB6E0CD9-ADAD-A04D-BC7E-B52453BE456B}"/>
                </a:ext>
              </a:extLst>
            </p:cNvPr>
            <p:cNvSpPr>
              <a:spLocks noChangeArrowheads="1"/>
            </p:cNvSpPr>
            <p:nvPr/>
          </p:nvSpPr>
          <p:spPr bwMode="auto">
            <a:xfrm>
              <a:off x="5145541" y="873813"/>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3" name="Freeform 314">
              <a:extLst>
                <a:ext uri="{FF2B5EF4-FFF2-40B4-BE49-F238E27FC236}">
                  <a16:creationId xmlns:a16="http://schemas.microsoft.com/office/drawing/2014/main" id="{7B83CC80-6E1A-C34C-9474-9EEF8BE34745}"/>
                </a:ext>
              </a:extLst>
            </p:cNvPr>
            <p:cNvSpPr>
              <a:spLocks noChangeArrowheads="1"/>
            </p:cNvSpPr>
            <p:nvPr/>
          </p:nvSpPr>
          <p:spPr bwMode="auto">
            <a:xfrm>
              <a:off x="5901620" y="865172"/>
              <a:ext cx="252747" cy="165257"/>
            </a:xfrm>
            <a:custGeom>
              <a:avLst/>
              <a:gdLst>
                <a:gd name="T0" fmla="*/ 0 w 1031"/>
                <a:gd name="T1" fmla="*/ 0 h 674"/>
                <a:gd name="T2" fmla="*/ 0 w 1031"/>
                <a:gd name="T3" fmla="*/ 673 h 674"/>
                <a:gd name="T4" fmla="*/ 1030 w 1031"/>
                <a:gd name="T5" fmla="*/ 35 h 674"/>
                <a:gd name="T6" fmla="*/ 973 w 1031"/>
                <a:gd name="T7" fmla="*/ 0 h 674"/>
                <a:gd name="T8" fmla="*/ 0 w 1031"/>
                <a:gd name="T9" fmla="*/ 0 h 674"/>
              </a:gdLst>
              <a:ahLst/>
              <a:cxnLst>
                <a:cxn ang="0">
                  <a:pos x="T0" y="T1"/>
                </a:cxn>
                <a:cxn ang="0">
                  <a:pos x="T2" y="T3"/>
                </a:cxn>
                <a:cxn ang="0">
                  <a:pos x="T4" y="T5"/>
                </a:cxn>
                <a:cxn ang="0">
                  <a:pos x="T6" y="T7"/>
                </a:cxn>
                <a:cxn ang="0">
                  <a:pos x="T8" y="T9"/>
                </a:cxn>
              </a:cxnLst>
              <a:rect l="0" t="0" r="r" b="b"/>
              <a:pathLst>
                <a:path w="1031" h="674">
                  <a:moveTo>
                    <a:pt x="0" y="0"/>
                  </a:moveTo>
                  <a:lnTo>
                    <a:pt x="0" y="673"/>
                  </a:lnTo>
                  <a:lnTo>
                    <a:pt x="1030" y="35"/>
                  </a:lnTo>
                  <a:lnTo>
                    <a:pt x="973"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4" name="Freeform 315">
              <a:extLst>
                <a:ext uri="{FF2B5EF4-FFF2-40B4-BE49-F238E27FC236}">
                  <a16:creationId xmlns:a16="http://schemas.microsoft.com/office/drawing/2014/main" id="{F020FE40-D823-604C-A055-23D24C4DF921}"/>
                </a:ext>
              </a:extLst>
            </p:cNvPr>
            <p:cNvSpPr>
              <a:spLocks noChangeArrowheads="1"/>
            </p:cNvSpPr>
            <p:nvPr/>
          </p:nvSpPr>
          <p:spPr bwMode="auto">
            <a:xfrm>
              <a:off x="5649954" y="87381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5" name="Freeform 317">
              <a:extLst>
                <a:ext uri="{FF2B5EF4-FFF2-40B4-BE49-F238E27FC236}">
                  <a16:creationId xmlns:a16="http://schemas.microsoft.com/office/drawing/2014/main" id="{70514886-0618-8C4E-A983-6560865769D2}"/>
                </a:ext>
              </a:extLst>
            </p:cNvPr>
            <p:cNvSpPr>
              <a:spLocks noChangeArrowheads="1"/>
            </p:cNvSpPr>
            <p:nvPr/>
          </p:nvSpPr>
          <p:spPr bwMode="auto">
            <a:xfrm>
              <a:off x="6154367" y="1185965"/>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6" name="Freeform 318">
              <a:extLst>
                <a:ext uri="{FF2B5EF4-FFF2-40B4-BE49-F238E27FC236}">
                  <a16:creationId xmlns:a16="http://schemas.microsoft.com/office/drawing/2014/main" id="{3288F534-D58D-3B44-8CF6-18C5BB04F2DE}"/>
                </a:ext>
              </a:extLst>
            </p:cNvPr>
            <p:cNvSpPr>
              <a:spLocks noChangeArrowheads="1"/>
            </p:cNvSpPr>
            <p:nvPr/>
          </p:nvSpPr>
          <p:spPr bwMode="auto">
            <a:xfrm>
              <a:off x="6407113" y="873813"/>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7" name="Freeform 322">
              <a:extLst>
                <a:ext uri="{FF2B5EF4-FFF2-40B4-BE49-F238E27FC236}">
                  <a16:creationId xmlns:a16="http://schemas.microsoft.com/office/drawing/2014/main" id="{6DD34048-4692-C94C-A909-5D69437F3854}"/>
                </a:ext>
              </a:extLst>
            </p:cNvPr>
            <p:cNvSpPr>
              <a:spLocks noChangeArrowheads="1"/>
            </p:cNvSpPr>
            <p:nvPr/>
          </p:nvSpPr>
          <p:spPr bwMode="auto">
            <a:xfrm>
              <a:off x="6407113" y="1185965"/>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8" name="Freeform 325">
              <a:extLst>
                <a:ext uri="{FF2B5EF4-FFF2-40B4-BE49-F238E27FC236}">
                  <a16:creationId xmlns:a16="http://schemas.microsoft.com/office/drawing/2014/main" id="{2F2AF027-1B62-5544-AC83-0507256C876A}"/>
                </a:ext>
              </a:extLst>
            </p:cNvPr>
            <p:cNvSpPr>
              <a:spLocks noChangeArrowheads="1"/>
            </p:cNvSpPr>
            <p:nvPr/>
          </p:nvSpPr>
          <p:spPr bwMode="auto">
            <a:xfrm>
              <a:off x="6407113" y="103042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99" name="Freeform 326">
              <a:extLst>
                <a:ext uri="{FF2B5EF4-FFF2-40B4-BE49-F238E27FC236}">
                  <a16:creationId xmlns:a16="http://schemas.microsoft.com/office/drawing/2014/main" id="{187B808F-3996-FD44-8D65-2D598087AAA7}"/>
                </a:ext>
              </a:extLst>
            </p:cNvPr>
            <p:cNvSpPr>
              <a:spLocks noChangeArrowheads="1"/>
            </p:cNvSpPr>
            <p:nvPr/>
          </p:nvSpPr>
          <p:spPr bwMode="auto">
            <a:xfrm>
              <a:off x="6407113" y="865172"/>
              <a:ext cx="252747" cy="166337"/>
            </a:xfrm>
            <a:custGeom>
              <a:avLst/>
              <a:gdLst>
                <a:gd name="T0" fmla="*/ 0 w 1030"/>
                <a:gd name="T1" fmla="*/ 0 h 678"/>
                <a:gd name="T2" fmla="*/ 0 w 1030"/>
                <a:gd name="T3" fmla="*/ 677 h 678"/>
                <a:gd name="T4" fmla="*/ 1029 w 1030"/>
                <a:gd name="T5" fmla="*/ 39 h 678"/>
                <a:gd name="T6" fmla="*/ 967 w 1030"/>
                <a:gd name="T7" fmla="*/ 0 h 678"/>
                <a:gd name="T8" fmla="*/ 0 w 1030"/>
                <a:gd name="T9" fmla="*/ 0 h 678"/>
              </a:gdLst>
              <a:ahLst/>
              <a:cxnLst>
                <a:cxn ang="0">
                  <a:pos x="T0" y="T1"/>
                </a:cxn>
                <a:cxn ang="0">
                  <a:pos x="T2" y="T3"/>
                </a:cxn>
                <a:cxn ang="0">
                  <a:pos x="T4" y="T5"/>
                </a:cxn>
                <a:cxn ang="0">
                  <a:pos x="T6" y="T7"/>
                </a:cxn>
                <a:cxn ang="0">
                  <a:pos x="T8" y="T9"/>
                </a:cxn>
              </a:cxnLst>
              <a:rect l="0" t="0" r="r" b="b"/>
              <a:pathLst>
                <a:path w="1030" h="678">
                  <a:moveTo>
                    <a:pt x="0" y="0"/>
                  </a:moveTo>
                  <a:lnTo>
                    <a:pt x="0" y="677"/>
                  </a:lnTo>
                  <a:lnTo>
                    <a:pt x="1029" y="39"/>
                  </a:lnTo>
                  <a:lnTo>
                    <a:pt x="967" y="0"/>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sp>
          <p:nvSpPr>
            <p:cNvPr id="100" name="Freeform 328">
              <a:extLst>
                <a:ext uri="{FF2B5EF4-FFF2-40B4-BE49-F238E27FC236}">
                  <a16:creationId xmlns:a16="http://schemas.microsoft.com/office/drawing/2014/main" id="{09CAC6EC-2323-7A4D-A8FE-10A3BAF7DCBD}"/>
                </a:ext>
              </a:extLst>
            </p:cNvPr>
            <p:cNvSpPr>
              <a:spLocks noChangeArrowheads="1"/>
            </p:cNvSpPr>
            <p:nvPr/>
          </p:nvSpPr>
          <p:spPr bwMode="auto">
            <a:xfrm>
              <a:off x="6407113" y="1334269"/>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94"/>
              <a:endParaRPr lang="es-ES_tradnl" sz="1225">
                <a:solidFill>
                  <a:srgbClr val="999999"/>
                </a:solidFill>
              </a:endParaRPr>
            </a:p>
          </p:txBody>
        </p:sp>
      </p:grpSp>
      <p:sp>
        <p:nvSpPr>
          <p:cNvPr id="101" name="TextBox 100">
            <a:extLst>
              <a:ext uri="{FF2B5EF4-FFF2-40B4-BE49-F238E27FC236}">
                <a16:creationId xmlns:a16="http://schemas.microsoft.com/office/drawing/2014/main" id="{A90290D9-53FD-2042-93BC-0C91873568E4}"/>
              </a:ext>
            </a:extLst>
          </p:cNvPr>
          <p:cNvSpPr txBox="1"/>
          <p:nvPr/>
        </p:nvSpPr>
        <p:spPr>
          <a:xfrm>
            <a:off x="1462974" y="2276093"/>
            <a:ext cx="8920293" cy="2785378"/>
          </a:xfrm>
          <a:prstGeom prst="rect">
            <a:avLst/>
          </a:prstGeom>
          <a:noFill/>
        </p:spPr>
        <p:txBody>
          <a:bodyPr wrap="square" rtlCol="0">
            <a:spAutoFit/>
          </a:bodyPr>
          <a:lstStyle/>
          <a:p>
            <a:pPr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Three main reactions :</a:t>
            </a:r>
          </a:p>
          <a:p>
            <a:pPr marL="457200" indent="-457200" algn="just" defTabSz="914194">
              <a:lnSpc>
                <a:spcPts val="2933"/>
              </a:lnSpc>
              <a:spcAft>
                <a:spcPts val="1200"/>
              </a:spcAft>
              <a:buFont typeface="+mj-lt"/>
              <a:buAutoNum type="arabicPeriod"/>
            </a:pPr>
            <a:r>
              <a:rPr lang="en-US" sz="2400">
                <a:solidFill>
                  <a:srgbClr val="232C34"/>
                </a:solidFill>
                <a:latin typeface="Montserrat" pitchFamily="2" charset="77"/>
                <a:ea typeface="Lato Light" panose="020F0502020204030203" pitchFamily="34" charset="0"/>
                <a:cs typeface="Lato Light" panose="020F0502020204030203" pitchFamily="34" charset="0"/>
              </a:rPr>
              <a:t>Generating precursors by prenyltransferases (GPP, FPP, GGPP)</a:t>
            </a:r>
          </a:p>
          <a:p>
            <a:pPr marL="457200" indent="-457200" algn="just" defTabSz="914194">
              <a:lnSpc>
                <a:spcPts val="2933"/>
              </a:lnSpc>
              <a:spcAft>
                <a:spcPts val="1200"/>
              </a:spcAft>
              <a:buFont typeface="+mj-lt"/>
              <a:buAutoNum type="arabicPeriod"/>
            </a:pPr>
            <a:r>
              <a:rPr lang="en-US" sz="2400">
                <a:solidFill>
                  <a:srgbClr val="232C34"/>
                </a:solidFill>
                <a:latin typeface="Montserrat" pitchFamily="2" charset="77"/>
                <a:ea typeface="Lato Light" panose="020F0502020204030203" pitchFamily="34" charset="0"/>
                <a:cs typeface="Lato Light" panose="020F0502020204030203" pitchFamily="34" charset="0"/>
              </a:rPr>
              <a:t>Terpeme synthase reactions ( ex : monoterpene synthase/cycle)</a:t>
            </a:r>
          </a:p>
          <a:p>
            <a:pPr marL="457200" indent="-457200" algn="just" defTabSz="914194">
              <a:lnSpc>
                <a:spcPts val="2933"/>
              </a:lnSpc>
              <a:spcAft>
                <a:spcPts val="1200"/>
              </a:spcAft>
              <a:buFont typeface="+mj-lt"/>
              <a:buAutoNum type="arabicPeriod"/>
            </a:pPr>
            <a:r>
              <a:rPr lang="en-US" sz="2400">
                <a:solidFill>
                  <a:srgbClr val="232C34"/>
                </a:solidFill>
                <a:latin typeface="Montserrat" pitchFamily="2" charset="77"/>
                <a:ea typeface="Lato Light" panose="020F0502020204030203" pitchFamily="34" charset="0"/>
                <a:cs typeface="Lato Light" panose="020F0502020204030203" pitchFamily="34" charset="0"/>
              </a:rPr>
              <a:t>Modifications steps</a:t>
            </a:r>
          </a:p>
        </p:txBody>
      </p:sp>
    </p:spTree>
    <p:extLst>
      <p:ext uri="{BB962C8B-B14F-4D97-AF65-F5344CB8AC3E}">
        <p14:creationId xmlns:p14="http://schemas.microsoft.com/office/powerpoint/2010/main" val="286109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6999" y="361756"/>
            <a:ext cx="7358233"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Biosynthesis of Precursors</a:t>
            </a:r>
          </a:p>
          <a:p>
            <a:pPr algn="ctr" defTabSz="914194"/>
            <a:r>
              <a:rPr lang="en-US" sz="4000" b="1" spc="151">
                <a:solidFill>
                  <a:srgbClr val="232C34"/>
                </a:solidFill>
                <a:latin typeface="Montserrat Bold"/>
                <a:ea typeface="Nunito Bold" charset="0"/>
                <a:cs typeface="Nunito Bold" charset="0"/>
              </a:rPr>
              <a:t>(Prenyltransferase)</a:t>
            </a:r>
            <a:endParaRPr lang="en-US" sz="4000" b="1" spc="151" dirty="0">
              <a:solidFill>
                <a:srgbClr val="232C34"/>
              </a:solidFill>
              <a:latin typeface="Montserrat Bold"/>
              <a:ea typeface="Nunito Bold" charset="0"/>
              <a:cs typeface="Nunito Bold" charset="0"/>
            </a:endParaRPr>
          </a:p>
        </p:txBody>
      </p:sp>
      <p:pic>
        <p:nvPicPr>
          <p:cNvPr id="2" name="Picture 1"/>
          <p:cNvPicPr>
            <a:picLocks noChangeAspect="1"/>
          </p:cNvPicPr>
          <p:nvPr/>
        </p:nvPicPr>
        <p:blipFill rotWithShape="1">
          <a:blip r:embed="rId3"/>
          <a:srcRect t="2138"/>
          <a:stretch/>
        </p:blipFill>
        <p:spPr>
          <a:xfrm>
            <a:off x="3320480" y="1874384"/>
            <a:ext cx="5571273" cy="4786337"/>
          </a:xfrm>
          <a:prstGeom prst="rect">
            <a:avLst/>
          </a:prstGeom>
        </p:spPr>
      </p:pic>
    </p:spTree>
    <p:extLst>
      <p:ext uri="{BB962C8B-B14F-4D97-AF65-F5344CB8AC3E}">
        <p14:creationId xmlns:p14="http://schemas.microsoft.com/office/powerpoint/2010/main" val="237827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6999" y="361756"/>
            <a:ext cx="7358233"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Biosynthesis of Precursors</a:t>
            </a:r>
          </a:p>
          <a:p>
            <a:pPr algn="ctr" defTabSz="914194"/>
            <a:r>
              <a:rPr lang="en-US" sz="4000" b="1" spc="151">
                <a:solidFill>
                  <a:srgbClr val="232C34"/>
                </a:solidFill>
                <a:latin typeface="Montserrat Bold"/>
                <a:ea typeface="Nunito Bold" charset="0"/>
                <a:cs typeface="Nunito Bold" charset="0"/>
              </a:rPr>
              <a:t>(Prenyltransferase)</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3">
            <a:biLevel thresh="25000"/>
          </a:blip>
          <a:stretch>
            <a:fillRect/>
          </a:stretch>
        </p:blipFill>
        <p:spPr>
          <a:xfrm>
            <a:off x="2262777" y="1970690"/>
            <a:ext cx="8010633" cy="4288220"/>
          </a:xfrm>
          <a:prstGeom prst="rect">
            <a:avLst/>
          </a:prstGeom>
        </p:spPr>
      </p:pic>
    </p:spTree>
    <p:extLst>
      <p:ext uri="{BB962C8B-B14F-4D97-AF65-F5344CB8AC3E}">
        <p14:creationId xmlns:p14="http://schemas.microsoft.com/office/powerpoint/2010/main" val="22541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278C8E0B-69AE-A746-85B2-B322F95F927B}"/>
              </a:ext>
            </a:extLst>
          </p:cNvPr>
          <p:cNvSpPr/>
          <p:nvPr/>
        </p:nvSpPr>
        <p:spPr>
          <a:xfrm>
            <a:off x="1124945" y="1357841"/>
            <a:ext cx="4286111" cy="369492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a:solidFill>
                <a:srgbClr val="FFFFFF"/>
              </a:solidFill>
            </a:endParaRPr>
          </a:p>
        </p:txBody>
      </p:sp>
      <p:sp>
        <p:nvSpPr>
          <p:cNvPr id="13" name="TextBox 12">
            <a:extLst>
              <a:ext uri="{FF2B5EF4-FFF2-40B4-BE49-F238E27FC236}">
                <a16:creationId xmlns:a16="http://schemas.microsoft.com/office/drawing/2014/main" id="{52097C74-47E3-8641-B7A9-8841213445E6}"/>
              </a:ext>
            </a:extLst>
          </p:cNvPr>
          <p:cNvSpPr txBox="1"/>
          <p:nvPr/>
        </p:nvSpPr>
        <p:spPr>
          <a:xfrm>
            <a:off x="5069131" y="2789803"/>
            <a:ext cx="5997925" cy="830997"/>
          </a:xfrm>
          <a:prstGeom prst="rect">
            <a:avLst/>
          </a:prstGeom>
          <a:noFill/>
        </p:spPr>
        <p:txBody>
          <a:bodyPr wrap="none" rtlCol="0">
            <a:spAutoFit/>
          </a:bodyPr>
          <a:lstStyle/>
          <a:p>
            <a:pPr algn="r" defTabSz="914194"/>
            <a:r>
              <a:rPr lang="en-US" sz="4800" b="1" spc="300">
                <a:solidFill>
                  <a:srgbClr val="383C58"/>
                </a:solidFill>
                <a:latin typeface="Montserrat Bold"/>
                <a:ea typeface="Nunito Bold" charset="0"/>
                <a:cs typeface="Nunito Bold" charset="0"/>
              </a:rPr>
              <a:t>Terpene Cyclases</a:t>
            </a:r>
            <a:endParaRPr lang="en-US" sz="4800" b="1" spc="300" dirty="0">
              <a:solidFill>
                <a:srgbClr val="383C58"/>
              </a:solidFill>
              <a:latin typeface="Montserrat Bold"/>
              <a:ea typeface="Nunito Bold" charset="0"/>
              <a:cs typeface="Nunito Bold" charset="0"/>
            </a:endParaRPr>
          </a:p>
        </p:txBody>
      </p:sp>
    </p:spTree>
    <p:extLst>
      <p:ext uri="{BB962C8B-B14F-4D97-AF65-F5344CB8AC3E}">
        <p14:creationId xmlns:p14="http://schemas.microsoft.com/office/powerpoint/2010/main" val="254714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6016" y="361756"/>
            <a:ext cx="4980210"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Terpene Cyclases </a:t>
            </a:r>
          </a:p>
          <a:p>
            <a:pPr algn="ctr" defTabSz="914194"/>
            <a:r>
              <a:rPr lang="en-US" sz="4000" b="1" spc="151">
                <a:solidFill>
                  <a:srgbClr val="232C34"/>
                </a:solidFill>
                <a:latin typeface="Montserrat Bold"/>
                <a:ea typeface="Nunito Bold" charset="0"/>
                <a:cs typeface="Nunito Bold" charset="0"/>
              </a:rPr>
              <a:t>(Mono)</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3"/>
          <a:stretch>
            <a:fillRect/>
          </a:stretch>
        </p:blipFill>
        <p:spPr>
          <a:xfrm>
            <a:off x="3541943" y="1782617"/>
            <a:ext cx="5030220" cy="4931005"/>
          </a:xfrm>
          <a:prstGeom prst="rect">
            <a:avLst/>
          </a:prstGeom>
        </p:spPr>
      </p:pic>
    </p:spTree>
    <p:extLst>
      <p:ext uri="{BB962C8B-B14F-4D97-AF65-F5344CB8AC3E}">
        <p14:creationId xmlns:p14="http://schemas.microsoft.com/office/powerpoint/2010/main" val="401828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6016" y="361756"/>
            <a:ext cx="4980210"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Terpene Cyclases </a:t>
            </a:r>
          </a:p>
          <a:p>
            <a:pPr algn="ctr" defTabSz="914194"/>
            <a:r>
              <a:rPr lang="en-US" sz="4000" b="1" spc="151">
                <a:solidFill>
                  <a:srgbClr val="232C34"/>
                </a:solidFill>
                <a:latin typeface="Montserrat Bold"/>
                <a:ea typeface="Nunito Bold" charset="0"/>
                <a:cs typeface="Nunito Bold" charset="0"/>
              </a:rPr>
              <a:t>(Sesqui-)</a:t>
            </a:r>
            <a:endParaRPr lang="en-US" sz="4000" b="1" spc="151" dirty="0">
              <a:solidFill>
                <a:srgbClr val="232C34"/>
              </a:solidFill>
              <a:latin typeface="Montserrat Bold"/>
              <a:ea typeface="Nunito Bold" charset="0"/>
              <a:cs typeface="Nunito Bold" charset="0"/>
            </a:endParaRPr>
          </a:p>
        </p:txBody>
      </p:sp>
      <p:pic>
        <p:nvPicPr>
          <p:cNvPr id="2" name="Picture 1"/>
          <p:cNvPicPr>
            <a:picLocks noChangeAspect="1"/>
          </p:cNvPicPr>
          <p:nvPr/>
        </p:nvPicPr>
        <p:blipFill>
          <a:blip r:embed="rId3"/>
          <a:stretch>
            <a:fillRect/>
          </a:stretch>
        </p:blipFill>
        <p:spPr>
          <a:xfrm>
            <a:off x="3137345" y="1817185"/>
            <a:ext cx="5937552" cy="5040815"/>
          </a:xfrm>
          <a:prstGeom prst="rect">
            <a:avLst/>
          </a:prstGeom>
        </p:spPr>
      </p:pic>
    </p:spTree>
    <p:extLst>
      <p:ext uri="{BB962C8B-B14F-4D97-AF65-F5344CB8AC3E}">
        <p14:creationId xmlns:p14="http://schemas.microsoft.com/office/powerpoint/2010/main" val="123226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6016" y="361756"/>
            <a:ext cx="4980210"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Terpene Cyclases </a:t>
            </a:r>
          </a:p>
          <a:p>
            <a:pPr algn="ctr" defTabSz="914194"/>
            <a:r>
              <a:rPr lang="en-US" sz="4000" b="1" spc="151">
                <a:solidFill>
                  <a:srgbClr val="232C34"/>
                </a:solidFill>
                <a:latin typeface="Montserrat Bold"/>
                <a:ea typeface="Nunito Bold" charset="0"/>
                <a:cs typeface="Nunito Bold" charset="0"/>
              </a:rPr>
              <a:t>(Diterpene)</a:t>
            </a:r>
            <a:endParaRPr lang="en-US" sz="4000" b="1" spc="151" dirty="0">
              <a:solidFill>
                <a:srgbClr val="232C34"/>
              </a:solidFill>
              <a:latin typeface="Montserrat Bold"/>
              <a:ea typeface="Nunito Bold" charset="0"/>
              <a:cs typeface="Nunito Bold" charset="0"/>
            </a:endParaRPr>
          </a:p>
        </p:txBody>
      </p:sp>
      <p:pic>
        <p:nvPicPr>
          <p:cNvPr id="3" name="Picture 2"/>
          <p:cNvPicPr>
            <a:picLocks noChangeAspect="1"/>
          </p:cNvPicPr>
          <p:nvPr/>
        </p:nvPicPr>
        <p:blipFill>
          <a:blip r:embed="rId3"/>
          <a:stretch>
            <a:fillRect/>
          </a:stretch>
        </p:blipFill>
        <p:spPr>
          <a:xfrm>
            <a:off x="3616016" y="1870059"/>
            <a:ext cx="4910686" cy="4819500"/>
          </a:xfrm>
          <a:prstGeom prst="rect">
            <a:avLst/>
          </a:prstGeom>
        </p:spPr>
      </p:pic>
    </p:spTree>
    <p:extLst>
      <p:ext uri="{BB962C8B-B14F-4D97-AF65-F5344CB8AC3E}">
        <p14:creationId xmlns:p14="http://schemas.microsoft.com/office/powerpoint/2010/main" val="42901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696" y="0"/>
            <a:ext cx="10090736" cy="6857308"/>
          </a:xfrm>
          <a:prstGeom prst="rect">
            <a:avLst/>
          </a:prstGeom>
        </p:spPr>
      </p:pic>
    </p:spTree>
    <p:extLst>
      <p:ext uri="{BB962C8B-B14F-4D97-AF65-F5344CB8AC3E}">
        <p14:creationId xmlns:p14="http://schemas.microsoft.com/office/powerpoint/2010/main" val="68298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8212" y="361756"/>
            <a:ext cx="7715830"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Modification of Monoterpene</a:t>
            </a:r>
          </a:p>
          <a:p>
            <a:pPr algn="ctr" defTabSz="914194"/>
            <a:r>
              <a:rPr lang="en-US" sz="4000" b="1" spc="151">
                <a:solidFill>
                  <a:srgbClr val="232C34"/>
                </a:solidFill>
                <a:latin typeface="Montserrat Bold"/>
                <a:ea typeface="Nunito Bold" charset="0"/>
                <a:cs typeface="Nunito Bold" charset="0"/>
              </a:rPr>
              <a:t>Structures</a:t>
            </a:r>
            <a:endParaRPr lang="en-US" sz="4000" b="1" spc="151" dirty="0">
              <a:solidFill>
                <a:srgbClr val="232C34"/>
              </a:solidFill>
              <a:latin typeface="Montserrat Bold"/>
              <a:ea typeface="Nunito Bold" charset="0"/>
              <a:cs typeface="Nunito Bold" charset="0"/>
            </a:endParaRPr>
          </a:p>
        </p:txBody>
      </p:sp>
      <p:pic>
        <p:nvPicPr>
          <p:cNvPr id="2" name="Picture 1"/>
          <p:cNvPicPr>
            <a:picLocks noChangeAspect="1"/>
          </p:cNvPicPr>
          <p:nvPr/>
        </p:nvPicPr>
        <p:blipFill>
          <a:blip r:embed="rId3">
            <a:biLevel thresh="25000"/>
          </a:blip>
          <a:stretch>
            <a:fillRect/>
          </a:stretch>
        </p:blipFill>
        <p:spPr>
          <a:xfrm>
            <a:off x="2048477" y="1881352"/>
            <a:ext cx="8115300" cy="4419600"/>
          </a:xfrm>
          <a:prstGeom prst="rect">
            <a:avLst/>
          </a:prstGeom>
        </p:spPr>
      </p:pic>
    </p:spTree>
    <p:extLst>
      <p:ext uri="{BB962C8B-B14F-4D97-AF65-F5344CB8AC3E}">
        <p14:creationId xmlns:p14="http://schemas.microsoft.com/office/powerpoint/2010/main" val="118727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491" y="2623693"/>
            <a:ext cx="5558893"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Monoterpenoid </a:t>
            </a:r>
          </a:p>
          <a:p>
            <a:pPr algn="ctr" defTabSz="914194"/>
            <a:r>
              <a:rPr lang="en-US" sz="4000" b="1" spc="151">
                <a:solidFill>
                  <a:srgbClr val="232C34"/>
                </a:solidFill>
                <a:latin typeface="Montserrat Bold"/>
                <a:ea typeface="Nunito Bold" charset="0"/>
                <a:cs typeface="Nunito Bold" charset="0"/>
              </a:rPr>
              <a:t>Biosynthesis in Mint</a:t>
            </a:r>
            <a:endParaRPr lang="en-US" sz="4000" b="1" spc="151" dirty="0">
              <a:solidFill>
                <a:srgbClr val="232C34"/>
              </a:solidFill>
              <a:latin typeface="Montserrat Bold"/>
              <a:ea typeface="Nunito Bold" charset="0"/>
              <a:cs typeface="Nunito Bold" charset="0"/>
            </a:endParaRPr>
          </a:p>
        </p:txBody>
      </p:sp>
      <p:pic>
        <p:nvPicPr>
          <p:cNvPr id="5" name="Picture 4"/>
          <p:cNvPicPr>
            <a:picLocks noChangeAspect="1"/>
          </p:cNvPicPr>
          <p:nvPr/>
        </p:nvPicPr>
        <p:blipFill>
          <a:blip r:embed="rId3"/>
          <a:stretch>
            <a:fillRect/>
          </a:stretch>
        </p:blipFill>
        <p:spPr>
          <a:xfrm>
            <a:off x="6894095" y="413624"/>
            <a:ext cx="4728410" cy="6144895"/>
          </a:xfrm>
          <a:prstGeom prst="rect">
            <a:avLst/>
          </a:prstGeom>
        </p:spPr>
      </p:pic>
    </p:spTree>
    <p:extLst>
      <p:ext uri="{BB962C8B-B14F-4D97-AF65-F5344CB8AC3E}">
        <p14:creationId xmlns:p14="http://schemas.microsoft.com/office/powerpoint/2010/main" val="11808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C7A32C5-C8AB-DB4B-9B57-02507671854B}"/>
              </a:ext>
            </a:extLst>
          </p:cNvPr>
          <p:cNvSpPr txBox="1"/>
          <p:nvPr/>
        </p:nvSpPr>
        <p:spPr>
          <a:xfrm>
            <a:off x="1117763" y="1866058"/>
            <a:ext cx="8933536" cy="1138773"/>
          </a:xfrm>
          <a:prstGeom prst="rect">
            <a:avLst/>
          </a:prstGeom>
          <a:noFill/>
        </p:spPr>
        <p:txBody>
          <a:bodyPr wrap="none" rtlCol="0">
            <a:spAutoFit/>
          </a:bodyPr>
          <a:lstStyle/>
          <a:p>
            <a:pPr defTabSz="914194"/>
            <a:r>
              <a:rPr lang="en-US" sz="3400" b="1" spc="151">
                <a:solidFill>
                  <a:srgbClr val="232C34"/>
                </a:solidFill>
                <a:latin typeface="Montserrat Bold"/>
                <a:ea typeface="Nunito Bold" charset="0"/>
                <a:cs typeface="Nunito Bold" charset="0"/>
              </a:rPr>
              <a:t>Compartmentation of</a:t>
            </a:r>
          </a:p>
          <a:p>
            <a:pPr defTabSz="914194"/>
            <a:r>
              <a:rPr lang="en-US" sz="3400" b="1" spc="151">
                <a:solidFill>
                  <a:srgbClr val="232C34"/>
                </a:solidFill>
                <a:latin typeface="Montserrat Bold"/>
                <a:ea typeface="Nunito Bold" charset="0"/>
                <a:cs typeface="Nunito Bold" charset="0"/>
              </a:rPr>
              <a:t>Secondary Metabolism’s Biosynthesis</a:t>
            </a:r>
            <a:endParaRPr lang="en-US" sz="3400" b="1" spc="151" dirty="0">
              <a:solidFill>
                <a:srgbClr val="232C34"/>
              </a:solidFill>
              <a:latin typeface="Montserrat Bold"/>
              <a:ea typeface="Nunito Bold" charset="0"/>
              <a:cs typeface="Nunito Bold" charset="0"/>
            </a:endParaRPr>
          </a:p>
        </p:txBody>
      </p:sp>
      <p:sp>
        <p:nvSpPr>
          <p:cNvPr id="15" name="TextBox 14">
            <a:extLst>
              <a:ext uri="{FF2B5EF4-FFF2-40B4-BE49-F238E27FC236}">
                <a16:creationId xmlns:a16="http://schemas.microsoft.com/office/drawing/2014/main" id="{A90290D9-53FD-2042-93BC-0C91873568E4}"/>
              </a:ext>
            </a:extLst>
          </p:cNvPr>
          <p:cNvSpPr txBox="1"/>
          <p:nvPr/>
        </p:nvSpPr>
        <p:spPr>
          <a:xfrm>
            <a:off x="1147098" y="3494502"/>
            <a:ext cx="8920293" cy="1940083"/>
          </a:xfrm>
          <a:prstGeom prst="rect">
            <a:avLst/>
          </a:prstGeom>
          <a:noFill/>
        </p:spPr>
        <p:txBody>
          <a:bodyPr wrap="square" rtlCol="0">
            <a:spAutoFit/>
          </a:bodyPr>
          <a:lstStyle/>
          <a:p>
            <a:pPr algn="just" defTabSz="914194">
              <a:lnSpc>
                <a:spcPts val="2933"/>
              </a:lnSpc>
            </a:pPr>
            <a:r>
              <a:rPr lang="en-US" sz="2400" b="1" dirty="0">
                <a:solidFill>
                  <a:srgbClr val="232C34"/>
                </a:solidFill>
                <a:latin typeface="Montserrat" pitchFamily="2" charset="77"/>
                <a:ea typeface="Lato Light" panose="020F0502020204030203" pitchFamily="34" charset="0"/>
                <a:cs typeface="Lato Light" panose="020F0502020204030203" pitchFamily="34" charset="0"/>
              </a:rPr>
              <a:t>Mostly in the Cytosol :</a:t>
            </a:r>
            <a:r>
              <a:rPr lang="en-US" sz="2400" dirty="0">
                <a:solidFill>
                  <a:srgbClr val="232C34"/>
                </a:solidFill>
                <a:latin typeface="Montserrat" pitchFamily="2" charset="77"/>
                <a:ea typeface="Lato Light" panose="020F0502020204030203" pitchFamily="34" charset="0"/>
                <a:cs typeface="Lato Light" panose="020F0502020204030203" pitchFamily="34" charset="0"/>
              </a:rPr>
              <a:t> hydrophilic compounds</a:t>
            </a:r>
          </a:p>
          <a:p>
            <a:pPr algn="just" defTabSz="914194">
              <a:lnSpc>
                <a:spcPts val="2933"/>
              </a:lnSpc>
            </a:pPr>
            <a:r>
              <a:rPr lang="en-US" sz="2400" b="1" dirty="0">
                <a:solidFill>
                  <a:srgbClr val="232C34"/>
                </a:solidFill>
                <a:latin typeface="Montserrat" pitchFamily="2" charset="77"/>
                <a:ea typeface="Lato Light" panose="020F0502020204030203" pitchFamily="34" charset="0"/>
                <a:cs typeface="Lato Light" panose="020F0502020204030203" pitchFamily="34" charset="0"/>
              </a:rPr>
              <a:t>Chloroplasts </a:t>
            </a:r>
            <a:r>
              <a:rPr lang="en-US" sz="2400" dirty="0">
                <a:solidFill>
                  <a:srgbClr val="232C34"/>
                </a:solidFill>
                <a:latin typeface="Montserrat" pitchFamily="2" charset="77"/>
                <a:ea typeface="Lato Light" panose="020F0502020204030203" pitchFamily="34" charset="0"/>
                <a:cs typeface="Lato Light" panose="020F0502020204030203" pitchFamily="34" charset="0"/>
              </a:rPr>
              <a:t>: alkaloids (caffeine) and terpenoids (monoterpenes)</a:t>
            </a:r>
          </a:p>
          <a:p>
            <a:pPr algn="just" defTabSz="914194">
              <a:lnSpc>
                <a:spcPts val="2933"/>
              </a:lnSpc>
            </a:pPr>
            <a:r>
              <a:rPr lang="en-US" sz="2400" b="1" dirty="0">
                <a:solidFill>
                  <a:srgbClr val="232C34"/>
                </a:solidFill>
                <a:latin typeface="Montserrat" pitchFamily="2" charset="77"/>
                <a:ea typeface="Lato Light" panose="020F0502020204030203" pitchFamily="34" charset="0"/>
                <a:cs typeface="Lato Light" panose="020F0502020204030203" pitchFamily="34" charset="0"/>
              </a:rPr>
              <a:t>Mitochondria </a:t>
            </a:r>
            <a:r>
              <a:rPr lang="en-US" sz="2400" dirty="0">
                <a:solidFill>
                  <a:srgbClr val="232C34"/>
                </a:solidFill>
                <a:latin typeface="Montserrat" pitchFamily="2" charset="77"/>
                <a:ea typeface="Lato Light" panose="020F0502020204030203" pitchFamily="34" charset="0"/>
                <a:cs typeface="Lato Light" panose="020F0502020204030203" pitchFamily="34" charset="0"/>
              </a:rPr>
              <a:t>: some amines, alkaloids</a:t>
            </a:r>
          </a:p>
          <a:p>
            <a:pPr algn="just" defTabSz="914194">
              <a:lnSpc>
                <a:spcPts val="2933"/>
              </a:lnSpc>
            </a:pPr>
            <a:r>
              <a:rPr lang="en-US" sz="2400" b="1" dirty="0">
                <a:solidFill>
                  <a:srgbClr val="232C34"/>
                </a:solidFill>
                <a:latin typeface="Montserrat" pitchFamily="2" charset="77"/>
                <a:ea typeface="Lato Light" panose="020F0502020204030203" pitchFamily="34" charset="0"/>
                <a:cs typeface="Lato Light" panose="020F0502020204030203" pitchFamily="34" charset="0"/>
              </a:rPr>
              <a:t>Vesicles </a:t>
            </a:r>
            <a:r>
              <a:rPr lang="en-US" sz="2400" dirty="0">
                <a:solidFill>
                  <a:srgbClr val="232C34"/>
                </a:solidFill>
                <a:latin typeface="Montserrat" pitchFamily="2" charset="77"/>
                <a:ea typeface="Lato Light" panose="020F0502020204030203" pitchFamily="34" charset="0"/>
                <a:cs typeface="Lato Light" panose="020F0502020204030203" pitchFamily="34" charset="0"/>
              </a:rPr>
              <a:t>: alkaloids (protoberberines)</a:t>
            </a:r>
          </a:p>
          <a:p>
            <a:pPr algn="just" defTabSz="914194">
              <a:lnSpc>
                <a:spcPts val="2933"/>
              </a:lnSpc>
            </a:pPr>
            <a:r>
              <a:rPr lang="en-US" sz="2400" b="1" dirty="0">
                <a:solidFill>
                  <a:srgbClr val="232C34"/>
                </a:solidFill>
                <a:latin typeface="Montserrat" pitchFamily="2" charset="77"/>
                <a:ea typeface="Lato Light" panose="020F0502020204030203" pitchFamily="34" charset="0"/>
                <a:cs typeface="Lato Light" panose="020F0502020204030203" pitchFamily="34" charset="0"/>
              </a:rPr>
              <a:t>Endoplasmic reticulum </a:t>
            </a:r>
            <a:r>
              <a:rPr lang="en-US" sz="2400" dirty="0">
                <a:solidFill>
                  <a:srgbClr val="232C34"/>
                </a:solidFill>
                <a:latin typeface="Montserrat" pitchFamily="2" charset="77"/>
                <a:ea typeface="Lato Light" panose="020F0502020204030203" pitchFamily="34" charset="0"/>
                <a:cs typeface="Lato Light" panose="020F0502020204030203" pitchFamily="34" charset="0"/>
              </a:rPr>
              <a:t>: hydroxylation steps, lipophilic compounds</a:t>
            </a:r>
            <a:endParaRPr lang="en-US" sz="2400" b="1" dirty="0">
              <a:solidFill>
                <a:srgbClr val="232C34"/>
              </a:solidFill>
              <a:latin typeface="Montserrat" pitchFamily="2" charset="77"/>
              <a:ea typeface="Lato Light" panose="020F0502020204030203" pitchFamily="34" charset="0"/>
              <a:cs typeface="Lato Light" panose="020F0502020204030203" pitchFamily="34" charset="0"/>
            </a:endParaRPr>
          </a:p>
        </p:txBody>
      </p:sp>
      <p:grpSp>
        <p:nvGrpSpPr>
          <p:cNvPr id="94" name="Group 93">
            <a:extLst>
              <a:ext uri="{FF2B5EF4-FFF2-40B4-BE49-F238E27FC236}">
                <a16:creationId xmlns:a16="http://schemas.microsoft.com/office/drawing/2014/main" id="{4ABF842A-6A94-4248-A715-20CC5D5760E3}"/>
              </a:ext>
            </a:extLst>
          </p:cNvPr>
          <p:cNvGrpSpPr/>
          <p:nvPr/>
        </p:nvGrpSpPr>
        <p:grpSpPr>
          <a:xfrm rot="5231002">
            <a:off x="8856878" y="230110"/>
            <a:ext cx="4434717" cy="3053481"/>
            <a:chOff x="4388382" y="2566254"/>
            <a:chExt cx="2271478" cy="1564004"/>
          </a:xfrm>
        </p:grpSpPr>
        <p:sp>
          <p:nvSpPr>
            <p:cNvPr id="95" name="Freeform 40">
              <a:extLst>
                <a:ext uri="{FF2B5EF4-FFF2-40B4-BE49-F238E27FC236}">
                  <a16:creationId xmlns:a16="http://schemas.microsoft.com/office/drawing/2014/main" id="{D6EE01CA-9AD9-8E4F-8CD2-9B7B3BEB61BD}"/>
                </a:ext>
              </a:extLst>
            </p:cNvPr>
            <p:cNvSpPr>
              <a:spLocks noChangeArrowheads="1"/>
            </p:cNvSpPr>
            <p:nvPr/>
          </p:nvSpPr>
          <p:spPr bwMode="auto">
            <a:xfrm>
              <a:off x="4641128" y="333886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6" name="Freeform 41">
              <a:extLst>
                <a:ext uri="{FF2B5EF4-FFF2-40B4-BE49-F238E27FC236}">
                  <a16:creationId xmlns:a16="http://schemas.microsoft.com/office/drawing/2014/main" id="{706858F3-987E-724C-BDCF-E3C9453EF53C}"/>
                </a:ext>
              </a:extLst>
            </p:cNvPr>
            <p:cNvSpPr>
              <a:spLocks noChangeArrowheads="1"/>
            </p:cNvSpPr>
            <p:nvPr/>
          </p:nvSpPr>
          <p:spPr bwMode="auto">
            <a:xfrm>
              <a:off x="4641128" y="36510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7" name="Freeform 45">
              <a:extLst>
                <a:ext uri="{FF2B5EF4-FFF2-40B4-BE49-F238E27FC236}">
                  <a16:creationId xmlns:a16="http://schemas.microsoft.com/office/drawing/2014/main" id="{A90612A9-FE20-FD4D-98CB-F336EEDFC15F}"/>
                </a:ext>
              </a:extLst>
            </p:cNvPr>
            <p:cNvSpPr>
              <a:spLocks noChangeArrowheads="1"/>
            </p:cNvSpPr>
            <p:nvPr/>
          </p:nvSpPr>
          <p:spPr bwMode="auto">
            <a:xfrm>
              <a:off x="4388382" y="3807632"/>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98" name="Freeform 48">
              <a:extLst>
                <a:ext uri="{FF2B5EF4-FFF2-40B4-BE49-F238E27FC236}">
                  <a16:creationId xmlns:a16="http://schemas.microsoft.com/office/drawing/2014/main" id="{FB894366-22E0-D649-A375-509DD564D31A}"/>
                </a:ext>
              </a:extLst>
            </p:cNvPr>
            <p:cNvSpPr>
              <a:spLocks noChangeArrowheads="1"/>
            </p:cNvSpPr>
            <p:nvPr/>
          </p:nvSpPr>
          <p:spPr bwMode="auto">
            <a:xfrm>
              <a:off x="4388382"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99" name="Freeform 52">
              <a:extLst>
                <a:ext uri="{FF2B5EF4-FFF2-40B4-BE49-F238E27FC236}">
                  <a16:creationId xmlns:a16="http://schemas.microsoft.com/office/drawing/2014/main" id="{5AE75628-D2D7-6A4F-AA56-85B2BAA1E855}"/>
                </a:ext>
              </a:extLst>
            </p:cNvPr>
            <p:cNvSpPr>
              <a:spLocks noChangeArrowheads="1"/>
            </p:cNvSpPr>
            <p:nvPr/>
          </p:nvSpPr>
          <p:spPr bwMode="auto">
            <a:xfrm>
              <a:off x="4641128" y="3035023"/>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0" name="Freeform 55">
              <a:extLst>
                <a:ext uri="{FF2B5EF4-FFF2-40B4-BE49-F238E27FC236}">
                  <a16:creationId xmlns:a16="http://schemas.microsoft.com/office/drawing/2014/main" id="{133923F8-FC0C-9547-803B-EA87DC40E1B2}"/>
                </a:ext>
              </a:extLst>
            </p:cNvPr>
            <p:cNvSpPr>
              <a:spLocks noChangeArrowheads="1"/>
            </p:cNvSpPr>
            <p:nvPr/>
          </p:nvSpPr>
          <p:spPr bwMode="auto">
            <a:xfrm>
              <a:off x="4388382"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1" name="Freeform 56">
              <a:extLst>
                <a:ext uri="{FF2B5EF4-FFF2-40B4-BE49-F238E27FC236}">
                  <a16:creationId xmlns:a16="http://schemas.microsoft.com/office/drawing/2014/main" id="{5812DE05-AE6B-1E44-95D4-6EEB8F414F22}"/>
                </a:ext>
              </a:extLst>
            </p:cNvPr>
            <p:cNvSpPr>
              <a:spLocks noChangeArrowheads="1"/>
            </p:cNvSpPr>
            <p:nvPr/>
          </p:nvSpPr>
          <p:spPr bwMode="auto">
            <a:xfrm>
              <a:off x="4388382"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2" name="Freeform 58">
              <a:extLst>
                <a:ext uri="{FF2B5EF4-FFF2-40B4-BE49-F238E27FC236}">
                  <a16:creationId xmlns:a16="http://schemas.microsoft.com/office/drawing/2014/main" id="{3C985E60-F028-6C47-A242-1B1827D34ED0}"/>
                </a:ext>
              </a:extLst>
            </p:cNvPr>
            <p:cNvSpPr>
              <a:spLocks noChangeArrowheads="1"/>
            </p:cNvSpPr>
            <p:nvPr/>
          </p:nvSpPr>
          <p:spPr bwMode="auto">
            <a:xfrm>
              <a:off x="4641128" y="2721790"/>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03" name="Freeform 62">
              <a:extLst>
                <a:ext uri="{FF2B5EF4-FFF2-40B4-BE49-F238E27FC236}">
                  <a16:creationId xmlns:a16="http://schemas.microsoft.com/office/drawing/2014/main" id="{3EE77509-DCE1-684F-9ED2-100D59EB4892}"/>
                </a:ext>
              </a:extLst>
            </p:cNvPr>
            <p:cNvSpPr>
              <a:spLocks noChangeArrowheads="1"/>
            </p:cNvSpPr>
            <p:nvPr/>
          </p:nvSpPr>
          <p:spPr bwMode="auto">
            <a:xfrm>
              <a:off x="4388382"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04" name="Freeform 69">
              <a:extLst>
                <a:ext uri="{FF2B5EF4-FFF2-40B4-BE49-F238E27FC236}">
                  <a16:creationId xmlns:a16="http://schemas.microsoft.com/office/drawing/2014/main" id="{20E44108-3320-3D4F-833A-C3D6BA46746B}"/>
                </a:ext>
              </a:extLst>
            </p:cNvPr>
            <p:cNvSpPr>
              <a:spLocks noChangeArrowheads="1"/>
            </p:cNvSpPr>
            <p:nvPr/>
          </p:nvSpPr>
          <p:spPr bwMode="auto">
            <a:xfrm>
              <a:off x="4641128"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5" name="Freeform 71">
              <a:extLst>
                <a:ext uri="{FF2B5EF4-FFF2-40B4-BE49-F238E27FC236}">
                  <a16:creationId xmlns:a16="http://schemas.microsoft.com/office/drawing/2014/main" id="{263FD72B-B609-274D-8459-66F25A97CB2C}"/>
                </a:ext>
              </a:extLst>
            </p:cNvPr>
            <p:cNvSpPr>
              <a:spLocks noChangeArrowheads="1"/>
            </p:cNvSpPr>
            <p:nvPr/>
          </p:nvSpPr>
          <p:spPr bwMode="auto">
            <a:xfrm>
              <a:off x="4641128" y="3495479"/>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6" name="Freeform 72">
              <a:extLst>
                <a:ext uri="{FF2B5EF4-FFF2-40B4-BE49-F238E27FC236}">
                  <a16:creationId xmlns:a16="http://schemas.microsoft.com/office/drawing/2014/main" id="{AEACADCC-03BD-AE4F-A073-C71ECDC828C5}"/>
                </a:ext>
              </a:extLst>
            </p:cNvPr>
            <p:cNvSpPr>
              <a:spLocks noChangeArrowheads="1"/>
            </p:cNvSpPr>
            <p:nvPr/>
          </p:nvSpPr>
          <p:spPr bwMode="auto">
            <a:xfrm>
              <a:off x="4388382" y="36510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7" name="Freeform 73">
              <a:extLst>
                <a:ext uri="{FF2B5EF4-FFF2-40B4-BE49-F238E27FC236}">
                  <a16:creationId xmlns:a16="http://schemas.microsoft.com/office/drawing/2014/main" id="{DC9A31CF-005E-D74F-98F5-203918FCBC1C}"/>
                </a:ext>
              </a:extLst>
            </p:cNvPr>
            <p:cNvSpPr>
              <a:spLocks noChangeArrowheads="1"/>
            </p:cNvSpPr>
            <p:nvPr/>
          </p:nvSpPr>
          <p:spPr bwMode="auto">
            <a:xfrm>
              <a:off x="4388382"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8" name="Freeform 75">
              <a:extLst>
                <a:ext uri="{FF2B5EF4-FFF2-40B4-BE49-F238E27FC236}">
                  <a16:creationId xmlns:a16="http://schemas.microsoft.com/office/drawing/2014/main" id="{8740B9AF-01B4-5348-A4AD-8825B94F5ACB}"/>
                </a:ext>
              </a:extLst>
            </p:cNvPr>
            <p:cNvSpPr>
              <a:spLocks noChangeArrowheads="1"/>
            </p:cNvSpPr>
            <p:nvPr/>
          </p:nvSpPr>
          <p:spPr bwMode="auto">
            <a:xfrm>
              <a:off x="4388382"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9" name="Freeform 76">
              <a:extLst>
                <a:ext uri="{FF2B5EF4-FFF2-40B4-BE49-F238E27FC236}">
                  <a16:creationId xmlns:a16="http://schemas.microsoft.com/office/drawing/2014/main" id="{115A57E2-534D-2941-997E-14E53419FDC9}"/>
                </a:ext>
              </a:extLst>
            </p:cNvPr>
            <p:cNvSpPr>
              <a:spLocks noChangeArrowheads="1"/>
            </p:cNvSpPr>
            <p:nvPr/>
          </p:nvSpPr>
          <p:spPr bwMode="auto">
            <a:xfrm>
              <a:off x="4388382"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10" name="Freeform 78">
              <a:extLst>
                <a:ext uri="{FF2B5EF4-FFF2-40B4-BE49-F238E27FC236}">
                  <a16:creationId xmlns:a16="http://schemas.microsoft.com/office/drawing/2014/main" id="{9593F708-FF21-6144-B451-C2CD5089E446}"/>
                </a:ext>
              </a:extLst>
            </p:cNvPr>
            <p:cNvSpPr>
              <a:spLocks noChangeArrowheads="1"/>
            </p:cNvSpPr>
            <p:nvPr/>
          </p:nvSpPr>
          <p:spPr bwMode="auto">
            <a:xfrm>
              <a:off x="4641128" y="3191639"/>
              <a:ext cx="252747" cy="312153"/>
            </a:xfrm>
            <a:custGeom>
              <a:avLst/>
              <a:gdLst>
                <a:gd name="T0" fmla="*/ 1030 w 1031"/>
                <a:gd name="T1" fmla="*/ 636 h 1275"/>
                <a:gd name="T2" fmla="*/ 0 w 1031"/>
                <a:gd name="T3" fmla="*/ 1274 h 1275"/>
                <a:gd name="T4" fmla="*/ 0 w 1031"/>
                <a:gd name="T5" fmla="*/ 0 h 1275"/>
                <a:gd name="T6" fmla="*/ 1030 w 1031"/>
                <a:gd name="T7" fmla="*/ 636 h 1275"/>
              </a:gdLst>
              <a:ahLst/>
              <a:cxnLst>
                <a:cxn ang="0">
                  <a:pos x="T0" y="T1"/>
                </a:cxn>
                <a:cxn ang="0">
                  <a:pos x="T2" y="T3"/>
                </a:cxn>
                <a:cxn ang="0">
                  <a:pos x="T4" y="T5"/>
                </a:cxn>
                <a:cxn ang="0">
                  <a:pos x="T6" y="T7"/>
                </a:cxn>
              </a:cxnLst>
              <a:rect l="0" t="0" r="r" b="b"/>
              <a:pathLst>
                <a:path w="1031" h="1275">
                  <a:moveTo>
                    <a:pt x="1030" y="636"/>
                  </a:moveTo>
                  <a:lnTo>
                    <a:pt x="0" y="1274"/>
                  </a:lnTo>
                  <a:lnTo>
                    <a:pt x="0" y="0"/>
                  </a:lnTo>
                  <a:lnTo>
                    <a:pt x="1030" y="636"/>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1" name="Freeform 79">
              <a:extLst>
                <a:ext uri="{FF2B5EF4-FFF2-40B4-BE49-F238E27FC236}">
                  <a16:creationId xmlns:a16="http://schemas.microsoft.com/office/drawing/2014/main" id="{983F78EF-2252-6B44-9987-97363BB90630}"/>
                </a:ext>
              </a:extLst>
            </p:cNvPr>
            <p:cNvSpPr>
              <a:spLocks noChangeArrowheads="1"/>
            </p:cNvSpPr>
            <p:nvPr/>
          </p:nvSpPr>
          <p:spPr bwMode="auto">
            <a:xfrm>
              <a:off x="4641128" y="3807632"/>
              <a:ext cx="252747" cy="312153"/>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2" name="Freeform 94">
              <a:extLst>
                <a:ext uri="{FF2B5EF4-FFF2-40B4-BE49-F238E27FC236}">
                  <a16:creationId xmlns:a16="http://schemas.microsoft.com/office/drawing/2014/main" id="{32AAB404-7812-C841-A5FA-ECEF0E3BE8AA}"/>
                </a:ext>
              </a:extLst>
            </p:cNvPr>
            <p:cNvSpPr>
              <a:spLocks noChangeArrowheads="1"/>
            </p:cNvSpPr>
            <p:nvPr/>
          </p:nvSpPr>
          <p:spPr bwMode="auto">
            <a:xfrm>
              <a:off x="4641128" y="2878406"/>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3" name="Freeform 95">
              <a:extLst>
                <a:ext uri="{FF2B5EF4-FFF2-40B4-BE49-F238E27FC236}">
                  <a16:creationId xmlns:a16="http://schemas.microsoft.com/office/drawing/2014/main" id="{C67ECAAF-2A48-C945-B896-E976FBFC2F70}"/>
                </a:ext>
              </a:extLst>
            </p:cNvPr>
            <p:cNvSpPr>
              <a:spLocks noChangeArrowheads="1"/>
            </p:cNvSpPr>
            <p:nvPr/>
          </p:nvSpPr>
          <p:spPr bwMode="auto">
            <a:xfrm>
              <a:off x="4892794"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4" name="Freeform 96">
              <a:extLst>
                <a:ext uri="{FF2B5EF4-FFF2-40B4-BE49-F238E27FC236}">
                  <a16:creationId xmlns:a16="http://schemas.microsoft.com/office/drawing/2014/main" id="{E48DB900-110A-B147-914A-FD53CFED2F82}"/>
                </a:ext>
              </a:extLst>
            </p:cNvPr>
            <p:cNvSpPr>
              <a:spLocks noChangeArrowheads="1"/>
            </p:cNvSpPr>
            <p:nvPr/>
          </p:nvSpPr>
          <p:spPr bwMode="auto">
            <a:xfrm>
              <a:off x="4892794"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5" name="Freeform 97">
              <a:extLst>
                <a:ext uri="{FF2B5EF4-FFF2-40B4-BE49-F238E27FC236}">
                  <a16:creationId xmlns:a16="http://schemas.microsoft.com/office/drawing/2014/main" id="{A4576C37-D62E-244F-B6C4-B1E19875137B}"/>
                </a:ext>
              </a:extLst>
            </p:cNvPr>
            <p:cNvSpPr>
              <a:spLocks noChangeArrowheads="1"/>
            </p:cNvSpPr>
            <p:nvPr/>
          </p:nvSpPr>
          <p:spPr bwMode="auto">
            <a:xfrm>
              <a:off x="4892794"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6" name="Freeform 99">
              <a:extLst>
                <a:ext uri="{FF2B5EF4-FFF2-40B4-BE49-F238E27FC236}">
                  <a16:creationId xmlns:a16="http://schemas.microsoft.com/office/drawing/2014/main" id="{A1B5D8B7-E210-6147-A51F-97E36B2F84BC}"/>
                </a:ext>
              </a:extLst>
            </p:cNvPr>
            <p:cNvSpPr>
              <a:spLocks noChangeArrowheads="1"/>
            </p:cNvSpPr>
            <p:nvPr/>
          </p:nvSpPr>
          <p:spPr bwMode="auto">
            <a:xfrm>
              <a:off x="4892794"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17" name="Freeform 100">
              <a:extLst>
                <a:ext uri="{FF2B5EF4-FFF2-40B4-BE49-F238E27FC236}">
                  <a16:creationId xmlns:a16="http://schemas.microsoft.com/office/drawing/2014/main" id="{B8D762B2-873A-3047-B0F2-B8B94E5E0D4D}"/>
                </a:ext>
              </a:extLst>
            </p:cNvPr>
            <p:cNvSpPr>
              <a:spLocks noChangeArrowheads="1"/>
            </p:cNvSpPr>
            <p:nvPr/>
          </p:nvSpPr>
          <p:spPr bwMode="auto">
            <a:xfrm>
              <a:off x="4892794"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8" name="Freeform 101">
              <a:extLst>
                <a:ext uri="{FF2B5EF4-FFF2-40B4-BE49-F238E27FC236}">
                  <a16:creationId xmlns:a16="http://schemas.microsoft.com/office/drawing/2014/main" id="{59B70FAF-9E2A-E14E-924E-7DEDE8DAB182}"/>
                </a:ext>
              </a:extLst>
            </p:cNvPr>
            <p:cNvSpPr>
              <a:spLocks noChangeArrowheads="1"/>
            </p:cNvSpPr>
            <p:nvPr/>
          </p:nvSpPr>
          <p:spPr bwMode="auto">
            <a:xfrm>
              <a:off x="4892794"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9" name="Freeform 231">
              <a:extLst>
                <a:ext uri="{FF2B5EF4-FFF2-40B4-BE49-F238E27FC236}">
                  <a16:creationId xmlns:a16="http://schemas.microsoft.com/office/drawing/2014/main" id="{9D373BA3-3008-2145-B024-17AA41753D04}"/>
                </a:ext>
              </a:extLst>
            </p:cNvPr>
            <p:cNvSpPr>
              <a:spLocks noChangeArrowheads="1"/>
            </p:cNvSpPr>
            <p:nvPr/>
          </p:nvSpPr>
          <p:spPr bwMode="auto">
            <a:xfrm>
              <a:off x="5649954" y="2888880"/>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0" name="Freeform 232">
              <a:extLst>
                <a:ext uri="{FF2B5EF4-FFF2-40B4-BE49-F238E27FC236}">
                  <a16:creationId xmlns:a16="http://schemas.microsoft.com/office/drawing/2014/main" id="{1A24BABA-5641-7640-B272-418D4C968642}"/>
                </a:ext>
              </a:extLst>
            </p:cNvPr>
            <p:cNvSpPr>
              <a:spLocks noChangeArrowheads="1"/>
            </p:cNvSpPr>
            <p:nvPr/>
          </p:nvSpPr>
          <p:spPr bwMode="auto">
            <a:xfrm>
              <a:off x="5649954" y="3513185"/>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1" name="Freeform 233">
              <a:extLst>
                <a:ext uri="{FF2B5EF4-FFF2-40B4-BE49-F238E27FC236}">
                  <a16:creationId xmlns:a16="http://schemas.microsoft.com/office/drawing/2014/main" id="{AEB4AFE9-D98F-4043-BF99-0421A402C4D7}"/>
                </a:ext>
              </a:extLst>
            </p:cNvPr>
            <p:cNvSpPr>
              <a:spLocks noChangeArrowheads="1"/>
            </p:cNvSpPr>
            <p:nvPr/>
          </p:nvSpPr>
          <p:spPr bwMode="auto">
            <a:xfrm>
              <a:off x="5397207"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2" name="Freeform 235">
              <a:extLst>
                <a:ext uri="{FF2B5EF4-FFF2-40B4-BE49-F238E27FC236}">
                  <a16:creationId xmlns:a16="http://schemas.microsoft.com/office/drawing/2014/main" id="{710CEB18-41E7-DF4D-8DF5-51FF36326CDD}"/>
                </a:ext>
              </a:extLst>
            </p:cNvPr>
            <p:cNvSpPr>
              <a:spLocks noChangeArrowheads="1"/>
            </p:cNvSpPr>
            <p:nvPr/>
          </p:nvSpPr>
          <p:spPr bwMode="auto">
            <a:xfrm>
              <a:off x="5397207" y="3357649"/>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23" name="Freeform 236">
              <a:extLst>
                <a:ext uri="{FF2B5EF4-FFF2-40B4-BE49-F238E27FC236}">
                  <a16:creationId xmlns:a16="http://schemas.microsoft.com/office/drawing/2014/main" id="{D048209C-195E-DC41-B271-231F36CB6658}"/>
                </a:ext>
              </a:extLst>
            </p:cNvPr>
            <p:cNvSpPr>
              <a:spLocks noChangeArrowheads="1"/>
            </p:cNvSpPr>
            <p:nvPr/>
          </p:nvSpPr>
          <p:spPr bwMode="auto">
            <a:xfrm>
              <a:off x="5901620"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4" name="Freeform 237">
              <a:extLst>
                <a:ext uri="{FF2B5EF4-FFF2-40B4-BE49-F238E27FC236}">
                  <a16:creationId xmlns:a16="http://schemas.microsoft.com/office/drawing/2014/main" id="{0280903C-1862-0A44-8436-A6CD66D0E2AE}"/>
                </a:ext>
              </a:extLst>
            </p:cNvPr>
            <p:cNvSpPr>
              <a:spLocks noChangeArrowheads="1"/>
            </p:cNvSpPr>
            <p:nvPr/>
          </p:nvSpPr>
          <p:spPr bwMode="auto">
            <a:xfrm>
              <a:off x="6154367"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5" name="Freeform 238">
              <a:extLst>
                <a:ext uri="{FF2B5EF4-FFF2-40B4-BE49-F238E27FC236}">
                  <a16:creationId xmlns:a16="http://schemas.microsoft.com/office/drawing/2014/main" id="{0D37FB29-24F0-B844-8C50-AA5AF716A6F4}"/>
                </a:ext>
              </a:extLst>
            </p:cNvPr>
            <p:cNvSpPr>
              <a:spLocks noChangeArrowheads="1"/>
            </p:cNvSpPr>
            <p:nvPr/>
          </p:nvSpPr>
          <p:spPr bwMode="auto">
            <a:xfrm>
              <a:off x="5649954"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6" name="Freeform 239">
              <a:extLst>
                <a:ext uri="{FF2B5EF4-FFF2-40B4-BE49-F238E27FC236}">
                  <a16:creationId xmlns:a16="http://schemas.microsoft.com/office/drawing/2014/main" id="{59675731-49C5-7E46-BDED-B674CAE3B556}"/>
                </a:ext>
              </a:extLst>
            </p:cNvPr>
            <p:cNvSpPr>
              <a:spLocks noChangeArrowheads="1"/>
            </p:cNvSpPr>
            <p:nvPr/>
          </p:nvSpPr>
          <p:spPr bwMode="auto">
            <a:xfrm>
              <a:off x="5145541" y="2576727"/>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7" name="Freeform 241">
              <a:extLst>
                <a:ext uri="{FF2B5EF4-FFF2-40B4-BE49-F238E27FC236}">
                  <a16:creationId xmlns:a16="http://schemas.microsoft.com/office/drawing/2014/main" id="{0DB69B26-5E53-864E-8943-1A31BAB309DF}"/>
                </a:ext>
              </a:extLst>
            </p:cNvPr>
            <p:cNvSpPr>
              <a:spLocks noChangeArrowheads="1"/>
            </p:cNvSpPr>
            <p:nvPr/>
          </p:nvSpPr>
          <p:spPr bwMode="auto">
            <a:xfrm>
              <a:off x="5145541" y="3818105"/>
              <a:ext cx="252747" cy="312153"/>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8" name="Freeform 242">
              <a:extLst>
                <a:ext uri="{FF2B5EF4-FFF2-40B4-BE49-F238E27FC236}">
                  <a16:creationId xmlns:a16="http://schemas.microsoft.com/office/drawing/2014/main" id="{6CB315E2-E8BF-AB4A-A223-8EDB6742DD09}"/>
                </a:ext>
              </a:extLst>
            </p:cNvPr>
            <p:cNvSpPr>
              <a:spLocks noChangeArrowheads="1"/>
            </p:cNvSpPr>
            <p:nvPr/>
          </p:nvSpPr>
          <p:spPr bwMode="auto">
            <a:xfrm>
              <a:off x="5397207"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9" name="Freeform 243">
              <a:extLst>
                <a:ext uri="{FF2B5EF4-FFF2-40B4-BE49-F238E27FC236}">
                  <a16:creationId xmlns:a16="http://schemas.microsoft.com/office/drawing/2014/main" id="{C9E8357B-8FA1-CD47-87F6-E372415104CA}"/>
                </a:ext>
              </a:extLst>
            </p:cNvPr>
            <p:cNvSpPr>
              <a:spLocks noChangeArrowheads="1"/>
            </p:cNvSpPr>
            <p:nvPr/>
          </p:nvSpPr>
          <p:spPr bwMode="auto">
            <a:xfrm>
              <a:off x="6154367" y="2880567"/>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30" name="Freeform 244">
              <a:extLst>
                <a:ext uri="{FF2B5EF4-FFF2-40B4-BE49-F238E27FC236}">
                  <a16:creationId xmlns:a16="http://schemas.microsoft.com/office/drawing/2014/main" id="{C962DC92-EB64-4C46-837B-FE1308FB3647}"/>
                </a:ext>
              </a:extLst>
            </p:cNvPr>
            <p:cNvSpPr>
              <a:spLocks noChangeArrowheads="1"/>
            </p:cNvSpPr>
            <p:nvPr/>
          </p:nvSpPr>
          <p:spPr bwMode="auto">
            <a:xfrm>
              <a:off x="5145541" y="3192720"/>
              <a:ext cx="252747" cy="312152"/>
            </a:xfrm>
            <a:custGeom>
              <a:avLst/>
              <a:gdLst>
                <a:gd name="T0" fmla="*/ 0 w 1030"/>
                <a:gd name="T1" fmla="*/ 637 h 1275"/>
                <a:gd name="T2" fmla="*/ 1029 w 1030"/>
                <a:gd name="T3" fmla="*/ 1274 h 1275"/>
                <a:gd name="T4" fmla="*/ 1029 w 1030"/>
                <a:gd name="T5" fmla="*/ 0 h 1275"/>
                <a:gd name="T6" fmla="*/ 0 w 1030"/>
                <a:gd name="T7" fmla="*/ 637 h 1275"/>
              </a:gdLst>
              <a:ahLst/>
              <a:cxnLst>
                <a:cxn ang="0">
                  <a:pos x="T0" y="T1"/>
                </a:cxn>
                <a:cxn ang="0">
                  <a:pos x="T2" y="T3"/>
                </a:cxn>
                <a:cxn ang="0">
                  <a:pos x="T4" y="T5"/>
                </a:cxn>
                <a:cxn ang="0">
                  <a:pos x="T6" y="T7"/>
                </a:cxn>
              </a:cxnLst>
              <a:rect l="0" t="0" r="r" b="b"/>
              <a:pathLst>
                <a:path w="1030" h="1275">
                  <a:moveTo>
                    <a:pt x="0" y="637"/>
                  </a:moveTo>
                  <a:lnTo>
                    <a:pt x="1029" y="1274"/>
                  </a:lnTo>
                  <a:lnTo>
                    <a:pt x="1029"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1" name="Freeform 245">
              <a:extLst>
                <a:ext uri="{FF2B5EF4-FFF2-40B4-BE49-F238E27FC236}">
                  <a16:creationId xmlns:a16="http://schemas.microsoft.com/office/drawing/2014/main" id="{B54D1C65-4E28-0B4A-B4D8-3E06CB79D34C}"/>
                </a:ext>
              </a:extLst>
            </p:cNvPr>
            <p:cNvSpPr>
              <a:spLocks noChangeArrowheads="1"/>
            </p:cNvSpPr>
            <p:nvPr/>
          </p:nvSpPr>
          <p:spPr bwMode="auto">
            <a:xfrm>
              <a:off x="5901620"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2" name="Freeform 246">
              <a:extLst>
                <a:ext uri="{FF2B5EF4-FFF2-40B4-BE49-F238E27FC236}">
                  <a16:creationId xmlns:a16="http://schemas.microsoft.com/office/drawing/2014/main" id="{8D1A8389-0453-BD4D-BB71-CD6B1A1F4C93}"/>
                </a:ext>
              </a:extLst>
            </p:cNvPr>
            <p:cNvSpPr>
              <a:spLocks noChangeArrowheads="1"/>
            </p:cNvSpPr>
            <p:nvPr/>
          </p:nvSpPr>
          <p:spPr bwMode="auto">
            <a:xfrm>
              <a:off x="5649954"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3" name="Freeform 247">
              <a:extLst>
                <a:ext uri="{FF2B5EF4-FFF2-40B4-BE49-F238E27FC236}">
                  <a16:creationId xmlns:a16="http://schemas.microsoft.com/office/drawing/2014/main" id="{25AA6D6E-E2D3-CB40-A3FA-547EDB3F9005}"/>
                </a:ext>
              </a:extLst>
            </p:cNvPr>
            <p:cNvSpPr>
              <a:spLocks noChangeArrowheads="1"/>
            </p:cNvSpPr>
            <p:nvPr/>
          </p:nvSpPr>
          <p:spPr bwMode="auto">
            <a:xfrm>
              <a:off x="5145541" y="350487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4" name="Freeform 248">
              <a:extLst>
                <a:ext uri="{FF2B5EF4-FFF2-40B4-BE49-F238E27FC236}">
                  <a16:creationId xmlns:a16="http://schemas.microsoft.com/office/drawing/2014/main" id="{1F46D19F-63AC-6C44-AF62-94ED70519DC1}"/>
                </a:ext>
              </a:extLst>
            </p:cNvPr>
            <p:cNvSpPr>
              <a:spLocks noChangeArrowheads="1"/>
            </p:cNvSpPr>
            <p:nvPr/>
          </p:nvSpPr>
          <p:spPr bwMode="auto">
            <a:xfrm>
              <a:off x="5145541" y="2880567"/>
              <a:ext cx="252747" cy="313233"/>
            </a:xfrm>
            <a:custGeom>
              <a:avLst/>
              <a:gdLst>
                <a:gd name="T0" fmla="*/ 0 w 1030"/>
                <a:gd name="T1" fmla="*/ 637 h 1277"/>
                <a:gd name="T2" fmla="*/ 1029 w 1030"/>
                <a:gd name="T3" fmla="*/ 1276 h 1277"/>
                <a:gd name="T4" fmla="*/ 1029 w 1030"/>
                <a:gd name="T5" fmla="*/ 0 h 1277"/>
                <a:gd name="T6" fmla="*/ 0 w 1030"/>
                <a:gd name="T7" fmla="*/ 637 h 1277"/>
              </a:gdLst>
              <a:ahLst/>
              <a:cxnLst>
                <a:cxn ang="0">
                  <a:pos x="T0" y="T1"/>
                </a:cxn>
                <a:cxn ang="0">
                  <a:pos x="T2" y="T3"/>
                </a:cxn>
                <a:cxn ang="0">
                  <a:pos x="T4" y="T5"/>
                </a:cxn>
                <a:cxn ang="0">
                  <a:pos x="T6" y="T7"/>
                </a:cxn>
              </a:cxnLst>
              <a:rect l="0" t="0" r="r" b="b"/>
              <a:pathLst>
                <a:path w="1030" h="1277">
                  <a:moveTo>
                    <a:pt x="0" y="637"/>
                  </a:moveTo>
                  <a:lnTo>
                    <a:pt x="1029" y="1276"/>
                  </a:lnTo>
                  <a:lnTo>
                    <a:pt x="1029"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5" name="Freeform 249">
              <a:extLst>
                <a:ext uri="{FF2B5EF4-FFF2-40B4-BE49-F238E27FC236}">
                  <a16:creationId xmlns:a16="http://schemas.microsoft.com/office/drawing/2014/main" id="{5522BAAB-F958-3846-BC9C-64CC98867312}"/>
                </a:ext>
              </a:extLst>
            </p:cNvPr>
            <p:cNvSpPr>
              <a:spLocks noChangeArrowheads="1"/>
            </p:cNvSpPr>
            <p:nvPr/>
          </p:nvSpPr>
          <p:spPr bwMode="auto">
            <a:xfrm>
              <a:off x="6154367"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6" name="Freeform 251">
              <a:extLst>
                <a:ext uri="{FF2B5EF4-FFF2-40B4-BE49-F238E27FC236}">
                  <a16:creationId xmlns:a16="http://schemas.microsoft.com/office/drawing/2014/main" id="{1DC8CFD3-C798-4B47-ACE7-0EBBB1EEA7C4}"/>
                </a:ext>
              </a:extLst>
            </p:cNvPr>
            <p:cNvSpPr>
              <a:spLocks noChangeArrowheads="1"/>
            </p:cNvSpPr>
            <p:nvPr/>
          </p:nvSpPr>
          <p:spPr bwMode="auto">
            <a:xfrm>
              <a:off x="5649954" y="3669802"/>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7" name="Freeform 252">
              <a:extLst>
                <a:ext uri="{FF2B5EF4-FFF2-40B4-BE49-F238E27FC236}">
                  <a16:creationId xmlns:a16="http://schemas.microsoft.com/office/drawing/2014/main" id="{C5613AE6-165E-A147-8850-5CBBD30A1D19}"/>
                </a:ext>
              </a:extLst>
            </p:cNvPr>
            <p:cNvSpPr>
              <a:spLocks noChangeArrowheads="1"/>
            </p:cNvSpPr>
            <p:nvPr/>
          </p:nvSpPr>
          <p:spPr bwMode="auto">
            <a:xfrm>
              <a:off x="5397207" y="350487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8" name="Freeform 253">
              <a:extLst>
                <a:ext uri="{FF2B5EF4-FFF2-40B4-BE49-F238E27FC236}">
                  <a16:creationId xmlns:a16="http://schemas.microsoft.com/office/drawing/2014/main" id="{37D327F3-E840-3847-AC82-26B1FF20E9A7}"/>
                </a:ext>
              </a:extLst>
            </p:cNvPr>
            <p:cNvSpPr>
              <a:spLocks noChangeArrowheads="1"/>
            </p:cNvSpPr>
            <p:nvPr/>
          </p:nvSpPr>
          <p:spPr bwMode="auto">
            <a:xfrm>
              <a:off x="6407113" y="2576727"/>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1"/>
            </a:solidFill>
            <a:ln>
              <a:noFill/>
            </a:ln>
            <a:effectLst/>
          </p:spPr>
          <p:txBody>
            <a:bodyPr wrap="none" anchor="ctr"/>
            <a:lstStyle/>
            <a:p>
              <a:pPr defTabSz="914194"/>
              <a:endParaRPr lang="es-ES_tradnl" sz="1225">
                <a:solidFill>
                  <a:srgbClr val="F3AC58"/>
                </a:solidFill>
              </a:endParaRPr>
            </a:p>
          </p:txBody>
        </p:sp>
        <p:sp>
          <p:nvSpPr>
            <p:cNvPr id="139" name="Freeform 254">
              <a:extLst>
                <a:ext uri="{FF2B5EF4-FFF2-40B4-BE49-F238E27FC236}">
                  <a16:creationId xmlns:a16="http://schemas.microsoft.com/office/drawing/2014/main" id="{BCD8D416-BE36-6C43-8783-A10414D76615}"/>
                </a:ext>
              </a:extLst>
            </p:cNvPr>
            <p:cNvSpPr>
              <a:spLocks noChangeArrowheads="1"/>
            </p:cNvSpPr>
            <p:nvPr/>
          </p:nvSpPr>
          <p:spPr bwMode="auto">
            <a:xfrm>
              <a:off x="5649954" y="30444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0" name="Freeform 255">
              <a:extLst>
                <a:ext uri="{FF2B5EF4-FFF2-40B4-BE49-F238E27FC236}">
                  <a16:creationId xmlns:a16="http://schemas.microsoft.com/office/drawing/2014/main" id="{700A56C1-4F6B-5842-9ECF-C58960C80F1C}"/>
                </a:ext>
              </a:extLst>
            </p:cNvPr>
            <p:cNvSpPr>
              <a:spLocks noChangeArrowheads="1"/>
            </p:cNvSpPr>
            <p:nvPr/>
          </p:nvSpPr>
          <p:spPr bwMode="auto">
            <a:xfrm>
              <a:off x="5901620" y="3513185"/>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1" name="Freeform 256">
              <a:extLst>
                <a:ext uri="{FF2B5EF4-FFF2-40B4-BE49-F238E27FC236}">
                  <a16:creationId xmlns:a16="http://schemas.microsoft.com/office/drawing/2014/main" id="{EADC1D60-38E0-434A-B910-404CAF4333C3}"/>
                </a:ext>
              </a:extLst>
            </p:cNvPr>
            <p:cNvSpPr>
              <a:spLocks noChangeArrowheads="1"/>
            </p:cNvSpPr>
            <p:nvPr/>
          </p:nvSpPr>
          <p:spPr bwMode="auto">
            <a:xfrm>
              <a:off x="5397207"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2" name="Freeform 257">
              <a:extLst>
                <a:ext uri="{FF2B5EF4-FFF2-40B4-BE49-F238E27FC236}">
                  <a16:creationId xmlns:a16="http://schemas.microsoft.com/office/drawing/2014/main" id="{0BC1BF7B-BCE5-C640-AF53-D140C934467C}"/>
                </a:ext>
              </a:extLst>
            </p:cNvPr>
            <p:cNvSpPr>
              <a:spLocks noChangeArrowheads="1"/>
            </p:cNvSpPr>
            <p:nvPr/>
          </p:nvSpPr>
          <p:spPr bwMode="auto">
            <a:xfrm>
              <a:off x="5901620"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3" name="Freeform 258">
              <a:extLst>
                <a:ext uri="{FF2B5EF4-FFF2-40B4-BE49-F238E27FC236}">
                  <a16:creationId xmlns:a16="http://schemas.microsoft.com/office/drawing/2014/main" id="{0142E70C-AD84-354E-B1DF-77180B89217E}"/>
                </a:ext>
              </a:extLst>
            </p:cNvPr>
            <p:cNvSpPr>
              <a:spLocks noChangeArrowheads="1"/>
            </p:cNvSpPr>
            <p:nvPr/>
          </p:nvSpPr>
          <p:spPr bwMode="auto">
            <a:xfrm>
              <a:off x="6154367" y="2732264"/>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4" name="Freeform 259">
              <a:extLst>
                <a:ext uri="{FF2B5EF4-FFF2-40B4-BE49-F238E27FC236}">
                  <a16:creationId xmlns:a16="http://schemas.microsoft.com/office/drawing/2014/main" id="{23B947AD-85FE-F440-BD96-6A5C0F56661B}"/>
                </a:ext>
              </a:extLst>
            </p:cNvPr>
            <p:cNvSpPr>
              <a:spLocks noChangeArrowheads="1"/>
            </p:cNvSpPr>
            <p:nvPr/>
          </p:nvSpPr>
          <p:spPr bwMode="auto">
            <a:xfrm>
              <a:off x="5145541" y="3661489"/>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5" name="Freeform 260">
              <a:extLst>
                <a:ext uri="{FF2B5EF4-FFF2-40B4-BE49-F238E27FC236}">
                  <a16:creationId xmlns:a16="http://schemas.microsoft.com/office/drawing/2014/main" id="{743931AB-9DD7-9548-8C6C-DF3106A4B6DB}"/>
                </a:ext>
              </a:extLst>
            </p:cNvPr>
            <p:cNvSpPr>
              <a:spLocks noChangeArrowheads="1"/>
            </p:cNvSpPr>
            <p:nvPr/>
          </p:nvSpPr>
          <p:spPr bwMode="auto">
            <a:xfrm>
              <a:off x="5145541" y="2732264"/>
              <a:ext cx="252747" cy="312152"/>
            </a:xfrm>
            <a:custGeom>
              <a:avLst/>
              <a:gdLst>
                <a:gd name="T0" fmla="*/ 1029 w 1030"/>
                <a:gd name="T1" fmla="*/ 638 h 1276"/>
                <a:gd name="T2" fmla="*/ 0 w 1030"/>
                <a:gd name="T3" fmla="*/ 1275 h 1276"/>
                <a:gd name="T4" fmla="*/ 0 w 1030"/>
                <a:gd name="T5" fmla="*/ 0 h 1276"/>
                <a:gd name="T6" fmla="*/ 1029 w 1030"/>
                <a:gd name="T7" fmla="*/ 638 h 1276"/>
              </a:gdLst>
              <a:ahLst/>
              <a:cxnLst>
                <a:cxn ang="0">
                  <a:pos x="T0" y="T1"/>
                </a:cxn>
                <a:cxn ang="0">
                  <a:pos x="T2" y="T3"/>
                </a:cxn>
                <a:cxn ang="0">
                  <a:pos x="T4" y="T5"/>
                </a:cxn>
                <a:cxn ang="0">
                  <a:pos x="T6" y="T7"/>
                </a:cxn>
              </a:cxnLst>
              <a:rect l="0" t="0" r="r" b="b"/>
              <a:pathLst>
                <a:path w="1030" h="1276">
                  <a:moveTo>
                    <a:pt x="1029" y="638"/>
                  </a:moveTo>
                  <a:lnTo>
                    <a:pt x="0" y="1275"/>
                  </a:lnTo>
                  <a:lnTo>
                    <a:pt x="0" y="0"/>
                  </a:lnTo>
                  <a:lnTo>
                    <a:pt x="1029"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6" name="Freeform 262">
              <a:extLst>
                <a:ext uri="{FF2B5EF4-FFF2-40B4-BE49-F238E27FC236}">
                  <a16:creationId xmlns:a16="http://schemas.microsoft.com/office/drawing/2014/main" id="{344FEF16-2B86-F946-9D5A-8745070EA9D3}"/>
                </a:ext>
              </a:extLst>
            </p:cNvPr>
            <p:cNvSpPr>
              <a:spLocks noChangeArrowheads="1"/>
            </p:cNvSpPr>
            <p:nvPr/>
          </p:nvSpPr>
          <p:spPr bwMode="auto">
            <a:xfrm>
              <a:off x="5397207"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7" name="Freeform 264">
              <a:extLst>
                <a:ext uri="{FF2B5EF4-FFF2-40B4-BE49-F238E27FC236}">
                  <a16:creationId xmlns:a16="http://schemas.microsoft.com/office/drawing/2014/main" id="{41AFFD97-B071-F94D-ABDB-D2733A95E977}"/>
                </a:ext>
              </a:extLst>
            </p:cNvPr>
            <p:cNvSpPr>
              <a:spLocks noChangeArrowheads="1"/>
            </p:cNvSpPr>
            <p:nvPr/>
          </p:nvSpPr>
          <p:spPr bwMode="auto">
            <a:xfrm>
              <a:off x="5901620"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8" name="Freeform 265">
              <a:extLst>
                <a:ext uri="{FF2B5EF4-FFF2-40B4-BE49-F238E27FC236}">
                  <a16:creationId xmlns:a16="http://schemas.microsoft.com/office/drawing/2014/main" id="{7D6F30F4-4028-3C4A-9639-E841460675F5}"/>
                </a:ext>
              </a:extLst>
            </p:cNvPr>
            <p:cNvSpPr>
              <a:spLocks noChangeArrowheads="1"/>
            </p:cNvSpPr>
            <p:nvPr/>
          </p:nvSpPr>
          <p:spPr bwMode="auto">
            <a:xfrm>
              <a:off x="6407113" y="2888880"/>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9" name="Freeform 266">
              <a:extLst>
                <a:ext uri="{FF2B5EF4-FFF2-40B4-BE49-F238E27FC236}">
                  <a16:creationId xmlns:a16="http://schemas.microsoft.com/office/drawing/2014/main" id="{8C6606DB-470B-7148-8D48-D1BD44E1D35C}"/>
                </a:ext>
              </a:extLst>
            </p:cNvPr>
            <p:cNvSpPr>
              <a:spLocks noChangeArrowheads="1"/>
            </p:cNvSpPr>
            <p:nvPr/>
          </p:nvSpPr>
          <p:spPr bwMode="auto">
            <a:xfrm>
              <a:off x="5145541" y="3036103"/>
              <a:ext cx="252747" cy="313233"/>
            </a:xfrm>
            <a:custGeom>
              <a:avLst/>
              <a:gdLst>
                <a:gd name="T0" fmla="*/ 1029 w 1030"/>
                <a:gd name="T1" fmla="*/ 639 h 1277"/>
                <a:gd name="T2" fmla="*/ 0 w 1030"/>
                <a:gd name="T3" fmla="*/ 1276 h 1277"/>
                <a:gd name="T4" fmla="*/ 0 w 1030"/>
                <a:gd name="T5" fmla="*/ 0 h 1277"/>
                <a:gd name="T6" fmla="*/ 1029 w 1030"/>
                <a:gd name="T7" fmla="*/ 639 h 1277"/>
              </a:gdLst>
              <a:ahLst/>
              <a:cxnLst>
                <a:cxn ang="0">
                  <a:pos x="T0" y="T1"/>
                </a:cxn>
                <a:cxn ang="0">
                  <a:pos x="T2" y="T3"/>
                </a:cxn>
                <a:cxn ang="0">
                  <a:pos x="T4" y="T5"/>
                </a:cxn>
                <a:cxn ang="0">
                  <a:pos x="T6" y="T7"/>
                </a:cxn>
              </a:cxnLst>
              <a:rect l="0" t="0" r="r" b="b"/>
              <a:pathLst>
                <a:path w="1030" h="1277">
                  <a:moveTo>
                    <a:pt x="1029" y="639"/>
                  </a:moveTo>
                  <a:lnTo>
                    <a:pt x="0" y="1276"/>
                  </a:lnTo>
                  <a:lnTo>
                    <a:pt x="0" y="0"/>
                  </a:lnTo>
                  <a:lnTo>
                    <a:pt x="1029"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4518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7491" y="385820"/>
            <a:ext cx="7754815" cy="1323439"/>
          </a:xfrm>
          <a:prstGeom prst="rect">
            <a:avLst/>
          </a:prstGeom>
          <a:noFill/>
        </p:spPr>
        <p:txBody>
          <a:bodyPr wrap="none" rtlCol="0">
            <a:spAutoFit/>
          </a:bodyPr>
          <a:lstStyle/>
          <a:p>
            <a:pPr algn="ctr" defTabSz="914194"/>
            <a:r>
              <a:rPr lang="en-US" sz="4000" b="1" spc="151">
                <a:solidFill>
                  <a:srgbClr val="232C34"/>
                </a:solidFill>
                <a:latin typeface="Montserrat Bold"/>
                <a:ea typeface="Nunito Bold" charset="0"/>
                <a:cs typeface="Nunito Bold" charset="0"/>
              </a:rPr>
              <a:t>Terpenoids in Peltate Glands</a:t>
            </a:r>
          </a:p>
          <a:p>
            <a:pPr algn="ctr" defTabSz="914194"/>
            <a:r>
              <a:rPr lang="en-US" sz="4000" b="1" spc="151">
                <a:solidFill>
                  <a:srgbClr val="232C34"/>
                </a:solidFill>
                <a:latin typeface="Montserrat Bold"/>
                <a:ea typeface="Nunito Bold" charset="0"/>
                <a:cs typeface="Nunito Bold" charset="0"/>
              </a:rPr>
              <a:t>(Sweet Basil)</a:t>
            </a:r>
            <a:endParaRPr lang="en-US" sz="4000" b="1" spc="151" dirty="0">
              <a:solidFill>
                <a:srgbClr val="232C34"/>
              </a:solidFill>
              <a:latin typeface="Montserrat Bold"/>
              <a:ea typeface="Nunito Bold" charset="0"/>
              <a:cs typeface="Nunito Bold" charset="0"/>
            </a:endParaRPr>
          </a:p>
        </p:txBody>
      </p:sp>
      <p:pic>
        <p:nvPicPr>
          <p:cNvPr id="2" name="Picture 1"/>
          <p:cNvPicPr>
            <a:picLocks noChangeAspect="1"/>
          </p:cNvPicPr>
          <p:nvPr/>
        </p:nvPicPr>
        <p:blipFill>
          <a:blip r:embed="rId3"/>
          <a:stretch>
            <a:fillRect/>
          </a:stretch>
        </p:blipFill>
        <p:spPr>
          <a:xfrm>
            <a:off x="1096033" y="2437057"/>
            <a:ext cx="4244032" cy="2977153"/>
          </a:xfrm>
          <a:prstGeom prst="rect">
            <a:avLst/>
          </a:prstGeom>
        </p:spPr>
      </p:pic>
      <p:pic>
        <p:nvPicPr>
          <p:cNvPr id="3" name="Picture 2"/>
          <p:cNvPicPr>
            <a:picLocks noChangeAspect="1"/>
          </p:cNvPicPr>
          <p:nvPr/>
        </p:nvPicPr>
        <p:blipFill>
          <a:blip r:embed="rId4"/>
          <a:stretch>
            <a:fillRect/>
          </a:stretch>
        </p:blipFill>
        <p:spPr>
          <a:xfrm>
            <a:off x="6082079" y="2437056"/>
            <a:ext cx="5283387" cy="2977153"/>
          </a:xfrm>
          <a:prstGeom prst="rect">
            <a:avLst/>
          </a:prstGeom>
        </p:spPr>
      </p:pic>
      <p:sp>
        <p:nvSpPr>
          <p:cNvPr id="6" name="TextBox 5">
            <a:extLst>
              <a:ext uri="{FF2B5EF4-FFF2-40B4-BE49-F238E27FC236}">
                <a16:creationId xmlns:a16="http://schemas.microsoft.com/office/drawing/2014/main" id="{812E35F0-4AC2-5F4C-B269-50676F3CE944}"/>
              </a:ext>
            </a:extLst>
          </p:cNvPr>
          <p:cNvSpPr txBox="1"/>
          <p:nvPr/>
        </p:nvSpPr>
        <p:spPr>
          <a:xfrm>
            <a:off x="2042919" y="5711121"/>
            <a:ext cx="2350259"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Monoterpenes</a:t>
            </a:r>
            <a:endParaRPr lang="en-US" sz="2200" b="1" spc="151" dirty="0">
              <a:solidFill>
                <a:srgbClr val="232C34"/>
              </a:solidFill>
              <a:latin typeface="Montserrat Bold"/>
              <a:ea typeface="Nunito Bold" charset="0"/>
              <a:cs typeface="Nunito Bold" charset="0"/>
            </a:endParaRPr>
          </a:p>
        </p:txBody>
      </p:sp>
      <p:sp>
        <p:nvSpPr>
          <p:cNvPr id="7" name="TextBox 6">
            <a:extLst>
              <a:ext uri="{FF2B5EF4-FFF2-40B4-BE49-F238E27FC236}">
                <a16:creationId xmlns:a16="http://schemas.microsoft.com/office/drawing/2014/main" id="{812E35F0-4AC2-5F4C-B269-50676F3CE944}"/>
              </a:ext>
            </a:extLst>
          </p:cNvPr>
          <p:cNvSpPr txBox="1"/>
          <p:nvPr/>
        </p:nvSpPr>
        <p:spPr>
          <a:xfrm>
            <a:off x="7443520" y="5711119"/>
            <a:ext cx="2560509" cy="430887"/>
          </a:xfrm>
          <a:prstGeom prst="rect">
            <a:avLst/>
          </a:prstGeom>
          <a:noFill/>
        </p:spPr>
        <p:txBody>
          <a:bodyPr wrap="none" rtlCol="0">
            <a:spAutoFit/>
          </a:bodyPr>
          <a:lstStyle/>
          <a:p>
            <a:pPr algn="ctr" defTabSz="914194"/>
            <a:r>
              <a:rPr lang="en-US" sz="2200" b="1" spc="151">
                <a:solidFill>
                  <a:srgbClr val="232C34"/>
                </a:solidFill>
                <a:latin typeface="Montserrat Bold"/>
                <a:ea typeface="Nunito Bold" charset="0"/>
                <a:cs typeface="Nunito Bold" charset="0"/>
              </a:rPr>
              <a:t>Sesquiterpenes</a:t>
            </a:r>
            <a:endParaRPr lang="en-US" sz="2200" b="1" spc="151" dirty="0">
              <a:solidFill>
                <a:srgbClr val="232C34"/>
              </a:solidFill>
              <a:latin typeface="Montserrat Bold"/>
              <a:ea typeface="Nunito Bold" charset="0"/>
              <a:cs typeface="Nunito Bold" charset="0"/>
            </a:endParaRPr>
          </a:p>
        </p:txBody>
      </p:sp>
    </p:spTree>
    <p:extLst>
      <p:ext uri="{BB962C8B-B14F-4D97-AF65-F5344CB8AC3E}">
        <p14:creationId xmlns:p14="http://schemas.microsoft.com/office/powerpoint/2010/main" val="20542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D9EFED-A911-584E-B583-4015B8AC6648}"/>
              </a:ext>
            </a:extLst>
          </p:cNvPr>
          <p:cNvGrpSpPr/>
          <p:nvPr/>
        </p:nvGrpSpPr>
        <p:grpSpPr>
          <a:xfrm>
            <a:off x="263" y="55871"/>
            <a:ext cx="11427995" cy="9256077"/>
            <a:chOff x="9587" y="597359"/>
            <a:chExt cx="8570996" cy="6942058"/>
          </a:xfrm>
        </p:grpSpPr>
        <p:sp>
          <p:nvSpPr>
            <p:cNvPr id="26" name="Freeform 11">
              <a:extLst>
                <a:ext uri="{FF2B5EF4-FFF2-40B4-BE49-F238E27FC236}">
                  <a16:creationId xmlns:a16="http://schemas.microsoft.com/office/drawing/2014/main" id="{72EE9FB9-45A8-7A47-BBE8-4CC1F431412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8" name="Group 7">
              <a:extLst>
                <a:ext uri="{FF2B5EF4-FFF2-40B4-BE49-F238E27FC236}">
                  <a16:creationId xmlns:a16="http://schemas.microsoft.com/office/drawing/2014/main" id="{80C6768D-D910-4742-9FF5-9BF1625683D8}"/>
                </a:ext>
              </a:extLst>
            </p:cNvPr>
            <p:cNvGrpSpPr/>
            <p:nvPr/>
          </p:nvGrpSpPr>
          <p:grpSpPr>
            <a:xfrm rot="17114831">
              <a:off x="824056" y="-217110"/>
              <a:ext cx="6942058" cy="8570996"/>
              <a:chOff x="6131178" y="3084988"/>
              <a:chExt cx="1012324" cy="1249863"/>
            </a:xfrm>
          </p:grpSpPr>
          <p:sp>
            <p:nvSpPr>
              <p:cNvPr id="9" name="Freeform 2">
                <a:extLst>
                  <a:ext uri="{FF2B5EF4-FFF2-40B4-BE49-F238E27FC236}">
                    <a16:creationId xmlns:a16="http://schemas.microsoft.com/office/drawing/2014/main" id="{28D658CF-2DFD-044A-B2E3-F00F914F5427}"/>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0" name="Freeform 6">
                <a:extLst>
                  <a:ext uri="{FF2B5EF4-FFF2-40B4-BE49-F238E27FC236}">
                    <a16:creationId xmlns:a16="http://schemas.microsoft.com/office/drawing/2014/main" id="{D69B0BC4-137B-694C-9048-55D038A3704E}"/>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 name="Freeform 11">
                <a:extLst>
                  <a:ext uri="{FF2B5EF4-FFF2-40B4-BE49-F238E27FC236}">
                    <a16:creationId xmlns:a16="http://schemas.microsoft.com/office/drawing/2014/main" id="{8201A1ED-30FB-B244-B95A-65B9046A9541}"/>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 name="Freeform 15">
                <a:extLst>
                  <a:ext uri="{FF2B5EF4-FFF2-40B4-BE49-F238E27FC236}">
                    <a16:creationId xmlns:a16="http://schemas.microsoft.com/office/drawing/2014/main" id="{31860A30-61C3-6649-859B-DBBD5FF71F27}"/>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5" name="Freeform 38">
                <a:extLst>
                  <a:ext uri="{FF2B5EF4-FFF2-40B4-BE49-F238E27FC236}">
                    <a16:creationId xmlns:a16="http://schemas.microsoft.com/office/drawing/2014/main" id="{4F1EDCB3-5AD3-4F48-AEEA-83CA8D4000FD}"/>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6" name="Freeform 39">
                <a:extLst>
                  <a:ext uri="{FF2B5EF4-FFF2-40B4-BE49-F238E27FC236}">
                    <a16:creationId xmlns:a16="http://schemas.microsoft.com/office/drawing/2014/main" id="{1A9C7183-BD00-8F43-AC19-916F511B504C}"/>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7" name="Freeform 44">
                <a:extLst>
                  <a:ext uri="{FF2B5EF4-FFF2-40B4-BE49-F238E27FC236}">
                    <a16:creationId xmlns:a16="http://schemas.microsoft.com/office/drawing/2014/main" id="{3626B414-12D7-CF4F-B5BB-F1E33EE3869F}"/>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8" name="Freeform 50">
                <a:extLst>
                  <a:ext uri="{FF2B5EF4-FFF2-40B4-BE49-F238E27FC236}">
                    <a16:creationId xmlns:a16="http://schemas.microsoft.com/office/drawing/2014/main" id="{92887A3C-65C7-F640-AACC-19C6B2B675C5}"/>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9" name="Freeform 54">
                <a:extLst>
                  <a:ext uri="{FF2B5EF4-FFF2-40B4-BE49-F238E27FC236}">
                    <a16:creationId xmlns:a16="http://schemas.microsoft.com/office/drawing/2014/main" id="{C8FC0781-8761-DB46-8483-116B69720A36}"/>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0" name="Freeform 60">
                <a:extLst>
                  <a:ext uri="{FF2B5EF4-FFF2-40B4-BE49-F238E27FC236}">
                    <a16:creationId xmlns:a16="http://schemas.microsoft.com/office/drawing/2014/main" id="{E8E551A7-4225-6547-9A38-82CF229AF9D9}"/>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1" name="Freeform 61">
                <a:extLst>
                  <a:ext uri="{FF2B5EF4-FFF2-40B4-BE49-F238E27FC236}">
                    <a16:creationId xmlns:a16="http://schemas.microsoft.com/office/drawing/2014/main" id="{F5565A02-84D2-8E41-B88C-A8A0D9099F5C}"/>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2" name="Freeform 67">
                <a:extLst>
                  <a:ext uri="{FF2B5EF4-FFF2-40B4-BE49-F238E27FC236}">
                    <a16:creationId xmlns:a16="http://schemas.microsoft.com/office/drawing/2014/main" id="{2013DAE1-2665-104E-9912-A52997A7C7B4}"/>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3" name="Freeform 80">
                <a:extLst>
                  <a:ext uri="{FF2B5EF4-FFF2-40B4-BE49-F238E27FC236}">
                    <a16:creationId xmlns:a16="http://schemas.microsoft.com/office/drawing/2014/main" id="{2F44C0A3-FE1D-3A47-99F7-4236A9B58BB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24" name="Freeform 82">
                <a:extLst>
                  <a:ext uri="{FF2B5EF4-FFF2-40B4-BE49-F238E27FC236}">
                    <a16:creationId xmlns:a16="http://schemas.microsoft.com/office/drawing/2014/main" id="{004660C3-51B9-1142-8C25-6470841109FE}"/>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25" name="Freeform 114">
                <a:extLst>
                  <a:ext uri="{FF2B5EF4-FFF2-40B4-BE49-F238E27FC236}">
                    <a16:creationId xmlns:a16="http://schemas.microsoft.com/office/drawing/2014/main" id="{B71B485F-D229-F84A-A9EC-40B6CB39A1C9}"/>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2" name="Oval 1"/>
          <p:cNvSpPr/>
          <p:nvPr/>
        </p:nvSpPr>
        <p:spPr>
          <a:xfrm>
            <a:off x="3368188" y="854461"/>
            <a:ext cx="5455624" cy="54556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4"/>
            <a:endParaRPr lang="en-US" dirty="0">
              <a:solidFill>
                <a:srgbClr val="FFFFFF"/>
              </a:solidFill>
            </a:endParaRPr>
          </a:p>
        </p:txBody>
      </p:sp>
      <p:sp>
        <p:nvSpPr>
          <p:cNvPr id="12" name="TextBox 11"/>
          <p:cNvSpPr txBox="1"/>
          <p:nvPr/>
        </p:nvSpPr>
        <p:spPr>
          <a:xfrm>
            <a:off x="4303201" y="3071468"/>
            <a:ext cx="3778150" cy="1015663"/>
          </a:xfrm>
          <a:prstGeom prst="rect">
            <a:avLst/>
          </a:prstGeom>
          <a:noFill/>
        </p:spPr>
        <p:txBody>
          <a:bodyPr wrap="none" rtlCol="0">
            <a:spAutoFit/>
          </a:bodyPr>
          <a:lstStyle/>
          <a:p>
            <a:pPr algn="ctr" defTabSz="914194"/>
            <a:r>
              <a:rPr lang="en-US" sz="6000" b="1" spc="151">
                <a:solidFill>
                  <a:srgbClr val="232C34"/>
                </a:solidFill>
                <a:latin typeface="Montserrat Bold"/>
                <a:ea typeface="Nunito Bold" charset="0"/>
                <a:cs typeface="Nunito Bold" charset="0"/>
              </a:rPr>
              <a:t>Alkaloids</a:t>
            </a:r>
          </a:p>
        </p:txBody>
      </p:sp>
    </p:spTree>
    <p:extLst>
      <p:ext uri="{BB962C8B-B14F-4D97-AF65-F5344CB8AC3E}">
        <p14:creationId xmlns:p14="http://schemas.microsoft.com/office/powerpoint/2010/main" val="414706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01686" y="1733523"/>
            <a:ext cx="3831755" cy="810543"/>
          </a:xfrm>
          <a:prstGeom prst="rect">
            <a:avLst/>
          </a:prstGeom>
          <a:noFill/>
        </p:spPr>
        <p:txBody>
          <a:bodyPr wrap="none" rtlCol="0">
            <a:spAutoFit/>
          </a:bodyPr>
          <a:lstStyle/>
          <a:p>
            <a:pPr defTabSz="914194"/>
            <a:r>
              <a:rPr lang="en-US" sz="4667" b="1" spc="151" dirty="0">
                <a:solidFill>
                  <a:srgbClr val="232C34"/>
                </a:solidFill>
                <a:latin typeface="Montserrat Bold"/>
                <a:ea typeface="Nunito Bold" charset="0"/>
                <a:cs typeface="Nunito Bold" charset="0"/>
              </a:rPr>
              <a:t>Characteristic</a:t>
            </a: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6" y="2781419"/>
            <a:ext cx="8920293" cy="374718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Derived from amino acids. The amino acids that are most often serve as alkaloidal precursors are : phenylalanine, tyrosine, tryptophan, histidine, anthranilic acid, lysine and ornithine</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Alkaloids form double salts with compounds of mercury, gold, platinum and other heavy metals. These salts are obtained as precipitate which are microcrystals</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Insoluble or sparingly soluble in water, but the salts formed on reaction with acids are usually freely soluble</a:t>
            </a:r>
          </a:p>
        </p:txBody>
      </p:sp>
    </p:spTree>
    <p:extLst>
      <p:ext uri="{BB962C8B-B14F-4D97-AF65-F5344CB8AC3E}">
        <p14:creationId xmlns:p14="http://schemas.microsoft.com/office/powerpoint/2010/main" val="32079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8152" y="164251"/>
            <a:ext cx="7447360"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Sources and Occurance</a:t>
            </a:r>
          </a:p>
          <a:p>
            <a:pPr algn="ctr" defTabSz="914194"/>
            <a:r>
              <a:rPr lang="en-US" sz="4667" b="1" spc="151">
                <a:solidFill>
                  <a:srgbClr val="232C34"/>
                </a:solidFill>
                <a:latin typeface="Montserrat Bold"/>
                <a:ea typeface="Nunito Bold" charset="0"/>
                <a:cs typeface="Nunito Bold" charset="0"/>
              </a:rPr>
              <a:t> 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3465051"/>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Alkaloids can occur in plant kingdom : among the angiosperms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Leguminosae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Papaveraceae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Ranunculaceae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Rubiaceae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solanaceae</a:t>
            </a:r>
          </a:p>
        </p:txBody>
      </p:sp>
    </p:spTree>
    <p:extLst>
      <p:ext uri="{BB962C8B-B14F-4D97-AF65-F5344CB8AC3E}">
        <p14:creationId xmlns:p14="http://schemas.microsoft.com/office/powerpoint/2010/main" val="222452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81982" y="164251"/>
            <a:ext cx="5759718" cy="810543"/>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Types 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True Alkaloids</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Proto Alkaloids</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Pseudo Alkaloids</a:t>
            </a:r>
          </a:p>
        </p:txBody>
      </p:sp>
    </p:spTree>
    <p:extLst>
      <p:ext uri="{BB962C8B-B14F-4D97-AF65-F5344CB8AC3E}">
        <p14:creationId xmlns:p14="http://schemas.microsoft.com/office/powerpoint/2010/main" val="14144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600" b="1">
                <a:solidFill>
                  <a:srgbClr val="232C34"/>
                </a:solidFill>
                <a:latin typeface="Montserrat" pitchFamily="2" charset="77"/>
                <a:ea typeface="Lato Light" panose="020F0502020204030203" pitchFamily="34" charset="0"/>
                <a:cs typeface="Lato Light" panose="020F0502020204030203" pitchFamily="34" charset="0"/>
              </a:rPr>
              <a:t>True Alkaloids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Pyrole and pyrolidine derivates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Ex : Hygrine, Cocca species</a:t>
            </a:r>
          </a:p>
        </p:txBody>
      </p:sp>
      <p:pic>
        <p:nvPicPr>
          <p:cNvPr id="2" name="Picture 1"/>
          <p:cNvPicPr>
            <a:picLocks noChangeAspect="1"/>
          </p:cNvPicPr>
          <p:nvPr/>
        </p:nvPicPr>
        <p:blipFill>
          <a:blip r:embed="rId2"/>
          <a:stretch>
            <a:fillRect/>
          </a:stretch>
        </p:blipFill>
        <p:spPr>
          <a:xfrm>
            <a:off x="8011777" y="2939428"/>
            <a:ext cx="3658854" cy="3456606"/>
          </a:xfrm>
          <a:prstGeom prst="rect">
            <a:avLst/>
          </a:prstGeom>
        </p:spPr>
      </p:pic>
    </p:spTree>
    <p:extLst>
      <p:ext uri="{BB962C8B-B14F-4D97-AF65-F5344CB8AC3E}">
        <p14:creationId xmlns:p14="http://schemas.microsoft.com/office/powerpoint/2010/main" val="27756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True Alkaloids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Pyrrolizidine Derivatives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Ex : senecionine, seneciphylline</a:t>
            </a:r>
          </a:p>
        </p:txBody>
      </p:sp>
      <p:pic>
        <p:nvPicPr>
          <p:cNvPr id="3" name="Picture 2"/>
          <p:cNvPicPr>
            <a:picLocks noChangeAspect="1"/>
          </p:cNvPicPr>
          <p:nvPr/>
        </p:nvPicPr>
        <p:blipFill>
          <a:blip r:embed="rId2"/>
          <a:stretch>
            <a:fillRect/>
          </a:stretch>
        </p:blipFill>
        <p:spPr>
          <a:xfrm>
            <a:off x="7957834" y="3206375"/>
            <a:ext cx="3915527" cy="2790106"/>
          </a:xfrm>
          <a:prstGeom prst="rect">
            <a:avLst/>
          </a:prstGeom>
        </p:spPr>
      </p:pic>
    </p:spTree>
    <p:extLst>
      <p:ext uri="{BB962C8B-B14F-4D97-AF65-F5344CB8AC3E}">
        <p14:creationId xmlns:p14="http://schemas.microsoft.com/office/powerpoint/2010/main" val="8202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2965" y="308630"/>
            <a:ext cx="6801477"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Piperidine &amp; Pyridine </a:t>
            </a:r>
          </a:p>
          <a:p>
            <a:pPr algn="ctr" defTabSz="914194"/>
            <a:r>
              <a:rPr lang="en-US" sz="4667" b="1" spc="151">
                <a:solidFill>
                  <a:srgbClr val="232C34"/>
                </a:solidFill>
                <a:latin typeface="Montserrat Bold"/>
                <a:ea typeface="Nunito Bold" charset="0"/>
                <a:cs typeface="Nunito Bold" charset="0"/>
              </a:rPr>
              <a:t>Derivates</a:t>
            </a:r>
            <a:endParaRPr lang="en-US" sz="4667" b="1" spc="151" dirty="0">
              <a:solidFill>
                <a:srgbClr val="232C34"/>
              </a:solidFill>
              <a:latin typeface="Montserrat Bold"/>
              <a:ea typeface="Nunito Bold" charset="0"/>
              <a:cs typeface="Nunito Bold" charset="0"/>
            </a:endParaRPr>
          </a:p>
        </p:txBody>
      </p:sp>
      <p:sp>
        <p:nvSpPr>
          <p:cNvPr id="3" name="TextBox 2">
            <a:extLst>
              <a:ext uri="{FF2B5EF4-FFF2-40B4-BE49-F238E27FC236}">
                <a16:creationId xmlns:a16="http://schemas.microsoft.com/office/drawing/2014/main" id="{A90290D9-53FD-2042-93BC-0C91873568E4}"/>
              </a:ext>
            </a:extLst>
          </p:cNvPr>
          <p:cNvSpPr txBox="1"/>
          <p:nvPr/>
        </p:nvSpPr>
        <p:spPr>
          <a:xfrm>
            <a:off x="1002521" y="2028430"/>
            <a:ext cx="8920293" cy="2567369"/>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Areca</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Arecoline</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Hydrobromide</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Lobeline</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Nicotine</a:t>
            </a:r>
          </a:p>
        </p:txBody>
      </p:sp>
      <p:grpSp>
        <p:nvGrpSpPr>
          <p:cNvPr id="6" name="Group 5"/>
          <p:cNvGrpSpPr/>
          <p:nvPr/>
        </p:nvGrpSpPr>
        <p:grpSpPr>
          <a:xfrm>
            <a:off x="2286464" y="4125396"/>
            <a:ext cx="8416561" cy="2542104"/>
            <a:chOff x="1581614" y="4125396"/>
            <a:chExt cx="8416561" cy="2542104"/>
          </a:xfrm>
        </p:grpSpPr>
        <p:pic>
          <p:nvPicPr>
            <p:cNvPr id="5" name="Picture 4"/>
            <p:cNvPicPr>
              <a:picLocks noChangeAspect="1"/>
            </p:cNvPicPr>
            <p:nvPr/>
          </p:nvPicPr>
          <p:blipFill>
            <a:blip r:embed="rId2"/>
            <a:stretch>
              <a:fillRect/>
            </a:stretch>
          </p:blipFill>
          <p:spPr>
            <a:xfrm>
              <a:off x="2609614" y="4125396"/>
              <a:ext cx="7388561" cy="2542104"/>
            </a:xfrm>
            <a:prstGeom prst="rect">
              <a:avLst/>
            </a:prstGeom>
          </p:spPr>
        </p:pic>
        <p:pic>
          <p:nvPicPr>
            <p:cNvPr id="4" name="Picture 3"/>
            <p:cNvPicPr>
              <a:picLocks noChangeAspect="1"/>
            </p:cNvPicPr>
            <p:nvPr/>
          </p:nvPicPr>
          <p:blipFill>
            <a:blip r:embed="rId3"/>
            <a:stretch>
              <a:fillRect/>
            </a:stretch>
          </p:blipFill>
          <p:spPr>
            <a:xfrm>
              <a:off x="1581614" y="4786848"/>
              <a:ext cx="1161351" cy="1791236"/>
            </a:xfrm>
            <a:prstGeom prst="rect">
              <a:avLst/>
            </a:prstGeom>
          </p:spPr>
        </p:pic>
      </p:grpSp>
    </p:spTree>
    <p:extLst>
      <p:ext uri="{BB962C8B-B14F-4D97-AF65-F5344CB8AC3E}">
        <p14:creationId xmlns:p14="http://schemas.microsoft.com/office/powerpoint/2010/main" val="350713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Tropane Derivates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Hyoscyammine, Scopolamine, Coca</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Ex : atropine, hyoscine, cocaine</a:t>
            </a:r>
          </a:p>
        </p:txBody>
      </p:sp>
      <p:pic>
        <p:nvPicPr>
          <p:cNvPr id="2" name="Picture 1"/>
          <p:cNvPicPr>
            <a:picLocks noChangeAspect="1"/>
          </p:cNvPicPr>
          <p:nvPr/>
        </p:nvPicPr>
        <p:blipFill>
          <a:blip r:embed="rId2"/>
          <a:stretch>
            <a:fillRect/>
          </a:stretch>
        </p:blipFill>
        <p:spPr>
          <a:xfrm>
            <a:off x="8678778" y="2138795"/>
            <a:ext cx="2743200" cy="3965713"/>
          </a:xfrm>
          <a:prstGeom prst="rect">
            <a:avLst/>
          </a:prstGeom>
        </p:spPr>
      </p:pic>
    </p:spTree>
    <p:extLst>
      <p:ext uri="{BB962C8B-B14F-4D97-AF65-F5344CB8AC3E}">
        <p14:creationId xmlns:p14="http://schemas.microsoft.com/office/powerpoint/2010/main" val="371534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2567369"/>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Quinoline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Dia-stereo-isomer of quinidine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Quinen, Qunidine, Cinchonine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Ex : cinchona bark</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3" name="Picture 2"/>
          <p:cNvPicPr>
            <a:picLocks noChangeAspect="1"/>
          </p:cNvPicPr>
          <p:nvPr/>
        </p:nvPicPr>
        <p:blipFill>
          <a:blip r:embed="rId2"/>
          <a:stretch>
            <a:fillRect/>
          </a:stretch>
        </p:blipFill>
        <p:spPr>
          <a:xfrm>
            <a:off x="6926177" y="4130262"/>
            <a:ext cx="4495801" cy="1884778"/>
          </a:xfrm>
          <a:prstGeom prst="rect">
            <a:avLst/>
          </a:prstGeom>
        </p:spPr>
      </p:pic>
    </p:spTree>
    <p:extLst>
      <p:ext uri="{BB962C8B-B14F-4D97-AF65-F5344CB8AC3E}">
        <p14:creationId xmlns:p14="http://schemas.microsoft.com/office/powerpoint/2010/main" val="25556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C7A32C5-C8AB-DB4B-9B57-02507671854B}"/>
              </a:ext>
            </a:extLst>
          </p:cNvPr>
          <p:cNvSpPr txBox="1"/>
          <p:nvPr/>
        </p:nvSpPr>
        <p:spPr>
          <a:xfrm>
            <a:off x="622463" y="851957"/>
            <a:ext cx="8067658" cy="615553"/>
          </a:xfrm>
          <a:prstGeom prst="rect">
            <a:avLst/>
          </a:prstGeom>
          <a:noFill/>
        </p:spPr>
        <p:txBody>
          <a:bodyPr wrap="none" rtlCol="0">
            <a:spAutoFit/>
          </a:bodyPr>
          <a:lstStyle/>
          <a:p>
            <a:pPr defTabSz="914194"/>
            <a:r>
              <a:rPr lang="en-US" sz="3400" b="1" spc="151" dirty="0">
                <a:solidFill>
                  <a:srgbClr val="232C34"/>
                </a:solidFill>
                <a:latin typeface="Montserrat Bold"/>
                <a:ea typeface="Nunito Bold" charset="0"/>
                <a:cs typeface="Nunito Bold" charset="0"/>
              </a:rPr>
              <a:t>Function of Secondary Metabolites</a:t>
            </a:r>
          </a:p>
        </p:txBody>
      </p:sp>
      <p:sp>
        <p:nvSpPr>
          <p:cNvPr id="15" name="TextBox 14">
            <a:extLst>
              <a:ext uri="{FF2B5EF4-FFF2-40B4-BE49-F238E27FC236}">
                <a16:creationId xmlns:a16="http://schemas.microsoft.com/office/drawing/2014/main" id="{A90290D9-53FD-2042-93BC-0C91873568E4}"/>
              </a:ext>
            </a:extLst>
          </p:cNvPr>
          <p:cNvSpPr txBox="1"/>
          <p:nvPr/>
        </p:nvSpPr>
        <p:spPr>
          <a:xfrm>
            <a:off x="663261" y="2224912"/>
            <a:ext cx="8920293" cy="3659784"/>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Production of SM in young tissues</a:t>
            </a:r>
          </a:p>
          <a:p>
            <a:pPr marL="342900" indent="-342900" algn="just" defTabSz="914194">
              <a:lnSpc>
                <a:spcPts val="2933"/>
              </a:lnSpc>
              <a:spcAft>
                <a:spcPts val="1200"/>
              </a:spcAft>
              <a:buFont typeface="Arial" panose="020B0604020202020204" pitchFamily="34" charset="0"/>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Plants are autotrophs and waste products are typical and needed for heterotrophic animals that can’t degrade their food completely for energy production</a:t>
            </a:r>
          </a:p>
          <a:p>
            <a:pPr marL="342900" indent="-342900" algn="just" defTabSz="914194">
              <a:lnSpc>
                <a:spcPts val="2933"/>
              </a:lnSpc>
              <a:spcAft>
                <a:spcPts val="1200"/>
              </a:spcAft>
              <a:buFont typeface="Arial" panose="020B0604020202020204" pitchFamily="34" charset="0"/>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Many SM could be metabolized further (SM that contain nitrogen stored in seeds and metabolized during germination)</a:t>
            </a:r>
          </a:p>
          <a:p>
            <a:pPr marL="342900" indent="-342900" algn="just" defTabSz="914194">
              <a:lnSpc>
                <a:spcPts val="2933"/>
              </a:lnSpc>
              <a:spcAft>
                <a:spcPts val="1200"/>
              </a:spcAft>
              <a:buFont typeface="Arial" panose="020B0604020202020204" pitchFamily="34" charset="0"/>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Tight spatial and temporal regulation of SM biosynthesis</a:t>
            </a:r>
          </a:p>
          <a:p>
            <a:pPr marL="342900" indent="-342900" algn="just" defTabSz="914194">
              <a:lnSpc>
                <a:spcPts val="2933"/>
              </a:lnSpc>
              <a:spcAft>
                <a:spcPts val="1200"/>
              </a:spcAft>
              <a:buFont typeface="Arial" panose="020B0604020202020204" pitchFamily="34" charset="0"/>
              <a:buChar char="•"/>
            </a:pPr>
            <a:r>
              <a:rPr lang="en-US" sz="2400" dirty="0">
                <a:solidFill>
                  <a:srgbClr val="232C34"/>
                </a:solidFill>
                <a:latin typeface="Montserrat" pitchFamily="2" charset="77"/>
                <a:ea typeface="Lato Light" panose="020F0502020204030203" pitchFamily="34" charset="0"/>
                <a:cs typeface="Lato Light" panose="020F0502020204030203" pitchFamily="34" charset="0"/>
              </a:rPr>
              <a:t>Proven biological activity</a:t>
            </a:r>
          </a:p>
        </p:txBody>
      </p:sp>
      <p:grpSp>
        <p:nvGrpSpPr>
          <p:cNvPr id="94" name="Group 93">
            <a:extLst>
              <a:ext uri="{FF2B5EF4-FFF2-40B4-BE49-F238E27FC236}">
                <a16:creationId xmlns:a16="http://schemas.microsoft.com/office/drawing/2014/main" id="{4ABF842A-6A94-4248-A715-20CC5D5760E3}"/>
              </a:ext>
            </a:extLst>
          </p:cNvPr>
          <p:cNvGrpSpPr/>
          <p:nvPr/>
        </p:nvGrpSpPr>
        <p:grpSpPr>
          <a:xfrm rot="5231002">
            <a:off x="8856878" y="230110"/>
            <a:ext cx="4434717" cy="3053481"/>
            <a:chOff x="4388382" y="2566254"/>
            <a:chExt cx="2271478" cy="1564004"/>
          </a:xfrm>
        </p:grpSpPr>
        <p:sp>
          <p:nvSpPr>
            <p:cNvPr id="95" name="Freeform 40">
              <a:extLst>
                <a:ext uri="{FF2B5EF4-FFF2-40B4-BE49-F238E27FC236}">
                  <a16:creationId xmlns:a16="http://schemas.microsoft.com/office/drawing/2014/main" id="{D6EE01CA-9AD9-8E4F-8CD2-9B7B3BEB61BD}"/>
                </a:ext>
              </a:extLst>
            </p:cNvPr>
            <p:cNvSpPr>
              <a:spLocks noChangeArrowheads="1"/>
            </p:cNvSpPr>
            <p:nvPr/>
          </p:nvSpPr>
          <p:spPr bwMode="auto">
            <a:xfrm>
              <a:off x="4641128" y="333886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6" name="Freeform 41">
              <a:extLst>
                <a:ext uri="{FF2B5EF4-FFF2-40B4-BE49-F238E27FC236}">
                  <a16:creationId xmlns:a16="http://schemas.microsoft.com/office/drawing/2014/main" id="{706858F3-987E-724C-BDCF-E3C9453EF53C}"/>
                </a:ext>
              </a:extLst>
            </p:cNvPr>
            <p:cNvSpPr>
              <a:spLocks noChangeArrowheads="1"/>
            </p:cNvSpPr>
            <p:nvPr/>
          </p:nvSpPr>
          <p:spPr bwMode="auto">
            <a:xfrm>
              <a:off x="4641128" y="36510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7" name="Freeform 45">
              <a:extLst>
                <a:ext uri="{FF2B5EF4-FFF2-40B4-BE49-F238E27FC236}">
                  <a16:creationId xmlns:a16="http://schemas.microsoft.com/office/drawing/2014/main" id="{A90612A9-FE20-FD4D-98CB-F336EEDFC15F}"/>
                </a:ext>
              </a:extLst>
            </p:cNvPr>
            <p:cNvSpPr>
              <a:spLocks noChangeArrowheads="1"/>
            </p:cNvSpPr>
            <p:nvPr/>
          </p:nvSpPr>
          <p:spPr bwMode="auto">
            <a:xfrm>
              <a:off x="4388382" y="3807632"/>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98" name="Freeform 48">
              <a:extLst>
                <a:ext uri="{FF2B5EF4-FFF2-40B4-BE49-F238E27FC236}">
                  <a16:creationId xmlns:a16="http://schemas.microsoft.com/office/drawing/2014/main" id="{FB894366-22E0-D649-A375-509DD564D31A}"/>
                </a:ext>
              </a:extLst>
            </p:cNvPr>
            <p:cNvSpPr>
              <a:spLocks noChangeArrowheads="1"/>
            </p:cNvSpPr>
            <p:nvPr/>
          </p:nvSpPr>
          <p:spPr bwMode="auto">
            <a:xfrm>
              <a:off x="4388382"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99" name="Freeform 52">
              <a:extLst>
                <a:ext uri="{FF2B5EF4-FFF2-40B4-BE49-F238E27FC236}">
                  <a16:creationId xmlns:a16="http://schemas.microsoft.com/office/drawing/2014/main" id="{5AE75628-D2D7-6A4F-AA56-85B2BAA1E855}"/>
                </a:ext>
              </a:extLst>
            </p:cNvPr>
            <p:cNvSpPr>
              <a:spLocks noChangeArrowheads="1"/>
            </p:cNvSpPr>
            <p:nvPr/>
          </p:nvSpPr>
          <p:spPr bwMode="auto">
            <a:xfrm>
              <a:off x="4641128" y="3035023"/>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0" name="Freeform 55">
              <a:extLst>
                <a:ext uri="{FF2B5EF4-FFF2-40B4-BE49-F238E27FC236}">
                  <a16:creationId xmlns:a16="http://schemas.microsoft.com/office/drawing/2014/main" id="{133923F8-FC0C-9547-803B-EA87DC40E1B2}"/>
                </a:ext>
              </a:extLst>
            </p:cNvPr>
            <p:cNvSpPr>
              <a:spLocks noChangeArrowheads="1"/>
            </p:cNvSpPr>
            <p:nvPr/>
          </p:nvSpPr>
          <p:spPr bwMode="auto">
            <a:xfrm>
              <a:off x="4388382"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1" name="Freeform 56">
              <a:extLst>
                <a:ext uri="{FF2B5EF4-FFF2-40B4-BE49-F238E27FC236}">
                  <a16:creationId xmlns:a16="http://schemas.microsoft.com/office/drawing/2014/main" id="{5812DE05-AE6B-1E44-95D4-6EEB8F414F22}"/>
                </a:ext>
              </a:extLst>
            </p:cNvPr>
            <p:cNvSpPr>
              <a:spLocks noChangeArrowheads="1"/>
            </p:cNvSpPr>
            <p:nvPr/>
          </p:nvSpPr>
          <p:spPr bwMode="auto">
            <a:xfrm>
              <a:off x="4388382"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2" name="Freeform 58">
              <a:extLst>
                <a:ext uri="{FF2B5EF4-FFF2-40B4-BE49-F238E27FC236}">
                  <a16:creationId xmlns:a16="http://schemas.microsoft.com/office/drawing/2014/main" id="{3C985E60-F028-6C47-A242-1B1827D34ED0}"/>
                </a:ext>
              </a:extLst>
            </p:cNvPr>
            <p:cNvSpPr>
              <a:spLocks noChangeArrowheads="1"/>
            </p:cNvSpPr>
            <p:nvPr/>
          </p:nvSpPr>
          <p:spPr bwMode="auto">
            <a:xfrm>
              <a:off x="4641128" y="2721790"/>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03" name="Freeform 62">
              <a:extLst>
                <a:ext uri="{FF2B5EF4-FFF2-40B4-BE49-F238E27FC236}">
                  <a16:creationId xmlns:a16="http://schemas.microsoft.com/office/drawing/2014/main" id="{3EE77509-DCE1-684F-9ED2-100D59EB4892}"/>
                </a:ext>
              </a:extLst>
            </p:cNvPr>
            <p:cNvSpPr>
              <a:spLocks noChangeArrowheads="1"/>
            </p:cNvSpPr>
            <p:nvPr/>
          </p:nvSpPr>
          <p:spPr bwMode="auto">
            <a:xfrm>
              <a:off x="4388382"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04" name="Freeform 69">
              <a:extLst>
                <a:ext uri="{FF2B5EF4-FFF2-40B4-BE49-F238E27FC236}">
                  <a16:creationId xmlns:a16="http://schemas.microsoft.com/office/drawing/2014/main" id="{20E44108-3320-3D4F-833A-C3D6BA46746B}"/>
                </a:ext>
              </a:extLst>
            </p:cNvPr>
            <p:cNvSpPr>
              <a:spLocks noChangeArrowheads="1"/>
            </p:cNvSpPr>
            <p:nvPr/>
          </p:nvSpPr>
          <p:spPr bwMode="auto">
            <a:xfrm>
              <a:off x="4641128"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5" name="Freeform 71">
              <a:extLst>
                <a:ext uri="{FF2B5EF4-FFF2-40B4-BE49-F238E27FC236}">
                  <a16:creationId xmlns:a16="http://schemas.microsoft.com/office/drawing/2014/main" id="{263FD72B-B609-274D-8459-66F25A97CB2C}"/>
                </a:ext>
              </a:extLst>
            </p:cNvPr>
            <p:cNvSpPr>
              <a:spLocks noChangeArrowheads="1"/>
            </p:cNvSpPr>
            <p:nvPr/>
          </p:nvSpPr>
          <p:spPr bwMode="auto">
            <a:xfrm>
              <a:off x="4641128" y="3495479"/>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6" name="Freeform 72">
              <a:extLst>
                <a:ext uri="{FF2B5EF4-FFF2-40B4-BE49-F238E27FC236}">
                  <a16:creationId xmlns:a16="http://schemas.microsoft.com/office/drawing/2014/main" id="{AEACADCC-03BD-AE4F-A073-C71ECDC828C5}"/>
                </a:ext>
              </a:extLst>
            </p:cNvPr>
            <p:cNvSpPr>
              <a:spLocks noChangeArrowheads="1"/>
            </p:cNvSpPr>
            <p:nvPr/>
          </p:nvSpPr>
          <p:spPr bwMode="auto">
            <a:xfrm>
              <a:off x="4388382" y="36510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7" name="Freeform 73">
              <a:extLst>
                <a:ext uri="{FF2B5EF4-FFF2-40B4-BE49-F238E27FC236}">
                  <a16:creationId xmlns:a16="http://schemas.microsoft.com/office/drawing/2014/main" id="{DC9A31CF-005E-D74F-98F5-203918FCBC1C}"/>
                </a:ext>
              </a:extLst>
            </p:cNvPr>
            <p:cNvSpPr>
              <a:spLocks noChangeArrowheads="1"/>
            </p:cNvSpPr>
            <p:nvPr/>
          </p:nvSpPr>
          <p:spPr bwMode="auto">
            <a:xfrm>
              <a:off x="4388382"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8" name="Freeform 75">
              <a:extLst>
                <a:ext uri="{FF2B5EF4-FFF2-40B4-BE49-F238E27FC236}">
                  <a16:creationId xmlns:a16="http://schemas.microsoft.com/office/drawing/2014/main" id="{8740B9AF-01B4-5348-A4AD-8825B94F5ACB}"/>
                </a:ext>
              </a:extLst>
            </p:cNvPr>
            <p:cNvSpPr>
              <a:spLocks noChangeArrowheads="1"/>
            </p:cNvSpPr>
            <p:nvPr/>
          </p:nvSpPr>
          <p:spPr bwMode="auto">
            <a:xfrm>
              <a:off x="4388382"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9" name="Freeform 76">
              <a:extLst>
                <a:ext uri="{FF2B5EF4-FFF2-40B4-BE49-F238E27FC236}">
                  <a16:creationId xmlns:a16="http://schemas.microsoft.com/office/drawing/2014/main" id="{115A57E2-534D-2941-997E-14E53419FDC9}"/>
                </a:ext>
              </a:extLst>
            </p:cNvPr>
            <p:cNvSpPr>
              <a:spLocks noChangeArrowheads="1"/>
            </p:cNvSpPr>
            <p:nvPr/>
          </p:nvSpPr>
          <p:spPr bwMode="auto">
            <a:xfrm>
              <a:off x="4388382"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10" name="Freeform 78">
              <a:extLst>
                <a:ext uri="{FF2B5EF4-FFF2-40B4-BE49-F238E27FC236}">
                  <a16:creationId xmlns:a16="http://schemas.microsoft.com/office/drawing/2014/main" id="{9593F708-FF21-6144-B451-C2CD5089E446}"/>
                </a:ext>
              </a:extLst>
            </p:cNvPr>
            <p:cNvSpPr>
              <a:spLocks noChangeArrowheads="1"/>
            </p:cNvSpPr>
            <p:nvPr/>
          </p:nvSpPr>
          <p:spPr bwMode="auto">
            <a:xfrm>
              <a:off x="4641128" y="3191639"/>
              <a:ext cx="252747" cy="312153"/>
            </a:xfrm>
            <a:custGeom>
              <a:avLst/>
              <a:gdLst>
                <a:gd name="T0" fmla="*/ 1030 w 1031"/>
                <a:gd name="T1" fmla="*/ 636 h 1275"/>
                <a:gd name="T2" fmla="*/ 0 w 1031"/>
                <a:gd name="T3" fmla="*/ 1274 h 1275"/>
                <a:gd name="T4" fmla="*/ 0 w 1031"/>
                <a:gd name="T5" fmla="*/ 0 h 1275"/>
                <a:gd name="T6" fmla="*/ 1030 w 1031"/>
                <a:gd name="T7" fmla="*/ 636 h 1275"/>
              </a:gdLst>
              <a:ahLst/>
              <a:cxnLst>
                <a:cxn ang="0">
                  <a:pos x="T0" y="T1"/>
                </a:cxn>
                <a:cxn ang="0">
                  <a:pos x="T2" y="T3"/>
                </a:cxn>
                <a:cxn ang="0">
                  <a:pos x="T4" y="T5"/>
                </a:cxn>
                <a:cxn ang="0">
                  <a:pos x="T6" y="T7"/>
                </a:cxn>
              </a:cxnLst>
              <a:rect l="0" t="0" r="r" b="b"/>
              <a:pathLst>
                <a:path w="1031" h="1275">
                  <a:moveTo>
                    <a:pt x="1030" y="636"/>
                  </a:moveTo>
                  <a:lnTo>
                    <a:pt x="0" y="1274"/>
                  </a:lnTo>
                  <a:lnTo>
                    <a:pt x="0" y="0"/>
                  </a:lnTo>
                  <a:lnTo>
                    <a:pt x="1030" y="636"/>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1" name="Freeform 79">
              <a:extLst>
                <a:ext uri="{FF2B5EF4-FFF2-40B4-BE49-F238E27FC236}">
                  <a16:creationId xmlns:a16="http://schemas.microsoft.com/office/drawing/2014/main" id="{983F78EF-2252-6B44-9987-97363BB90630}"/>
                </a:ext>
              </a:extLst>
            </p:cNvPr>
            <p:cNvSpPr>
              <a:spLocks noChangeArrowheads="1"/>
            </p:cNvSpPr>
            <p:nvPr/>
          </p:nvSpPr>
          <p:spPr bwMode="auto">
            <a:xfrm>
              <a:off x="4641128" y="3807632"/>
              <a:ext cx="252747" cy="312153"/>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2" name="Freeform 94">
              <a:extLst>
                <a:ext uri="{FF2B5EF4-FFF2-40B4-BE49-F238E27FC236}">
                  <a16:creationId xmlns:a16="http://schemas.microsoft.com/office/drawing/2014/main" id="{32AAB404-7812-C841-A5FA-ECEF0E3BE8AA}"/>
                </a:ext>
              </a:extLst>
            </p:cNvPr>
            <p:cNvSpPr>
              <a:spLocks noChangeArrowheads="1"/>
            </p:cNvSpPr>
            <p:nvPr/>
          </p:nvSpPr>
          <p:spPr bwMode="auto">
            <a:xfrm>
              <a:off x="4641128" y="2878406"/>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3" name="Freeform 95">
              <a:extLst>
                <a:ext uri="{FF2B5EF4-FFF2-40B4-BE49-F238E27FC236}">
                  <a16:creationId xmlns:a16="http://schemas.microsoft.com/office/drawing/2014/main" id="{C67ECAAF-2A48-C945-B896-E976FBFC2F70}"/>
                </a:ext>
              </a:extLst>
            </p:cNvPr>
            <p:cNvSpPr>
              <a:spLocks noChangeArrowheads="1"/>
            </p:cNvSpPr>
            <p:nvPr/>
          </p:nvSpPr>
          <p:spPr bwMode="auto">
            <a:xfrm>
              <a:off x="4892794"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4" name="Freeform 96">
              <a:extLst>
                <a:ext uri="{FF2B5EF4-FFF2-40B4-BE49-F238E27FC236}">
                  <a16:creationId xmlns:a16="http://schemas.microsoft.com/office/drawing/2014/main" id="{E48DB900-110A-B147-914A-FD53CFED2F82}"/>
                </a:ext>
              </a:extLst>
            </p:cNvPr>
            <p:cNvSpPr>
              <a:spLocks noChangeArrowheads="1"/>
            </p:cNvSpPr>
            <p:nvPr/>
          </p:nvSpPr>
          <p:spPr bwMode="auto">
            <a:xfrm>
              <a:off x="4892794"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5" name="Freeform 97">
              <a:extLst>
                <a:ext uri="{FF2B5EF4-FFF2-40B4-BE49-F238E27FC236}">
                  <a16:creationId xmlns:a16="http://schemas.microsoft.com/office/drawing/2014/main" id="{A4576C37-D62E-244F-B6C4-B1E19875137B}"/>
                </a:ext>
              </a:extLst>
            </p:cNvPr>
            <p:cNvSpPr>
              <a:spLocks noChangeArrowheads="1"/>
            </p:cNvSpPr>
            <p:nvPr/>
          </p:nvSpPr>
          <p:spPr bwMode="auto">
            <a:xfrm>
              <a:off x="4892794"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6" name="Freeform 99">
              <a:extLst>
                <a:ext uri="{FF2B5EF4-FFF2-40B4-BE49-F238E27FC236}">
                  <a16:creationId xmlns:a16="http://schemas.microsoft.com/office/drawing/2014/main" id="{A1B5D8B7-E210-6147-A51F-97E36B2F84BC}"/>
                </a:ext>
              </a:extLst>
            </p:cNvPr>
            <p:cNvSpPr>
              <a:spLocks noChangeArrowheads="1"/>
            </p:cNvSpPr>
            <p:nvPr/>
          </p:nvSpPr>
          <p:spPr bwMode="auto">
            <a:xfrm>
              <a:off x="4892794"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17" name="Freeform 100">
              <a:extLst>
                <a:ext uri="{FF2B5EF4-FFF2-40B4-BE49-F238E27FC236}">
                  <a16:creationId xmlns:a16="http://schemas.microsoft.com/office/drawing/2014/main" id="{B8D762B2-873A-3047-B0F2-B8B94E5E0D4D}"/>
                </a:ext>
              </a:extLst>
            </p:cNvPr>
            <p:cNvSpPr>
              <a:spLocks noChangeArrowheads="1"/>
            </p:cNvSpPr>
            <p:nvPr/>
          </p:nvSpPr>
          <p:spPr bwMode="auto">
            <a:xfrm>
              <a:off x="4892794"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8" name="Freeform 101">
              <a:extLst>
                <a:ext uri="{FF2B5EF4-FFF2-40B4-BE49-F238E27FC236}">
                  <a16:creationId xmlns:a16="http://schemas.microsoft.com/office/drawing/2014/main" id="{59B70FAF-9E2A-E14E-924E-7DEDE8DAB182}"/>
                </a:ext>
              </a:extLst>
            </p:cNvPr>
            <p:cNvSpPr>
              <a:spLocks noChangeArrowheads="1"/>
            </p:cNvSpPr>
            <p:nvPr/>
          </p:nvSpPr>
          <p:spPr bwMode="auto">
            <a:xfrm>
              <a:off x="4892794"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9" name="Freeform 231">
              <a:extLst>
                <a:ext uri="{FF2B5EF4-FFF2-40B4-BE49-F238E27FC236}">
                  <a16:creationId xmlns:a16="http://schemas.microsoft.com/office/drawing/2014/main" id="{9D373BA3-3008-2145-B024-17AA41753D04}"/>
                </a:ext>
              </a:extLst>
            </p:cNvPr>
            <p:cNvSpPr>
              <a:spLocks noChangeArrowheads="1"/>
            </p:cNvSpPr>
            <p:nvPr/>
          </p:nvSpPr>
          <p:spPr bwMode="auto">
            <a:xfrm>
              <a:off x="5649954" y="2888880"/>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0" name="Freeform 232">
              <a:extLst>
                <a:ext uri="{FF2B5EF4-FFF2-40B4-BE49-F238E27FC236}">
                  <a16:creationId xmlns:a16="http://schemas.microsoft.com/office/drawing/2014/main" id="{1A24BABA-5641-7640-B272-418D4C968642}"/>
                </a:ext>
              </a:extLst>
            </p:cNvPr>
            <p:cNvSpPr>
              <a:spLocks noChangeArrowheads="1"/>
            </p:cNvSpPr>
            <p:nvPr/>
          </p:nvSpPr>
          <p:spPr bwMode="auto">
            <a:xfrm>
              <a:off x="5649954" y="3513185"/>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1" name="Freeform 233">
              <a:extLst>
                <a:ext uri="{FF2B5EF4-FFF2-40B4-BE49-F238E27FC236}">
                  <a16:creationId xmlns:a16="http://schemas.microsoft.com/office/drawing/2014/main" id="{AEB4AFE9-D98F-4043-BF99-0421A402C4D7}"/>
                </a:ext>
              </a:extLst>
            </p:cNvPr>
            <p:cNvSpPr>
              <a:spLocks noChangeArrowheads="1"/>
            </p:cNvSpPr>
            <p:nvPr/>
          </p:nvSpPr>
          <p:spPr bwMode="auto">
            <a:xfrm>
              <a:off x="5397207"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2" name="Freeform 235">
              <a:extLst>
                <a:ext uri="{FF2B5EF4-FFF2-40B4-BE49-F238E27FC236}">
                  <a16:creationId xmlns:a16="http://schemas.microsoft.com/office/drawing/2014/main" id="{710CEB18-41E7-DF4D-8DF5-51FF36326CDD}"/>
                </a:ext>
              </a:extLst>
            </p:cNvPr>
            <p:cNvSpPr>
              <a:spLocks noChangeArrowheads="1"/>
            </p:cNvSpPr>
            <p:nvPr/>
          </p:nvSpPr>
          <p:spPr bwMode="auto">
            <a:xfrm>
              <a:off x="5397207" y="3357649"/>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23" name="Freeform 236">
              <a:extLst>
                <a:ext uri="{FF2B5EF4-FFF2-40B4-BE49-F238E27FC236}">
                  <a16:creationId xmlns:a16="http://schemas.microsoft.com/office/drawing/2014/main" id="{D048209C-195E-DC41-B271-231F36CB6658}"/>
                </a:ext>
              </a:extLst>
            </p:cNvPr>
            <p:cNvSpPr>
              <a:spLocks noChangeArrowheads="1"/>
            </p:cNvSpPr>
            <p:nvPr/>
          </p:nvSpPr>
          <p:spPr bwMode="auto">
            <a:xfrm>
              <a:off x="5901620"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4" name="Freeform 237">
              <a:extLst>
                <a:ext uri="{FF2B5EF4-FFF2-40B4-BE49-F238E27FC236}">
                  <a16:creationId xmlns:a16="http://schemas.microsoft.com/office/drawing/2014/main" id="{0280903C-1862-0A44-8436-A6CD66D0E2AE}"/>
                </a:ext>
              </a:extLst>
            </p:cNvPr>
            <p:cNvSpPr>
              <a:spLocks noChangeArrowheads="1"/>
            </p:cNvSpPr>
            <p:nvPr/>
          </p:nvSpPr>
          <p:spPr bwMode="auto">
            <a:xfrm>
              <a:off x="6154367"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5" name="Freeform 238">
              <a:extLst>
                <a:ext uri="{FF2B5EF4-FFF2-40B4-BE49-F238E27FC236}">
                  <a16:creationId xmlns:a16="http://schemas.microsoft.com/office/drawing/2014/main" id="{0D37FB29-24F0-B844-8C50-AA5AF716A6F4}"/>
                </a:ext>
              </a:extLst>
            </p:cNvPr>
            <p:cNvSpPr>
              <a:spLocks noChangeArrowheads="1"/>
            </p:cNvSpPr>
            <p:nvPr/>
          </p:nvSpPr>
          <p:spPr bwMode="auto">
            <a:xfrm>
              <a:off x="5649954"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6" name="Freeform 239">
              <a:extLst>
                <a:ext uri="{FF2B5EF4-FFF2-40B4-BE49-F238E27FC236}">
                  <a16:creationId xmlns:a16="http://schemas.microsoft.com/office/drawing/2014/main" id="{59675731-49C5-7E46-BDED-B674CAE3B556}"/>
                </a:ext>
              </a:extLst>
            </p:cNvPr>
            <p:cNvSpPr>
              <a:spLocks noChangeArrowheads="1"/>
            </p:cNvSpPr>
            <p:nvPr/>
          </p:nvSpPr>
          <p:spPr bwMode="auto">
            <a:xfrm>
              <a:off x="5145541" y="2576727"/>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7" name="Freeform 241">
              <a:extLst>
                <a:ext uri="{FF2B5EF4-FFF2-40B4-BE49-F238E27FC236}">
                  <a16:creationId xmlns:a16="http://schemas.microsoft.com/office/drawing/2014/main" id="{0DB69B26-5E53-864E-8943-1A31BAB309DF}"/>
                </a:ext>
              </a:extLst>
            </p:cNvPr>
            <p:cNvSpPr>
              <a:spLocks noChangeArrowheads="1"/>
            </p:cNvSpPr>
            <p:nvPr/>
          </p:nvSpPr>
          <p:spPr bwMode="auto">
            <a:xfrm>
              <a:off x="5145541" y="3818105"/>
              <a:ext cx="252747" cy="312153"/>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8" name="Freeform 242">
              <a:extLst>
                <a:ext uri="{FF2B5EF4-FFF2-40B4-BE49-F238E27FC236}">
                  <a16:creationId xmlns:a16="http://schemas.microsoft.com/office/drawing/2014/main" id="{6CB315E2-E8BF-AB4A-A223-8EDB6742DD09}"/>
                </a:ext>
              </a:extLst>
            </p:cNvPr>
            <p:cNvSpPr>
              <a:spLocks noChangeArrowheads="1"/>
            </p:cNvSpPr>
            <p:nvPr/>
          </p:nvSpPr>
          <p:spPr bwMode="auto">
            <a:xfrm>
              <a:off x="5397207"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9" name="Freeform 243">
              <a:extLst>
                <a:ext uri="{FF2B5EF4-FFF2-40B4-BE49-F238E27FC236}">
                  <a16:creationId xmlns:a16="http://schemas.microsoft.com/office/drawing/2014/main" id="{C9E8357B-8FA1-CD47-87F6-E372415104CA}"/>
                </a:ext>
              </a:extLst>
            </p:cNvPr>
            <p:cNvSpPr>
              <a:spLocks noChangeArrowheads="1"/>
            </p:cNvSpPr>
            <p:nvPr/>
          </p:nvSpPr>
          <p:spPr bwMode="auto">
            <a:xfrm>
              <a:off x="6154367" y="2880567"/>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30" name="Freeform 244">
              <a:extLst>
                <a:ext uri="{FF2B5EF4-FFF2-40B4-BE49-F238E27FC236}">
                  <a16:creationId xmlns:a16="http://schemas.microsoft.com/office/drawing/2014/main" id="{C962DC92-EB64-4C46-837B-FE1308FB3647}"/>
                </a:ext>
              </a:extLst>
            </p:cNvPr>
            <p:cNvSpPr>
              <a:spLocks noChangeArrowheads="1"/>
            </p:cNvSpPr>
            <p:nvPr/>
          </p:nvSpPr>
          <p:spPr bwMode="auto">
            <a:xfrm>
              <a:off x="5145541" y="3192720"/>
              <a:ext cx="252747" cy="312152"/>
            </a:xfrm>
            <a:custGeom>
              <a:avLst/>
              <a:gdLst>
                <a:gd name="T0" fmla="*/ 0 w 1030"/>
                <a:gd name="T1" fmla="*/ 637 h 1275"/>
                <a:gd name="T2" fmla="*/ 1029 w 1030"/>
                <a:gd name="T3" fmla="*/ 1274 h 1275"/>
                <a:gd name="T4" fmla="*/ 1029 w 1030"/>
                <a:gd name="T5" fmla="*/ 0 h 1275"/>
                <a:gd name="T6" fmla="*/ 0 w 1030"/>
                <a:gd name="T7" fmla="*/ 637 h 1275"/>
              </a:gdLst>
              <a:ahLst/>
              <a:cxnLst>
                <a:cxn ang="0">
                  <a:pos x="T0" y="T1"/>
                </a:cxn>
                <a:cxn ang="0">
                  <a:pos x="T2" y="T3"/>
                </a:cxn>
                <a:cxn ang="0">
                  <a:pos x="T4" y="T5"/>
                </a:cxn>
                <a:cxn ang="0">
                  <a:pos x="T6" y="T7"/>
                </a:cxn>
              </a:cxnLst>
              <a:rect l="0" t="0" r="r" b="b"/>
              <a:pathLst>
                <a:path w="1030" h="1275">
                  <a:moveTo>
                    <a:pt x="0" y="637"/>
                  </a:moveTo>
                  <a:lnTo>
                    <a:pt x="1029" y="1274"/>
                  </a:lnTo>
                  <a:lnTo>
                    <a:pt x="1029"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1" name="Freeform 245">
              <a:extLst>
                <a:ext uri="{FF2B5EF4-FFF2-40B4-BE49-F238E27FC236}">
                  <a16:creationId xmlns:a16="http://schemas.microsoft.com/office/drawing/2014/main" id="{B54D1C65-4E28-0B4A-B4D8-3E06CB79D34C}"/>
                </a:ext>
              </a:extLst>
            </p:cNvPr>
            <p:cNvSpPr>
              <a:spLocks noChangeArrowheads="1"/>
            </p:cNvSpPr>
            <p:nvPr/>
          </p:nvSpPr>
          <p:spPr bwMode="auto">
            <a:xfrm>
              <a:off x="5901620"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2" name="Freeform 246">
              <a:extLst>
                <a:ext uri="{FF2B5EF4-FFF2-40B4-BE49-F238E27FC236}">
                  <a16:creationId xmlns:a16="http://schemas.microsoft.com/office/drawing/2014/main" id="{8D1A8389-0453-BD4D-BB71-CD6B1A1F4C93}"/>
                </a:ext>
              </a:extLst>
            </p:cNvPr>
            <p:cNvSpPr>
              <a:spLocks noChangeArrowheads="1"/>
            </p:cNvSpPr>
            <p:nvPr/>
          </p:nvSpPr>
          <p:spPr bwMode="auto">
            <a:xfrm>
              <a:off x="5649954"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3" name="Freeform 247">
              <a:extLst>
                <a:ext uri="{FF2B5EF4-FFF2-40B4-BE49-F238E27FC236}">
                  <a16:creationId xmlns:a16="http://schemas.microsoft.com/office/drawing/2014/main" id="{25AA6D6E-E2D3-CB40-A3FA-547EDB3F9005}"/>
                </a:ext>
              </a:extLst>
            </p:cNvPr>
            <p:cNvSpPr>
              <a:spLocks noChangeArrowheads="1"/>
            </p:cNvSpPr>
            <p:nvPr/>
          </p:nvSpPr>
          <p:spPr bwMode="auto">
            <a:xfrm>
              <a:off x="5145541" y="350487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4" name="Freeform 248">
              <a:extLst>
                <a:ext uri="{FF2B5EF4-FFF2-40B4-BE49-F238E27FC236}">
                  <a16:creationId xmlns:a16="http://schemas.microsoft.com/office/drawing/2014/main" id="{1F46D19F-63AC-6C44-AF62-94ED70519DC1}"/>
                </a:ext>
              </a:extLst>
            </p:cNvPr>
            <p:cNvSpPr>
              <a:spLocks noChangeArrowheads="1"/>
            </p:cNvSpPr>
            <p:nvPr/>
          </p:nvSpPr>
          <p:spPr bwMode="auto">
            <a:xfrm>
              <a:off x="5145541" y="2880567"/>
              <a:ext cx="252747" cy="313233"/>
            </a:xfrm>
            <a:custGeom>
              <a:avLst/>
              <a:gdLst>
                <a:gd name="T0" fmla="*/ 0 w 1030"/>
                <a:gd name="T1" fmla="*/ 637 h 1277"/>
                <a:gd name="T2" fmla="*/ 1029 w 1030"/>
                <a:gd name="T3" fmla="*/ 1276 h 1277"/>
                <a:gd name="T4" fmla="*/ 1029 w 1030"/>
                <a:gd name="T5" fmla="*/ 0 h 1277"/>
                <a:gd name="T6" fmla="*/ 0 w 1030"/>
                <a:gd name="T7" fmla="*/ 637 h 1277"/>
              </a:gdLst>
              <a:ahLst/>
              <a:cxnLst>
                <a:cxn ang="0">
                  <a:pos x="T0" y="T1"/>
                </a:cxn>
                <a:cxn ang="0">
                  <a:pos x="T2" y="T3"/>
                </a:cxn>
                <a:cxn ang="0">
                  <a:pos x="T4" y="T5"/>
                </a:cxn>
                <a:cxn ang="0">
                  <a:pos x="T6" y="T7"/>
                </a:cxn>
              </a:cxnLst>
              <a:rect l="0" t="0" r="r" b="b"/>
              <a:pathLst>
                <a:path w="1030" h="1277">
                  <a:moveTo>
                    <a:pt x="0" y="637"/>
                  </a:moveTo>
                  <a:lnTo>
                    <a:pt x="1029" y="1276"/>
                  </a:lnTo>
                  <a:lnTo>
                    <a:pt x="1029"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5" name="Freeform 249">
              <a:extLst>
                <a:ext uri="{FF2B5EF4-FFF2-40B4-BE49-F238E27FC236}">
                  <a16:creationId xmlns:a16="http://schemas.microsoft.com/office/drawing/2014/main" id="{5522BAAB-F958-3846-BC9C-64CC98867312}"/>
                </a:ext>
              </a:extLst>
            </p:cNvPr>
            <p:cNvSpPr>
              <a:spLocks noChangeArrowheads="1"/>
            </p:cNvSpPr>
            <p:nvPr/>
          </p:nvSpPr>
          <p:spPr bwMode="auto">
            <a:xfrm>
              <a:off x="6154367"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6" name="Freeform 251">
              <a:extLst>
                <a:ext uri="{FF2B5EF4-FFF2-40B4-BE49-F238E27FC236}">
                  <a16:creationId xmlns:a16="http://schemas.microsoft.com/office/drawing/2014/main" id="{1DC8CFD3-C798-4B47-ACE7-0EBBB1EEA7C4}"/>
                </a:ext>
              </a:extLst>
            </p:cNvPr>
            <p:cNvSpPr>
              <a:spLocks noChangeArrowheads="1"/>
            </p:cNvSpPr>
            <p:nvPr/>
          </p:nvSpPr>
          <p:spPr bwMode="auto">
            <a:xfrm>
              <a:off x="5649954" y="3669802"/>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7" name="Freeform 252">
              <a:extLst>
                <a:ext uri="{FF2B5EF4-FFF2-40B4-BE49-F238E27FC236}">
                  <a16:creationId xmlns:a16="http://schemas.microsoft.com/office/drawing/2014/main" id="{C5613AE6-165E-A147-8850-5CBBD30A1D19}"/>
                </a:ext>
              </a:extLst>
            </p:cNvPr>
            <p:cNvSpPr>
              <a:spLocks noChangeArrowheads="1"/>
            </p:cNvSpPr>
            <p:nvPr/>
          </p:nvSpPr>
          <p:spPr bwMode="auto">
            <a:xfrm>
              <a:off x="5397207" y="350487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8" name="Freeform 253">
              <a:extLst>
                <a:ext uri="{FF2B5EF4-FFF2-40B4-BE49-F238E27FC236}">
                  <a16:creationId xmlns:a16="http://schemas.microsoft.com/office/drawing/2014/main" id="{37D327F3-E840-3847-AC82-26B1FF20E9A7}"/>
                </a:ext>
              </a:extLst>
            </p:cNvPr>
            <p:cNvSpPr>
              <a:spLocks noChangeArrowheads="1"/>
            </p:cNvSpPr>
            <p:nvPr/>
          </p:nvSpPr>
          <p:spPr bwMode="auto">
            <a:xfrm>
              <a:off x="6407113" y="2576727"/>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1"/>
            </a:solidFill>
            <a:ln>
              <a:noFill/>
            </a:ln>
            <a:effectLst/>
          </p:spPr>
          <p:txBody>
            <a:bodyPr wrap="none" anchor="ctr"/>
            <a:lstStyle/>
            <a:p>
              <a:pPr defTabSz="914194"/>
              <a:endParaRPr lang="es-ES_tradnl" sz="1225">
                <a:solidFill>
                  <a:srgbClr val="F3AC58"/>
                </a:solidFill>
              </a:endParaRPr>
            </a:p>
          </p:txBody>
        </p:sp>
        <p:sp>
          <p:nvSpPr>
            <p:cNvPr id="139" name="Freeform 254">
              <a:extLst>
                <a:ext uri="{FF2B5EF4-FFF2-40B4-BE49-F238E27FC236}">
                  <a16:creationId xmlns:a16="http://schemas.microsoft.com/office/drawing/2014/main" id="{BCD8D416-BE36-6C43-8783-A10414D76615}"/>
                </a:ext>
              </a:extLst>
            </p:cNvPr>
            <p:cNvSpPr>
              <a:spLocks noChangeArrowheads="1"/>
            </p:cNvSpPr>
            <p:nvPr/>
          </p:nvSpPr>
          <p:spPr bwMode="auto">
            <a:xfrm>
              <a:off x="5649954" y="30444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0" name="Freeform 255">
              <a:extLst>
                <a:ext uri="{FF2B5EF4-FFF2-40B4-BE49-F238E27FC236}">
                  <a16:creationId xmlns:a16="http://schemas.microsoft.com/office/drawing/2014/main" id="{700A56C1-4F6B-5842-9ECF-C58960C80F1C}"/>
                </a:ext>
              </a:extLst>
            </p:cNvPr>
            <p:cNvSpPr>
              <a:spLocks noChangeArrowheads="1"/>
            </p:cNvSpPr>
            <p:nvPr/>
          </p:nvSpPr>
          <p:spPr bwMode="auto">
            <a:xfrm>
              <a:off x="5901620" y="3513185"/>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1" name="Freeform 256">
              <a:extLst>
                <a:ext uri="{FF2B5EF4-FFF2-40B4-BE49-F238E27FC236}">
                  <a16:creationId xmlns:a16="http://schemas.microsoft.com/office/drawing/2014/main" id="{EADC1D60-38E0-434A-B910-404CAF4333C3}"/>
                </a:ext>
              </a:extLst>
            </p:cNvPr>
            <p:cNvSpPr>
              <a:spLocks noChangeArrowheads="1"/>
            </p:cNvSpPr>
            <p:nvPr/>
          </p:nvSpPr>
          <p:spPr bwMode="auto">
            <a:xfrm>
              <a:off x="5397207"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2" name="Freeform 257">
              <a:extLst>
                <a:ext uri="{FF2B5EF4-FFF2-40B4-BE49-F238E27FC236}">
                  <a16:creationId xmlns:a16="http://schemas.microsoft.com/office/drawing/2014/main" id="{0BC1BF7B-BCE5-C640-AF53-D140C934467C}"/>
                </a:ext>
              </a:extLst>
            </p:cNvPr>
            <p:cNvSpPr>
              <a:spLocks noChangeArrowheads="1"/>
            </p:cNvSpPr>
            <p:nvPr/>
          </p:nvSpPr>
          <p:spPr bwMode="auto">
            <a:xfrm>
              <a:off x="5901620"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3" name="Freeform 258">
              <a:extLst>
                <a:ext uri="{FF2B5EF4-FFF2-40B4-BE49-F238E27FC236}">
                  <a16:creationId xmlns:a16="http://schemas.microsoft.com/office/drawing/2014/main" id="{0142E70C-AD84-354E-B1DF-77180B89217E}"/>
                </a:ext>
              </a:extLst>
            </p:cNvPr>
            <p:cNvSpPr>
              <a:spLocks noChangeArrowheads="1"/>
            </p:cNvSpPr>
            <p:nvPr/>
          </p:nvSpPr>
          <p:spPr bwMode="auto">
            <a:xfrm>
              <a:off x="6154367" y="2732264"/>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4" name="Freeform 259">
              <a:extLst>
                <a:ext uri="{FF2B5EF4-FFF2-40B4-BE49-F238E27FC236}">
                  <a16:creationId xmlns:a16="http://schemas.microsoft.com/office/drawing/2014/main" id="{23B947AD-85FE-F440-BD96-6A5C0F56661B}"/>
                </a:ext>
              </a:extLst>
            </p:cNvPr>
            <p:cNvSpPr>
              <a:spLocks noChangeArrowheads="1"/>
            </p:cNvSpPr>
            <p:nvPr/>
          </p:nvSpPr>
          <p:spPr bwMode="auto">
            <a:xfrm>
              <a:off x="5145541" y="3661489"/>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5" name="Freeform 260">
              <a:extLst>
                <a:ext uri="{FF2B5EF4-FFF2-40B4-BE49-F238E27FC236}">
                  <a16:creationId xmlns:a16="http://schemas.microsoft.com/office/drawing/2014/main" id="{743931AB-9DD7-9548-8C6C-DF3106A4B6DB}"/>
                </a:ext>
              </a:extLst>
            </p:cNvPr>
            <p:cNvSpPr>
              <a:spLocks noChangeArrowheads="1"/>
            </p:cNvSpPr>
            <p:nvPr/>
          </p:nvSpPr>
          <p:spPr bwMode="auto">
            <a:xfrm>
              <a:off x="5145541" y="2732264"/>
              <a:ext cx="252747" cy="312152"/>
            </a:xfrm>
            <a:custGeom>
              <a:avLst/>
              <a:gdLst>
                <a:gd name="T0" fmla="*/ 1029 w 1030"/>
                <a:gd name="T1" fmla="*/ 638 h 1276"/>
                <a:gd name="T2" fmla="*/ 0 w 1030"/>
                <a:gd name="T3" fmla="*/ 1275 h 1276"/>
                <a:gd name="T4" fmla="*/ 0 w 1030"/>
                <a:gd name="T5" fmla="*/ 0 h 1276"/>
                <a:gd name="T6" fmla="*/ 1029 w 1030"/>
                <a:gd name="T7" fmla="*/ 638 h 1276"/>
              </a:gdLst>
              <a:ahLst/>
              <a:cxnLst>
                <a:cxn ang="0">
                  <a:pos x="T0" y="T1"/>
                </a:cxn>
                <a:cxn ang="0">
                  <a:pos x="T2" y="T3"/>
                </a:cxn>
                <a:cxn ang="0">
                  <a:pos x="T4" y="T5"/>
                </a:cxn>
                <a:cxn ang="0">
                  <a:pos x="T6" y="T7"/>
                </a:cxn>
              </a:cxnLst>
              <a:rect l="0" t="0" r="r" b="b"/>
              <a:pathLst>
                <a:path w="1030" h="1276">
                  <a:moveTo>
                    <a:pt x="1029" y="638"/>
                  </a:moveTo>
                  <a:lnTo>
                    <a:pt x="0" y="1275"/>
                  </a:lnTo>
                  <a:lnTo>
                    <a:pt x="0" y="0"/>
                  </a:lnTo>
                  <a:lnTo>
                    <a:pt x="1029"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6" name="Freeform 262">
              <a:extLst>
                <a:ext uri="{FF2B5EF4-FFF2-40B4-BE49-F238E27FC236}">
                  <a16:creationId xmlns:a16="http://schemas.microsoft.com/office/drawing/2014/main" id="{344FEF16-2B86-F946-9D5A-8745070EA9D3}"/>
                </a:ext>
              </a:extLst>
            </p:cNvPr>
            <p:cNvSpPr>
              <a:spLocks noChangeArrowheads="1"/>
            </p:cNvSpPr>
            <p:nvPr/>
          </p:nvSpPr>
          <p:spPr bwMode="auto">
            <a:xfrm>
              <a:off x="5397207"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7" name="Freeform 264">
              <a:extLst>
                <a:ext uri="{FF2B5EF4-FFF2-40B4-BE49-F238E27FC236}">
                  <a16:creationId xmlns:a16="http://schemas.microsoft.com/office/drawing/2014/main" id="{41AFFD97-B071-F94D-ABDB-D2733A95E977}"/>
                </a:ext>
              </a:extLst>
            </p:cNvPr>
            <p:cNvSpPr>
              <a:spLocks noChangeArrowheads="1"/>
            </p:cNvSpPr>
            <p:nvPr/>
          </p:nvSpPr>
          <p:spPr bwMode="auto">
            <a:xfrm>
              <a:off x="5901620"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8" name="Freeform 265">
              <a:extLst>
                <a:ext uri="{FF2B5EF4-FFF2-40B4-BE49-F238E27FC236}">
                  <a16:creationId xmlns:a16="http://schemas.microsoft.com/office/drawing/2014/main" id="{7D6F30F4-4028-3C4A-9639-E841460675F5}"/>
                </a:ext>
              </a:extLst>
            </p:cNvPr>
            <p:cNvSpPr>
              <a:spLocks noChangeArrowheads="1"/>
            </p:cNvSpPr>
            <p:nvPr/>
          </p:nvSpPr>
          <p:spPr bwMode="auto">
            <a:xfrm>
              <a:off x="6407113" y="2888880"/>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9" name="Freeform 266">
              <a:extLst>
                <a:ext uri="{FF2B5EF4-FFF2-40B4-BE49-F238E27FC236}">
                  <a16:creationId xmlns:a16="http://schemas.microsoft.com/office/drawing/2014/main" id="{8C6606DB-470B-7148-8D48-D1BD44E1D35C}"/>
                </a:ext>
              </a:extLst>
            </p:cNvPr>
            <p:cNvSpPr>
              <a:spLocks noChangeArrowheads="1"/>
            </p:cNvSpPr>
            <p:nvPr/>
          </p:nvSpPr>
          <p:spPr bwMode="auto">
            <a:xfrm>
              <a:off x="5145541" y="3036103"/>
              <a:ext cx="252747" cy="313233"/>
            </a:xfrm>
            <a:custGeom>
              <a:avLst/>
              <a:gdLst>
                <a:gd name="T0" fmla="*/ 1029 w 1030"/>
                <a:gd name="T1" fmla="*/ 639 h 1277"/>
                <a:gd name="T2" fmla="*/ 0 w 1030"/>
                <a:gd name="T3" fmla="*/ 1276 h 1277"/>
                <a:gd name="T4" fmla="*/ 0 w 1030"/>
                <a:gd name="T5" fmla="*/ 0 h 1277"/>
                <a:gd name="T6" fmla="*/ 1029 w 1030"/>
                <a:gd name="T7" fmla="*/ 639 h 1277"/>
              </a:gdLst>
              <a:ahLst/>
              <a:cxnLst>
                <a:cxn ang="0">
                  <a:pos x="T0" y="T1"/>
                </a:cxn>
                <a:cxn ang="0">
                  <a:pos x="T2" y="T3"/>
                </a:cxn>
                <a:cxn ang="0">
                  <a:pos x="T4" y="T5"/>
                </a:cxn>
                <a:cxn ang="0">
                  <a:pos x="T6" y="T7"/>
                </a:cxn>
              </a:cxnLst>
              <a:rect l="0" t="0" r="r" b="b"/>
              <a:pathLst>
                <a:path w="1030" h="1277">
                  <a:moveTo>
                    <a:pt x="1029" y="639"/>
                  </a:moveTo>
                  <a:lnTo>
                    <a:pt x="0" y="1276"/>
                  </a:lnTo>
                  <a:lnTo>
                    <a:pt x="0" y="0"/>
                  </a:lnTo>
                  <a:lnTo>
                    <a:pt x="1029"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25429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Isoquinoline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morphine, codeine, berberine, emetine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stretch>
            <a:fillRect/>
          </a:stretch>
        </p:blipFill>
        <p:spPr>
          <a:xfrm>
            <a:off x="3986926" y="4019059"/>
            <a:ext cx="5927095" cy="2399062"/>
          </a:xfrm>
          <a:prstGeom prst="rect">
            <a:avLst/>
          </a:prstGeom>
        </p:spPr>
      </p:pic>
    </p:spTree>
    <p:extLst>
      <p:ext uri="{BB962C8B-B14F-4D97-AF65-F5344CB8AC3E}">
        <p14:creationId xmlns:p14="http://schemas.microsoft.com/office/powerpoint/2010/main" val="3067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Aporphine (Reduced Isoquinoline-Napthalene Deivates)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boldine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3" name="Picture 2"/>
          <p:cNvPicPr>
            <a:picLocks noChangeAspect="1"/>
          </p:cNvPicPr>
          <p:nvPr/>
        </p:nvPicPr>
        <p:blipFill>
          <a:blip r:embed="rId2"/>
          <a:stretch>
            <a:fillRect/>
          </a:stretch>
        </p:blipFill>
        <p:spPr>
          <a:xfrm>
            <a:off x="7414209" y="3461106"/>
            <a:ext cx="3125454" cy="2920506"/>
          </a:xfrm>
          <a:prstGeom prst="rect">
            <a:avLst/>
          </a:prstGeom>
        </p:spPr>
      </p:pic>
    </p:spTree>
    <p:extLst>
      <p:ext uri="{BB962C8B-B14F-4D97-AF65-F5344CB8AC3E}">
        <p14:creationId xmlns:p14="http://schemas.microsoft.com/office/powerpoint/2010/main" val="231567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887696"/>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Indole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ergometrine, ergotamine, reserpine, vincristine, vinblastine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stretch>
            <a:fillRect/>
          </a:stretch>
        </p:blipFill>
        <p:spPr>
          <a:xfrm>
            <a:off x="6961831" y="3825294"/>
            <a:ext cx="4017043" cy="2751833"/>
          </a:xfrm>
          <a:prstGeom prst="rect">
            <a:avLst/>
          </a:prstGeom>
        </p:spPr>
      </p:pic>
    </p:spTree>
    <p:extLst>
      <p:ext uri="{BB962C8B-B14F-4D97-AF65-F5344CB8AC3E}">
        <p14:creationId xmlns:p14="http://schemas.microsoft.com/office/powerpoint/2010/main" val="126463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Imidazole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pilocarpine, isopilocarpine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3" name="Picture 2"/>
          <p:cNvPicPr>
            <a:picLocks noChangeAspect="1"/>
          </p:cNvPicPr>
          <p:nvPr/>
        </p:nvPicPr>
        <p:blipFill>
          <a:blip r:embed="rId2"/>
          <a:stretch>
            <a:fillRect/>
          </a:stretch>
        </p:blipFill>
        <p:spPr>
          <a:xfrm>
            <a:off x="3431274" y="3707480"/>
            <a:ext cx="7990704" cy="3150520"/>
          </a:xfrm>
          <a:prstGeom prst="rect">
            <a:avLst/>
          </a:prstGeom>
        </p:spPr>
      </p:pic>
    </p:spTree>
    <p:extLst>
      <p:ext uri="{BB962C8B-B14F-4D97-AF65-F5344CB8AC3E}">
        <p14:creationId xmlns:p14="http://schemas.microsoft.com/office/powerpoint/2010/main" val="28838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Nor Lupinane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cytosine, lupanine </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a:blip r:embed="rId2"/>
          <a:stretch>
            <a:fillRect/>
          </a:stretch>
        </p:blipFill>
        <p:spPr>
          <a:xfrm>
            <a:off x="7505951" y="3261159"/>
            <a:ext cx="3611229" cy="2273737"/>
          </a:xfrm>
          <a:prstGeom prst="rect">
            <a:avLst/>
          </a:prstGeom>
        </p:spPr>
      </p:pic>
    </p:spTree>
    <p:extLst>
      <p:ext uri="{BB962C8B-B14F-4D97-AF65-F5344CB8AC3E}">
        <p14:creationId xmlns:p14="http://schemas.microsoft.com/office/powerpoint/2010/main" val="39899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Purine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theophylline, caffeine, theobromine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3" name="Picture 2"/>
          <p:cNvPicPr>
            <a:picLocks noChangeAspect="1"/>
          </p:cNvPicPr>
          <p:nvPr/>
        </p:nvPicPr>
        <p:blipFill>
          <a:blip r:embed="rId2"/>
          <a:stretch>
            <a:fillRect/>
          </a:stretch>
        </p:blipFill>
        <p:spPr>
          <a:xfrm>
            <a:off x="7544500" y="3363894"/>
            <a:ext cx="4647500" cy="3494106"/>
          </a:xfrm>
          <a:prstGeom prst="rect">
            <a:avLst/>
          </a:prstGeom>
        </p:spPr>
      </p:pic>
    </p:spTree>
    <p:extLst>
      <p:ext uri="{BB962C8B-B14F-4D97-AF65-F5344CB8AC3E}">
        <p14:creationId xmlns:p14="http://schemas.microsoft.com/office/powerpoint/2010/main" val="248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Steroidal Derivates</a:t>
            </a: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 Ex : protovetratrine, solanidine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pic>
        <p:nvPicPr>
          <p:cNvPr id="2" name="Picture 1"/>
          <p:cNvPicPr>
            <a:picLocks noChangeAspect="1"/>
          </p:cNvPicPr>
          <p:nvPr/>
        </p:nvPicPr>
        <p:blipFill rotWithShape="1">
          <a:blip r:embed="rId2"/>
          <a:srcRect t="7380"/>
          <a:stretch/>
        </p:blipFill>
        <p:spPr>
          <a:xfrm>
            <a:off x="4044914" y="3563007"/>
            <a:ext cx="7185838" cy="3062188"/>
          </a:xfrm>
          <a:prstGeom prst="rect">
            <a:avLst/>
          </a:prstGeom>
        </p:spPr>
      </p:pic>
    </p:spTree>
    <p:extLst>
      <p:ext uri="{BB962C8B-B14F-4D97-AF65-F5344CB8AC3E}">
        <p14:creationId xmlns:p14="http://schemas.microsoft.com/office/powerpoint/2010/main" val="31274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4144724"/>
          </a:xfrm>
          <a:prstGeom prst="rect">
            <a:avLst/>
          </a:prstGeom>
          <a:noFill/>
        </p:spPr>
        <p:txBody>
          <a:bodyPr wrap="square" rtlCol="0">
            <a:spAutoFit/>
          </a:bodyPr>
          <a:lstStyle/>
          <a:p>
            <a:pPr marL="342900" indent="-342900" algn="just" defTabSz="914194">
              <a:lnSpc>
                <a:spcPts val="2933"/>
              </a:lnSpc>
              <a:spcAft>
                <a:spcPts val="1200"/>
              </a:spcAft>
              <a:buFont typeface="Wingdings" panose="05000000000000000000" pitchFamily="2" charset="2"/>
              <a:buChar char="q"/>
            </a:pPr>
            <a:r>
              <a:rPr lang="en-US" sz="2600" b="1">
                <a:solidFill>
                  <a:srgbClr val="232C34"/>
                </a:solidFill>
                <a:latin typeface="Montserrat" pitchFamily="2" charset="77"/>
                <a:ea typeface="Lato Light" panose="020F0502020204030203" pitchFamily="34" charset="0"/>
                <a:cs typeface="Lato Light" panose="020F0502020204030203" pitchFamily="34" charset="0"/>
              </a:rPr>
              <a:t>Pseudo Alkaloids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Diterpens </a:t>
            </a:r>
          </a:p>
          <a:p>
            <a:pPr lvl="2"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Ex : aconitine, aconine, hypoaconitine</a:t>
            </a:r>
          </a:p>
          <a:p>
            <a:pPr lvl="1"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lvl="1"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Proto or non hetero cyclic alkaloids</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Alkylamines</a:t>
            </a:r>
          </a:p>
          <a:p>
            <a:pPr lvl="2" algn="just" defTabSz="914194">
              <a:lnSpc>
                <a:spcPts val="2933"/>
              </a:lnSpc>
              <a:spcAft>
                <a:spcPts val="1200"/>
              </a:spcAft>
            </a:pPr>
            <a:r>
              <a:rPr lang="en-US" sz="2400">
                <a:solidFill>
                  <a:srgbClr val="232C34"/>
                </a:solidFill>
                <a:latin typeface="Montserrat" pitchFamily="2" charset="77"/>
                <a:ea typeface="Lato Light" panose="020F0502020204030203" pitchFamily="34" charset="0"/>
                <a:cs typeface="Lato Light" panose="020F0502020204030203" pitchFamily="34" charset="0"/>
              </a:rPr>
              <a:t>Ex : ephedrine, pseudophedrine, colchicine</a:t>
            </a:r>
          </a:p>
          <a:p>
            <a:pPr algn="just" defTabSz="914194">
              <a:lnSpc>
                <a:spcPts val="2933"/>
              </a:lnSpc>
              <a:spcAft>
                <a:spcPts val="1200"/>
              </a:spcAft>
            </a:pPr>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9803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Piperine</a:t>
                </a:r>
              </a:p>
              <a:p>
                <a:pPr marL="800100" lvl="1" indent="-342900" algn="just" defTabSz="914194">
                  <a:lnSpc>
                    <a:spcPts val="2933"/>
                  </a:lnSpc>
                  <a:spcAft>
                    <a:spcPts val="1200"/>
                  </a:spcAft>
                  <a:buFontTx/>
                  <a:buChar char="-"/>
                </a:pPr>
                <a14:m>
                  <m:oMath xmlns:m="http://schemas.openxmlformats.org/officeDocument/2006/math">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𝐶</m:t>
                        </m:r>
                      </m:e>
                      <m:sub>
                        <m:r>
                          <a:rPr lang="en-US" sz="2400" b="0" i="1" smtClean="0">
                            <a:solidFill>
                              <a:srgbClr val="232C34"/>
                            </a:solidFill>
                            <a:latin typeface="Cambria Math" panose="02040503050406030204" pitchFamily="18" charset="0"/>
                          </a:rPr>
                          <m:t>17</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𝐻</m:t>
                        </m:r>
                      </m:e>
                      <m:sub>
                        <m:r>
                          <a:rPr lang="en-US" sz="2400" b="0" i="1" smtClean="0">
                            <a:solidFill>
                              <a:srgbClr val="232C34"/>
                            </a:solidFill>
                            <a:latin typeface="Cambria Math" panose="02040503050406030204" pitchFamily="18" charset="0"/>
                          </a:rPr>
                          <m:t>19</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𝑁𝑂</m:t>
                        </m:r>
                      </m:e>
                      <m:sub>
                        <m:r>
                          <a:rPr lang="en-US" sz="2400" b="0" i="1" smtClean="0">
                            <a:solidFill>
                              <a:srgbClr val="232C34"/>
                            </a:solidFill>
                            <a:latin typeface="Cambria Math" panose="02040503050406030204" pitchFamily="18" charset="0"/>
                          </a:rPr>
                          <m:t>3</m:t>
                        </m:r>
                      </m:sub>
                    </m:sSub>
                  </m:oMath>
                </a14:m>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Has various effects on human drug metabolizing enzymes</a:t>
                </a:r>
              </a:p>
            </p:txBody>
          </p:sp>
        </mc:Choice>
        <mc:Fallback xmlns="">
          <p:sp>
            <p:nvSpPr>
              <p:cNvPr id="36" name="TextBox 35">
                <a:extLst>
                  <a:ext uri="{FF2B5EF4-FFF2-40B4-BE49-F238E27FC236}">
                    <a16:creationId xmlns:a16="http://schemas.microsoft.com/office/drawing/2014/main" xmlns="" id="{A90290D9-53FD-2042-93BC-0C91873568E4}"/>
                  </a:ext>
                </a:extLst>
              </p:cNvPr>
              <p:cNvSpPr txBox="1">
                <a:spLocks noRot="1" noChangeAspect="1" noMove="1" noResize="1" noEditPoints="1" noAdjustHandles="1" noChangeArrowheads="1" noChangeShapeType="1" noTextEdit="1"/>
              </p:cNvSpPr>
              <p:nvPr/>
            </p:nvSpPr>
            <p:spPr>
              <a:xfrm>
                <a:off x="2501685" y="2503259"/>
                <a:ext cx="8920293" cy="1515800"/>
              </a:xfrm>
              <a:prstGeom prst="rect">
                <a:avLst/>
              </a:prstGeom>
              <a:blipFill rotWithShape="0">
                <a:blip r:embed="rId2"/>
                <a:stretch>
                  <a:fillRect l="-888" t="-4435" b="-8871"/>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7550065" y="4319587"/>
            <a:ext cx="3871913" cy="2160570"/>
          </a:xfrm>
          <a:prstGeom prst="rect">
            <a:avLst/>
          </a:prstGeom>
        </p:spPr>
      </p:pic>
    </p:spTree>
    <p:extLst>
      <p:ext uri="{BB962C8B-B14F-4D97-AF65-F5344CB8AC3E}">
        <p14:creationId xmlns:p14="http://schemas.microsoft.com/office/powerpoint/2010/main" val="7550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Quinine</a:t>
                </a:r>
              </a:p>
              <a:p>
                <a:pPr marL="800100" lvl="1" indent="-342900" algn="just" defTabSz="914194">
                  <a:lnSpc>
                    <a:spcPts val="2933"/>
                  </a:lnSpc>
                  <a:spcAft>
                    <a:spcPts val="1200"/>
                  </a:spcAft>
                  <a:buFontTx/>
                  <a:buChar char="-"/>
                </a:pPr>
                <a14:m>
                  <m:oMath xmlns:m="http://schemas.openxmlformats.org/officeDocument/2006/math">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𝐶</m:t>
                        </m:r>
                      </m:e>
                      <m:sub>
                        <m:r>
                          <a:rPr lang="en-US" sz="2400" b="0" i="1" smtClean="0">
                            <a:solidFill>
                              <a:srgbClr val="232C34"/>
                            </a:solidFill>
                            <a:latin typeface="Cambria Math" panose="02040503050406030204" pitchFamily="18" charset="0"/>
                          </a:rPr>
                          <m:t>20</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𝐻</m:t>
                        </m:r>
                      </m:e>
                      <m:sub>
                        <m:r>
                          <a:rPr lang="en-US" sz="2400" b="0" i="1" smtClean="0">
                            <a:solidFill>
                              <a:srgbClr val="232C34"/>
                            </a:solidFill>
                            <a:latin typeface="Cambria Math" panose="02040503050406030204" pitchFamily="18" charset="0"/>
                          </a:rPr>
                          <m:t>24</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𝑁</m:t>
                        </m:r>
                      </m:e>
                      <m:sub>
                        <m:r>
                          <a:rPr lang="en-US" sz="2400" b="0" i="1" smtClean="0">
                            <a:solidFill>
                              <a:srgbClr val="232C34"/>
                            </a:solidFill>
                            <a:latin typeface="Cambria Math" panose="02040503050406030204" pitchFamily="18" charset="0"/>
                          </a:rPr>
                          <m:t>2</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𝑂</m:t>
                        </m:r>
                      </m:e>
                      <m:sub>
                        <m:r>
                          <a:rPr lang="en-US" sz="2400" b="0" i="1" smtClean="0">
                            <a:solidFill>
                              <a:srgbClr val="232C34"/>
                            </a:solidFill>
                            <a:latin typeface="Cambria Math" panose="02040503050406030204" pitchFamily="18" charset="0"/>
                          </a:rPr>
                          <m:t>2</m:t>
                        </m:r>
                      </m:sub>
                    </m:sSub>
                  </m:oMath>
                </a14:m>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Is a white crystalline quinolone alkaloid</a:t>
                </a:r>
              </a:p>
            </p:txBody>
          </p:sp>
        </mc:Choice>
        <mc:Fallback xmlns="">
          <p:sp>
            <p:nvSpPr>
              <p:cNvPr id="36" name="TextBox 35">
                <a:extLst>
                  <a:ext uri="{FF2B5EF4-FFF2-40B4-BE49-F238E27FC236}">
                    <a16:creationId xmlns:a16="http://schemas.microsoft.com/office/drawing/2014/main" xmlns="" id="{A90290D9-53FD-2042-93BC-0C91873568E4}"/>
                  </a:ext>
                </a:extLst>
              </p:cNvPr>
              <p:cNvSpPr txBox="1">
                <a:spLocks noRot="1" noChangeAspect="1" noMove="1" noResize="1" noEditPoints="1" noAdjustHandles="1" noChangeArrowheads="1" noChangeShapeType="1" noTextEdit="1"/>
              </p:cNvSpPr>
              <p:nvPr/>
            </p:nvSpPr>
            <p:spPr>
              <a:xfrm>
                <a:off x="2501685" y="2503259"/>
                <a:ext cx="8920293" cy="1515800"/>
              </a:xfrm>
              <a:prstGeom prst="rect">
                <a:avLst/>
              </a:prstGeom>
              <a:blipFill rotWithShape="0">
                <a:blip r:embed="rId2"/>
                <a:stretch>
                  <a:fillRect l="-888" t="-4435" b="-887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597" y="3461106"/>
            <a:ext cx="3302381" cy="2757488"/>
          </a:xfrm>
          <a:prstGeom prst="rect">
            <a:avLst/>
          </a:prstGeom>
        </p:spPr>
      </p:pic>
    </p:spTree>
    <p:extLst>
      <p:ext uri="{BB962C8B-B14F-4D97-AF65-F5344CB8AC3E}">
        <p14:creationId xmlns:p14="http://schemas.microsoft.com/office/powerpoint/2010/main" val="108591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C7A32C5-C8AB-DB4B-9B57-02507671854B}"/>
              </a:ext>
            </a:extLst>
          </p:cNvPr>
          <p:cNvSpPr txBox="1"/>
          <p:nvPr/>
        </p:nvSpPr>
        <p:spPr>
          <a:xfrm>
            <a:off x="1115819" y="1433738"/>
            <a:ext cx="8067658" cy="1138773"/>
          </a:xfrm>
          <a:prstGeom prst="rect">
            <a:avLst/>
          </a:prstGeom>
          <a:noFill/>
        </p:spPr>
        <p:txBody>
          <a:bodyPr wrap="none" rtlCol="0">
            <a:spAutoFit/>
          </a:bodyPr>
          <a:lstStyle/>
          <a:p>
            <a:pPr defTabSz="914194"/>
            <a:r>
              <a:rPr lang="en-US" sz="3400" b="1" spc="151">
                <a:solidFill>
                  <a:srgbClr val="232C34"/>
                </a:solidFill>
                <a:latin typeface="Montserrat Bold"/>
                <a:ea typeface="Nunito Bold" charset="0"/>
                <a:cs typeface="Nunito Bold" charset="0"/>
              </a:rPr>
              <a:t>Function of Secondary Metabolites</a:t>
            </a:r>
          </a:p>
          <a:p>
            <a:pPr defTabSz="914194"/>
            <a:r>
              <a:rPr lang="en-US" sz="3400" b="1" i="1" spc="151">
                <a:solidFill>
                  <a:srgbClr val="232C34"/>
                </a:solidFill>
                <a:latin typeface="Montserrat Bold"/>
                <a:ea typeface="Nunito Bold" charset="0"/>
                <a:cs typeface="Nunito Bold" charset="0"/>
              </a:rPr>
              <a:t>Defense-Attraction-Protection (UV)</a:t>
            </a:r>
            <a:endParaRPr lang="en-US" sz="3400" b="1" i="1" spc="151" dirty="0">
              <a:solidFill>
                <a:srgbClr val="232C34"/>
              </a:solidFill>
              <a:latin typeface="Montserrat Bold"/>
              <a:ea typeface="Nunito Bold" charset="0"/>
              <a:cs typeface="Nunito Bold" charset="0"/>
            </a:endParaRPr>
          </a:p>
        </p:txBody>
      </p:sp>
      <p:sp>
        <p:nvSpPr>
          <p:cNvPr id="15" name="TextBox 14">
            <a:extLst>
              <a:ext uri="{FF2B5EF4-FFF2-40B4-BE49-F238E27FC236}">
                <a16:creationId xmlns:a16="http://schemas.microsoft.com/office/drawing/2014/main" id="{A90290D9-53FD-2042-93BC-0C91873568E4}"/>
              </a:ext>
            </a:extLst>
          </p:cNvPr>
          <p:cNvSpPr txBox="1"/>
          <p:nvPr/>
        </p:nvSpPr>
        <p:spPr>
          <a:xfrm>
            <a:off x="1171346" y="2911805"/>
            <a:ext cx="8920293" cy="263149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Most animals can move-run away and posses an immune system</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Plants are attacked by herbivores, microbes, (bacteria and fungi) and by other plants competing for light, space and nutrients</a:t>
            </a:r>
          </a:p>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Abiotic stresses such as radiation</a:t>
            </a:r>
          </a:p>
        </p:txBody>
      </p:sp>
      <p:grpSp>
        <p:nvGrpSpPr>
          <p:cNvPr id="94" name="Group 93">
            <a:extLst>
              <a:ext uri="{FF2B5EF4-FFF2-40B4-BE49-F238E27FC236}">
                <a16:creationId xmlns:a16="http://schemas.microsoft.com/office/drawing/2014/main" id="{4ABF842A-6A94-4248-A715-20CC5D5760E3}"/>
              </a:ext>
            </a:extLst>
          </p:cNvPr>
          <p:cNvGrpSpPr/>
          <p:nvPr/>
        </p:nvGrpSpPr>
        <p:grpSpPr>
          <a:xfrm rot="5231002">
            <a:off x="8856878" y="230110"/>
            <a:ext cx="4434717" cy="3053481"/>
            <a:chOff x="4388382" y="2566254"/>
            <a:chExt cx="2271478" cy="1564004"/>
          </a:xfrm>
        </p:grpSpPr>
        <p:sp>
          <p:nvSpPr>
            <p:cNvPr id="95" name="Freeform 40">
              <a:extLst>
                <a:ext uri="{FF2B5EF4-FFF2-40B4-BE49-F238E27FC236}">
                  <a16:creationId xmlns:a16="http://schemas.microsoft.com/office/drawing/2014/main" id="{D6EE01CA-9AD9-8E4F-8CD2-9B7B3BEB61BD}"/>
                </a:ext>
              </a:extLst>
            </p:cNvPr>
            <p:cNvSpPr>
              <a:spLocks noChangeArrowheads="1"/>
            </p:cNvSpPr>
            <p:nvPr/>
          </p:nvSpPr>
          <p:spPr bwMode="auto">
            <a:xfrm>
              <a:off x="4641128" y="3338863"/>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6" name="Freeform 41">
              <a:extLst>
                <a:ext uri="{FF2B5EF4-FFF2-40B4-BE49-F238E27FC236}">
                  <a16:creationId xmlns:a16="http://schemas.microsoft.com/office/drawing/2014/main" id="{706858F3-987E-724C-BDCF-E3C9453EF53C}"/>
                </a:ext>
              </a:extLst>
            </p:cNvPr>
            <p:cNvSpPr>
              <a:spLocks noChangeArrowheads="1"/>
            </p:cNvSpPr>
            <p:nvPr/>
          </p:nvSpPr>
          <p:spPr bwMode="auto">
            <a:xfrm>
              <a:off x="4641128" y="36510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97" name="Freeform 45">
              <a:extLst>
                <a:ext uri="{FF2B5EF4-FFF2-40B4-BE49-F238E27FC236}">
                  <a16:creationId xmlns:a16="http://schemas.microsoft.com/office/drawing/2014/main" id="{A90612A9-FE20-FD4D-98CB-F336EEDFC15F}"/>
                </a:ext>
              </a:extLst>
            </p:cNvPr>
            <p:cNvSpPr>
              <a:spLocks noChangeArrowheads="1"/>
            </p:cNvSpPr>
            <p:nvPr/>
          </p:nvSpPr>
          <p:spPr bwMode="auto">
            <a:xfrm>
              <a:off x="4388382" y="3807632"/>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98" name="Freeform 48">
              <a:extLst>
                <a:ext uri="{FF2B5EF4-FFF2-40B4-BE49-F238E27FC236}">
                  <a16:creationId xmlns:a16="http://schemas.microsoft.com/office/drawing/2014/main" id="{FB894366-22E0-D649-A375-509DD564D31A}"/>
                </a:ext>
              </a:extLst>
            </p:cNvPr>
            <p:cNvSpPr>
              <a:spLocks noChangeArrowheads="1"/>
            </p:cNvSpPr>
            <p:nvPr/>
          </p:nvSpPr>
          <p:spPr bwMode="auto">
            <a:xfrm>
              <a:off x="4388382"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99" name="Freeform 52">
              <a:extLst>
                <a:ext uri="{FF2B5EF4-FFF2-40B4-BE49-F238E27FC236}">
                  <a16:creationId xmlns:a16="http://schemas.microsoft.com/office/drawing/2014/main" id="{5AE75628-D2D7-6A4F-AA56-85B2BAA1E855}"/>
                </a:ext>
              </a:extLst>
            </p:cNvPr>
            <p:cNvSpPr>
              <a:spLocks noChangeArrowheads="1"/>
            </p:cNvSpPr>
            <p:nvPr/>
          </p:nvSpPr>
          <p:spPr bwMode="auto">
            <a:xfrm>
              <a:off x="4641128" y="3035023"/>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0" name="Freeform 55">
              <a:extLst>
                <a:ext uri="{FF2B5EF4-FFF2-40B4-BE49-F238E27FC236}">
                  <a16:creationId xmlns:a16="http://schemas.microsoft.com/office/drawing/2014/main" id="{133923F8-FC0C-9547-803B-EA87DC40E1B2}"/>
                </a:ext>
              </a:extLst>
            </p:cNvPr>
            <p:cNvSpPr>
              <a:spLocks noChangeArrowheads="1"/>
            </p:cNvSpPr>
            <p:nvPr/>
          </p:nvSpPr>
          <p:spPr bwMode="auto">
            <a:xfrm>
              <a:off x="4388382"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1" name="Freeform 56">
              <a:extLst>
                <a:ext uri="{FF2B5EF4-FFF2-40B4-BE49-F238E27FC236}">
                  <a16:creationId xmlns:a16="http://schemas.microsoft.com/office/drawing/2014/main" id="{5812DE05-AE6B-1E44-95D4-6EEB8F414F22}"/>
                </a:ext>
              </a:extLst>
            </p:cNvPr>
            <p:cNvSpPr>
              <a:spLocks noChangeArrowheads="1"/>
            </p:cNvSpPr>
            <p:nvPr/>
          </p:nvSpPr>
          <p:spPr bwMode="auto">
            <a:xfrm>
              <a:off x="4388382"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2" name="Freeform 58">
              <a:extLst>
                <a:ext uri="{FF2B5EF4-FFF2-40B4-BE49-F238E27FC236}">
                  <a16:creationId xmlns:a16="http://schemas.microsoft.com/office/drawing/2014/main" id="{3C985E60-F028-6C47-A242-1B1827D34ED0}"/>
                </a:ext>
              </a:extLst>
            </p:cNvPr>
            <p:cNvSpPr>
              <a:spLocks noChangeArrowheads="1"/>
            </p:cNvSpPr>
            <p:nvPr/>
          </p:nvSpPr>
          <p:spPr bwMode="auto">
            <a:xfrm>
              <a:off x="4641128" y="2721790"/>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03" name="Freeform 62">
              <a:extLst>
                <a:ext uri="{FF2B5EF4-FFF2-40B4-BE49-F238E27FC236}">
                  <a16:creationId xmlns:a16="http://schemas.microsoft.com/office/drawing/2014/main" id="{3EE77509-DCE1-684F-9ED2-100D59EB4892}"/>
                </a:ext>
              </a:extLst>
            </p:cNvPr>
            <p:cNvSpPr>
              <a:spLocks noChangeArrowheads="1"/>
            </p:cNvSpPr>
            <p:nvPr/>
          </p:nvSpPr>
          <p:spPr bwMode="auto">
            <a:xfrm>
              <a:off x="4388382"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04" name="Freeform 69">
              <a:extLst>
                <a:ext uri="{FF2B5EF4-FFF2-40B4-BE49-F238E27FC236}">
                  <a16:creationId xmlns:a16="http://schemas.microsoft.com/office/drawing/2014/main" id="{20E44108-3320-3D4F-833A-C3D6BA46746B}"/>
                </a:ext>
              </a:extLst>
            </p:cNvPr>
            <p:cNvSpPr>
              <a:spLocks noChangeArrowheads="1"/>
            </p:cNvSpPr>
            <p:nvPr/>
          </p:nvSpPr>
          <p:spPr bwMode="auto">
            <a:xfrm>
              <a:off x="4641128" y="2566254"/>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5" name="Freeform 71">
              <a:extLst>
                <a:ext uri="{FF2B5EF4-FFF2-40B4-BE49-F238E27FC236}">
                  <a16:creationId xmlns:a16="http://schemas.microsoft.com/office/drawing/2014/main" id="{263FD72B-B609-274D-8459-66F25A97CB2C}"/>
                </a:ext>
              </a:extLst>
            </p:cNvPr>
            <p:cNvSpPr>
              <a:spLocks noChangeArrowheads="1"/>
            </p:cNvSpPr>
            <p:nvPr/>
          </p:nvSpPr>
          <p:spPr bwMode="auto">
            <a:xfrm>
              <a:off x="4641128" y="3495479"/>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6" name="Freeform 72">
              <a:extLst>
                <a:ext uri="{FF2B5EF4-FFF2-40B4-BE49-F238E27FC236}">
                  <a16:creationId xmlns:a16="http://schemas.microsoft.com/office/drawing/2014/main" id="{AEACADCC-03BD-AE4F-A073-C71ECDC828C5}"/>
                </a:ext>
              </a:extLst>
            </p:cNvPr>
            <p:cNvSpPr>
              <a:spLocks noChangeArrowheads="1"/>
            </p:cNvSpPr>
            <p:nvPr/>
          </p:nvSpPr>
          <p:spPr bwMode="auto">
            <a:xfrm>
              <a:off x="4388382" y="36510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07" name="Freeform 73">
              <a:extLst>
                <a:ext uri="{FF2B5EF4-FFF2-40B4-BE49-F238E27FC236}">
                  <a16:creationId xmlns:a16="http://schemas.microsoft.com/office/drawing/2014/main" id="{DC9A31CF-005E-D74F-98F5-203918FCBC1C}"/>
                </a:ext>
              </a:extLst>
            </p:cNvPr>
            <p:cNvSpPr>
              <a:spLocks noChangeArrowheads="1"/>
            </p:cNvSpPr>
            <p:nvPr/>
          </p:nvSpPr>
          <p:spPr bwMode="auto">
            <a:xfrm>
              <a:off x="4388382" y="3035023"/>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08" name="Freeform 75">
              <a:extLst>
                <a:ext uri="{FF2B5EF4-FFF2-40B4-BE49-F238E27FC236}">
                  <a16:creationId xmlns:a16="http://schemas.microsoft.com/office/drawing/2014/main" id="{8740B9AF-01B4-5348-A4AD-8825B94F5ACB}"/>
                </a:ext>
              </a:extLst>
            </p:cNvPr>
            <p:cNvSpPr>
              <a:spLocks noChangeArrowheads="1"/>
            </p:cNvSpPr>
            <p:nvPr/>
          </p:nvSpPr>
          <p:spPr bwMode="auto">
            <a:xfrm>
              <a:off x="4388382"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09" name="Freeform 76">
              <a:extLst>
                <a:ext uri="{FF2B5EF4-FFF2-40B4-BE49-F238E27FC236}">
                  <a16:creationId xmlns:a16="http://schemas.microsoft.com/office/drawing/2014/main" id="{115A57E2-534D-2941-997E-14E53419FDC9}"/>
                </a:ext>
              </a:extLst>
            </p:cNvPr>
            <p:cNvSpPr>
              <a:spLocks noChangeArrowheads="1"/>
            </p:cNvSpPr>
            <p:nvPr/>
          </p:nvSpPr>
          <p:spPr bwMode="auto">
            <a:xfrm>
              <a:off x="4388382"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10" name="Freeform 78">
              <a:extLst>
                <a:ext uri="{FF2B5EF4-FFF2-40B4-BE49-F238E27FC236}">
                  <a16:creationId xmlns:a16="http://schemas.microsoft.com/office/drawing/2014/main" id="{9593F708-FF21-6144-B451-C2CD5089E446}"/>
                </a:ext>
              </a:extLst>
            </p:cNvPr>
            <p:cNvSpPr>
              <a:spLocks noChangeArrowheads="1"/>
            </p:cNvSpPr>
            <p:nvPr/>
          </p:nvSpPr>
          <p:spPr bwMode="auto">
            <a:xfrm>
              <a:off x="4641128" y="3191639"/>
              <a:ext cx="252747" cy="312153"/>
            </a:xfrm>
            <a:custGeom>
              <a:avLst/>
              <a:gdLst>
                <a:gd name="T0" fmla="*/ 1030 w 1031"/>
                <a:gd name="T1" fmla="*/ 636 h 1275"/>
                <a:gd name="T2" fmla="*/ 0 w 1031"/>
                <a:gd name="T3" fmla="*/ 1274 h 1275"/>
                <a:gd name="T4" fmla="*/ 0 w 1031"/>
                <a:gd name="T5" fmla="*/ 0 h 1275"/>
                <a:gd name="T6" fmla="*/ 1030 w 1031"/>
                <a:gd name="T7" fmla="*/ 636 h 1275"/>
              </a:gdLst>
              <a:ahLst/>
              <a:cxnLst>
                <a:cxn ang="0">
                  <a:pos x="T0" y="T1"/>
                </a:cxn>
                <a:cxn ang="0">
                  <a:pos x="T2" y="T3"/>
                </a:cxn>
                <a:cxn ang="0">
                  <a:pos x="T4" y="T5"/>
                </a:cxn>
                <a:cxn ang="0">
                  <a:pos x="T6" y="T7"/>
                </a:cxn>
              </a:cxnLst>
              <a:rect l="0" t="0" r="r" b="b"/>
              <a:pathLst>
                <a:path w="1031" h="1275">
                  <a:moveTo>
                    <a:pt x="1030" y="636"/>
                  </a:moveTo>
                  <a:lnTo>
                    <a:pt x="0" y="1274"/>
                  </a:lnTo>
                  <a:lnTo>
                    <a:pt x="0" y="0"/>
                  </a:lnTo>
                  <a:lnTo>
                    <a:pt x="1030" y="636"/>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1" name="Freeform 79">
              <a:extLst>
                <a:ext uri="{FF2B5EF4-FFF2-40B4-BE49-F238E27FC236}">
                  <a16:creationId xmlns:a16="http://schemas.microsoft.com/office/drawing/2014/main" id="{983F78EF-2252-6B44-9987-97363BB90630}"/>
                </a:ext>
              </a:extLst>
            </p:cNvPr>
            <p:cNvSpPr>
              <a:spLocks noChangeArrowheads="1"/>
            </p:cNvSpPr>
            <p:nvPr/>
          </p:nvSpPr>
          <p:spPr bwMode="auto">
            <a:xfrm>
              <a:off x="4641128" y="3807632"/>
              <a:ext cx="252747" cy="312153"/>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2" name="Freeform 94">
              <a:extLst>
                <a:ext uri="{FF2B5EF4-FFF2-40B4-BE49-F238E27FC236}">
                  <a16:creationId xmlns:a16="http://schemas.microsoft.com/office/drawing/2014/main" id="{32AAB404-7812-C841-A5FA-ECEF0E3BE8AA}"/>
                </a:ext>
              </a:extLst>
            </p:cNvPr>
            <p:cNvSpPr>
              <a:spLocks noChangeArrowheads="1"/>
            </p:cNvSpPr>
            <p:nvPr/>
          </p:nvSpPr>
          <p:spPr bwMode="auto">
            <a:xfrm>
              <a:off x="4641128" y="2878406"/>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3" name="Freeform 95">
              <a:extLst>
                <a:ext uri="{FF2B5EF4-FFF2-40B4-BE49-F238E27FC236}">
                  <a16:creationId xmlns:a16="http://schemas.microsoft.com/office/drawing/2014/main" id="{C67ECAAF-2A48-C945-B896-E976FBFC2F70}"/>
                </a:ext>
              </a:extLst>
            </p:cNvPr>
            <p:cNvSpPr>
              <a:spLocks noChangeArrowheads="1"/>
            </p:cNvSpPr>
            <p:nvPr/>
          </p:nvSpPr>
          <p:spPr bwMode="auto">
            <a:xfrm>
              <a:off x="4892794" y="3495479"/>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4" name="Freeform 96">
              <a:extLst>
                <a:ext uri="{FF2B5EF4-FFF2-40B4-BE49-F238E27FC236}">
                  <a16:creationId xmlns:a16="http://schemas.microsoft.com/office/drawing/2014/main" id="{E48DB900-110A-B147-914A-FD53CFED2F82}"/>
                </a:ext>
              </a:extLst>
            </p:cNvPr>
            <p:cNvSpPr>
              <a:spLocks noChangeArrowheads="1"/>
            </p:cNvSpPr>
            <p:nvPr/>
          </p:nvSpPr>
          <p:spPr bwMode="auto">
            <a:xfrm>
              <a:off x="4892794" y="3191639"/>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15" name="Freeform 97">
              <a:extLst>
                <a:ext uri="{FF2B5EF4-FFF2-40B4-BE49-F238E27FC236}">
                  <a16:creationId xmlns:a16="http://schemas.microsoft.com/office/drawing/2014/main" id="{A4576C37-D62E-244F-B6C4-B1E19875137B}"/>
                </a:ext>
              </a:extLst>
            </p:cNvPr>
            <p:cNvSpPr>
              <a:spLocks noChangeArrowheads="1"/>
            </p:cNvSpPr>
            <p:nvPr/>
          </p:nvSpPr>
          <p:spPr bwMode="auto">
            <a:xfrm>
              <a:off x="4892794" y="2878406"/>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16" name="Freeform 99">
              <a:extLst>
                <a:ext uri="{FF2B5EF4-FFF2-40B4-BE49-F238E27FC236}">
                  <a16:creationId xmlns:a16="http://schemas.microsoft.com/office/drawing/2014/main" id="{A1B5D8B7-E210-6147-A51F-97E36B2F84BC}"/>
                </a:ext>
              </a:extLst>
            </p:cNvPr>
            <p:cNvSpPr>
              <a:spLocks noChangeArrowheads="1"/>
            </p:cNvSpPr>
            <p:nvPr/>
          </p:nvSpPr>
          <p:spPr bwMode="auto">
            <a:xfrm>
              <a:off x="4892794" y="2566254"/>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17" name="Freeform 100">
              <a:extLst>
                <a:ext uri="{FF2B5EF4-FFF2-40B4-BE49-F238E27FC236}">
                  <a16:creationId xmlns:a16="http://schemas.microsoft.com/office/drawing/2014/main" id="{B8D762B2-873A-3047-B0F2-B8B94E5E0D4D}"/>
                </a:ext>
              </a:extLst>
            </p:cNvPr>
            <p:cNvSpPr>
              <a:spLocks noChangeArrowheads="1"/>
            </p:cNvSpPr>
            <p:nvPr/>
          </p:nvSpPr>
          <p:spPr bwMode="auto">
            <a:xfrm>
              <a:off x="4892794" y="2721790"/>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18" name="Freeform 101">
              <a:extLst>
                <a:ext uri="{FF2B5EF4-FFF2-40B4-BE49-F238E27FC236}">
                  <a16:creationId xmlns:a16="http://schemas.microsoft.com/office/drawing/2014/main" id="{59B70FAF-9E2A-E14E-924E-7DEDE8DAB182}"/>
                </a:ext>
              </a:extLst>
            </p:cNvPr>
            <p:cNvSpPr>
              <a:spLocks noChangeArrowheads="1"/>
            </p:cNvSpPr>
            <p:nvPr/>
          </p:nvSpPr>
          <p:spPr bwMode="auto">
            <a:xfrm>
              <a:off x="4892794" y="3338863"/>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19" name="Freeform 231">
              <a:extLst>
                <a:ext uri="{FF2B5EF4-FFF2-40B4-BE49-F238E27FC236}">
                  <a16:creationId xmlns:a16="http://schemas.microsoft.com/office/drawing/2014/main" id="{9D373BA3-3008-2145-B024-17AA41753D04}"/>
                </a:ext>
              </a:extLst>
            </p:cNvPr>
            <p:cNvSpPr>
              <a:spLocks noChangeArrowheads="1"/>
            </p:cNvSpPr>
            <p:nvPr/>
          </p:nvSpPr>
          <p:spPr bwMode="auto">
            <a:xfrm>
              <a:off x="5649954" y="2888880"/>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0" name="Freeform 232">
              <a:extLst>
                <a:ext uri="{FF2B5EF4-FFF2-40B4-BE49-F238E27FC236}">
                  <a16:creationId xmlns:a16="http://schemas.microsoft.com/office/drawing/2014/main" id="{1A24BABA-5641-7640-B272-418D4C968642}"/>
                </a:ext>
              </a:extLst>
            </p:cNvPr>
            <p:cNvSpPr>
              <a:spLocks noChangeArrowheads="1"/>
            </p:cNvSpPr>
            <p:nvPr/>
          </p:nvSpPr>
          <p:spPr bwMode="auto">
            <a:xfrm>
              <a:off x="5649954" y="3513185"/>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1" name="Freeform 233">
              <a:extLst>
                <a:ext uri="{FF2B5EF4-FFF2-40B4-BE49-F238E27FC236}">
                  <a16:creationId xmlns:a16="http://schemas.microsoft.com/office/drawing/2014/main" id="{AEB4AFE9-D98F-4043-BF99-0421A402C4D7}"/>
                </a:ext>
              </a:extLst>
            </p:cNvPr>
            <p:cNvSpPr>
              <a:spLocks noChangeArrowheads="1"/>
            </p:cNvSpPr>
            <p:nvPr/>
          </p:nvSpPr>
          <p:spPr bwMode="auto">
            <a:xfrm>
              <a:off x="5397207"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22" name="Freeform 235">
              <a:extLst>
                <a:ext uri="{FF2B5EF4-FFF2-40B4-BE49-F238E27FC236}">
                  <a16:creationId xmlns:a16="http://schemas.microsoft.com/office/drawing/2014/main" id="{710CEB18-41E7-DF4D-8DF5-51FF36326CDD}"/>
                </a:ext>
              </a:extLst>
            </p:cNvPr>
            <p:cNvSpPr>
              <a:spLocks noChangeArrowheads="1"/>
            </p:cNvSpPr>
            <p:nvPr/>
          </p:nvSpPr>
          <p:spPr bwMode="auto">
            <a:xfrm>
              <a:off x="5397207" y="3357649"/>
              <a:ext cx="252747" cy="312153"/>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23" name="Freeform 236">
              <a:extLst>
                <a:ext uri="{FF2B5EF4-FFF2-40B4-BE49-F238E27FC236}">
                  <a16:creationId xmlns:a16="http://schemas.microsoft.com/office/drawing/2014/main" id="{D048209C-195E-DC41-B271-231F36CB6658}"/>
                </a:ext>
              </a:extLst>
            </p:cNvPr>
            <p:cNvSpPr>
              <a:spLocks noChangeArrowheads="1"/>
            </p:cNvSpPr>
            <p:nvPr/>
          </p:nvSpPr>
          <p:spPr bwMode="auto">
            <a:xfrm>
              <a:off x="5901620"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4" name="Freeform 237">
              <a:extLst>
                <a:ext uri="{FF2B5EF4-FFF2-40B4-BE49-F238E27FC236}">
                  <a16:creationId xmlns:a16="http://schemas.microsoft.com/office/drawing/2014/main" id="{0280903C-1862-0A44-8436-A6CD66D0E2AE}"/>
                </a:ext>
              </a:extLst>
            </p:cNvPr>
            <p:cNvSpPr>
              <a:spLocks noChangeArrowheads="1"/>
            </p:cNvSpPr>
            <p:nvPr/>
          </p:nvSpPr>
          <p:spPr bwMode="auto">
            <a:xfrm>
              <a:off x="6154367"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25" name="Freeform 238">
              <a:extLst>
                <a:ext uri="{FF2B5EF4-FFF2-40B4-BE49-F238E27FC236}">
                  <a16:creationId xmlns:a16="http://schemas.microsoft.com/office/drawing/2014/main" id="{0D37FB29-24F0-B844-8C50-AA5AF716A6F4}"/>
                </a:ext>
              </a:extLst>
            </p:cNvPr>
            <p:cNvSpPr>
              <a:spLocks noChangeArrowheads="1"/>
            </p:cNvSpPr>
            <p:nvPr/>
          </p:nvSpPr>
          <p:spPr bwMode="auto">
            <a:xfrm>
              <a:off x="5649954"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26" name="Freeform 239">
              <a:extLst>
                <a:ext uri="{FF2B5EF4-FFF2-40B4-BE49-F238E27FC236}">
                  <a16:creationId xmlns:a16="http://schemas.microsoft.com/office/drawing/2014/main" id="{59675731-49C5-7E46-BDED-B674CAE3B556}"/>
                </a:ext>
              </a:extLst>
            </p:cNvPr>
            <p:cNvSpPr>
              <a:spLocks noChangeArrowheads="1"/>
            </p:cNvSpPr>
            <p:nvPr/>
          </p:nvSpPr>
          <p:spPr bwMode="auto">
            <a:xfrm>
              <a:off x="5145541" y="2576727"/>
              <a:ext cx="252747" cy="313233"/>
            </a:xfrm>
            <a:custGeom>
              <a:avLst/>
              <a:gdLst>
                <a:gd name="T0" fmla="*/ 0 w 1030"/>
                <a:gd name="T1" fmla="*/ 638 h 1277"/>
                <a:gd name="T2" fmla="*/ 1029 w 1030"/>
                <a:gd name="T3" fmla="*/ 1276 h 1277"/>
                <a:gd name="T4" fmla="*/ 1029 w 1030"/>
                <a:gd name="T5" fmla="*/ 0 h 1277"/>
                <a:gd name="T6" fmla="*/ 0 w 1030"/>
                <a:gd name="T7" fmla="*/ 638 h 1277"/>
              </a:gdLst>
              <a:ahLst/>
              <a:cxnLst>
                <a:cxn ang="0">
                  <a:pos x="T0" y="T1"/>
                </a:cxn>
                <a:cxn ang="0">
                  <a:pos x="T2" y="T3"/>
                </a:cxn>
                <a:cxn ang="0">
                  <a:pos x="T4" y="T5"/>
                </a:cxn>
                <a:cxn ang="0">
                  <a:pos x="T6" y="T7"/>
                </a:cxn>
              </a:cxnLst>
              <a:rect l="0" t="0" r="r" b="b"/>
              <a:pathLst>
                <a:path w="1030" h="1277">
                  <a:moveTo>
                    <a:pt x="0" y="638"/>
                  </a:moveTo>
                  <a:lnTo>
                    <a:pt x="1029" y="1276"/>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7" name="Freeform 241">
              <a:extLst>
                <a:ext uri="{FF2B5EF4-FFF2-40B4-BE49-F238E27FC236}">
                  <a16:creationId xmlns:a16="http://schemas.microsoft.com/office/drawing/2014/main" id="{0DB69B26-5E53-864E-8943-1A31BAB309DF}"/>
                </a:ext>
              </a:extLst>
            </p:cNvPr>
            <p:cNvSpPr>
              <a:spLocks noChangeArrowheads="1"/>
            </p:cNvSpPr>
            <p:nvPr/>
          </p:nvSpPr>
          <p:spPr bwMode="auto">
            <a:xfrm>
              <a:off x="5145541" y="3818105"/>
              <a:ext cx="252747" cy="312153"/>
            </a:xfrm>
            <a:custGeom>
              <a:avLst/>
              <a:gdLst>
                <a:gd name="T0" fmla="*/ 0 w 1030"/>
                <a:gd name="T1" fmla="*/ 638 h 1276"/>
                <a:gd name="T2" fmla="*/ 1029 w 1030"/>
                <a:gd name="T3" fmla="*/ 1275 h 1276"/>
                <a:gd name="T4" fmla="*/ 1029 w 1030"/>
                <a:gd name="T5" fmla="*/ 0 h 1276"/>
                <a:gd name="T6" fmla="*/ 0 w 1030"/>
                <a:gd name="T7" fmla="*/ 638 h 1276"/>
              </a:gdLst>
              <a:ahLst/>
              <a:cxnLst>
                <a:cxn ang="0">
                  <a:pos x="T0" y="T1"/>
                </a:cxn>
                <a:cxn ang="0">
                  <a:pos x="T2" y="T3"/>
                </a:cxn>
                <a:cxn ang="0">
                  <a:pos x="T4" y="T5"/>
                </a:cxn>
                <a:cxn ang="0">
                  <a:pos x="T6" y="T7"/>
                </a:cxn>
              </a:cxnLst>
              <a:rect l="0" t="0" r="r" b="b"/>
              <a:pathLst>
                <a:path w="1030" h="1276">
                  <a:moveTo>
                    <a:pt x="0" y="638"/>
                  </a:moveTo>
                  <a:lnTo>
                    <a:pt x="1029" y="1275"/>
                  </a:lnTo>
                  <a:lnTo>
                    <a:pt x="1029"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8" name="Freeform 242">
              <a:extLst>
                <a:ext uri="{FF2B5EF4-FFF2-40B4-BE49-F238E27FC236}">
                  <a16:creationId xmlns:a16="http://schemas.microsoft.com/office/drawing/2014/main" id="{6CB315E2-E8BF-AB4A-A223-8EDB6742DD09}"/>
                </a:ext>
              </a:extLst>
            </p:cNvPr>
            <p:cNvSpPr>
              <a:spLocks noChangeArrowheads="1"/>
            </p:cNvSpPr>
            <p:nvPr/>
          </p:nvSpPr>
          <p:spPr bwMode="auto">
            <a:xfrm>
              <a:off x="5397207" y="3044416"/>
              <a:ext cx="252747" cy="313233"/>
            </a:xfrm>
            <a:custGeom>
              <a:avLst/>
              <a:gdLst>
                <a:gd name="T0" fmla="*/ 0 w 1031"/>
                <a:gd name="T1" fmla="*/ 639 h 1277"/>
                <a:gd name="T2" fmla="*/ 1030 w 1031"/>
                <a:gd name="T3" fmla="*/ 1276 h 1277"/>
                <a:gd name="T4" fmla="*/ 1030 w 1031"/>
                <a:gd name="T5" fmla="*/ 0 h 1277"/>
                <a:gd name="T6" fmla="*/ 0 w 1031"/>
                <a:gd name="T7" fmla="*/ 639 h 1277"/>
              </a:gdLst>
              <a:ahLst/>
              <a:cxnLst>
                <a:cxn ang="0">
                  <a:pos x="T0" y="T1"/>
                </a:cxn>
                <a:cxn ang="0">
                  <a:pos x="T2" y="T3"/>
                </a:cxn>
                <a:cxn ang="0">
                  <a:pos x="T4" y="T5"/>
                </a:cxn>
                <a:cxn ang="0">
                  <a:pos x="T6" y="T7"/>
                </a:cxn>
              </a:cxnLst>
              <a:rect l="0" t="0" r="r" b="b"/>
              <a:pathLst>
                <a:path w="1031" h="1277">
                  <a:moveTo>
                    <a:pt x="0" y="639"/>
                  </a:moveTo>
                  <a:lnTo>
                    <a:pt x="1030" y="1276"/>
                  </a:lnTo>
                  <a:lnTo>
                    <a:pt x="1030" y="0"/>
                  </a:lnTo>
                  <a:lnTo>
                    <a:pt x="0"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29" name="Freeform 243">
              <a:extLst>
                <a:ext uri="{FF2B5EF4-FFF2-40B4-BE49-F238E27FC236}">
                  <a16:creationId xmlns:a16="http://schemas.microsoft.com/office/drawing/2014/main" id="{C9E8357B-8FA1-CD47-87F6-E372415104CA}"/>
                </a:ext>
              </a:extLst>
            </p:cNvPr>
            <p:cNvSpPr>
              <a:spLocks noChangeArrowheads="1"/>
            </p:cNvSpPr>
            <p:nvPr/>
          </p:nvSpPr>
          <p:spPr bwMode="auto">
            <a:xfrm>
              <a:off x="6154367" y="2880567"/>
              <a:ext cx="252747" cy="313233"/>
            </a:xfrm>
            <a:custGeom>
              <a:avLst/>
              <a:gdLst>
                <a:gd name="T0" fmla="*/ 0 w 1031"/>
                <a:gd name="T1" fmla="*/ 637 h 1277"/>
                <a:gd name="T2" fmla="*/ 1030 w 1031"/>
                <a:gd name="T3" fmla="*/ 1276 h 1277"/>
                <a:gd name="T4" fmla="*/ 1030 w 1031"/>
                <a:gd name="T5" fmla="*/ 0 h 1277"/>
                <a:gd name="T6" fmla="*/ 0 w 1031"/>
                <a:gd name="T7" fmla="*/ 637 h 1277"/>
              </a:gdLst>
              <a:ahLst/>
              <a:cxnLst>
                <a:cxn ang="0">
                  <a:pos x="T0" y="T1"/>
                </a:cxn>
                <a:cxn ang="0">
                  <a:pos x="T2" y="T3"/>
                </a:cxn>
                <a:cxn ang="0">
                  <a:pos x="T4" y="T5"/>
                </a:cxn>
                <a:cxn ang="0">
                  <a:pos x="T6" y="T7"/>
                </a:cxn>
              </a:cxnLst>
              <a:rect l="0" t="0" r="r" b="b"/>
              <a:pathLst>
                <a:path w="1031" h="1277">
                  <a:moveTo>
                    <a:pt x="0" y="637"/>
                  </a:moveTo>
                  <a:lnTo>
                    <a:pt x="1030" y="1276"/>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30" name="Freeform 244">
              <a:extLst>
                <a:ext uri="{FF2B5EF4-FFF2-40B4-BE49-F238E27FC236}">
                  <a16:creationId xmlns:a16="http://schemas.microsoft.com/office/drawing/2014/main" id="{C962DC92-EB64-4C46-837B-FE1308FB3647}"/>
                </a:ext>
              </a:extLst>
            </p:cNvPr>
            <p:cNvSpPr>
              <a:spLocks noChangeArrowheads="1"/>
            </p:cNvSpPr>
            <p:nvPr/>
          </p:nvSpPr>
          <p:spPr bwMode="auto">
            <a:xfrm>
              <a:off x="5145541" y="3192720"/>
              <a:ext cx="252747" cy="312152"/>
            </a:xfrm>
            <a:custGeom>
              <a:avLst/>
              <a:gdLst>
                <a:gd name="T0" fmla="*/ 0 w 1030"/>
                <a:gd name="T1" fmla="*/ 637 h 1275"/>
                <a:gd name="T2" fmla="*/ 1029 w 1030"/>
                <a:gd name="T3" fmla="*/ 1274 h 1275"/>
                <a:gd name="T4" fmla="*/ 1029 w 1030"/>
                <a:gd name="T5" fmla="*/ 0 h 1275"/>
                <a:gd name="T6" fmla="*/ 0 w 1030"/>
                <a:gd name="T7" fmla="*/ 637 h 1275"/>
              </a:gdLst>
              <a:ahLst/>
              <a:cxnLst>
                <a:cxn ang="0">
                  <a:pos x="T0" y="T1"/>
                </a:cxn>
                <a:cxn ang="0">
                  <a:pos x="T2" y="T3"/>
                </a:cxn>
                <a:cxn ang="0">
                  <a:pos x="T4" y="T5"/>
                </a:cxn>
                <a:cxn ang="0">
                  <a:pos x="T6" y="T7"/>
                </a:cxn>
              </a:cxnLst>
              <a:rect l="0" t="0" r="r" b="b"/>
              <a:pathLst>
                <a:path w="1030" h="1275">
                  <a:moveTo>
                    <a:pt x="0" y="637"/>
                  </a:moveTo>
                  <a:lnTo>
                    <a:pt x="1029" y="1274"/>
                  </a:lnTo>
                  <a:lnTo>
                    <a:pt x="1029" y="0"/>
                  </a:lnTo>
                  <a:lnTo>
                    <a:pt x="0" y="637"/>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1" name="Freeform 245">
              <a:extLst>
                <a:ext uri="{FF2B5EF4-FFF2-40B4-BE49-F238E27FC236}">
                  <a16:creationId xmlns:a16="http://schemas.microsoft.com/office/drawing/2014/main" id="{B54D1C65-4E28-0B4A-B4D8-3E06CB79D34C}"/>
                </a:ext>
              </a:extLst>
            </p:cNvPr>
            <p:cNvSpPr>
              <a:spLocks noChangeArrowheads="1"/>
            </p:cNvSpPr>
            <p:nvPr/>
          </p:nvSpPr>
          <p:spPr bwMode="auto">
            <a:xfrm>
              <a:off x="5901620" y="2732264"/>
              <a:ext cx="252747" cy="312152"/>
            </a:xfrm>
            <a:custGeom>
              <a:avLst/>
              <a:gdLst>
                <a:gd name="T0" fmla="*/ 0 w 1031"/>
                <a:gd name="T1" fmla="*/ 638 h 1276"/>
                <a:gd name="T2" fmla="*/ 1030 w 1031"/>
                <a:gd name="T3" fmla="*/ 1275 h 1276"/>
                <a:gd name="T4" fmla="*/ 1030 w 1031"/>
                <a:gd name="T5" fmla="*/ 0 h 1276"/>
                <a:gd name="T6" fmla="*/ 0 w 1031"/>
                <a:gd name="T7" fmla="*/ 638 h 1276"/>
              </a:gdLst>
              <a:ahLst/>
              <a:cxnLst>
                <a:cxn ang="0">
                  <a:pos x="T0" y="T1"/>
                </a:cxn>
                <a:cxn ang="0">
                  <a:pos x="T2" y="T3"/>
                </a:cxn>
                <a:cxn ang="0">
                  <a:pos x="T4" y="T5"/>
                </a:cxn>
                <a:cxn ang="0">
                  <a:pos x="T6" y="T7"/>
                </a:cxn>
              </a:cxnLst>
              <a:rect l="0" t="0" r="r" b="b"/>
              <a:pathLst>
                <a:path w="1031" h="1276">
                  <a:moveTo>
                    <a:pt x="0" y="638"/>
                  </a:moveTo>
                  <a:lnTo>
                    <a:pt x="1030" y="1275"/>
                  </a:lnTo>
                  <a:lnTo>
                    <a:pt x="1030" y="0"/>
                  </a:lnTo>
                  <a:lnTo>
                    <a:pt x="0" y="638"/>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32" name="Freeform 246">
              <a:extLst>
                <a:ext uri="{FF2B5EF4-FFF2-40B4-BE49-F238E27FC236}">
                  <a16:creationId xmlns:a16="http://schemas.microsoft.com/office/drawing/2014/main" id="{8D1A8389-0453-BD4D-BB71-CD6B1A1F4C93}"/>
                </a:ext>
              </a:extLst>
            </p:cNvPr>
            <p:cNvSpPr>
              <a:spLocks noChangeArrowheads="1"/>
            </p:cNvSpPr>
            <p:nvPr/>
          </p:nvSpPr>
          <p:spPr bwMode="auto">
            <a:xfrm>
              <a:off x="5649954" y="3201033"/>
              <a:ext cx="252747" cy="312152"/>
            </a:xfrm>
            <a:custGeom>
              <a:avLst/>
              <a:gdLst>
                <a:gd name="T0" fmla="*/ 0 w 1031"/>
                <a:gd name="T1" fmla="*/ 637 h 1275"/>
                <a:gd name="T2" fmla="*/ 1030 w 1031"/>
                <a:gd name="T3" fmla="*/ 1274 h 1275"/>
                <a:gd name="T4" fmla="*/ 1030 w 1031"/>
                <a:gd name="T5" fmla="*/ 0 h 1275"/>
                <a:gd name="T6" fmla="*/ 0 w 1031"/>
                <a:gd name="T7" fmla="*/ 637 h 1275"/>
              </a:gdLst>
              <a:ahLst/>
              <a:cxnLst>
                <a:cxn ang="0">
                  <a:pos x="T0" y="T1"/>
                </a:cxn>
                <a:cxn ang="0">
                  <a:pos x="T2" y="T3"/>
                </a:cxn>
                <a:cxn ang="0">
                  <a:pos x="T4" y="T5"/>
                </a:cxn>
                <a:cxn ang="0">
                  <a:pos x="T6" y="T7"/>
                </a:cxn>
              </a:cxnLst>
              <a:rect l="0" t="0" r="r" b="b"/>
              <a:pathLst>
                <a:path w="1031" h="1275">
                  <a:moveTo>
                    <a:pt x="0" y="637"/>
                  </a:moveTo>
                  <a:lnTo>
                    <a:pt x="1030" y="1274"/>
                  </a:lnTo>
                  <a:lnTo>
                    <a:pt x="1030"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3" name="Freeform 247">
              <a:extLst>
                <a:ext uri="{FF2B5EF4-FFF2-40B4-BE49-F238E27FC236}">
                  <a16:creationId xmlns:a16="http://schemas.microsoft.com/office/drawing/2014/main" id="{25AA6D6E-E2D3-CB40-A3FA-547EDB3F9005}"/>
                </a:ext>
              </a:extLst>
            </p:cNvPr>
            <p:cNvSpPr>
              <a:spLocks noChangeArrowheads="1"/>
            </p:cNvSpPr>
            <p:nvPr/>
          </p:nvSpPr>
          <p:spPr bwMode="auto">
            <a:xfrm>
              <a:off x="5145541" y="350487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4" name="Freeform 248">
              <a:extLst>
                <a:ext uri="{FF2B5EF4-FFF2-40B4-BE49-F238E27FC236}">
                  <a16:creationId xmlns:a16="http://schemas.microsoft.com/office/drawing/2014/main" id="{1F46D19F-63AC-6C44-AF62-94ED70519DC1}"/>
                </a:ext>
              </a:extLst>
            </p:cNvPr>
            <p:cNvSpPr>
              <a:spLocks noChangeArrowheads="1"/>
            </p:cNvSpPr>
            <p:nvPr/>
          </p:nvSpPr>
          <p:spPr bwMode="auto">
            <a:xfrm>
              <a:off x="5145541" y="2880567"/>
              <a:ext cx="252747" cy="313233"/>
            </a:xfrm>
            <a:custGeom>
              <a:avLst/>
              <a:gdLst>
                <a:gd name="T0" fmla="*/ 0 w 1030"/>
                <a:gd name="T1" fmla="*/ 637 h 1277"/>
                <a:gd name="T2" fmla="*/ 1029 w 1030"/>
                <a:gd name="T3" fmla="*/ 1276 h 1277"/>
                <a:gd name="T4" fmla="*/ 1029 w 1030"/>
                <a:gd name="T5" fmla="*/ 0 h 1277"/>
                <a:gd name="T6" fmla="*/ 0 w 1030"/>
                <a:gd name="T7" fmla="*/ 637 h 1277"/>
              </a:gdLst>
              <a:ahLst/>
              <a:cxnLst>
                <a:cxn ang="0">
                  <a:pos x="T0" y="T1"/>
                </a:cxn>
                <a:cxn ang="0">
                  <a:pos x="T2" y="T3"/>
                </a:cxn>
                <a:cxn ang="0">
                  <a:pos x="T4" y="T5"/>
                </a:cxn>
                <a:cxn ang="0">
                  <a:pos x="T6" y="T7"/>
                </a:cxn>
              </a:cxnLst>
              <a:rect l="0" t="0" r="r" b="b"/>
              <a:pathLst>
                <a:path w="1030" h="1277">
                  <a:moveTo>
                    <a:pt x="0" y="637"/>
                  </a:moveTo>
                  <a:lnTo>
                    <a:pt x="1029" y="1276"/>
                  </a:lnTo>
                  <a:lnTo>
                    <a:pt x="1029" y="0"/>
                  </a:lnTo>
                  <a:lnTo>
                    <a:pt x="0" y="637"/>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5" name="Freeform 249">
              <a:extLst>
                <a:ext uri="{FF2B5EF4-FFF2-40B4-BE49-F238E27FC236}">
                  <a16:creationId xmlns:a16="http://schemas.microsoft.com/office/drawing/2014/main" id="{5522BAAB-F958-3846-BC9C-64CC98867312}"/>
                </a:ext>
              </a:extLst>
            </p:cNvPr>
            <p:cNvSpPr>
              <a:spLocks noChangeArrowheads="1"/>
            </p:cNvSpPr>
            <p:nvPr/>
          </p:nvSpPr>
          <p:spPr bwMode="auto">
            <a:xfrm>
              <a:off x="6154367" y="2576727"/>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136" name="Freeform 251">
              <a:extLst>
                <a:ext uri="{FF2B5EF4-FFF2-40B4-BE49-F238E27FC236}">
                  <a16:creationId xmlns:a16="http://schemas.microsoft.com/office/drawing/2014/main" id="{1DC8CFD3-C798-4B47-ACE7-0EBBB1EEA7C4}"/>
                </a:ext>
              </a:extLst>
            </p:cNvPr>
            <p:cNvSpPr>
              <a:spLocks noChangeArrowheads="1"/>
            </p:cNvSpPr>
            <p:nvPr/>
          </p:nvSpPr>
          <p:spPr bwMode="auto">
            <a:xfrm>
              <a:off x="5649954" y="3669802"/>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37" name="Freeform 252">
              <a:extLst>
                <a:ext uri="{FF2B5EF4-FFF2-40B4-BE49-F238E27FC236}">
                  <a16:creationId xmlns:a16="http://schemas.microsoft.com/office/drawing/2014/main" id="{C5613AE6-165E-A147-8850-5CBBD30A1D19}"/>
                </a:ext>
              </a:extLst>
            </p:cNvPr>
            <p:cNvSpPr>
              <a:spLocks noChangeArrowheads="1"/>
            </p:cNvSpPr>
            <p:nvPr/>
          </p:nvSpPr>
          <p:spPr bwMode="auto">
            <a:xfrm>
              <a:off x="5397207" y="350487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138" name="Freeform 253">
              <a:extLst>
                <a:ext uri="{FF2B5EF4-FFF2-40B4-BE49-F238E27FC236}">
                  <a16:creationId xmlns:a16="http://schemas.microsoft.com/office/drawing/2014/main" id="{37D327F3-E840-3847-AC82-26B1FF20E9A7}"/>
                </a:ext>
              </a:extLst>
            </p:cNvPr>
            <p:cNvSpPr>
              <a:spLocks noChangeArrowheads="1"/>
            </p:cNvSpPr>
            <p:nvPr/>
          </p:nvSpPr>
          <p:spPr bwMode="auto">
            <a:xfrm>
              <a:off x="6407113" y="2576727"/>
              <a:ext cx="252747" cy="313233"/>
            </a:xfrm>
            <a:custGeom>
              <a:avLst/>
              <a:gdLst>
                <a:gd name="T0" fmla="*/ 1029 w 1030"/>
                <a:gd name="T1" fmla="*/ 638 h 1277"/>
                <a:gd name="T2" fmla="*/ 0 w 1030"/>
                <a:gd name="T3" fmla="*/ 1276 h 1277"/>
                <a:gd name="T4" fmla="*/ 0 w 1030"/>
                <a:gd name="T5" fmla="*/ 0 h 1277"/>
                <a:gd name="T6" fmla="*/ 1029 w 1030"/>
                <a:gd name="T7" fmla="*/ 638 h 1277"/>
              </a:gdLst>
              <a:ahLst/>
              <a:cxnLst>
                <a:cxn ang="0">
                  <a:pos x="T0" y="T1"/>
                </a:cxn>
                <a:cxn ang="0">
                  <a:pos x="T2" y="T3"/>
                </a:cxn>
                <a:cxn ang="0">
                  <a:pos x="T4" y="T5"/>
                </a:cxn>
                <a:cxn ang="0">
                  <a:pos x="T6" y="T7"/>
                </a:cxn>
              </a:cxnLst>
              <a:rect l="0" t="0" r="r" b="b"/>
              <a:pathLst>
                <a:path w="1030" h="1277">
                  <a:moveTo>
                    <a:pt x="1029" y="638"/>
                  </a:moveTo>
                  <a:lnTo>
                    <a:pt x="0" y="1276"/>
                  </a:lnTo>
                  <a:lnTo>
                    <a:pt x="0" y="0"/>
                  </a:lnTo>
                  <a:lnTo>
                    <a:pt x="1029" y="638"/>
                  </a:lnTo>
                </a:path>
              </a:pathLst>
            </a:custGeom>
            <a:solidFill>
              <a:schemeClr val="accent1"/>
            </a:solidFill>
            <a:ln>
              <a:noFill/>
            </a:ln>
            <a:effectLst/>
          </p:spPr>
          <p:txBody>
            <a:bodyPr wrap="none" anchor="ctr"/>
            <a:lstStyle/>
            <a:p>
              <a:pPr defTabSz="914194"/>
              <a:endParaRPr lang="es-ES_tradnl" sz="1225">
                <a:solidFill>
                  <a:srgbClr val="F3AC58"/>
                </a:solidFill>
              </a:endParaRPr>
            </a:p>
          </p:txBody>
        </p:sp>
        <p:sp>
          <p:nvSpPr>
            <p:cNvPr id="139" name="Freeform 254">
              <a:extLst>
                <a:ext uri="{FF2B5EF4-FFF2-40B4-BE49-F238E27FC236}">
                  <a16:creationId xmlns:a16="http://schemas.microsoft.com/office/drawing/2014/main" id="{BCD8D416-BE36-6C43-8783-A10414D76615}"/>
                </a:ext>
              </a:extLst>
            </p:cNvPr>
            <p:cNvSpPr>
              <a:spLocks noChangeArrowheads="1"/>
            </p:cNvSpPr>
            <p:nvPr/>
          </p:nvSpPr>
          <p:spPr bwMode="auto">
            <a:xfrm>
              <a:off x="5649954" y="3044416"/>
              <a:ext cx="252747" cy="313233"/>
            </a:xfrm>
            <a:custGeom>
              <a:avLst/>
              <a:gdLst>
                <a:gd name="T0" fmla="*/ 1030 w 1031"/>
                <a:gd name="T1" fmla="*/ 639 h 1277"/>
                <a:gd name="T2" fmla="*/ 0 w 1031"/>
                <a:gd name="T3" fmla="*/ 1276 h 1277"/>
                <a:gd name="T4" fmla="*/ 0 w 1031"/>
                <a:gd name="T5" fmla="*/ 0 h 1277"/>
                <a:gd name="T6" fmla="*/ 1030 w 1031"/>
                <a:gd name="T7" fmla="*/ 639 h 1277"/>
              </a:gdLst>
              <a:ahLst/>
              <a:cxnLst>
                <a:cxn ang="0">
                  <a:pos x="T0" y="T1"/>
                </a:cxn>
                <a:cxn ang="0">
                  <a:pos x="T2" y="T3"/>
                </a:cxn>
                <a:cxn ang="0">
                  <a:pos x="T4" y="T5"/>
                </a:cxn>
                <a:cxn ang="0">
                  <a:pos x="T6" y="T7"/>
                </a:cxn>
              </a:cxnLst>
              <a:rect l="0" t="0" r="r" b="b"/>
              <a:pathLst>
                <a:path w="1031" h="1277">
                  <a:moveTo>
                    <a:pt x="1030" y="639"/>
                  </a:moveTo>
                  <a:lnTo>
                    <a:pt x="0" y="1276"/>
                  </a:lnTo>
                  <a:lnTo>
                    <a:pt x="0" y="0"/>
                  </a:lnTo>
                  <a:lnTo>
                    <a:pt x="1030" y="639"/>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0" name="Freeform 255">
              <a:extLst>
                <a:ext uri="{FF2B5EF4-FFF2-40B4-BE49-F238E27FC236}">
                  <a16:creationId xmlns:a16="http://schemas.microsoft.com/office/drawing/2014/main" id="{700A56C1-4F6B-5842-9ECF-C58960C80F1C}"/>
                </a:ext>
              </a:extLst>
            </p:cNvPr>
            <p:cNvSpPr>
              <a:spLocks noChangeArrowheads="1"/>
            </p:cNvSpPr>
            <p:nvPr/>
          </p:nvSpPr>
          <p:spPr bwMode="auto">
            <a:xfrm>
              <a:off x="5901620" y="3513185"/>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1" name="Freeform 256">
              <a:extLst>
                <a:ext uri="{FF2B5EF4-FFF2-40B4-BE49-F238E27FC236}">
                  <a16:creationId xmlns:a16="http://schemas.microsoft.com/office/drawing/2014/main" id="{EADC1D60-38E0-434A-B910-404CAF4333C3}"/>
                </a:ext>
              </a:extLst>
            </p:cNvPr>
            <p:cNvSpPr>
              <a:spLocks noChangeArrowheads="1"/>
            </p:cNvSpPr>
            <p:nvPr/>
          </p:nvSpPr>
          <p:spPr bwMode="auto">
            <a:xfrm>
              <a:off x="5397207"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142" name="Freeform 257">
              <a:extLst>
                <a:ext uri="{FF2B5EF4-FFF2-40B4-BE49-F238E27FC236}">
                  <a16:creationId xmlns:a16="http://schemas.microsoft.com/office/drawing/2014/main" id="{0BC1BF7B-BCE5-C640-AF53-D140C934467C}"/>
                </a:ext>
              </a:extLst>
            </p:cNvPr>
            <p:cNvSpPr>
              <a:spLocks noChangeArrowheads="1"/>
            </p:cNvSpPr>
            <p:nvPr/>
          </p:nvSpPr>
          <p:spPr bwMode="auto">
            <a:xfrm>
              <a:off x="5901620" y="3201033"/>
              <a:ext cx="252747" cy="312152"/>
            </a:xfrm>
            <a:custGeom>
              <a:avLst/>
              <a:gdLst>
                <a:gd name="T0" fmla="*/ 1030 w 1031"/>
                <a:gd name="T1" fmla="*/ 637 h 1275"/>
                <a:gd name="T2" fmla="*/ 0 w 1031"/>
                <a:gd name="T3" fmla="*/ 1274 h 1275"/>
                <a:gd name="T4" fmla="*/ 0 w 1031"/>
                <a:gd name="T5" fmla="*/ 0 h 1275"/>
                <a:gd name="T6" fmla="*/ 1030 w 1031"/>
                <a:gd name="T7" fmla="*/ 637 h 1275"/>
              </a:gdLst>
              <a:ahLst/>
              <a:cxnLst>
                <a:cxn ang="0">
                  <a:pos x="T0" y="T1"/>
                </a:cxn>
                <a:cxn ang="0">
                  <a:pos x="T2" y="T3"/>
                </a:cxn>
                <a:cxn ang="0">
                  <a:pos x="T4" y="T5"/>
                </a:cxn>
                <a:cxn ang="0">
                  <a:pos x="T6" y="T7"/>
                </a:cxn>
              </a:cxnLst>
              <a:rect l="0" t="0" r="r" b="b"/>
              <a:pathLst>
                <a:path w="1031" h="1275">
                  <a:moveTo>
                    <a:pt x="1030" y="637"/>
                  </a:moveTo>
                  <a:lnTo>
                    <a:pt x="0" y="1274"/>
                  </a:lnTo>
                  <a:lnTo>
                    <a:pt x="0" y="0"/>
                  </a:lnTo>
                  <a:lnTo>
                    <a:pt x="1030"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3" name="Freeform 258">
              <a:extLst>
                <a:ext uri="{FF2B5EF4-FFF2-40B4-BE49-F238E27FC236}">
                  <a16:creationId xmlns:a16="http://schemas.microsoft.com/office/drawing/2014/main" id="{0142E70C-AD84-354E-B1DF-77180B89217E}"/>
                </a:ext>
              </a:extLst>
            </p:cNvPr>
            <p:cNvSpPr>
              <a:spLocks noChangeArrowheads="1"/>
            </p:cNvSpPr>
            <p:nvPr/>
          </p:nvSpPr>
          <p:spPr bwMode="auto">
            <a:xfrm>
              <a:off x="6154367" y="2732264"/>
              <a:ext cx="252747" cy="312152"/>
            </a:xfrm>
            <a:custGeom>
              <a:avLst/>
              <a:gdLst>
                <a:gd name="T0" fmla="*/ 1030 w 1031"/>
                <a:gd name="T1" fmla="*/ 638 h 1276"/>
                <a:gd name="T2" fmla="*/ 0 w 1031"/>
                <a:gd name="T3" fmla="*/ 1275 h 1276"/>
                <a:gd name="T4" fmla="*/ 0 w 1031"/>
                <a:gd name="T5" fmla="*/ 0 h 1276"/>
                <a:gd name="T6" fmla="*/ 1030 w 1031"/>
                <a:gd name="T7" fmla="*/ 638 h 1276"/>
              </a:gdLst>
              <a:ahLst/>
              <a:cxnLst>
                <a:cxn ang="0">
                  <a:pos x="T0" y="T1"/>
                </a:cxn>
                <a:cxn ang="0">
                  <a:pos x="T2" y="T3"/>
                </a:cxn>
                <a:cxn ang="0">
                  <a:pos x="T4" y="T5"/>
                </a:cxn>
                <a:cxn ang="0">
                  <a:pos x="T6" y="T7"/>
                </a:cxn>
              </a:cxnLst>
              <a:rect l="0" t="0" r="r" b="b"/>
              <a:pathLst>
                <a:path w="1031" h="1276">
                  <a:moveTo>
                    <a:pt x="1030" y="638"/>
                  </a:moveTo>
                  <a:lnTo>
                    <a:pt x="0" y="1275"/>
                  </a:lnTo>
                  <a:lnTo>
                    <a:pt x="0" y="0"/>
                  </a:lnTo>
                  <a:lnTo>
                    <a:pt x="103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4" name="Freeform 259">
              <a:extLst>
                <a:ext uri="{FF2B5EF4-FFF2-40B4-BE49-F238E27FC236}">
                  <a16:creationId xmlns:a16="http://schemas.microsoft.com/office/drawing/2014/main" id="{23B947AD-85FE-F440-BD96-6A5C0F56661B}"/>
                </a:ext>
              </a:extLst>
            </p:cNvPr>
            <p:cNvSpPr>
              <a:spLocks noChangeArrowheads="1"/>
            </p:cNvSpPr>
            <p:nvPr/>
          </p:nvSpPr>
          <p:spPr bwMode="auto">
            <a:xfrm>
              <a:off x="5145541" y="3661489"/>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5" name="Freeform 260">
              <a:extLst>
                <a:ext uri="{FF2B5EF4-FFF2-40B4-BE49-F238E27FC236}">
                  <a16:creationId xmlns:a16="http://schemas.microsoft.com/office/drawing/2014/main" id="{743931AB-9DD7-9548-8C6C-DF3106A4B6DB}"/>
                </a:ext>
              </a:extLst>
            </p:cNvPr>
            <p:cNvSpPr>
              <a:spLocks noChangeArrowheads="1"/>
            </p:cNvSpPr>
            <p:nvPr/>
          </p:nvSpPr>
          <p:spPr bwMode="auto">
            <a:xfrm>
              <a:off x="5145541" y="2732264"/>
              <a:ext cx="252747" cy="312152"/>
            </a:xfrm>
            <a:custGeom>
              <a:avLst/>
              <a:gdLst>
                <a:gd name="T0" fmla="*/ 1029 w 1030"/>
                <a:gd name="T1" fmla="*/ 638 h 1276"/>
                <a:gd name="T2" fmla="*/ 0 w 1030"/>
                <a:gd name="T3" fmla="*/ 1275 h 1276"/>
                <a:gd name="T4" fmla="*/ 0 w 1030"/>
                <a:gd name="T5" fmla="*/ 0 h 1276"/>
                <a:gd name="T6" fmla="*/ 1029 w 1030"/>
                <a:gd name="T7" fmla="*/ 638 h 1276"/>
              </a:gdLst>
              <a:ahLst/>
              <a:cxnLst>
                <a:cxn ang="0">
                  <a:pos x="T0" y="T1"/>
                </a:cxn>
                <a:cxn ang="0">
                  <a:pos x="T2" y="T3"/>
                </a:cxn>
                <a:cxn ang="0">
                  <a:pos x="T4" y="T5"/>
                </a:cxn>
                <a:cxn ang="0">
                  <a:pos x="T6" y="T7"/>
                </a:cxn>
              </a:cxnLst>
              <a:rect l="0" t="0" r="r" b="b"/>
              <a:pathLst>
                <a:path w="1030" h="1276">
                  <a:moveTo>
                    <a:pt x="1029" y="638"/>
                  </a:moveTo>
                  <a:lnTo>
                    <a:pt x="0" y="1275"/>
                  </a:lnTo>
                  <a:lnTo>
                    <a:pt x="0" y="0"/>
                  </a:lnTo>
                  <a:lnTo>
                    <a:pt x="1029"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146" name="Freeform 262">
              <a:extLst>
                <a:ext uri="{FF2B5EF4-FFF2-40B4-BE49-F238E27FC236}">
                  <a16:creationId xmlns:a16="http://schemas.microsoft.com/office/drawing/2014/main" id="{344FEF16-2B86-F946-9D5A-8745070EA9D3}"/>
                </a:ext>
              </a:extLst>
            </p:cNvPr>
            <p:cNvSpPr>
              <a:spLocks noChangeArrowheads="1"/>
            </p:cNvSpPr>
            <p:nvPr/>
          </p:nvSpPr>
          <p:spPr bwMode="auto">
            <a:xfrm>
              <a:off x="5397207"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147" name="Freeform 264">
              <a:extLst>
                <a:ext uri="{FF2B5EF4-FFF2-40B4-BE49-F238E27FC236}">
                  <a16:creationId xmlns:a16="http://schemas.microsoft.com/office/drawing/2014/main" id="{41AFFD97-B071-F94D-ABDB-D2733A95E977}"/>
                </a:ext>
              </a:extLst>
            </p:cNvPr>
            <p:cNvSpPr>
              <a:spLocks noChangeArrowheads="1"/>
            </p:cNvSpPr>
            <p:nvPr/>
          </p:nvSpPr>
          <p:spPr bwMode="auto">
            <a:xfrm>
              <a:off x="5901620" y="2576727"/>
              <a:ext cx="252747" cy="313233"/>
            </a:xfrm>
            <a:custGeom>
              <a:avLst/>
              <a:gdLst>
                <a:gd name="T0" fmla="*/ 1030 w 1031"/>
                <a:gd name="T1" fmla="*/ 638 h 1277"/>
                <a:gd name="T2" fmla="*/ 0 w 1031"/>
                <a:gd name="T3" fmla="*/ 1276 h 1277"/>
                <a:gd name="T4" fmla="*/ 0 w 1031"/>
                <a:gd name="T5" fmla="*/ 0 h 1277"/>
                <a:gd name="T6" fmla="*/ 1030 w 1031"/>
                <a:gd name="T7" fmla="*/ 638 h 1277"/>
              </a:gdLst>
              <a:ahLst/>
              <a:cxnLst>
                <a:cxn ang="0">
                  <a:pos x="T0" y="T1"/>
                </a:cxn>
                <a:cxn ang="0">
                  <a:pos x="T2" y="T3"/>
                </a:cxn>
                <a:cxn ang="0">
                  <a:pos x="T4" y="T5"/>
                </a:cxn>
                <a:cxn ang="0">
                  <a:pos x="T6" y="T7"/>
                </a:cxn>
              </a:cxnLst>
              <a:rect l="0" t="0" r="r" b="b"/>
              <a:pathLst>
                <a:path w="1031" h="1277">
                  <a:moveTo>
                    <a:pt x="1030" y="638"/>
                  </a:moveTo>
                  <a:lnTo>
                    <a:pt x="0" y="1276"/>
                  </a:lnTo>
                  <a:lnTo>
                    <a:pt x="0" y="0"/>
                  </a:lnTo>
                  <a:lnTo>
                    <a:pt x="103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8" name="Freeform 265">
              <a:extLst>
                <a:ext uri="{FF2B5EF4-FFF2-40B4-BE49-F238E27FC236}">
                  <a16:creationId xmlns:a16="http://schemas.microsoft.com/office/drawing/2014/main" id="{7D6F30F4-4028-3C4A-9639-E841460675F5}"/>
                </a:ext>
              </a:extLst>
            </p:cNvPr>
            <p:cNvSpPr>
              <a:spLocks noChangeArrowheads="1"/>
            </p:cNvSpPr>
            <p:nvPr/>
          </p:nvSpPr>
          <p:spPr bwMode="auto">
            <a:xfrm>
              <a:off x="6407113" y="2888880"/>
              <a:ext cx="252747" cy="313233"/>
            </a:xfrm>
            <a:custGeom>
              <a:avLst/>
              <a:gdLst>
                <a:gd name="T0" fmla="*/ 1029 w 1030"/>
                <a:gd name="T1" fmla="*/ 637 h 1277"/>
                <a:gd name="T2" fmla="*/ 0 w 1030"/>
                <a:gd name="T3" fmla="*/ 1276 h 1277"/>
                <a:gd name="T4" fmla="*/ 0 w 1030"/>
                <a:gd name="T5" fmla="*/ 0 h 1277"/>
                <a:gd name="T6" fmla="*/ 1029 w 1030"/>
                <a:gd name="T7" fmla="*/ 637 h 1277"/>
              </a:gdLst>
              <a:ahLst/>
              <a:cxnLst>
                <a:cxn ang="0">
                  <a:pos x="T0" y="T1"/>
                </a:cxn>
                <a:cxn ang="0">
                  <a:pos x="T2" y="T3"/>
                </a:cxn>
                <a:cxn ang="0">
                  <a:pos x="T4" y="T5"/>
                </a:cxn>
                <a:cxn ang="0">
                  <a:pos x="T6" y="T7"/>
                </a:cxn>
              </a:cxnLst>
              <a:rect l="0" t="0" r="r" b="b"/>
              <a:pathLst>
                <a:path w="1030" h="1277">
                  <a:moveTo>
                    <a:pt x="1029" y="637"/>
                  </a:moveTo>
                  <a:lnTo>
                    <a:pt x="0" y="1276"/>
                  </a:lnTo>
                  <a:lnTo>
                    <a:pt x="0" y="0"/>
                  </a:lnTo>
                  <a:lnTo>
                    <a:pt x="1029" y="637"/>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149" name="Freeform 266">
              <a:extLst>
                <a:ext uri="{FF2B5EF4-FFF2-40B4-BE49-F238E27FC236}">
                  <a16:creationId xmlns:a16="http://schemas.microsoft.com/office/drawing/2014/main" id="{8C6606DB-470B-7148-8D48-D1BD44E1D35C}"/>
                </a:ext>
              </a:extLst>
            </p:cNvPr>
            <p:cNvSpPr>
              <a:spLocks noChangeArrowheads="1"/>
            </p:cNvSpPr>
            <p:nvPr/>
          </p:nvSpPr>
          <p:spPr bwMode="auto">
            <a:xfrm>
              <a:off x="5145541" y="3036103"/>
              <a:ext cx="252747" cy="313233"/>
            </a:xfrm>
            <a:custGeom>
              <a:avLst/>
              <a:gdLst>
                <a:gd name="T0" fmla="*/ 1029 w 1030"/>
                <a:gd name="T1" fmla="*/ 639 h 1277"/>
                <a:gd name="T2" fmla="*/ 0 w 1030"/>
                <a:gd name="T3" fmla="*/ 1276 h 1277"/>
                <a:gd name="T4" fmla="*/ 0 w 1030"/>
                <a:gd name="T5" fmla="*/ 0 h 1277"/>
                <a:gd name="T6" fmla="*/ 1029 w 1030"/>
                <a:gd name="T7" fmla="*/ 639 h 1277"/>
              </a:gdLst>
              <a:ahLst/>
              <a:cxnLst>
                <a:cxn ang="0">
                  <a:pos x="T0" y="T1"/>
                </a:cxn>
                <a:cxn ang="0">
                  <a:pos x="T2" y="T3"/>
                </a:cxn>
                <a:cxn ang="0">
                  <a:pos x="T4" y="T5"/>
                </a:cxn>
                <a:cxn ang="0">
                  <a:pos x="T6" y="T7"/>
                </a:cxn>
              </a:cxnLst>
              <a:rect l="0" t="0" r="r" b="b"/>
              <a:pathLst>
                <a:path w="1030" h="1277">
                  <a:moveTo>
                    <a:pt x="1029" y="639"/>
                  </a:moveTo>
                  <a:lnTo>
                    <a:pt x="0" y="1276"/>
                  </a:lnTo>
                  <a:lnTo>
                    <a:pt x="0" y="0"/>
                  </a:lnTo>
                  <a:lnTo>
                    <a:pt x="1029" y="639"/>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spTree>
    <p:extLst>
      <p:ext uri="{BB962C8B-B14F-4D97-AF65-F5344CB8AC3E}">
        <p14:creationId xmlns:p14="http://schemas.microsoft.com/office/powerpoint/2010/main" val="402672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1515800"/>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Quinine</a:t>
                </a:r>
              </a:p>
              <a:p>
                <a:pPr marL="800100" lvl="1" indent="-342900" algn="just" defTabSz="914194">
                  <a:lnSpc>
                    <a:spcPts val="2933"/>
                  </a:lnSpc>
                  <a:spcAft>
                    <a:spcPts val="1200"/>
                  </a:spcAft>
                  <a:buFontTx/>
                  <a:buChar char="-"/>
                </a:pPr>
                <a14:m>
                  <m:oMath xmlns:m="http://schemas.openxmlformats.org/officeDocument/2006/math">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𝐶</m:t>
                        </m:r>
                      </m:e>
                      <m:sub>
                        <m:r>
                          <a:rPr lang="en-US" sz="2400" b="0" i="1" smtClean="0">
                            <a:solidFill>
                              <a:srgbClr val="232C34"/>
                            </a:solidFill>
                            <a:latin typeface="Cambria Math" panose="02040503050406030204" pitchFamily="18" charset="0"/>
                          </a:rPr>
                          <m:t>20</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𝐻</m:t>
                        </m:r>
                      </m:e>
                      <m:sub>
                        <m:r>
                          <a:rPr lang="en-US" sz="2400" b="0" i="1" smtClean="0">
                            <a:solidFill>
                              <a:srgbClr val="232C34"/>
                            </a:solidFill>
                            <a:latin typeface="Cambria Math" panose="02040503050406030204" pitchFamily="18" charset="0"/>
                          </a:rPr>
                          <m:t>24</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𝑁</m:t>
                        </m:r>
                      </m:e>
                      <m:sub>
                        <m:r>
                          <a:rPr lang="en-US" sz="2400" b="0" i="1" smtClean="0">
                            <a:solidFill>
                              <a:srgbClr val="232C34"/>
                            </a:solidFill>
                            <a:latin typeface="Cambria Math" panose="02040503050406030204" pitchFamily="18" charset="0"/>
                          </a:rPr>
                          <m:t>2</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𝑂</m:t>
                        </m:r>
                      </m:e>
                      <m:sub>
                        <m:r>
                          <a:rPr lang="en-US" sz="2400" b="0" i="1" smtClean="0">
                            <a:solidFill>
                              <a:srgbClr val="232C34"/>
                            </a:solidFill>
                            <a:latin typeface="Cambria Math" panose="02040503050406030204" pitchFamily="18" charset="0"/>
                          </a:rPr>
                          <m:t>2</m:t>
                        </m:r>
                      </m:sub>
                    </m:sSub>
                  </m:oMath>
                </a14:m>
                <a:endParaRPr lang="en-US" sz="2400">
                  <a:solidFill>
                    <a:srgbClr val="232C34"/>
                  </a:solidFill>
                  <a:latin typeface="Montserrat" pitchFamily="2" charset="77"/>
                  <a:ea typeface="Lato Light" panose="020F0502020204030203" pitchFamily="34" charset="0"/>
                  <a:cs typeface="Lato Light" panose="020F0502020204030203" pitchFamily="34" charset="0"/>
                </a:endParaRP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Is a white crystalline quinolone alkaloid</a:t>
                </a:r>
              </a:p>
            </p:txBody>
          </p:sp>
        </mc:Choice>
        <mc:Fallback xmlns="">
          <p:sp>
            <p:nvSpPr>
              <p:cNvPr id="36" name="TextBox 35">
                <a:extLst>
                  <a:ext uri="{FF2B5EF4-FFF2-40B4-BE49-F238E27FC236}">
                    <a16:creationId xmlns:a16="http://schemas.microsoft.com/office/drawing/2014/main" xmlns="" id="{A90290D9-53FD-2042-93BC-0C91873568E4}"/>
                  </a:ext>
                </a:extLst>
              </p:cNvPr>
              <p:cNvSpPr txBox="1">
                <a:spLocks noRot="1" noChangeAspect="1" noMove="1" noResize="1" noEditPoints="1" noAdjustHandles="1" noChangeArrowheads="1" noChangeShapeType="1" noTextEdit="1"/>
              </p:cNvSpPr>
              <p:nvPr/>
            </p:nvSpPr>
            <p:spPr>
              <a:xfrm>
                <a:off x="2501685" y="2503259"/>
                <a:ext cx="8920293" cy="1515800"/>
              </a:xfrm>
              <a:prstGeom prst="rect">
                <a:avLst/>
              </a:prstGeom>
              <a:blipFill rotWithShape="0">
                <a:blip r:embed="rId2"/>
                <a:stretch>
                  <a:fillRect l="-888" t="-4435" b="-887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597" y="3461106"/>
            <a:ext cx="3302381" cy="2757488"/>
          </a:xfrm>
          <a:prstGeom prst="rect">
            <a:avLst/>
          </a:prstGeom>
        </p:spPr>
      </p:pic>
    </p:spTree>
    <p:extLst>
      <p:ext uri="{BB962C8B-B14F-4D97-AF65-F5344CB8AC3E}">
        <p14:creationId xmlns:p14="http://schemas.microsoft.com/office/powerpoint/2010/main" val="191112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83732" y="4468142"/>
            <a:ext cx="3789630" cy="2389857"/>
          </a:xfrm>
          <a:prstGeom prst="rect">
            <a:avLst/>
          </a:prstGeom>
        </p:spPr>
      </p:pic>
      <p:sp>
        <p:nvSpPr>
          <p:cNvPr id="10" name="TextBox 9"/>
          <p:cNvSpPr txBox="1"/>
          <p:nvPr/>
        </p:nvSpPr>
        <p:spPr>
          <a:xfrm>
            <a:off x="3190686" y="164251"/>
            <a:ext cx="7542321" cy="1528752"/>
          </a:xfrm>
          <a:prstGeom prst="rect">
            <a:avLst/>
          </a:prstGeom>
          <a:noFill/>
        </p:spPr>
        <p:txBody>
          <a:bodyPr wrap="none" rtlCol="0">
            <a:spAutoFit/>
          </a:bodyPr>
          <a:lstStyle/>
          <a:p>
            <a:pPr algn="ctr" defTabSz="914194"/>
            <a:r>
              <a:rPr lang="en-US" sz="4667" b="1" spc="151">
                <a:solidFill>
                  <a:srgbClr val="232C34"/>
                </a:solidFill>
                <a:latin typeface="Montserrat Bold"/>
                <a:ea typeface="Nunito Bold" charset="0"/>
                <a:cs typeface="Nunito Bold" charset="0"/>
              </a:rPr>
              <a:t>Chemical Classification </a:t>
            </a:r>
          </a:p>
          <a:p>
            <a:pPr algn="ctr" defTabSz="914194"/>
            <a:r>
              <a:rPr lang="en-US" sz="4667" b="1" spc="151">
                <a:solidFill>
                  <a:srgbClr val="232C34"/>
                </a:solidFill>
                <a:latin typeface="Montserrat Bold"/>
                <a:ea typeface="Nunito Bold" charset="0"/>
                <a:cs typeface="Nunito Bold" charset="0"/>
              </a:rPr>
              <a:t>Of Alkaloids</a:t>
            </a:r>
            <a:endParaRPr lang="en-US" sz="4667" b="1" spc="151" dirty="0">
              <a:solidFill>
                <a:srgbClr val="232C34"/>
              </a:solidFill>
              <a:latin typeface="Montserrat Bold"/>
              <a:ea typeface="Nunito Bold" charset="0"/>
              <a:cs typeface="Nunito Bold" charset="0"/>
            </a:endParaRPr>
          </a:p>
        </p:txBody>
      </p:sp>
      <p:grpSp>
        <p:nvGrpSpPr>
          <p:cNvPr id="11" name="Group 10">
            <a:extLst>
              <a:ext uri="{FF2B5EF4-FFF2-40B4-BE49-F238E27FC236}">
                <a16:creationId xmlns:a16="http://schemas.microsoft.com/office/drawing/2014/main" id="{FF026408-7B0D-6543-B3CE-6E26D1CC9114}"/>
              </a:ext>
            </a:extLst>
          </p:cNvPr>
          <p:cNvGrpSpPr/>
          <p:nvPr/>
        </p:nvGrpSpPr>
        <p:grpSpPr>
          <a:xfrm rot="4502715">
            <a:off x="-7106703" y="-665302"/>
            <a:ext cx="10110043" cy="8188607"/>
            <a:chOff x="9587" y="597359"/>
            <a:chExt cx="8570996" cy="6942058"/>
          </a:xfrm>
        </p:grpSpPr>
        <p:sp>
          <p:nvSpPr>
            <p:cNvPr id="13" name="Freeform 11">
              <a:extLst>
                <a:ext uri="{FF2B5EF4-FFF2-40B4-BE49-F238E27FC236}">
                  <a16:creationId xmlns:a16="http://schemas.microsoft.com/office/drawing/2014/main" id="{25A05CA6-140D-5B4C-A5F5-F745746820F1}"/>
                </a:ext>
              </a:extLst>
            </p:cNvPr>
            <p:cNvSpPr>
              <a:spLocks noChangeArrowheads="1"/>
            </p:cNvSpPr>
            <p:nvPr/>
          </p:nvSpPr>
          <p:spPr bwMode="auto">
            <a:xfrm rot="6314599">
              <a:off x="6168968" y="1076493"/>
              <a:ext cx="1733224" cy="2148010"/>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grpSp>
          <p:nvGrpSpPr>
            <p:cNvPr id="18" name="Group 17">
              <a:extLst>
                <a:ext uri="{FF2B5EF4-FFF2-40B4-BE49-F238E27FC236}">
                  <a16:creationId xmlns:a16="http://schemas.microsoft.com/office/drawing/2014/main" id="{F8A8A1B7-7C9E-D94D-A179-A112E79EF9C2}"/>
                </a:ext>
              </a:extLst>
            </p:cNvPr>
            <p:cNvGrpSpPr/>
            <p:nvPr/>
          </p:nvGrpSpPr>
          <p:grpSpPr>
            <a:xfrm rot="17114831">
              <a:off x="824056" y="-217110"/>
              <a:ext cx="6942058" cy="8570996"/>
              <a:chOff x="6131178" y="3084988"/>
              <a:chExt cx="1012324" cy="1249863"/>
            </a:xfrm>
          </p:grpSpPr>
          <p:sp>
            <p:nvSpPr>
              <p:cNvPr id="20" name="Freeform 2">
                <a:extLst>
                  <a:ext uri="{FF2B5EF4-FFF2-40B4-BE49-F238E27FC236}">
                    <a16:creationId xmlns:a16="http://schemas.microsoft.com/office/drawing/2014/main" id="{71633A19-F27A-C74F-A814-4DFD17D1D005}"/>
                  </a:ext>
                </a:extLst>
              </p:cNvPr>
              <p:cNvSpPr>
                <a:spLocks noChangeArrowheads="1"/>
              </p:cNvSpPr>
              <p:nvPr/>
            </p:nvSpPr>
            <p:spPr bwMode="auto">
              <a:xfrm>
                <a:off x="6890755" y="308498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1" name="Freeform 6">
                <a:extLst>
                  <a:ext uri="{FF2B5EF4-FFF2-40B4-BE49-F238E27FC236}">
                    <a16:creationId xmlns:a16="http://schemas.microsoft.com/office/drawing/2014/main" id="{864C5D09-1FDD-8B4B-A1F9-A59ED67E3EC9}"/>
                  </a:ext>
                </a:extLst>
              </p:cNvPr>
              <p:cNvSpPr>
                <a:spLocks noChangeArrowheads="1"/>
              </p:cNvSpPr>
              <p:nvPr/>
            </p:nvSpPr>
            <p:spPr bwMode="auto">
              <a:xfrm>
                <a:off x="6380210" y="3707652"/>
                <a:ext cx="252747" cy="312152"/>
              </a:xfrm>
              <a:custGeom>
                <a:avLst/>
                <a:gdLst>
                  <a:gd name="T0" fmla="*/ 0 w 1030"/>
                  <a:gd name="T1" fmla="*/ 638 h 1275"/>
                  <a:gd name="T2" fmla="*/ 1029 w 1030"/>
                  <a:gd name="T3" fmla="*/ 1274 h 1275"/>
                  <a:gd name="T4" fmla="*/ 1029 w 1030"/>
                  <a:gd name="T5" fmla="*/ 0 h 1275"/>
                  <a:gd name="T6" fmla="*/ 0 w 1030"/>
                  <a:gd name="T7" fmla="*/ 638 h 1275"/>
                </a:gdLst>
                <a:ahLst/>
                <a:cxnLst>
                  <a:cxn ang="0">
                    <a:pos x="T0" y="T1"/>
                  </a:cxn>
                  <a:cxn ang="0">
                    <a:pos x="T2" y="T3"/>
                  </a:cxn>
                  <a:cxn ang="0">
                    <a:pos x="T4" y="T5"/>
                  </a:cxn>
                  <a:cxn ang="0">
                    <a:pos x="T6" y="T7"/>
                  </a:cxn>
                </a:cxnLst>
                <a:rect l="0" t="0" r="r" b="b"/>
                <a:pathLst>
                  <a:path w="1030" h="1275">
                    <a:moveTo>
                      <a:pt x="0" y="638"/>
                    </a:moveTo>
                    <a:lnTo>
                      <a:pt x="1029" y="1274"/>
                    </a:lnTo>
                    <a:lnTo>
                      <a:pt x="1029" y="0"/>
                    </a:lnTo>
                    <a:lnTo>
                      <a:pt x="0" y="638"/>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3" name="Freeform 11">
                <a:extLst>
                  <a:ext uri="{FF2B5EF4-FFF2-40B4-BE49-F238E27FC236}">
                    <a16:creationId xmlns:a16="http://schemas.microsoft.com/office/drawing/2014/main" id="{032E2EEB-9942-BF49-8C6C-ED270B3B0CBF}"/>
                  </a:ext>
                </a:extLst>
              </p:cNvPr>
              <p:cNvSpPr>
                <a:spLocks noChangeArrowheads="1"/>
              </p:cNvSpPr>
              <p:nvPr/>
            </p:nvSpPr>
            <p:spPr bwMode="auto">
              <a:xfrm>
                <a:off x="6131178" y="3552998"/>
                <a:ext cx="252747" cy="313233"/>
              </a:xfrm>
              <a:custGeom>
                <a:avLst/>
                <a:gdLst>
                  <a:gd name="T0" fmla="*/ 0 w 1032"/>
                  <a:gd name="T1" fmla="*/ 639 h 1278"/>
                  <a:gd name="T2" fmla="*/ 1031 w 1032"/>
                  <a:gd name="T3" fmla="*/ 1277 h 1278"/>
                  <a:gd name="T4" fmla="*/ 1031 w 1032"/>
                  <a:gd name="T5" fmla="*/ 0 h 1278"/>
                  <a:gd name="T6" fmla="*/ 0 w 1032"/>
                  <a:gd name="T7" fmla="*/ 639 h 1278"/>
                </a:gdLst>
                <a:ahLst/>
                <a:cxnLst>
                  <a:cxn ang="0">
                    <a:pos x="T0" y="T1"/>
                  </a:cxn>
                  <a:cxn ang="0">
                    <a:pos x="T2" y="T3"/>
                  </a:cxn>
                  <a:cxn ang="0">
                    <a:pos x="T4" y="T5"/>
                  </a:cxn>
                  <a:cxn ang="0">
                    <a:pos x="T6" y="T7"/>
                  </a:cxn>
                </a:cxnLst>
                <a:rect l="0" t="0" r="r" b="b"/>
                <a:pathLst>
                  <a:path w="1032" h="1278">
                    <a:moveTo>
                      <a:pt x="0" y="639"/>
                    </a:moveTo>
                    <a:lnTo>
                      <a:pt x="1031" y="1277"/>
                    </a:lnTo>
                    <a:lnTo>
                      <a:pt x="1031"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24" name="Freeform 15">
                <a:extLst>
                  <a:ext uri="{FF2B5EF4-FFF2-40B4-BE49-F238E27FC236}">
                    <a16:creationId xmlns:a16="http://schemas.microsoft.com/office/drawing/2014/main" id="{B85D132A-198D-1C4F-BD92-27A752EC3839}"/>
                  </a:ext>
                </a:extLst>
              </p:cNvPr>
              <p:cNvSpPr>
                <a:spLocks noChangeArrowheads="1"/>
              </p:cNvSpPr>
              <p:nvPr/>
            </p:nvSpPr>
            <p:spPr bwMode="auto">
              <a:xfrm>
                <a:off x="6383925" y="3396382"/>
                <a:ext cx="252747" cy="313233"/>
              </a:xfrm>
              <a:custGeom>
                <a:avLst/>
                <a:gdLst>
                  <a:gd name="T0" fmla="*/ 0 w 1030"/>
                  <a:gd name="T1" fmla="*/ 638 h 1278"/>
                  <a:gd name="T2" fmla="*/ 1029 w 1030"/>
                  <a:gd name="T3" fmla="*/ 1277 h 1278"/>
                  <a:gd name="T4" fmla="*/ 1029 w 1030"/>
                  <a:gd name="T5" fmla="*/ 0 h 1278"/>
                  <a:gd name="T6" fmla="*/ 0 w 1030"/>
                  <a:gd name="T7" fmla="*/ 638 h 1278"/>
                </a:gdLst>
                <a:ahLst/>
                <a:cxnLst>
                  <a:cxn ang="0">
                    <a:pos x="T0" y="T1"/>
                  </a:cxn>
                  <a:cxn ang="0">
                    <a:pos x="T2" y="T3"/>
                  </a:cxn>
                  <a:cxn ang="0">
                    <a:pos x="T4" y="T5"/>
                  </a:cxn>
                  <a:cxn ang="0">
                    <a:pos x="T6" y="T7"/>
                  </a:cxn>
                </a:cxnLst>
                <a:rect l="0" t="0" r="r" b="b"/>
                <a:pathLst>
                  <a:path w="1030" h="1278">
                    <a:moveTo>
                      <a:pt x="0" y="638"/>
                    </a:moveTo>
                    <a:lnTo>
                      <a:pt x="1029" y="1277"/>
                    </a:lnTo>
                    <a:lnTo>
                      <a:pt x="1029"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5" name="Freeform 38">
                <a:extLst>
                  <a:ext uri="{FF2B5EF4-FFF2-40B4-BE49-F238E27FC236}">
                    <a16:creationId xmlns:a16="http://schemas.microsoft.com/office/drawing/2014/main" id="{CD5BBEEE-53E3-D84D-8BCC-42D82EF33EF9}"/>
                  </a:ext>
                </a:extLst>
              </p:cNvPr>
              <p:cNvSpPr>
                <a:spLocks noChangeArrowheads="1"/>
              </p:cNvSpPr>
              <p:nvPr/>
            </p:nvSpPr>
            <p:spPr bwMode="auto">
              <a:xfrm>
                <a:off x="6383925" y="3552998"/>
                <a:ext cx="252747" cy="313233"/>
              </a:xfrm>
              <a:custGeom>
                <a:avLst/>
                <a:gdLst>
                  <a:gd name="T0" fmla="*/ 1029 w 1030"/>
                  <a:gd name="T1" fmla="*/ 639 h 1278"/>
                  <a:gd name="T2" fmla="*/ 0 w 1030"/>
                  <a:gd name="T3" fmla="*/ 1277 h 1278"/>
                  <a:gd name="T4" fmla="*/ 0 w 1030"/>
                  <a:gd name="T5" fmla="*/ 0 h 1278"/>
                  <a:gd name="T6" fmla="*/ 1029 w 1030"/>
                  <a:gd name="T7" fmla="*/ 639 h 1278"/>
                </a:gdLst>
                <a:ahLst/>
                <a:cxnLst>
                  <a:cxn ang="0">
                    <a:pos x="T0" y="T1"/>
                  </a:cxn>
                  <a:cxn ang="0">
                    <a:pos x="T2" y="T3"/>
                  </a:cxn>
                  <a:cxn ang="0">
                    <a:pos x="T4" y="T5"/>
                  </a:cxn>
                  <a:cxn ang="0">
                    <a:pos x="T6" y="T7"/>
                  </a:cxn>
                </a:cxnLst>
                <a:rect l="0" t="0" r="r" b="b"/>
                <a:pathLst>
                  <a:path w="1030" h="1278">
                    <a:moveTo>
                      <a:pt x="1029" y="639"/>
                    </a:moveTo>
                    <a:lnTo>
                      <a:pt x="0" y="1277"/>
                    </a:lnTo>
                    <a:lnTo>
                      <a:pt x="0" y="0"/>
                    </a:lnTo>
                    <a:lnTo>
                      <a:pt x="1029" y="639"/>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26" name="Freeform 39">
                <a:extLst>
                  <a:ext uri="{FF2B5EF4-FFF2-40B4-BE49-F238E27FC236}">
                    <a16:creationId xmlns:a16="http://schemas.microsoft.com/office/drawing/2014/main" id="{7988C447-74DA-B44D-ACF7-29539BEB78EA}"/>
                  </a:ext>
                </a:extLst>
              </p:cNvPr>
              <p:cNvSpPr>
                <a:spLocks noChangeArrowheads="1"/>
              </p:cNvSpPr>
              <p:nvPr/>
            </p:nvSpPr>
            <p:spPr bwMode="auto">
              <a:xfrm>
                <a:off x="6890114" y="3397018"/>
                <a:ext cx="252747" cy="313233"/>
              </a:xfrm>
              <a:custGeom>
                <a:avLst/>
                <a:gdLst>
                  <a:gd name="T0" fmla="*/ 0 w 1031"/>
                  <a:gd name="T1" fmla="*/ 638 h 1278"/>
                  <a:gd name="T2" fmla="*/ 1030 w 1031"/>
                  <a:gd name="T3" fmla="*/ 1277 h 1278"/>
                  <a:gd name="T4" fmla="*/ 1030 w 1031"/>
                  <a:gd name="T5" fmla="*/ 0 h 1278"/>
                  <a:gd name="T6" fmla="*/ 0 w 1031"/>
                  <a:gd name="T7" fmla="*/ 638 h 1278"/>
                </a:gdLst>
                <a:ahLst/>
                <a:cxnLst>
                  <a:cxn ang="0">
                    <a:pos x="T0" y="T1"/>
                  </a:cxn>
                  <a:cxn ang="0">
                    <a:pos x="T2" y="T3"/>
                  </a:cxn>
                  <a:cxn ang="0">
                    <a:pos x="T4" y="T5"/>
                  </a:cxn>
                  <a:cxn ang="0">
                    <a:pos x="T6" y="T7"/>
                  </a:cxn>
                </a:cxnLst>
                <a:rect l="0" t="0" r="r" b="b"/>
                <a:pathLst>
                  <a:path w="1031" h="1278">
                    <a:moveTo>
                      <a:pt x="0" y="638"/>
                    </a:moveTo>
                    <a:lnTo>
                      <a:pt x="1030" y="1277"/>
                    </a:lnTo>
                    <a:lnTo>
                      <a:pt x="1030" y="0"/>
                    </a:lnTo>
                    <a:lnTo>
                      <a:pt x="0" y="638"/>
                    </a:lnTo>
                  </a:path>
                </a:pathLst>
              </a:custGeom>
              <a:solidFill>
                <a:schemeClr val="accent2"/>
              </a:solidFill>
              <a:ln>
                <a:noFill/>
              </a:ln>
              <a:effectLst/>
            </p:spPr>
            <p:txBody>
              <a:bodyPr wrap="none" anchor="ctr"/>
              <a:lstStyle/>
              <a:p>
                <a:pPr defTabSz="914194"/>
                <a:endParaRPr lang="es-ES_tradnl" sz="1225">
                  <a:solidFill>
                    <a:srgbClr val="999999"/>
                  </a:solidFill>
                </a:endParaRPr>
              </a:p>
            </p:txBody>
          </p:sp>
          <p:sp>
            <p:nvSpPr>
              <p:cNvPr id="27" name="Freeform 44">
                <a:extLst>
                  <a:ext uri="{FF2B5EF4-FFF2-40B4-BE49-F238E27FC236}">
                    <a16:creationId xmlns:a16="http://schemas.microsoft.com/office/drawing/2014/main" id="{02D544EB-34FD-7548-9D03-C63822FCE9E3}"/>
                  </a:ext>
                </a:extLst>
              </p:cNvPr>
              <p:cNvSpPr>
                <a:spLocks noChangeArrowheads="1"/>
              </p:cNvSpPr>
              <p:nvPr/>
            </p:nvSpPr>
            <p:spPr bwMode="auto">
              <a:xfrm>
                <a:off x="6888297" y="4021618"/>
                <a:ext cx="252747" cy="313233"/>
              </a:xfrm>
              <a:custGeom>
                <a:avLst/>
                <a:gdLst>
                  <a:gd name="T0" fmla="*/ 0 w 1031"/>
                  <a:gd name="T1" fmla="*/ 638 h 1277"/>
                  <a:gd name="T2" fmla="*/ 1030 w 1031"/>
                  <a:gd name="T3" fmla="*/ 1276 h 1277"/>
                  <a:gd name="T4" fmla="*/ 1030 w 1031"/>
                  <a:gd name="T5" fmla="*/ 0 h 1277"/>
                  <a:gd name="T6" fmla="*/ 0 w 1031"/>
                  <a:gd name="T7" fmla="*/ 638 h 1277"/>
                </a:gdLst>
                <a:ahLst/>
                <a:cxnLst>
                  <a:cxn ang="0">
                    <a:pos x="T0" y="T1"/>
                  </a:cxn>
                  <a:cxn ang="0">
                    <a:pos x="T2" y="T3"/>
                  </a:cxn>
                  <a:cxn ang="0">
                    <a:pos x="T4" y="T5"/>
                  </a:cxn>
                  <a:cxn ang="0">
                    <a:pos x="T6" y="T7"/>
                  </a:cxn>
                </a:cxnLst>
                <a:rect l="0" t="0" r="r" b="b"/>
                <a:pathLst>
                  <a:path w="1031" h="1277">
                    <a:moveTo>
                      <a:pt x="0" y="638"/>
                    </a:moveTo>
                    <a:lnTo>
                      <a:pt x="1030" y="1276"/>
                    </a:lnTo>
                    <a:lnTo>
                      <a:pt x="1030" y="0"/>
                    </a:lnTo>
                    <a:lnTo>
                      <a:pt x="0" y="638"/>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28" name="Freeform 50">
                <a:extLst>
                  <a:ext uri="{FF2B5EF4-FFF2-40B4-BE49-F238E27FC236}">
                    <a16:creationId xmlns:a16="http://schemas.microsoft.com/office/drawing/2014/main" id="{4376B562-7186-D14B-A978-B8691D9A08DC}"/>
                  </a:ext>
                </a:extLst>
              </p:cNvPr>
              <p:cNvSpPr>
                <a:spLocks noChangeArrowheads="1"/>
              </p:cNvSpPr>
              <p:nvPr/>
            </p:nvSpPr>
            <p:spPr bwMode="auto">
              <a:xfrm>
                <a:off x="6635592" y="3240846"/>
                <a:ext cx="252747" cy="312152"/>
              </a:xfrm>
              <a:custGeom>
                <a:avLst/>
                <a:gdLst>
                  <a:gd name="T0" fmla="*/ 0 w 1031"/>
                  <a:gd name="T1" fmla="*/ 637 h 1276"/>
                  <a:gd name="T2" fmla="*/ 1030 w 1031"/>
                  <a:gd name="T3" fmla="*/ 1275 h 1276"/>
                  <a:gd name="T4" fmla="*/ 1030 w 1031"/>
                  <a:gd name="T5" fmla="*/ 0 h 1276"/>
                  <a:gd name="T6" fmla="*/ 0 w 1031"/>
                  <a:gd name="T7" fmla="*/ 637 h 1276"/>
                </a:gdLst>
                <a:ahLst/>
                <a:cxnLst>
                  <a:cxn ang="0">
                    <a:pos x="T0" y="T1"/>
                  </a:cxn>
                  <a:cxn ang="0">
                    <a:pos x="T2" y="T3"/>
                  </a:cxn>
                  <a:cxn ang="0">
                    <a:pos x="T4" y="T5"/>
                  </a:cxn>
                  <a:cxn ang="0">
                    <a:pos x="T6" y="T7"/>
                  </a:cxn>
                </a:cxnLst>
                <a:rect l="0" t="0" r="r" b="b"/>
                <a:pathLst>
                  <a:path w="1031" h="1276">
                    <a:moveTo>
                      <a:pt x="0" y="637"/>
                    </a:moveTo>
                    <a:lnTo>
                      <a:pt x="1030" y="1275"/>
                    </a:lnTo>
                    <a:lnTo>
                      <a:pt x="1030" y="0"/>
                    </a:lnTo>
                    <a:lnTo>
                      <a:pt x="0" y="637"/>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29" name="Freeform 54">
                <a:extLst>
                  <a:ext uri="{FF2B5EF4-FFF2-40B4-BE49-F238E27FC236}">
                    <a16:creationId xmlns:a16="http://schemas.microsoft.com/office/drawing/2014/main" id="{2FADDA78-E273-6840-8B57-EF290B353BD7}"/>
                  </a:ext>
                </a:extLst>
              </p:cNvPr>
              <p:cNvSpPr>
                <a:spLocks noChangeArrowheads="1"/>
              </p:cNvSpPr>
              <p:nvPr/>
            </p:nvSpPr>
            <p:spPr bwMode="auto">
              <a:xfrm>
                <a:off x="6889011" y="3712604"/>
                <a:ext cx="252747" cy="312152"/>
              </a:xfrm>
              <a:custGeom>
                <a:avLst/>
                <a:gdLst>
                  <a:gd name="T0" fmla="*/ 0 w 1031"/>
                  <a:gd name="T1" fmla="*/ 638 h 1275"/>
                  <a:gd name="T2" fmla="*/ 1030 w 1031"/>
                  <a:gd name="T3" fmla="*/ 1274 h 1275"/>
                  <a:gd name="T4" fmla="*/ 1030 w 1031"/>
                  <a:gd name="T5" fmla="*/ 0 h 1275"/>
                  <a:gd name="T6" fmla="*/ 0 w 1031"/>
                  <a:gd name="T7" fmla="*/ 638 h 1275"/>
                </a:gdLst>
                <a:ahLst/>
                <a:cxnLst>
                  <a:cxn ang="0">
                    <a:pos x="T0" y="T1"/>
                  </a:cxn>
                  <a:cxn ang="0">
                    <a:pos x="T2" y="T3"/>
                  </a:cxn>
                  <a:cxn ang="0">
                    <a:pos x="T4" y="T5"/>
                  </a:cxn>
                  <a:cxn ang="0">
                    <a:pos x="T6" y="T7"/>
                  </a:cxn>
                </a:cxnLst>
                <a:rect l="0" t="0" r="r" b="b"/>
                <a:pathLst>
                  <a:path w="1031" h="1275">
                    <a:moveTo>
                      <a:pt x="0" y="638"/>
                    </a:moveTo>
                    <a:lnTo>
                      <a:pt x="1030" y="1274"/>
                    </a:lnTo>
                    <a:lnTo>
                      <a:pt x="1030" y="0"/>
                    </a:lnTo>
                    <a:lnTo>
                      <a:pt x="0" y="638"/>
                    </a:lnTo>
                  </a:path>
                </a:pathLst>
              </a:custGeom>
              <a:solidFill>
                <a:schemeClr val="accent5"/>
              </a:solidFill>
              <a:ln>
                <a:noFill/>
              </a:ln>
              <a:effectLst/>
            </p:spPr>
            <p:txBody>
              <a:bodyPr wrap="none" anchor="ctr"/>
              <a:lstStyle/>
              <a:p>
                <a:pPr defTabSz="914194"/>
                <a:endParaRPr lang="es-ES_tradnl" sz="1225">
                  <a:solidFill>
                    <a:srgbClr val="999999"/>
                  </a:solidFill>
                </a:endParaRPr>
              </a:p>
            </p:txBody>
          </p:sp>
          <p:sp>
            <p:nvSpPr>
              <p:cNvPr id="30" name="Freeform 60">
                <a:extLst>
                  <a:ext uri="{FF2B5EF4-FFF2-40B4-BE49-F238E27FC236}">
                    <a16:creationId xmlns:a16="http://schemas.microsoft.com/office/drawing/2014/main" id="{93801232-33A3-794C-9C37-7153D3F0F592}"/>
                  </a:ext>
                </a:extLst>
              </p:cNvPr>
              <p:cNvSpPr>
                <a:spLocks noChangeArrowheads="1"/>
              </p:cNvSpPr>
              <p:nvPr/>
            </p:nvSpPr>
            <p:spPr bwMode="auto">
              <a:xfrm>
                <a:off x="6632369" y="3865343"/>
                <a:ext cx="252747" cy="312153"/>
              </a:xfrm>
              <a:custGeom>
                <a:avLst/>
                <a:gdLst>
                  <a:gd name="T0" fmla="*/ 0 w 1031"/>
                  <a:gd name="T1" fmla="*/ 636 h 1275"/>
                  <a:gd name="T2" fmla="*/ 1030 w 1031"/>
                  <a:gd name="T3" fmla="*/ 1274 h 1275"/>
                  <a:gd name="T4" fmla="*/ 1030 w 1031"/>
                  <a:gd name="T5" fmla="*/ 0 h 1275"/>
                  <a:gd name="T6" fmla="*/ 0 w 1031"/>
                  <a:gd name="T7" fmla="*/ 636 h 1275"/>
                </a:gdLst>
                <a:ahLst/>
                <a:cxnLst>
                  <a:cxn ang="0">
                    <a:pos x="T0" y="T1"/>
                  </a:cxn>
                  <a:cxn ang="0">
                    <a:pos x="T2" y="T3"/>
                  </a:cxn>
                  <a:cxn ang="0">
                    <a:pos x="T4" y="T5"/>
                  </a:cxn>
                  <a:cxn ang="0">
                    <a:pos x="T6" y="T7"/>
                  </a:cxn>
                </a:cxnLst>
                <a:rect l="0" t="0" r="r" b="b"/>
                <a:pathLst>
                  <a:path w="1031" h="1275">
                    <a:moveTo>
                      <a:pt x="0" y="636"/>
                    </a:moveTo>
                    <a:lnTo>
                      <a:pt x="1030" y="1274"/>
                    </a:lnTo>
                    <a:lnTo>
                      <a:pt x="1030" y="0"/>
                    </a:lnTo>
                    <a:lnTo>
                      <a:pt x="0" y="636"/>
                    </a:lnTo>
                  </a:path>
                </a:pathLst>
              </a:custGeom>
              <a:solidFill>
                <a:schemeClr val="accent4"/>
              </a:solidFill>
              <a:ln>
                <a:noFill/>
              </a:ln>
              <a:effectLst/>
            </p:spPr>
            <p:txBody>
              <a:bodyPr wrap="none" anchor="ctr"/>
              <a:lstStyle/>
              <a:p>
                <a:pPr defTabSz="914194"/>
                <a:endParaRPr lang="es-ES_tradnl" sz="1225">
                  <a:solidFill>
                    <a:srgbClr val="F3AC58"/>
                  </a:solidFill>
                </a:endParaRPr>
              </a:p>
            </p:txBody>
          </p:sp>
          <p:sp>
            <p:nvSpPr>
              <p:cNvPr id="31" name="Freeform 61">
                <a:extLst>
                  <a:ext uri="{FF2B5EF4-FFF2-40B4-BE49-F238E27FC236}">
                    <a16:creationId xmlns:a16="http://schemas.microsoft.com/office/drawing/2014/main" id="{8F42D3D9-562C-8445-ACAF-B9D97631510A}"/>
                  </a:ext>
                </a:extLst>
              </p:cNvPr>
              <p:cNvSpPr>
                <a:spLocks noChangeArrowheads="1"/>
              </p:cNvSpPr>
              <p:nvPr/>
            </p:nvSpPr>
            <p:spPr bwMode="auto">
              <a:xfrm>
                <a:off x="6635592" y="3552998"/>
                <a:ext cx="252747" cy="313233"/>
              </a:xfrm>
              <a:custGeom>
                <a:avLst/>
                <a:gdLst>
                  <a:gd name="T0" fmla="*/ 0 w 1031"/>
                  <a:gd name="T1" fmla="*/ 639 h 1278"/>
                  <a:gd name="T2" fmla="*/ 1030 w 1031"/>
                  <a:gd name="T3" fmla="*/ 1277 h 1278"/>
                  <a:gd name="T4" fmla="*/ 1030 w 1031"/>
                  <a:gd name="T5" fmla="*/ 0 h 1278"/>
                  <a:gd name="T6" fmla="*/ 0 w 1031"/>
                  <a:gd name="T7" fmla="*/ 639 h 1278"/>
                </a:gdLst>
                <a:ahLst/>
                <a:cxnLst>
                  <a:cxn ang="0">
                    <a:pos x="T0" y="T1"/>
                  </a:cxn>
                  <a:cxn ang="0">
                    <a:pos x="T2" y="T3"/>
                  </a:cxn>
                  <a:cxn ang="0">
                    <a:pos x="T4" y="T5"/>
                  </a:cxn>
                  <a:cxn ang="0">
                    <a:pos x="T6" y="T7"/>
                  </a:cxn>
                </a:cxnLst>
                <a:rect l="0" t="0" r="r" b="b"/>
                <a:pathLst>
                  <a:path w="1031" h="1278">
                    <a:moveTo>
                      <a:pt x="0" y="639"/>
                    </a:moveTo>
                    <a:lnTo>
                      <a:pt x="1030" y="1277"/>
                    </a:lnTo>
                    <a:lnTo>
                      <a:pt x="1030" y="0"/>
                    </a:lnTo>
                    <a:lnTo>
                      <a:pt x="0" y="639"/>
                    </a:lnTo>
                  </a:path>
                </a:pathLst>
              </a:custGeom>
              <a:solidFill>
                <a:schemeClr val="accent1"/>
              </a:solidFill>
              <a:ln>
                <a:noFill/>
              </a:ln>
              <a:effectLst/>
            </p:spPr>
            <p:txBody>
              <a:bodyPr wrap="none" anchor="ctr"/>
              <a:lstStyle/>
              <a:p>
                <a:pPr defTabSz="914194"/>
                <a:endParaRPr lang="es-ES_tradnl" sz="1225">
                  <a:solidFill>
                    <a:srgbClr val="999999"/>
                  </a:solidFill>
                </a:endParaRPr>
              </a:p>
            </p:txBody>
          </p:sp>
          <p:sp>
            <p:nvSpPr>
              <p:cNvPr id="32" name="Freeform 67">
                <a:extLst>
                  <a:ext uri="{FF2B5EF4-FFF2-40B4-BE49-F238E27FC236}">
                    <a16:creationId xmlns:a16="http://schemas.microsoft.com/office/drawing/2014/main" id="{6592F664-38F3-404B-B11A-3B2CACD39936}"/>
                  </a:ext>
                </a:extLst>
              </p:cNvPr>
              <p:cNvSpPr>
                <a:spLocks noChangeArrowheads="1"/>
              </p:cNvSpPr>
              <p:nvPr/>
            </p:nvSpPr>
            <p:spPr bwMode="auto">
              <a:xfrm>
                <a:off x="6890220" y="3554074"/>
                <a:ext cx="252747" cy="313233"/>
              </a:xfrm>
              <a:custGeom>
                <a:avLst/>
                <a:gdLst>
                  <a:gd name="T0" fmla="*/ 1030 w 1031"/>
                  <a:gd name="T1" fmla="*/ 639 h 1278"/>
                  <a:gd name="T2" fmla="*/ 0 w 1031"/>
                  <a:gd name="T3" fmla="*/ 1277 h 1278"/>
                  <a:gd name="T4" fmla="*/ 0 w 1031"/>
                  <a:gd name="T5" fmla="*/ 0 h 1278"/>
                  <a:gd name="T6" fmla="*/ 1030 w 1031"/>
                  <a:gd name="T7" fmla="*/ 639 h 1278"/>
                </a:gdLst>
                <a:ahLst/>
                <a:cxnLst>
                  <a:cxn ang="0">
                    <a:pos x="T0" y="T1"/>
                  </a:cxn>
                  <a:cxn ang="0">
                    <a:pos x="T2" y="T3"/>
                  </a:cxn>
                  <a:cxn ang="0">
                    <a:pos x="T4" y="T5"/>
                  </a:cxn>
                  <a:cxn ang="0">
                    <a:pos x="T6" y="T7"/>
                  </a:cxn>
                </a:cxnLst>
                <a:rect l="0" t="0" r="r" b="b"/>
                <a:pathLst>
                  <a:path w="1031" h="1278">
                    <a:moveTo>
                      <a:pt x="1030" y="639"/>
                    </a:moveTo>
                    <a:lnTo>
                      <a:pt x="0" y="1277"/>
                    </a:lnTo>
                    <a:lnTo>
                      <a:pt x="0" y="0"/>
                    </a:lnTo>
                    <a:lnTo>
                      <a:pt x="1030" y="639"/>
                    </a:lnTo>
                  </a:path>
                </a:pathLst>
              </a:custGeom>
              <a:solidFill>
                <a:schemeClr val="accent3"/>
              </a:solidFill>
              <a:ln>
                <a:noFill/>
              </a:ln>
              <a:effectLst/>
            </p:spPr>
            <p:txBody>
              <a:bodyPr wrap="none" anchor="ctr"/>
              <a:lstStyle/>
              <a:p>
                <a:pPr defTabSz="914194"/>
                <a:endParaRPr lang="es-ES_tradnl" sz="1225">
                  <a:solidFill>
                    <a:srgbClr val="999999"/>
                  </a:solidFill>
                </a:endParaRPr>
              </a:p>
            </p:txBody>
          </p:sp>
          <p:sp>
            <p:nvSpPr>
              <p:cNvPr id="33" name="Freeform 80">
                <a:extLst>
                  <a:ext uri="{FF2B5EF4-FFF2-40B4-BE49-F238E27FC236}">
                    <a16:creationId xmlns:a16="http://schemas.microsoft.com/office/drawing/2014/main" id="{2FCBB6FE-6EC8-DB4C-AA5E-CC7ED96E2262}"/>
                  </a:ext>
                </a:extLst>
              </p:cNvPr>
              <p:cNvSpPr>
                <a:spLocks noChangeArrowheads="1"/>
              </p:cNvSpPr>
              <p:nvPr/>
            </p:nvSpPr>
            <p:spPr bwMode="auto">
              <a:xfrm>
                <a:off x="6635592" y="3396382"/>
                <a:ext cx="252747" cy="313233"/>
              </a:xfrm>
              <a:custGeom>
                <a:avLst/>
                <a:gdLst>
                  <a:gd name="T0" fmla="*/ 1030 w 1031"/>
                  <a:gd name="T1" fmla="*/ 638 h 1278"/>
                  <a:gd name="T2" fmla="*/ 0 w 1031"/>
                  <a:gd name="T3" fmla="*/ 1277 h 1278"/>
                  <a:gd name="T4" fmla="*/ 0 w 1031"/>
                  <a:gd name="T5" fmla="*/ 0 h 1278"/>
                  <a:gd name="T6" fmla="*/ 1030 w 1031"/>
                  <a:gd name="T7" fmla="*/ 638 h 1278"/>
                </a:gdLst>
                <a:ahLst/>
                <a:cxnLst>
                  <a:cxn ang="0">
                    <a:pos x="T0" y="T1"/>
                  </a:cxn>
                  <a:cxn ang="0">
                    <a:pos x="T2" y="T3"/>
                  </a:cxn>
                  <a:cxn ang="0">
                    <a:pos x="T4" y="T5"/>
                  </a:cxn>
                  <a:cxn ang="0">
                    <a:pos x="T6" y="T7"/>
                  </a:cxn>
                </a:cxnLst>
                <a:rect l="0" t="0" r="r" b="b"/>
                <a:pathLst>
                  <a:path w="1031" h="1278">
                    <a:moveTo>
                      <a:pt x="1030" y="638"/>
                    </a:moveTo>
                    <a:lnTo>
                      <a:pt x="0" y="1277"/>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4" name="Freeform 82">
                <a:extLst>
                  <a:ext uri="{FF2B5EF4-FFF2-40B4-BE49-F238E27FC236}">
                    <a16:creationId xmlns:a16="http://schemas.microsoft.com/office/drawing/2014/main" id="{284BCC47-899F-374A-8549-15827BE076A8}"/>
                  </a:ext>
                </a:extLst>
              </p:cNvPr>
              <p:cNvSpPr>
                <a:spLocks noChangeArrowheads="1"/>
              </p:cNvSpPr>
              <p:nvPr/>
            </p:nvSpPr>
            <p:spPr bwMode="auto">
              <a:xfrm>
                <a:off x="6888338" y="3240846"/>
                <a:ext cx="252747" cy="312152"/>
              </a:xfrm>
              <a:custGeom>
                <a:avLst/>
                <a:gdLst>
                  <a:gd name="T0" fmla="*/ 1030 w 1031"/>
                  <a:gd name="T1" fmla="*/ 637 h 1276"/>
                  <a:gd name="T2" fmla="*/ 0 w 1031"/>
                  <a:gd name="T3" fmla="*/ 1275 h 1276"/>
                  <a:gd name="T4" fmla="*/ 0 w 1031"/>
                  <a:gd name="T5" fmla="*/ 0 h 1276"/>
                  <a:gd name="T6" fmla="*/ 1030 w 1031"/>
                  <a:gd name="T7" fmla="*/ 637 h 1276"/>
                </a:gdLst>
                <a:ahLst/>
                <a:cxnLst>
                  <a:cxn ang="0">
                    <a:pos x="T0" y="T1"/>
                  </a:cxn>
                  <a:cxn ang="0">
                    <a:pos x="T2" y="T3"/>
                  </a:cxn>
                  <a:cxn ang="0">
                    <a:pos x="T4" y="T5"/>
                  </a:cxn>
                  <a:cxn ang="0">
                    <a:pos x="T6" y="T7"/>
                  </a:cxn>
                </a:cxnLst>
                <a:rect l="0" t="0" r="r" b="b"/>
                <a:pathLst>
                  <a:path w="1031" h="1276">
                    <a:moveTo>
                      <a:pt x="1030" y="637"/>
                    </a:moveTo>
                    <a:lnTo>
                      <a:pt x="0" y="1275"/>
                    </a:lnTo>
                    <a:lnTo>
                      <a:pt x="0" y="0"/>
                    </a:lnTo>
                    <a:lnTo>
                      <a:pt x="1030" y="637"/>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sp>
            <p:nvSpPr>
              <p:cNvPr id="35" name="Freeform 114">
                <a:extLst>
                  <a:ext uri="{FF2B5EF4-FFF2-40B4-BE49-F238E27FC236}">
                    <a16:creationId xmlns:a16="http://schemas.microsoft.com/office/drawing/2014/main" id="{52D45055-6168-AF45-A32D-72C7134C12F3}"/>
                  </a:ext>
                </a:extLst>
              </p:cNvPr>
              <p:cNvSpPr>
                <a:spLocks noChangeArrowheads="1"/>
              </p:cNvSpPr>
              <p:nvPr/>
            </p:nvSpPr>
            <p:spPr bwMode="auto">
              <a:xfrm>
                <a:off x="6631892" y="3708875"/>
                <a:ext cx="252747" cy="312152"/>
              </a:xfrm>
              <a:custGeom>
                <a:avLst/>
                <a:gdLst>
                  <a:gd name="T0" fmla="*/ 1030 w 1031"/>
                  <a:gd name="T1" fmla="*/ 638 h 1275"/>
                  <a:gd name="T2" fmla="*/ 0 w 1031"/>
                  <a:gd name="T3" fmla="*/ 1274 h 1275"/>
                  <a:gd name="T4" fmla="*/ 0 w 1031"/>
                  <a:gd name="T5" fmla="*/ 0 h 1275"/>
                  <a:gd name="T6" fmla="*/ 1030 w 1031"/>
                  <a:gd name="T7" fmla="*/ 638 h 1275"/>
                </a:gdLst>
                <a:ahLst/>
                <a:cxnLst>
                  <a:cxn ang="0">
                    <a:pos x="T0" y="T1"/>
                  </a:cxn>
                  <a:cxn ang="0">
                    <a:pos x="T2" y="T3"/>
                  </a:cxn>
                  <a:cxn ang="0">
                    <a:pos x="T4" y="T5"/>
                  </a:cxn>
                  <a:cxn ang="0">
                    <a:pos x="T6" y="T7"/>
                  </a:cxn>
                </a:cxnLst>
                <a:rect l="0" t="0" r="r" b="b"/>
                <a:pathLst>
                  <a:path w="1031" h="1275">
                    <a:moveTo>
                      <a:pt x="1030" y="638"/>
                    </a:moveTo>
                    <a:lnTo>
                      <a:pt x="0" y="1274"/>
                    </a:lnTo>
                    <a:lnTo>
                      <a:pt x="0" y="0"/>
                    </a:lnTo>
                    <a:lnTo>
                      <a:pt x="1030" y="638"/>
                    </a:lnTo>
                  </a:path>
                </a:pathLst>
              </a:custGeom>
              <a:solidFill>
                <a:schemeClr val="accent6"/>
              </a:solidFill>
              <a:ln>
                <a:noFill/>
              </a:ln>
              <a:effectLst/>
            </p:spPr>
            <p:txBody>
              <a:bodyPr wrap="none" anchor="ctr"/>
              <a:lstStyle/>
              <a:p>
                <a:pPr defTabSz="914194"/>
                <a:endParaRPr lang="es-ES_tradnl" sz="1225">
                  <a:solidFill>
                    <a:srgbClr val="999999"/>
                  </a:solidFill>
                </a:endParaRPr>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90290D9-53FD-2042-93BC-0C91873568E4}"/>
                  </a:ext>
                </a:extLst>
              </p:cNvPr>
              <p:cNvSpPr txBox="1"/>
              <p:nvPr/>
            </p:nvSpPr>
            <p:spPr>
              <a:xfrm>
                <a:off x="2501685" y="2503259"/>
                <a:ext cx="8920293" cy="2041585"/>
              </a:xfrm>
              <a:prstGeom prst="rect">
                <a:avLst/>
              </a:prstGeom>
              <a:noFill/>
            </p:spPr>
            <p:txBody>
              <a:bodyPr wrap="square" rtlCol="0">
                <a:spAutoFit/>
              </a:bodyPr>
              <a:lstStyle/>
              <a:p>
                <a:pPr marL="342900" indent="-342900" algn="just" defTabSz="914194">
                  <a:lnSpc>
                    <a:spcPts val="2933"/>
                  </a:lnSpc>
                  <a:spcAft>
                    <a:spcPts val="1200"/>
                  </a:spcAft>
                  <a:buFont typeface="Arial" panose="020B0604020202020204" pitchFamily="34" charset="0"/>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Serepentine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Molecular formula : </a:t>
                </a:r>
                <a14:m>
                  <m:oMath xmlns:m="http://schemas.openxmlformats.org/officeDocument/2006/math">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𝐶</m:t>
                        </m:r>
                      </m:e>
                      <m:sub>
                        <m:r>
                          <a:rPr lang="en-US" sz="2400" b="0" i="1" smtClean="0">
                            <a:solidFill>
                              <a:srgbClr val="232C34"/>
                            </a:solidFill>
                            <a:latin typeface="Cambria Math" panose="02040503050406030204" pitchFamily="18" charset="0"/>
                          </a:rPr>
                          <m:t>21</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𝐻</m:t>
                        </m:r>
                      </m:e>
                      <m:sub>
                        <m:r>
                          <a:rPr lang="en-US" sz="2400" b="0" i="1" smtClean="0">
                            <a:solidFill>
                              <a:srgbClr val="232C34"/>
                            </a:solidFill>
                            <a:latin typeface="Cambria Math" panose="02040503050406030204" pitchFamily="18" charset="0"/>
                          </a:rPr>
                          <m:t>22</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𝑁</m:t>
                        </m:r>
                      </m:e>
                      <m:sub>
                        <m:r>
                          <a:rPr lang="en-US" sz="2400" b="0" i="1" smtClean="0">
                            <a:solidFill>
                              <a:srgbClr val="232C34"/>
                            </a:solidFill>
                            <a:latin typeface="Cambria Math" panose="02040503050406030204" pitchFamily="18" charset="0"/>
                          </a:rPr>
                          <m:t>2</m:t>
                        </m:r>
                      </m:sub>
                    </m:sSub>
                    <m:sSub>
                      <m:sSubPr>
                        <m:ctrlPr>
                          <a:rPr lang="en-US" sz="2400" i="1" smtClean="0">
                            <a:solidFill>
                              <a:srgbClr val="232C34"/>
                            </a:solidFill>
                            <a:latin typeface="Cambria Math" panose="02040503050406030204" pitchFamily="18" charset="0"/>
                          </a:rPr>
                        </m:ctrlPr>
                      </m:sSubPr>
                      <m:e>
                        <m:r>
                          <a:rPr lang="en-US" sz="2400" b="0" i="1" smtClean="0">
                            <a:solidFill>
                              <a:srgbClr val="232C34"/>
                            </a:solidFill>
                            <a:latin typeface="Cambria Math" panose="02040503050406030204" pitchFamily="18" charset="0"/>
                          </a:rPr>
                          <m:t>𝑂</m:t>
                        </m:r>
                      </m:e>
                      <m:sub>
                        <m:r>
                          <a:rPr lang="en-US" sz="2400" b="0" i="1" smtClean="0">
                            <a:solidFill>
                              <a:srgbClr val="232C34"/>
                            </a:solidFill>
                            <a:latin typeface="Cambria Math" panose="02040503050406030204" pitchFamily="18" charset="0"/>
                          </a:rPr>
                          <m:t>3</m:t>
                        </m:r>
                      </m:sub>
                    </m:sSub>
                  </m:oMath>
                </a14:m>
                <a:endParaRPr lang="en-US" sz="2400" b="0">
                  <a:solidFill>
                    <a:srgbClr val="232C34"/>
                  </a:solidFill>
                  <a:latin typeface="Montserrat" pitchFamily="2" charset="77"/>
                </a:endParaRP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To reat high blood pressure</a:t>
                </a:r>
              </a:p>
              <a:p>
                <a:pPr marL="800100" lvl="1" indent="-342900" algn="just" defTabSz="914194">
                  <a:lnSpc>
                    <a:spcPts val="2933"/>
                  </a:lnSpc>
                  <a:spcAft>
                    <a:spcPts val="1200"/>
                  </a:spcAft>
                  <a:buFontTx/>
                  <a:buChar char="-"/>
                </a:pPr>
                <a:r>
                  <a:rPr lang="en-US" sz="2400">
                    <a:solidFill>
                      <a:srgbClr val="232C34"/>
                    </a:solidFill>
                    <a:latin typeface="Montserrat" pitchFamily="2" charset="77"/>
                    <a:ea typeface="Lato Light" panose="020F0502020204030203" pitchFamily="34" charset="0"/>
                    <a:cs typeface="Lato Light" panose="020F0502020204030203" pitchFamily="34" charset="0"/>
                  </a:rPr>
                  <a:t>To treat insect stings and the bites of venomous reptiles </a:t>
                </a:r>
              </a:p>
            </p:txBody>
          </p:sp>
        </mc:Choice>
        <mc:Fallback xmlns="">
          <p:sp>
            <p:nvSpPr>
              <p:cNvPr id="36" name="TextBox 35">
                <a:extLst>
                  <a:ext uri="{FF2B5EF4-FFF2-40B4-BE49-F238E27FC236}">
                    <a16:creationId xmlns:a16="http://schemas.microsoft.com/office/drawing/2014/main" xmlns="" id="{A90290D9-53FD-2042-93BC-0C91873568E4}"/>
                  </a:ext>
                </a:extLst>
              </p:cNvPr>
              <p:cNvSpPr txBox="1">
                <a:spLocks noRot="1" noChangeAspect="1" noMove="1" noResize="1" noEditPoints="1" noAdjustHandles="1" noChangeArrowheads="1" noChangeShapeType="1" noTextEdit="1"/>
              </p:cNvSpPr>
              <p:nvPr/>
            </p:nvSpPr>
            <p:spPr>
              <a:xfrm>
                <a:off x="2501685" y="2503259"/>
                <a:ext cx="8920293" cy="2041585"/>
              </a:xfrm>
              <a:prstGeom prst="rect">
                <a:avLst/>
              </a:prstGeom>
              <a:blipFill rotWithShape="0">
                <a:blip r:embed="rId3"/>
                <a:stretch>
                  <a:fillRect l="-888" t="-3284" b="-6269"/>
                </a:stretch>
              </a:blipFill>
            </p:spPr>
            <p:txBody>
              <a:bodyPr/>
              <a:lstStyle/>
              <a:p>
                <a:r>
                  <a:rPr lang="en-US">
                    <a:noFill/>
                  </a:rPr>
                  <a:t> </a:t>
                </a:r>
              </a:p>
            </p:txBody>
          </p:sp>
        </mc:Fallback>
      </mc:AlternateContent>
    </p:spTree>
    <p:extLst>
      <p:ext uri="{BB962C8B-B14F-4D97-AF65-F5344CB8AC3E}">
        <p14:creationId xmlns:p14="http://schemas.microsoft.com/office/powerpoint/2010/main" val="18635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848350" y="3180342"/>
            <a:ext cx="5759669" cy="794705"/>
          </a:xfrm>
          <a:prstGeom prst="rect">
            <a:avLst/>
          </a:prstGeom>
          <a:noFill/>
        </p:spPr>
        <p:txBody>
          <a:bodyPr wrap="square" rtlCol="0">
            <a:spAutoFit/>
          </a:bodyPr>
          <a:lstStyle/>
          <a:p>
            <a:pPr defTabSz="914194">
              <a:lnSpc>
                <a:spcPts val="5333"/>
              </a:lnSpc>
            </a:pPr>
            <a:r>
              <a:rPr lang="en-US" sz="6600" b="1" spc="151">
                <a:solidFill>
                  <a:srgbClr val="232C34"/>
                </a:solidFill>
                <a:latin typeface="Montserrat Bold"/>
                <a:ea typeface="Nunito Bold" charset="0"/>
                <a:cs typeface="Nunito Bold" charset="0"/>
              </a:rPr>
              <a:t>Thank You</a:t>
            </a:r>
            <a:endParaRPr lang="en-US" sz="6600" b="1" spc="151" dirty="0">
              <a:solidFill>
                <a:srgbClr val="232C34"/>
              </a:solidFill>
              <a:latin typeface="Montserrat Bold"/>
              <a:ea typeface="Nunito Bold" charset="0"/>
              <a:cs typeface="Nunito Bold" charset="0"/>
            </a:endParaRPr>
          </a:p>
        </p:txBody>
      </p:sp>
      <p:pic>
        <p:nvPicPr>
          <p:cNvPr id="18" name="Picture Placeholder 17">
            <a:extLst>
              <a:ext uri="{FF2B5EF4-FFF2-40B4-BE49-F238E27FC236}">
                <a16:creationId xmlns:a16="http://schemas.microsoft.com/office/drawing/2014/main" id="{688E1EA4-CB15-6E4E-BC0B-8A22EC63027F}"/>
              </a:ext>
            </a:extLst>
          </p:cNvPr>
          <p:cNvPicPr>
            <a:picLocks noGrp="1" noChangeAspect="1"/>
          </p:cNvPicPr>
          <p:nvPr>
            <p:ph type="pic" sz="quarter" idx="14"/>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691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biLevel thresh="25000"/>
          </a:blip>
          <a:stretch>
            <a:fillRect/>
          </a:stretch>
        </p:blipFill>
        <p:spPr>
          <a:xfrm>
            <a:off x="2123582" y="808378"/>
            <a:ext cx="8045177" cy="5745120"/>
          </a:xfrm>
          <a:prstGeom prst="rect">
            <a:avLst/>
          </a:prstGeom>
        </p:spPr>
      </p:pic>
      <p:sp>
        <p:nvSpPr>
          <p:cNvPr id="3" name="TextBox 2">
            <a:extLst>
              <a:ext uri="{FF2B5EF4-FFF2-40B4-BE49-F238E27FC236}">
                <a16:creationId xmlns:a16="http://schemas.microsoft.com/office/drawing/2014/main" id="{9C7A32C5-C8AB-DB4B-9B57-02507671854B}"/>
              </a:ext>
            </a:extLst>
          </p:cNvPr>
          <p:cNvSpPr txBox="1"/>
          <p:nvPr/>
        </p:nvSpPr>
        <p:spPr>
          <a:xfrm>
            <a:off x="2238465" y="26234"/>
            <a:ext cx="8067658" cy="615553"/>
          </a:xfrm>
          <a:prstGeom prst="rect">
            <a:avLst/>
          </a:prstGeom>
          <a:noFill/>
        </p:spPr>
        <p:txBody>
          <a:bodyPr wrap="none" rtlCol="0">
            <a:spAutoFit/>
          </a:bodyPr>
          <a:lstStyle/>
          <a:p>
            <a:pPr defTabSz="914194"/>
            <a:r>
              <a:rPr lang="en-US" sz="3400" b="1" spc="151">
                <a:solidFill>
                  <a:srgbClr val="232C34"/>
                </a:solidFill>
                <a:latin typeface="Montserrat Bold"/>
                <a:ea typeface="Nunito Bold" charset="0"/>
                <a:cs typeface="Nunito Bold" charset="0"/>
              </a:rPr>
              <a:t>Function of Secondary Metabolites</a:t>
            </a:r>
            <a:endParaRPr lang="en-US" sz="3400" b="1" spc="151" dirty="0">
              <a:solidFill>
                <a:srgbClr val="232C34"/>
              </a:solidFill>
              <a:latin typeface="Montserrat Bold"/>
              <a:ea typeface="Nunito Bold" charset="0"/>
              <a:cs typeface="Nunito Bold" charset="0"/>
            </a:endParaRPr>
          </a:p>
        </p:txBody>
      </p:sp>
    </p:spTree>
    <p:extLst>
      <p:ext uri="{BB962C8B-B14F-4D97-AF65-F5344CB8AC3E}">
        <p14:creationId xmlns:p14="http://schemas.microsoft.com/office/powerpoint/2010/main" val="41943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efault Theme">
  <a:themeElements>
    <a:clrScheme name="Color Scheme - Manuel">
      <a:dk1>
        <a:srgbClr val="999999"/>
      </a:dk1>
      <a:lt1>
        <a:srgbClr val="FFFFFF"/>
      </a:lt1>
      <a:dk2>
        <a:srgbClr val="232C34"/>
      </a:dk2>
      <a:lt2>
        <a:srgbClr val="FFFFFF"/>
      </a:lt2>
      <a:accent1>
        <a:srgbClr val="383C58"/>
      </a:accent1>
      <a:accent2>
        <a:srgbClr val="486794"/>
      </a:accent2>
      <a:accent3>
        <a:srgbClr val="C4604C"/>
      </a:accent3>
      <a:accent4>
        <a:srgbClr val="F3AC58"/>
      </a:accent4>
      <a:accent5>
        <a:srgbClr val="767689"/>
      </a:accent5>
      <a:accent6>
        <a:srgbClr val="8095B5"/>
      </a:accent6>
      <a:hlink>
        <a:srgbClr val="F6F7F6"/>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1289</Words>
  <Application>Microsoft Office PowerPoint</Application>
  <PresentationFormat>ワイド画面</PresentationFormat>
  <Paragraphs>273</Paragraphs>
  <Slides>82</Slides>
  <Notes>43</Notes>
  <HiddenSlides>0</HiddenSlides>
  <MMClips>0</MMClips>
  <ScaleCrop>false</ScaleCrop>
  <HeadingPairs>
    <vt:vector size="6" baseType="variant">
      <vt:variant>
        <vt:lpstr>使用されているフォント</vt:lpstr>
      </vt:variant>
      <vt:variant>
        <vt:i4>8</vt:i4>
      </vt:variant>
      <vt:variant>
        <vt:lpstr>テーマ</vt:lpstr>
      </vt:variant>
      <vt:variant>
        <vt:i4>8</vt:i4>
      </vt:variant>
      <vt:variant>
        <vt:lpstr>スライド タイトル</vt:lpstr>
      </vt:variant>
      <vt:variant>
        <vt:i4>82</vt:i4>
      </vt:variant>
    </vt:vector>
  </HeadingPairs>
  <TitlesOfParts>
    <vt:vector size="98" baseType="lpstr">
      <vt:lpstr>Montserrat</vt:lpstr>
      <vt:lpstr>Montserrat Bold</vt:lpstr>
      <vt:lpstr>Roboto Regular</vt:lpstr>
      <vt:lpstr>Arial</vt:lpstr>
      <vt:lpstr>Calibri</vt:lpstr>
      <vt:lpstr>Calibri Light</vt:lpstr>
      <vt:lpstr>Cambria Math</vt:lpstr>
      <vt:lpstr>Wingdings</vt:lpstr>
      <vt:lpstr>Default Theme</vt:lpstr>
      <vt:lpstr>1_Default Theme</vt:lpstr>
      <vt:lpstr>2_Default Theme</vt:lpstr>
      <vt:lpstr>3_Default Theme</vt:lpstr>
      <vt:lpstr>4_Default Theme</vt:lpstr>
      <vt:lpstr>5_Default Theme</vt:lpstr>
      <vt:lpstr>6_Default Theme</vt:lpstr>
      <vt:lpstr>7_Default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Rizki Sandhi Titisari</dc:creator>
  <cp:lastModifiedBy>Elisa Herawati</cp:lastModifiedBy>
  <cp:revision>75</cp:revision>
  <dcterms:created xsi:type="dcterms:W3CDTF">2020-05-15T12:15:25Z</dcterms:created>
  <dcterms:modified xsi:type="dcterms:W3CDTF">2020-05-17T03:27:46Z</dcterms:modified>
</cp:coreProperties>
</file>