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2" r:id="rId4"/>
    <p:sldId id="264" r:id="rId5"/>
    <p:sldId id="265" r:id="rId6"/>
    <p:sldId id="285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60" r:id="rId17"/>
    <p:sldId id="305" r:id="rId18"/>
    <p:sldId id="306" r:id="rId19"/>
    <p:sldId id="307" r:id="rId20"/>
    <p:sldId id="31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18" autoAdjust="0"/>
  </p:normalViewPr>
  <p:slideViewPr>
    <p:cSldViewPr snapToGrid="0">
      <p:cViewPr varScale="1">
        <p:scale>
          <a:sx n="88" d="100"/>
          <a:sy n="88" d="100"/>
        </p:scale>
        <p:origin x="7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1780E5-1B82-4FE9-9ABA-63EC20457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antara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780E5-1B82-4FE9-9ABA-63EC204579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43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DB7179-B692-492E-AC4D-56A1D6713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4CE-FED4-4219-973F-D540D5AEE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274638"/>
            <a:ext cx="183356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3863" y="274638"/>
            <a:ext cx="535146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6AD43-1A37-49E7-8450-A41E6CE34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1CC32-45BD-4469-B3A2-07EA62B98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79BEE-C93C-4B4A-B5EA-9D95AFDDD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863" y="1600200"/>
            <a:ext cx="35925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8775" y="1600200"/>
            <a:ext cx="35925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3CBD3-04F1-4364-A0B1-D64D0EFC3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2CAA-CD95-4DA7-83FC-F0F8D88A0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03DB3-64E5-4710-892C-0300C2FE4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7AF9B-A9F6-4506-82AB-4DA5FAFEE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0DC61-1409-4D6F-B053-247DA1576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203D0-B886-4642-8C93-8F2B33312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3863" y="274638"/>
            <a:ext cx="733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3863" y="1600200"/>
            <a:ext cx="7337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120FAE-BF82-4CDB-887F-4E8D3F4050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Urf" TargetMode="External"/><Relationship Id="rId3" Type="http://schemas.openxmlformats.org/officeDocument/2006/relationships/hyperlink" Target="https://id.wikipedia.org/wiki/Syariah" TargetMode="External"/><Relationship Id="rId7" Type="http://schemas.openxmlformats.org/officeDocument/2006/relationships/hyperlink" Target="https://id.wikipedia.org/wiki/Ijma'" TargetMode="External"/><Relationship Id="rId2" Type="http://schemas.openxmlformats.org/officeDocument/2006/relationships/hyperlink" Target="https://id.wikipedia.org/wiki/Cuka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Hadits" TargetMode="External"/><Relationship Id="rId5" Type="http://schemas.openxmlformats.org/officeDocument/2006/relationships/hyperlink" Target="https://id.wikipedia.org/wiki/Quran" TargetMode="External"/><Relationship Id="rId4" Type="http://schemas.openxmlformats.org/officeDocument/2006/relationships/hyperlink" Target="https://id.wikipedia.org/wiki/Pertania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09934"/>
            <a:ext cx="6400800" cy="2727041"/>
          </a:xfrm>
        </p:spPr>
        <p:txBody>
          <a:bodyPr/>
          <a:lstStyle/>
          <a:p>
            <a:r>
              <a:rPr lang="id-ID" sz="8000" dirty="0" smtClean="0"/>
              <a:t>ISLAM </a:t>
            </a:r>
          </a:p>
          <a:p>
            <a:r>
              <a:rPr lang="id-ID" sz="8000" dirty="0" smtClean="0"/>
              <a:t>&amp;</a:t>
            </a:r>
            <a:r>
              <a:rPr lang="en-US" sz="8000" dirty="0" smtClean="0"/>
              <a:t> </a:t>
            </a:r>
            <a:endParaRPr lang="id-ID" sz="8000" dirty="0" smtClean="0"/>
          </a:p>
          <a:p>
            <a:r>
              <a:rPr lang="id-ID" sz="8000" dirty="0" smtClean="0"/>
              <a:t> </a:t>
            </a:r>
            <a:r>
              <a:rPr lang="id-ID" sz="8000" dirty="0"/>
              <a:t>EKONOMI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5" y="288493"/>
            <a:ext cx="8116888" cy="1143000"/>
          </a:xfrm>
        </p:spPr>
        <p:txBody>
          <a:bodyPr/>
          <a:lstStyle/>
          <a:p>
            <a:r>
              <a:rPr lang="en-US" sz="3200" dirty="0" err="1">
                <a:solidFill>
                  <a:srgbClr val="002060"/>
                </a:solidFill>
              </a:rPr>
              <a:t>Dampak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positif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sistem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ekonomi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kapitalis</a:t>
            </a:r>
            <a:endParaRPr lang="id-ID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6" y="1600200"/>
            <a:ext cx="8354290" cy="4525963"/>
          </a:xfrm>
        </p:spPr>
        <p:txBody>
          <a:bodyPr/>
          <a:lstStyle/>
          <a:p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endParaRPr lang="en-US" dirty="0"/>
          </a:p>
          <a:p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ketingkat</a:t>
            </a:r>
            <a:r>
              <a:rPr lang="en-US" dirty="0"/>
              <a:t> yang </a:t>
            </a:r>
            <a:r>
              <a:rPr lang="en-US" dirty="0" err="1"/>
              <a:t>wajar</a:t>
            </a:r>
            <a:endParaRPr lang="en-US" dirty="0"/>
          </a:p>
          <a:p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terbaik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74638"/>
            <a:ext cx="8587943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002060"/>
                </a:solidFill>
              </a:rPr>
              <a:t>Dampak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negatif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sistem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ekonomi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kapitalis</a:t>
            </a:r>
            <a:endParaRPr lang="id-ID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7" y="1600200"/>
            <a:ext cx="8271163" cy="4525963"/>
          </a:xfrm>
        </p:spPr>
        <p:txBody>
          <a:bodyPr/>
          <a:lstStyle/>
          <a:p>
            <a:r>
              <a:rPr lang="en-US" dirty="0" err="1"/>
              <a:t>Penumpukan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.</a:t>
            </a:r>
          </a:p>
          <a:p>
            <a:r>
              <a:rPr lang="en-US" dirty="0" err="1"/>
              <a:t>Individualisme</a:t>
            </a:r>
            <a:endParaRPr lang="en-US" dirty="0"/>
          </a:p>
          <a:p>
            <a:r>
              <a:rPr lang="en-US" dirty="0" err="1"/>
              <a:t>Distorsi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moral</a:t>
            </a:r>
          </a:p>
          <a:p>
            <a:r>
              <a:rPr lang="en-US" dirty="0" err="1"/>
              <a:t>Pertentangan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274638"/>
            <a:ext cx="8490961" cy="1143000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sosialis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600200"/>
            <a:ext cx="8354292" cy="4525963"/>
          </a:xfrm>
        </p:spPr>
        <p:txBody>
          <a:bodyPr/>
          <a:lstStyle/>
          <a:p>
            <a:pPr algn="just"/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20 </a:t>
            </a:r>
            <a:r>
              <a:rPr lang="en-US" dirty="0" err="1"/>
              <a:t>sebagai</a:t>
            </a:r>
            <a:r>
              <a:rPr lang="en-US" dirty="0"/>
              <a:t> antithesis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kapitalis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pPr algn="just"/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pPr algn="just"/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  <a:p>
            <a:pPr algn="just"/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pokoknya</a:t>
            </a:r>
            <a:endParaRPr lang="en-US" dirty="0"/>
          </a:p>
          <a:p>
            <a:pPr algn="just"/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pPr algn="just">
              <a:buNone/>
            </a:pPr>
            <a:r>
              <a:rPr lang="en-US" dirty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9" y="274638"/>
            <a:ext cx="8366270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002060"/>
                </a:solidFill>
              </a:rPr>
              <a:t>Dampak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positif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sistem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ekonomi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sosialis</a:t>
            </a:r>
            <a:endParaRPr lang="id-ID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2" y="1600200"/>
            <a:ext cx="7135091" cy="4525963"/>
          </a:xfrm>
        </p:spPr>
        <p:txBody>
          <a:bodyPr/>
          <a:lstStyle/>
          <a:p>
            <a:r>
              <a:rPr lang="en-US" dirty="0" err="1"/>
              <a:t>Berpihak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nasib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lemah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 err="1"/>
              <a:t>Kemakmuran</a:t>
            </a:r>
            <a:r>
              <a:rPr lang="en-US" dirty="0"/>
              <a:t> yang </a:t>
            </a:r>
            <a:r>
              <a:rPr lang="en-US" dirty="0" err="1"/>
              <a:t>merata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274638"/>
            <a:ext cx="8407833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002060"/>
                </a:solidFill>
              </a:rPr>
              <a:t>Dampak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negatif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sistem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ekonomi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sosialis</a:t>
            </a:r>
            <a:endParaRPr lang="id-ID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255" y="1600200"/>
            <a:ext cx="7232072" cy="4525963"/>
          </a:xfrm>
        </p:spPr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berekspresi</a:t>
            </a:r>
            <a:endParaRPr lang="en-US" dirty="0"/>
          </a:p>
          <a:p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10" y="274638"/>
            <a:ext cx="8188036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002060"/>
                </a:solidFill>
              </a:rPr>
              <a:t>Sistem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Ekonomi</a:t>
            </a:r>
            <a:r>
              <a:rPr lang="en-US" sz="3600" dirty="0">
                <a:solidFill>
                  <a:srgbClr val="002060"/>
                </a:solidFill>
              </a:rPr>
              <a:t> Islam</a:t>
            </a:r>
            <a:endParaRPr lang="id-ID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413164"/>
            <a:ext cx="8756072" cy="4712999"/>
          </a:xfrm>
        </p:spPr>
        <p:txBody>
          <a:bodyPr/>
          <a:lstStyle/>
          <a:p>
            <a:pPr algn="just"/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14 </a:t>
            </a:r>
            <a:r>
              <a:rPr lang="en-US" sz="2800" dirty="0" err="1"/>
              <a:t>abad</a:t>
            </a:r>
            <a:r>
              <a:rPr lang="en-US" sz="2800" dirty="0"/>
              <a:t> yang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bersamaan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diturunkannya</a:t>
            </a:r>
            <a:r>
              <a:rPr lang="en-US" sz="2800" dirty="0"/>
              <a:t> </a:t>
            </a:r>
            <a:r>
              <a:rPr lang="en-US" sz="2800" dirty="0" err="1"/>
              <a:t>Alquran</a:t>
            </a:r>
            <a:endParaRPr lang="en-US" sz="2800" dirty="0"/>
          </a:p>
          <a:p>
            <a:pPr algn="just"/>
            <a:r>
              <a:rPr lang="en-US" sz="2800" dirty="0" err="1"/>
              <a:t>Mengakui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sepanjang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merugikan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pPr algn="just"/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berdasrkan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endParaRPr lang="en-US" sz="2800" dirty="0"/>
          </a:p>
          <a:p>
            <a:pPr algn="just"/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konsentrasi</a:t>
            </a:r>
            <a:r>
              <a:rPr lang="en-US" sz="2800" dirty="0"/>
              <a:t> </a:t>
            </a:r>
            <a:r>
              <a:rPr lang="en-US" sz="2800" dirty="0" err="1"/>
              <a:t>kekayaan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sekelompok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endParaRPr lang="en-US" sz="2800" dirty="0"/>
          </a:p>
          <a:p>
            <a:pPr algn="just"/>
            <a:r>
              <a:rPr lang="en-US" sz="2800" dirty="0" err="1"/>
              <a:t>Melarang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penimbunan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endParaRPr lang="en-US" sz="2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243" y="177657"/>
            <a:ext cx="8785628" cy="861434"/>
          </a:xfrm>
        </p:spPr>
        <p:txBody>
          <a:bodyPr/>
          <a:lstStyle/>
          <a:p>
            <a:r>
              <a:rPr lang="id-ID" sz="2800" dirty="0"/>
              <a:t>12 bidang kegiatan ekonomi Islam 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11382"/>
            <a:ext cx="9143999" cy="58466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Bank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Lembaga Keuangan mikro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Asuransi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Reasuransi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Reksadana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Obligasi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Sekuritas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Pegadaian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Surat Berharga Berjangka Menengah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Pembiayaaan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Dana Pensiun Lembaga Keuangan Islam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0070C0"/>
                </a:solidFill>
              </a:rPr>
              <a:t>Bisnis Islami</a:t>
            </a:r>
          </a:p>
          <a:p>
            <a:pPr marL="514350" indent="-514350">
              <a:buFont typeface="+mj-lt"/>
              <a:buAutoNum type="arabicPeriod"/>
            </a:pPr>
            <a:endParaRPr lang="id-ID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5" y="274638"/>
            <a:ext cx="8283143" cy="1143000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Kenegaraan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600200"/>
            <a:ext cx="8546379" cy="4856018"/>
          </a:xfrm>
        </p:spPr>
        <p:txBody>
          <a:bodyPr/>
          <a:lstStyle/>
          <a:p>
            <a:pPr algn="just"/>
            <a:r>
              <a:rPr lang="id-ID" sz="2800" dirty="0"/>
              <a:t>Kata </a:t>
            </a:r>
            <a:r>
              <a:rPr lang="id-ID" sz="2800" i="1" dirty="0"/>
              <a:t>jizyah </a:t>
            </a:r>
            <a:r>
              <a:rPr lang="id-ID" sz="2800" dirty="0"/>
              <a:t>berasal dari kata </a:t>
            </a:r>
            <a:r>
              <a:rPr lang="id-ID" sz="2800" i="1" dirty="0"/>
              <a:t>jaza</a:t>
            </a:r>
            <a:r>
              <a:rPr lang="id-ID" sz="2800" dirty="0"/>
              <a:t> artinya </a:t>
            </a:r>
            <a:r>
              <a:rPr lang="id-ID" sz="2800" i="1" dirty="0"/>
              <a:t>membalas jasa</a:t>
            </a:r>
            <a:r>
              <a:rPr lang="en-US" sz="2800" i="1" dirty="0"/>
              <a:t> </a:t>
            </a:r>
            <a:r>
              <a:rPr lang="id-ID" sz="2800" dirty="0"/>
              <a:t>atau </a:t>
            </a:r>
            <a:r>
              <a:rPr lang="id-ID" sz="2800" i="1" dirty="0"/>
              <a:t>mengganti kerugian</a:t>
            </a:r>
            <a:r>
              <a:rPr lang="id-ID" sz="2800" dirty="0"/>
              <a:t> terhadap suatu perkara, atau terhadap perbuatan yang telah dilakukan</a:t>
            </a:r>
            <a:r>
              <a:rPr lang="en-US" sz="2800" dirty="0"/>
              <a:t>.</a:t>
            </a:r>
          </a:p>
          <a:p>
            <a:pPr algn="just"/>
            <a:r>
              <a:rPr lang="id-ID" sz="2800" dirty="0"/>
              <a:t>Menurut penjelasan ulama, kata </a:t>
            </a:r>
            <a:r>
              <a:rPr lang="id-ID" sz="2800" i="1" dirty="0"/>
              <a:t>jizyah</a:t>
            </a:r>
            <a:r>
              <a:rPr lang="id-ID" sz="2800" dirty="0"/>
              <a:t> berarti </a:t>
            </a:r>
            <a:r>
              <a:rPr lang="id-ID" sz="2800" i="1" dirty="0"/>
              <a:t>pajak yang dipungut dari rakyat non Muslim merdeka dalam negara Islam, yang dengan pajak itu mereka mengesahkan perjanjian yang menjamin mereka mendapat perlindungan, </a:t>
            </a:r>
            <a:r>
              <a:rPr lang="id-ID" sz="2800" dirty="0"/>
              <a:t>atau</a:t>
            </a:r>
            <a:r>
              <a:rPr lang="id-ID" sz="2800" i="1" dirty="0"/>
              <a:t> suatu pajak yang dibayar oleh pemilik tanah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7132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82" y="274638"/>
            <a:ext cx="7337425" cy="1143000"/>
          </a:xfrm>
        </p:spPr>
        <p:txBody>
          <a:bodyPr/>
          <a:lstStyle/>
          <a:p>
            <a:r>
              <a:rPr lang="en-US" dirty="0" err="1"/>
              <a:t>Jizyah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Alquran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09" y="1517073"/>
            <a:ext cx="7337425" cy="4525963"/>
          </a:xfrm>
        </p:spPr>
        <p:txBody>
          <a:bodyPr/>
          <a:lstStyle/>
          <a:p>
            <a:pPr algn="just"/>
            <a:r>
              <a:rPr lang="id-ID" i="1" dirty="0"/>
              <a:t>Perangilah orang-orang yang tak beriman kepada Allah … yaitu golongan orang yang telah diberi Kitab, sampai mereka membayar pajak (jizyah) sebagai pengakuan kedaulatan, dan mereka dalam keadaan takluk</a:t>
            </a:r>
            <a:r>
              <a:rPr lang="id-ID" dirty="0"/>
              <a:t>”</a:t>
            </a:r>
            <a:r>
              <a:rPr lang="id-ID" i="1" dirty="0"/>
              <a:t> </a:t>
            </a:r>
            <a:r>
              <a:rPr lang="id-ID" dirty="0"/>
              <a:t>(9:29).</a:t>
            </a:r>
          </a:p>
        </p:txBody>
      </p:sp>
    </p:spTree>
    <p:extLst>
      <p:ext uri="{BB962C8B-B14F-4D97-AF65-F5344CB8AC3E}">
        <p14:creationId xmlns:p14="http://schemas.microsoft.com/office/powerpoint/2010/main" val="412802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Kharaj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7" y="1600200"/>
            <a:ext cx="8144597" cy="4525963"/>
          </a:xfrm>
        </p:spPr>
        <p:txBody>
          <a:bodyPr/>
          <a:lstStyle/>
          <a:p>
            <a:pPr algn="just"/>
            <a:r>
              <a:rPr lang="id-ID" b="1" dirty="0"/>
              <a:t>Kharaj</a:t>
            </a:r>
            <a:r>
              <a:rPr lang="id-ID" dirty="0"/>
              <a:t> adalah </a:t>
            </a:r>
            <a:r>
              <a:rPr lang="id-ID" u="sng" dirty="0">
                <a:hlinkClick r:id="rId2" tooltip="Cukai"/>
              </a:rPr>
              <a:t>cukai</a:t>
            </a:r>
            <a:r>
              <a:rPr lang="id-ID" dirty="0"/>
              <a:t> hasil tanah yang dikenakan ke atas orang bukan Islam. Dalam undang-undang </a:t>
            </a:r>
            <a:r>
              <a:rPr lang="id-ID" u="sng" dirty="0">
                <a:hlinkClick r:id="rId3" tooltip="Syariah"/>
              </a:rPr>
              <a:t>syariah</a:t>
            </a:r>
            <a:r>
              <a:rPr lang="id-ID" dirty="0"/>
              <a:t>, Kharaj adalah cukai untuk tanah </a:t>
            </a:r>
            <a:r>
              <a:rPr lang="id-ID" u="sng" dirty="0">
                <a:hlinkClick r:id="rId4" tooltip="Pertanian"/>
              </a:rPr>
              <a:t>pertanian</a:t>
            </a:r>
            <a:r>
              <a:rPr lang="id-ID" dirty="0"/>
              <a:t>. Kharaj tidak disebut dalam </a:t>
            </a:r>
            <a:r>
              <a:rPr lang="id-ID" u="sng" dirty="0">
                <a:hlinkClick r:id="rId5" tooltip="Quran"/>
              </a:rPr>
              <a:t>Quran</a:t>
            </a:r>
            <a:r>
              <a:rPr lang="id-ID" dirty="0"/>
              <a:t> atau </a:t>
            </a:r>
            <a:r>
              <a:rPr lang="id-ID" u="sng" dirty="0">
                <a:hlinkClick r:id="rId6" tooltip="Hadits"/>
              </a:rPr>
              <a:t>Hadits</a:t>
            </a:r>
            <a:r>
              <a:rPr lang="id-ID" dirty="0"/>
              <a:t> tetapi lebih ke </a:t>
            </a:r>
            <a:r>
              <a:rPr lang="id-ID" u="sng" dirty="0">
                <a:hlinkClick r:id="rId7" tooltip="Ijma'"/>
              </a:rPr>
              <a:t>ijma'</a:t>
            </a:r>
            <a:r>
              <a:rPr lang="id-ID" dirty="0"/>
              <a:t> atau konsensus ulama Islam dan bagian dari tradisi islam atau </a:t>
            </a:r>
            <a:r>
              <a:rPr lang="id-ID" u="sng" dirty="0">
                <a:hlinkClick r:id="rId8" tooltip="Urf"/>
              </a:rPr>
              <a:t>urf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349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5219" y="274638"/>
            <a:ext cx="8226070" cy="1143000"/>
          </a:xfrm>
        </p:spPr>
        <p:txBody>
          <a:bodyPr/>
          <a:lstStyle/>
          <a:p>
            <a:r>
              <a:rPr lang="id-ID" sz="2800" dirty="0"/>
              <a:t>PRINSIP DASAR SISTEM EKONOMI ISLAM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54842" y="1392071"/>
            <a:ext cx="8594560" cy="49933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dirty="0"/>
              <a:t>Kebebasan individu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Hak terhadap harta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Ketidaksamaan ekonomi dalam batas yang wajar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Kesamaan sosial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Jaminan sosial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Distribusi kekayaan secara meluas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Larangan menumpuk harta kekayaan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Kesejahteraan individu dan masyarakat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BC1FE-E70D-485F-97A2-CA22F55F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Diskusi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FEAF7-26AB-4382-AD5E-578C6EC3A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7568418" cy="4525963"/>
          </a:xfrm>
        </p:spPr>
        <p:txBody>
          <a:bodyPr/>
          <a:lstStyle/>
          <a:p>
            <a:r>
              <a:rPr lang="en-ID" dirty="0" err="1"/>
              <a:t>Bagaimanakah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negara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islam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literatur</a:t>
            </a:r>
            <a:r>
              <a:rPr lang="en-ID" dirty="0"/>
              <a:t> yang </a:t>
            </a:r>
            <a:r>
              <a:rPr lang="en-ID" dirty="0" err="1"/>
              <a:t>saudara</a:t>
            </a:r>
            <a:r>
              <a:rPr lang="en-ID" dirty="0"/>
              <a:t> </a:t>
            </a:r>
            <a:r>
              <a:rPr lang="en-ID" dirty="0" err="1"/>
              <a:t>baca</a:t>
            </a:r>
            <a:r>
              <a:rPr lang="en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360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433" y="274638"/>
            <a:ext cx="8621855" cy="1143000"/>
          </a:xfrm>
        </p:spPr>
        <p:txBody>
          <a:bodyPr/>
          <a:lstStyle/>
          <a:p>
            <a:r>
              <a:rPr lang="id-ID" sz="4000" dirty="0"/>
              <a:t>Pandangan Islam Terhadap Harta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41195" y="1600200"/>
            <a:ext cx="8690094" cy="4525963"/>
          </a:xfrm>
        </p:spPr>
        <p:txBody>
          <a:bodyPr/>
          <a:lstStyle/>
          <a:p>
            <a:pPr algn="just"/>
            <a:r>
              <a:rPr lang="id-ID" sz="2800" dirty="0"/>
              <a:t>Pemilik mutlak harta/segala sesuatu yang ada dimuka bumi adalah Allah, pemilikan manusia bersifat relatif sebatas menjalankan amanah mengelola dan memanfaatkan</a:t>
            </a:r>
          </a:p>
          <a:p>
            <a:pPr algn="just"/>
            <a:r>
              <a:rPr lang="id-ID" sz="2800" dirty="0"/>
              <a:t>Status harta yang dimiliki manusia adalah: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Harta sebagai titipan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Harta sebagai perhiasan hidup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Harta sebagai ujian keimanan (cara mendapatkan&amp;memanfaatkan)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/>
              <a:t>Harta sebagai bekal ibadah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61" y="274638"/>
            <a:ext cx="8185127" cy="1143000"/>
          </a:xfrm>
        </p:spPr>
        <p:txBody>
          <a:bodyPr/>
          <a:lstStyle/>
          <a:p>
            <a:r>
              <a:rPr lang="id-ID" dirty="0"/>
              <a:t>Asas pemilikan harta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55093" y="1600200"/>
            <a:ext cx="8376195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/>
              <a:t>Amanah, titipan Allah untuk kepentingan hidup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Infiradhiyah, pemilikan pada dasarnya bersifat individu dan dapat dilakukan penyatuan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Ijtima’iyah, terdapat hak masyarakat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Manfaat, diarahkan untuk memperbesar manfaat dan mempersempit mudharat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433" y="274638"/>
            <a:ext cx="8621855" cy="1143000"/>
          </a:xfrm>
        </p:spPr>
        <p:txBody>
          <a:bodyPr/>
          <a:lstStyle/>
          <a:p>
            <a:r>
              <a:rPr lang="id-ID" sz="3200" dirty="0"/>
              <a:t>Hak milik dalam Ekonomi Islam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64025" y="1600200"/>
            <a:ext cx="8567264" cy="45259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id-ID" sz="2800" dirty="0"/>
              <a:t>Hak milik umum, dikhususkan untuk kepentingan umum dan tidak boleh dimiliki perseorangan didasarkan pada hadits:</a:t>
            </a:r>
          </a:p>
          <a:p>
            <a:pPr marL="514350" indent="-514350" algn="just">
              <a:buNone/>
            </a:pPr>
            <a:r>
              <a:rPr lang="id-ID" sz="2800" dirty="0"/>
              <a:t>	“Semua orang berserikat mengenai tiga hal, yaitu mengenai air, api, serta garam”.</a:t>
            </a:r>
          </a:p>
          <a:p>
            <a:pPr marL="514350" indent="-514350" algn="just">
              <a:buNone/>
            </a:pPr>
            <a:r>
              <a:rPr lang="id-ID" sz="2800" dirty="0"/>
              <a:t>2. Hak milik khusus, didasarkan pandangan bahwa manusia memiliki insting sosial yaitu ingin memiliki dan menyukai harta.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27013"/>
            <a:ext cx="5181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/>
              <a:t>Sistem</a:t>
            </a:r>
            <a:r>
              <a:rPr lang="id-ID" dirty="0"/>
              <a:t> ekonomi Islam</a:t>
            </a:r>
            <a:endParaRPr lang="en-US" dirty="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-228600" y="2971800"/>
            <a:ext cx="2057400" cy="1066800"/>
          </a:xfrm>
          <a:prstGeom prst="flowChartAlternateProcess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الاقتصا د الاسلم</a:t>
            </a:r>
            <a:endParaRPr lang="id-ID" dirty="0">
              <a:solidFill>
                <a:srgbClr val="FFFF00"/>
              </a:solidFill>
              <a:cs typeface="Arial" charset="0"/>
            </a:endParaRPr>
          </a:p>
          <a:p>
            <a:pPr algn="ctr" eaLnBrk="1" hangingPunct="1"/>
            <a:r>
              <a:rPr lang="id-ID" dirty="0">
                <a:solidFill>
                  <a:srgbClr val="FFFF00"/>
                </a:solidFill>
                <a:cs typeface="Arial" charset="0"/>
              </a:rPr>
              <a:t>EKONOMI </a:t>
            </a:r>
            <a:r>
              <a:rPr lang="en-US" dirty="0">
                <a:solidFill>
                  <a:srgbClr val="FFFF00"/>
                </a:solidFill>
                <a:cs typeface="Arial" charset="0"/>
              </a:rPr>
              <a:t>ISLAM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514600" y="1600200"/>
            <a:ext cx="3200400" cy="838200"/>
          </a:xfrm>
          <a:prstGeom prst="flowChartAlternate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الاقتصا د السياس </a:t>
            </a:r>
            <a:endParaRPr lang="ar-SA" b="1" dirty="0">
              <a:cs typeface="Arial" charset="0"/>
            </a:endParaRPr>
          </a:p>
          <a:p>
            <a:pPr algn="ctr" eaLnBrk="1" hangingPunct="1"/>
            <a:r>
              <a:rPr lang="id-ID" b="1" dirty="0">
                <a:cs typeface="Arial" charset="0"/>
              </a:rPr>
              <a:t>E.  KENEGARAAN</a:t>
            </a:r>
            <a:endParaRPr lang="en-US" b="1" dirty="0">
              <a:cs typeface="Arial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438400" y="2971800"/>
            <a:ext cx="3352800" cy="1066800"/>
          </a:xfrm>
          <a:prstGeom prst="flowChartAlternateProcess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الاقتصا د الا جتماعي</a:t>
            </a:r>
          </a:p>
          <a:p>
            <a:pPr algn="ctr" eaLnBrk="1" hangingPunct="1"/>
            <a:r>
              <a:rPr lang="id-ID" dirty="0">
                <a:solidFill>
                  <a:srgbClr val="FFFF00"/>
                </a:solidFill>
                <a:cs typeface="Arial" charset="0"/>
              </a:rPr>
              <a:t>E. KEMASYARAKATAN</a:t>
            </a:r>
            <a:endParaRPr lang="en-US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514600" y="4572000"/>
            <a:ext cx="3200400" cy="914400"/>
          </a:xfrm>
          <a:prstGeom prst="flowChartAlternate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الاقتصا د التجا ر ي</a:t>
            </a:r>
            <a:endParaRPr lang="ar-SA" b="1" dirty="0">
              <a:cs typeface="Arial" charset="0"/>
            </a:endParaRPr>
          </a:p>
          <a:p>
            <a:pPr algn="ctr" eaLnBrk="1" hangingPunct="1"/>
            <a:r>
              <a:rPr lang="id-ID" b="1" dirty="0">
                <a:cs typeface="Arial" charset="0"/>
              </a:rPr>
              <a:t>E. BISNIS</a:t>
            </a:r>
            <a:endParaRPr lang="en-US" b="1" dirty="0">
              <a:cs typeface="Arial" charset="0"/>
            </a:endParaRPr>
          </a:p>
        </p:txBody>
      </p:sp>
      <p:cxnSp>
        <p:nvCxnSpPr>
          <p:cNvPr id="21518" name="AutoShape 14"/>
          <p:cNvCxnSpPr>
            <a:cxnSpLocks noChangeShapeType="1"/>
            <a:stCxn id="21507" idx="3"/>
          </p:cNvCxnSpPr>
          <p:nvPr/>
        </p:nvCxnSpPr>
        <p:spPr bwMode="auto">
          <a:xfrm>
            <a:off x="1828800" y="35052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9" name="Straight Connector 68"/>
          <p:cNvCxnSpPr/>
          <p:nvPr/>
        </p:nvCxnSpPr>
        <p:spPr bwMode="auto">
          <a:xfrm rot="5400000" flipH="1" flipV="1">
            <a:off x="1218406" y="2743200"/>
            <a:ext cx="152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5400000" flipH="1" flipV="1">
            <a:off x="1218406" y="4266406"/>
            <a:ext cx="152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1981200" y="19812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1981200" y="5027612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6781800" y="2590800"/>
            <a:ext cx="2362200" cy="1981200"/>
          </a:xfrm>
          <a:prstGeom prst="flowChartAlternateProcess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 rtl="1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الزكا ة</a:t>
            </a:r>
          </a:p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صد قة الفطر</a:t>
            </a:r>
          </a:p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صدقة</a:t>
            </a:r>
          </a:p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الوق ف</a:t>
            </a:r>
          </a:p>
          <a:p>
            <a:pPr algn="ctr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بيت الما ل</a:t>
            </a:r>
          </a:p>
          <a:p>
            <a:pPr algn="ctr" rtl="1" eaLnBrk="1" hangingPunct="1"/>
            <a:r>
              <a:rPr lang="ar-SA" dirty="0">
                <a:solidFill>
                  <a:srgbClr val="FFFF00"/>
                </a:solidFill>
                <a:cs typeface="Arial" charset="0"/>
              </a:rPr>
              <a:t>القرضد الحسن</a:t>
            </a:r>
          </a:p>
          <a:p>
            <a:pPr algn="ctr" eaLnBrk="1" hangingPunct="1"/>
            <a:endParaRPr lang="en-US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6781800" y="4724400"/>
            <a:ext cx="2362200" cy="2133600"/>
          </a:xfrm>
          <a:prstGeom prst="flowChartAlternate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البيع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المضا ربة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المشا ركة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المرا بحة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السلم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الر هن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الصرف</a:t>
            </a:r>
          </a:p>
          <a:p>
            <a:pPr algn="ctr" eaLnBrk="1" hangingPunct="1"/>
            <a:r>
              <a:rPr lang="ar-SA" b="1" dirty="0">
                <a:solidFill>
                  <a:srgbClr val="FFFF00"/>
                </a:solidFill>
                <a:cs typeface="Arial" charset="0"/>
              </a:rPr>
              <a:t>الوكا لة ، الحوا لة ، الا جا رة</a:t>
            </a:r>
            <a:endParaRPr lang="ar-SA" b="1" dirty="0">
              <a:cs typeface="Arial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6096000" y="5180012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6172200" y="1828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6248400" y="3503612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AutoShape 4"/>
          <p:cNvSpPr>
            <a:spLocks noChangeArrowheads="1"/>
          </p:cNvSpPr>
          <p:nvPr/>
        </p:nvSpPr>
        <p:spPr bwMode="auto">
          <a:xfrm>
            <a:off x="6781800" y="914400"/>
            <a:ext cx="2362200" cy="1447800"/>
          </a:xfrm>
          <a:prstGeom prst="flowChartAlternate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ar-SA" b="1" dirty="0">
                <a:cs typeface="Arial" charset="0"/>
              </a:rPr>
              <a:t>الا نفا ك</a:t>
            </a:r>
          </a:p>
          <a:p>
            <a:pPr algn="ctr" eaLnBrk="1" hangingPunct="1"/>
            <a:r>
              <a:rPr lang="ar-SA" b="1" dirty="0">
                <a:cs typeface="Arial" charset="0"/>
              </a:rPr>
              <a:t>الغنيمة</a:t>
            </a:r>
          </a:p>
          <a:p>
            <a:pPr algn="ctr" eaLnBrk="1" hangingPunct="1"/>
            <a:r>
              <a:rPr lang="ar-SA" b="1" dirty="0">
                <a:cs typeface="Arial" charset="0"/>
              </a:rPr>
              <a:t>الجز ية</a:t>
            </a:r>
          </a:p>
          <a:p>
            <a:pPr algn="ctr" eaLnBrk="1" hangingPunct="1"/>
            <a:r>
              <a:rPr lang="ar-SA" b="1" dirty="0">
                <a:cs typeface="Arial" charset="0"/>
              </a:rPr>
              <a:t>الخراج</a:t>
            </a:r>
            <a:endParaRPr lang="en-US" b="1" dirty="0"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427" y="302348"/>
            <a:ext cx="7337425" cy="1143000"/>
          </a:xfrm>
        </p:spPr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Islam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00200"/>
            <a:ext cx="8269288" cy="4525963"/>
          </a:xfrm>
        </p:spPr>
        <p:txBody>
          <a:bodyPr/>
          <a:lstStyle/>
          <a:p>
            <a:pPr algn="just"/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islam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pengetahuan</a:t>
            </a:r>
            <a:r>
              <a:rPr lang="en-US" sz="3600" dirty="0"/>
              <a:t> </a:t>
            </a:r>
            <a:r>
              <a:rPr lang="en-US" sz="3600" dirty="0" err="1"/>
              <a:t>sosial</a:t>
            </a:r>
            <a:r>
              <a:rPr lang="en-US" sz="3600" dirty="0"/>
              <a:t> yang </a:t>
            </a:r>
            <a:r>
              <a:rPr lang="en-US" sz="3600" dirty="0" err="1"/>
              <a:t>mempelajari</a:t>
            </a:r>
            <a:r>
              <a:rPr lang="en-US" sz="3600" dirty="0"/>
              <a:t> </a:t>
            </a:r>
            <a:r>
              <a:rPr lang="en-US" sz="3600" dirty="0" err="1"/>
              <a:t>pola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memenuhi</a:t>
            </a:r>
            <a:r>
              <a:rPr lang="en-US" sz="3600" dirty="0"/>
              <a:t> </a:t>
            </a:r>
            <a:r>
              <a:rPr lang="en-US" sz="3600" dirty="0" err="1"/>
              <a:t>kebutuhannya</a:t>
            </a:r>
            <a:r>
              <a:rPr lang="en-US" sz="3600" dirty="0"/>
              <a:t> yang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terbatas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keterbatasan</a:t>
            </a:r>
            <a:r>
              <a:rPr lang="en-US" sz="3600" dirty="0"/>
              <a:t> </a:t>
            </a:r>
            <a:r>
              <a:rPr lang="en-US" sz="3600" dirty="0" err="1"/>
              <a:t>sarana</a:t>
            </a:r>
            <a:r>
              <a:rPr lang="en-US" sz="3600" dirty="0"/>
              <a:t> </a:t>
            </a:r>
            <a:r>
              <a:rPr lang="en-US" sz="3600" dirty="0" err="1"/>
              <a:t>pemenuhan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yang </a:t>
            </a:r>
            <a:r>
              <a:rPr lang="en-US" sz="3600" dirty="0" err="1"/>
              <a:t>berpedoman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nilai-nilai</a:t>
            </a:r>
            <a:r>
              <a:rPr lang="en-US" sz="3600" dirty="0"/>
              <a:t> </a:t>
            </a:r>
            <a:r>
              <a:rPr lang="en-US" sz="3600" dirty="0" err="1"/>
              <a:t>islam</a:t>
            </a:r>
            <a:r>
              <a:rPr lang="en-US" sz="3600" dirty="0"/>
              <a:t>. </a:t>
            </a:r>
            <a:endParaRPr lang="id-ID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33074"/>
            <a:ext cx="8506690" cy="1143000"/>
          </a:xfrm>
        </p:spPr>
        <p:txBody>
          <a:bodyPr/>
          <a:lstStyle/>
          <a:p>
            <a:r>
              <a:rPr lang="en-US" sz="3600" dirty="0" err="1"/>
              <a:t>Ekonomi</a:t>
            </a:r>
            <a:r>
              <a:rPr lang="en-US" sz="3600" dirty="0"/>
              <a:t> Islam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1704109"/>
            <a:ext cx="7370619" cy="4422054"/>
          </a:xfrm>
        </p:spPr>
        <p:txBody>
          <a:bodyPr/>
          <a:lstStyle/>
          <a:p>
            <a:pPr algn="just"/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islam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yang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Ketuhanan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etika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21689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002060"/>
                </a:solidFill>
              </a:rPr>
              <a:t>Perbandingan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sistem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ekonomi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di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dunia</a:t>
            </a:r>
            <a:endParaRPr lang="id-ID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5" y="1600200"/>
            <a:ext cx="8340435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kapitalis</a:t>
            </a: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ke-16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perorangn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kapitalis</a:t>
            </a: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laissez faire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/price system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minimum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d_1438_slide">
  <a:themeElements>
    <a:clrScheme name="Office Theme 2">
      <a:dk1>
        <a:srgbClr val="000000"/>
      </a:dk1>
      <a:lt1>
        <a:srgbClr val="C6C492"/>
      </a:lt1>
      <a:dk2>
        <a:srgbClr val="000000"/>
      </a:dk2>
      <a:lt2>
        <a:srgbClr val="B2B2B2"/>
      </a:lt2>
      <a:accent1>
        <a:srgbClr val="BD8A00"/>
      </a:accent1>
      <a:accent2>
        <a:srgbClr val="A49D00"/>
      </a:accent2>
      <a:accent3>
        <a:srgbClr val="DFDEC7"/>
      </a:accent3>
      <a:accent4>
        <a:srgbClr val="000000"/>
      </a:accent4>
      <a:accent5>
        <a:srgbClr val="DBC4AA"/>
      </a:accent5>
      <a:accent6>
        <a:srgbClr val="948E00"/>
      </a:accent6>
      <a:hlink>
        <a:srgbClr val="523B00"/>
      </a:hlink>
      <a:folHlink>
        <a:srgbClr val="3B47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FFFC8F"/>
        </a:accent1>
        <a:accent2>
          <a:srgbClr val="C4BD1C"/>
        </a:accent2>
        <a:accent3>
          <a:srgbClr val="DFDEC7"/>
        </a:accent3>
        <a:accent4>
          <a:srgbClr val="000000"/>
        </a:accent4>
        <a:accent5>
          <a:srgbClr val="FFFDC6"/>
        </a:accent5>
        <a:accent6>
          <a:srgbClr val="B1AB18"/>
        </a:accent6>
        <a:hlink>
          <a:srgbClr val="474600"/>
        </a:hlink>
        <a:folHlink>
          <a:srgbClr val="615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BD8A00"/>
        </a:accent1>
        <a:accent2>
          <a:srgbClr val="A49D00"/>
        </a:accent2>
        <a:accent3>
          <a:srgbClr val="DFDEC7"/>
        </a:accent3>
        <a:accent4>
          <a:srgbClr val="000000"/>
        </a:accent4>
        <a:accent5>
          <a:srgbClr val="DBC4AA"/>
        </a:accent5>
        <a:accent6>
          <a:srgbClr val="948E00"/>
        </a:accent6>
        <a:hlink>
          <a:srgbClr val="523B00"/>
        </a:hlink>
        <a:folHlink>
          <a:srgbClr val="3B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938B00"/>
        </a:accent1>
        <a:accent2>
          <a:srgbClr val="0F10BC"/>
        </a:accent2>
        <a:accent3>
          <a:srgbClr val="DFDEC7"/>
        </a:accent3>
        <a:accent4>
          <a:srgbClr val="000000"/>
        </a:accent4>
        <a:accent5>
          <a:srgbClr val="C8C4AA"/>
        </a:accent5>
        <a:accent6>
          <a:srgbClr val="0C0DAA"/>
        </a:accent6>
        <a:hlink>
          <a:srgbClr val="260052"/>
        </a:hlink>
        <a:folHlink>
          <a:srgbClr val="500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807A00"/>
        </a:accent1>
        <a:accent2>
          <a:srgbClr val="994010"/>
        </a:accent2>
        <a:accent3>
          <a:srgbClr val="DFDEC7"/>
        </a:accent3>
        <a:accent4>
          <a:srgbClr val="000000"/>
        </a:accent4>
        <a:accent5>
          <a:srgbClr val="C0BEAA"/>
        </a:accent5>
        <a:accent6>
          <a:srgbClr val="8A390D"/>
        </a:accent6>
        <a:hlink>
          <a:srgbClr val="005366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C8F"/>
        </a:accent1>
        <a:accent2>
          <a:srgbClr val="C4BD1C"/>
        </a:accent2>
        <a:accent3>
          <a:srgbClr val="FFFFFF"/>
        </a:accent3>
        <a:accent4>
          <a:srgbClr val="000000"/>
        </a:accent4>
        <a:accent5>
          <a:srgbClr val="FFFDC6"/>
        </a:accent5>
        <a:accent6>
          <a:srgbClr val="B1AB18"/>
        </a:accent6>
        <a:hlink>
          <a:srgbClr val="474600"/>
        </a:hlink>
        <a:folHlink>
          <a:srgbClr val="615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D8A00"/>
        </a:accent1>
        <a:accent2>
          <a:srgbClr val="A49D00"/>
        </a:accent2>
        <a:accent3>
          <a:srgbClr val="FFFFFF"/>
        </a:accent3>
        <a:accent4>
          <a:srgbClr val="000000"/>
        </a:accent4>
        <a:accent5>
          <a:srgbClr val="DBC4AA"/>
        </a:accent5>
        <a:accent6>
          <a:srgbClr val="948E00"/>
        </a:accent6>
        <a:hlink>
          <a:srgbClr val="523B00"/>
        </a:hlink>
        <a:folHlink>
          <a:srgbClr val="3B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38B00"/>
        </a:accent1>
        <a:accent2>
          <a:srgbClr val="0F10BC"/>
        </a:accent2>
        <a:accent3>
          <a:srgbClr val="FFFFFF"/>
        </a:accent3>
        <a:accent4>
          <a:srgbClr val="000000"/>
        </a:accent4>
        <a:accent5>
          <a:srgbClr val="C8C4AA"/>
        </a:accent5>
        <a:accent6>
          <a:srgbClr val="0C0DAA"/>
        </a:accent6>
        <a:hlink>
          <a:srgbClr val="260052"/>
        </a:hlink>
        <a:folHlink>
          <a:srgbClr val="500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A00"/>
        </a:accent1>
        <a:accent2>
          <a:srgbClr val="994010"/>
        </a:accent2>
        <a:accent3>
          <a:srgbClr val="FFFFFF"/>
        </a:accent3>
        <a:accent4>
          <a:srgbClr val="000000"/>
        </a:accent4>
        <a:accent5>
          <a:srgbClr val="C0BEAA"/>
        </a:accent5>
        <a:accent6>
          <a:srgbClr val="8A390D"/>
        </a:accent6>
        <a:hlink>
          <a:srgbClr val="005366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565</Words>
  <Application>Microsoft Office PowerPoint</Application>
  <PresentationFormat>On-screen Show (4:3)</PresentationFormat>
  <Paragraphs>120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ind_1438_slide</vt:lpstr>
      <vt:lpstr>PowerPoint Presentation</vt:lpstr>
      <vt:lpstr>PRINSIP DASAR SISTEM EKONOMI ISLAM</vt:lpstr>
      <vt:lpstr>Pandangan Islam Terhadap Harta</vt:lpstr>
      <vt:lpstr>Asas pemilikan harta</vt:lpstr>
      <vt:lpstr>Hak milik dalam Ekonomi Islam</vt:lpstr>
      <vt:lpstr>Sistem ekonomi Islam</vt:lpstr>
      <vt:lpstr>Ekonomi Islam sebagai Ilmu</vt:lpstr>
      <vt:lpstr>Ekonomi Islam sebagai sistem ekonomi</vt:lpstr>
      <vt:lpstr>Perbandingan sistem ekonomi di dunia</vt:lpstr>
      <vt:lpstr>Dampak positif sistem ekonomi kapitalis</vt:lpstr>
      <vt:lpstr>Dampak negatif sistem ekonomi kapitalis</vt:lpstr>
      <vt:lpstr>2. Sistem ekonomi sosialis</vt:lpstr>
      <vt:lpstr>Dampak positif sistem ekonomi sosialis</vt:lpstr>
      <vt:lpstr>Dampak negatif sistem ekonomi sosialis</vt:lpstr>
      <vt:lpstr>Sistem Ekonomi Islam</vt:lpstr>
      <vt:lpstr>12 bidang kegiatan ekonomi Islam  </vt:lpstr>
      <vt:lpstr>Sistem Ekonomi Kenegaraan</vt:lpstr>
      <vt:lpstr>Jizyah dalam Alquran</vt:lpstr>
      <vt:lpstr>Kharaj</vt:lpstr>
      <vt:lpstr>Diskusi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43</cp:revision>
  <dcterms:created xsi:type="dcterms:W3CDTF">2012-09-09T22:51:09Z</dcterms:created>
  <dcterms:modified xsi:type="dcterms:W3CDTF">2021-09-04T04:21:42Z</dcterms:modified>
</cp:coreProperties>
</file>