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32"/>
  </p:notesMasterIdLst>
  <p:sldIdLst>
    <p:sldId id="256" r:id="rId4"/>
    <p:sldId id="261" r:id="rId5"/>
    <p:sldId id="264" r:id="rId6"/>
    <p:sldId id="299" r:id="rId7"/>
    <p:sldId id="300" r:id="rId8"/>
    <p:sldId id="301" r:id="rId9"/>
    <p:sldId id="302" r:id="rId10"/>
    <p:sldId id="275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7" r:id="rId25"/>
    <p:sldId id="316" r:id="rId26"/>
    <p:sldId id="318" r:id="rId27"/>
    <p:sldId id="319" r:id="rId28"/>
    <p:sldId id="320" r:id="rId29"/>
    <p:sldId id="321" r:id="rId30"/>
    <p:sldId id="262" r:id="rId3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7A7BD"/>
    <a:srgbClr val="69B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324" autoAdjust="0"/>
    <p:restoredTop sz="96196" autoAdjust="0"/>
  </p:normalViewPr>
  <p:slideViewPr>
    <p:cSldViewPr>
      <p:cViewPr varScale="1">
        <p:scale>
          <a:sx n="98" d="100"/>
          <a:sy n="98" d="100"/>
        </p:scale>
        <p:origin x="-75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d-ID"/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4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C60-4410-BC4E-5B761B6EE494}"/>
              </c:ext>
            </c:extLst>
          </c:dPt>
          <c:dPt>
            <c:idx val="1"/>
            <c:spPr>
              <a:solidFill>
                <a:schemeClr val="bg1">
                  <a:alpha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C60-4410-BC4E-5B761B6EE49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C60-4410-BC4E-5B761B6EE494}"/>
            </c:ext>
          </c:extLst>
        </c:ser>
        <c:dLbls/>
        <c:firstSliceAng val="0"/>
        <c:holeSize val="70"/>
      </c:doughnutChart>
    </c:plotArea>
    <c:plotVisOnly val="1"/>
    <c:dispBlanksAs val="zero"/>
  </c:chart>
  <c:txPr>
    <a:bodyPr/>
    <a:lstStyle/>
    <a:p>
      <a:pPr>
        <a:defRPr sz="1800"/>
      </a:pPr>
      <a:endParaRPr lang="id-ID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d-ID"/>
  <c:chart>
    <c:autoTitleDeleted val="1"/>
    <c:plotArea>
      <c:layout>
        <c:manualLayout>
          <c:layoutTarget val="inner"/>
          <c:xMode val="edge"/>
          <c:yMode val="edge"/>
          <c:x val="4.3330096661464153E-2"/>
          <c:y val="0"/>
          <c:w val="0.90152633558416406"/>
          <c:h val="0.9978366707337494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0F1-4B6F-9909-956D79FCDB38}"/>
              </c:ext>
            </c:extLst>
          </c:dPt>
          <c:dPt>
            <c:idx val="1"/>
            <c:spPr>
              <a:solidFill>
                <a:schemeClr val="bg1">
                  <a:alpha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0F1-4B6F-9909-956D79FCDB3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0F1-4B6F-9909-956D79FCDB38}"/>
            </c:ext>
          </c:extLst>
        </c:ser>
        <c:dLbls/>
        <c:firstSliceAng val="0"/>
        <c:holeSize val="70"/>
      </c:doughnutChart>
    </c:plotArea>
    <c:plotVisOnly val="1"/>
    <c:dispBlanksAs val="zero"/>
  </c:chart>
  <c:txPr>
    <a:bodyPr/>
    <a:lstStyle/>
    <a:p>
      <a:pPr>
        <a:defRPr sz="1800"/>
      </a:pPr>
      <a:endParaRPr lang="id-ID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CAB1AC-0FB3-4BAC-847C-3BDD1DA207B9}" type="doc">
      <dgm:prSet loTypeId="urn:microsoft.com/office/officeart/2008/layout/AlternatingHexagons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57A49AF5-8883-475D-9A4E-03EE5C334307}">
      <dgm:prSet phldrT="[Text]" custT="1"/>
      <dgm:spPr/>
      <dgm:t>
        <a:bodyPr/>
        <a:lstStyle/>
        <a:p>
          <a:r>
            <a:rPr lang="id-ID" sz="1800" dirty="0"/>
            <a:t>PER</a:t>
          </a:r>
        </a:p>
        <a:p>
          <a:r>
            <a:rPr lang="id-ID" sz="1800" dirty="0"/>
            <a:t>LAKUAN</a:t>
          </a:r>
        </a:p>
      </dgm:t>
    </dgm:pt>
    <dgm:pt modelId="{1DE57FDC-7628-49BF-9CD6-1A034AE39BCA}" type="parTrans" cxnId="{A33D559A-AA89-4480-BE26-CF3DA23F4EC8}">
      <dgm:prSet/>
      <dgm:spPr/>
      <dgm:t>
        <a:bodyPr/>
        <a:lstStyle/>
        <a:p>
          <a:endParaRPr lang="id-ID"/>
        </a:p>
      </dgm:t>
    </dgm:pt>
    <dgm:pt modelId="{70D2DD58-7AAF-4E03-B5A4-1FD9A7954B9B}" type="sibTrans" cxnId="{A33D559A-AA89-4480-BE26-CF3DA23F4EC8}">
      <dgm:prSet custT="1"/>
      <dgm:spPr/>
      <dgm:t>
        <a:bodyPr/>
        <a:lstStyle/>
        <a:p>
          <a:r>
            <a:rPr lang="id-ID" sz="1600" dirty="0"/>
            <a:t>PEMEROLE</a:t>
          </a:r>
        </a:p>
        <a:p>
          <a:r>
            <a:rPr lang="id-ID" sz="1600" dirty="0"/>
            <a:t>HAN</a:t>
          </a:r>
        </a:p>
      </dgm:t>
    </dgm:pt>
    <dgm:pt modelId="{29AACA46-BAED-4531-8E52-38BB362E3A3E}">
      <dgm:prSet phldrT="[Text]" custT="1"/>
      <dgm:spPr/>
      <dgm:t>
        <a:bodyPr/>
        <a:lstStyle/>
        <a:p>
          <a:r>
            <a:rPr lang="id-ID" sz="1600" dirty="0"/>
            <a:t>MOTIVASI</a:t>
          </a:r>
        </a:p>
      </dgm:t>
    </dgm:pt>
    <dgm:pt modelId="{20ABB9CF-D089-4295-9064-0664C4422E72}" type="parTrans" cxnId="{194D14F9-9AC1-45FB-A42B-30C155EE282C}">
      <dgm:prSet/>
      <dgm:spPr/>
      <dgm:t>
        <a:bodyPr/>
        <a:lstStyle/>
        <a:p>
          <a:endParaRPr lang="id-ID"/>
        </a:p>
      </dgm:t>
    </dgm:pt>
    <dgm:pt modelId="{3FC37F33-9672-48B8-97ED-6B51DE1A1680}" type="sibTrans" cxnId="{194D14F9-9AC1-45FB-A42B-30C155EE282C}">
      <dgm:prSet custT="1"/>
      <dgm:spPr/>
      <dgm:t>
        <a:bodyPr/>
        <a:lstStyle/>
        <a:p>
          <a:r>
            <a:rPr lang="id-ID" sz="1600" dirty="0"/>
            <a:t>PEMA</a:t>
          </a:r>
        </a:p>
        <a:p>
          <a:r>
            <a:rPr lang="id-ID" sz="1600" dirty="0"/>
            <a:t>HAMAN</a:t>
          </a:r>
        </a:p>
      </dgm:t>
    </dgm:pt>
    <dgm:pt modelId="{4590F6DF-C2DC-47B7-8D87-AE135A48385E}">
      <dgm:prSet phldrT="[Text]" custT="1"/>
      <dgm:spPr/>
      <dgm:t>
        <a:bodyPr/>
        <a:lstStyle/>
        <a:p>
          <a:r>
            <a:rPr lang="id-ID" sz="1600" dirty="0"/>
            <a:t>GENERALI</a:t>
          </a:r>
        </a:p>
        <a:p>
          <a:r>
            <a:rPr lang="id-ID" sz="1600" dirty="0"/>
            <a:t>SASI</a:t>
          </a:r>
        </a:p>
      </dgm:t>
    </dgm:pt>
    <dgm:pt modelId="{4D5118CF-F38E-400C-8BA4-213E40F14FA3}" type="parTrans" cxnId="{3AC3E5FF-D8B3-4B79-ACCE-9D643AB1D18A}">
      <dgm:prSet/>
      <dgm:spPr/>
      <dgm:t>
        <a:bodyPr/>
        <a:lstStyle/>
        <a:p>
          <a:endParaRPr lang="id-ID"/>
        </a:p>
      </dgm:t>
    </dgm:pt>
    <dgm:pt modelId="{A8A0CBA3-5D2B-4807-A593-1E666F17D17C}" type="sibTrans" cxnId="{3AC3E5FF-D8B3-4B79-ACCE-9D643AB1D18A}">
      <dgm:prSet/>
      <dgm:spPr/>
      <dgm:t>
        <a:bodyPr/>
        <a:lstStyle/>
        <a:p>
          <a:r>
            <a:rPr lang="id-ID" dirty="0"/>
            <a:t>REVIEW</a:t>
          </a:r>
        </a:p>
      </dgm:t>
    </dgm:pt>
    <dgm:pt modelId="{E0FD3008-FFC9-4AE1-9E01-664FCAFA7158}">
      <dgm:prSet custT="1"/>
      <dgm:spPr/>
      <dgm:t>
        <a:bodyPr/>
        <a:lstStyle/>
        <a:p>
          <a:r>
            <a:rPr lang="id-ID" sz="1600" dirty="0"/>
            <a:t>PENYIMPA</a:t>
          </a:r>
        </a:p>
        <a:p>
          <a:r>
            <a:rPr lang="id-ID" sz="1600" dirty="0"/>
            <a:t>NAN</a:t>
          </a:r>
        </a:p>
      </dgm:t>
    </dgm:pt>
    <dgm:pt modelId="{EF1F308E-E389-499A-8104-EC8A5E76F107}" type="parTrans" cxnId="{744776FA-B2EB-49E6-9280-2BDAF27430FC}">
      <dgm:prSet/>
      <dgm:spPr/>
      <dgm:t>
        <a:bodyPr/>
        <a:lstStyle/>
        <a:p>
          <a:endParaRPr lang="id-ID"/>
        </a:p>
      </dgm:t>
    </dgm:pt>
    <dgm:pt modelId="{42356C19-F5D8-4F75-96D3-79D5F3BF4273}" type="sibTrans" cxnId="{744776FA-B2EB-49E6-9280-2BDAF27430FC}">
      <dgm:prSet custT="1"/>
      <dgm:spPr/>
      <dgm:t>
        <a:bodyPr/>
        <a:lstStyle/>
        <a:p>
          <a:r>
            <a:rPr lang="id-ID" sz="1800" dirty="0"/>
            <a:t>FEEDBACK</a:t>
          </a:r>
        </a:p>
      </dgm:t>
    </dgm:pt>
    <dgm:pt modelId="{305CCB39-3B1E-4218-A8C7-A54996B046B2}" type="pres">
      <dgm:prSet presAssocID="{32CAB1AC-0FB3-4BAC-847C-3BDD1DA207B9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D886B014-5F99-4725-98F1-60C2338A492B}" type="pres">
      <dgm:prSet presAssocID="{57A49AF5-8883-475D-9A4E-03EE5C334307}" presName="composite" presStyleCnt="0"/>
      <dgm:spPr/>
    </dgm:pt>
    <dgm:pt modelId="{F67875DE-58C5-46EF-AB9B-81A05B0D53D6}" type="pres">
      <dgm:prSet presAssocID="{57A49AF5-8883-475D-9A4E-03EE5C334307}" presName="Parent1" presStyleLbl="node1" presStyleIdx="0" presStyleCnt="8" custLinFactY="100000" custLinFactNeighborX="20462" custLinFactNeighborY="13886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CD0A47E-800F-4C70-8F42-6938A6716A91}" type="pres">
      <dgm:prSet presAssocID="{57A49AF5-8883-475D-9A4E-03EE5C334307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4D044786-D690-4A4A-A159-58A9954FF880}" type="pres">
      <dgm:prSet presAssocID="{57A49AF5-8883-475D-9A4E-03EE5C334307}" presName="BalanceSpacing" presStyleCnt="0"/>
      <dgm:spPr/>
    </dgm:pt>
    <dgm:pt modelId="{17C1FDF9-E8A7-4817-9536-FBC3D0BD57FC}" type="pres">
      <dgm:prSet presAssocID="{57A49AF5-8883-475D-9A4E-03EE5C334307}" presName="BalanceSpacing1" presStyleCnt="0"/>
      <dgm:spPr/>
    </dgm:pt>
    <dgm:pt modelId="{6B3FF576-692A-4A0C-9240-5AF53B136541}" type="pres">
      <dgm:prSet presAssocID="{70D2DD58-7AAF-4E03-B5A4-1FD9A7954B9B}" presName="Accent1Text" presStyleLbl="node1" presStyleIdx="1" presStyleCnt="8" custLinFactX="100000" custLinFactY="13402" custLinFactNeighborX="166807" custLinFactNeighborY="100000"/>
      <dgm:spPr/>
      <dgm:t>
        <a:bodyPr/>
        <a:lstStyle/>
        <a:p>
          <a:endParaRPr lang="id-ID"/>
        </a:p>
      </dgm:t>
    </dgm:pt>
    <dgm:pt modelId="{21E6BBD3-0114-42CC-93DE-F36FCD3B5FCE}" type="pres">
      <dgm:prSet presAssocID="{70D2DD58-7AAF-4E03-B5A4-1FD9A7954B9B}" presName="spaceBetweenRectangles" presStyleCnt="0"/>
      <dgm:spPr/>
    </dgm:pt>
    <dgm:pt modelId="{69794620-E890-430E-8E4F-E2D428FF321E}" type="pres">
      <dgm:prSet presAssocID="{E0FD3008-FFC9-4AE1-9E01-664FCAFA7158}" presName="composite" presStyleCnt="0"/>
      <dgm:spPr/>
    </dgm:pt>
    <dgm:pt modelId="{B118050B-CFCB-4377-8D4D-781895DA27A2}" type="pres">
      <dgm:prSet presAssocID="{E0FD3008-FFC9-4AE1-9E01-664FCAFA7158}" presName="Parent1" presStyleLbl="node1" presStyleIdx="2" presStyleCnt="8" custLinFactNeighborX="73522" custLinFactNeighborY="261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4CC382D-067B-415A-9497-D52F119C1793}" type="pres">
      <dgm:prSet presAssocID="{E0FD3008-FFC9-4AE1-9E01-664FCAFA7158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B405C9EE-50C1-452B-8529-CF6FF2652EDD}" type="pres">
      <dgm:prSet presAssocID="{E0FD3008-FFC9-4AE1-9E01-664FCAFA7158}" presName="BalanceSpacing" presStyleCnt="0"/>
      <dgm:spPr/>
    </dgm:pt>
    <dgm:pt modelId="{A580D066-0A32-4D92-B814-C66185406351}" type="pres">
      <dgm:prSet presAssocID="{E0FD3008-FFC9-4AE1-9E01-664FCAFA7158}" presName="BalanceSpacing1" presStyleCnt="0"/>
      <dgm:spPr/>
    </dgm:pt>
    <dgm:pt modelId="{EAB1E41F-A699-4E02-95C3-804585B908FE}" type="pres">
      <dgm:prSet presAssocID="{42356C19-F5D8-4F75-96D3-79D5F3BF4273}" presName="Accent1Text" presStyleLbl="node1" presStyleIdx="3" presStyleCnt="8" custLinFactX="5014" custLinFactY="55438" custLinFactNeighborX="100000" custLinFactNeighborY="100000"/>
      <dgm:spPr/>
      <dgm:t>
        <a:bodyPr/>
        <a:lstStyle/>
        <a:p>
          <a:endParaRPr lang="id-ID"/>
        </a:p>
      </dgm:t>
    </dgm:pt>
    <dgm:pt modelId="{CF2CD38C-B5B7-45CD-B94F-531BCE633169}" type="pres">
      <dgm:prSet presAssocID="{42356C19-F5D8-4F75-96D3-79D5F3BF4273}" presName="spaceBetweenRectangles" presStyleCnt="0"/>
      <dgm:spPr/>
    </dgm:pt>
    <dgm:pt modelId="{CDDCB29B-6FF4-4D93-B3A9-EF31F7203B3C}" type="pres">
      <dgm:prSet presAssocID="{29AACA46-BAED-4531-8E52-38BB362E3A3E}" presName="composite" presStyleCnt="0"/>
      <dgm:spPr/>
    </dgm:pt>
    <dgm:pt modelId="{BD3620C9-792C-43B9-A729-CC2DE5EFFE95}" type="pres">
      <dgm:prSet presAssocID="{29AACA46-BAED-4531-8E52-38BB362E3A3E}" presName="Parent1" presStyleLbl="node1" presStyleIdx="4" presStyleCnt="8" custLinFactX="-100000" custLinFactNeighborX="-157296" custLinFactNeighborY="-539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B0343C2-6466-49E6-92A3-F0A23ACD990D}" type="pres">
      <dgm:prSet presAssocID="{29AACA46-BAED-4531-8E52-38BB362E3A3E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9971E0FE-99D9-4705-B88C-325637FFBB4C}" type="pres">
      <dgm:prSet presAssocID="{29AACA46-BAED-4531-8E52-38BB362E3A3E}" presName="BalanceSpacing" presStyleCnt="0"/>
      <dgm:spPr/>
    </dgm:pt>
    <dgm:pt modelId="{1445E3D3-CBE6-480C-BE88-71ACF7090577}" type="pres">
      <dgm:prSet presAssocID="{29AACA46-BAED-4531-8E52-38BB362E3A3E}" presName="BalanceSpacing1" presStyleCnt="0"/>
      <dgm:spPr/>
    </dgm:pt>
    <dgm:pt modelId="{4C2C1A9D-59CA-45D7-A514-BAF093BF4B8F}" type="pres">
      <dgm:prSet presAssocID="{3FC37F33-9672-48B8-97ED-6B51DE1A1680}" presName="Accent1Text" presStyleLbl="node1" presStyleIdx="5" presStyleCnt="8" custLinFactX="-52272" custLinFactNeighborX="-100000" custLinFactNeighborY="70558"/>
      <dgm:spPr/>
      <dgm:t>
        <a:bodyPr/>
        <a:lstStyle/>
        <a:p>
          <a:endParaRPr lang="id-ID"/>
        </a:p>
      </dgm:t>
    </dgm:pt>
    <dgm:pt modelId="{2E4EDDCD-6C60-47BC-BCA9-3F823D91FDA4}" type="pres">
      <dgm:prSet presAssocID="{3FC37F33-9672-48B8-97ED-6B51DE1A1680}" presName="spaceBetweenRectangles" presStyleCnt="0"/>
      <dgm:spPr/>
    </dgm:pt>
    <dgm:pt modelId="{159ED8E6-A9FF-4AA4-8D3A-DDBDF6967755}" type="pres">
      <dgm:prSet presAssocID="{4590F6DF-C2DC-47B7-8D87-AE135A48385E}" presName="composite" presStyleCnt="0"/>
      <dgm:spPr/>
    </dgm:pt>
    <dgm:pt modelId="{76C7221D-0117-4DA3-B48B-E64211882858}" type="pres">
      <dgm:prSet presAssocID="{4590F6DF-C2DC-47B7-8D87-AE135A48385E}" presName="Parent1" presStyleLbl="node1" presStyleIdx="6" presStyleCnt="8" custLinFactY="-38861" custLinFactNeighborX="-61242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7B2FD7F-36F9-4785-9244-A29BEA2D5E4A}" type="pres">
      <dgm:prSet presAssocID="{4590F6DF-C2DC-47B7-8D87-AE135A48385E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63E637FC-012E-4753-AC0B-10775D768284}" type="pres">
      <dgm:prSet presAssocID="{4590F6DF-C2DC-47B7-8D87-AE135A48385E}" presName="BalanceSpacing" presStyleCnt="0"/>
      <dgm:spPr/>
    </dgm:pt>
    <dgm:pt modelId="{0AF7A0D5-C24A-4AB0-A8A3-215F74CD494E}" type="pres">
      <dgm:prSet presAssocID="{4590F6DF-C2DC-47B7-8D87-AE135A48385E}" presName="BalanceSpacing1" presStyleCnt="0"/>
      <dgm:spPr/>
    </dgm:pt>
    <dgm:pt modelId="{114CC6CC-DDF8-4BCD-B4CB-EB34988BCE1D}" type="pres">
      <dgm:prSet presAssocID="{A8A0CBA3-5D2B-4807-A593-1E666F17D17C}" presName="Accent1Text" presStyleLbl="node1" presStyleIdx="7" presStyleCnt="8" custLinFactX="-70499" custLinFactNeighborX="-100000" custLinFactNeighborY="-15778"/>
      <dgm:spPr/>
      <dgm:t>
        <a:bodyPr/>
        <a:lstStyle/>
        <a:p>
          <a:endParaRPr lang="id-ID"/>
        </a:p>
      </dgm:t>
    </dgm:pt>
  </dgm:ptLst>
  <dgm:cxnLst>
    <dgm:cxn modelId="{FC82A60C-39B0-44EF-890F-BE236E9AE667}" type="presOf" srcId="{57A49AF5-8883-475D-9A4E-03EE5C334307}" destId="{F67875DE-58C5-46EF-AB9B-81A05B0D53D6}" srcOrd="0" destOrd="0" presId="urn:microsoft.com/office/officeart/2008/layout/AlternatingHexagons"/>
    <dgm:cxn modelId="{B415319E-E7F6-4C66-A18B-D233C281EC8C}" type="presOf" srcId="{42356C19-F5D8-4F75-96D3-79D5F3BF4273}" destId="{EAB1E41F-A699-4E02-95C3-804585B908FE}" srcOrd="0" destOrd="0" presId="urn:microsoft.com/office/officeart/2008/layout/AlternatingHexagons"/>
    <dgm:cxn modelId="{744776FA-B2EB-49E6-9280-2BDAF27430FC}" srcId="{32CAB1AC-0FB3-4BAC-847C-3BDD1DA207B9}" destId="{E0FD3008-FFC9-4AE1-9E01-664FCAFA7158}" srcOrd="1" destOrd="0" parTransId="{EF1F308E-E389-499A-8104-EC8A5E76F107}" sibTransId="{42356C19-F5D8-4F75-96D3-79D5F3BF4273}"/>
    <dgm:cxn modelId="{F5C98E9D-D467-4CBD-AB2D-8F6269428671}" type="presOf" srcId="{32CAB1AC-0FB3-4BAC-847C-3BDD1DA207B9}" destId="{305CCB39-3B1E-4218-A8C7-A54996B046B2}" srcOrd="0" destOrd="0" presId="urn:microsoft.com/office/officeart/2008/layout/AlternatingHexagons"/>
    <dgm:cxn modelId="{3AC3E5FF-D8B3-4B79-ACCE-9D643AB1D18A}" srcId="{32CAB1AC-0FB3-4BAC-847C-3BDD1DA207B9}" destId="{4590F6DF-C2DC-47B7-8D87-AE135A48385E}" srcOrd="3" destOrd="0" parTransId="{4D5118CF-F38E-400C-8BA4-213E40F14FA3}" sibTransId="{A8A0CBA3-5D2B-4807-A593-1E666F17D17C}"/>
    <dgm:cxn modelId="{96FE3C9C-591A-4E59-B216-C02E47701931}" type="presOf" srcId="{4590F6DF-C2DC-47B7-8D87-AE135A48385E}" destId="{76C7221D-0117-4DA3-B48B-E64211882858}" srcOrd="0" destOrd="0" presId="urn:microsoft.com/office/officeart/2008/layout/AlternatingHexagons"/>
    <dgm:cxn modelId="{194D14F9-9AC1-45FB-A42B-30C155EE282C}" srcId="{32CAB1AC-0FB3-4BAC-847C-3BDD1DA207B9}" destId="{29AACA46-BAED-4531-8E52-38BB362E3A3E}" srcOrd="2" destOrd="0" parTransId="{20ABB9CF-D089-4295-9064-0664C4422E72}" sibTransId="{3FC37F33-9672-48B8-97ED-6B51DE1A1680}"/>
    <dgm:cxn modelId="{AA3E8826-C4E3-4AE6-9ABC-33D62BC1482F}" type="presOf" srcId="{A8A0CBA3-5D2B-4807-A593-1E666F17D17C}" destId="{114CC6CC-DDF8-4BCD-B4CB-EB34988BCE1D}" srcOrd="0" destOrd="0" presId="urn:microsoft.com/office/officeart/2008/layout/AlternatingHexagons"/>
    <dgm:cxn modelId="{41BAF977-5472-4DAD-9325-4BD4C5DB7AAD}" type="presOf" srcId="{3FC37F33-9672-48B8-97ED-6B51DE1A1680}" destId="{4C2C1A9D-59CA-45D7-A514-BAF093BF4B8F}" srcOrd="0" destOrd="0" presId="urn:microsoft.com/office/officeart/2008/layout/AlternatingHexagons"/>
    <dgm:cxn modelId="{E5413B8E-FA03-49A7-9721-9D082ED10CA0}" type="presOf" srcId="{70D2DD58-7AAF-4E03-B5A4-1FD9A7954B9B}" destId="{6B3FF576-692A-4A0C-9240-5AF53B136541}" srcOrd="0" destOrd="0" presId="urn:microsoft.com/office/officeart/2008/layout/AlternatingHexagons"/>
    <dgm:cxn modelId="{8A4E438B-0561-42F1-96D4-B7DC4F80B1DE}" type="presOf" srcId="{E0FD3008-FFC9-4AE1-9E01-664FCAFA7158}" destId="{B118050B-CFCB-4377-8D4D-781895DA27A2}" srcOrd="0" destOrd="0" presId="urn:microsoft.com/office/officeart/2008/layout/AlternatingHexagons"/>
    <dgm:cxn modelId="{FDE6B0FF-DD30-4E70-A134-AF372434685D}" type="presOf" srcId="{29AACA46-BAED-4531-8E52-38BB362E3A3E}" destId="{BD3620C9-792C-43B9-A729-CC2DE5EFFE95}" srcOrd="0" destOrd="0" presId="urn:microsoft.com/office/officeart/2008/layout/AlternatingHexagons"/>
    <dgm:cxn modelId="{A33D559A-AA89-4480-BE26-CF3DA23F4EC8}" srcId="{32CAB1AC-0FB3-4BAC-847C-3BDD1DA207B9}" destId="{57A49AF5-8883-475D-9A4E-03EE5C334307}" srcOrd="0" destOrd="0" parTransId="{1DE57FDC-7628-49BF-9CD6-1A034AE39BCA}" sibTransId="{70D2DD58-7AAF-4E03-B5A4-1FD9A7954B9B}"/>
    <dgm:cxn modelId="{031CD6B4-56A6-4F96-AFF7-EA285157CF7F}" type="presParOf" srcId="{305CCB39-3B1E-4218-A8C7-A54996B046B2}" destId="{D886B014-5F99-4725-98F1-60C2338A492B}" srcOrd="0" destOrd="0" presId="urn:microsoft.com/office/officeart/2008/layout/AlternatingHexagons"/>
    <dgm:cxn modelId="{E641096A-FA95-49FA-8191-3208F119B23D}" type="presParOf" srcId="{D886B014-5F99-4725-98F1-60C2338A492B}" destId="{F67875DE-58C5-46EF-AB9B-81A05B0D53D6}" srcOrd="0" destOrd="0" presId="urn:microsoft.com/office/officeart/2008/layout/AlternatingHexagons"/>
    <dgm:cxn modelId="{031E43AC-0971-469E-86AD-924188DEFCA3}" type="presParOf" srcId="{D886B014-5F99-4725-98F1-60C2338A492B}" destId="{7CD0A47E-800F-4C70-8F42-6938A6716A91}" srcOrd="1" destOrd="0" presId="urn:microsoft.com/office/officeart/2008/layout/AlternatingHexagons"/>
    <dgm:cxn modelId="{08B52C2C-B578-444B-AB24-69462D48C4A1}" type="presParOf" srcId="{D886B014-5F99-4725-98F1-60C2338A492B}" destId="{4D044786-D690-4A4A-A159-58A9954FF880}" srcOrd="2" destOrd="0" presId="urn:microsoft.com/office/officeart/2008/layout/AlternatingHexagons"/>
    <dgm:cxn modelId="{88BEE4D2-C0F0-4E90-99ED-2234156B5719}" type="presParOf" srcId="{D886B014-5F99-4725-98F1-60C2338A492B}" destId="{17C1FDF9-E8A7-4817-9536-FBC3D0BD57FC}" srcOrd="3" destOrd="0" presId="urn:microsoft.com/office/officeart/2008/layout/AlternatingHexagons"/>
    <dgm:cxn modelId="{4F8C5BF2-8458-42A5-ABD7-64E2BC2E865C}" type="presParOf" srcId="{D886B014-5F99-4725-98F1-60C2338A492B}" destId="{6B3FF576-692A-4A0C-9240-5AF53B136541}" srcOrd="4" destOrd="0" presId="urn:microsoft.com/office/officeart/2008/layout/AlternatingHexagons"/>
    <dgm:cxn modelId="{BD274CF9-BA56-4656-BC80-CDB204AA2F1A}" type="presParOf" srcId="{305CCB39-3B1E-4218-A8C7-A54996B046B2}" destId="{21E6BBD3-0114-42CC-93DE-F36FCD3B5FCE}" srcOrd="1" destOrd="0" presId="urn:microsoft.com/office/officeart/2008/layout/AlternatingHexagons"/>
    <dgm:cxn modelId="{BBDB6034-703E-458F-A7FC-7CE69E2F5267}" type="presParOf" srcId="{305CCB39-3B1E-4218-A8C7-A54996B046B2}" destId="{69794620-E890-430E-8E4F-E2D428FF321E}" srcOrd="2" destOrd="0" presId="urn:microsoft.com/office/officeart/2008/layout/AlternatingHexagons"/>
    <dgm:cxn modelId="{9FEE76E7-4B61-4215-B3C3-0206F98F8AAA}" type="presParOf" srcId="{69794620-E890-430E-8E4F-E2D428FF321E}" destId="{B118050B-CFCB-4377-8D4D-781895DA27A2}" srcOrd="0" destOrd="0" presId="urn:microsoft.com/office/officeart/2008/layout/AlternatingHexagons"/>
    <dgm:cxn modelId="{B03A07E3-0660-4331-BAE2-BC66E96F3297}" type="presParOf" srcId="{69794620-E890-430E-8E4F-E2D428FF321E}" destId="{E4CC382D-067B-415A-9497-D52F119C1793}" srcOrd="1" destOrd="0" presId="urn:microsoft.com/office/officeart/2008/layout/AlternatingHexagons"/>
    <dgm:cxn modelId="{EC6B2C9D-17E0-4799-ADDA-BE23F99A8772}" type="presParOf" srcId="{69794620-E890-430E-8E4F-E2D428FF321E}" destId="{B405C9EE-50C1-452B-8529-CF6FF2652EDD}" srcOrd="2" destOrd="0" presId="urn:microsoft.com/office/officeart/2008/layout/AlternatingHexagons"/>
    <dgm:cxn modelId="{639A1A2F-87F9-438E-9BFA-50ACBDE4F788}" type="presParOf" srcId="{69794620-E890-430E-8E4F-E2D428FF321E}" destId="{A580D066-0A32-4D92-B814-C66185406351}" srcOrd="3" destOrd="0" presId="urn:microsoft.com/office/officeart/2008/layout/AlternatingHexagons"/>
    <dgm:cxn modelId="{AF20EB10-D2F4-4F8B-A1AF-1221350C7556}" type="presParOf" srcId="{69794620-E890-430E-8E4F-E2D428FF321E}" destId="{EAB1E41F-A699-4E02-95C3-804585B908FE}" srcOrd="4" destOrd="0" presId="urn:microsoft.com/office/officeart/2008/layout/AlternatingHexagons"/>
    <dgm:cxn modelId="{C4B3258D-75BF-4F23-9EFD-C3F34EDAAB0B}" type="presParOf" srcId="{305CCB39-3B1E-4218-A8C7-A54996B046B2}" destId="{CF2CD38C-B5B7-45CD-B94F-531BCE633169}" srcOrd="3" destOrd="0" presId="urn:microsoft.com/office/officeart/2008/layout/AlternatingHexagons"/>
    <dgm:cxn modelId="{71A712D2-B6BB-4D05-A136-A629C89A04ED}" type="presParOf" srcId="{305CCB39-3B1E-4218-A8C7-A54996B046B2}" destId="{CDDCB29B-6FF4-4D93-B3A9-EF31F7203B3C}" srcOrd="4" destOrd="0" presId="urn:microsoft.com/office/officeart/2008/layout/AlternatingHexagons"/>
    <dgm:cxn modelId="{981802F3-F8E5-46AF-94C1-519CDCB2788D}" type="presParOf" srcId="{CDDCB29B-6FF4-4D93-B3A9-EF31F7203B3C}" destId="{BD3620C9-792C-43B9-A729-CC2DE5EFFE95}" srcOrd="0" destOrd="0" presId="urn:microsoft.com/office/officeart/2008/layout/AlternatingHexagons"/>
    <dgm:cxn modelId="{498EBD40-06DD-4885-9637-6C9DB14E8732}" type="presParOf" srcId="{CDDCB29B-6FF4-4D93-B3A9-EF31F7203B3C}" destId="{0B0343C2-6466-49E6-92A3-F0A23ACD990D}" srcOrd="1" destOrd="0" presId="urn:microsoft.com/office/officeart/2008/layout/AlternatingHexagons"/>
    <dgm:cxn modelId="{3FAD9010-D16B-4E1A-907A-D84C992CB5A8}" type="presParOf" srcId="{CDDCB29B-6FF4-4D93-B3A9-EF31F7203B3C}" destId="{9971E0FE-99D9-4705-B88C-325637FFBB4C}" srcOrd="2" destOrd="0" presId="urn:microsoft.com/office/officeart/2008/layout/AlternatingHexagons"/>
    <dgm:cxn modelId="{20F13365-91DF-4AB2-8559-943284AF004E}" type="presParOf" srcId="{CDDCB29B-6FF4-4D93-B3A9-EF31F7203B3C}" destId="{1445E3D3-CBE6-480C-BE88-71ACF7090577}" srcOrd="3" destOrd="0" presId="urn:microsoft.com/office/officeart/2008/layout/AlternatingHexagons"/>
    <dgm:cxn modelId="{CD712A36-8550-4E2C-A9AA-DF54D620F473}" type="presParOf" srcId="{CDDCB29B-6FF4-4D93-B3A9-EF31F7203B3C}" destId="{4C2C1A9D-59CA-45D7-A514-BAF093BF4B8F}" srcOrd="4" destOrd="0" presId="urn:microsoft.com/office/officeart/2008/layout/AlternatingHexagons"/>
    <dgm:cxn modelId="{BFE259D3-886B-46A5-8C55-33487DE71212}" type="presParOf" srcId="{305CCB39-3B1E-4218-A8C7-A54996B046B2}" destId="{2E4EDDCD-6C60-47BC-BCA9-3F823D91FDA4}" srcOrd="5" destOrd="0" presId="urn:microsoft.com/office/officeart/2008/layout/AlternatingHexagons"/>
    <dgm:cxn modelId="{F0E01FF6-88B9-42B5-AE45-7CC5B2AE770A}" type="presParOf" srcId="{305CCB39-3B1E-4218-A8C7-A54996B046B2}" destId="{159ED8E6-A9FF-4AA4-8D3A-DDBDF6967755}" srcOrd="6" destOrd="0" presId="urn:microsoft.com/office/officeart/2008/layout/AlternatingHexagons"/>
    <dgm:cxn modelId="{2F0092E1-5E92-47B6-A990-64ECCE39C6CB}" type="presParOf" srcId="{159ED8E6-A9FF-4AA4-8D3A-DDBDF6967755}" destId="{76C7221D-0117-4DA3-B48B-E64211882858}" srcOrd="0" destOrd="0" presId="urn:microsoft.com/office/officeart/2008/layout/AlternatingHexagons"/>
    <dgm:cxn modelId="{E3E60CAB-3CA6-47D3-BD46-73B7099EC783}" type="presParOf" srcId="{159ED8E6-A9FF-4AA4-8D3A-DDBDF6967755}" destId="{D7B2FD7F-36F9-4785-9244-A29BEA2D5E4A}" srcOrd="1" destOrd="0" presId="urn:microsoft.com/office/officeart/2008/layout/AlternatingHexagons"/>
    <dgm:cxn modelId="{1FA201E0-571A-45F1-B457-D39C4E998EF4}" type="presParOf" srcId="{159ED8E6-A9FF-4AA4-8D3A-DDBDF6967755}" destId="{63E637FC-012E-4753-AC0B-10775D768284}" srcOrd="2" destOrd="0" presId="urn:microsoft.com/office/officeart/2008/layout/AlternatingHexagons"/>
    <dgm:cxn modelId="{5E4726FF-1163-4759-9530-B95843134193}" type="presParOf" srcId="{159ED8E6-A9FF-4AA4-8D3A-DDBDF6967755}" destId="{0AF7A0D5-C24A-4AB0-A8A3-215F74CD494E}" srcOrd="3" destOrd="0" presId="urn:microsoft.com/office/officeart/2008/layout/AlternatingHexagons"/>
    <dgm:cxn modelId="{E32730E7-4DA8-494B-A3AE-DDD7F2FA16DD}" type="presParOf" srcId="{159ED8E6-A9FF-4AA4-8D3A-DDBDF6967755}" destId="{114CC6CC-DDF8-4BCD-B4CB-EB34988BCE1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428EB-F3A7-4A96-BB1D-43FE156CDB2B}" type="datetimeFigureOut">
              <a:rPr lang="ko-KR" altLang="en-US" smtClean="0"/>
              <a:pPr/>
              <a:t>2018-09-29</a:t>
            </a:fld>
            <a:endParaRPr lang="ko-KR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3882-DEFD-4E72-8E13-72C60FD89A1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5670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3882-DEFD-4E72-8E13-72C60FD89A16}" type="slidenum">
              <a:rPr lang="ko-KR" altLang="en-US" smtClean="0"/>
              <a:pPr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86390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79812" y="1923678"/>
            <a:ext cx="3384376" cy="104824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79664" y="3003798"/>
            <a:ext cx="3384376" cy="481178"/>
          </a:xfrm>
          <a:prstGeom prst="rect">
            <a:avLst/>
          </a:prstGeom>
        </p:spPr>
        <p:txBody>
          <a:bodyPr anchor="ctr"/>
          <a:lstStyle>
            <a:lvl1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  <p:sp>
        <p:nvSpPr>
          <p:cNvPr id="3" name="Oval 2"/>
          <p:cNvSpPr/>
          <p:nvPr userDrawn="1"/>
        </p:nvSpPr>
        <p:spPr>
          <a:xfrm>
            <a:off x="2979198" y="996200"/>
            <a:ext cx="3240360" cy="3240360"/>
          </a:xfrm>
          <a:prstGeom prst="ellipse">
            <a:avLst/>
          </a:prstGeom>
          <a:noFill/>
          <a:ln w="158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3888" y="627534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563888" y="2031690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563888" y="3435846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7607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74002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83768" y="303498"/>
            <a:ext cx="1944216" cy="45365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6775" y="303498"/>
            <a:ext cx="1944216" cy="45365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20389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247964" y="339502"/>
            <a:ext cx="1944216" cy="4464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44448" y="2774906"/>
            <a:ext cx="2304016" cy="2029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5536" y="2774906"/>
            <a:ext cx="3600160" cy="2029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99681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 userDrawn="1"/>
        </p:nvSpPr>
        <p:spPr>
          <a:xfrm rot="10800000">
            <a:off x="6804000" y="1"/>
            <a:ext cx="2340000" cy="2340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24595" y="286544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260726" y="1476772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424595" y="2662808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588464" y="1476772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Right Triangle 13"/>
          <p:cNvSpPr/>
          <p:nvPr userDrawn="1"/>
        </p:nvSpPr>
        <p:spPr>
          <a:xfrm>
            <a:off x="0" y="2803500"/>
            <a:ext cx="2340000" cy="2340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821026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59194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75218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91242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259194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475218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691242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9563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787774"/>
            <a:ext cx="9144000" cy="23557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95375"/>
            <a:ext cx="6011911" cy="305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83453" y="1491630"/>
            <a:ext cx="2834003" cy="21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76493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86352"/>
            <a:ext cx="3672408" cy="366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71161" y="1446782"/>
            <a:ext cx="3325137" cy="23237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15967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377124" y="506011"/>
            <a:ext cx="2376264" cy="4104459"/>
            <a:chOff x="2627784" y="1825002"/>
            <a:chExt cx="1198166" cy="2069560"/>
          </a:xfrm>
        </p:grpSpPr>
        <p:sp>
          <p:nvSpPr>
            <p:cNvPr id="7" name="Rounded Rectangle 6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2" name="Oval 11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" name="Rounded Rectangle 12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526032" y="843558"/>
            <a:ext cx="2091935" cy="32985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15554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43808" y="0"/>
            <a:ext cx="6300192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284380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92622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rgbClr val="57A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7563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35169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G:\002-KIMS BUSINESS\007-02-Googleslidesppt\02-GSppt-Contents-Kim\20170429\02-\item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5165" y="357831"/>
            <a:ext cx="3101574" cy="341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3"/>
          <p:cNvSpPr/>
          <p:nvPr userDrawn="1"/>
        </p:nvSpPr>
        <p:spPr>
          <a:xfrm rot="2539017">
            <a:off x="-150396" y="312859"/>
            <a:ext cx="1311499" cy="276834"/>
          </a:xfrm>
          <a:custGeom>
            <a:avLst/>
            <a:gdLst/>
            <a:ahLst/>
            <a:cxnLst/>
            <a:rect l="l" t="t" r="r" b="b"/>
            <a:pathLst>
              <a:path w="1311499" h="276834">
                <a:moveTo>
                  <a:pt x="0" y="168822"/>
                </a:moveTo>
                <a:lnTo>
                  <a:pt x="1257493" y="168822"/>
                </a:lnTo>
                <a:cubicBezTo>
                  <a:pt x="1287320" y="168822"/>
                  <a:pt x="1311499" y="193001"/>
                  <a:pt x="1311499" y="222828"/>
                </a:cubicBezTo>
                <a:cubicBezTo>
                  <a:pt x="1311499" y="252655"/>
                  <a:pt x="1287320" y="276834"/>
                  <a:pt x="1257493" y="276834"/>
                </a:cubicBezTo>
                <a:lnTo>
                  <a:pt x="98341" y="276834"/>
                </a:lnTo>
                <a:close/>
                <a:moveTo>
                  <a:pt x="13263" y="108012"/>
                </a:moveTo>
                <a:lnTo>
                  <a:pt x="131896" y="0"/>
                </a:lnTo>
                <a:lnTo>
                  <a:pt x="990679" y="0"/>
                </a:lnTo>
                <a:cubicBezTo>
                  <a:pt x="1020506" y="0"/>
                  <a:pt x="1044685" y="24179"/>
                  <a:pt x="1044685" y="54006"/>
                </a:cubicBezTo>
                <a:cubicBezTo>
                  <a:pt x="1044685" y="83833"/>
                  <a:pt x="1020506" y="108012"/>
                  <a:pt x="990679" y="108012"/>
                </a:cubicBezTo>
                <a:close/>
              </a:path>
            </a:pathLst>
          </a:cu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7"/>
          <p:cNvSpPr/>
          <p:nvPr userDrawn="1"/>
        </p:nvSpPr>
        <p:spPr>
          <a:xfrm rot="2539017">
            <a:off x="7980742" y="4555158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67544" y="0"/>
            <a:ext cx="3312368" cy="1347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67544" y="3795886"/>
            <a:ext cx="3312368" cy="1347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67544" y="1491630"/>
            <a:ext cx="3312368" cy="21602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72415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38182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07904" y="2253238"/>
            <a:ext cx="5436096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07904" y="2726814"/>
            <a:ext cx="54360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359273" y="1356135"/>
            <a:ext cx="2420639" cy="2425386"/>
            <a:chOff x="894913" y="1065128"/>
            <a:chExt cx="2420639" cy="2425386"/>
          </a:xfrm>
        </p:grpSpPr>
        <p:pic>
          <p:nvPicPr>
            <p:cNvPr id="5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4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004758">
              <a:off x="963129" y="1820488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8569023">
              <a:off x="1645526" y="1354124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1115616" y="1539635"/>
              <a:ext cx="1616891" cy="16168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4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3475233">
              <a:off x="894913" y="1065128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602967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07904" y="2253238"/>
            <a:ext cx="5436096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07904" y="2726814"/>
            <a:ext cx="54360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359273" y="1356135"/>
            <a:ext cx="2420639" cy="2425386"/>
            <a:chOff x="894913" y="1065128"/>
            <a:chExt cx="2420639" cy="2425386"/>
          </a:xfrm>
        </p:grpSpPr>
        <p:pic>
          <p:nvPicPr>
            <p:cNvPr id="5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4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004758">
              <a:off x="963129" y="1820488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8569023">
              <a:off x="1645526" y="1354124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1115616" y="1539635"/>
              <a:ext cx="1616891" cy="16168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4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3475233">
              <a:off x="894913" y="1065128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 Layout">
    <p:bg>
      <p:bgPr>
        <a:solidFill>
          <a:srgbClr val="57A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/>
          <p:cNvSpPr/>
          <p:nvPr userDrawn="1"/>
        </p:nvSpPr>
        <p:spPr>
          <a:xfrm rot="2539017">
            <a:off x="-150396" y="312859"/>
            <a:ext cx="1311499" cy="276834"/>
          </a:xfrm>
          <a:custGeom>
            <a:avLst/>
            <a:gdLst/>
            <a:ahLst/>
            <a:cxnLst/>
            <a:rect l="l" t="t" r="r" b="b"/>
            <a:pathLst>
              <a:path w="1311499" h="276834">
                <a:moveTo>
                  <a:pt x="0" y="168822"/>
                </a:moveTo>
                <a:lnTo>
                  <a:pt x="1257493" y="168822"/>
                </a:lnTo>
                <a:cubicBezTo>
                  <a:pt x="1287320" y="168822"/>
                  <a:pt x="1311499" y="193001"/>
                  <a:pt x="1311499" y="222828"/>
                </a:cubicBezTo>
                <a:cubicBezTo>
                  <a:pt x="1311499" y="252655"/>
                  <a:pt x="1287320" y="276834"/>
                  <a:pt x="1257493" y="276834"/>
                </a:cubicBezTo>
                <a:lnTo>
                  <a:pt x="98341" y="276834"/>
                </a:lnTo>
                <a:close/>
                <a:moveTo>
                  <a:pt x="13263" y="108012"/>
                </a:moveTo>
                <a:lnTo>
                  <a:pt x="131896" y="0"/>
                </a:lnTo>
                <a:lnTo>
                  <a:pt x="990679" y="0"/>
                </a:lnTo>
                <a:cubicBezTo>
                  <a:pt x="1020506" y="0"/>
                  <a:pt x="1044685" y="24179"/>
                  <a:pt x="1044685" y="54006"/>
                </a:cubicBezTo>
                <a:cubicBezTo>
                  <a:pt x="1044685" y="83833"/>
                  <a:pt x="1020506" y="108012"/>
                  <a:pt x="990679" y="108012"/>
                </a:cubicBezTo>
                <a:close/>
              </a:path>
            </a:pathLst>
          </a:cu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7"/>
          <p:cNvSpPr/>
          <p:nvPr userDrawn="1"/>
        </p:nvSpPr>
        <p:spPr>
          <a:xfrm rot="2539017">
            <a:off x="7980742" y="4555158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2691166" y="319499"/>
            <a:ext cx="4378671" cy="4443349"/>
            <a:chOff x="2987824" y="255370"/>
            <a:chExt cx="3658591" cy="3712633"/>
          </a:xfrm>
        </p:grpSpPr>
        <p:sp>
          <p:nvSpPr>
            <p:cNvPr id="16" name="Rounded Rectangle 7"/>
            <p:cNvSpPr/>
            <p:nvPr userDrawn="1"/>
          </p:nvSpPr>
          <p:spPr>
            <a:xfrm rot="2743412">
              <a:off x="2570129" y="839249"/>
              <a:ext cx="1479455" cy="311698"/>
            </a:xfrm>
            <a:custGeom>
              <a:avLst/>
              <a:gdLst/>
              <a:ahLst/>
              <a:cxnLst/>
              <a:rect l="l" t="t" r="r" b="b"/>
              <a:pathLst>
                <a:path w="1313980" h="276835">
                  <a:moveTo>
                    <a:pt x="282631" y="184641"/>
                  </a:moveTo>
                  <a:cubicBezTo>
                    <a:pt x="292404" y="174868"/>
                    <a:pt x="305907" y="168823"/>
                    <a:pt x="320820" y="168822"/>
                  </a:cubicBezTo>
                  <a:lnTo>
                    <a:pt x="1281494" y="168822"/>
                  </a:lnTo>
                  <a:lnTo>
                    <a:pt x="1162861" y="276834"/>
                  </a:lnTo>
                  <a:lnTo>
                    <a:pt x="320820" y="276835"/>
                  </a:lnTo>
                  <a:cubicBezTo>
                    <a:pt x="290992" y="276835"/>
                    <a:pt x="266814" y="252656"/>
                    <a:pt x="266814" y="222829"/>
                  </a:cubicBezTo>
                  <a:cubicBezTo>
                    <a:pt x="266814" y="207915"/>
                    <a:pt x="272859" y="194413"/>
                    <a:pt x="282631" y="184641"/>
                  </a:cubicBezTo>
                  <a:close/>
                  <a:moveTo>
                    <a:pt x="15817" y="15819"/>
                  </a:moveTo>
                  <a:cubicBezTo>
                    <a:pt x="25590" y="6046"/>
                    <a:pt x="39091" y="1"/>
                    <a:pt x="54005" y="1"/>
                  </a:cubicBezTo>
                  <a:lnTo>
                    <a:pt x="1215638" y="0"/>
                  </a:lnTo>
                  <a:lnTo>
                    <a:pt x="1313980" y="108013"/>
                  </a:lnTo>
                  <a:lnTo>
                    <a:pt x="54005" y="108013"/>
                  </a:lnTo>
                  <a:cubicBezTo>
                    <a:pt x="24178" y="108013"/>
                    <a:pt x="0" y="83834"/>
                    <a:pt x="0" y="54007"/>
                  </a:cubicBezTo>
                  <a:cubicBezTo>
                    <a:pt x="0" y="39093"/>
                    <a:pt x="6044" y="25592"/>
                    <a:pt x="15817" y="15819"/>
                  </a:cubicBezTo>
                  <a:close/>
                </a:path>
              </a:pathLst>
            </a:cu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ounded Rectangle 3"/>
            <p:cNvSpPr/>
            <p:nvPr userDrawn="1"/>
          </p:nvSpPr>
          <p:spPr>
            <a:xfrm rot="2588287">
              <a:off x="4911045" y="3207276"/>
              <a:ext cx="1476662" cy="311697"/>
            </a:xfrm>
            <a:custGeom>
              <a:avLst/>
              <a:gdLst/>
              <a:ahLst/>
              <a:cxnLst/>
              <a:rect l="l" t="t" r="r" b="b"/>
              <a:pathLst>
                <a:path w="1311499" h="276834">
                  <a:moveTo>
                    <a:pt x="0" y="168822"/>
                  </a:moveTo>
                  <a:lnTo>
                    <a:pt x="1257493" y="168822"/>
                  </a:lnTo>
                  <a:cubicBezTo>
                    <a:pt x="1287320" y="168822"/>
                    <a:pt x="1311499" y="193001"/>
                    <a:pt x="1311499" y="222828"/>
                  </a:cubicBezTo>
                  <a:cubicBezTo>
                    <a:pt x="1311499" y="252655"/>
                    <a:pt x="1287320" y="276834"/>
                    <a:pt x="1257493" y="276834"/>
                  </a:cubicBezTo>
                  <a:lnTo>
                    <a:pt x="98341" y="276834"/>
                  </a:lnTo>
                  <a:close/>
                  <a:moveTo>
                    <a:pt x="13263" y="108012"/>
                  </a:moveTo>
                  <a:lnTo>
                    <a:pt x="131896" y="0"/>
                  </a:lnTo>
                  <a:lnTo>
                    <a:pt x="990679" y="0"/>
                  </a:lnTo>
                  <a:cubicBezTo>
                    <a:pt x="1020506" y="0"/>
                    <a:pt x="1044685" y="24179"/>
                    <a:pt x="1044685" y="54006"/>
                  </a:cubicBezTo>
                  <a:cubicBezTo>
                    <a:pt x="1044685" y="83833"/>
                    <a:pt x="1020506" y="108012"/>
                    <a:pt x="990679" y="108012"/>
                  </a:cubicBezTo>
                  <a:close/>
                </a:path>
              </a:pathLst>
            </a:cu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/>
            <p:cNvGrpSpPr/>
            <p:nvPr userDrawn="1"/>
          </p:nvGrpSpPr>
          <p:grpSpPr>
            <a:xfrm>
              <a:off x="2987824" y="302237"/>
              <a:ext cx="3658591" cy="3665766"/>
              <a:chOff x="894913" y="1065128"/>
              <a:chExt cx="2420639" cy="2425386"/>
            </a:xfrm>
          </p:grpSpPr>
          <p:pic>
            <p:nvPicPr>
              <p:cNvPr id="8" name="Picture 7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rightnessContrast bright="44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004758">
                <a:off x="963129" y="1820488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569023">
                <a:off x="1645526" y="1354124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Oval 11"/>
              <p:cNvSpPr/>
              <p:nvPr/>
            </p:nvSpPr>
            <p:spPr>
              <a:xfrm>
                <a:off x="1115616" y="1539635"/>
                <a:ext cx="1616891" cy="161689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3" name="Picture 4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rightnessContrast bright="44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3475233">
                <a:off x="894913" y="1065128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Oval 18"/>
            <p:cNvSpPr/>
            <p:nvPr userDrawn="1"/>
          </p:nvSpPr>
          <p:spPr>
            <a:xfrm>
              <a:off x="3452395" y="1155308"/>
              <a:ext cx="2188355" cy="2188355"/>
            </a:xfrm>
            <a:prstGeom prst="ellipse">
              <a:avLst/>
            </a:prstGeom>
            <a:noFill/>
            <a:ln w="1587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92288" y="2283718"/>
            <a:ext cx="235942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392140" y="2859781"/>
            <a:ext cx="2359424" cy="57606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421661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76389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07904" y="2253238"/>
            <a:ext cx="5436096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07904" y="2726814"/>
            <a:ext cx="54360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359273" y="1356135"/>
            <a:ext cx="2420639" cy="2425386"/>
            <a:chOff x="894913" y="1065128"/>
            <a:chExt cx="2420639" cy="2425386"/>
          </a:xfrm>
        </p:grpSpPr>
        <p:pic>
          <p:nvPicPr>
            <p:cNvPr id="5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4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004758">
              <a:off x="963129" y="1820488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8569023">
              <a:off x="1645526" y="1354124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1115616" y="1539635"/>
              <a:ext cx="1616891" cy="16168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4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3475233">
              <a:off x="894913" y="1065128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654572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7571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694627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88204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99542"/>
            <a:ext cx="882047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97845489-B228-40CA-99BD-CBA41EE6F99E}"/>
              </a:ext>
            </a:extLst>
          </p:cNvPr>
          <p:cNvSpPr/>
          <p:nvPr userDrawn="1"/>
        </p:nvSpPr>
        <p:spPr>
          <a:xfrm>
            <a:off x="0" y="1059582"/>
            <a:ext cx="9144000" cy="40839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290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123478"/>
            <a:ext cx="75243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19672" y="699542"/>
            <a:ext cx="75243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4074184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75" r:id="rId4"/>
    <p:sldLayoutId id="2147483676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52" r:id="rId3"/>
    <p:sldLayoutId id="2147483660" r:id="rId4"/>
    <p:sldLayoutId id="2147483662" r:id="rId5"/>
    <p:sldLayoutId id="2147483665" r:id="rId6"/>
    <p:sldLayoutId id="2147483666" r:id="rId7"/>
    <p:sldLayoutId id="2147483663" r:id="rId8"/>
    <p:sldLayoutId id="2147483664" r:id="rId9"/>
    <p:sldLayoutId id="2147483667" r:id="rId10"/>
    <p:sldLayoutId id="2147483668" r:id="rId11"/>
    <p:sldLayoutId id="2147483655" r:id="rId12"/>
    <p:sldLayoutId id="2147483669" r:id="rId13"/>
    <p:sldLayoutId id="2147483670" r:id="rId14"/>
    <p:sldLayoutId id="2147483671" r:id="rId15"/>
    <p:sldLayoutId id="2147483656" r:id="rId16"/>
    <p:sldLayoutId id="2147483674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39752" y="1059582"/>
            <a:ext cx="4536504" cy="2232248"/>
          </a:xfrm>
        </p:spPr>
        <p:txBody>
          <a:bodyPr/>
          <a:lstStyle/>
          <a:p>
            <a:pPr lvl="0"/>
            <a:r>
              <a:rPr lang="id-ID" altLang="ko-KR" sz="3200" dirty="0">
                <a:solidFill>
                  <a:srgbClr val="57A7BD"/>
                </a:solidFill>
                <a:ea typeface="맑은 고딕" pitchFamily="50" charset="-127"/>
              </a:rPr>
              <a:t>TEORI </a:t>
            </a:r>
          </a:p>
          <a:p>
            <a:pPr lvl="0"/>
            <a:r>
              <a:rPr lang="id-ID" altLang="ko-KR" sz="3200" dirty="0">
                <a:solidFill>
                  <a:srgbClr val="57A7BD"/>
                </a:solidFill>
                <a:ea typeface="맑은 고딕" pitchFamily="50" charset="-127"/>
              </a:rPr>
              <a:t>BELAJAR </a:t>
            </a:r>
          </a:p>
          <a:p>
            <a:pPr lvl="0"/>
            <a:r>
              <a:rPr lang="id-ID" altLang="ko-KR" sz="3200" dirty="0">
                <a:solidFill>
                  <a:srgbClr val="57A7BD"/>
                </a:solidFill>
                <a:ea typeface="맑은 고딕" pitchFamily="50" charset="-127"/>
              </a:rPr>
              <a:t>KOGNITIF</a:t>
            </a:r>
            <a:endParaRPr lang="en-US" altLang="ko-KR" sz="3200" b="1" dirty="0">
              <a:solidFill>
                <a:srgbClr val="57A7BD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071802" y="3429006"/>
            <a:ext cx="2870630" cy="400620"/>
          </a:xfrm>
        </p:spPr>
        <p:txBody>
          <a:bodyPr/>
          <a:lstStyle/>
          <a:p>
            <a:pPr lvl="0"/>
            <a:r>
              <a:rPr lang="id-ID" altLang="ko-KR" sz="1600" b="1" dirty="0" smtClean="0"/>
              <a:t>Inovasi Pembelajaran Pertemuan 4</a:t>
            </a:r>
            <a:endParaRPr lang="id-ID" altLang="ko-KR" dirty="0"/>
          </a:p>
        </p:txBody>
      </p:sp>
    </p:spTree>
    <p:extLst>
      <p:ext uri="{BB962C8B-B14F-4D97-AF65-F5344CB8AC3E}">
        <p14:creationId xmlns:p14="http://schemas.microsoft.com/office/powerpoint/2010/main" xmlns="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2A5ADCF-70C9-4AE8-8F4E-15E9E87A21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19672" y="699542"/>
            <a:ext cx="7524328" cy="576064"/>
          </a:xfrm>
        </p:spPr>
        <p:txBody>
          <a:bodyPr/>
          <a:lstStyle/>
          <a:p>
            <a:r>
              <a:rPr lang="id-ID" altLang="ko-KR" b="1" dirty="0"/>
              <a:t>TEORI BELAJAR MEDAN KOGNITIF(KURT LEWIN)</a:t>
            </a:r>
            <a:endParaRPr lang="ko-KR" altLang="en-US" b="1" dirty="0"/>
          </a:p>
          <a:p>
            <a:endParaRPr lang="id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3A75D2C-56CD-4627-8A41-547A5C1A35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5656" y="1203598"/>
            <a:ext cx="7272808" cy="3744416"/>
          </a:xfrm>
        </p:spPr>
        <p:txBody>
          <a:bodyPr/>
          <a:lstStyle/>
          <a:p>
            <a:pPr algn="ctr"/>
            <a:r>
              <a:rPr lang="id-ID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Setiap individu berada dalam suatu medan kekuatan yang bersifat psikologis, yang disebut</a:t>
            </a:r>
          </a:p>
          <a:p>
            <a:pPr algn="ctr"/>
            <a:r>
              <a:rPr lang="id-ID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Ruang Hidup atau </a:t>
            </a:r>
            <a:r>
              <a:rPr lang="id-ID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Life Space</a:t>
            </a:r>
          </a:p>
          <a:p>
            <a:pPr algn="ctr"/>
            <a:endParaRPr lang="id-ID" sz="1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endParaRPr lang="id-ID" sz="1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endParaRPr lang="id-ID" sz="1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endParaRPr lang="id-ID" sz="1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endParaRPr lang="id-ID" sz="1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endParaRPr lang="id-ID" sz="1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endParaRPr lang="id-ID" sz="1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endParaRPr lang="id-ID" sz="1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endParaRPr lang="id-ID" sz="1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1366252F-218E-4C88-B48F-FAAC4007FE45}"/>
              </a:ext>
            </a:extLst>
          </p:cNvPr>
          <p:cNvSpPr/>
          <p:nvPr/>
        </p:nvSpPr>
        <p:spPr>
          <a:xfrm>
            <a:off x="2267744" y="2499742"/>
            <a:ext cx="6048672" cy="2232248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dirty="0">
                <a:solidFill>
                  <a:srgbClr val="002060"/>
                </a:solidFill>
              </a:rPr>
              <a:t>Motif	Kegiatan</a:t>
            </a:r>
          </a:p>
        </p:txBody>
      </p:sp>
      <p:sp>
        <p:nvSpPr>
          <p:cNvPr id="5" name="Flowchart: Decision 4">
            <a:extLst>
              <a:ext uri="{FF2B5EF4-FFF2-40B4-BE49-F238E27FC236}">
                <a16:creationId xmlns:a16="http://schemas.microsoft.com/office/drawing/2014/main" xmlns="" id="{F635405C-790A-40C7-8514-5AA301742072}"/>
              </a:ext>
            </a:extLst>
          </p:cNvPr>
          <p:cNvSpPr/>
          <p:nvPr/>
        </p:nvSpPr>
        <p:spPr>
          <a:xfrm>
            <a:off x="5724128" y="2715766"/>
            <a:ext cx="864096" cy="1800200"/>
          </a:xfrm>
          <a:prstGeom prst="flowChartDecis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3CD07AD-D368-49B3-9199-14A673B6F8C4}"/>
              </a:ext>
            </a:extLst>
          </p:cNvPr>
          <p:cNvSpPr txBox="1"/>
          <p:nvPr/>
        </p:nvSpPr>
        <p:spPr>
          <a:xfrm>
            <a:off x="6084168" y="2831036"/>
            <a:ext cx="457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>
                <a:solidFill>
                  <a:srgbClr val="002060"/>
                </a:solidFill>
              </a:rPr>
              <a:t>Hambatan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0DF1409D-687E-44CF-AB61-41FCB0EFA9CF}"/>
              </a:ext>
            </a:extLst>
          </p:cNvPr>
          <p:cNvSpPr/>
          <p:nvPr/>
        </p:nvSpPr>
        <p:spPr>
          <a:xfrm>
            <a:off x="6804248" y="3075806"/>
            <a:ext cx="1224136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solidFill>
                  <a:srgbClr val="002060"/>
                </a:solidFill>
              </a:rPr>
              <a:t>Tujuan</a:t>
            </a:r>
          </a:p>
        </p:txBody>
      </p:sp>
    </p:spTree>
    <p:extLst>
      <p:ext uri="{BB962C8B-B14F-4D97-AF65-F5344CB8AC3E}">
        <p14:creationId xmlns:p14="http://schemas.microsoft.com/office/powerpoint/2010/main" xmlns="" val="2936631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20" y="253580"/>
            <a:ext cx="9144000" cy="576064"/>
          </a:xfrm>
        </p:spPr>
        <p:txBody>
          <a:bodyPr/>
          <a:lstStyle/>
          <a:p>
            <a:r>
              <a:rPr lang="id-ID" altLang="ko-KR" dirty="0">
                <a:latin typeface="Ageone serif" pitchFamily="2" charset="0"/>
                <a:ea typeface="Ageone serif" pitchFamily="2" charset="0"/>
              </a:rPr>
              <a:t>Pengembangan Teori Gestalt Dalam Pembelajaran</a:t>
            </a:r>
            <a:endParaRPr lang="ko-KR" altLang="en-US" dirty="0">
              <a:latin typeface="Ageone serif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0"/>
            <a:ext cx="9144000" cy="51435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85406" y="4092524"/>
            <a:ext cx="720080" cy="720080"/>
          </a:xfrm>
          <a:prstGeom prst="ellipse">
            <a:avLst/>
          </a:prstGeom>
          <a:solidFill>
            <a:schemeClr val="accent2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274190" y="3266547"/>
            <a:ext cx="720080" cy="720080"/>
          </a:xfrm>
          <a:prstGeom prst="ellipse">
            <a:avLst/>
          </a:prstGeom>
          <a:solidFill>
            <a:schemeClr val="accent4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802454" y="2394718"/>
            <a:ext cx="720080" cy="720080"/>
          </a:xfrm>
          <a:prstGeom prst="ellipse">
            <a:avLst/>
          </a:prstGeom>
          <a:solidFill>
            <a:schemeClr val="accent2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325385" y="1578219"/>
            <a:ext cx="720080" cy="720080"/>
          </a:xfrm>
          <a:prstGeom prst="ellipse">
            <a:avLst/>
          </a:prstGeom>
          <a:solidFill>
            <a:schemeClr val="accent4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93418" y="4200536"/>
            <a:ext cx="504056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Oval 14"/>
          <p:cNvSpPr/>
          <p:nvPr/>
        </p:nvSpPr>
        <p:spPr>
          <a:xfrm>
            <a:off x="2382202" y="3363886"/>
            <a:ext cx="504056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Oval 15"/>
          <p:cNvSpPr/>
          <p:nvPr/>
        </p:nvSpPr>
        <p:spPr>
          <a:xfrm>
            <a:off x="3910466" y="2501444"/>
            <a:ext cx="504056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Oval 16"/>
          <p:cNvSpPr/>
          <p:nvPr/>
        </p:nvSpPr>
        <p:spPr>
          <a:xfrm>
            <a:off x="5433397" y="1686599"/>
            <a:ext cx="504056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직사각형 1"/>
          <p:cNvSpPr/>
          <p:nvPr/>
        </p:nvSpPr>
        <p:spPr>
          <a:xfrm>
            <a:off x="2693823" y="3867942"/>
            <a:ext cx="1056394" cy="4320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7050" y="2800009"/>
            <a:ext cx="1728192" cy="1082657"/>
            <a:chOff x="3017859" y="4337228"/>
            <a:chExt cx="1870812" cy="1082657"/>
          </a:xfrm>
        </p:grpSpPr>
        <p:sp>
          <p:nvSpPr>
            <p:cNvPr id="20" name="TextBox 19"/>
            <p:cNvSpPr txBox="1"/>
            <p:nvPr/>
          </p:nvSpPr>
          <p:spPr>
            <a:xfrm>
              <a:off x="3021856" y="4588888"/>
              <a:ext cx="186681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1200" dirty="0">
                  <a:solidFill>
                    <a:schemeClr val="bg1"/>
                  </a:solidFill>
                  <a:cs typeface="Arial" pitchFamily="34" charset="0"/>
                </a:rPr>
                <a:t>Kemampuan mengenali keterkaitan unsur unsur dalam suatu objek / peristiwa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17859" y="4337228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1400" b="1" dirty="0">
                  <a:solidFill>
                    <a:schemeClr val="bg1"/>
                  </a:solidFill>
                  <a:latin typeface="Ageone serif" pitchFamily="2" charset="0"/>
                  <a:ea typeface="Ageone serif" pitchFamily="2" charset="0"/>
                  <a:cs typeface="Arial" pitchFamily="34" charset="0"/>
                </a:rPr>
                <a:t>Insight</a:t>
              </a:r>
              <a:endParaRPr lang="ko-KR" altLang="en-US" sz="1400" b="1" dirty="0">
                <a:solidFill>
                  <a:schemeClr val="bg1"/>
                </a:solidFill>
                <a:latin typeface="Ageone serif" pitchFamily="2" charset="0"/>
                <a:cs typeface="Arial" pitchFamily="34" charset="0"/>
              </a:endParaRPr>
            </a:p>
          </p:txBody>
        </p:sp>
      </p:grpSp>
      <p:sp>
        <p:nvSpPr>
          <p:cNvPr id="22" name="직사각형 1"/>
          <p:cNvSpPr/>
          <p:nvPr/>
        </p:nvSpPr>
        <p:spPr>
          <a:xfrm>
            <a:off x="5791305" y="2095889"/>
            <a:ext cx="1056394" cy="4320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직사각형 1"/>
          <p:cNvSpPr/>
          <p:nvPr/>
        </p:nvSpPr>
        <p:spPr>
          <a:xfrm>
            <a:off x="4242564" y="2981915"/>
            <a:ext cx="1056394" cy="4320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직사각형 1"/>
          <p:cNvSpPr/>
          <p:nvPr/>
        </p:nvSpPr>
        <p:spPr>
          <a:xfrm>
            <a:off x="7340046" y="1209863"/>
            <a:ext cx="1056394" cy="4320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Oval 21"/>
          <p:cNvSpPr>
            <a:spLocks noChangeAspect="1"/>
          </p:cNvSpPr>
          <p:nvPr/>
        </p:nvSpPr>
        <p:spPr>
          <a:xfrm>
            <a:off x="2460263" y="3440494"/>
            <a:ext cx="347934" cy="35084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5" name="Rectangle 9"/>
          <p:cNvSpPr/>
          <p:nvPr/>
        </p:nvSpPr>
        <p:spPr>
          <a:xfrm>
            <a:off x="4013487" y="2591654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6" name="Rounded Rectangle 27"/>
          <p:cNvSpPr/>
          <p:nvPr/>
        </p:nvSpPr>
        <p:spPr>
          <a:xfrm>
            <a:off x="879656" y="4321005"/>
            <a:ext cx="331579" cy="25469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7" name="Rounded Rectangle 7"/>
          <p:cNvSpPr/>
          <p:nvPr/>
        </p:nvSpPr>
        <p:spPr>
          <a:xfrm>
            <a:off x="5545039" y="1770418"/>
            <a:ext cx="295600" cy="255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ED6370A3-C311-4496-8D46-91D0405909C1}"/>
              </a:ext>
            </a:extLst>
          </p:cNvPr>
          <p:cNvSpPr/>
          <p:nvPr/>
        </p:nvSpPr>
        <p:spPr>
          <a:xfrm>
            <a:off x="6732240" y="802987"/>
            <a:ext cx="720080" cy="720080"/>
          </a:xfrm>
          <a:prstGeom prst="ellipse">
            <a:avLst/>
          </a:prstGeom>
          <a:solidFill>
            <a:schemeClr val="accent4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A48CE0B1-40BF-4F9E-A8E9-667EFD1DD63B}"/>
              </a:ext>
            </a:extLst>
          </p:cNvPr>
          <p:cNvSpPr/>
          <p:nvPr/>
        </p:nvSpPr>
        <p:spPr>
          <a:xfrm>
            <a:off x="6838362" y="914231"/>
            <a:ext cx="504056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2" name="Rectangle 9">
            <a:extLst>
              <a:ext uri="{FF2B5EF4-FFF2-40B4-BE49-F238E27FC236}">
                <a16:creationId xmlns:a16="http://schemas.microsoft.com/office/drawing/2014/main" xmlns="" id="{8F2DF642-DBB7-4EAD-AC43-B5D4FB516DF3}"/>
              </a:ext>
            </a:extLst>
          </p:cNvPr>
          <p:cNvSpPr/>
          <p:nvPr/>
        </p:nvSpPr>
        <p:spPr>
          <a:xfrm>
            <a:off x="6918361" y="98260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032ACA40-0A3E-4FF9-9FBD-BCFE59558205}"/>
              </a:ext>
            </a:extLst>
          </p:cNvPr>
          <p:cNvGrpSpPr/>
          <p:nvPr/>
        </p:nvGrpSpPr>
        <p:grpSpPr>
          <a:xfrm>
            <a:off x="2285295" y="1427957"/>
            <a:ext cx="1728192" cy="1082657"/>
            <a:chOff x="3017859" y="4337228"/>
            <a:chExt cx="1870812" cy="108265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3E33DA8C-FCF6-4A1D-94C3-3273B575707E}"/>
                </a:ext>
              </a:extLst>
            </p:cNvPr>
            <p:cNvSpPr txBox="1"/>
            <p:nvPr/>
          </p:nvSpPr>
          <p:spPr>
            <a:xfrm>
              <a:off x="3021856" y="4588888"/>
              <a:ext cx="186681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1200" dirty="0">
                  <a:solidFill>
                    <a:schemeClr val="bg1"/>
                  </a:solidFill>
                  <a:cs typeface="Arial" pitchFamily="34" charset="0"/>
                </a:rPr>
                <a:t>Perilaku harus berkaitan dengan tujuan yang akan dicapai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64F262F8-F539-4EB1-B58C-A1A0A29042AF}"/>
                </a:ext>
              </a:extLst>
            </p:cNvPr>
            <p:cNvSpPr txBox="1"/>
            <p:nvPr/>
          </p:nvSpPr>
          <p:spPr>
            <a:xfrm>
              <a:off x="3017859" y="4337228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1400" b="1" dirty="0">
                  <a:solidFill>
                    <a:schemeClr val="bg1"/>
                  </a:solidFill>
                  <a:latin typeface="Ageone serif" pitchFamily="2" charset="0"/>
                  <a:ea typeface="Ageone serif" pitchFamily="2" charset="0"/>
                  <a:cs typeface="Arial" pitchFamily="34" charset="0"/>
                </a:rPr>
                <a:t>Purposive Behavior</a:t>
              </a:r>
              <a:endParaRPr lang="ko-KR" altLang="en-US" sz="1400" b="1" dirty="0">
                <a:solidFill>
                  <a:schemeClr val="bg1"/>
                </a:solidFill>
                <a:latin typeface="Ageone serif" pitchFamily="2" charset="0"/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D8FEB086-8D87-4E4D-959B-C16FD345C0A7}"/>
              </a:ext>
            </a:extLst>
          </p:cNvPr>
          <p:cNvGrpSpPr/>
          <p:nvPr/>
        </p:nvGrpSpPr>
        <p:grpSpPr>
          <a:xfrm>
            <a:off x="2832797" y="3776613"/>
            <a:ext cx="1939313" cy="895877"/>
            <a:chOff x="2848728" y="4337228"/>
            <a:chExt cx="2099356" cy="895877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09E5FC71-89CE-41ED-A6FC-08921B5F0B58}"/>
                </a:ext>
              </a:extLst>
            </p:cNvPr>
            <p:cNvSpPr txBox="1"/>
            <p:nvPr/>
          </p:nvSpPr>
          <p:spPr>
            <a:xfrm>
              <a:off x="2848728" y="4586774"/>
              <a:ext cx="209935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1200" dirty="0">
                  <a:solidFill>
                    <a:schemeClr val="bg1"/>
                  </a:solidFill>
                  <a:cs typeface="Arial" pitchFamily="34" charset="0"/>
                </a:rPr>
                <a:t>Unsur unsur yang terkait menunjang insight dalam pembelajaran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5CDFE2C7-D1D2-48E8-BFFC-E2C86614897B}"/>
                </a:ext>
              </a:extLst>
            </p:cNvPr>
            <p:cNvSpPr txBox="1"/>
            <p:nvPr/>
          </p:nvSpPr>
          <p:spPr>
            <a:xfrm>
              <a:off x="3017859" y="4337228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1400" b="1" dirty="0">
                  <a:solidFill>
                    <a:schemeClr val="bg1"/>
                  </a:solidFill>
                  <a:latin typeface="Ageone serif" pitchFamily="2" charset="0"/>
                  <a:ea typeface="Ageone serif" pitchFamily="2" charset="0"/>
                  <a:cs typeface="Arial" pitchFamily="34" charset="0"/>
                </a:rPr>
                <a:t>Meaningful Learning</a:t>
              </a:r>
              <a:endParaRPr lang="ko-KR" altLang="en-US" sz="1400" b="1" dirty="0">
                <a:solidFill>
                  <a:schemeClr val="bg1"/>
                </a:solidFill>
                <a:latin typeface="Ageone serif" pitchFamily="2" charset="0"/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DA352B0F-9288-43F3-83F4-C10BE7EA7A9B}"/>
              </a:ext>
            </a:extLst>
          </p:cNvPr>
          <p:cNvGrpSpPr/>
          <p:nvPr/>
        </p:nvGrpSpPr>
        <p:grpSpPr>
          <a:xfrm>
            <a:off x="6867868" y="1555550"/>
            <a:ext cx="2037293" cy="1054573"/>
            <a:chOff x="2817328" y="4365312"/>
            <a:chExt cx="2205422" cy="1054573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4F77E7B2-7A43-4737-8300-753600206967}"/>
                </a:ext>
              </a:extLst>
            </p:cNvPr>
            <p:cNvSpPr txBox="1"/>
            <p:nvPr/>
          </p:nvSpPr>
          <p:spPr>
            <a:xfrm>
              <a:off x="3021857" y="4588888"/>
              <a:ext cx="1866814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1200" dirty="0">
                  <a:solidFill>
                    <a:schemeClr val="bg1"/>
                  </a:solidFill>
                  <a:cs typeface="Arial" pitchFamily="34" charset="0"/>
                </a:rPr>
                <a:t>Pemindahan pola pola perilaku dalam pembelajaran tertentu  ke situasi yang lain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4A481F17-0F2F-4E42-A949-F507C14CA710}"/>
                </a:ext>
              </a:extLst>
            </p:cNvPr>
            <p:cNvSpPr txBox="1"/>
            <p:nvPr/>
          </p:nvSpPr>
          <p:spPr>
            <a:xfrm>
              <a:off x="2817328" y="4365312"/>
              <a:ext cx="22054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1400" b="1" dirty="0">
                  <a:solidFill>
                    <a:schemeClr val="bg1"/>
                  </a:solidFill>
                  <a:latin typeface="Ageone serif" pitchFamily="2" charset="0"/>
                  <a:ea typeface="Ageone serif" pitchFamily="2" charset="0"/>
                  <a:cs typeface="Arial" pitchFamily="34" charset="0"/>
                </a:rPr>
                <a:t>Transfer dalam Belajar</a:t>
              </a:r>
              <a:endParaRPr lang="ko-KR" altLang="en-US" sz="1400" b="1" dirty="0">
                <a:solidFill>
                  <a:schemeClr val="bg1"/>
                </a:solidFill>
                <a:latin typeface="Ageone serif" pitchFamily="2" charset="0"/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49509297-9DBB-45DC-B7DF-38D05043D0BA}"/>
              </a:ext>
            </a:extLst>
          </p:cNvPr>
          <p:cNvGrpSpPr/>
          <p:nvPr/>
        </p:nvGrpSpPr>
        <p:grpSpPr>
          <a:xfrm>
            <a:off x="5206953" y="2449915"/>
            <a:ext cx="1728192" cy="897991"/>
            <a:chOff x="3017859" y="4337228"/>
            <a:chExt cx="1870812" cy="897991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4286040B-DB87-4438-BA72-7C16919AE29A}"/>
                </a:ext>
              </a:extLst>
            </p:cNvPr>
            <p:cNvSpPr txBox="1"/>
            <p:nvPr/>
          </p:nvSpPr>
          <p:spPr>
            <a:xfrm>
              <a:off x="3021856" y="4588888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1200" dirty="0">
                  <a:solidFill>
                    <a:schemeClr val="bg1"/>
                  </a:solidFill>
                  <a:cs typeface="Arial" pitchFamily="34" charset="0"/>
                </a:rPr>
                <a:t>Perilaku individu berkaitan dengan lingkungan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CA7C7D64-0A94-4CBF-AEC1-A4DD3E208BA7}"/>
                </a:ext>
              </a:extLst>
            </p:cNvPr>
            <p:cNvSpPr txBox="1"/>
            <p:nvPr/>
          </p:nvSpPr>
          <p:spPr>
            <a:xfrm>
              <a:off x="3017859" y="4337228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1400" b="1" dirty="0">
                  <a:solidFill>
                    <a:schemeClr val="bg1"/>
                  </a:solidFill>
                  <a:latin typeface="Ageone serif" pitchFamily="2" charset="0"/>
                  <a:ea typeface="Ageone serif" pitchFamily="2" charset="0"/>
                  <a:cs typeface="Arial" pitchFamily="34" charset="0"/>
                </a:rPr>
                <a:t>Life Space</a:t>
              </a:r>
              <a:endParaRPr lang="ko-KR" altLang="en-US" sz="1400" b="1" dirty="0">
                <a:solidFill>
                  <a:schemeClr val="bg1"/>
                </a:solidFill>
                <a:latin typeface="Ageone serif" pitchFamily="2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97301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21A63ED-D488-4ECB-9DC4-E9D5E32881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altLang="ko-KR" b="1" dirty="0"/>
              <a:t>Teori Perkembangan Kognitif ( Jean Piaget )</a:t>
            </a:r>
            <a:endParaRPr lang="id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8A63825-66CF-432F-9674-58899D074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550977"/>
            <a:ext cx="1656184" cy="20415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11629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B8EF6BFE-E510-473F-A728-FA6CB55D7B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19672" y="380425"/>
            <a:ext cx="7524328" cy="576064"/>
          </a:xfrm>
        </p:spPr>
        <p:txBody>
          <a:bodyPr/>
          <a:lstStyle/>
          <a:p>
            <a:pPr algn="ctr"/>
            <a:r>
              <a:rPr lang="id-ID" dirty="0">
                <a:latin typeface="Ageone serif" pitchFamily="2" charset="0"/>
                <a:ea typeface="Ageone serif" pitchFamily="2" charset="0"/>
              </a:rPr>
              <a:t>Teori Perekembangan Kognitif</a:t>
            </a:r>
          </a:p>
          <a:p>
            <a:pPr algn="ctr"/>
            <a:r>
              <a:rPr lang="id-ID" dirty="0">
                <a:latin typeface="Ageone serif" pitchFamily="2" charset="0"/>
                <a:ea typeface="Ageone serif" pitchFamily="2" charset="0"/>
              </a:rPr>
              <a:t> ( Jean Piaget 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BA49949-404C-48CB-9C48-40852262B7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9672" y="1419622"/>
            <a:ext cx="7272808" cy="3456384"/>
          </a:xfrm>
        </p:spPr>
        <p:txBody>
          <a:bodyPr/>
          <a:lstStyle/>
          <a:p>
            <a:pPr algn="ctr"/>
            <a:r>
              <a:rPr lang="id-ID" sz="1400" dirty="0">
                <a:latin typeface="Ageone serif" pitchFamily="2" charset="0"/>
                <a:ea typeface="Ageone serif" pitchFamily="2" charset="0"/>
              </a:rPr>
              <a:t>Proses yang didasarkan atas mekanisme biologis perkembangan sistem saraf. </a:t>
            </a:r>
          </a:p>
          <a:p>
            <a:pPr algn="ctr"/>
            <a:r>
              <a:rPr lang="id-ID" sz="1400" dirty="0">
                <a:latin typeface="Ageone serif" pitchFamily="2" charset="0"/>
                <a:ea typeface="Ageone serif" pitchFamily="2" charset="0"/>
              </a:rPr>
              <a:t>Semakian tambah usianya  maka akan meningkat juga kemampuannya</a:t>
            </a:r>
          </a:p>
          <a:p>
            <a:pPr algn="ctr"/>
            <a:endParaRPr lang="id-ID" sz="1400" dirty="0">
              <a:latin typeface="Ageone serif" pitchFamily="2" charset="0"/>
              <a:ea typeface="Ageone serif" pitchFamily="2" charset="0"/>
            </a:endParaRPr>
          </a:p>
          <a:p>
            <a:pPr algn="ctr"/>
            <a:endParaRPr lang="id-ID" sz="1400" dirty="0">
              <a:latin typeface="Ageone serif" pitchFamily="2" charset="0"/>
              <a:ea typeface="Ageone serif" pitchFamily="2" charset="0"/>
            </a:endParaRPr>
          </a:p>
          <a:p>
            <a:pPr algn="ctr"/>
            <a:endParaRPr lang="id-ID" sz="1400" dirty="0">
              <a:latin typeface="Ageone serif" pitchFamily="2" charset="0"/>
              <a:ea typeface="Ageone serif" pitchFamily="2" charset="0"/>
            </a:endParaRPr>
          </a:p>
          <a:p>
            <a:pPr algn="ctr"/>
            <a:endParaRPr lang="id-ID" sz="1400" dirty="0">
              <a:latin typeface="Ageone serif" pitchFamily="2" charset="0"/>
              <a:ea typeface="Ageone serif" pitchFamily="2" charset="0"/>
            </a:endParaRPr>
          </a:p>
          <a:p>
            <a:pPr algn="ctr"/>
            <a:endParaRPr lang="id-ID" sz="1400" dirty="0">
              <a:latin typeface="Ageone serif" pitchFamily="2" charset="0"/>
              <a:ea typeface="Ageone serif" pitchFamily="2" charset="0"/>
            </a:endParaRPr>
          </a:p>
          <a:p>
            <a:pPr algn="ctr"/>
            <a:endParaRPr lang="id-ID" sz="1400" dirty="0">
              <a:latin typeface="Ageone serif" pitchFamily="2" charset="0"/>
              <a:ea typeface="Ageone serif" pitchFamily="2" charset="0"/>
            </a:endParaRPr>
          </a:p>
          <a:p>
            <a:pPr algn="ctr"/>
            <a:endParaRPr lang="id-ID" sz="1400" dirty="0">
              <a:latin typeface="Ageone serif" pitchFamily="2" charset="0"/>
              <a:ea typeface="Ageone serif" pitchFamily="2" charset="0"/>
            </a:endParaRPr>
          </a:p>
          <a:p>
            <a:pPr algn="ctr"/>
            <a:endParaRPr lang="id-ID" sz="1400" dirty="0">
              <a:latin typeface="Ageone serif" pitchFamily="2" charset="0"/>
              <a:ea typeface="Ageone serif" pitchFamily="2" charset="0"/>
            </a:endParaRPr>
          </a:p>
          <a:p>
            <a:pPr algn="ctr"/>
            <a:endParaRPr lang="id-ID" sz="1400" dirty="0">
              <a:latin typeface="Ageone serif" pitchFamily="2" charset="0"/>
              <a:ea typeface="Ageone serif" pitchFamily="2" charset="0"/>
            </a:endParaRPr>
          </a:p>
          <a:p>
            <a:pPr algn="ctr"/>
            <a:endParaRPr lang="id-ID" sz="1400" dirty="0">
              <a:latin typeface="Ageone serif" pitchFamily="2" charset="0"/>
              <a:ea typeface="Ageone serif" pitchFamily="2" charset="0"/>
            </a:endParaRPr>
          </a:p>
          <a:p>
            <a:pPr algn="ctr"/>
            <a:endParaRPr lang="id-ID" sz="1400" dirty="0">
              <a:latin typeface="Ageone serif" pitchFamily="2" charset="0"/>
              <a:ea typeface="Ageone serif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80115219-DB73-4C26-AA71-614066DDCE41}"/>
              </a:ext>
            </a:extLst>
          </p:cNvPr>
          <p:cNvSpPr/>
          <p:nvPr/>
        </p:nvSpPr>
        <p:spPr>
          <a:xfrm rot="20354898">
            <a:off x="35761" y="170855"/>
            <a:ext cx="2359645" cy="1871523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479E490-9780-4C5F-B65A-45E84749415A}"/>
              </a:ext>
            </a:extLst>
          </p:cNvPr>
          <p:cNvSpPr txBox="1"/>
          <p:nvPr/>
        </p:nvSpPr>
        <p:spPr>
          <a:xfrm rot="20501935">
            <a:off x="57803" y="615337"/>
            <a:ext cx="24482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dirty="0"/>
              <a:t>Menurut Piaget, setiap</a:t>
            </a:r>
          </a:p>
          <a:p>
            <a:pPr algn="ctr"/>
            <a:r>
              <a:rPr lang="id-ID" sz="1400" dirty="0"/>
              <a:t> anak mengembangkan </a:t>
            </a:r>
          </a:p>
          <a:p>
            <a:pPr algn="ctr"/>
            <a:r>
              <a:rPr lang="id-ID" sz="1400" dirty="0"/>
              <a:t>kemampuan berpikirnya </a:t>
            </a:r>
          </a:p>
          <a:p>
            <a:pPr algn="ctr"/>
            <a:r>
              <a:rPr lang="id-ID" sz="1400" dirty="0"/>
              <a:t>menurut tahapan yang </a:t>
            </a:r>
          </a:p>
          <a:p>
            <a:pPr algn="ctr"/>
            <a:r>
              <a:rPr lang="id-ID" sz="1400" dirty="0"/>
              <a:t>teratur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B896C8F-5E36-449A-A89B-82FDF9EE432E}"/>
              </a:ext>
            </a:extLst>
          </p:cNvPr>
          <p:cNvSpPr txBox="1"/>
          <p:nvPr/>
        </p:nvSpPr>
        <p:spPr>
          <a:xfrm>
            <a:off x="1387272" y="2846698"/>
            <a:ext cx="1912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400" b="1" dirty="0">
                <a:solidFill>
                  <a:srgbClr val="002060"/>
                </a:solidFill>
                <a:cs typeface="Arial" pitchFamily="34" charset="0"/>
              </a:rPr>
              <a:t>Sensori Motori</a:t>
            </a:r>
            <a:endParaRPr lang="ko-KR" altLang="en-US" sz="1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xmlns="" id="{42C98AF7-01B2-4DB5-BDC3-4D7C0F8C2A60}"/>
              </a:ext>
            </a:extLst>
          </p:cNvPr>
          <p:cNvSpPr/>
          <p:nvPr/>
        </p:nvSpPr>
        <p:spPr>
          <a:xfrm>
            <a:off x="1496820" y="2907025"/>
            <a:ext cx="7518512" cy="1824965"/>
          </a:xfrm>
          <a:custGeom>
            <a:avLst/>
            <a:gdLst>
              <a:gd name="connsiteX0" fmla="*/ 6702732 w 8527613"/>
              <a:gd name="connsiteY0" fmla="*/ 0 h 1932318"/>
              <a:gd name="connsiteX1" fmla="*/ 7289327 w 8527613"/>
              <a:gd name="connsiteY1" fmla="*/ 1190446 h 1932318"/>
              <a:gd name="connsiteX2" fmla="*/ 8199872 w 8527613"/>
              <a:gd name="connsiteY2" fmla="*/ 354402 h 1932318"/>
              <a:gd name="connsiteX3" fmla="*/ 8063738 w 8527613"/>
              <a:gd name="connsiteY3" fmla="*/ 218268 h 1932318"/>
              <a:gd name="connsiteX4" fmla="*/ 8527613 w 8527613"/>
              <a:gd name="connsiteY4" fmla="*/ 35564 h 1932318"/>
              <a:gd name="connsiteX5" fmla="*/ 8438753 w 8527613"/>
              <a:gd name="connsiteY5" fmla="*/ 593283 h 1932318"/>
              <a:gd name="connsiteX6" fmla="*/ 8307071 w 8527613"/>
              <a:gd name="connsiteY6" fmla="*/ 461601 h 1932318"/>
              <a:gd name="connsiteX7" fmla="*/ 7375593 w 8527613"/>
              <a:gd name="connsiteY7" fmla="*/ 1544129 h 1932318"/>
              <a:gd name="connsiteX8" fmla="*/ 6737237 w 8527613"/>
              <a:gd name="connsiteY8" fmla="*/ 129398 h 1932318"/>
              <a:gd name="connsiteX9" fmla="*/ 767759 w 8527613"/>
              <a:gd name="connsiteY9" fmla="*/ 1932318 h 1932318"/>
              <a:gd name="connsiteX10" fmla="*/ 7 w 8527613"/>
              <a:gd name="connsiteY10" fmla="*/ 1104182 h 1932318"/>
              <a:gd name="connsiteX11" fmla="*/ 6702732 w 8527613"/>
              <a:gd name="connsiteY11" fmla="*/ 0 h 1932318"/>
              <a:gd name="connsiteX0" fmla="*/ 6703554 w 8528435"/>
              <a:gd name="connsiteY0" fmla="*/ 0 h 2303254"/>
              <a:gd name="connsiteX1" fmla="*/ 7290149 w 8528435"/>
              <a:gd name="connsiteY1" fmla="*/ 1190446 h 2303254"/>
              <a:gd name="connsiteX2" fmla="*/ 8200694 w 8528435"/>
              <a:gd name="connsiteY2" fmla="*/ 354402 h 2303254"/>
              <a:gd name="connsiteX3" fmla="*/ 8064560 w 8528435"/>
              <a:gd name="connsiteY3" fmla="*/ 218268 h 2303254"/>
              <a:gd name="connsiteX4" fmla="*/ 8528435 w 8528435"/>
              <a:gd name="connsiteY4" fmla="*/ 35564 h 2303254"/>
              <a:gd name="connsiteX5" fmla="*/ 8439575 w 8528435"/>
              <a:gd name="connsiteY5" fmla="*/ 593283 h 2303254"/>
              <a:gd name="connsiteX6" fmla="*/ 8307893 w 8528435"/>
              <a:gd name="connsiteY6" fmla="*/ 461601 h 2303254"/>
              <a:gd name="connsiteX7" fmla="*/ 7376415 w 8528435"/>
              <a:gd name="connsiteY7" fmla="*/ 1544129 h 2303254"/>
              <a:gd name="connsiteX8" fmla="*/ 6738059 w 8528435"/>
              <a:gd name="connsiteY8" fmla="*/ 129398 h 2303254"/>
              <a:gd name="connsiteX9" fmla="*/ 830 w 8528435"/>
              <a:gd name="connsiteY9" fmla="*/ 2303254 h 2303254"/>
              <a:gd name="connsiteX10" fmla="*/ 829 w 8528435"/>
              <a:gd name="connsiteY10" fmla="*/ 1104182 h 2303254"/>
              <a:gd name="connsiteX11" fmla="*/ 6703554 w 8528435"/>
              <a:gd name="connsiteY11" fmla="*/ 0 h 2303254"/>
              <a:gd name="connsiteX0" fmla="*/ 6720227 w 8545108"/>
              <a:gd name="connsiteY0" fmla="*/ 0 h 2303254"/>
              <a:gd name="connsiteX1" fmla="*/ 7306822 w 8545108"/>
              <a:gd name="connsiteY1" fmla="*/ 1190446 h 2303254"/>
              <a:gd name="connsiteX2" fmla="*/ 8217367 w 8545108"/>
              <a:gd name="connsiteY2" fmla="*/ 354402 h 2303254"/>
              <a:gd name="connsiteX3" fmla="*/ 8081233 w 8545108"/>
              <a:gd name="connsiteY3" fmla="*/ 218268 h 2303254"/>
              <a:gd name="connsiteX4" fmla="*/ 8545108 w 8545108"/>
              <a:gd name="connsiteY4" fmla="*/ 35564 h 2303254"/>
              <a:gd name="connsiteX5" fmla="*/ 8456248 w 8545108"/>
              <a:gd name="connsiteY5" fmla="*/ 593283 h 2303254"/>
              <a:gd name="connsiteX6" fmla="*/ 8324566 w 8545108"/>
              <a:gd name="connsiteY6" fmla="*/ 461601 h 2303254"/>
              <a:gd name="connsiteX7" fmla="*/ 7393088 w 8545108"/>
              <a:gd name="connsiteY7" fmla="*/ 1544129 h 2303254"/>
              <a:gd name="connsiteX8" fmla="*/ 6754732 w 8545108"/>
              <a:gd name="connsiteY8" fmla="*/ 129398 h 2303254"/>
              <a:gd name="connsiteX9" fmla="*/ 17503 w 8545108"/>
              <a:gd name="connsiteY9" fmla="*/ 2303254 h 2303254"/>
              <a:gd name="connsiteX10" fmla="*/ 249 w 8545108"/>
              <a:gd name="connsiteY10" fmla="*/ 897148 h 2303254"/>
              <a:gd name="connsiteX11" fmla="*/ 6720227 w 8545108"/>
              <a:gd name="connsiteY11" fmla="*/ 0 h 2303254"/>
              <a:gd name="connsiteX0" fmla="*/ 6720227 w 8545108"/>
              <a:gd name="connsiteY0" fmla="*/ 0 h 2303254"/>
              <a:gd name="connsiteX1" fmla="*/ 7306822 w 8545108"/>
              <a:gd name="connsiteY1" fmla="*/ 1190446 h 2303254"/>
              <a:gd name="connsiteX2" fmla="*/ 8217367 w 8545108"/>
              <a:gd name="connsiteY2" fmla="*/ 354402 h 2303254"/>
              <a:gd name="connsiteX3" fmla="*/ 8081233 w 8545108"/>
              <a:gd name="connsiteY3" fmla="*/ 218268 h 2303254"/>
              <a:gd name="connsiteX4" fmla="*/ 8545108 w 8545108"/>
              <a:gd name="connsiteY4" fmla="*/ 35564 h 2303254"/>
              <a:gd name="connsiteX5" fmla="*/ 8456248 w 8545108"/>
              <a:gd name="connsiteY5" fmla="*/ 593283 h 2303254"/>
              <a:gd name="connsiteX6" fmla="*/ 8324566 w 8545108"/>
              <a:gd name="connsiteY6" fmla="*/ 461601 h 2303254"/>
              <a:gd name="connsiteX7" fmla="*/ 7393088 w 8545108"/>
              <a:gd name="connsiteY7" fmla="*/ 1544129 h 2303254"/>
              <a:gd name="connsiteX8" fmla="*/ 6771985 w 8545108"/>
              <a:gd name="connsiteY8" fmla="*/ 345058 h 2303254"/>
              <a:gd name="connsiteX9" fmla="*/ 17503 w 8545108"/>
              <a:gd name="connsiteY9" fmla="*/ 2303254 h 2303254"/>
              <a:gd name="connsiteX10" fmla="*/ 249 w 8545108"/>
              <a:gd name="connsiteY10" fmla="*/ 897148 h 2303254"/>
              <a:gd name="connsiteX11" fmla="*/ 6720227 w 8545108"/>
              <a:gd name="connsiteY11" fmla="*/ 0 h 2303254"/>
              <a:gd name="connsiteX0" fmla="*/ 6780612 w 8545108"/>
              <a:gd name="connsiteY0" fmla="*/ 197350 h 2267690"/>
              <a:gd name="connsiteX1" fmla="*/ 7306822 w 8545108"/>
              <a:gd name="connsiteY1" fmla="*/ 1154882 h 2267690"/>
              <a:gd name="connsiteX2" fmla="*/ 8217367 w 8545108"/>
              <a:gd name="connsiteY2" fmla="*/ 318838 h 2267690"/>
              <a:gd name="connsiteX3" fmla="*/ 8081233 w 8545108"/>
              <a:gd name="connsiteY3" fmla="*/ 182704 h 2267690"/>
              <a:gd name="connsiteX4" fmla="*/ 8545108 w 8545108"/>
              <a:gd name="connsiteY4" fmla="*/ 0 h 2267690"/>
              <a:gd name="connsiteX5" fmla="*/ 8456248 w 8545108"/>
              <a:gd name="connsiteY5" fmla="*/ 557719 h 2267690"/>
              <a:gd name="connsiteX6" fmla="*/ 8324566 w 8545108"/>
              <a:gd name="connsiteY6" fmla="*/ 426037 h 2267690"/>
              <a:gd name="connsiteX7" fmla="*/ 7393088 w 8545108"/>
              <a:gd name="connsiteY7" fmla="*/ 1508565 h 2267690"/>
              <a:gd name="connsiteX8" fmla="*/ 6771985 w 8545108"/>
              <a:gd name="connsiteY8" fmla="*/ 309494 h 2267690"/>
              <a:gd name="connsiteX9" fmla="*/ 17503 w 8545108"/>
              <a:gd name="connsiteY9" fmla="*/ 2267690 h 2267690"/>
              <a:gd name="connsiteX10" fmla="*/ 249 w 8545108"/>
              <a:gd name="connsiteY10" fmla="*/ 861584 h 2267690"/>
              <a:gd name="connsiteX11" fmla="*/ 6780612 w 8545108"/>
              <a:gd name="connsiteY11" fmla="*/ 197350 h 2267690"/>
              <a:gd name="connsiteX0" fmla="*/ 6780612 w 8545108"/>
              <a:gd name="connsiteY0" fmla="*/ 197350 h 2095162"/>
              <a:gd name="connsiteX1" fmla="*/ 7306822 w 8545108"/>
              <a:gd name="connsiteY1" fmla="*/ 1154882 h 2095162"/>
              <a:gd name="connsiteX2" fmla="*/ 8217367 w 8545108"/>
              <a:gd name="connsiteY2" fmla="*/ 318838 h 2095162"/>
              <a:gd name="connsiteX3" fmla="*/ 8081233 w 8545108"/>
              <a:gd name="connsiteY3" fmla="*/ 182704 h 2095162"/>
              <a:gd name="connsiteX4" fmla="*/ 8545108 w 8545108"/>
              <a:gd name="connsiteY4" fmla="*/ 0 h 2095162"/>
              <a:gd name="connsiteX5" fmla="*/ 8456248 w 8545108"/>
              <a:gd name="connsiteY5" fmla="*/ 557719 h 2095162"/>
              <a:gd name="connsiteX6" fmla="*/ 8324566 w 8545108"/>
              <a:gd name="connsiteY6" fmla="*/ 426037 h 2095162"/>
              <a:gd name="connsiteX7" fmla="*/ 7393088 w 8545108"/>
              <a:gd name="connsiteY7" fmla="*/ 1508565 h 2095162"/>
              <a:gd name="connsiteX8" fmla="*/ 6771985 w 8545108"/>
              <a:gd name="connsiteY8" fmla="*/ 309494 h 2095162"/>
              <a:gd name="connsiteX9" fmla="*/ 17503 w 8545108"/>
              <a:gd name="connsiteY9" fmla="*/ 2095162 h 2095162"/>
              <a:gd name="connsiteX10" fmla="*/ 249 w 8545108"/>
              <a:gd name="connsiteY10" fmla="*/ 861584 h 2095162"/>
              <a:gd name="connsiteX11" fmla="*/ 6780612 w 8545108"/>
              <a:gd name="connsiteY11" fmla="*/ 197350 h 209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45108" h="2095162">
                <a:moveTo>
                  <a:pt x="6780612" y="197350"/>
                </a:moveTo>
                <a:lnTo>
                  <a:pt x="7306822" y="1154882"/>
                </a:lnTo>
                <a:lnTo>
                  <a:pt x="8217367" y="318838"/>
                </a:lnTo>
                <a:lnTo>
                  <a:pt x="8081233" y="182704"/>
                </a:lnTo>
                <a:lnTo>
                  <a:pt x="8545108" y="0"/>
                </a:lnTo>
                <a:lnTo>
                  <a:pt x="8456248" y="557719"/>
                </a:lnTo>
                <a:lnTo>
                  <a:pt x="8324566" y="426037"/>
                </a:lnTo>
                <a:lnTo>
                  <a:pt x="7393088" y="1508565"/>
                </a:lnTo>
                <a:lnTo>
                  <a:pt x="6771985" y="309494"/>
                </a:lnTo>
                <a:lnTo>
                  <a:pt x="17503" y="2095162"/>
                </a:lnTo>
                <a:cubicBezTo>
                  <a:pt x="20378" y="1706973"/>
                  <a:pt x="-2626" y="1249773"/>
                  <a:pt x="249" y="861584"/>
                </a:cubicBezTo>
                <a:lnTo>
                  <a:pt x="6780612" y="19735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673B1D13-BC89-4DD3-B406-644AC1ECE545}"/>
              </a:ext>
            </a:extLst>
          </p:cNvPr>
          <p:cNvSpPr/>
          <p:nvPr/>
        </p:nvSpPr>
        <p:spPr>
          <a:xfrm>
            <a:off x="1727176" y="3166997"/>
            <a:ext cx="1198802" cy="107202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altLang="ko-KR" sz="1400" dirty="0">
                <a:solidFill>
                  <a:srgbClr val="002060"/>
                </a:solidFill>
              </a:rPr>
              <a:t>0-2</a:t>
            </a:r>
          </a:p>
          <a:p>
            <a:pPr algn="ctr"/>
            <a:r>
              <a:rPr lang="id-ID" altLang="ko-KR" sz="1400" dirty="0">
                <a:solidFill>
                  <a:srgbClr val="002060"/>
                </a:solidFill>
              </a:rPr>
              <a:t>Tahun </a:t>
            </a:r>
            <a:endParaRPr lang="ko-KR" altLang="en-US" sz="1400" dirty="0">
              <a:solidFill>
                <a:srgbClr val="00206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B327BC0D-EEC0-4CAD-A2F0-D6BE9DC16624}"/>
              </a:ext>
            </a:extLst>
          </p:cNvPr>
          <p:cNvSpPr/>
          <p:nvPr/>
        </p:nvSpPr>
        <p:spPr>
          <a:xfrm>
            <a:off x="3422317" y="2885542"/>
            <a:ext cx="1027544" cy="9188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altLang="ko-KR" sz="1400" dirty="0">
                <a:solidFill>
                  <a:srgbClr val="002060"/>
                </a:solidFill>
              </a:rPr>
              <a:t>2-7</a:t>
            </a:r>
          </a:p>
          <a:p>
            <a:pPr algn="ctr"/>
            <a:r>
              <a:rPr lang="id-ID" altLang="ko-KR" sz="1400" dirty="0">
                <a:solidFill>
                  <a:srgbClr val="002060"/>
                </a:solidFill>
              </a:rPr>
              <a:t>Tahun</a:t>
            </a:r>
            <a:endParaRPr lang="ko-KR" altLang="en-US" sz="1400" dirty="0">
              <a:solidFill>
                <a:srgbClr val="00206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8814B04F-5293-4F17-92DB-44FF8FFFBAD1}"/>
              </a:ext>
            </a:extLst>
          </p:cNvPr>
          <p:cNvSpPr/>
          <p:nvPr/>
        </p:nvSpPr>
        <p:spPr>
          <a:xfrm>
            <a:off x="4830016" y="2876850"/>
            <a:ext cx="1027544" cy="61258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altLang="ko-KR" sz="1400" dirty="0">
                <a:solidFill>
                  <a:srgbClr val="002060"/>
                </a:solidFill>
              </a:rPr>
              <a:t>7-11</a:t>
            </a:r>
          </a:p>
          <a:p>
            <a:pPr algn="ctr"/>
            <a:r>
              <a:rPr lang="id-ID" altLang="ko-KR" sz="1400" dirty="0">
                <a:solidFill>
                  <a:srgbClr val="002060"/>
                </a:solidFill>
              </a:rPr>
              <a:t>Tahun </a:t>
            </a:r>
            <a:endParaRPr lang="ko-KR" altLang="en-US" sz="1400" dirty="0">
              <a:solidFill>
                <a:srgbClr val="00206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4DF4D1B9-4A8A-4BED-B0A7-03980C374C09}"/>
              </a:ext>
            </a:extLst>
          </p:cNvPr>
          <p:cNvSpPr/>
          <p:nvPr/>
        </p:nvSpPr>
        <p:spPr>
          <a:xfrm>
            <a:off x="6159122" y="2681486"/>
            <a:ext cx="861150" cy="61258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altLang="ko-KR" sz="1400" dirty="0">
                <a:solidFill>
                  <a:srgbClr val="002060"/>
                </a:solidFill>
              </a:rPr>
              <a:t>11- ~</a:t>
            </a:r>
            <a:endParaRPr lang="ko-KR" altLang="en-US" sz="1400" dirty="0">
              <a:solidFill>
                <a:srgbClr val="00206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227B962-A1B2-4838-AD22-5CE37ECC8BD3}"/>
              </a:ext>
            </a:extLst>
          </p:cNvPr>
          <p:cNvSpPr txBox="1"/>
          <p:nvPr/>
        </p:nvSpPr>
        <p:spPr>
          <a:xfrm>
            <a:off x="4387691" y="2399704"/>
            <a:ext cx="1912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400" b="1" dirty="0">
                <a:solidFill>
                  <a:srgbClr val="002060"/>
                </a:solidFill>
                <a:cs typeface="Arial" pitchFamily="34" charset="0"/>
              </a:rPr>
              <a:t>Operasional Konkret</a:t>
            </a:r>
            <a:endParaRPr lang="ko-KR" altLang="en-US" sz="1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6990CD6-87D1-4CD1-9D63-8F77876B1192}"/>
              </a:ext>
            </a:extLst>
          </p:cNvPr>
          <p:cNvSpPr txBox="1"/>
          <p:nvPr/>
        </p:nvSpPr>
        <p:spPr>
          <a:xfrm>
            <a:off x="3158378" y="4209196"/>
            <a:ext cx="1912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400" b="1" dirty="0">
                <a:solidFill>
                  <a:srgbClr val="002060"/>
                </a:solidFill>
                <a:cs typeface="Arial" pitchFamily="34" charset="0"/>
              </a:rPr>
              <a:t>Pra-operasional</a:t>
            </a:r>
            <a:endParaRPr lang="ko-KR" altLang="en-US" sz="1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BD72420-C67D-46A9-A784-BD39E07B1E84}"/>
              </a:ext>
            </a:extLst>
          </p:cNvPr>
          <p:cNvSpPr txBox="1"/>
          <p:nvPr/>
        </p:nvSpPr>
        <p:spPr>
          <a:xfrm>
            <a:off x="5779309" y="3508174"/>
            <a:ext cx="1912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400" b="1" dirty="0">
                <a:solidFill>
                  <a:srgbClr val="002060"/>
                </a:solidFill>
                <a:cs typeface="Arial" pitchFamily="34" charset="0"/>
              </a:rPr>
              <a:t>Operasional </a:t>
            </a:r>
          </a:p>
          <a:p>
            <a:pPr algn="ctr"/>
            <a:r>
              <a:rPr lang="id-ID" altLang="ko-KR" sz="1400" b="1" dirty="0">
                <a:solidFill>
                  <a:srgbClr val="002060"/>
                </a:solidFill>
                <a:cs typeface="Arial" pitchFamily="34" charset="0"/>
              </a:rPr>
              <a:t>Formal </a:t>
            </a:r>
            <a:endParaRPr lang="ko-KR" altLang="en-US" sz="1400" b="1" dirty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4931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137CF5EF-8E8C-47AA-8472-8AC885182F16}"/>
              </a:ext>
            </a:extLst>
          </p:cNvPr>
          <p:cNvSpPr/>
          <p:nvPr/>
        </p:nvSpPr>
        <p:spPr>
          <a:xfrm>
            <a:off x="2051720" y="1491630"/>
            <a:ext cx="3888432" cy="33855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7A950FF7-C045-4F97-B5ED-5BD98549A7B6}"/>
              </a:ext>
            </a:extLst>
          </p:cNvPr>
          <p:cNvSpPr/>
          <p:nvPr/>
        </p:nvSpPr>
        <p:spPr>
          <a:xfrm>
            <a:off x="2061616" y="2089180"/>
            <a:ext cx="3888431" cy="33855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EE540D3D-8A6E-403D-A278-B86BEFEB58A1}"/>
              </a:ext>
            </a:extLst>
          </p:cNvPr>
          <p:cNvSpPr/>
          <p:nvPr/>
        </p:nvSpPr>
        <p:spPr>
          <a:xfrm>
            <a:off x="2061616" y="2715766"/>
            <a:ext cx="4167734" cy="33855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FABEE382-DEDC-45CF-8981-1D4529A264EF}"/>
              </a:ext>
            </a:extLst>
          </p:cNvPr>
          <p:cNvSpPr/>
          <p:nvPr/>
        </p:nvSpPr>
        <p:spPr>
          <a:xfrm>
            <a:off x="2061616" y="3315300"/>
            <a:ext cx="4022551" cy="33855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xmlns="" id="{6557FF82-F82C-4260-B257-B110981E6906}"/>
              </a:ext>
            </a:extLst>
          </p:cNvPr>
          <p:cNvSpPr/>
          <p:nvPr/>
        </p:nvSpPr>
        <p:spPr>
          <a:xfrm>
            <a:off x="2061616" y="3945770"/>
            <a:ext cx="4958656" cy="33855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2D4BD512-8FC4-4CAC-815B-BC79BA548C1A}"/>
              </a:ext>
            </a:extLst>
          </p:cNvPr>
          <p:cNvSpPr/>
          <p:nvPr/>
        </p:nvSpPr>
        <p:spPr>
          <a:xfrm>
            <a:off x="2051720" y="888279"/>
            <a:ext cx="3600400" cy="381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2051720" y="173440"/>
            <a:ext cx="709228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sz="3600" dirty="0">
                <a:solidFill>
                  <a:schemeClr val="bg1"/>
                </a:solidFill>
                <a:cs typeface="Arial" pitchFamily="34" charset="0"/>
              </a:rPr>
              <a:t>Langkah Pembelajaran Piaget</a:t>
            </a:r>
            <a:endParaRPr 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94097" y="888279"/>
            <a:ext cx="5637611" cy="381028"/>
            <a:chOff x="3017859" y="4455055"/>
            <a:chExt cx="1879883" cy="410832"/>
          </a:xfrm>
        </p:grpSpPr>
        <p:sp>
          <p:nvSpPr>
            <p:cNvPr id="10" name="TextBox 9"/>
            <p:cNvSpPr txBox="1"/>
            <p:nvPr/>
          </p:nvSpPr>
          <p:spPr>
            <a:xfrm>
              <a:off x="3017859" y="4588888"/>
              <a:ext cx="186681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17859" y="4455055"/>
              <a:ext cx="1879883" cy="365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1600" b="1" dirty="0">
                  <a:solidFill>
                    <a:schemeClr val="bg1"/>
                  </a:solidFill>
                  <a:latin typeface="Ageone serif" pitchFamily="2" charset="0"/>
                  <a:ea typeface="Ageone serif" pitchFamily="2" charset="0"/>
                  <a:cs typeface="Arial" pitchFamily="34" charset="0"/>
                </a:rPr>
                <a:t>Menentukan tujuan pembelajaran</a:t>
              </a:r>
              <a:endParaRPr lang="ko-KR" altLang="en-US" sz="1600" b="1" dirty="0">
                <a:solidFill>
                  <a:schemeClr val="bg1"/>
                </a:solidFill>
                <a:latin typeface="Ageone serif" pitchFamily="2" charset="0"/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C8195CD8-4310-462E-8138-56A3B280B647}"/>
              </a:ext>
            </a:extLst>
          </p:cNvPr>
          <p:cNvGrpSpPr/>
          <p:nvPr/>
        </p:nvGrpSpPr>
        <p:grpSpPr>
          <a:xfrm>
            <a:off x="2313693" y="1494789"/>
            <a:ext cx="5643714" cy="462679"/>
            <a:chOff x="3017859" y="4455053"/>
            <a:chExt cx="1881918" cy="49887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9B4190D4-9DCE-4FC4-AC24-224DC58D541A}"/>
                </a:ext>
              </a:extLst>
            </p:cNvPr>
            <p:cNvSpPr txBox="1"/>
            <p:nvPr/>
          </p:nvSpPr>
          <p:spPr>
            <a:xfrm>
              <a:off x="3017859" y="4588887"/>
              <a:ext cx="1866815" cy="3650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altLang="ko-KR" sz="1600" dirty="0">
                <a:solidFill>
                  <a:schemeClr val="bg1"/>
                </a:solidFill>
                <a:latin typeface="Ageone serif" pitchFamily="2" charset="0"/>
                <a:ea typeface="Ageone serif" pitchFamily="2" charset="0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9C998131-0867-4B3E-B59C-E971BA8857A5}"/>
                </a:ext>
              </a:extLst>
            </p:cNvPr>
            <p:cNvSpPr txBox="1"/>
            <p:nvPr/>
          </p:nvSpPr>
          <p:spPr>
            <a:xfrm>
              <a:off x="3019894" y="4455053"/>
              <a:ext cx="1879883" cy="365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1600" b="1" dirty="0">
                  <a:solidFill>
                    <a:schemeClr val="bg1"/>
                  </a:solidFill>
                  <a:latin typeface="Ageone serif" pitchFamily="2" charset="0"/>
                  <a:ea typeface="Ageone serif" pitchFamily="2" charset="0"/>
                  <a:cs typeface="Arial" pitchFamily="34" charset="0"/>
                </a:rPr>
                <a:t>Memilih materi pembelajaran</a:t>
              </a:r>
              <a:endParaRPr lang="ko-KR" altLang="en-US" sz="1600" b="1" dirty="0">
                <a:solidFill>
                  <a:schemeClr val="bg1"/>
                </a:solidFill>
                <a:latin typeface="Ageone serif" pitchFamily="2" charset="0"/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B09E6F03-A6E2-4C2A-8747-42983738F77A}"/>
              </a:ext>
            </a:extLst>
          </p:cNvPr>
          <p:cNvGrpSpPr/>
          <p:nvPr/>
        </p:nvGrpSpPr>
        <p:grpSpPr>
          <a:xfrm>
            <a:off x="2294096" y="3935976"/>
            <a:ext cx="5637611" cy="517625"/>
            <a:chOff x="3011324" y="4395809"/>
            <a:chExt cx="1879883" cy="55811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9F16DB76-0079-433E-B6C6-E07570D3836D}"/>
                </a:ext>
              </a:extLst>
            </p:cNvPr>
            <p:cNvSpPr txBox="1"/>
            <p:nvPr/>
          </p:nvSpPr>
          <p:spPr>
            <a:xfrm>
              <a:off x="3017859" y="4588887"/>
              <a:ext cx="1866815" cy="3650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altLang="ko-KR" sz="1600" dirty="0">
                <a:solidFill>
                  <a:schemeClr val="bg1"/>
                </a:solidFill>
                <a:latin typeface="Ageone serif" pitchFamily="2" charset="0"/>
                <a:ea typeface="Ageone serif" pitchFamily="2" charset="0"/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08BA2C23-9666-4DA2-AEBF-8C172663F321}"/>
                </a:ext>
              </a:extLst>
            </p:cNvPr>
            <p:cNvSpPr txBox="1"/>
            <p:nvPr/>
          </p:nvSpPr>
          <p:spPr>
            <a:xfrm>
              <a:off x="3011324" y="4395809"/>
              <a:ext cx="1879883" cy="365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1600" b="1" dirty="0">
                  <a:solidFill>
                    <a:schemeClr val="bg1"/>
                  </a:solidFill>
                  <a:latin typeface="Ageone serif" pitchFamily="2" charset="0"/>
                  <a:ea typeface="Ageone serif" pitchFamily="2" charset="0"/>
                  <a:cs typeface="Arial" pitchFamily="34" charset="0"/>
                </a:rPr>
                <a:t>Melakukan penilaian proses dan hasil belajar siswa</a:t>
              </a:r>
              <a:endParaRPr lang="ko-KR" altLang="en-US" sz="1600" b="1" dirty="0">
                <a:solidFill>
                  <a:schemeClr val="bg1"/>
                </a:solidFill>
                <a:latin typeface="Ageone serif" pitchFamily="2" charset="0"/>
                <a:cs typeface="Arial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CEC560F-1048-499D-8B26-3F0F9AB84FC1}"/>
              </a:ext>
            </a:extLst>
          </p:cNvPr>
          <p:cNvSpPr txBox="1"/>
          <p:nvPr/>
        </p:nvSpPr>
        <p:spPr>
          <a:xfrm>
            <a:off x="2313693" y="2105561"/>
            <a:ext cx="5637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1600" b="1" dirty="0">
                <a:solidFill>
                  <a:schemeClr val="bg1"/>
                </a:solidFill>
                <a:latin typeface="Ageone serif" pitchFamily="2" charset="0"/>
                <a:ea typeface="Ageone serif" pitchFamily="2" charset="0"/>
                <a:cs typeface="Arial" pitchFamily="34" charset="0"/>
              </a:rPr>
              <a:t>Menentukan topik topik yang dipelajari</a:t>
            </a:r>
            <a:endParaRPr lang="ko-KR" altLang="en-US" sz="1600" b="1" dirty="0">
              <a:solidFill>
                <a:schemeClr val="bg1"/>
              </a:solidFill>
              <a:latin typeface="Ageone serif" pitchFamily="2" charset="0"/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23D59BD-415A-4C22-A69A-2AE307EF32C4}"/>
              </a:ext>
            </a:extLst>
          </p:cNvPr>
          <p:cNvGrpSpPr/>
          <p:nvPr/>
        </p:nvGrpSpPr>
        <p:grpSpPr>
          <a:xfrm>
            <a:off x="1331640" y="771550"/>
            <a:ext cx="557771" cy="3095307"/>
            <a:chOff x="1575997" y="1131590"/>
            <a:chExt cx="579865" cy="3337422"/>
          </a:xfrm>
        </p:grpSpPr>
        <p:sp>
          <p:nvSpPr>
            <p:cNvPr id="5" name="Oval 4"/>
            <p:cNvSpPr/>
            <p:nvPr/>
          </p:nvSpPr>
          <p:spPr>
            <a:xfrm>
              <a:off x="1575998" y="1131590"/>
              <a:ext cx="570937" cy="576064"/>
            </a:xfrm>
            <a:prstGeom prst="ellipse">
              <a:avLst/>
            </a:prstGeom>
            <a:solidFill>
              <a:schemeClr val="bg1"/>
            </a:solidFill>
            <a:ln w="412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3600" dirty="0">
                  <a:solidFill>
                    <a:schemeClr val="accent6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1</a:t>
              </a:r>
              <a:endParaRPr lang="en-US" sz="4800" dirty="0">
                <a:solidFill>
                  <a:schemeClr val="accent6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1" name="Oval 21"/>
            <p:cNvSpPr>
              <a:spLocks noChangeAspect="1"/>
            </p:cNvSpPr>
            <p:nvPr/>
          </p:nvSpPr>
          <p:spPr>
            <a:xfrm>
              <a:off x="1799001" y="3227374"/>
              <a:ext cx="347934" cy="350841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2" name="Rectangle 9"/>
            <p:cNvSpPr/>
            <p:nvPr/>
          </p:nvSpPr>
          <p:spPr>
            <a:xfrm>
              <a:off x="1823962" y="4190046"/>
              <a:ext cx="298013" cy="278966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Rounded Rectangle 27"/>
            <p:cNvSpPr/>
            <p:nvPr/>
          </p:nvSpPr>
          <p:spPr>
            <a:xfrm>
              <a:off x="1807179" y="2343219"/>
              <a:ext cx="331579" cy="254696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03192669-E06E-4C91-865D-E4C21FC008B3}"/>
                </a:ext>
              </a:extLst>
            </p:cNvPr>
            <p:cNvSpPr/>
            <p:nvPr/>
          </p:nvSpPr>
          <p:spPr>
            <a:xfrm>
              <a:off x="1580062" y="1800622"/>
              <a:ext cx="570937" cy="576064"/>
            </a:xfrm>
            <a:prstGeom prst="ellipse">
              <a:avLst/>
            </a:prstGeom>
            <a:solidFill>
              <a:schemeClr val="bg1"/>
            </a:solidFill>
            <a:ln w="412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3600" dirty="0">
                  <a:solidFill>
                    <a:schemeClr val="accent6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2</a:t>
              </a:r>
              <a:endParaRPr lang="en-US" sz="4800" dirty="0">
                <a:solidFill>
                  <a:schemeClr val="accent6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F016B48F-DF29-4F8E-8760-1808686BA5ED}"/>
                </a:ext>
              </a:extLst>
            </p:cNvPr>
            <p:cNvSpPr/>
            <p:nvPr/>
          </p:nvSpPr>
          <p:spPr>
            <a:xfrm>
              <a:off x="1575997" y="2452886"/>
              <a:ext cx="570937" cy="576064"/>
            </a:xfrm>
            <a:prstGeom prst="ellipse">
              <a:avLst/>
            </a:prstGeom>
            <a:solidFill>
              <a:schemeClr val="bg1"/>
            </a:solidFill>
            <a:ln w="412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3600" dirty="0">
                  <a:solidFill>
                    <a:schemeClr val="accent6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3</a:t>
              </a:r>
              <a:endParaRPr lang="en-US" sz="4800" dirty="0">
                <a:solidFill>
                  <a:schemeClr val="accent6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67108078-BBA1-42EB-B152-0BA3B44DF1BB}"/>
                </a:ext>
              </a:extLst>
            </p:cNvPr>
            <p:cNvSpPr/>
            <p:nvPr/>
          </p:nvSpPr>
          <p:spPr>
            <a:xfrm>
              <a:off x="1577753" y="3106422"/>
              <a:ext cx="570937" cy="576064"/>
            </a:xfrm>
            <a:prstGeom prst="ellipse">
              <a:avLst/>
            </a:prstGeom>
            <a:solidFill>
              <a:schemeClr val="bg1"/>
            </a:solidFill>
            <a:ln w="412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3600" dirty="0">
                  <a:solidFill>
                    <a:schemeClr val="accent6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4</a:t>
              </a:r>
              <a:endParaRPr lang="en-US" sz="4800" dirty="0">
                <a:solidFill>
                  <a:schemeClr val="accent6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3170783D-D24E-492B-845C-50D75E6DD42B}"/>
                </a:ext>
              </a:extLst>
            </p:cNvPr>
            <p:cNvSpPr/>
            <p:nvPr/>
          </p:nvSpPr>
          <p:spPr>
            <a:xfrm>
              <a:off x="1584925" y="3769322"/>
              <a:ext cx="570937" cy="576064"/>
            </a:xfrm>
            <a:prstGeom prst="ellipse">
              <a:avLst/>
            </a:prstGeom>
            <a:solidFill>
              <a:schemeClr val="bg1"/>
            </a:solidFill>
            <a:ln w="412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3600" dirty="0">
                  <a:solidFill>
                    <a:schemeClr val="accent6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5</a:t>
              </a:r>
              <a:endParaRPr lang="en-US" sz="4800" dirty="0">
                <a:solidFill>
                  <a:schemeClr val="accent6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349DA612-9A05-46AF-8300-3634CCA3A6C3}"/>
              </a:ext>
            </a:extLst>
          </p:cNvPr>
          <p:cNvGrpSpPr/>
          <p:nvPr/>
        </p:nvGrpSpPr>
        <p:grpSpPr>
          <a:xfrm>
            <a:off x="2302654" y="2719079"/>
            <a:ext cx="5637611" cy="431993"/>
            <a:chOff x="3014178" y="4488139"/>
            <a:chExt cx="1879883" cy="46578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4B788950-2C48-4DFA-9B7C-2020375996E9}"/>
                </a:ext>
              </a:extLst>
            </p:cNvPr>
            <p:cNvSpPr txBox="1"/>
            <p:nvPr/>
          </p:nvSpPr>
          <p:spPr>
            <a:xfrm>
              <a:off x="3017859" y="4588887"/>
              <a:ext cx="1866815" cy="3650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altLang="ko-KR" sz="1600" dirty="0">
                <a:solidFill>
                  <a:schemeClr val="bg1"/>
                </a:solidFill>
                <a:latin typeface="Ageone serif" pitchFamily="2" charset="0"/>
                <a:ea typeface="Ageone serif" pitchFamily="2" charset="0"/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AF666C56-5E2D-44D4-AEF7-D38D84CC597B}"/>
                </a:ext>
              </a:extLst>
            </p:cNvPr>
            <p:cNvSpPr txBox="1"/>
            <p:nvPr/>
          </p:nvSpPr>
          <p:spPr>
            <a:xfrm>
              <a:off x="3014178" y="4488139"/>
              <a:ext cx="1879883" cy="365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1600" b="1" dirty="0">
                  <a:solidFill>
                    <a:schemeClr val="bg1"/>
                  </a:solidFill>
                  <a:latin typeface="Ageone serif" pitchFamily="2" charset="0"/>
                  <a:ea typeface="Ageone serif" pitchFamily="2" charset="0"/>
                  <a:cs typeface="Arial" pitchFamily="34" charset="0"/>
                </a:rPr>
                <a:t>Menentukan kegiatan belajar sesuai topik</a:t>
              </a:r>
              <a:endParaRPr lang="ko-KR" altLang="en-US" sz="1600" b="1" dirty="0">
                <a:solidFill>
                  <a:schemeClr val="bg1"/>
                </a:solidFill>
                <a:latin typeface="Ageone serif" pitchFamily="2" charset="0"/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B75C133A-EA06-45BA-9B67-1CE5093C941B}"/>
              </a:ext>
            </a:extLst>
          </p:cNvPr>
          <p:cNvGrpSpPr/>
          <p:nvPr/>
        </p:nvGrpSpPr>
        <p:grpSpPr>
          <a:xfrm>
            <a:off x="2313694" y="3315300"/>
            <a:ext cx="5637611" cy="442288"/>
            <a:chOff x="3017859" y="4477039"/>
            <a:chExt cx="1879883" cy="47688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9021D347-035F-4D52-99BA-2A13B0FE8C50}"/>
                </a:ext>
              </a:extLst>
            </p:cNvPr>
            <p:cNvSpPr txBox="1"/>
            <p:nvPr/>
          </p:nvSpPr>
          <p:spPr>
            <a:xfrm>
              <a:off x="3017859" y="4588887"/>
              <a:ext cx="1866815" cy="3650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altLang="ko-KR" sz="1600" dirty="0">
                <a:solidFill>
                  <a:schemeClr val="bg1"/>
                </a:solidFill>
                <a:latin typeface="Ageone serif" pitchFamily="2" charset="0"/>
                <a:ea typeface="Ageone serif" pitchFamily="2" charset="0"/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91079715-96DB-4BB5-8D57-E2FC68C56835}"/>
                </a:ext>
              </a:extLst>
            </p:cNvPr>
            <p:cNvSpPr txBox="1"/>
            <p:nvPr/>
          </p:nvSpPr>
          <p:spPr>
            <a:xfrm>
              <a:off x="3017859" y="4477039"/>
              <a:ext cx="1879883" cy="365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1600" b="1" dirty="0">
                  <a:solidFill>
                    <a:schemeClr val="bg1"/>
                  </a:solidFill>
                  <a:latin typeface="Ageone serif" pitchFamily="2" charset="0"/>
                  <a:ea typeface="Ageone serif" pitchFamily="2" charset="0"/>
                  <a:cs typeface="Arial" pitchFamily="34" charset="0"/>
                </a:rPr>
                <a:t>Mengembangkan metode pembelajaran</a:t>
              </a:r>
              <a:endParaRPr lang="ko-KR" altLang="en-US" sz="1600" b="1" dirty="0">
                <a:solidFill>
                  <a:schemeClr val="bg1"/>
                </a:solidFill>
                <a:latin typeface="Ageone serif" pitchFamily="2" charset="0"/>
                <a:cs typeface="Arial" pitchFamily="34" charset="0"/>
              </a:endParaRPr>
            </a:p>
          </p:txBody>
        </p: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9232570E-B721-40AD-9FCF-103E0024138F}"/>
              </a:ext>
            </a:extLst>
          </p:cNvPr>
          <p:cNvSpPr/>
          <p:nvPr/>
        </p:nvSpPr>
        <p:spPr>
          <a:xfrm>
            <a:off x="1331640" y="3832735"/>
            <a:ext cx="549183" cy="534273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dirty="0">
                <a:solidFill>
                  <a:schemeClr val="accent6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6</a:t>
            </a:r>
            <a:endParaRPr lang="en-US" sz="4800" dirty="0">
              <a:solidFill>
                <a:schemeClr val="accent6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38821CA-85E4-4CFC-90F7-8313D2D67BDE}"/>
              </a:ext>
            </a:extLst>
          </p:cNvPr>
          <p:cNvSpPr txBox="1"/>
          <p:nvPr/>
        </p:nvSpPr>
        <p:spPr>
          <a:xfrm>
            <a:off x="2290834" y="4713474"/>
            <a:ext cx="5598421" cy="2569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851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21A63ED-D488-4ECB-9DC4-E9D5E32881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d-ID" b="1" dirty="0"/>
              <a:t>TEORI DISCOVERY </a:t>
            </a:r>
          </a:p>
          <a:p>
            <a:pPr algn="ctr"/>
            <a:r>
              <a:rPr lang="id-ID" b="1" dirty="0"/>
              <a:t>LEARING </a:t>
            </a:r>
          </a:p>
          <a:p>
            <a:pPr algn="ctr"/>
            <a:r>
              <a:rPr lang="id-ID" b="1" dirty="0"/>
              <a:t>(JEROME S. BRUNER)</a:t>
            </a:r>
            <a:endParaRPr lang="id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15A36F9-334F-41D9-B8FE-0893F330D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908051"/>
            <a:ext cx="1584176" cy="14557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836841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FF0AFBE-AC19-4325-8E6A-D1CCACA524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3570" y="483518"/>
            <a:ext cx="7524328" cy="576064"/>
          </a:xfrm>
        </p:spPr>
        <p:txBody>
          <a:bodyPr/>
          <a:lstStyle/>
          <a:p>
            <a:pPr algn="ctr"/>
            <a:r>
              <a:rPr lang="id-ID" dirty="0">
                <a:latin typeface="Ageone serif" pitchFamily="2" charset="0"/>
                <a:ea typeface="Ageone serif" pitchFamily="2" charset="0"/>
              </a:rPr>
              <a:t>TEORI DISCOVERY LEARNING </a:t>
            </a:r>
          </a:p>
          <a:p>
            <a:pPr algn="ctr"/>
            <a:r>
              <a:rPr lang="id-ID" dirty="0">
                <a:latin typeface="Ageone serif" pitchFamily="2" charset="0"/>
                <a:ea typeface="Ageone serif" pitchFamily="2" charset="0"/>
              </a:rPr>
              <a:t>(JEROME S. BRUNER)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A6522B3-2FA4-4CAB-9E5F-A484E9AF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03648" y="1419622"/>
            <a:ext cx="7524328" cy="3600400"/>
          </a:xfrm>
        </p:spPr>
        <p:txBody>
          <a:bodyPr/>
          <a:lstStyle/>
          <a:p>
            <a:pPr algn="ctr"/>
            <a:r>
              <a:rPr lang="id-ID" sz="1400" dirty="0">
                <a:latin typeface="Ageone serif" pitchFamily="2" charset="0"/>
                <a:ea typeface="Ageone serif" pitchFamily="2" charset="0"/>
              </a:rPr>
              <a:t>Belajar dengan menemukan, yang artiya siswa tidak diberikan batasan untuk belajar dan memecahkan masalah agar tingkat kemajuan berpikir anak meningkat</a:t>
            </a:r>
          </a:p>
          <a:p>
            <a:pPr algn="ctr"/>
            <a:r>
              <a:rPr lang="id-ID" sz="1400" dirty="0">
                <a:latin typeface="Ageone serif" pitchFamily="2" charset="0"/>
                <a:ea typeface="Ageone serif" pitchFamily="2" charset="0"/>
              </a:rPr>
              <a:t>Peran guru yaitu memunculkan rasa ingin tahu dan meminimalkan kegagalan belajar agar </a:t>
            </a:r>
          </a:p>
          <a:p>
            <a:pPr algn="ctr"/>
            <a:r>
              <a:rPr lang="id-ID" sz="1400" dirty="0">
                <a:latin typeface="Ageone serif" pitchFamily="2" charset="0"/>
                <a:ea typeface="Ageone serif" pitchFamily="2" charset="0"/>
              </a:rPr>
              <a:t>dapat relevan dengan kebutuhan siswa</a:t>
            </a:r>
          </a:p>
          <a:p>
            <a:pPr algn="ctr"/>
            <a:endParaRPr lang="id-ID" sz="1400" dirty="0">
              <a:latin typeface="Ageone serif" pitchFamily="2" charset="0"/>
              <a:ea typeface="Ageone seri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3143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 flipH="1">
            <a:off x="1504173" y="631286"/>
            <a:ext cx="1080000" cy="1080000"/>
          </a:xfrm>
          <a:prstGeom prst="ellipse">
            <a:avLst/>
          </a:prstGeom>
          <a:solidFill>
            <a:schemeClr val="accent4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 flipH="1">
            <a:off x="1052234" y="991286"/>
            <a:ext cx="1260000" cy="1260000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 flipH="1">
            <a:off x="1592234" y="1419782"/>
            <a:ext cx="1440000" cy="1440000"/>
          </a:xfrm>
          <a:prstGeom prst="ellipse">
            <a:avLst/>
          </a:prstGeom>
          <a:solidFill>
            <a:schemeClr val="accent4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 flipH="1">
            <a:off x="2377237" y="1711286"/>
            <a:ext cx="1800000" cy="1800000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475644" y="631286"/>
            <a:ext cx="1080000" cy="1080000"/>
          </a:xfrm>
          <a:prstGeom prst="ellipse">
            <a:avLst/>
          </a:prstGeom>
          <a:solidFill>
            <a:schemeClr val="accent4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747583" y="991286"/>
            <a:ext cx="1260000" cy="1260000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027583" y="1419782"/>
            <a:ext cx="1440000" cy="1440000"/>
          </a:xfrm>
          <a:prstGeom prst="ellipse">
            <a:avLst/>
          </a:prstGeom>
          <a:solidFill>
            <a:schemeClr val="accent4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882580" y="1711286"/>
            <a:ext cx="1800000" cy="1800000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altLang="ko-KR" dirty="0"/>
              <a:t>Perkembangan Intelektual Bruner</a:t>
            </a:r>
            <a:endParaRPr lang="ko-KR" altLang="en-US" dirty="0"/>
          </a:p>
        </p:txBody>
      </p:sp>
      <p:sp>
        <p:nvSpPr>
          <p:cNvPr id="5" name="Oval 4"/>
          <p:cNvSpPr/>
          <p:nvPr/>
        </p:nvSpPr>
        <p:spPr>
          <a:xfrm>
            <a:off x="3574829" y="1743878"/>
            <a:ext cx="1980000" cy="1980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47477" y="307580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b="1" i="1" dirty="0">
                <a:solidFill>
                  <a:schemeClr val="bg1"/>
                </a:solidFill>
                <a:cs typeface="Arial" pitchFamily="34" charset="0"/>
              </a:rPr>
              <a:t>Iconic</a:t>
            </a:r>
            <a:endParaRPr lang="ko-KR" altLang="en-US" b="1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65329" y="2873034"/>
            <a:ext cx="1124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600" b="1" i="1" dirty="0">
                <a:solidFill>
                  <a:schemeClr val="bg1"/>
                </a:solidFill>
                <a:cs typeface="Arial" pitchFamily="34" charset="0"/>
              </a:rPr>
              <a:t>symbolic</a:t>
            </a:r>
            <a:endParaRPr lang="ko-KR" altLang="en-US" sz="16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22969" y="2613652"/>
            <a:ext cx="1124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d-ID" altLang="ko-KR" sz="1600" b="1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id-ID" altLang="ko-KR" sz="1600" b="1" i="1" dirty="0">
                <a:solidFill>
                  <a:schemeClr val="bg1"/>
                </a:solidFill>
                <a:cs typeface="Arial" pitchFamily="34" charset="0"/>
              </a:rPr>
              <a:t>Enactive</a:t>
            </a:r>
            <a:endParaRPr lang="ko-KR" altLang="en-US" sz="16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366634" y="3820573"/>
            <a:ext cx="2416550" cy="897285"/>
            <a:chOff x="1062658" y="3986014"/>
            <a:chExt cx="1728192" cy="897285"/>
          </a:xfrm>
        </p:grpSpPr>
        <p:sp>
          <p:nvSpPr>
            <p:cNvPr id="28" name="TextBox 27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1400" b="1" dirty="0">
                  <a:solidFill>
                    <a:schemeClr val="bg1"/>
                  </a:solidFill>
                  <a:cs typeface="Arial" pitchFamily="34" charset="0"/>
                </a:rPr>
                <a:t>Ikonik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1200" dirty="0">
                  <a:solidFill>
                    <a:schemeClr val="bg1"/>
                  </a:solidFill>
                  <a:cs typeface="Arial" pitchFamily="34" charset="0"/>
                </a:rPr>
                <a:t>Belajar menggunakan gambar gambar dan media visual bverbal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259308" y="3511286"/>
            <a:ext cx="2416550" cy="897285"/>
            <a:chOff x="1062658" y="3986014"/>
            <a:chExt cx="1728192" cy="897285"/>
          </a:xfrm>
        </p:grpSpPr>
        <p:sp>
          <p:nvSpPr>
            <p:cNvPr id="31" name="TextBox 30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1400" b="1" dirty="0">
                  <a:solidFill>
                    <a:schemeClr val="bg1"/>
                  </a:solidFill>
                  <a:cs typeface="Arial" pitchFamily="34" charset="0"/>
                </a:rPr>
                <a:t>Simbolik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1200" dirty="0">
                  <a:solidFill>
                    <a:schemeClr val="bg1"/>
                  </a:solidFill>
                  <a:cs typeface="Arial" pitchFamily="34" charset="0"/>
                </a:rPr>
                <a:t>Mempu menggambarkan sesuatu dalam bentuk istilah yang abstrak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73959" y="3485740"/>
            <a:ext cx="2416550" cy="897285"/>
            <a:chOff x="1062658" y="3986014"/>
            <a:chExt cx="1728192" cy="897285"/>
          </a:xfrm>
        </p:grpSpPr>
        <p:sp>
          <p:nvSpPr>
            <p:cNvPr id="34" name="TextBox 33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1400" b="1" dirty="0">
                  <a:solidFill>
                    <a:schemeClr val="bg1"/>
                  </a:solidFill>
                  <a:cs typeface="Arial" pitchFamily="34" charset="0"/>
                </a:rPr>
                <a:t>Enaktif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1200" dirty="0">
                  <a:solidFill>
                    <a:schemeClr val="bg1"/>
                  </a:solidFill>
                  <a:cs typeface="Arial" pitchFamily="34" charset="0"/>
                </a:rPr>
                <a:t>Belajar tenatang dunia melalui aksi aksi dan respon terhadap objek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00903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137CF5EF-8E8C-47AA-8472-8AC885182F16}"/>
              </a:ext>
            </a:extLst>
          </p:cNvPr>
          <p:cNvSpPr/>
          <p:nvPr/>
        </p:nvSpPr>
        <p:spPr>
          <a:xfrm>
            <a:off x="2051720" y="1491630"/>
            <a:ext cx="3888432" cy="33855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7A950FF7-C045-4F97-B5ED-5BD98549A7B6}"/>
              </a:ext>
            </a:extLst>
          </p:cNvPr>
          <p:cNvSpPr/>
          <p:nvPr/>
        </p:nvSpPr>
        <p:spPr>
          <a:xfrm>
            <a:off x="2061616" y="2089180"/>
            <a:ext cx="3888431" cy="33855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EE540D3D-8A6E-403D-A278-B86BEFEB58A1}"/>
              </a:ext>
            </a:extLst>
          </p:cNvPr>
          <p:cNvSpPr/>
          <p:nvPr/>
        </p:nvSpPr>
        <p:spPr>
          <a:xfrm>
            <a:off x="2061616" y="2715766"/>
            <a:ext cx="4670624" cy="33855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FABEE382-DEDC-45CF-8981-1D4529A264EF}"/>
              </a:ext>
            </a:extLst>
          </p:cNvPr>
          <p:cNvSpPr/>
          <p:nvPr/>
        </p:nvSpPr>
        <p:spPr>
          <a:xfrm>
            <a:off x="2061616" y="3315300"/>
            <a:ext cx="4022551" cy="33855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xmlns="" id="{6557FF82-F82C-4260-B257-B110981E6906}"/>
              </a:ext>
            </a:extLst>
          </p:cNvPr>
          <p:cNvSpPr/>
          <p:nvPr/>
        </p:nvSpPr>
        <p:spPr>
          <a:xfrm>
            <a:off x="2061616" y="3945770"/>
            <a:ext cx="5598421" cy="33855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2D4BD512-8FC4-4CAC-815B-BC79BA548C1A}"/>
              </a:ext>
            </a:extLst>
          </p:cNvPr>
          <p:cNvSpPr/>
          <p:nvPr/>
        </p:nvSpPr>
        <p:spPr>
          <a:xfrm>
            <a:off x="2051720" y="888279"/>
            <a:ext cx="3600400" cy="381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2051720" y="173440"/>
            <a:ext cx="709228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sz="3600" dirty="0">
                <a:solidFill>
                  <a:schemeClr val="bg1"/>
                </a:solidFill>
                <a:cs typeface="Arial" pitchFamily="34" charset="0"/>
              </a:rPr>
              <a:t>Langkah Pembelajaran Bruner</a:t>
            </a:r>
            <a:endParaRPr 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94097" y="888279"/>
            <a:ext cx="5637611" cy="381028"/>
            <a:chOff x="3017859" y="4455055"/>
            <a:chExt cx="1879883" cy="410832"/>
          </a:xfrm>
        </p:grpSpPr>
        <p:sp>
          <p:nvSpPr>
            <p:cNvPr id="10" name="TextBox 9"/>
            <p:cNvSpPr txBox="1"/>
            <p:nvPr/>
          </p:nvSpPr>
          <p:spPr>
            <a:xfrm>
              <a:off x="3017859" y="4588888"/>
              <a:ext cx="186681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17859" y="4455055"/>
              <a:ext cx="1879883" cy="365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1600" b="1" dirty="0">
                  <a:solidFill>
                    <a:schemeClr val="bg1"/>
                  </a:solidFill>
                  <a:latin typeface="Ageone serif" pitchFamily="2" charset="0"/>
                  <a:ea typeface="Ageone serif" pitchFamily="2" charset="0"/>
                  <a:cs typeface="Arial" pitchFamily="34" charset="0"/>
                </a:rPr>
                <a:t>Menentukan tujuan pembelajaran</a:t>
              </a:r>
              <a:endParaRPr lang="ko-KR" altLang="en-US" sz="1600" b="1" dirty="0">
                <a:solidFill>
                  <a:schemeClr val="bg1"/>
                </a:solidFill>
                <a:latin typeface="Ageone serif" pitchFamily="2" charset="0"/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C8195CD8-4310-462E-8138-56A3B280B647}"/>
              </a:ext>
            </a:extLst>
          </p:cNvPr>
          <p:cNvGrpSpPr/>
          <p:nvPr/>
        </p:nvGrpSpPr>
        <p:grpSpPr>
          <a:xfrm>
            <a:off x="2313693" y="1494789"/>
            <a:ext cx="5643714" cy="462679"/>
            <a:chOff x="3017859" y="4455053"/>
            <a:chExt cx="1881918" cy="49887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9B4190D4-9DCE-4FC4-AC24-224DC58D541A}"/>
                </a:ext>
              </a:extLst>
            </p:cNvPr>
            <p:cNvSpPr txBox="1"/>
            <p:nvPr/>
          </p:nvSpPr>
          <p:spPr>
            <a:xfrm>
              <a:off x="3017859" y="4588887"/>
              <a:ext cx="1866815" cy="3650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altLang="ko-KR" sz="1600" dirty="0">
                <a:solidFill>
                  <a:schemeClr val="bg1"/>
                </a:solidFill>
                <a:latin typeface="Ageone serif" pitchFamily="2" charset="0"/>
                <a:ea typeface="Ageone serif" pitchFamily="2" charset="0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9C998131-0867-4B3E-B59C-E971BA8857A5}"/>
                </a:ext>
              </a:extLst>
            </p:cNvPr>
            <p:cNvSpPr txBox="1"/>
            <p:nvPr/>
          </p:nvSpPr>
          <p:spPr>
            <a:xfrm>
              <a:off x="3019894" y="4455053"/>
              <a:ext cx="1879883" cy="365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1600" b="1" dirty="0">
                  <a:solidFill>
                    <a:schemeClr val="bg1"/>
                  </a:solidFill>
                  <a:latin typeface="Ageone serif" pitchFamily="2" charset="0"/>
                  <a:ea typeface="Ageone serif" pitchFamily="2" charset="0"/>
                  <a:cs typeface="Arial" pitchFamily="34" charset="0"/>
                </a:rPr>
                <a:t>Mengidentifikasi karakteristik siswa</a:t>
              </a:r>
              <a:endParaRPr lang="ko-KR" altLang="en-US" sz="1600" b="1" dirty="0">
                <a:solidFill>
                  <a:schemeClr val="bg1"/>
                </a:solidFill>
                <a:latin typeface="Ageone serif" pitchFamily="2" charset="0"/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B09E6F03-A6E2-4C2A-8747-42983738F77A}"/>
              </a:ext>
            </a:extLst>
          </p:cNvPr>
          <p:cNvGrpSpPr/>
          <p:nvPr/>
        </p:nvGrpSpPr>
        <p:grpSpPr>
          <a:xfrm>
            <a:off x="2294096" y="3935976"/>
            <a:ext cx="5637611" cy="517625"/>
            <a:chOff x="3011324" y="4395809"/>
            <a:chExt cx="1879883" cy="55811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9F16DB76-0079-433E-B6C6-E07570D3836D}"/>
                </a:ext>
              </a:extLst>
            </p:cNvPr>
            <p:cNvSpPr txBox="1"/>
            <p:nvPr/>
          </p:nvSpPr>
          <p:spPr>
            <a:xfrm>
              <a:off x="3017859" y="4588887"/>
              <a:ext cx="1866815" cy="3650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altLang="ko-KR" sz="1600" dirty="0">
                <a:solidFill>
                  <a:schemeClr val="bg1"/>
                </a:solidFill>
                <a:latin typeface="Ageone serif" pitchFamily="2" charset="0"/>
                <a:ea typeface="Ageone serif" pitchFamily="2" charset="0"/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08BA2C23-9666-4DA2-AEBF-8C172663F321}"/>
                </a:ext>
              </a:extLst>
            </p:cNvPr>
            <p:cNvSpPr txBox="1"/>
            <p:nvPr/>
          </p:nvSpPr>
          <p:spPr>
            <a:xfrm>
              <a:off x="3011324" y="4395809"/>
              <a:ext cx="1879883" cy="365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1600" b="1" dirty="0">
                  <a:solidFill>
                    <a:schemeClr val="bg1"/>
                  </a:solidFill>
                  <a:latin typeface="Ageone serif" pitchFamily="2" charset="0"/>
                  <a:ea typeface="Ageone serif" pitchFamily="2" charset="0"/>
                  <a:cs typeface="Arial" pitchFamily="34" charset="0"/>
                </a:rPr>
                <a:t>Mengatur topik topik pelajaran dari sederhana ke kompleks</a:t>
              </a:r>
              <a:endParaRPr lang="ko-KR" altLang="en-US" sz="1600" b="1" dirty="0">
                <a:solidFill>
                  <a:schemeClr val="bg1"/>
                </a:solidFill>
                <a:latin typeface="Ageone serif" pitchFamily="2" charset="0"/>
                <a:cs typeface="Arial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CEC560F-1048-499D-8B26-3F0F9AB84FC1}"/>
              </a:ext>
            </a:extLst>
          </p:cNvPr>
          <p:cNvSpPr txBox="1"/>
          <p:nvPr/>
        </p:nvSpPr>
        <p:spPr>
          <a:xfrm>
            <a:off x="2313693" y="2105561"/>
            <a:ext cx="5637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1600" b="1" dirty="0">
                <a:solidFill>
                  <a:schemeClr val="bg1"/>
                </a:solidFill>
                <a:latin typeface="Ageone serif" pitchFamily="2" charset="0"/>
                <a:ea typeface="Ageone serif" pitchFamily="2" charset="0"/>
                <a:cs typeface="Arial" pitchFamily="34" charset="0"/>
              </a:rPr>
              <a:t>Memilih materi pembelajaran</a:t>
            </a:r>
            <a:endParaRPr lang="ko-KR" altLang="en-US" sz="1600" b="1" dirty="0">
              <a:solidFill>
                <a:schemeClr val="bg1"/>
              </a:solidFill>
              <a:latin typeface="Ageone serif" pitchFamily="2" charset="0"/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23D59BD-415A-4C22-A69A-2AE307EF32C4}"/>
              </a:ext>
            </a:extLst>
          </p:cNvPr>
          <p:cNvGrpSpPr/>
          <p:nvPr/>
        </p:nvGrpSpPr>
        <p:grpSpPr>
          <a:xfrm>
            <a:off x="1331640" y="771550"/>
            <a:ext cx="557771" cy="3095307"/>
            <a:chOff x="1575997" y="1131590"/>
            <a:chExt cx="579865" cy="3337422"/>
          </a:xfrm>
        </p:grpSpPr>
        <p:sp>
          <p:nvSpPr>
            <p:cNvPr id="5" name="Oval 4"/>
            <p:cNvSpPr/>
            <p:nvPr/>
          </p:nvSpPr>
          <p:spPr>
            <a:xfrm>
              <a:off x="1575998" y="1131590"/>
              <a:ext cx="570937" cy="576064"/>
            </a:xfrm>
            <a:prstGeom prst="ellipse">
              <a:avLst/>
            </a:prstGeom>
            <a:solidFill>
              <a:schemeClr val="bg1"/>
            </a:solidFill>
            <a:ln w="412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3600" dirty="0">
                  <a:solidFill>
                    <a:schemeClr val="accent6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1</a:t>
              </a:r>
              <a:endParaRPr lang="en-US" sz="4800" dirty="0">
                <a:solidFill>
                  <a:schemeClr val="accent6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1" name="Oval 21"/>
            <p:cNvSpPr>
              <a:spLocks noChangeAspect="1"/>
            </p:cNvSpPr>
            <p:nvPr/>
          </p:nvSpPr>
          <p:spPr>
            <a:xfrm>
              <a:off x="1799001" y="3227374"/>
              <a:ext cx="347934" cy="350841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2" name="Rectangle 9"/>
            <p:cNvSpPr/>
            <p:nvPr/>
          </p:nvSpPr>
          <p:spPr>
            <a:xfrm>
              <a:off x="1823962" y="4190046"/>
              <a:ext cx="298013" cy="278966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Rounded Rectangle 27"/>
            <p:cNvSpPr/>
            <p:nvPr/>
          </p:nvSpPr>
          <p:spPr>
            <a:xfrm>
              <a:off x="1807179" y="2343219"/>
              <a:ext cx="331579" cy="254696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03192669-E06E-4C91-865D-E4C21FC008B3}"/>
                </a:ext>
              </a:extLst>
            </p:cNvPr>
            <p:cNvSpPr/>
            <p:nvPr/>
          </p:nvSpPr>
          <p:spPr>
            <a:xfrm>
              <a:off x="1580062" y="1800622"/>
              <a:ext cx="570937" cy="576064"/>
            </a:xfrm>
            <a:prstGeom prst="ellipse">
              <a:avLst/>
            </a:prstGeom>
            <a:solidFill>
              <a:schemeClr val="bg1"/>
            </a:solidFill>
            <a:ln w="412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3600" dirty="0">
                  <a:solidFill>
                    <a:schemeClr val="accent6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2</a:t>
              </a:r>
              <a:endParaRPr lang="en-US" sz="4800" dirty="0">
                <a:solidFill>
                  <a:schemeClr val="accent6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F016B48F-DF29-4F8E-8760-1808686BA5ED}"/>
                </a:ext>
              </a:extLst>
            </p:cNvPr>
            <p:cNvSpPr/>
            <p:nvPr/>
          </p:nvSpPr>
          <p:spPr>
            <a:xfrm>
              <a:off x="1575997" y="2452886"/>
              <a:ext cx="570937" cy="576064"/>
            </a:xfrm>
            <a:prstGeom prst="ellipse">
              <a:avLst/>
            </a:prstGeom>
            <a:solidFill>
              <a:schemeClr val="bg1"/>
            </a:solidFill>
            <a:ln w="412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3600" dirty="0">
                  <a:solidFill>
                    <a:schemeClr val="accent6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3</a:t>
              </a:r>
              <a:endParaRPr lang="en-US" sz="4800" dirty="0">
                <a:solidFill>
                  <a:schemeClr val="accent6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67108078-BBA1-42EB-B152-0BA3B44DF1BB}"/>
                </a:ext>
              </a:extLst>
            </p:cNvPr>
            <p:cNvSpPr/>
            <p:nvPr/>
          </p:nvSpPr>
          <p:spPr>
            <a:xfrm>
              <a:off x="1577753" y="3106422"/>
              <a:ext cx="570937" cy="576064"/>
            </a:xfrm>
            <a:prstGeom prst="ellipse">
              <a:avLst/>
            </a:prstGeom>
            <a:solidFill>
              <a:schemeClr val="bg1"/>
            </a:solidFill>
            <a:ln w="412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3600" dirty="0">
                  <a:solidFill>
                    <a:schemeClr val="accent6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4</a:t>
              </a:r>
              <a:endParaRPr lang="en-US" sz="4800" dirty="0">
                <a:solidFill>
                  <a:schemeClr val="accent6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3170783D-D24E-492B-845C-50D75E6DD42B}"/>
                </a:ext>
              </a:extLst>
            </p:cNvPr>
            <p:cNvSpPr/>
            <p:nvPr/>
          </p:nvSpPr>
          <p:spPr>
            <a:xfrm>
              <a:off x="1584925" y="3769322"/>
              <a:ext cx="570937" cy="576064"/>
            </a:xfrm>
            <a:prstGeom prst="ellipse">
              <a:avLst/>
            </a:prstGeom>
            <a:solidFill>
              <a:schemeClr val="bg1"/>
            </a:solidFill>
            <a:ln w="412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3600" dirty="0">
                  <a:solidFill>
                    <a:schemeClr val="accent6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5</a:t>
              </a:r>
              <a:endParaRPr lang="en-US" sz="4800" dirty="0">
                <a:solidFill>
                  <a:schemeClr val="accent6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349DA612-9A05-46AF-8300-3634CCA3A6C3}"/>
              </a:ext>
            </a:extLst>
          </p:cNvPr>
          <p:cNvGrpSpPr/>
          <p:nvPr/>
        </p:nvGrpSpPr>
        <p:grpSpPr>
          <a:xfrm>
            <a:off x="2302654" y="2719079"/>
            <a:ext cx="5637611" cy="431993"/>
            <a:chOff x="3014178" y="4488139"/>
            <a:chExt cx="1879883" cy="46578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4B788950-2C48-4DFA-9B7C-2020375996E9}"/>
                </a:ext>
              </a:extLst>
            </p:cNvPr>
            <p:cNvSpPr txBox="1"/>
            <p:nvPr/>
          </p:nvSpPr>
          <p:spPr>
            <a:xfrm>
              <a:off x="3017859" y="4588887"/>
              <a:ext cx="1866815" cy="3650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altLang="ko-KR" sz="1600" dirty="0">
                <a:solidFill>
                  <a:schemeClr val="bg1"/>
                </a:solidFill>
                <a:latin typeface="Ageone serif" pitchFamily="2" charset="0"/>
                <a:ea typeface="Ageone serif" pitchFamily="2" charset="0"/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AF666C56-5E2D-44D4-AEF7-D38D84CC597B}"/>
                </a:ext>
              </a:extLst>
            </p:cNvPr>
            <p:cNvSpPr txBox="1"/>
            <p:nvPr/>
          </p:nvSpPr>
          <p:spPr>
            <a:xfrm>
              <a:off x="3014178" y="4488139"/>
              <a:ext cx="1879883" cy="365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1600" b="1" dirty="0">
                  <a:solidFill>
                    <a:schemeClr val="bg1"/>
                  </a:solidFill>
                  <a:latin typeface="Ageone serif" pitchFamily="2" charset="0"/>
                  <a:ea typeface="Ageone serif" pitchFamily="2" charset="0"/>
                  <a:cs typeface="Arial" pitchFamily="34" charset="0"/>
                </a:rPr>
                <a:t>Menuntukan topik yang dipelajrai secara induktif</a:t>
              </a:r>
              <a:endParaRPr lang="ko-KR" altLang="en-US" sz="1600" b="1" dirty="0">
                <a:solidFill>
                  <a:schemeClr val="bg1"/>
                </a:solidFill>
                <a:latin typeface="Ageone serif" pitchFamily="2" charset="0"/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B75C133A-EA06-45BA-9B67-1CE5093C941B}"/>
              </a:ext>
            </a:extLst>
          </p:cNvPr>
          <p:cNvGrpSpPr/>
          <p:nvPr/>
        </p:nvGrpSpPr>
        <p:grpSpPr>
          <a:xfrm>
            <a:off x="2313694" y="3315300"/>
            <a:ext cx="5637611" cy="442288"/>
            <a:chOff x="3017859" y="4477039"/>
            <a:chExt cx="1879883" cy="47688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9021D347-035F-4D52-99BA-2A13B0FE8C50}"/>
                </a:ext>
              </a:extLst>
            </p:cNvPr>
            <p:cNvSpPr txBox="1"/>
            <p:nvPr/>
          </p:nvSpPr>
          <p:spPr>
            <a:xfrm>
              <a:off x="3017859" y="4588887"/>
              <a:ext cx="1866815" cy="3650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altLang="ko-KR" sz="1600" dirty="0">
                <a:solidFill>
                  <a:schemeClr val="bg1"/>
                </a:solidFill>
                <a:latin typeface="Ageone serif" pitchFamily="2" charset="0"/>
                <a:ea typeface="Ageone serif" pitchFamily="2" charset="0"/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91079715-96DB-4BB5-8D57-E2FC68C56835}"/>
                </a:ext>
              </a:extLst>
            </p:cNvPr>
            <p:cNvSpPr txBox="1"/>
            <p:nvPr/>
          </p:nvSpPr>
          <p:spPr>
            <a:xfrm>
              <a:off x="3017859" y="4477039"/>
              <a:ext cx="1879883" cy="365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1600" b="1" dirty="0">
                  <a:solidFill>
                    <a:schemeClr val="bg1"/>
                  </a:solidFill>
                  <a:latin typeface="Ageone serif" pitchFamily="2" charset="0"/>
                  <a:ea typeface="Ageone serif" pitchFamily="2" charset="0"/>
                  <a:cs typeface="Arial" pitchFamily="34" charset="0"/>
                </a:rPr>
                <a:t>Mengembangkan bahan bahan belajar</a:t>
              </a:r>
              <a:endParaRPr lang="ko-KR" altLang="en-US" sz="1600" b="1" dirty="0">
                <a:solidFill>
                  <a:schemeClr val="bg1"/>
                </a:solidFill>
                <a:latin typeface="Ageone serif" pitchFamily="2" charset="0"/>
                <a:cs typeface="Arial" pitchFamily="34" charset="0"/>
              </a:endParaRPr>
            </a:p>
          </p:txBody>
        </p: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9232570E-B721-40AD-9FCF-103E0024138F}"/>
              </a:ext>
            </a:extLst>
          </p:cNvPr>
          <p:cNvSpPr/>
          <p:nvPr/>
        </p:nvSpPr>
        <p:spPr>
          <a:xfrm>
            <a:off x="1331640" y="3832735"/>
            <a:ext cx="549183" cy="534273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dirty="0">
                <a:solidFill>
                  <a:schemeClr val="accent6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6</a:t>
            </a:r>
            <a:endParaRPr lang="en-US" sz="4800" dirty="0">
              <a:solidFill>
                <a:schemeClr val="accent6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38821CA-85E4-4CFC-90F7-8313D2D67BDE}"/>
              </a:ext>
            </a:extLst>
          </p:cNvPr>
          <p:cNvSpPr txBox="1"/>
          <p:nvPr/>
        </p:nvSpPr>
        <p:spPr>
          <a:xfrm>
            <a:off x="2290834" y="4713474"/>
            <a:ext cx="5598421" cy="2569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590C99D3-A8F5-4345-BF7F-AB69EB5715A7}"/>
              </a:ext>
            </a:extLst>
          </p:cNvPr>
          <p:cNvSpPr/>
          <p:nvPr/>
        </p:nvSpPr>
        <p:spPr>
          <a:xfrm>
            <a:off x="2061616" y="4566446"/>
            <a:ext cx="4886648" cy="33855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B2E044F-5AA7-423B-98F8-45C62340A7E2}"/>
              </a:ext>
            </a:extLst>
          </p:cNvPr>
          <p:cNvGrpSpPr/>
          <p:nvPr/>
        </p:nvGrpSpPr>
        <p:grpSpPr>
          <a:xfrm>
            <a:off x="2294096" y="4556652"/>
            <a:ext cx="5637611" cy="517625"/>
            <a:chOff x="3011324" y="4395809"/>
            <a:chExt cx="1879883" cy="55811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887A946B-BCD6-441C-A34C-3005DA2D38A6}"/>
                </a:ext>
              </a:extLst>
            </p:cNvPr>
            <p:cNvSpPr txBox="1"/>
            <p:nvPr/>
          </p:nvSpPr>
          <p:spPr>
            <a:xfrm>
              <a:off x="3017859" y="4588887"/>
              <a:ext cx="1866815" cy="3650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altLang="ko-KR" sz="1600" dirty="0">
                <a:solidFill>
                  <a:schemeClr val="bg1"/>
                </a:solidFill>
                <a:latin typeface="Ageone serif" pitchFamily="2" charset="0"/>
                <a:ea typeface="Ageone serif" pitchFamily="2" charset="0"/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8058794D-0FAB-41E3-B3C0-E21490E5D417}"/>
                </a:ext>
              </a:extLst>
            </p:cNvPr>
            <p:cNvSpPr txBox="1"/>
            <p:nvPr/>
          </p:nvSpPr>
          <p:spPr>
            <a:xfrm>
              <a:off x="3011324" y="4395809"/>
              <a:ext cx="1879883" cy="365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1600" b="1" dirty="0">
                  <a:solidFill>
                    <a:schemeClr val="bg1"/>
                  </a:solidFill>
                  <a:latin typeface="Ageone serif" pitchFamily="2" charset="0"/>
                  <a:ea typeface="Ageone serif" pitchFamily="2" charset="0"/>
                  <a:cs typeface="Arial" pitchFamily="34" charset="0"/>
                </a:rPr>
                <a:t>Melakukan penilaian proses dan hasil belajar siswa</a:t>
              </a:r>
              <a:endParaRPr lang="ko-KR" altLang="en-US" sz="1600" b="1" dirty="0">
                <a:solidFill>
                  <a:schemeClr val="bg1"/>
                </a:solidFill>
                <a:latin typeface="Ageone serif" pitchFamily="2" charset="0"/>
                <a:cs typeface="Arial" pitchFamily="34" charset="0"/>
              </a:endParaRPr>
            </a:p>
          </p:txBody>
        </p:sp>
      </p:grp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A43E120C-109F-4AF3-A028-852504F77CD9}"/>
              </a:ext>
            </a:extLst>
          </p:cNvPr>
          <p:cNvSpPr/>
          <p:nvPr/>
        </p:nvSpPr>
        <p:spPr>
          <a:xfrm>
            <a:off x="1331640" y="4453411"/>
            <a:ext cx="549183" cy="534273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dirty="0">
                <a:solidFill>
                  <a:schemeClr val="accent6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7</a:t>
            </a:r>
            <a:endParaRPr lang="en-US" sz="4800" dirty="0">
              <a:solidFill>
                <a:schemeClr val="accent6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5959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21A63ED-D488-4ECB-9DC4-E9D5E32881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d-ID" b="1" dirty="0"/>
              <a:t>TEORI BELAJAR </a:t>
            </a:r>
          </a:p>
          <a:p>
            <a:pPr algn="ctr"/>
            <a:r>
              <a:rPr lang="id-ID" b="1" dirty="0"/>
              <a:t>(ROBERT M. GAGNE)</a:t>
            </a:r>
            <a:endParaRPr lang="id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3864078-8E3C-4E8C-A6E7-D15EAD4B14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3" y="1700525"/>
            <a:ext cx="1656184" cy="17433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0646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051720" y="173440"/>
            <a:ext cx="709228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sz="3600" dirty="0">
                <a:solidFill>
                  <a:schemeClr val="bg1"/>
                </a:solidFill>
                <a:cs typeface="Arial" pitchFamily="34" charset="0"/>
              </a:rPr>
              <a:t>MIND MAPS</a:t>
            </a:r>
            <a:endParaRPr 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94097" y="803001"/>
            <a:ext cx="5637611" cy="547955"/>
            <a:chOff x="3017859" y="4363106"/>
            <a:chExt cx="1879883" cy="590816"/>
          </a:xfrm>
        </p:grpSpPr>
        <p:sp>
          <p:nvSpPr>
            <p:cNvPr id="10" name="TextBox 9"/>
            <p:cNvSpPr txBox="1"/>
            <p:nvPr/>
          </p:nvSpPr>
          <p:spPr>
            <a:xfrm>
              <a:off x="3017859" y="4588887"/>
              <a:ext cx="1866815" cy="3650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altLang="ko-KR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17859" y="4363106"/>
              <a:ext cx="1879883" cy="365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1600" b="1" dirty="0">
                  <a:solidFill>
                    <a:schemeClr val="bg1"/>
                  </a:solidFill>
                  <a:cs typeface="Arial" pitchFamily="34" charset="0"/>
                </a:rPr>
                <a:t>PENGERTIAN TEORI BELAJAR KOGNITIF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C8195CD8-4310-462E-8138-56A3B280B647}"/>
              </a:ext>
            </a:extLst>
          </p:cNvPr>
          <p:cNvGrpSpPr/>
          <p:nvPr/>
        </p:nvGrpSpPr>
        <p:grpSpPr>
          <a:xfrm>
            <a:off x="2313693" y="1409515"/>
            <a:ext cx="5637611" cy="547955"/>
            <a:chOff x="3017859" y="4363106"/>
            <a:chExt cx="1879883" cy="59081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9B4190D4-9DCE-4FC4-AC24-224DC58D541A}"/>
                </a:ext>
              </a:extLst>
            </p:cNvPr>
            <p:cNvSpPr txBox="1"/>
            <p:nvPr/>
          </p:nvSpPr>
          <p:spPr>
            <a:xfrm>
              <a:off x="3017859" y="4588887"/>
              <a:ext cx="1866815" cy="3650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altLang="ko-KR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9C998131-0867-4B3E-B59C-E971BA8857A5}"/>
                </a:ext>
              </a:extLst>
            </p:cNvPr>
            <p:cNvSpPr txBox="1"/>
            <p:nvPr/>
          </p:nvSpPr>
          <p:spPr>
            <a:xfrm>
              <a:off x="3017859" y="4363106"/>
              <a:ext cx="1879883" cy="365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1600" b="1" dirty="0">
                  <a:solidFill>
                    <a:schemeClr val="bg1"/>
                  </a:solidFill>
                  <a:cs typeface="Arial" pitchFamily="34" charset="0"/>
                </a:rPr>
                <a:t>TEORI KOGNITIF GESTALT (MARX WERTHEIMER)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B09E6F03-A6E2-4C2A-8747-42983738F77A}"/>
              </a:ext>
            </a:extLst>
          </p:cNvPr>
          <p:cNvGrpSpPr/>
          <p:nvPr/>
        </p:nvGrpSpPr>
        <p:grpSpPr>
          <a:xfrm>
            <a:off x="2313694" y="3905649"/>
            <a:ext cx="5637611" cy="547955"/>
            <a:chOff x="3017859" y="4363106"/>
            <a:chExt cx="1879883" cy="59081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9F16DB76-0079-433E-B6C6-E07570D3836D}"/>
                </a:ext>
              </a:extLst>
            </p:cNvPr>
            <p:cNvSpPr txBox="1"/>
            <p:nvPr/>
          </p:nvSpPr>
          <p:spPr>
            <a:xfrm>
              <a:off x="3017859" y="4588887"/>
              <a:ext cx="1866815" cy="3650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altLang="ko-KR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08BA2C23-9666-4DA2-AEBF-8C172663F321}"/>
                </a:ext>
              </a:extLst>
            </p:cNvPr>
            <p:cNvSpPr txBox="1"/>
            <p:nvPr/>
          </p:nvSpPr>
          <p:spPr>
            <a:xfrm>
              <a:off x="3017859" y="4363106"/>
              <a:ext cx="1879883" cy="365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1600" b="1" dirty="0">
                  <a:solidFill>
                    <a:schemeClr val="bg1"/>
                  </a:solidFill>
                  <a:cs typeface="Arial" pitchFamily="34" charset="0"/>
                </a:rPr>
                <a:t>TEORI BELAJAR (ROBERT M. GAGNE)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CEC560F-1048-499D-8B26-3F0F9AB84FC1}"/>
              </a:ext>
            </a:extLst>
          </p:cNvPr>
          <p:cNvSpPr txBox="1"/>
          <p:nvPr/>
        </p:nvSpPr>
        <p:spPr>
          <a:xfrm>
            <a:off x="2318765" y="2066695"/>
            <a:ext cx="5637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1600" b="1" dirty="0">
                <a:solidFill>
                  <a:schemeClr val="bg1"/>
                </a:solidFill>
                <a:cs typeface="Arial" pitchFamily="34" charset="0"/>
              </a:rPr>
              <a:t>TEORI MEDAN KOGNITIF (KURT LEWIN)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23D59BD-415A-4C22-A69A-2AE307EF32C4}"/>
              </a:ext>
            </a:extLst>
          </p:cNvPr>
          <p:cNvGrpSpPr/>
          <p:nvPr/>
        </p:nvGrpSpPr>
        <p:grpSpPr>
          <a:xfrm>
            <a:off x="1331640" y="771550"/>
            <a:ext cx="557771" cy="3095307"/>
            <a:chOff x="1575997" y="1131590"/>
            <a:chExt cx="579865" cy="3337422"/>
          </a:xfrm>
        </p:grpSpPr>
        <p:sp>
          <p:nvSpPr>
            <p:cNvPr id="5" name="Oval 4"/>
            <p:cNvSpPr/>
            <p:nvPr/>
          </p:nvSpPr>
          <p:spPr>
            <a:xfrm>
              <a:off x="1575998" y="1131590"/>
              <a:ext cx="570937" cy="576064"/>
            </a:xfrm>
            <a:prstGeom prst="ellipse">
              <a:avLst/>
            </a:prstGeom>
            <a:solidFill>
              <a:schemeClr val="bg1"/>
            </a:solidFill>
            <a:ln w="412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3600" dirty="0">
                  <a:solidFill>
                    <a:schemeClr val="accent6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P</a:t>
              </a:r>
              <a:endParaRPr lang="en-US" sz="4800" dirty="0">
                <a:solidFill>
                  <a:schemeClr val="accent6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1" name="Oval 21"/>
            <p:cNvSpPr>
              <a:spLocks noChangeAspect="1"/>
            </p:cNvSpPr>
            <p:nvPr/>
          </p:nvSpPr>
          <p:spPr>
            <a:xfrm>
              <a:off x="1799001" y="3227374"/>
              <a:ext cx="347934" cy="350841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2" name="Rectangle 9"/>
            <p:cNvSpPr/>
            <p:nvPr/>
          </p:nvSpPr>
          <p:spPr>
            <a:xfrm>
              <a:off x="1823962" y="4190046"/>
              <a:ext cx="298013" cy="278966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Rounded Rectangle 27"/>
            <p:cNvSpPr/>
            <p:nvPr/>
          </p:nvSpPr>
          <p:spPr>
            <a:xfrm>
              <a:off x="1807179" y="2343219"/>
              <a:ext cx="331579" cy="254696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03192669-E06E-4C91-865D-E4C21FC008B3}"/>
                </a:ext>
              </a:extLst>
            </p:cNvPr>
            <p:cNvSpPr/>
            <p:nvPr/>
          </p:nvSpPr>
          <p:spPr>
            <a:xfrm>
              <a:off x="1580062" y="1800622"/>
              <a:ext cx="570937" cy="576064"/>
            </a:xfrm>
            <a:prstGeom prst="ellipse">
              <a:avLst/>
            </a:prstGeom>
            <a:solidFill>
              <a:schemeClr val="bg1"/>
            </a:solidFill>
            <a:ln w="412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3600" dirty="0">
                  <a:solidFill>
                    <a:schemeClr val="accent6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G</a:t>
              </a:r>
              <a:endParaRPr lang="en-US" sz="4800" dirty="0">
                <a:solidFill>
                  <a:schemeClr val="accent6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F016B48F-DF29-4F8E-8760-1808686BA5ED}"/>
                </a:ext>
              </a:extLst>
            </p:cNvPr>
            <p:cNvSpPr/>
            <p:nvPr/>
          </p:nvSpPr>
          <p:spPr>
            <a:xfrm>
              <a:off x="1575997" y="2452886"/>
              <a:ext cx="570937" cy="576064"/>
            </a:xfrm>
            <a:prstGeom prst="ellipse">
              <a:avLst/>
            </a:prstGeom>
            <a:solidFill>
              <a:schemeClr val="bg1"/>
            </a:solidFill>
            <a:ln w="412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3600" dirty="0">
                  <a:solidFill>
                    <a:schemeClr val="accent6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K</a:t>
              </a:r>
              <a:endParaRPr lang="en-US" sz="4800" dirty="0">
                <a:solidFill>
                  <a:schemeClr val="accent6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67108078-BBA1-42EB-B152-0BA3B44DF1BB}"/>
                </a:ext>
              </a:extLst>
            </p:cNvPr>
            <p:cNvSpPr/>
            <p:nvPr/>
          </p:nvSpPr>
          <p:spPr>
            <a:xfrm>
              <a:off x="1577753" y="3106422"/>
              <a:ext cx="570937" cy="576064"/>
            </a:xfrm>
            <a:prstGeom prst="ellipse">
              <a:avLst/>
            </a:prstGeom>
            <a:solidFill>
              <a:schemeClr val="bg1"/>
            </a:solidFill>
            <a:ln w="412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3600" dirty="0">
                  <a:solidFill>
                    <a:schemeClr val="accent6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J</a:t>
              </a:r>
              <a:endParaRPr lang="en-US" sz="4800" dirty="0">
                <a:solidFill>
                  <a:schemeClr val="accent6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3170783D-D24E-492B-845C-50D75E6DD42B}"/>
                </a:ext>
              </a:extLst>
            </p:cNvPr>
            <p:cNvSpPr/>
            <p:nvPr/>
          </p:nvSpPr>
          <p:spPr>
            <a:xfrm>
              <a:off x="1584925" y="3769322"/>
              <a:ext cx="570937" cy="576064"/>
            </a:xfrm>
            <a:prstGeom prst="ellipse">
              <a:avLst/>
            </a:prstGeom>
            <a:solidFill>
              <a:schemeClr val="bg1"/>
            </a:solidFill>
            <a:ln w="412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3600" dirty="0">
                  <a:solidFill>
                    <a:schemeClr val="accent6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J</a:t>
              </a:r>
              <a:endParaRPr lang="en-US" sz="4800" dirty="0">
                <a:solidFill>
                  <a:schemeClr val="accent6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349DA612-9A05-46AF-8300-3634CCA3A6C3}"/>
              </a:ext>
            </a:extLst>
          </p:cNvPr>
          <p:cNvGrpSpPr/>
          <p:nvPr/>
        </p:nvGrpSpPr>
        <p:grpSpPr>
          <a:xfrm>
            <a:off x="2313693" y="2603129"/>
            <a:ext cx="5637611" cy="547956"/>
            <a:chOff x="3017859" y="4363106"/>
            <a:chExt cx="1879883" cy="59081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4B788950-2C48-4DFA-9B7C-2020375996E9}"/>
                </a:ext>
              </a:extLst>
            </p:cNvPr>
            <p:cNvSpPr txBox="1"/>
            <p:nvPr/>
          </p:nvSpPr>
          <p:spPr>
            <a:xfrm>
              <a:off x="3017859" y="4588887"/>
              <a:ext cx="1866815" cy="3650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altLang="ko-KR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AF666C56-5E2D-44D4-AEF7-D38D84CC597B}"/>
                </a:ext>
              </a:extLst>
            </p:cNvPr>
            <p:cNvSpPr txBox="1"/>
            <p:nvPr/>
          </p:nvSpPr>
          <p:spPr>
            <a:xfrm>
              <a:off x="3017859" y="4363106"/>
              <a:ext cx="1879883" cy="365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1600" b="1" dirty="0">
                  <a:solidFill>
                    <a:schemeClr val="bg1"/>
                  </a:solidFill>
                  <a:cs typeface="Arial" pitchFamily="34" charset="0"/>
                </a:rPr>
                <a:t>TEORI PERKEMBANGAN KOGNITIF (JEAN PIAGET)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B75C133A-EA06-45BA-9B67-1CE5093C941B}"/>
              </a:ext>
            </a:extLst>
          </p:cNvPr>
          <p:cNvGrpSpPr/>
          <p:nvPr/>
        </p:nvGrpSpPr>
        <p:grpSpPr>
          <a:xfrm>
            <a:off x="2313694" y="3209642"/>
            <a:ext cx="5637611" cy="547956"/>
            <a:chOff x="3017859" y="4363106"/>
            <a:chExt cx="1879883" cy="59081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9021D347-035F-4D52-99BA-2A13B0FE8C50}"/>
                </a:ext>
              </a:extLst>
            </p:cNvPr>
            <p:cNvSpPr txBox="1"/>
            <p:nvPr/>
          </p:nvSpPr>
          <p:spPr>
            <a:xfrm>
              <a:off x="3017859" y="4588887"/>
              <a:ext cx="1866815" cy="3650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altLang="ko-KR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91079715-96DB-4BB5-8D57-E2FC68C56835}"/>
                </a:ext>
              </a:extLst>
            </p:cNvPr>
            <p:cNvSpPr txBox="1"/>
            <p:nvPr/>
          </p:nvSpPr>
          <p:spPr>
            <a:xfrm>
              <a:off x="3017859" y="4363106"/>
              <a:ext cx="1879883" cy="365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1600" b="1" dirty="0">
                  <a:solidFill>
                    <a:schemeClr val="bg1"/>
                  </a:solidFill>
                  <a:cs typeface="Arial" pitchFamily="34" charset="0"/>
                </a:rPr>
                <a:t>TEORI DISCOVERY LEARNING (JEROME S. BRUNER)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9232570E-B721-40AD-9FCF-103E0024138F}"/>
              </a:ext>
            </a:extLst>
          </p:cNvPr>
          <p:cNvSpPr/>
          <p:nvPr/>
        </p:nvSpPr>
        <p:spPr>
          <a:xfrm>
            <a:off x="1331640" y="3832735"/>
            <a:ext cx="549183" cy="534273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dirty="0">
                <a:solidFill>
                  <a:schemeClr val="accent6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</a:t>
            </a:r>
            <a:endParaRPr lang="en-US" sz="4800" dirty="0">
              <a:solidFill>
                <a:schemeClr val="accent6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5602B45F-F9AE-40FE-8B41-6DF7A1FD99CF}"/>
              </a:ext>
            </a:extLst>
          </p:cNvPr>
          <p:cNvGrpSpPr/>
          <p:nvPr/>
        </p:nvGrpSpPr>
        <p:grpSpPr>
          <a:xfrm>
            <a:off x="2290834" y="4504084"/>
            <a:ext cx="5637611" cy="547956"/>
            <a:chOff x="3017859" y="4363106"/>
            <a:chExt cx="1879883" cy="590816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438821CA-85E4-4CFC-90F7-8313D2D67BDE}"/>
                </a:ext>
              </a:extLst>
            </p:cNvPr>
            <p:cNvSpPr txBox="1"/>
            <p:nvPr/>
          </p:nvSpPr>
          <p:spPr>
            <a:xfrm>
              <a:off x="3017859" y="4588887"/>
              <a:ext cx="1866815" cy="3650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altLang="ko-KR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010EAA6F-2DAF-46D6-A716-8CBCDC83B8C6}"/>
                </a:ext>
              </a:extLst>
            </p:cNvPr>
            <p:cNvSpPr txBox="1"/>
            <p:nvPr/>
          </p:nvSpPr>
          <p:spPr>
            <a:xfrm>
              <a:off x="3017859" y="4363106"/>
              <a:ext cx="1879883" cy="365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1600" b="1" dirty="0">
                  <a:solidFill>
                    <a:schemeClr val="bg1"/>
                  </a:solidFill>
                  <a:cs typeface="Arial" pitchFamily="34" charset="0"/>
                </a:rPr>
                <a:t>TEORI BELAJAR BERMAKNA (DAVID P. AUSUBEL)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31D1A123-1186-4FA3-A566-FF6FB68941F5}"/>
              </a:ext>
            </a:extLst>
          </p:cNvPr>
          <p:cNvSpPr/>
          <p:nvPr/>
        </p:nvSpPr>
        <p:spPr>
          <a:xfrm>
            <a:off x="1308780" y="4431163"/>
            <a:ext cx="549183" cy="534273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dirty="0">
                <a:solidFill>
                  <a:schemeClr val="accent6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</a:t>
            </a:r>
            <a:endParaRPr lang="en-US" sz="4800" dirty="0">
              <a:solidFill>
                <a:schemeClr val="accent6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505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FF0AFBE-AC19-4325-8E6A-D1CCACA524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3570" y="483518"/>
            <a:ext cx="7524328" cy="576064"/>
          </a:xfrm>
        </p:spPr>
        <p:txBody>
          <a:bodyPr/>
          <a:lstStyle/>
          <a:p>
            <a:pPr algn="ctr"/>
            <a:r>
              <a:rPr lang="id-ID" dirty="0">
                <a:latin typeface="Ageone serif" pitchFamily="2" charset="0"/>
                <a:ea typeface="Ageone serif" pitchFamily="2" charset="0"/>
              </a:rPr>
              <a:t>TEORI BELAJAR (ROBERT M. GANGE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A6522B3-2FA4-4CAB-9E5F-A484E9AF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03648" y="1419622"/>
            <a:ext cx="7524328" cy="3600400"/>
          </a:xfrm>
        </p:spPr>
        <p:txBody>
          <a:bodyPr/>
          <a:lstStyle/>
          <a:p>
            <a:pPr algn="ctr"/>
            <a:r>
              <a:rPr lang="id-ID" sz="1400" dirty="0">
                <a:latin typeface="Ageone serif" pitchFamily="2" charset="0"/>
                <a:ea typeface="Ageone serif" pitchFamily="2" charset="0"/>
              </a:rPr>
              <a:t>Proses penerimaaan informasi untuk diolah sehingga menghasilkan keluaran dalam bentuk </a:t>
            </a:r>
          </a:p>
          <a:p>
            <a:pPr algn="ctr"/>
            <a:r>
              <a:rPr lang="id-ID" sz="1400" dirty="0">
                <a:latin typeface="Ageone serif" pitchFamily="2" charset="0"/>
                <a:ea typeface="Ageone serif" pitchFamily="2" charset="0"/>
              </a:rPr>
              <a:t>hasil belajar</a:t>
            </a:r>
          </a:p>
          <a:p>
            <a:pPr algn="ctr"/>
            <a:r>
              <a:rPr lang="id-ID" sz="1400" b="1" dirty="0">
                <a:latin typeface="Ageone serif" pitchFamily="2" charset="0"/>
                <a:ea typeface="Ageone serif" pitchFamily="2" charset="0"/>
              </a:rPr>
              <a:t>FASE BEMBELAJARAN MENURUT ROBERT</a:t>
            </a:r>
          </a:p>
          <a:p>
            <a:pPr algn="ctr"/>
            <a:endParaRPr lang="id-ID" sz="1400" b="1" dirty="0">
              <a:latin typeface="Ageone serif" pitchFamily="2" charset="0"/>
              <a:ea typeface="Ageone serif" pitchFamily="2" charset="0"/>
            </a:endParaRPr>
          </a:p>
          <a:p>
            <a:pPr algn="ctr"/>
            <a:endParaRPr lang="id-ID" sz="1400" b="1" dirty="0">
              <a:latin typeface="Ageone serif" pitchFamily="2" charset="0"/>
              <a:ea typeface="Ageone serif" pitchFamily="2" charset="0"/>
            </a:endParaRPr>
          </a:p>
          <a:p>
            <a:pPr algn="ctr"/>
            <a:endParaRPr lang="id-ID" sz="1400" b="1" dirty="0">
              <a:latin typeface="Ageone serif" pitchFamily="2" charset="0"/>
              <a:ea typeface="Ageone serif" pitchFamily="2" charset="0"/>
            </a:endParaRPr>
          </a:p>
          <a:p>
            <a:pPr algn="ctr"/>
            <a:endParaRPr lang="id-ID" sz="1400" b="1" dirty="0">
              <a:latin typeface="Ageone serif" pitchFamily="2" charset="0"/>
              <a:ea typeface="Ageone serif" pitchFamily="2" charset="0"/>
            </a:endParaRPr>
          </a:p>
          <a:p>
            <a:pPr algn="ctr"/>
            <a:endParaRPr lang="id-ID" sz="1400" dirty="0">
              <a:latin typeface="Ageone serif" pitchFamily="2" charset="0"/>
              <a:ea typeface="Ageone serif" pitchFamily="2" charset="0"/>
            </a:endParaRPr>
          </a:p>
          <a:p>
            <a:pPr algn="ctr"/>
            <a:endParaRPr lang="id-ID" sz="1400" dirty="0">
              <a:latin typeface="Ageone serif" pitchFamily="2" charset="0"/>
              <a:ea typeface="Ageone serif" pitchFamily="2" charset="0"/>
            </a:endParaRPr>
          </a:p>
          <a:p>
            <a:pPr algn="ctr"/>
            <a:endParaRPr lang="id-ID" sz="1400" dirty="0">
              <a:latin typeface="Ageone serif" pitchFamily="2" charset="0"/>
              <a:ea typeface="Ageone serif" pitchFamily="2" charset="0"/>
            </a:endParaRPr>
          </a:p>
          <a:p>
            <a:pPr algn="ctr"/>
            <a:endParaRPr lang="id-ID" sz="1400" dirty="0">
              <a:latin typeface="Ageone serif" pitchFamily="2" charset="0"/>
              <a:ea typeface="Ageone serif" pitchFamily="2" charset="0"/>
            </a:endParaRPr>
          </a:p>
          <a:p>
            <a:pPr algn="ctr"/>
            <a:endParaRPr lang="id-ID" sz="1400" dirty="0">
              <a:latin typeface="Ageone serif" pitchFamily="2" charset="0"/>
              <a:ea typeface="Ageone serif" pitchFamily="2" charset="0"/>
            </a:endParaRPr>
          </a:p>
          <a:p>
            <a:pPr algn="ctr"/>
            <a:endParaRPr lang="id-ID" sz="1400" dirty="0">
              <a:latin typeface="Ageone serif" pitchFamily="2" charset="0"/>
              <a:ea typeface="Ageone serif" pitchFamily="2" charset="0"/>
            </a:endParaRPr>
          </a:p>
          <a:p>
            <a:pPr algn="ctr"/>
            <a:endParaRPr lang="id-ID" sz="1400" dirty="0">
              <a:latin typeface="Ageone serif" pitchFamily="2" charset="0"/>
              <a:ea typeface="Ageone serif" pitchFamily="2" charset="0"/>
            </a:endParaRPr>
          </a:p>
          <a:p>
            <a:pPr algn="ctr"/>
            <a:endParaRPr lang="id-ID" sz="1400" dirty="0">
              <a:latin typeface="Ageone serif" pitchFamily="2" charset="0"/>
              <a:ea typeface="Ageone serif" pitchFamily="2" charset="0"/>
            </a:endParaRPr>
          </a:p>
          <a:p>
            <a:pPr algn="ctr"/>
            <a:endParaRPr lang="id-ID" sz="1400" dirty="0">
              <a:latin typeface="Ageone serif" pitchFamily="2" charset="0"/>
              <a:ea typeface="Ageone serif" pitchFamily="2" charset="0"/>
            </a:endParaRPr>
          </a:p>
          <a:p>
            <a:pPr algn="ctr"/>
            <a:endParaRPr lang="id-ID" sz="1400" dirty="0">
              <a:latin typeface="Ageone serif" pitchFamily="2" charset="0"/>
              <a:ea typeface="Ageone serif" pitchFamily="2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F2EB83E2-F700-4E01-898A-CCD92D9C6E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012071156"/>
              </p:ext>
            </p:extLst>
          </p:nvPr>
        </p:nvGraphicFramePr>
        <p:xfrm>
          <a:off x="1331640" y="555527"/>
          <a:ext cx="7524327" cy="4464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08273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241D134-E0FE-4C70-B153-F3A6C4FA5B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dirty="0"/>
              <a:t>9 PERISTIWA PEMBELAJARAN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7B3CA3F-F6CD-4CE4-AB46-FBF1651E5B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d-ID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89B85081-25D4-4E5A-A05C-69ACEF8B4769}"/>
              </a:ext>
            </a:extLst>
          </p:cNvPr>
          <p:cNvGrpSpPr/>
          <p:nvPr/>
        </p:nvGrpSpPr>
        <p:grpSpPr>
          <a:xfrm>
            <a:off x="467544" y="915566"/>
            <a:ext cx="8424936" cy="4104456"/>
            <a:chOff x="1403648" y="1563638"/>
            <a:chExt cx="6739744" cy="2880320"/>
          </a:xfrm>
        </p:grpSpPr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xmlns="" id="{795AE6CB-B408-40FE-B098-8FB793F27281}"/>
                </a:ext>
              </a:extLst>
            </p:cNvPr>
            <p:cNvSpPr/>
            <p:nvPr/>
          </p:nvSpPr>
          <p:spPr>
            <a:xfrm>
              <a:off x="2631808" y="1569378"/>
              <a:ext cx="1690508" cy="1166273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400" dirty="0">
                  <a:solidFill>
                    <a:schemeClr val="accent6">
                      <a:lumMod val="50000"/>
                    </a:schemeClr>
                  </a:solidFill>
                </a:rPr>
                <a:t>Inform Learner</a:t>
              </a:r>
            </a:p>
            <a:p>
              <a:pPr algn="ctr"/>
              <a:r>
                <a:rPr lang="id-ID" sz="1400" dirty="0">
                  <a:solidFill>
                    <a:schemeClr val="accent6">
                      <a:lumMod val="50000"/>
                    </a:schemeClr>
                  </a:solidFill>
                </a:rPr>
                <a:t>Of objective</a:t>
              </a:r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xmlns="" id="{4B445D5D-98FA-41EF-85CE-93EA69CD5E90}"/>
                </a:ext>
              </a:extLst>
            </p:cNvPr>
            <p:cNvSpPr/>
            <p:nvPr/>
          </p:nvSpPr>
          <p:spPr>
            <a:xfrm>
              <a:off x="6109179" y="3269416"/>
              <a:ext cx="1682573" cy="1166273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solidFill>
                    <a:schemeClr val="accent6">
                      <a:lumMod val="50000"/>
                    </a:schemeClr>
                  </a:solidFill>
                </a:rPr>
                <a:t>Enhance </a:t>
              </a:r>
            </a:p>
            <a:p>
              <a:pPr algn="ctr"/>
              <a:r>
                <a:rPr lang="id-ID" dirty="0">
                  <a:solidFill>
                    <a:schemeClr val="accent6">
                      <a:lumMod val="50000"/>
                    </a:schemeClr>
                  </a:solidFill>
                </a:rPr>
                <a:t>Retention </a:t>
              </a:r>
            </a:p>
            <a:p>
              <a:pPr algn="ctr"/>
              <a:r>
                <a:rPr lang="id-ID" dirty="0">
                  <a:solidFill>
                    <a:schemeClr val="accent6">
                      <a:lumMod val="50000"/>
                    </a:schemeClr>
                  </a:solidFill>
                </a:rPr>
                <a:t>and Transfer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xmlns="" id="{42F48E32-5B77-4CA3-9BCC-D16FCA6E888E}"/>
                </a:ext>
              </a:extLst>
            </p:cNvPr>
            <p:cNvSpPr/>
            <p:nvPr/>
          </p:nvSpPr>
          <p:spPr>
            <a:xfrm>
              <a:off x="1403648" y="1572713"/>
              <a:ext cx="1470424" cy="1166273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600" dirty="0">
                  <a:solidFill>
                    <a:schemeClr val="accent6">
                      <a:lumMod val="50000"/>
                    </a:schemeClr>
                  </a:solidFill>
                </a:rPr>
                <a:t>Gain </a:t>
              </a:r>
            </a:p>
            <a:p>
              <a:pPr algn="ctr"/>
              <a:r>
                <a:rPr lang="id-ID" sz="1600" dirty="0">
                  <a:solidFill>
                    <a:schemeClr val="accent6">
                      <a:lumMod val="50000"/>
                    </a:schemeClr>
                  </a:solidFill>
                </a:rPr>
                <a:t>Attention</a:t>
              </a:r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xmlns="" id="{6287E66E-088C-438A-8B3A-8DE494997B5E}"/>
                </a:ext>
              </a:extLst>
            </p:cNvPr>
            <p:cNvSpPr/>
            <p:nvPr/>
          </p:nvSpPr>
          <p:spPr>
            <a:xfrm>
              <a:off x="5381136" y="1575118"/>
              <a:ext cx="1470424" cy="1166273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600" dirty="0">
                  <a:solidFill>
                    <a:schemeClr val="accent6">
                      <a:lumMod val="50000"/>
                    </a:schemeClr>
                  </a:solidFill>
                </a:rPr>
                <a:t>Present information</a:t>
              </a:r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xmlns="" id="{E0E3AFC3-BE33-468C-A5DD-1D291A24D528}"/>
                </a:ext>
              </a:extLst>
            </p:cNvPr>
            <p:cNvSpPr/>
            <p:nvPr/>
          </p:nvSpPr>
          <p:spPr>
            <a:xfrm>
              <a:off x="3430501" y="3277685"/>
              <a:ext cx="1470424" cy="1166273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solidFill>
                    <a:schemeClr val="accent6">
                      <a:lumMod val="50000"/>
                    </a:schemeClr>
                  </a:solidFill>
                </a:rPr>
                <a:t>Provide </a:t>
              </a:r>
            </a:p>
            <a:p>
              <a:pPr algn="ctr"/>
              <a:r>
                <a:rPr lang="id-ID" dirty="0">
                  <a:solidFill>
                    <a:schemeClr val="accent6">
                      <a:lumMod val="50000"/>
                    </a:schemeClr>
                  </a:solidFill>
                </a:rPr>
                <a:t>feedback</a:t>
              </a:r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xmlns="" id="{122FD0FC-E68B-48CB-B476-790068AF39AE}"/>
                </a:ext>
              </a:extLst>
            </p:cNvPr>
            <p:cNvSpPr/>
            <p:nvPr/>
          </p:nvSpPr>
          <p:spPr>
            <a:xfrm>
              <a:off x="2138860" y="3255469"/>
              <a:ext cx="1470424" cy="1166273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solidFill>
                    <a:schemeClr val="accent6">
                      <a:lumMod val="50000"/>
                    </a:schemeClr>
                  </a:solidFill>
                </a:rPr>
                <a:t>Elicif </a:t>
              </a:r>
            </a:p>
            <a:p>
              <a:pPr algn="ctr"/>
              <a:r>
                <a:rPr lang="id-ID" dirty="0">
                  <a:solidFill>
                    <a:schemeClr val="accent6">
                      <a:lumMod val="50000"/>
                    </a:schemeClr>
                  </a:solidFill>
                </a:rPr>
                <a:t>Perfomance</a:t>
              </a:r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xmlns="" id="{491D0988-DDA1-4201-B470-AA0B735704CA}"/>
                </a:ext>
              </a:extLst>
            </p:cNvPr>
            <p:cNvSpPr/>
            <p:nvPr/>
          </p:nvSpPr>
          <p:spPr>
            <a:xfrm>
              <a:off x="6672968" y="1563638"/>
              <a:ext cx="1470424" cy="1166273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600" dirty="0">
                  <a:solidFill>
                    <a:schemeClr val="accent6">
                      <a:lumMod val="50000"/>
                    </a:schemeClr>
                  </a:solidFill>
                </a:rPr>
                <a:t>Provide </a:t>
              </a:r>
            </a:p>
            <a:p>
              <a:pPr algn="ctr"/>
              <a:r>
                <a:rPr lang="id-ID" sz="1600" dirty="0">
                  <a:solidFill>
                    <a:schemeClr val="accent6">
                      <a:lumMod val="50000"/>
                    </a:schemeClr>
                  </a:solidFill>
                </a:rPr>
                <a:t>Guidance</a:t>
              </a:r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xmlns="" id="{F02ED5AD-DD1D-4B14-8295-CAE7F26DA1E4}"/>
                </a:ext>
              </a:extLst>
            </p:cNvPr>
            <p:cNvSpPr/>
            <p:nvPr/>
          </p:nvSpPr>
          <p:spPr>
            <a:xfrm>
              <a:off x="4762853" y="3266205"/>
              <a:ext cx="1563738" cy="1166273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solidFill>
                    <a:schemeClr val="accent6">
                      <a:lumMod val="50000"/>
                    </a:schemeClr>
                  </a:solidFill>
                </a:rPr>
                <a:t>Asses </a:t>
              </a:r>
            </a:p>
            <a:p>
              <a:pPr algn="ctr"/>
              <a:r>
                <a:rPr lang="id-ID" dirty="0">
                  <a:solidFill>
                    <a:schemeClr val="accent6">
                      <a:lumMod val="50000"/>
                    </a:schemeClr>
                  </a:solidFill>
                </a:rPr>
                <a:t>performance</a:t>
              </a:r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xmlns="" id="{55D95449-E31E-4C4D-8B62-53793372035D}"/>
                </a:ext>
              </a:extLst>
            </p:cNvPr>
            <p:cNvSpPr/>
            <p:nvPr/>
          </p:nvSpPr>
          <p:spPr>
            <a:xfrm>
              <a:off x="4080052" y="1563638"/>
              <a:ext cx="1470424" cy="1166273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400" dirty="0">
                  <a:solidFill>
                    <a:schemeClr val="accent6">
                      <a:lumMod val="50000"/>
                    </a:schemeClr>
                  </a:solidFill>
                </a:rPr>
                <a:t>Stimulate recall of information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719803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B70A1C34-C510-4462-9711-DD0F39A1D8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10950" y="195486"/>
            <a:ext cx="7524328" cy="576064"/>
          </a:xfrm>
        </p:spPr>
        <p:txBody>
          <a:bodyPr/>
          <a:lstStyle/>
          <a:p>
            <a:r>
              <a:rPr lang="id-ID" dirty="0"/>
              <a:t>Taksonomi Hasil Belajar Gagne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D42A6C5-15C4-42EC-AE89-FD63E7DD8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771550"/>
            <a:ext cx="679001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8970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EE9BE9FF-6C55-4343-9EB9-845CCA7E60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7624" y="555526"/>
            <a:ext cx="7524328" cy="576064"/>
          </a:xfrm>
        </p:spPr>
        <p:txBody>
          <a:bodyPr/>
          <a:lstStyle/>
          <a:p>
            <a:pPr algn="ctr"/>
            <a:r>
              <a:rPr lang="id-ID" sz="3200" dirty="0"/>
              <a:t>Tabel 9 Peristiwa Pembelajaran </a:t>
            </a:r>
          </a:p>
          <a:p>
            <a:pPr algn="ctr"/>
            <a:r>
              <a:rPr lang="id-ID" sz="3200" dirty="0"/>
              <a:t>Gagne dalam Bingkai Lima Jenis Hasil </a:t>
            </a:r>
          </a:p>
          <a:p>
            <a:pPr algn="ctr"/>
            <a:r>
              <a:rPr lang="id-ID" sz="3200" dirty="0"/>
              <a:t>Belajar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E7F238B-0E2C-4DED-A075-6818A416D8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700" b="99"/>
          <a:stretch/>
        </p:blipFill>
        <p:spPr>
          <a:xfrm>
            <a:off x="4572000" y="2291460"/>
            <a:ext cx="4472457" cy="23685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6EE39CA-18C8-4B51-BBE1-C38735341D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801"/>
          <a:stretch/>
        </p:blipFill>
        <p:spPr>
          <a:xfrm>
            <a:off x="35496" y="2045838"/>
            <a:ext cx="4472457" cy="26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6324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21A63ED-D488-4ECB-9DC4-E9D5E32881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d-ID" b="1" dirty="0"/>
              <a:t>TEORI BELAJAR </a:t>
            </a:r>
          </a:p>
          <a:p>
            <a:pPr algn="ctr"/>
            <a:r>
              <a:rPr lang="id-ID" b="1" dirty="0"/>
              <a:t>BERMAKNA </a:t>
            </a:r>
          </a:p>
          <a:p>
            <a:pPr algn="ctr"/>
            <a:r>
              <a:rPr lang="id-ID" b="1" dirty="0"/>
              <a:t>( DAVID P. AUSUBEL 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4BAD793-08C2-4830-BFAF-FFEADAF13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826714"/>
            <a:ext cx="1549535" cy="16091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90347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FF0AFBE-AC19-4325-8E6A-D1CCACA524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3570" y="483518"/>
            <a:ext cx="7524328" cy="576064"/>
          </a:xfrm>
        </p:spPr>
        <p:txBody>
          <a:bodyPr/>
          <a:lstStyle/>
          <a:p>
            <a:pPr algn="ctr"/>
            <a:r>
              <a:rPr lang="id-ID" b="1" dirty="0">
                <a:latin typeface="Ageone serif" pitchFamily="2" charset="0"/>
                <a:ea typeface="Ageone serif" pitchFamily="2" charset="0"/>
              </a:rPr>
              <a:t>TEORI BELAJAR BERMAKNA </a:t>
            </a:r>
          </a:p>
          <a:p>
            <a:pPr algn="ctr"/>
            <a:r>
              <a:rPr lang="id-ID" b="1" dirty="0">
                <a:latin typeface="Ageone serif" pitchFamily="2" charset="0"/>
                <a:ea typeface="Ageone serif" pitchFamily="2" charset="0"/>
              </a:rPr>
              <a:t>( DAVID P. AUSUBEL 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1D1E887A-A6C2-4398-B1E9-7DF4C769E8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557302064"/>
              </p:ext>
            </p:extLst>
          </p:nvPr>
        </p:nvGraphicFramePr>
        <p:xfrm>
          <a:off x="3207860" y="1874747"/>
          <a:ext cx="1542927" cy="139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12DA0A0-A75B-46F0-B187-BF163A7D12CA}"/>
              </a:ext>
            </a:extLst>
          </p:cNvPr>
          <p:cNvGrpSpPr/>
          <p:nvPr/>
        </p:nvGrpSpPr>
        <p:grpSpPr>
          <a:xfrm>
            <a:off x="3115227" y="3421297"/>
            <a:ext cx="1728192" cy="897285"/>
            <a:chOff x="1062658" y="3986014"/>
            <a:chExt cx="1728192" cy="89728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74348AFA-0233-4C97-A36D-65E7D66BBF10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1400" b="1" dirty="0">
                  <a:solidFill>
                    <a:schemeClr val="bg1"/>
                  </a:solidFill>
                  <a:cs typeface="Calibri" pitchFamily="34" charset="0"/>
                </a:rPr>
                <a:t>Teori Subsumsi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D958E1B0-1D0F-4F31-967E-3F64918E07E5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1200" dirty="0">
                  <a:solidFill>
                    <a:schemeClr val="bg1"/>
                  </a:solidFill>
                </a:rPr>
                <a:t>Menjalin suatu materi baru, kedalam struktur kognitif seseorang.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35722F1-E26A-45F4-B8D4-053E8385472B}"/>
              </a:ext>
            </a:extLst>
          </p:cNvPr>
          <p:cNvGrpSpPr/>
          <p:nvPr/>
        </p:nvGrpSpPr>
        <p:grpSpPr>
          <a:xfrm>
            <a:off x="5083101" y="3421297"/>
            <a:ext cx="1865163" cy="1451283"/>
            <a:chOff x="1062658" y="3986014"/>
            <a:chExt cx="1865163" cy="145128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3144479-2ECB-45B6-8780-7004CE6D8DB1}"/>
                </a:ext>
              </a:extLst>
            </p:cNvPr>
            <p:cNvSpPr txBox="1"/>
            <p:nvPr/>
          </p:nvSpPr>
          <p:spPr>
            <a:xfrm>
              <a:off x="1062658" y="3986014"/>
              <a:ext cx="18651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1400" b="1" dirty="0">
                  <a:solidFill>
                    <a:schemeClr val="bg1"/>
                  </a:solidFill>
                  <a:cs typeface="Calibri" pitchFamily="34" charset="0"/>
                </a:rPr>
                <a:t>Advance Organizer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BB7297B-D386-400D-AAEC-747C3EBAA73A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1200" dirty="0">
                  <a:solidFill>
                    <a:schemeClr val="bg1"/>
                  </a:solidFill>
                </a:rPr>
                <a:t>Pembelajaran mental yang bertujuan mambantu siswa dalam mengintregasikan pengetahuan baru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3" name="Chart 4">
            <a:extLst>
              <a:ext uri="{FF2B5EF4-FFF2-40B4-BE49-F238E27FC236}">
                <a16:creationId xmlns:a16="http://schemas.microsoft.com/office/drawing/2014/main" xmlns="" id="{4FE38224-00D0-4B9F-962B-2752E19422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055174097"/>
              </p:ext>
            </p:extLst>
          </p:nvPr>
        </p:nvGraphicFramePr>
        <p:xfrm>
          <a:off x="5175734" y="1874747"/>
          <a:ext cx="1542927" cy="139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593494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4FCF650-D541-4E61-A712-6FC9E3DC56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088" y="483518"/>
            <a:ext cx="7056784" cy="360040"/>
          </a:xfrm>
        </p:spPr>
        <p:txBody>
          <a:bodyPr/>
          <a:lstStyle/>
          <a:p>
            <a:pPr algn="ctr"/>
            <a:r>
              <a:rPr lang="id-ID" b="1" dirty="0">
                <a:latin typeface="Ageone serif" pitchFamily="2" charset="0"/>
                <a:ea typeface="Ageone serif" pitchFamily="2" charset="0"/>
              </a:rPr>
              <a:t>Kelebihan</a:t>
            </a:r>
          </a:p>
          <a:p>
            <a:pPr algn="ctr"/>
            <a:r>
              <a:rPr lang="id-ID" b="1" dirty="0">
                <a:latin typeface="Ageone serif" pitchFamily="2" charset="0"/>
                <a:ea typeface="Ageone serif" pitchFamily="2" charset="0"/>
              </a:rPr>
              <a:t>Teori Belajar Kognitif</a:t>
            </a:r>
            <a:endParaRPr lang="id-ID" dirty="0">
              <a:latin typeface="Ageone serif" pitchFamily="2" charset="0"/>
              <a:ea typeface="Ageone serif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FB0F1D-F9E4-46C4-BBBF-425ED7DDD7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5616" y="1419622"/>
            <a:ext cx="7524328" cy="3312368"/>
          </a:xfrm>
        </p:spPr>
        <p:txBody>
          <a:bodyPr/>
          <a:lstStyle/>
          <a:p>
            <a:pPr algn="ctr"/>
            <a:r>
              <a:rPr lang="id-ID" sz="2400" dirty="0">
                <a:latin typeface="Ageone serif" pitchFamily="2" charset="0"/>
                <a:ea typeface="Ageone serif" pitchFamily="2" charset="0"/>
              </a:rPr>
              <a:t>Kelebihan</a:t>
            </a:r>
            <a:endParaRPr lang="id-ID" dirty="0">
              <a:latin typeface="Ageone serif" pitchFamily="2" charset="0"/>
              <a:ea typeface="Ageone serif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400" dirty="0">
                <a:latin typeface="Ageone serif" pitchFamily="2" charset="0"/>
                <a:ea typeface="Ageone serif" pitchFamily="2" charset="0"/>
              </a:rPr>
              <a:t>Menjadikan siswa lebih kreatif dan mandiri.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400" dirty="0">
                <a:latin typeface="Ageone serif" pitchFamily="2" charset="0"/>
                <a:ea typeface="Ageone serif" pitchFamily="2" charset="0"/>
              </a:rPr>
              <a:t>Membantu siswa memahami bahan belajar secara lebih mudah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400" dirty="0">
                <a:latin typeface="Ageone serif" pitchFamily="2" charset="0"/>
                <a:ea typeface="Ageone serif" pitchFamily="2" charset="0"/>
              </a:rPr>
              <a:t>lebih bisa mengkreasikan hal-hal baru yang belum ada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400" dirty="0">
                <a:latin typeface="Ageone serif" pitchFamily="2" charset="0"/>
                <a:ea typeface="Ageone serif" pitchFamily="2" charset="0"/>
              </a:rPr>
              <a:t>Metode kognitif ini mudah untuk diterapkan dan juga telah banyak diterapkan pada </a:t>
            </a:r>
          </a:p>
          <a:p>
            <a:r>
              <a:rPr lang="id-ID" sz="1400" dirty="0">
                <a:latin typeface="Ageone serif" pitchFamily="2" charset="0"/>
                <a:ea typeface="Ageone serif" pitchFamily="2" charset="0"/>
              </a:rPr>
              <a:t>    pendidikan di Indonesia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d-ID" dirty="0">
              <a:latin typeface="Ageone serif" pitchFamily="2" charset="0"/>
              <a:ea typeface="Ageone serif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sz="1600" dirty="0">
              <a:latin typeface="Ageone serif" pitchFamily="2" charset="0"/>
              <a:ea typeface="Ageone seri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97079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BEDEDB26-884E-4E6B-A314-E6250424D7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b="1" dirty="0">
                <a:latin typeface="Ageone serif" pitchFamily="2" charset="0"/>
                <a:ea typeface="Ageone serif" pitchFamily="2" charset="0"/>
              </a:rPr>
              <a:t>Kekurangan Teori Belajar Kognitif</a:t>
            </a:r>
            <a:endParaRPr lang="id-ID" dirty="0">
              <a:latin typeface="Ageone serif" pitchFamily="2" charset="0"/>
              <a:ea typeface="Ageone serif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2001065-7DA5-4351-8844-8B884291BE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03648" y="915566"/>
            <a:ext cx="7416824" cy="3312368"/>
          </a:xfrm>
        </p:spPr>
        <p:txBody>
          <a:bodyPr/>
          <a:lstStyle/>
          <a:p>
            <a:pPr algn="ctr"/>
            <a:r>
              <a:rPr lang="id-ID" sz="1800" dirty="0">
                <a:latin typeface="Ageone serif" pitchFamily="2" charset="0"/>
                <a:ea typeface="Ageone serif" pitchFamily="2" charset="0"/>
              </a:rPr>
              <a:t>Kekurangan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400" dirty="0">
                <a:latin typeface="Ageone serif" pitchFamily="2" charset="0"/>
                <a:ea typeface="Ageone serif" pitchFamily="2" charset="0"/>
              </a:rPr>
              <a:t>lebih menekankan pada kemampuan ingatan peserta didik, dan kemampuan ingatan</a:t>
            </a:r>
          </a:p>
          <a:p>
            <a:r>
              <a:rPr lang="id-ID" sz="1400" dirty="0">
                <a:latin typeface="Ageone serif" pitchFamily="2" charset="0"/>
                <a:ea typeface="Ageone serif" pitchFamily="2" charset="0"/>
              </a:rPr>
              <a:t>    memperhatikan cara peserta didik dalam mengeksplorasi atau mengembangkan                            pengetahuan dan cara-cara peserta didiknya dalam mencarinya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Ageone serif" pitchFamily="2" charset="0"/>
                <a:ea typeface="Ageone serif" pitchFamily="2" charset="0"/>
              </a:rPr>
              <a:t>Teori</a:t>
            </a:r>
            <a:r>
              <a:rPr lang="en-US" sz="1400" dirty="0">
                <a:latin typeface="Ageone serif" pitchFamily="2" charset="0"/>
                <a:ea typeface="Ageone serif" pitchFamily="2" charset="0"/>
              </a:rPr>
              <a:t> </a:t>
            </a:r>
            <a:r>
              <a:rPr lang="en-US" sz="1400" dirty="0" err="1">
                <a:latin typeface="Ageone serif" pitchFamily="2" charset="0"/>
                <a:ea typeface="Ageone serif" pitchFamily="2" charset="0"/>
              </a:rPr>
              <a:t>tidak</a:t>
            </a:r>
            <a:r>
              <a:rPr lang="en-US" sz="1400" dirty="0">
                <a:latin typeface="Ageone serif" pitchFamily="2" charset="0"/>
                <a:ea typeface="Ageone serif" pitchFamily="2" charset="0"/>
              </a:rPr>
              <a:t> </a:t>
            </a:r>
            <a:r>
              <a:rPr lang="en-US" sz="1400" dirty="0" err="1">
                <a:latin typeface="Ageone serif" pitchFamily="2" charset="0"/>
                <a:ea typeface="Ageone serif" pitchFamily="2" charset="0"/>
              </a:rPr>
              <a:t>menyeluruh</a:t>
            </a:r>
            <a:r>
              <a:rPr lang="en-US" sz="1400" dirty="0">
                <a:latin typeface="Ageone serif" pitchFamily="2" charset="0"/>
                <a:ea typeface="Ageone serif" pitchFamily="2" charset="0"/>
              </a:rPr>
              <a:t> </a:t>
            </a:r>
            <a:r>
              <a:rPr lang="en-US" sz="1400" dirty="0" err="1">
                <a:latin typeface="Ageone serif" pitchFamily="2" charset="0"/>
                <a:ea typeface="Ageone serif" pitchFamily="2" charset="0"/>
              </a:rPr>
              <a:t>untuk</a:t>
            </a:r>
            <a:r>
              <a:rPr lang="en-US" sz="1400" dirty="0">
                <a:latin typeface="Ageone serif" pitchFamily="2" charset="0"/>
                <a:ea typeface="Ageone serif" pitchFamily="2" charset="0"/>
              </a:rPr>
              <a:t> </a:t>
            </a:r>
            <a:r>
              <a:rPr lang="en-US" sz="1400" dirty="0" err="1">
                <a:latin typeface="Ageone serif" pitchFamily="2" charset="0"/>
                <a:ea typeface="Ageone serif" pitchFamily="2" charset="0"/>
              </a:rPr>
              <a:t>semua</a:t>
            </a:r>
            <a:r>
              <a:rPr lang="en-US" sz="1400" dirty="0">
                <a:latin typeface="Ageone serif" pitchFamily="2" charset="0"/>
                <a:ea typeface="Ageone serif" pitchFamily="2" charset="0"/>
              </a:rPr>
              <a:t> </a:t>
            </a:r>
            <a:r>
              <a:rPr lang="en-US" sz="1400" dirty="0" err="1">
                <a:latin typeface="Ageone serif" pitchFamily="2" charset="0"/>
                <a:ea typeface="Ageone serif" pitchFamily="2" charset="0"/>
              </a:rPr>
              <a:t>tingkat</a:t>
            </a:r>
            <a:r>
              <a:rPr lang="en-US" sz="1400" dirty="0">
                <a:latin typeface="Ageone serif" pitchFamily="2" charset="0"/>
                <a:ea typeface="Ageone serif" pitchFamily="2" charset="0"/>
              </a:rPr>
              <a:t> </a:t>
            </a:r>
            <a:r>
              <a:rPr lang="en-US" sz="1400" dirty="0" err="1">
                <a:latin typeface="Ageone serif" pitchFamily="2" charset="0"/>
                <a:ea typeface="Ageone serif" pitchFamily="2" charset="0"/>
              </a:rPr>
              <a:t>pendidikan</a:t>
            </a:r>
            <a:endParaRPr lang="id-ID" sz="1400" dirty="0">
              <a:latin typeface="Ageone serif" pitchFamily="2" charset="0"/>
              <a:ea typeface="Ageone serif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400" dirty="0">
                <a:latin typeface="Ageone serif" pitchFamily="2" charset="0"/>
                <a:ea typeface="Ageone serif" pitchFamily="2" charset="0"/>
              </a:rPr>
              <a:t>Sulit di praktikkan khususnya di tingkat lanjut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400" dirty="0" err="1">
                <a:latin typeface="Ageone serif" pitchFamily="2" charset="0"/>
                <a:ea typeface="Ageone serif" pitchFamily="2" charset="0"/>
              </a:rPr>
              <a:t>Beberapa</a:t>
            </a:r>
            <a:r>
              <a:rPr lang="en-US" sz="1400" dirty="0">
                <a:latin typeface="Ageone serif" pitchFamily="2" charset="0"/>
                <a:ea typeface="Ageone serif" pitchFamily="2" charset="0"/>
              </a:rPr>
              <a:t> </a:t>
            </a:r>
            <a:r>
              <a:rPr lang="en-US" sz="1400" dirty="0" err="1">
                <a:latin typeface="Ageone serif" pitchFamily="2" charset="0"/>
                <a:ea typeface="Ageone serif" pitchFamily="2" charset="0"/>
              </a:rPr>
              <a:t>prinsip</a:t>
            </a:r>
            <a:r>
              <a:rPr lang="en-US" sz="1400" dirty="0">
                <a:latin typeface="Ageone serif" pitchFamily="2" charset="0"/>
                <a:ea typeface="Ageone serif" pitchFamily="2" charset="0"/>
              </a:rPr>
              <a:t> </a:t>
            </a:r>
            <a:r>
              <a:rPr lang="en-US" sz="1400" dirty="0" err="1">
                <a:latin typeface="Ageone serif" pitchFamily="2" charset="0"/>
                <a:ea typeface="Ageone serif" pitchFamily="2" charset="0"/>
              </a:rPr>
              <a:t>seperti</a:t>
            </a:r>
            <a:r>
              <a:rPr lang="en-US" sz="1400" dirty="0">
                <a:latin typeface="Ageone serif" pitchFamily="2" charset="0"/>
                <a:ea typeface="Ageone serif" pitchFamily="2" charset="0"/>
              </a:rPr>
              <a:t> </a:t>
            </a:r>
            <a:r>
              <a:rPr lang="en-US" sz="1400" dirty="0" err="1">
                <a:latin typeface="Ageone serif" pitchFamily="2" charset="0"/>
                <a:ea typeface="Ageone serif" pitchFamily="2" charset="0"/>
              </a:rPr>
              <a:t>intelegensi</a:t>
            </a:r>
            <a:r>
              <a:rPr lang="en-US" sz="1400" dirty="0">
                <a:latin typeface="Ageone serif" pitchFamily="2" charset="0"/>
                <a:ea typeface="Ageone serif" pitchFamily="2" charset="0"/>
              </a:rPr>
              <a:t> </a:t>
            </a:r>
            <a:r>
              <a:rPr lang="en-US" sz="1400" dirty="0" err="1">
                <a:latin typeface="Ageone serif" pitchFamily="2" charset="0"/>
                <a:ea typeface="Ageone serif" pitchFamily="2" charset="0"/>
              </a:rPr>
              <a:t>sulit</a:t>
            </a:r>
            <a:r>
              <a:rPr lang="en-US" sz="1400" dirty="0">
                <a:latin typeface="Ageone serif" pitchFamily="2" charset="0"/>
                <a:ea typeface="Ageone serif" pitchFamily="2" charset="0"/>
              </a:rPr>
              <a:t> </a:t>
            </a:r>
            <a:r>
              <a:rPr lang="en-US" sz="1400" dirty="0" err="1">
                <a:latin typeface="Ageone serif" pitchFamily="2" charset="0"/>
                <a:ea typeface="Ageone serif" pitchFamily="2" charset="0"/>
              </a:rPr>
              <a:t>dipahami</a:t>
            </a:r>
            <a:r>
              <a:rPr lang="en-US" sz="1400" dirty="0">
                <a:latin typeface="Ageone serif" pitchFamily="2" charset="0"/>
                <a:ea typeface="Ageone serif" pitchFamily="2" charset="0"/>
              </a:rPr>
              <a:t> dan </a:t>
            </a:r>
            <a:endParaRPr lang="id-ID" sz="1400" dirty="0">
              <a:latin typeface="Ageone serif" pitchFamily="2" charset="0"/>
              <a:ea typeface="Ageone serif" pitchFamily="2" charset="0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400" dirty="0" err="1">
                <a:latin typeface="Ageone serif" pitchFamily="2" charset="0"/>
                <a:ea typeface="Ageone serif" pitchFamily="2" charset="0"/>
              </a:rPr>
              <a:t>pemahamannya</a:t>
            </a:r>
            <a:r>
              <a:rPr lang="en-US" sz="1400" dirty="0">
                <a:latin typeface="Ageone serif" pitchFamily="2" charset="0"/>
                <a:ea typeface="Ageone serif" pitchFamily="2" charset="0"/>
              </a:rPr>
              <a:t> </a:t>
            </a:r>
            <a:r>
              <a:rPr lang="en-US" sz="1400" dirty="0" err="1">
                <a:latin typeface="Ageone serif" pitchFamily="2" charset="0"/>
                <a:ea typeface="Ageone serif" pitchFamily="2" charset="0"/>
              </a:rPr>
              <a:t>masih</a:t>
            </a:r>
            <a:r>
              <a:rPr lang="en-US" sz="1400" dirty="0">
                <a:latin typeface="Ageone serif" pitchFamily="2" charset="0"/>
                <a:ea typeface="Ageone serif" pitchFamily="2" charset="0"/>
              </a:rPr>
              <a:t> </a:t>
            </a:r>
            <a:r>
              <a:rPr lang="en-US" sz="1400" dirty="0" err="1">
                <a:latin typeface="Ageone serif" pitchFamily="2" charset="0"/>
                <a:ea typeface="Ageone serif" pitchFamily="2" charset="0"/>
              </a:rPr>
              <a:t>belum</a:t>
            </a:r>
            <a:r>
              <a:rPr lang="id-ID" sz="1400" dirty="0">
                <a:latin typeface="Ageone serif" pitchFamily="2" charset="0"/>
                <a:ea typeface="Ageone serif" pitchFamily="2" charset="0"/>
              </a:rPr>
              <a:t> tuntas.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400" dirty="0">
                <a:latin typeface="Ageone serif" pitchFamily="2" charset="0"/>
                <a:ea typeface="Ageone serif" pitchFamily="2" charset="0"/>
              </a:rPr>
              <a:t>Dalam menerapkan metode pembelajran kognitif perlu diperhatikan kemampuan peserta didik untuk mengembangkan suatu materi </a:t>
            </a:r>
          </a:p>
          <a:p>
            <a:endParaRPr lang="id-ID" sz="1400" dirty="0">
              <a:latin typeface="Ageone serif" pitchFamily="2" charset="0"/>
              <a:ea typeface="Ageone seri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962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A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Thank you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id-ID" altLang="ko-KR" dirty="0">
                <a:solidFill>
                  <a:schemeClr val="bg1"/>
                </a:solidFill>
              </a:rPr>
              <a:t>Your Attention</a:t>
            </a:r>
            <a:endParaRPr lang="en-US" altLang="ko-K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455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B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altLang="ko-KR" dirty="0">
                <a:solidFill>
                  <a:schemeClr val="bg1"/>
                </a:solidFill>
              </a:rPr>
              <a:t>PENGERTIAN TEORI</a:t>
            </a:r>
          </a:p>
          <a:p>
            <a:r>
              <a:rPr lang="id-ID" altLang="ko-KR" dirty="0">
                <a:solidFill>
                  <a:schemeClr val="bg1"/>
                </a:solidFill>
              </a:rPr>
              <a:t>BELAJAR KOGNITIF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982046" y="2211710"/>
            <a:ext cx="811140" cy="654652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57A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1234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95E3159A-B494-47C6-BAD0-274E7660A3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dirty="0"/>
              <a:t>TEORI BELAJAR KOGNITIF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1334DB-5702-4CAC-B621-9B8706104D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9672" y="699542"/>
            <a:ext cx="6984776" cy="4104456"/>
          </a:xfrm>
        </p:spPr>
        <p:txBody>
          <a:bodyPr/>
          <a:lstStyle/>
          <a:p>
            <a:pPr algn="ctr"/>
            <a:r>
              <a:rPr lang="id-ID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Teori belajar yang melibatkan proses berfikir secara komplek dan </a:t>
            </a:r>
          </a:p>
          <a:p>
            <a:pPr algn="ctr"/>
            <a:r>
              <a:rPr lang="id-ID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mementingkan proses belajar. Istilah “cognitive” berasal dari kata </a:t>
            </a:r>
          </a:p>
          <a:p>
            <a:pPr algn="ctr"/>
            <a:r>
              <a:rPr lang="id-ID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cognition artinya adalah pengertian, mengerti.</a:t>
            </a:r>
          </a:p>
        </p:txBody>
      </p:sp>
    </p:spTree>
    <p:extLst>
      <p:ext uri="{BB962C8B-B14F-4D97-AF65-F5344CB8AC3E}">
        <p14:creationId xmlns:p14="http://schemas.microsoft.com/office/powerpoint/2010/main" xmlns="" val="2509129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21A63ED-D488-4ECB-9DC4-E9D5E32881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altLang="ko-KR" b="1" dirty="0"/>
              <a:t>TEORI KOGNITIF GESTALT </a:t>
            </a:r>
          </a:p>
          <a:p>
            <a:r>
              <a:rPr lang="id-ID" altLang="ko-KR" b="1" dirty="0"/>
              <a:t>(MARX WERTHEIMER)</a:t>
            </a:r>
            <a:endParaRPr lang="ko-KR" altLang="en-US" b="1" dirty="0"/>
          </a:p>
          <a:p>
            <a:endParaRPr lang="id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F06191B-B43B-42EB-A3C0-7CBF190EC5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824577"/>
            <a:ext cx="1368152" cy="15392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85579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2A5ADCF-70C9-4AE8-8F4E-15E9E87A21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19672" y="483518"/>
            <a:ext cx="7524328" cy="576064"/>
          </a:xfrm>
        </p:spPr>
        <p:txBody>
          <a:bodyPr/>
          <a:lstStyle/>
          <a:p>
            <a:r>
              <a:rPr lang="id-ID" dirty="0"/>
              <a:t>TEORI KOGNITIF GESTALT</a:t>
            </a:r>
          </a:p>
          <a:p>
            <a:r>
              <a:rPr lang="id-ID" dirty="0"/>
              <a:t>MARX WERTHEIMER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3A75D2C-56CD-4627-8A41-547A5C1A35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03648" y="1779662"/>
            <a:ext cx="7272808" cy="2952328"/>
          </a:xfrm>
        </p:spPr>
        <p:txBody>
          <a:bodyPr/>
          <a:lstStyle/>
          <a:p>
            <a:pPr algn="ctr"/>
            <a:r>
              <a:rPr lang="id-ID" sz="1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Teori belajar Gestalt (Gestalt Theory) ini lahir di Jerman tahun 1912 dipelopori </a:t>
            </a:r>
          </a:p>
          <a:p>
            <a:pPr algn="ctr"/>
            <a:r>
              <a:rPr lang="id-ID" sz="1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dan dikembangkan oleh Max Wertheimer (1880 – 1943) yang meneliti tentang pengamatan terhadap apa yang sering kita alami tetapi bukan merupakan bagian dari </a:t>
            </a:r>
          </a:p>
          <a:p>
            <a:pPr algn="ctr"/>
            <a:r>
              <a:rPr lang="id-ID" sz="1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sensasi.</a:t>
            </a:r>
          </a:p>
        </p:txBody>
      </p:sp>
    </p:spTree>
    <p:extLst>
      <p:ext uri="{BB962C8B-B14F-4D97-AF65-F5344CB8AC3E}">
        <p14:creationId xmlns:p14="http://schemas.microsoft.com/office/powerpoint/2010/main" xmlns="" val="1046654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6444208" y="2562918"/>
            <a:ext cx="2230749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4" name="Rounded Rectangle 25">
            <a:extLst>
              <a:ext uri="{FF2B5EF4-FFF2-40B4-BE49-F238E27FC236}">
                <a16:creationId xmlns:a16="http://schemas.microsoft.com/office/drawing/2014/main" xmlns="" id="{F140D0D8-0DA8-48E3-BC13-23B454C62A44}"/>
              </a:ext>
            </a:extLst>
          </p:cNvPr>
          <p:cNvSpPr/>
          <p:nvPr/>
        </p:nvSpPr>
        <p:spPr>
          <a:xfrm>
            <a:off x="4279799" y="2580109"/>
            <a:ext cx="1800200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1824160" y="2552175"/>
            <a:ext cx="1800200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altLang="ko-KR" dirty="0">
                <a:latin typeface="Ageone serif" pitchFamily="2" charset="0"/>
                <a:ea typeface="Ageone serif" pitchFamily="2" charset="0"/>
              </a:rPr>
              <a:t>Hukum Gestalt </a:t>
            </a:r>
            <a:endParaRPr lang="ko-KR" altLang="en-US" dirty="0">
              <a:latin typeface="Ageone serif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166052" y="1419622"/>
            <a:ext cx="1008112" cy="1008112"/>
          </a:xfrm>
          <a:prstGeom prst="ellipse">
            <a:avLst/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625256" y="1419622"/>
            <a:ext cx="1008112" cy="1008112"/>
          </a:xfrm>
          <a:prstGeom prst="ellipse">
            <a:avLst/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084460" y="1419622"/>
            <a:ext cx="1008112" cy="1008112"/>
          </a:xfrm>
          <a:prstGeom prst="ellipse">
            <a:avLst/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543052" y="2562918"/>
            <a:ext cx="2254112" cy="1192778"/>
            <a:chOff x="3017860" y="4363106"/>
            <a:chExt cx="1654565" cy="1192778"/>
          </a:xfrm>
        </p:grpSpPr>
        <p:sp>
          <p:nvSpPr>
            <p:cNvPr id="11" name="TextBox 10"/>
            <p:cNvSpPr txBox="1"/>
            <p:nvPr/>
          </p:nvSpPr>
          <p:spPr>
            <a:xfrm>
              <a:off x="3017860" y="4909553"/>
              <a:ext cx="16545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1200" b="1" dirty="0">
                  <a:solidFill>
                    <a:schemeClr val="bg1"/>
                  </a:solidFill>
                  <a:cs typeface="Arial" pitchFamily="34" charset="0"/>
                </a:rPr>
                <a:t>Objek yang berdekatan satu sama laian cenderung mengelompok</a:t>
              </a:r>
              <a:endParaRPr lang="en-US" altLang="ko-KR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17860" y="4363106"/>
              <a:ext cx="16545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1600" b="1" dirty="0">
                  <a:solidFill>
                    <a:schemeClr val="accent6">
                      <a:lumMod val="75000"/>
                    </a:schemeClr>
                  </a:solidFill>
                  <a:cs typeface="Arial" pitchFamily="34" charset="0"/>
                </a:rPr>
                <a:t>Proximity</a:t>
              </a:r>
              <a:endParaRPr lang="ko-KR" altLang="en-US" sz="16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002256" y="2590852"/>
            <a:ext cx="2304699" cy="980178"/>
            <a:chOff x="3017860" y="4391040"/>
            <a:chExt cx="1691697" cy="980178"/>
          </a:xfrm>
        </p:grpSpPr>
        <p:sp>
          <p:nvSpPr>
            <p:cNvPr id="15" name="TextBox 14"/>
            <p:cNvSpPr txBox="1"/>
            <p:nvPr/>
          </p:nvSpPr>
          <p:spPr>
            <a:xfrm>
              <a:off x="3054992" y="4391040"/>
              <a:ext cx="16545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1600" b="1" dirty="0">
                  <a:solidFill>
                    <a:schemeClr val="accent6">
                      <a:lumMod val="75000"/>
                    </a:schemeClr>
                  </a:solidFill>
                  <a:cs typeface="Arial" pitchFamily="34" charset="0"/>
                </a:rPr>
                <a:t>Symmetry</a:t>
              </a:r>
              <a:endParaRPr lang="ko-KR" altLang="en-US" sz="16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17860" y="4909553"/>
              <a:ext cx="16545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1200" b="1" dirty="0">
                  <a:solidFill>
                    <a:schemeClr val="bg1"/>
                  </a:solidFill>
                  <a:cs typeface="Arial" pitchFamily="34" charset="0"/>
                </a:rPr>
                <a:t>Semakin mirip objek mereka semakin mengelompok</a:t>
              </a:r>
              <a:endParaRPr lang="en-US" altLang="ko-KR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61460" y="2562918"/>
            <a:ext cx="2254112" cy="1192778"/>
            <a:chOff x="3017860" y="4363106"/>
            <a:chExt cx="1654565" cy="1192778"/>
          </a:xfrm>
        </p:grpSpPr>
        <p:sp>
          <p:nvSpPr>
            <p:cNvPr id="17" name="TextBox 16"/>
            <p:cNvSpPr txBox="1"/>
            <p:nvPr/>
          </p:nvSpPr>
          <p:spPr>
            <a:xfrm>
              <a:off x="3017860" y="4909553"/>
              <a:ext cx="16545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1200" b="1" dirty="0">
                  <a:solidFill>
                    <a:schemeClr val="bg1"/>
                  </a:solidFill>
                  <a:cs typeface="Arial" pitchFamily="34" charset="0"/>
                </a:rPr>
                <a:t>Objek yang membentuk garis sambung cednderung mengelompok</a:t>
              </a:r>
              <a:endParaRPr lang="en-US" altLang="ko-KR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17860" y="4363106"/>
              <a:ext cx="16545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1600" b="1" dirty="0">
                  <a:solidFill>
                    <a:schemeClr val="accent6">
                      <a:lumMod val="75000"/>
                    </a:schemeClr>
                  </a:solidFill>
                  <a:cs typeface="Arial" pitchFamily="34" charset="0"/>
                </a:rPr>
                <a:t>Good Continuation</a:t>
              </a:r>
              <a:endParaRPr lang="ko-KR" altLang="en-US" sz="16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Right Triangle 17">
            <a:extLst>
              <a:ext uri="{FF2B5EF4-FFF2-40B4-BE49-F238E27FC236}">
                <a16:creationId xmlns:a16="http://schemas.microsoft.com/office/drawing/2014/main" xmlns="" id="{48F57D71-213D-49CF-8968-D52EC82FD293}"/>
              </a:ext>
            </a:extLst>
          </p:cNvPr>
          <p:cNvSpPr>
            <a:spLocks noChangeAspect="1"/>
          </p:cNvSpPr>
          <p:nvPr/>
        </p:nvSpPr>
        <p:spPr>
          <a:xfrm>
            <a:off x="2483768" y="1597021"/>
            <a:ext cx="480984" cy="572702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d-ID" altLang="ko-KR" dirty="0"/>
              <a:t>1</a:t>
            </a:r>
            <a:endParaRPr lang="ko-KR" altLang="en-US" dirty="0"/>
          </a:p>
        </p:txBody>
      </p:sp>
      <p:sp>
        <p:nvSpPr>
          <p:cNvPr id="32" name="Right Triangle 17">
            <a:extLst>
              <a:ext uri="{FF2B5EF4-FFF2-40B4-BE49-F238E27FC236}">
                <a16:creationId xmlns:a16="http://schemas.microsoft.com/office/drawing/2014/main" xmlns="" id="{315C0768-5CC9-41C5-AD8E-6116289F295D}"/>
              </a:ext>
            </a:extLst>
          </p:cNvPr>
          <p:cNvSpPr>
            <a:spLocks noChangeAspect="1"/>
          </p:cNvSpPr>
          <p:nvPr/>
        </p:nvSpPr>
        <p:spPr>
          <a:xfrm>
            <a:off x="7348023" y="1597021"/>
            <a:ext cx="480984" cy="572702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d-ID" altLang="ko-KR" dirty="0"/>
              <a:t>3</a:t>
            </a:r>
            <a:endParaRPr lang="ko-KR" altLang="en-US" dirty="0"/>
          </a:p>
        </p:txBody>
      </p:sp>
      <p:sp>
        <p:nvSpPr>
          <p:cNvPr id="33" name="Right Triangle 17">
            <a:extLst>
              <a:ext uri="{FF2B5EF4-FFF2-40B4-BE49-F238E27FC236}">
                <a16:creationId xmlns:a16="http://schemas.microsoft.com/office/drawing/2014/main" xmlns="" id="{EAE63A2E-D9A4-4F77-A566-D6EBCE2B0335}"/>
              </a:ext>
            </a:extLst>
          </p:cNvPr>
          <p:cNvSpPr>
            <a:spLocks noChangeAspect="1"/>
          </p:cNvSpPr>
          <p:nvPr/>
        </p:nvSpPr>
        <p:spPr>
          <a:xfrm>
            <a:off x="4888819" y="1622676"/>
            <a:ext cx="480984" cy="572702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d-ID" altLang="ko-KR" dirty="0"/>
              <a:t>2</a:t>
            </a:r>
            <a:endParaRPr lang="ko-KR" altLang="en-US" dirty="0"/>
          </a:p>
        </p:txBody>
      </p:sp>
      <p:sp>
        <p:nvSpPr>
          <p:cNvPr id="35" name="Rounded Rectangle 3">
            <a:extLst>
              <a:ext uri="{FF2B5EF4-FFF2-40B4-BE49-F238E27FC236}">
                <a16:creationId xmlns:a16="http://schemas.microsoft.com/office/drawing/2014/main" xmlns="" id="{9C95D279-502F-4438-98A2-23373F5F1954}"/>
              </a:ext>
            </a:extLst>
          </p:cNvPr>
          <p:cNvSpPr/>
          <p:nvPr/>
        </p:nvSpPr>
        <p:spPr>
          <a:xfrm>
            <a:off x="1824160" y="4140813"/>
            <a:ext cx="1800200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0BBCB32-B940-4AF6-8CBE-AB6B7B301E7C}"/>
              </a:ext>
            </a:extLst>
          </p:cNvPr>
          <p:cNvSpPr txBox="1"/>
          <p:nvPr/>
        </p:nvSpPr>
        <p:spPr>
          <a:xfrm>
            <a:off x="2120198" y="4163279"/>
            <a:ext cx="1158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400" b="1" dirty="0">
                <a:solidFill>
                  <a:schemeClr val="accent1"/>
                </a:solidFill>
                <a:cs typeface="Arial" pitchFamily="34" charset="0"/>
              </a:rPr>
              <a:t>Kedekatan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7" name="Rounded Rectangle 3">
            <a:extLst>
              <a:ext uri="{FF2B5EF4-FFF2-40B4-BE49-F238E27FC236}">
                <a16:creationId xmlns:a16="http://schemas.microsoft.com/office/drawing/2014/main" xmlns="" id="{C92D125B-1E2E-4D4C-A841-0505A6AFC83D}"/>
              </a:ext>
            </a:extLst>
          </p:cNvPr>
          <p:cNvSpPr/>
          <p:nvPr/>
        </p:nvSpPr>
        <p:spPr>
          <a:xfrm>
            <a:off x="4279799" y="4145372"/>
            <a:ext cx="1800200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B950AAD-07E6-4349-9C6B-A4615C2E2E76}"/>
              </a:ext>
            </a:extLst>
          </p:cNvPr>
          <p:cNvSpPr txBox="1"/>
          <p:nvPr/>
        </p:nvSpPr>
        <p:spPr>
          <a:xfrm>
            <a:off x="4638228" y="4171503"/>
            <a:ext cx="1125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400" b="1" dirty="0">
                <a:solidFill>
                  <a:schemeClr val="accent1"/>
                </a:solidFill>
                <a:cs typeface="Arial" pitchFamily="34" charset="0"/>
              </a:rPr>
              <a:t>Kesamaan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9" name="Rounded Rectangle 3">
            <a:extLst>
              <a:ext uri="{FF2B5EF4-FFF2-40B4-BE49-F238E27FC236}">
                <a16:creationId xmlns:a16="http://schemas.microsoft.com/office/drawing/2014/main" xmlns="" id="{B017C774-1DB0-4256-8849-D2DC0133A824}"/>
              </a:ext>
            </a:extLst>
          </p:cNvPr>
          <p:cNvSpPr/>
          <p:nvPr/>
        </p:nvSpPr>
        <p:spPr>
          <a:xfrm>
            <a:off x="6461461" y="4137146"/>
            <a:ext cx="2254110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7F927E5-C5B8-427B-944A-30CCC39BB208}"/>
              </a:ext>
            </a:extLst>
          </p:cNvPr>
          <p:cNvSpPr txBox="1"/>
          <p:nvPr/>
        </p:nvSpPr>
        <p:spPr>
          <a:xfrm>
            <a:off x="6735438" y="4163278"/>
            <a:ext cx="1800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400" b="1" dirty="0">
                <a:solidFill>
                  <a:schemeClr val="accent1"/>
                </a:solidFill>
                <a:cs typeface="Arial" pitchFamily="34" charset="0"/>
              </a:rPr>
              <a:t>Kesinambungan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1078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4801630" y="2283902"/>
            <a:ext cx="3910322" cy="1656000"/>
          </a:xfrm>
          <a:custGeom>
            <a:avLst/>
            <a:gdLst/>
            <a:ahLst/>
            <a:cxnLst/>
            <a:rect l="l" t="t" r="r" b="b"/>
            <a:pathLst>
              <a:path w="3910322" h="1656000">
                <a:moveTo>
                  <a:pt x="184" y="0"/>
                </a:moveTo>
                <a:lnTo>
                  <a:pt x="3082322" y="0"/>
                </a:lnTo>
                <a:lnTo>
                  <a:pt x="3910322" y="828000"/>
                </a:lnTo>
                <a:lnTo>
                  <a:pt x="3082322" y="1656000"/>
                </a:lnTo>
                <a:lnTo>
                  <a:pt x="0" y="1656000"/>
                </a:lnTo>
                <a:lnTo>
                  <a:pt x="828092" y="82790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" name="Pentagon 3"/>
          <p:cNvSpPr/>
          <p:nvPr/>
        </p:nvSpPr>
        <p:spPr>
          <a:xfrm>
            <a:off x="-5630" y="2283718"/>
            <a:ext cx="5364088" cy="1656184"/>
          </a:xfrm>
          <a:prstGeom prst="homePlat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Rectangle 9"/>
          <p:cNvSpPr/>
          <p:nvPr/>
        </p:nvSpPr>
        <p:spPr>
          <a:xfrm>
            <a:off x="5796136" y="2621884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23534" y="2809733"/>
            <a:ext cx="1745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b="1" dirty="0">
                <a:solidFill>
                  <a:schemeClr val="accent3"/>
                </a:solidFill>
                <a:cs typeface="Arial" pitchFamily="34" charset="0"/>
              </a:rPr>
              <a:t>2.  Kurt Kofka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084168" y="2558407"/>
            <a:ext cx="1842257" cy="897285"/>
            <a:chOff x="902522" y="3986014"/>
            <a:chExt cx="2048464" cy="897285"/>
          </a:xfrm>
        </p:grpSpPr>
        <p:sp>
          <p:nvSpPr>
            <p:cNvPr id="18" name="TextBox 17"/>
            <p:cNvSpPr txBox="1"/>
            <p:nvPr/>
          </p:nvSpPr>
          <p:spPr>
            <a:xfrm>
              <a:off x="902522" y="3986014"/>
              <a:ext cx="2048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dirty="0">
                  <a:solidFill>
                    <a:schemeClr val="accent5">
                      <a:lumMod val="50000"/>
                    </a:schemeClr>
                  </a:solidFill>
                </a:rPr>
                <a:t>Insight Learning</a:t>
              </a:r>
              <a:endParaRPr lang="ko-KR" alt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1200" dirty="0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Percobaan dengan simpanse bernama Sultan</a:t>
              </a:r>
              <a:r>
                <a:rPr lang="en-US" altLang="ko-KR" sz="1200" dirty="0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.</a:t>
              </a:r>
            </a:p>
          </p:txBody>
        </p:sp>
      </p:grpSp>
      <p:sp>
        <p:nvSpPr>
          <p:cNvPr id="20" name="Rectangle 16"/>
          <p:cNvSpPr/>
          <p:nvPr/>
        </p:nvSpPr>
        <p:spPr>
          <a:xfrm rot="2700000">
            <a:off x="710214" y="1674187"/>
            <a:ext cx="202406" cy="36287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95307" y="1734656"/>
            <a:ext cx="3620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1400" b="1" dirty="0">
                <a:solidFill>
                  <a:schemeClr val="bg1"/>
                </a:solidFill>
                <a:cs typeface="Arial" pitchFamily="34" charset="0"/>
              </a:rPr>
              <a:t>Selain Marx, juga muncul nama tokoh lain yang mendukung teori Gestalt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6118" y="4085659"/>
            <a:ext cx="8252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600" dirty="0">
                <a:solidFill>
                  <a:schemeClr val="bg1"/>
                </a:solidFill>
                <a:cs typeface="Arial" pitchFamily="34" charset="0"/>
              </a:rPr>
              <a:t>Tingkat kejelasan dan kemaknaan terhadap apa yang diamati dalam situasi belajar akan lebih meningkatkan kemampuan belajar seseorang daripada menggunakan hukuman atau ganjaran</a:t>
            </a:r>
            <a:endParaRPr lang="en-US" altLang="ko-KR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3442003-8322-484B-AD8A-4D97333F2F9D}"/>
              </a:ext>
            </a:extLst>
          </p:cNvPr>
          <p:cNvSpPr txBox="1"/>
          <p:nvPr/>
        </p:nvSpPr>
        <p:spPr>
          <a:xfrm>
            <a:off x="183911" y="2809361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b="1" dirty="0">
                <a:solidFill>
                  <a:schemeClr val="accent1"/>
                </a:solidFill>
                <a:cs typeface="Arial" pitchFamily="34" charset="0"/>
              </a:rPr>
              <a:t>1. Wolfgang Kohler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  <a:p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7605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21A63ED-D488-4ECB-9DC4-E9D5E32881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altLang="ko-KR" b="1" dirty="0"/>
              <a:t>TEORI BELAJAR MEDAN KOGNITIF</a:t>
            </a:r>
          </a:p>
          <a:p>
            <a:r>
              <a:rPr lang="id-ID" altLang="ko-KR" b="1" dirty="0"/>
              <a:t>(KURT LEWIN)</a:t>
            </a:r>
            <a:endParaRPr lang="ko-KR" altLang="en-US" b="1" dirty="0"/>
          </a:p>
          <a:p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807F27F-8920-4BCD-A124-6FB80E620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899314"/>
            <a:ext cx="1312540" cy="14645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7054945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2917</TotalTime>
  <Words>803</Words>
  <Application>Microsoft Office PowerPoint</Application>
  <PresentationFormat>On-screen Show (16:9)</PresentationFormat>
  <Paragraphs>231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Cover and End Slide Master</vt:lpstr>
      <vt:lpstr>Contents Slide Master</vt:lpstr>
      <vt:lpstr>Section Break Slide Master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acer</cp:lastModifiedBy>
  <cp:revision>148</cp:revision>
  <dcterms:created xsi:type="dcterms:W3CDTF">2016-12-05T23:26:54Z</dcterms:created>
  <dcterms:modified xsi:type="dcterms:W3CDTF">2018-09-29T01:59:50Z</dcterms:modified>
</cp:coreProperties>
</file>