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sldIdLst>
    <p:sldId id="315" r:id="rId2"/>
    <p:sldId id="316" r:id="rId3"/>
    <p:sldId id="314" r:id="rId4"/>
    <p:sldId id="258" r:id="rId5"/>
    <p:sldId id="288" r:id="rId6"/>
    <p:sldId id="311" r:id="rId7"/>
    <p:sldId id="292" r:id="rId8"/>
    <p:sldId id="259" r:id="rId9"/>
    <p:sldId id="289" r:id="rId10"/>
    <p:sldId id="298" r:id="rId11"/>
    <p:sldId id="294" r:id="rId12"/>
    <p:sldId id="261" r:id="rId13"/>
    <p:sldId id="262" r:id="rId14"/>
    <p:sldId id="263" r:id="rId15"/>
    <p:sldId id="264" r:id="rId16"/>
    <p:sldId id="300" r:id="rId17"/>
    <p:sldId id="299" r:id="rId18"/>
    <p:sldId id="265" r:id="rId19"/>
    <p:sldId id="301" r:id="rId20"/>
    <p:sldId id="312" r:id="rId21"/>
    <p:sldId id="302" r:id="rId22"/>
    <p:sldId id="295" r:id="rId23"/>
    <p:sldId id="268" r:id="rId24"/>
    <p:sldId id="291" r:id="rId25"/>
    <p:sldId id="269" r:id="rId26"/>
    <p:sldId id="270" r:id="rId27"/>
    <p:sldId id="305" r:id="rId28"/>
    <p:sldId id="304" r:id="rId29"/>
    <p:sldId id="271" r:id="rId30"/>
    <p:sldId id="308" r:id="rId31"/>
    <p:sldId id="307" r:id="rId32"/>
    <p:sldId id="272" r:id="rId33"/>
    <p:sldId id="296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66FF"/>
    <a:srgbClr val="FF99FF"/>
    <a:srgbClr val="00FFFF"/>
    <a:srgbClr val="00FF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E0C57-0E74-4503-B1BC-509320DE72D0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50577-FE73-40D0-B567-143DE40A1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865613-619F-47A9-BECE-CE59A8511B13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861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861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0A2FE-18B4-4A78-A443-EE3F82D3E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42D7F-F842-4E52-B4B1-6B7CB63EE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DA613-AFEC-4F38-8719-51F0B16A9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8FFC9-2324-4E5E-8579-D5C0BDEA1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37B43-2CC8-4E63-B632-1D642912E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37945-935A-4305-8C09-81776AD8D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9DD77-94D8-4354-8922-AEE88960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35D29-D1D0-4600-AE16-30CBF4990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AA52E-7EC0-4D03-8775-B9FFB5198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D9B15-5795-4944-BD10-580A5AF06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040D0-DA9E-4B6F-A756-767729A7A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FBE39-C3E2-4A71-801D-2B63AC5A3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758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8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8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9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9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9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9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759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759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9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C8E525D-D6F1-4D11-A46F-0A185FD70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785813" y="1857375"/>
            <a:ext cx="7890643" cy="1283593"/>
          </a:xfrm>
        </p:spPr>
        <p:txBody>
          <a:bodyPr/>
          <a:lstStyle/>
          <a:p>
            <a:pPr marR="0" algn="l" eaLnBrk="1" hangingPunct="1"/>
            <a:r>
              <a:rPr lang="id-ID" sz="2800" b="1" dirty="0" smtClean="0"/>
              <a:t>Metode untuk menduga karakteristik populasi  (parameter) berdasarkan karakteristik </a:t>
            </a:r>
            <a:r>
              <a:rPr lang="en-US" sz="2800" b="1" dirty="0" smtClean="0"/>
              <a:t> </a:t>
            </a:r>
            <a:r>
              <a:rPr lang="id-ID" sz="2800" b="1" dirty="0" smtClean="0"/>
              <a:t>contoh (statistik)</a:t>
            </a:r>
            <a:r>
              <a:rPr lang="id-ID" b="1" dirty="0" smtClean="0"/>
              <a:t> </a:t>
            </a:r>
          </a:p>
        </p:txBody>
      </p:sp>
      <p:grpSp>
        <p:nvGrpSpPr>
          <p:cNvPr id="3" name="Group 8"/>
          <p:cNvGrpSpPr/>
          <p:nvPr/>
        </p:nvGrpSpPr>
        <p:grpSpPr>
          <a:xfrm>
            <a:off x="1928813" y="3714750"/>
            <a:ext cx="7215187" cy="2286000"/>
            <a:chOff x="1928813" y="3714750"/>
            <a:chExt cx="7215187" cy="2286000"/>
          </a:xfrm>
        </p:grpSpPr>
        <p:sp>
          <p:nvSpPr>
            <p:cNvPr id="4" name="Subtitle 2"/>
            <p:cNvSpPr txBox="1">
              <a:spLocks/>
            </p:cNvSpPr>
            <p:nvPr/>
          </p:nvSpPr>
          <p:spPr>
            <a:xfrm>
              <a:off x="1928813" y="3714750"/>
              <a:ext cx="7215187" cy="1285875"/>
            </a:xfrm>
            <a:prstGeom prst="rect">
              <a:avLst/>
            </a:prstGeom>
          </p:spPr>
          <p:txBody>
            <a:bodyPr lIns="0" rIns="18288">
              <a:normAutofit/>
            </a:bodyPr>
            <a:lstStyle/>
            <a:p>
              <a: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None/>
                <a:defRPr/>
              </a:pPr>
              <a:r>
                <a:rPr lang="id-ID" sz="2600" b="1" dirty="0">
                  <a:solidFill>
                    <a:srgbClr val="FFFF00"/>
                  </a:solidFill>
                  <a:latin typeface="+mn-lt"/>
                </a:rPr>
                <a:t>Ketepatan pendugaan sangat dipengaruhi bagaimana contoh tsb diambil</a:t>
              </a:r>
            </a:p>
          </p:txBody>
        </p:sp>
        <p:sp>
          <p:nvSpPr>
            <p:cNvPr id="5125" name="Subtitle 2"/>
            <p:cNvSpPr txBox="1">
              <a:spLocks/>
            </p:cNvSpPr>
            <p:nvPr/>
          </p:nvSpPr>
          <p:spPr bwMode="auto">
            <a:xfrm>
              <a:off x="1928813" y="4857750"/>
              <a:ext cx="7215187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18288"/>
            <a:lstStyle/>
            <a:p>
              <a: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None/>
              </a:pPr>
              <a:r>
                <a:rPr lang="id-ID" sz="2600" b="1" dirty="0">
                  <a:solidFill>
                    <a:srgbClr val="FFFF00"/>
                  </a:solidFill>
                  <a:latin typeface="+mn-lt"/>
                </a:rPr>
                <a:t>Pendekatan pendugaan tsb menggunakan prinsip perhitungan nilai peluang</a:t>
              </a:r>
            </a:p>
          </p:txBody>
        </p:sp>
      </p:grpSp>
      <p:sp>
        <p:nvSpPr>
          <p:cNvPr id="7" name="Bent-Up Arrow 6"/>
          <p:cNvSpPr/>
          <p:nvPr/>
        </p:nvSpPr>
        <p:spPr>
          <a:xfrm rot="5400000">
            <a:off x="964406" y="3607595"/>
            <a:ext cx="1000125" cy="50006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8" name="Bent-Up Arrow 7"/>
          <p:cNvSpPr/>
          <p:nvPr/>
        </p:nvSpPr>
        <p:spPr>
          <a:xfrm rot="5400000">
            <a:off x="107156" y="4107657"/>
            <a:ext cx="2143125" cy="64293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10" name="WordArt 2"/>
          <p:cNvSpPr>
            <a:spLocks noChangeArrowheads="1" noChangeShapeType="1" noTextEdit="1"/>
          </p:cNvSpPr>
          <p:nvPr/>
        </p:nvSpPr>
        <p:spPr bwMode="auto">
          <a:xfrm>
            <a:off x="1331640" y="548680"/>
            <a:ext cx="6336704" cy="1069851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706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Statistik</a:t>
            </a:r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</a:t>
            </a:r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Inferensia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700" dirty="0" smtClean="0"/>
              <a:t>Histogram</a:t>
            </a:r>
            <a:endParaRPr lang="en-US" sz="37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8341346" cy="482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380312" y="3501008"/>
            <a:ext cx="1080120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660232" y="2564904"/>
            <a:ext cx="187220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Nilai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P(X=x)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516216" y="2780928"/>
            <a:ext cx="216024" cy="216024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995936" y="5373216"/>
            <a:ext cx="6480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x)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5"/>
          <p:cNvSpPr>
            <a:spLocks noChangeArrowheads="1" noChangeShapeType="1" noTextEdit="1"/>
          </p:cNvSpPr>
          <p:nvPr/>
        </p:nvSpPr>
        <p:spPr bwMode="auto">
          <a:xfrm>
            <a:off x="1403648" y="1196752"/>
            <a:ext cx="6264696" cy="2448272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34964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Times New Roman"/>
                <a:cs typeface="Times New Roman"/>
              </a:rPr>
              <a:t>Sebaran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Times New Roman"/>
                <a:cs typeface="Times New Roman"/>
              </a:rPr>
              <a:t>Peluang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Times New Roman"/>
                <a:cs typeface="Times New Roman"/>
              </a:rPr>
              <a:t>Binom</a:t>
            </a:r>
            <a:endParaRPr lang="en-US" sz="3600" kern="10" dirty="0">
              <a:ln w="9525">
                <a:round/>
                <a:headEnd/>
                <a:tailEnd/>
              </a:ln>
              <a:solidFill>
                <a:srgbClr val="FFC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0"/>
            <a:ext cx="6851104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 smtClean="0"/>
              <a:t>Sebaran</a:t>
            </a:r>
            <a:r>
              <a:rPr lang="en-US" b="1" dirty="0" smtClean="0"/>
              <a:t> </a:t>
            </a:r>
            <a:r>
              <a:rPr lang="en-US" b="1" dirty="0" err="1" smtClean="0"/>
              <a:t>peluang</a:t>
            </a:r>
            <a:r>
              <a:rPr lang="en-US" b="1" dirty="0" smtClean="0"/>
              <a:t> </a:t>
            </a:r>
            <a:r>
              <a:rPr lang="en-US" b="1" dirty="0" err="1" smtClean="0"/>
              <a:t>binom</a:t>
            </a:r>
            <a:endParaRPr lang="en-US" b="1" dirty="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2800" dirty="0" err="1" smtClean="0">
                <a:solidFill>
                  <a:srgbClr val="FF9900"/>
                </a:solidFill>
                <a:effectLst/>
              </a:rPr>
              <a:t>Berdasarkan</a:t>
            </a:r>
            <a:r>
              <a:rPr lang="en-US" sz="2800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9900"/>
                </a:solidFill>
                <a:effectLst/>
              </a:rPr>
              <a:t>percobaan</a:t>
            </a:r>
            <a:r>
              <a:rPr lang="en-US" sz="2800" i="1" dirty="0" smtClean="0">
                <a:solidFill>
                  <a:srgbClr val="FF9900"/>
                </a:solidFill>
                <a:effectLst/>
              </a:rPr>
              <a:t>  Bernoulli </a:t>
            </a:r>
            <a:r>
              <a:rPr lang="en-US" sz="2800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9900"/>
                </a:solidFill>
                <a:effectLst/>
              </a:rPr>
              <a:t>hasilnya</a:t>
            </a:r>
            <a:r>
              <a:rPr lang="en-US" sz="2800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9900"/>
                </a:solidFill>
                <a:effectLst/>
              </a:rPr>
              <a:t>diklasifikasikan</a:t>
            </a:r>
            <a:r>
              <a:rPr lang="en-US" sz="2800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9900"/>
                </a:solidFill>
                <a:effectLst/>
              </a:rPr>
              <a:t>sebagai</a:t>
            </a:r>
            <a:r>
              <a:rPr lang="en-US" sz="2800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9900"/>
                </a:solidFill>
                <a:effectLst/>
              </a:rPr>
              <a:t>sukses</a:t>
            </a:r>
            <a:r>
              <a:rPr lang="en-US" sz="2800" dirty="0" smtClean="0">
                <a:solidFill>
                  <a:srgbClr val="FF9900"/>
                </a:solidFill>
                <a:effectLst/>
              </a:rPr>
              <a:t> S (</a:t>
            </a:r>
            <a:r>
              <a:rPr lang="en-US" sz="2800" dirty="0" err="1" smtClean="0">
                <a:solidFill>
                  <a:srgbClr val="FF9900"/>
                </a:solidFill>
                <a:effectLst/>
              </a:rPr>
              <a:t>berhasil</a:t>
            </a:r>
            <a:r>
              <a:rPr lang="en-US" sz="2800" dirty="0" smtClean="0">
                <a:solidFill>
                  <a:srgbClr val="FF9900"/>
                </a:solidFill>
                <a:effectLst/>
              </a:rPr>
              <a:t>) </a:t>
            </a:r>
            <a:r>
              <a:rPr lang="en-US" sz="2800" dirty="0" err="1" smtClean="0">
                <a:solidFill>
                  <a:srgbClr val="FF9900"/>
                </a:solidFill>
                <a:effectLst/>
              </a:rPr>
              <a:t>dan</a:t>
            </a:r>
            <a:r>
              <a:rPr lang="en-US" sz="2800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9900"/>
                </a:solidFill>
                <a:effectLst/>
              </a:rPr>
              <a:t>gagal</a:t>
            </a:r>
            <a:r>
              <a:rPr lang="en-US" sz="2800" dirty="0" smtClean="0">
                <a:solidFill>
                  <a:srgbClr val="FF9900"/>
                </a:solidFill>
                <a:effectLst/>
              </a:rPr>
              <a:t> (G).</a:t>
            </a:r>
            <a:r>
              <a:rPr lang="en-US" sz="2800" dirty="0" smtClean="0">
                <a:effectLst/>
              </a:rPr>
              <a:t>  </a:t>
            </a:r>
          </a:p>
          <a:p>
            <a:pPr marL="609600" indent="-609600" eaLnBrk="1" hangingPunct="1">
              <a:defRPr/>
            </a:pPr>
            <a:r>
              <a:rPr lang="en-US" sz="2800" b="1" dirty="0" smtClean="0">
                <a:effectLst/>
              </a:rPr>
              <a:t>P(S) = p = n </a:t>
            </a:r>
            <a:r>
              <a:rPr lang="en-US" sz="2800" b="1" dirty="0" err="1" smtClean="0">
                <a:effectLst/>
              </a:rPr>
              <a:t>dan</a:t>
            </a:r>
            <a:r>
              <a:rPr lang="en-US" sz="2800" b="1" dirty="0" smtClean="0">
                <a:effectLst/>
              </a:rPr>
              <a:t> P(G) = q = 1-n</a:t>
            </a:r>
            <a:r>
              <a:rPr lang="en-US" sz="2800" b="1" dirty="0" smtClean="0">
                <a:effectLst/>
                <a:sym typeface="Wingdings" pitchFamily="2" charset="2"/>
              </a:rPr>
              <a:t>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p+q</a:t>
            </a:r>
            <a:r>
              <a:rPr lang="en-US" sz="2800" b="1" dirty="0" smtClean="0">
                <a:effectLst/>
              </a:rPr>
              <a:t> = 1</a:t>
            </a:r>
          </a:p>
          <a:p>
            <a:pPr marL="609600" indent="-609600" eaLnBrk="1" hangingPunct="1">
              <a:buNone/>
              <a:defRPr/>
            </a:pPr>
            <a:endParaRPr lang="en-US" sz="2800" b="1" dirty="0" smtClean="0">
              <a:solidFill>
                <a:srgbClr val="FF00FF"/>
              </a:solidFill>
              <a:effectLst/>
            </a:endParaRPr>
          </a:p>
          <a:p>
            <a:pPr marL="609600" indent="-609600" eaLnBrk="1" hangingPunct="1">
              <a:defRPr/>
            </a:pPr>
            <a:r>
              <a:rPr lang="en-US" sz="2800" b="1" dirty="0" err="1" smtClean="0">
                <a:solidFill>
                  <a:srgbClr val="FFC000"/>
                </a:solidFill>
                <a:effectLst/>
              </a:rPr>
              <a:t>Contoh</a:t>
            </a:r>
            <a:r>
              <a:rPr lang="en-US" sz="2800" b="1" dirty="0" smtClean="0">
                <a:effectLst/>
              </a:rPr>
              <a:t> :</a:t>
            </a:r>
          </a:p>
          <a:p>
            <a:pPr marL="990600" lvl="1" indent="-533400" eaLnBrk="1" hangingPunct="1">
              <a:defRPr/>
            </a:pPr>
            <a:r>
              <a:rPr lang="en-US" sz="2400" b="1" dirty="0" err="1" smtClean="0">
                <a:solidFill>
                  <a:srgbClr val="00FF00"/>
                </a:solidFill>
                <a:effectLst/>
              </a:rPr>
              <a:t>kontrol</a:t>
            </a:r>
            <a:r>
              <a:rPr lang="en-US" sz="2400" b="1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00FF00"/>
                </a:solidFill>
                <a:effectLst/>
              </a:rPr>
              <a:t>kualitas</a:t>
            </a:r>
            <a:r>
              <a:rPr lang="en-US" sz="2400" b="1" dirty="0" smtClean="0">
                <a:solidFill>
                  <a:srgbClr val="00FF00"/>
                </a:solidFill>
                <a:effectLst/>
                <a:sym typeface="Wingdings" pitchFamily="2" charset="2"/>
              </a:rPr>
              <a:t></a:t>
            </a:r>
            <a:r>
              <a:rPr lang="en-US" sz="2400" b="1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00FF00"/>
                </a:solidFill>
                <a:effectLst/>
              </a:rPr>
              <a:t>barang</a:t>
            </a:r>
            <a:r>
              <a:rPr lang="en-US" sz="2400" b="1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00FF00"/>
                </a:solidFill>
                <a:effectLst/>
              </a:rPr>
              <a:t>diklasifikasikan</a:t>
            </a:r>
            <a:r>
              <a:rPr lang="en-US" sz="2400" b="1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00FF00"/>
                </a:solidFill>
                <a:effectLst/>
              </a:rPr>
              <a:t>sebagai</a:t>
            </a:r>
            <a:r>
              <a:rPr lang="en-US" sz="2400" b="1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00FF00"/>
                </a:solidFill>
                <a:effectLst/>
              </a:rPr>
              <a:t>cacat</a:t>
            </a:r>
            <a:r>
              <a:rPr lang="en-US" sz="2400" b="1" dirty="0" smtClean="0">
                <a:solidFill>
                  <a:srgbClr val="00FF00"/>
                </a:solidFill>
                <a:effectLst/>
              </a:rPr>
              <a:t> (C) </a:t>
            </a:r>
            <a:r>
              <a:rPr lang="en-US" sz="2400" b="1" dirty="0" err="1" smtClean="0">
                <a:solidFill>
                  <a:srgbClr val="00FF00"/>
                </a:solidFill>
                <a:effectLst/>
              </a:rPr>
              <a:t>dan</a:t>
            </a:r>
            <a:r>
              <a:rPr lang="en-US" sz="2400" b="1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00FF00"/>
                </a:solidFill>
                <a:effectLst/>
              </a:rPr>
              <a:t>baik</a:t>
            </a:r>
            <a:r>
              <a:rPr lang="en-US" sz="2400" b="1" dirty="0" smtClean="0">
                <a:solidFill>
                  <a:srgbClr val="00FF00"/>
                </a:solidFill>
                <a:effectLst/>
              </a:rPr>
              <a:t> (B)</a:t>
            </a:r>
          </a:p>
          <a:p>
            <a:pPr marL="990600" lvl="1" indent="-533400" eaLnBrk="1" hangingPunct="1">
              <a:defRPr/>
            </a:pPr>
            <a:r>
              <a:rPr lang="en-US" sz="2400" b="1" dirty="0" err="1" smtClean="0">
                <a:effectLst/>
              </a:rPr>
              <a:t>efektifitas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 err="1" smtClean="0">
                <a:effectLst/>
              </a:rPr>
              <a:t>obat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 smtClean="0">
                <a:effectLst/>
                <a:sym typeface="Wingdings" pitchFamily="2" charset="2"/>
              </a:rPr>
              <a:t>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 err="1" smtClean="0">
                <a:effectLst/>
              </a:rPr>
              <a:t>sembuh</a:t>
            </a:r>
            <a:r>
              <a:rPr lang="en-US" sz="2400" b="1" dirty="0" smtClean="0">
                <a:effectLst/>
              </a:rPr>
              <a:t> (S)  &amp;</a:t>
            </a:r>
          </a:p>
          <a:p>
            <a:pPr marL="990600" lvl="1" indent="-533400" eaLnBrk="1" hangingPunct="1">
              <a:buNone/>
              <a:defRPr/>
            </a:pPr>
            <a:r>
              <a:rPr lang="en-US" sz="2400" b="1" dirty="0" smtClean="0">
                <a:effectLst/>
              </a:rPr>
              <a:t>                                      </a:t>
            </a:r>
            <a:r>
              <a:rPr lang="en-US" sz="2400" b="1" dirty="0" err="1" smtClean="0">
                <a:effectLst/>
              </a:rPr>
              <a:t>tak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 err="1" smtClean="0">
                <a:effectLst/>
              </a:rPr>
              <a:t>sembuh</a:t>
            </a:r>
            <a:r>
              <a:rPr lang="en-US" sz="2400" b="1" dirty="0" smtClean="0">
                <a:effectLst/>
              </a:rPr>
              <a:t> (G)</a:t>
            </a:r>
          </a:p>
          <a:p>
            <a:pPr marL="990600" lvl="1" indent="-533400" eaLnBrk="1" hangingPunct="1">
              <a:defRPr/>
            </a:pPr>
            <a:r>
              <a:rPr lang="en-US" sz="2400" b="1" dirty="0" err="1" smtClean="0">
                <a:solidFill>
                  <a:srgbClr val="00FFFF"/>
                </a:solidFill>
                <a:effectLst/>
              </a:rPr>
              <a:t>kelahiran</a:t>
            </a:r>
            <a:r>
              <a:rPr lang="en-US" sz="2400" b="1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00FFFF"/>
                </a:solidFill>
                <a:effectLst/>
              </a:rPr>
              <a:t>anak</a:t>
            </a:r>
            <a:r>
              <a:rPr lang="en-US" sz="2400" b="1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b="1" dirty="0" smtClean="0">
                <a:solidFill>
                  <a:srgbClr val="00FFFF"/>
                </a:solidFill>
                <a:effectLst/>
                <a:sym typeface="Wingdings" pitchFamily="2" charset="2"/>
              </a:rPr>
              <a:t></a:t>
            </a:r>
            <a:r>
              <a:rPr lang="en-US" sz="2400" b="1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00FFFF"/>
                </a:solidFill>
                <a:effectLst/>
              </a:rPr>
              <a:t>pria</a:t>
            </a:r>
            <a:r>
              <a:rPr lang="en-US" sz="2400" b="1" dirty="0" smtClean="0">
                <a:solidFill>
                  <a:srgbClr val="00FFFF"/>
                </a:solidFill>
                <a:effectLst/>
              </a:rPr>
              <a:t> (S) </a:t>
            </a:r>
            <a:r>
              <a:rPr lang="en-US" sz="2400" b="1" dirty="0" err="1" smtClean="0">
                <a:solidFill>
                  <a:srgbClr val="00FFFF"/>
                </a:solidFill>
                <a:effectLst/>
              </a:rPr>
              <a:t>dan</a:t>
            </a:r>
            <a:r>
              <a:rPr lang="en-US" sz="2400" b="1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00FFFF"/>
                </a:solidFill>
                <a:effectLst/>
              </a:rPr>
              <a:t>wanita</a:t>
            </a:r>
            <a:r>
              <a:rPr lang="en-US" sz="2400" b="1" dirty="0" smtClean="0">
                <a:solidFill>
                  <a:srgbClr val="00FFFF"/>
                </a:solidFill>
                <a:effectLst/>
              </a:rPr>
              <a:t> (G) </a:t>
            </a:r>
            <a:r>
              <a:rPr lang="en-US" sz="2400" b="1" dirty="0" err="1" smtClean="0">
                <a:solidFill>
                  <a:srgbClr val="00FFFF"/>
                </a:solidFill>
                <a:effectLst/>
              </a:rPr>
              <a:t>atau</a:t>
            </a:r>
            <a:r>
              <a:rPr lang="en-US" sz="2400" b="1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00FFFF"/>
                </a:solidFill>
                <a:effectLst/>
              </a:rPr>
              <a:t>wanita</a:t>
            </a:r>
            <a:r>
              <a:rPr lang="en-US" sz="2400" b="1" dirty="0" smtClean="0">
                <a:solidFill>
                  <a:srgbClr val="00FFFF"/>
                </a:solidFill>
                <a:effectLst/>
              </a:rPr>
              <a:t> (S) </a:t>
            </a:r>
            <a:r>
              <a:rPr lang="en-US" sz="2400" b="1" dirty="0" err="1" smtClean="0">
                <a:solidFill>
                  <a:srgbClr val="00FFFF"/>
                </a:solidFill>
                <a:effectLst/>
              </a:rPr>
              <a:t>dan</a:t>
            </a:r>
            <a:r>
              <a:rPr lang="en-US" sz="2400" b="1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00FFFF"/>
                </a:solidFill>
                <a:effectLst/>
              </a:rPr>
              <a:t>pria</a:t>
            </a:r>
            <a:r>
              <a:rPr lang="en-US" sz="2400" b="1" dirty="0" smtClean="0">
                <a:solidFill>
                  <a:srgbClr val="00FFFF"/>
                </a:solidFill>
                <a:effectLst/>
              </a:rPr>
              <a:t> (G)</a:t>
            </a:r>
            <a:r>
              <a:rPr lang="en-US" sz="2000" b="1" dirty="0" smtClean="0">
                <a:solidFill>
                  <a:srgbClr val="00FFFF"/>
                </a:solidFill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6302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 smtClean="0">
                <a:effectLst/>
              </a:rPr>
              <a:t>Fungsi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sebaran</a:t>
            </a:r>
            <a:r>
              <a:rPr lang="en-US" sz="4000" dirty="0" smtClean="0">
                <a:effectLst/>
              </a:rPr>
              <a:t> binomial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980729"/>
            <a:ext cx="8820472" cy="568836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rgbClr val="00FFFF"/>
                </a:solidFill>
                <a:effectLst/>
              </a:rPr>
              <a:t>Misal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X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menyatakan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banyaknya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berhasil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dalam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n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usaha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tsb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dimana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n = 3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dan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X=1, 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maka</a:t>
            </a:r>
            <a:endParaRPr lang="en-US" sz="2400" dirty="0" smtClean="0">
              <a:solidFill>
                <a:srgbClr val="00FFFF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>
              <a:effectLst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000" dirty="0" smtClean="0">
                <a:effectLst/>
              </a:rPr>
              <a:t>	</a:t>
            </a:r>
            <a:r>
              <a:rPr lang="en-US" sz="2000" dirty="0" smtClean="0">
                <a:solidFill>
                  <a:srgbClr val="00FF00"/>
                </a:solidFill>
                <a:effectLst/>
              </a:rPr>
              <a:t>S -----	S -----	S</a:t>
            </a:r>
            <a:r>
              <a:rPr lang="en-US" sz="2000" dirty="0" smtClean="0">
                <a:effectLst/>
              </a:rPr>
              <a:t>	</a:t>
            </a:r>
            <a:r>
              <a:rPr lang="en-US" sz="2000" dirty="0" err="1" smtClean="0">
                <a:effectLst/>
              </a:rPr>
              <a:t>untuk</a:t>
            </a:r>
            <a:r>
              <a:rPr lang="en-US" sz="2000" dirty="0" smtClean="0">
                <a:effectLst/>
              </a:rPr>
              <a:t> X (</a:t>
            </a:r>
            <a:r>
              <a:rPr lang="en-US" sz="2000" dirty="0" err="1" smtClean="0">
                <a:effectLst/>
              </a:rPr>
              <a:t>banyaknya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berhasil</a:t>
            </a:r>
            <a:r>
              <a:rPr lang="en-US" sz="2000" dirty="0" smtClean="0">
                <a:effectLst/>
              </a:rPr>
              <a:t>) = 1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000" dirty="0" smtClean="0">
                <a:effectLst/>
              </a:rPr>
              <a:t>			G	</a:t>
            </a:r>
            <a:r>
              <a:rPr lang="en-US" sz="2000" dirty="0" smtClean="0">
                <a:solidFill>
                  <a:srgbClr val="FF99FF"/>
                </a:solidFill>
                <a:effectLst/>
              </a:rPr>
              <a:t>SGG = </a:t>
            </a:r>
            <a:r>
              <a:rPr lang="en-US" sz="2000" dirty="0" err="1" smtClean="0">
                <a:solidFill>
                  <a:srgbClr val="FF99FF"/>
                </a:solidFill>
                <a:effectLst/>
              </a:rPr>
              <a:t>pqq</a:t>
            </a:r>
            <a:r>
              <a:rPr lang="en-US" sz="2000" dirty="0" smtClean="0">
                <a:solidFill>
                  <a:srgbClr val="FF99FF"/>
                </a:solidFill>
                <a:effectLst/>
              </a:rPr>
              <a:t> = pq²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000" dirty="0" smtClean="0">
                <a:effectLst/>
              </a:rPr>
              <a:t>		G -----	S	GSG = </a:t>
            </a:r>
            <a:r>
              <a:rPr lang="en-US" sz="2000" dirty="0" err="1" smtClean="0">
                <a:effectLst/>
              </a:rPr>
              <a:t>qpq</a:t>
            </a:r>
            <a:r>
              <a:rPr lang="en-US" sz="2000" dirty="0" smtClean="0">
                <a:effectLst/>
              </a:rPr>
              <a:t> = pq²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000" dirty="0" smtClean="0">
                <a:effectLst/>
              </a:rPr>
              <a:t>			G	</a:t>
            </a:r>
            <a:r>
              <a:rPr lang="en-US" sz="2000" dirty="0" smtClean="0">
                <a:solidFill>
                  <a:srgbClr val="00FF00"/>
                </a:solidFill>
                <a:effectLst/>
              </a:rPr>
              <a:t>GGS = </a:t>
            </a:r>
            <a:r>
              <a:rPr lang="en-US" sz="2000" dirty="0" err="1" smtClean="0">
                <a:solidFill>
                  <a:srgbClr val="00FF00"/>
                </a:solidFill>
                <a:effectLst/>
              </a:rPr>
              <a:t>qqp</a:t>
            </a:r>
            <a:r>
              <a:rPr lang="en-US" sz="2000" dirty="0" smtClean="0">
                <a:solidFill>
                  <a:srgbClr val="00FF00"/>
                </a:solidFill>
                <a:effectLst/>
              </a:rPr>
              <a:t> = pq²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000" dirty="0" smtClean="0">
                <a:effectLst/>
              </a:rPr>
              <a:t>	</a:t>
            </a:r>
            <a:r>
              <a:rPr lang="en-US" sz="2000" dirty="0" smtClean="0">
                <a:solidFill>
                  <a:srgbClr val="FF99FF"/>
                </a:solidFill>
                <a:effectLst/>
              </a:rPr>
              <a:t>G -----	S -----	S</a:t>
            </a:r>
            <a:r>
              <a:rPr lang="en-US" sz="2000" dirty="0" smtClean="0">
                <a:effectLst/>
              </a:rPr>
              <a:t>	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000" dirty="0" smtClean="0">
                <a:effectLst/>
              </a:rPr>
              <a:t>			G	      P(x=1) = 3(pq²) = (3  1) p</a:t>
            </a:r>
            <a:r>
              <a:rPr lang="en-US" sz="2000" baseline="30000" dirty="0" smtClean="0">
                <a:effectLst/>
              </a:rPr>
              <a:t>1</a:t>
            </a:r>
            <a:r>
              <a:rPr lang="en-US" sz="2000" dirty="0" smtClean="0">
                <a:effectLst/>
              </a:rPr>
              <a:t> q</a:t>
            </a:r>
            <a:r>
              <a:rPr lang="en-US" sz="2000" baseline="30000" dirty="0" smtClean="0">
                <a:effectLst/>
              </a:rPr>
              <a:t>3-1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000" dirty="0" smtClean="0">
                <a:effectLst/>
              </a:rPr>
              <a:t>		G -----	S	      </a:t>
            </a:r>
            <a:r>
              <a:rPr lang="en-US" sz="2000" dirty="0" err="1" smtClean="0">
                <a:effectLst/>
              </a:rPr>
              <a:t>karena</a:t>
            </a:r>
            <a:r>
              <a:rPr lang="en-US" sz="2000" dirty="0" smtClean="0">
                <a:effectLst/>
              </a:rPr>
              <a:t> n=3, x = </a:t>
            </a:r>
            <a:r>
              <a:rPr lang="en-US" sz="2000" dirty="0" err="1" smtClean="0">
                <a:effectLst/>
              </a:rPr>
              <a:t>sukses</a:t>
            </a:r>
            <a:r>
              <a:rPr lang="en-US" sz="2000" dirty="0" smtClean="0">
                <a:effectLst/>
              </a:rPr>
              <a:t>, (n-x) =  </a:t>
            </a:r>
            <a:r>
              <a:rPr lang="en-US" sz="2000" dirty="0" err="1" smtClean="0">
                <a:effectLst/>
              </a:rPr>
              <a:t>gagal</a:t>
            </a:r>
            <a:endParaRPr lang="en-US" sz="2000" dirty="0" smtClean="0">
              <a:effectLst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000" dirty="0" smtClean="0">
                <a:effectLst/>
              </a:rPr>
              <a:t>			G	      </a:t>
            </a:r>
            <a:r>
              <a:rPr lang="en-US" sz="2000" dirty="0" err="1" smtClean="0">
                <a:effectLst/>
              </a:rPr>
              <a:t>maka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kombinasi</a:t>
            </a:r>
            <a:r>
              <a:rPr lang="en-US" sz="2000" dirty="0" smtClean="0">
                <a:effectLst/>
              </a:rPr>
              <a:t> C(n x) =  </a:t>
            </a:r>
            <a:r>
              <a:rPr lang="en-US" sz="2000" dirty="0" err="1" smtClean="0">
                <a:effectLst/>
              </a:rPr>
              <a:t>banyaknya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susunan</a:t>
            </a:r>
            <a:r>
              <a:rPr lang="en-US" sz="2000" dirty="0" smtClean="0">
                <a:effectLst/>
              </a:rPr>
              <a:t>          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000" dirty="0" smtClean="0">
                <a:effectLst/>
              </a:rPr>
              <a:t>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sz="2800" b="1" dirty="0" err="1" smtClean="0">
                <a:solidFill>
                  <a:srgbClr val="FF9900"/>
                </a:solidFill>
                <a:effectLst/>
              </a:rPr>
              <a:t>fungsi</a:t>
            </a:r>
            <a:r>
              <a:rPr lang="en-US" sz="2800" b="1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sz="2800" b="1" dirty="0" err="1" smtClean="0">
                <a:solidFill>
                  <a:srgbClr val="FF9900"/>
                </a:solidFill>
                <a:effectLst/>
              </a:rPr>
              <a:t>sebaran</a:t>
            </a:r>
            <a:r>
              <a:rPr lang="en-US" sz="2800" b="1" dirty="0" smtClean="0">
                <a:solidFill>
                  <a:srgbClr val="FF9900"/>
                </a:solidFill>
                <a:effectLst/>
              </a:rPr>
              <a:t> binomial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2800" b="1" dirty="0" smtClean="0">
              <a:solidFill>
                <a:srgbClr val="FF99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800" b="1" dirty="0" smtClean="0">
                <a:solidFill>
                  <a:srgbClr val="FF9900"/>
                </a:solidFill>
                <a:effectLst/>
                <a:sym typeface="Wingdings" pitchFamily="2" charset="2"/>
              </a:rPr>
              <a:t>      </a:t>
            </a:r>
            <a:r>
              <a:rPr lang="en-US" sz="2400" dirty="0" smtClean="0">
                <a:effectLst/>
              </a:rPr>
              <a:t> </a:t>
            </a:r>
            <a:r>
              <a:rPr lang="en-US" sz="2800" b="1" dirty="0" smtClean="0">
                <a:effectLst/>
              </a:rPr>
              <a:t>f(x) = (n  x) </a:t>
            </a:r>
            <a:r>
              <a:rPr lang="en-US" sz="2800" b="1" dirty="0" err="1" smtClean="0">
                <a:effectLst/>
              </a:rPr>
              <a:t>p</a:t>
            </a:r>
            <a:r>
              <a:rPr lang="en-US" sz="2800" b="1" baseline="30000" dirty="0" err="1" smtClean="0">
                <a:effectLst/>
              </a:rPr>
              <a:t>x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q</a:t>
            </a:r>
            <a:r>
              <a:rPr lang="en-US" sz="2800" b="1" baseline="30000" dirty="0" err="1" smtClean="0">
                <a:effectLst/>
              </a:rPr>
              <a:t>n</a:t>
            </a:r>
            <a:r>
              <a:rPr lang="en-US" sz="2800" b="1" baseline="30000" dirty="0" smtClean="0">
                <a:effectLst/>
              </a:rPr>
              <a:t>-x</a:t>
            </a:r>
            <a:r>
              <a:rPr lang="en-US" sz="2400" dirty="0" smtClean="0">
                <a:effectLst/>
              </a:rPr>
              <a:t> </a:t>
            </a:r>
            <a:endParaRPr lang="en-US" sz="2800" b="1" dirty="0" smtClean="0">
              <a:effectLst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692275" y="2708275"/>
            <a:ext cx="6477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555875" y="2708275"/>
            <a:ext cx="6477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763713" y="3932238"/>
            <a:ext cx="6477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627313" y="3284538"/>
            <a:ext cx="6477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2555875" y="3933825"/>
            <a:ext cx="6477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627313" y="4581525"/>
            <a:ext cx="6477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inomi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sebaran</a:t>
            </a:r>
            <a:r>
              <a:rPr lang="en-US" dirty="0" smtClean="0"/>
              <a:t> binomial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00200"/>
            <a:ext cx="8686800" cy="47085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rgbClr val="FFC000"/>
                </a:solidFill>
                <a:effectLst/>
              </a:rPr>
              <a:t>Suatu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effectLst/>
              </a:rPr>
              <a:t>pabrik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effectLst/>
              </a:rPr>
              <a:t>elektronik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effectLst/>
              </a:rPr>
              <a:t>menjamin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effectLst/>
              </a:rPr>
              <a:t>produksinya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effectLst/>
              </a:rPr>
              <a:t>mempunyai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effectLst/>
              </a:rPr>
              <a:t>peluang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effectLst/>
              </a:rPr>
              <a:t>tahan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effectLst/>
              </a:rPr>
              <a:t>goncangan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 0,90.  Dari </a:t>
            </a:r>
            <a:r>
              <a:rPr lang="en-US" sz="2800" dirty="0" err="1" smtClean="0">
                <a:solidFill>
                  <a:srgbClr val="FFC000"/>
                </a:solidFill>
                <a:effectLst/>
              </a:rPr>
              <a:t>kiriman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 10 </a:t>
            </a:r>
            <a:r>
              <a:rPr lang="en-US" sz="2800" dirty="0" err="1" smtClean="0">
                <a:solidFill>
                  <a:srgbClr val="FFC000"/>
                </a:solidFill>
                <a:effectLst/>
              </a:rPr>
              <a:t>buah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, </a:t>
            </a:r>
            <a:r>
              <a:rPr lang="en-US" sz="2800" dirty="0" err="1" smtClean="0">
                <a:solidFill>
                  <a:srgbClr val="FFC000"/>
                </a:solidFill>
                <a:effectLst/>
              </a:rPr>
              <a:t>tentukan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effectLst/>
              </a:rPr>
              <a:t>peluang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effectLst/>
              </a:rPr>
              <a:t>terhadap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 8 yang </a:t>
            </a:r>
            <a:r>
              <a:rPr lang="en-US" sz="2800" dirty="0" err="1" smtClean="0">
                <a:solidFill>
                  <a:srgbClr val="FFC000"/>
                </a:solidFill>
                <a:effectLst/>
              </a:rPr>
              <a:t>tahan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effectLst/>
              </a:rPr>
              <a:t>goncangan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!</a:t>
            </a:r>
          </a:p>
          <a:p>
            <a:pPr eaLnBrk="1" hangingPunct="1">
              <a:defRPr/>
            </a:pPr>
            <a:r>
              <a:rPr lang="en-US" sz="2800" b="1" dirty="0" err="1" smtClean="0">
                <a:solidFill>
                  <a:srgbClr val="FF99FF"/>
                </a:solidFill>
                <a:effectLst/>
              </a:rPr>
              <a:t>Jawab</a:t>
            </a:r>
            <a:r>
              <a:rPr lang="en-US" sz="2800" b="1" dirty="0" smtClean="0">
                <a:solidFill>
                  <a:srgbClr val="FF99FF"/>
                </a:solidFill>
                <a:effectLst/>
              </a:rPr>
              <a:t> : n=10, x=8, p=0,90, q= 1-0,90 = 0,1, </a:t>
            </a:r>
            <a:r>
              <a:rPr lang="en-US" sz="2800" b="1" dirty="0" err="1" smtClean="0">
                <a:solidFill>
                  <a:srgbClr val="FF99FF"/>
                </a:solidFill>
                <a:effectLst/>
              </a:rPr>
              <a:t>maka</a:t>
            </a:r>
            <a:endParaRPr lang="en-US" sz="2800" b="1" dirty="0" smtClean="0">
              <a:solidFill>
                <a:srgbClr val="FF99FF"/>
              </a:solidFill>
              <a:effectLst/>
            </a:endParaRPr>
          </a:p>
          <a:p>
            <a:pPr lvl="1" eaLnBrk="1" hangingPunct="1">
              <a:defRPr/>
            </a:pPr>
            <a:r>
              <a:rPr lang="en-US" sz="2400" b="1" dirty="0" smtClean="0">
                <a:solidFill>
                  <a:srgbClr val="FF99FF"/>
                </a:solidFill>
                <a:effectLst/>
              </a:rPr>
              <a:t>P(x=8) = (10  8) (0,90)</a:t>
            </a:r>
            <a:r>
              <a:rPr lang="en-US" sz="2400" b="1" baseline="30000" dirty="0" smtClean="0">
                <a:solidFill>
                  <a:srgbClr val="FF99FF"/>
                </a:solidFill>
                <a:effectLst/>
              </a:rPr>
              <a:t>8</a:t>
            </a:r>
            <a:r>
              <a:rPr lang="en-US" sz="2400" b="1" dirty="0" smtClean="0">
                <a:solidFill>
                  <a:srgbClr val="FF99FF"/>
                </a:solidFill>
                <a:effectLst/>
              </a:rPr>
              <a:t> (0,1)</a:t>
            </a:r>
            <a:r>
              <a:rPr lang="en-US" sz="2400" b="1" baseline="30000" dirty="0" smtClean="0">
                <a:solidFill>
                  <a:srgbClr val="FF99FF"/>
                </a:solidFill>
                <a:effectLst/>
              </a:rPr>
              <a:t>2</a:t>
            </a:r>
            <a:r>
              <a:rPr lang="en-US" sz="2400" b="1" dirty="0" smtClean="0">
                <a:solidFill>
                  <a:srgbClr val="FF99FF"/>
                </a:solidFill>
                <a:effectLst/>
              </a:rPr>
              <a:t> </a:t>
            </a:r>
          </a:p>
          <a:p>
            <a:pPr lvl="1" eaLnBrk="1" hangingPunct="1">
              <a:buNone/>
              <a:defRPr/>
            </a:pPr>
            <a:r>
              <a:rPr lang="en-US" sz="2400" b="1" dirty="0" smtClean="0">
                <a:solidFill>
                  <a:srgbClr val="FF99FF"/>
                </a:solidFill>
                <a:effectLst/>
              </a:rPr>
              <a:t>               = 10!/8!.2! . (0,90)</a:t>
            </a:r>
            <a:r>
              <a:rPr lang="en-US" sz="2400" b="1" baseline="30000" dirty="0" smtClean="0">
                <a:solidFill>
                  <a:srgbClr val="FF99FF"/>
                </a:solidFill>
                <a:effectLst/>
              </a:rPr>
              <a:t>8</a:t>
            </a:r>
            <a:r>
              <a:rPr lang="en-US" sz="2400" b="1" dirty="0" smtClean="0">
                <a:solidFill>
                  <a:srgbClr val="FF99FF"/>
                </a:solidFill>
                <a:effectLst/>
              </a:rPr>
              <a:t> (0,1)</a:t>
            </a:r>
            <a:r>
              <a:rPr lang="en-US" sz="2400" b="1" baseline="30000" dirty="0" smtClean="0">
                <a:solidFill>
                  <a:srgbClr val="FF99FF"/>
                </a:solidFill>
                <a:effectLst/>
              </a:rPr>
              <a:t>2</a:t>
            </a:r>
            <a:r>
              <a:rPr lang="en-US" sz="2400" b="1" dirty="0" smtClean="0">
                <a:solidFill>
                  <a:srgbClr val="FF99FF"/>
                </a:solidFill>
                <a:effectLst/>
              </a:rPr>
              <a:t> = 0,1937</a:t>
            </a:r>
          </a:p>
          <a:p>
            <a:pPr eaLnBrk="1" hangingPunct="1">
              <a:defRPr/>
            </a:pPr>
            <a:r>
              <a:rPr lang="en-US" sz="2800" dirty="0" err="1" smtClean="0">
                <a:solidFill>
                  <a:srgbClr val="00FFFF"/>
                </a:solidFill>
                <a:effectLst/>
              </a:rPr>
              <a:t>Dapat</a:t>
            </a:r>
            <a:r>
              <a:rPr lang="en-US" sz="2800" dirty="0" smtClean="0">
                <a:solidFill>
                  <a:srgbClr val="00FFFF"/>
                </a:solidFill>
                <a:effectLst/>
              </a:rPr>
              <a:t> pula </a:t>
            </a:r>
            <a:r>
              <a:rPr lang="en-US" sz="2800" dirty="0" err="1" smtClean="0">
                <a:solidFill>
                  <a:srgbClr val="00FFFF"/>
                </a:solidFill>
                <a:effectLst/>
              </a:rPr>
              <a:t>dikerjakan</a:t>
            </a:r>
            <a:r>
              <a:rPr lang="en-US" sz="28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effectLst/>
              </a:rPr>
              <a:t>dengan</a:t>
            </a:r>
            <a:r>
              <a:rPr lang="en-US" sz="28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effectLst/>
              </a:rPr>
              <a:t>memanfaatkan</a:t>
            </a:r>
            <a:r>
              <a:rPr lang="en-US" sz="28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effectLst/>
              </a:rPr>
              <a:t>tabel</a:t>
            </a:r>
            <a:r>
              <a:rPr lang="en-US" sz="28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effectLst/>
              </a:rPr>
              <a:t>peluang</a:t>
            </a:r>
            <a:r>
              <a:rPr lang="en-US" sz="28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effectLst/>
              </a:rPr>
              <a:t>binom</a:t>
            </a:r>
            <a:r>
              <a:rPr lang="en-US" sz="2800" dirty="0" smtClean="0">
                <a:solidFill>
                  <a:srgbClr val="00FFFF"/>
                </a:solidFill>
                <a:effectLst/>
              </a:rPr>
              <a:t> yang </a:t>
            </a:r>
            <a:r>
              <a:rPr lang="en-US" sz="2800" dirty="0" err="1" smtClean="0">
                <a:solidFill>
                  <a:srgbClr val="00FFFF"/>
                </a:solidFill>
                <a:effectLst/>
              </a:rPr>
              <a:t>telah</a:t>
            </a:r>
            <a:r>
              <a:rPr lang="en-US" sz="28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effectLst/>
              </a:rPr>
              <a:t>tersedia</a:t>
            </a:r>
            <a:r>
              <a:rPr lang="en-US" sz="2800" dirty="0" smtClean="0">
                <a:solidFill>
                  <a:srgbClr val="00FFFF"/>
                </a:solidFill>
                <a:effectLst/>
              </a:rPr>
              <a:t>. </a:t>
            </a:r>
          </a:p>
          <a:p>
            <a:pPr eaLnBrk="1" hangingPunct="1">
              <a:defRPr/>
            </a:pPr>
            <a:r>
              <a:rPr lang="en-US" sz="2800" dirty="0" err="1" smtClean="0">
                <a:effectLst/>
              </a:rPr>
              <a:t>Dengan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cara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ini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akan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diperoleh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hasil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lebih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cepat</a:t>
            </a:r>
            <a:r>
              <a:rPr lang="en-US" sz="2800" dirty="0" smtClean="0">
                <a:effectLst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binomial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pilih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 = 10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kemudian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berhasil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= 8.</a:t>
            </a:r>
          </a:p>
          <a:p>
            <a:pPr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Karena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peluang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keberhasilan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0,90,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= 8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ditarik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 = 0,90.  </a:t>
            </a:r>
          </a:p>
          <a:p>
            <a:pPr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Namun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demikian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sebelum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peluang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rumus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peluang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dikerjakan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terlebih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dahulu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US" dirty="0" smtClean="0"/>
              <a:t>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--Binomial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388" y="1412875"/>
          <a:ext cx="8784960" cy="5040555"/>
        </p:xfrm>
        <a:graphic>
          <a:graphicData uri="http://schemas.openxmlformats.org/drawingml/2006/table">
            <a:tbl>
              <a:tblPr/>
              <a:tblGrid>
                <a:gridCol w="439248"/>
                <a:gridCol w="439248"/>
                <a:gridCol w="439248"/>
                <a:gridCol w="439248"/>
                <a:gridCol w="439248"/>
                <a:gridCol w="439248"/>
                <a:gridCol w="439248"/>
                <a:gridCol w="439248"/>
                <a:gridCol w="439248"/>
                <a:gridCol w="439248"/>
                <a:gridCol w="439248"/>
                <a:gridCol w="439248"/>
                <a:gridCol w="439248"/>
                <a:gridCol w="439248"/>
                <a:gridCol w="439248"/>
                <a:gridCol w="439248"/>
                <a:gridCol w="439248"/>
                <a:gridCol w="439248"/>
                <a:gridCol w="439248"/>
                <a:gridCol w="439248"/>
              </a:tblGrid>
              <a:tr h="387735">
                <a:tc gridSpan="2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n-U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0.1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0.2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0.3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0.35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0.4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0.45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0.5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0.55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0.6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0.65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0.7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0.75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0.8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0.85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0.9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0.95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0.599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0.349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0.197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0.107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0.056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0.028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0.013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0.003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0.914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0.736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0.544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0.376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0.244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0.149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0.086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0.046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0.023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0.011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0.005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0.988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0.930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0.820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0.678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0.526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0.383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0.262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0.167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0.100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0.055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0.027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0.012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0.005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0.999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0.987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0.950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0.879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0.776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0.650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0.514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0.382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0.266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0.172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0.102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0.055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0.026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0.011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0.998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0.990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0.967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0.922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0.850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0.751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0.633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0.504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0.377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0.262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0.166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0.095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0.047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0.020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0.999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0.994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0.980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0.953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0.905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0.834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0.738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0.623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0.496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0.367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0.249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0.150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0.078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0.033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0.010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0.999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0.996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0.989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0.974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0.945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0.898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0.828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0.734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0.618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0.486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0.350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0.224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0.121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0.050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0.013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0.001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0.998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0.995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0.988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0.973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0.945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0.833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0.738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0.617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0.474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0.322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0.180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0.070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0.012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0.999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0.998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0.995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0.989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0.977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0.954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0.914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0.851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0.756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0.624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0.456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0.264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0.086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0.999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0.997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0.994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0.987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0.972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0.944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0.893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0.803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0.651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0.401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lain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07413" cy="49251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err="1" smtClean="0">
                <a:solidFill>
                  <a:srgbClr val="00FFFF"/>
                </a:solidFill>
                <a:effectLst/>
              </a:rPr>
              <a:t>Untuk</a:t>
            </a:r>
            <a:r>
              <a:rPr lang="en-US" sz="2800" b="1" dirty="0" smtClean="0">
                <a:solidFill>
                  <a:srgbClr val="00FFFF"/>
                </a:solidFill>
                <a:effectLst/>
              </a:rPr>
              <a:t> n=15 </a:t>
            </a:r>
            <a:r>
              <a:rPr lang="en-US" sz="2800" b="1" dirty="0" err="1" smtClean="0">
                <a:solidFill>
                  <a:srgbClr val="00FFFF"/>
                </a:solidFill>
                <a:effectLst/>
              </a:rPr>
              <a:t>dan</a:t>
            </a:r>
            <a:r>
              <a:rPr lang="en-US" sz="2800" b="1" dirty="0" smtClean="0">
                <a:solidFill>
                  <a:srgbClr val="00FFFF"/>
                </a:solidFill>
                <a:effectLst/>
              </a:rPr>
              <a:t> p=0,4, </a:t>
            </a:r>
            <a:r>
              <a:rPr lang="en-US" sz="2800" b="1" dirty="0" err="1" smtClean="0">
                <a:solidFill>
                  <a:srgbClr val="00FFFF"/>
                </a:solidFill>
                <a:effectLst/>
              </a:rPr>
              <a:t>hitung</a:t>
            </a:r>
            <a:r>
              <a:rPr lang="en-US" sz="2800" b="1" dirty="0" smtClean="0">
                <a:solidFill>
                  <a:srgbClr val="00FFFF"/>
                </a:solidFill>
                <a:effectLst/>
              </a:rPr>
              <a:t> P(x </a:t>
            </a:r>
            <a:r>
              <a:rPr lang="en-US" sz="2800" b="1" dirty="0" smtClean="0">
                <a:solidFill>
                  <a:srgbClr val="00FFFF"/>
                </a:solidFill>
                <a:effectLst/>
                <a:cs typeface="Arial" charset="0"/>
              </a:rPr>
              <a:t>≥</a:t>
            </a:r>
            <a:r>
              <a:rPr lang="en-US" sz="2800" b="1" dirty="0" smtClean="0">
                <a:solidFill>
                  <a:srgbClr val="00FFFF"/>
                </a:solidFill>
                <a:effectLst/>
              </a:rPr>
              <a:t>10) </a:t>
            </a:r>
            <a:r>
              <a:rPr lang="en-US" sz="2800" b="1" dirty="0" err="1" smtClean="0">
                <a:solidFill>
                  <a:srgbClr val="00FFFF"/>
                </a:solidFill>
                <a:effectLst/>
              </a:rPr>
              <a:t>dan</a:t>
            </a:r>
            <a:r>
              <a:rPr lang="en-US" sz="2800" b="1" dirty="0" smtClean="0">
                <a:solidFill>
                  <a:srgbClr val="00FFFF"/>
                </a:solidFill>
                <a:effectLst/>
              </a:rPr>
              <a:t>   P(3 </a:t>
            </a:r>
            <a:r>
              <a:rPr lang="en-US" sz="2800" b="1" dirty="0" smtClean="0">
                <a:solidFill>
                  <a:srgbClr val="00FFFF"/>
                </a:solidFill>
                <a:effectLst/>
                <a:sym typeface="Symbol" pitchFamily="18" charset="2"/>
              </a:rPr>
              <a:t></a:t>
            </a:r>
            <a:r>
              <a:rPr lang="en-US" sz="2800" b="1" dirty="0" smtClean="0">
                <a:solidFill>
                  <a:srgbClr val="00FFFF"/>
                </a:solidFill>
                <a:effectLst/>
              </a:rPr>
              <a:t> x </a:t>
            </a:r>
            <a:r>
              <a:rPr lang="en-US" sz="2800" b="1" dirty="0" smtClean="0">
                <a:solidFill>
                  <a:srgbClr val="00FFFF"/>
                </a:solidFill>
                <a:effectLst/>
                <a:sym typeface="Symbol" pitchFamily="18" charset="2"/>
              </a:rPr>
              <a:t></a:t>
            </a:r>
            <a:r>
              <a:rPr lang="en-US" sz="2800" b="1" dirty="0" smtClean="0">
                <a:solidFill>
                  <a:srgbClr val="00FFFF"/>
                </a:solidFill>
                <a:effectLst/>
              </a:rPr>
              <a:t>8).  </a:t>
            </a:r>
            <a:r>
              <a:rPr lang="en-US" sz="2800" b="1" dirty="0" err="1" smtClean="0">
                <a:effectLst/>
              </a:rPr>
              <a:t>Gunakan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Tabel</a:t>
            </a:r>
            <a:r>
              <a:rPr lang="en-US" sz="2800" b="1" dirty="0" smtClean="0">
                <a:effectLst/>
              </a:rPr>
              <a:t> Binomial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err="1" smtClean="0">
                <a:solidFill>
                  <a:srgbClr val="FFFF00"/>
                </a:solidFill>
                <a:effectLst/>
              </a:rPr>
              <a:t>Jawab</a:t>
            </a:r>
            <a:r>
              <a:rPr lang="en-US" sz="2800" b="1" dirty="0" smtClean="0">
                <a:effectLst/>
              </a:rPr>
              <a:t> 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66FF"/>
                </a:solidFill>
                <a:effectLst/>
              </a:rPr>
              <a:t>P(x </a:t>
            </a:r>
            <a:r>
              <a:rPr lang="en-US" sz="2400" b="1" dirty="0" smtClean="0">
                <a:solidFill>
                  <a:srgbClr val="00FFFF"/>
                </a:solidFill>
                <a:effectLst/>
                <a:cs typeface="Arial" charset="0"/>
              </a:rPr>
              <a:t>≥</a:t>
            </a:r>
            <a:r>
              <a:rPr lang="en-US" sz="2400" b="1" dirty="0" smtClean="0">
                <a:solidFill>
                  <a:srgbClr val="FF66FF"/>
                </a:solidFill>
                <a:effectLst/>
              </a:rPr>
              <a:t> 10) = 1 - P(x </a:t>
            </a:r>
            <a:r>
              <a:rPr lang="en-US" sz="2400" b="1" dirty="0" smtClean="0">
                <a:solidFill>
                  <a:srgbClr val="FF66FF"/>
                </a:solidFill>
                <a:effectLst/>
                <a:sym typeface="Symbol" pitchFamily="18" charset="2"/>
              </a:rPr>
              <a:t></a:t>
            </a:r>
            <a:r>
              <a:rPr lang="en-US" sz="2400" b="1" dirty="0" smtClean="0">
                <a:solidFill>
                  <a:srgbClr val="FF66FF"/>
                </a:solidFill>
                <a:effectLst/>
              </a:rPr>
              <a:t> 9) = 1 - 0,966 = 0,034</a:t>
            </a:r>
          </a:p>
          <a:p>
            <a:pPr marL="914400" lvl="1" indent="-163513" eaLnBrk="1" hangingPunct="1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en-US" sz="2400" b="1" dirty="0" smtClean="0">
                <a:solidFill>
                  <a:srgbClr val="FF66FF"/>
                </a:solidFill>
                <a:effectLst/>
              </a:rPr>
              <a:t>  </a:t>
            </a:r>
            <a:r>
              <a:rPr lang="en-US" sz="2400" b="1" dirty="0" err="1" smtClean="0">
                <a:effectLst/>
              </a:rPr>
              <a:t>lihat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 err="1" smtClean="0">
                <a:effectLst/>
              </a:rPr>
              <a:t>tabel</a:t>
            </a:r>
            <a:r>
              <a:rPr lang="en-US" sz="2400" b="1" dirty="0" smtClean="0">
                <a:effectLst/>
              </a:rPr>
              <a:t> 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en-US" sz="2400" b="1" dirty="0" smtClean="0">
              <a:solidFill>
                <a:srgbClr val="FF66FF"/>
              </a:solidFill>
              <a:effectLst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66FF"/>
                </a:solidFill>
                <a:effectLst/>
              </a:rPr>
              <a:t>P(3 </a:t>
            </a:r>
            <a:r>
              <a:rPr lang="en-US" sz="2400" b="1" dirty="0" smtClean="0">
                <a:solidFill>
                  <a:srgbClr val="FF66FF"/>
                </a:solidFill>
                <a:effectLst/>
                <a:sym typeface="Symbol" pitchFamily="18" charset="2"/>
              </a:rPr>
              <a:t></a:t>
            </a:r>
            <a:r>
              <a:rPr lang="en-US" sz="2400" b="1" dirty="0" smtClean="0">
                <a:solidFill>
                  <a:srgbClr val="FF66FF"/>
                </a:solidFill>
                <a:effectLst/>
              </a:rPr>
              <a:t> x </a:t>
            </a:r>
            <a:r>
              <a:rPr lang="en-US" sz="2400" b="1" dirty="0" smtClean="0">
                <a:solidFill>
                  <a:srgbClr val="FF66FF"/>
                </a:solidFill>
                <a:effectLst/>
                <a:sym typeface="Symbol" pitchFamily="18" charset="2"/>
              </a:rPr>
              <a:t></a:t>
            </a:r>
            <a:r>
              <a:rPr lang="en-US" sz="2400" b="1" dirty="0" smtClean="0">
                <a:solidFill>
                  <a:srgbClr val="FF66FF"/>
                </a:solidFill>
                <a:effectLst/>
              </a:rPr>
              <a:t>8) = P(x </a:t>
            </a:r>
            <a:r>
              <a:rPr lang="en-US" sz="2400" b="1" dirty="0" smtClean="0">
                <a:solidFill>
                  <a:srgbClr val="FF66FF"/>
                </a:solidFill>
                <a:effectLst/>
                <a:sym typeface="Symbol" pitchFamily="18" charset="2"/>
              </a:rPr>
              <a:t></a:t>
            </a:r>
            <a:r>
              <a:rPr lang="en-US" sz="2400" b="1" dirty="0" smtClean="0">
                <a:solidFill>
                  <a:srgbClr val="FF66FF"/>
                </a:solidFill>
                <a:effectLst/>
              </a:rPr>
              <a:t> 8) - P(x </a:t>
            </a:r>
            <a:r>
              <a:rPr lang="en-US" sz="2400" b="1" dirty="0" smtClean="0">
                <a:solidFill>
                  <a:srgbClr val="FF66FF"/>
                </a:solidFill>
                <a:effectLst/>
                <a:sym typeface="Symbol" pitchFamily="18" charset="2"/>
              </a:rPr>
              <a:t></a:t>
            </a:r>
            <a:r>
              <a:rPr lang="en-US" sz="2400" b="1" dirty="0" smtClean="0">
                <a:solidFill>
                  <a:srgbClr val="FF66FF"/>
                </a:solidFill>
                <a:effectLst/>
              </a:rPr>
              <a:t> 2)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en-US" sz="2400" b="1" dirty="0" smtClean="0">
                <a:solidFill>
                  <a:srgbClr val="FF66FF"/>
                </a:solidFill>
                <a:effectLst/>
              </a:rPr>
              <a:t>       	      = 0,905 - 0,0271 = 0,878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en-US" sz="2400" b="1" dirty="0" smtClean="0">
              <a:solidFill>
                <a:srgbClr val="FF66FF"/>
              </a:solidFill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B0F0"/>
                </a:solidFill>
                <a:effectLst/>
              </a:rPr>
              <a:t>P (x=4) = P(x </a:t>
            </a:r>
            <a:r>
              <a:rPr lang="en-US" sz="2800" b="1" dirty="0" smtClean="0">
                <a:solidFill>
                  <a:srgbClr val="00B0F0"/>
                </a:solidFill>
                <a:effectLst/>
                <a:sym typeface="Symbol" pitchFamily="18" charset="2"/>
              </a:rPr>
              <a:t></a:t>
            </a:r>
            <a:r>
              <a:rPr lang="en-US" sz="2800" b="1" dirty="0" smtClean="0">
                <a:solidFill>
                  <a:srgbClr val="00B0F0"/>
                </a:solidFill>
                <a:effectLst/>
              </a:rPr>
              <a:t> 4) - P(x </a:t>
            </a:r>
            <a:r>
              <a:rPr lang="en-US" sz="2800" b="1" dirty="0" smtClean="0">
                <a:solidFill>
                  <a:srgbClr val="00B0F0"/>
                </a:solidFill>
                <a:effectLst/>
                <a:sym typeface="Symbol" pitchFamily="18" charset="2"/>
              </a:rPr>
              <a:t></a:t>
            </a:r>
            <a:r>
              <a:rPr lang="en-US" sz="2800" b="1" dirty="0" smtClean="0">
                <a:solidFill>
                  <a:srgbClr val="00B0F0"/>
                </a:solidFill>
                <a:effectLst/>
              </a:rPr>
              <a:t>3)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effectLst/>
              </a:rPr>
              <a:t>	        = ??? </a:t>
            </a:r>
            <a:r>
              <a:rPr lang="en-US" sz="2400" b="1" dirty="0" err="1" smtClean="0">
                <a:effectLst/>
              </a:rPr>
              <a:t>Coba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 err="1" smtClean="0">
                <a:effectLst/>
              </a:rPr>
              <a:t>kerjakan</a:t>
            </a:r>
            <a:endParaRPr lang="en-US" sz="2400" b="1" dirty="0" smtClean="0">
              <a:effectLst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435280" cy="5005387"/>
          </a:xfrm>
        </p:spPr>
        <p:txBody>
          <a:bodyPr/>
          <a:lstStyle/>
          <a:p>
            <a:pPr marL="398463" indent="-398463">
              <a:lnSpc>
                <a:spcPct val="15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1. 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2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dadu</a:t>
            </a:r>
            <a:r>
              <a:rPr lang="en-US" sz="2400" dirty="0" smtClean="0"/>
              <a:t> </a:t>
            </a:r>
            <a:r>
              <a:rPr lang="en-US" sz="2400" dirty="0" err="1" smtClean="0"/>
              <a:t>dilemparkan</a:t>
            </a:r>
            <a:r>
              <a:rPr lang="en-US" sz="2400" dirty="0" smtClean="0"/>
              <a:t>!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2. 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bunga</a:t>
            </a:r>
            <a:r>
              <a:rPr lang="en-US" sz="2400" dirty="0" smtClean="0"/>
              <a:t> </a:t>
            </a:r>
            <a:r>
              <a:rPr lang="en-US" sz="2400" dirty="0" err="1" smtClean="0"/>
              <a:t>anggrek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mekar</a:t>
            </a:r>
            <a:r>
              <a:rPr lang="en-US" sz="2400" dirty="0" smtClean="0"/>
              <a:t> </a:t>
            </a:r>
            <a:r>
              <a:rPr lang="en-US" sz="2400" dirty="0" err="1" smtClean="0"/>
              <a:t>besuk</a:t>
            </a:r>
            <a:r>
              <a:rPr lang="en-US" sz="2400" dirty="0" smtClean="0"/>
              <a:t> </a:t>
            </a:r>
            <a:r>
              <a:rPr lang="en-US" sz="2400" dirty="0" err="1" smtClean="0"/>
              <a:t>pagi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0,4.  </a:t>
            </a:r>
            <a:r>
              <a:rPr lang="en-US" sz="2400" dirty="0" err="1" smtClean="0"/>
              <a:t>Bila</a:t>
            </a:r>
            <a:r>
              <a:rPr lang="en-US" sz="2400" dirty="0" smtClean="0"/>
              <a:t> 15 </a:t>
            </a:r>
            <a:r>
              <a:rPr lang="en-US" sz="2400" dirty="0" err="1" smtClean="0"/>
              <a:t>tanaman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bunganya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mekar</a:t>
            </a:r>
            <a:r>
              <a:rPr lang="en-US" sz="2400" dirty="0" smtClean="0"/>
              <a:t>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diuji</a:t>
            </a:r>
            <a:r>
              <a:rPr lang="en-US" sz="2400" dirty="0" smtClean="0"/>
              <a:t>,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smtClean="0"/>
              <a:t>a). </a:t>
            </a:r>
            <a:r>
              <a:rPr lang="en-US" sz="2400" dirty="0" err="1" smtClean="0"/>
              <a:t>sekurang-kurangnya</a:t>
            </a:r>
            <a:r>
              <a:rPr lang="en-US" sz="2400" dirty="0" smtClean="0"/>
              <a:t> 10 </a:t>
            </a:r>
            <a:r>
              <a:rPr lang="en-US" sz="2400" dirty="0" err="1" smtClean="0"/>
              <a:t>tanaman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bunganya</a:t>
            </a:r>
            <a:r>
              <a:rPr lang="en-US" sz="2400" dirty="0" smtClean="0"/>
              <a:t>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None/>
              <a:defRPr/>
            </a:pPr>
            <a:r>
              <a:rPr lang="en-US" sz="2400" dirty="0" smtClean="0"/>
              <a:t>        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mekar</a:t>
            </a:r>
            <a:r>
              <a:rPr lang="en-US" sz="2400" dirty="0" smtClean="0"/>
              <a:t>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smtClean="0"/>
              <a:t>b). </a:t>
            </a:r>
            <a:r>
              <a:rPr lang="en-US" sz="2400" dirty="0" err="1" smtClean="0"/>
              <a:t>ada</a:t>
            </a:r>
            <a:r>
              <a:rPr lang="en-US" sz="2400" dirty="0" smtClean="0"/>
              <a:t> 3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8 </a:t>
            </a:r>
            <a:r>
              <a:rPr lang="en-US" sz="2400" dirty="0" err="1" smtClean="0"/>
              <a:t>tanaman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bunga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mekar</a:t>
            </a:r>
            <a:r>
              <a:rPr lang="en-US" sz="2400" dirty="0" smtClean="0"/>
              <a:t>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smtClean="0"/>
              <a:t>c). </a:t>
            </a:r>
            <a:r>
              <a:rPr lang="en-US" sz="2400" dirty="0" err="1" smtClean="0"/>
              <a:t>tepat</a:t>
            </a:r>
            <a:r>
              <a:rPr lang="en-US" sz="2400" dirty="0" smtClean="0"/>
              <a:t> 5 </a:t>
            </a:r>
            <a:r>
              <a:rPr lang="en-US" sz="2400" dirty="0" err="1" smtClean="0"/>
              <a:t>tanaman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bunganya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mekar</a:t>
            </a:r>
            <a:endParaRPr lang="en-US" sz="2400" dirty="0" smtClean="0"/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357188" y="2060848"/>
            <a:ext cx="8786812" cy="1655762"/>
          </a:xfrm>
        </p:spPr>
        <p:txBody>
          <a:bodyPr/>
          <a:lstStyle/>
          <a:p>
            <a:pPr marL="352425" marR="0" indent="-352425" algn="l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id-ID" sz="2600" b="1" dirty="0" smtClean="0">
                <a:solidFill>
                  <a:srgbClr val="FFFF00"/>
                </a:solidFill>
              </a:rPr>
              <a:t>Fungsi peluang dari peubah acak diskr</a:t>
            </a:r>
            <a:r>
              <a:rPr lang="en-US" sz="2600" b="1" dirty="0" err="1" smtClean="0">
                <a:solidFill>
                  <a:srgbClr val="FFFF00"/>
                </a:solidFill>
              </a:rPr>
              <a:t>i</a:t>
            </a:r>
            <a:r>
              <a:rPr lang="id-ID" sz="2600" b="1" dirty="0" smtClean="0">
                <a:solidFill>
                  <a:srgbClr val="FFFF00"/>
                </a:solidFill>
              </a:rPr>
              <a:t>t</a:t>
            </a:r>
          </a:p>
          <a:p>
            <a:pPr marL="352425" marR="0" indent="-352425" algn="l" eaLnBrk="1" hangingPunct="1">
              <a:buClr>
                <a:srgbClr val="FFFF00"/>
              </a:buClr>
              <a:buFont typeface="Wingdings" pitchFamily="2" charset="2"/>
              <a:buChar char="Ø"/>
            </a:pPr>
            <a:r>
              <a:rPr lang="id-ID" sz="2600" b="1" dirty="0" smtClean="0">
                <a:solidFill>
                  <a:srgbClr val="FFFF00"/>
                </a:solidFill>
              </a:rPr>
              <a:t>Contoh: 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id-ID" sz="2600" b="1" dirty="0" smtClean="0">
                <a:solidFill>
                  <a:srgbClr val="FFFF00"/>
                </a:solidFill>
              </a:rPr>
              <a:t>Sebaran Binomial,  </a:t>
            </a:r>
            <a:r>
              <a:rPr lang="en-US" sz="2600" b="1" dirty="0" err="1" smtClean="0">
                <a:solidFill>
                  <a:srgbClr val="FFFF00"/>
                </a:solidFill>
              </a:rPr>
              <a:t>sebaran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id-ID" sz="2600" b="1" dirty="0" smtClean="0">
                <a:solidFill>
                  <a:srgbClr val="FFFF00"/>
                </a:solidFill>
              </a:rPr>
              <a:t>Poisson</a:t>
            </a:r>
            <a:r>
              <a:rPr lang="en-US" sz="2600" b="1" dirty="0" smtClean="0">
                <a:solidFill>
                  <a:srgbClr val="FFFF00"/>
                </a:solidFill>
              </a:rPr>
              <a:t>,  s</a:t>
            </a:r>
            <a:r>
              <a:rPr lang="id-ID" sz="2600" b="1" dirty="0" smtClean="0">
                <a:solidFill>
                  <a:srgbClr val="FFFF00"/>
                </a:solidFill>
              </a:rPr>
              <a:t>ebaran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 err="1" smtClean="0">
                <a:solidFill>
                  <a:srgbClr val="FFFF00"/>
                </a:solidFill>
              </a:rPr>
              <a:t>Hipergeometrik</a:t>
            </a:r>
            <a:endParaRPr lang="id-ID" sz="2600" b="1" dirty="0" smtClean="0">
              <a:solidFill>
                <a:srgbClr val="FFFF00"/>
              </a:solidFill>
            </a:endParaRPr>
          </a:p>
          <a:p>
            <a:pPr marL="352425" marR="0" indent="-352425" algn="l" eaLnBrk="1" hangingPunct="1"/>
            <a:endParaRPr lang="id-ID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539552" y="332656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lumMod val="90000"/>
                  </a:schemeClr>
                </a:solidFill>
                <a:latin typeface="+mn-lt"/>
                <a:cs typeface="+mn-cs"/>
              </a:rPr>
              <a:t>SEBARAN </a:t>
            </a:r>
            <a:r>
              <a:rPr lang="id-ID" sz="3200" b="1" dirty="0" smtClean="0">
                <a:solidFill>
                  <a:schemeClr val="tx2">
                    <a:lumMod val="90000"/>
                  </a:schemeClr>
                </a:solidFill>
                <a:latin typeface="+mn-lt"/>
                <a:cs typeface="+mn-cs"/>
              </a:rPr>
              <a:t>NILAI </a:t>
            </a:r>
            <a:r>
              <a:rPr lang="id-ID" sz="3200" b="1" dirty="0">
                <a:solidFill>
                  <a:schemeClr val="tx2">
                    <a:lumMod val="90000"/>
                  </a:schemeClr>
                </a:solidFill>
                <a:latin typeface="+mn-lt"/>
                <a:cs typeface="+mn-cs"/>
              </a:rPr>
              <a:t>PELUANG TEORITIK</a:t>
            </a:r>
          </a:p>
        </p:txBody>
      </p:sp>
      <p:sp>
        <p:nvSpPr>
          <p:cNvPr id="6148" name="Rectangle 10"/>
          <p:cNvSpPr>
            <a:spLocks noChangeArrowheads="1"/>
          </p:cNvSpPr>
          <p:nvPr/>
        </p:nvSpPr>
        <p:spPr bwMode="auto">
          <a:xfrm>
            <a:off x="1475656" y="1268760"/>
            <a:ext cx="7272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Constantia" pitchFamily="18" charset="0"/>
              </a:rPr>
              <a:t>   SEBARAN PEUBAH </a:t>
            </a:r>
            <a:r>
              <a:rPr lang="id-ID" sz="3200" b="1" dirty="0" smtClean="0">
                <a:solidFill>
                  <a:srgbClr val="FFFF00"/>
                </a:solidFill>
                <a:latin typeface="Constantia" pitchFamily="18" charset="0"/>
              </a:rPr>
              <a:t>DISKR</a:t>
            </a:r>
            <a:r>
              <a:rPr lang="en-US" sz="3200" b="1" dirty="0" smtClean="0">
                <a:solidFill>
                  <a:srgbClr val="FFFF00"/>
                </a:solidFill>
                <a:latin typeface="Constantia" pitchFamily="18" charset="0"/>
              </a:rPr>
              <a:t>I</a:t>
            </a:r>
            <a:r>
              <a:rPr lang="id-ID" sz="3200" b="1" dirty="0" smtClean="0">
                <a:solidFill>
                  <a:srgbClr val="FFFF00"/>
                </a:solidFill>
                <a:latin typeface="Constantia" pitchFamily="18" charset="0"/>
              </a:rPr>
              <a:t>T</a:t>
            </a:r>
            <a:endParaRPr lang="id-ID" sz="3200" b="1" dirty="0"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1691680" y="3861048"/>
            <a:ext cx="74523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nstantia" pitchFamily="18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nstantia" pitchFamily="18" charset="0"/>
              </a:rPr>
              <a:t>SEBARAN</a:t>
            </a:r>
            <a:r>
              <a:rPr lang="id-ID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nstantia" pitchFamily="18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nstantia" pitchFamily="18" charset="0"/>
              </a:rPr>
              <a:t>PEUBAH </a:t>
            </a:r>
            <a:r>
              <a:rPr lang="id-ID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nstantia" pitchFamily="18" charset="0"/>
              </a:rPr>
              <a:t>KONTINYU</a:t>
            </a:r>
            <a:endParaRPr lang="id-ID" sz="3200" b="1" dirty="0">
              <a:solidFill>
                <a:schemeClr val="accent1">
                  <a:lumMod val="20000"/>
                  <a:lumOff val="80000"/>
                </a:schemeClr>
              </a:solidFill>
              <a:latin typeface="Constantia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395536" y="4653136"/>
            <a:ext cx="821531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>
            <a:normAutofit/>
          </a:bodyPr>
          <a:lstStyle/>
          <a:p>
            <a:pPr marL="352425" indent="-352425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SzPct val="75000"/>
              <a:buFont typeface="Wingdings" pitchFamily="2" charset="2"/>
              <a:buChar char="Ø"/>
              <a:defRPr/>
            </a:pPr>
            <a:r>
              <a:rPr lang="id-ID" sz="2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Fungsi peluang dari peubah acak kontinyu</a:t>
            </a:r>
          </a:p>
          <a:p>
            <a:pPr marL="352425" indent="-352425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SzPct val="75000"/>
              <a:buFont typeface="Wingdings" pitchFamily="2" charset="2"/>
              <a:buChar char="Ø"/>
              <a:defRPr/>
            </a:pPr>
            <a:r>
              <a:rPr lang="id-ID" sz="2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Contoh: Sebaran Normal,  sebaran T-student, sebaran chi-square  </a:t>
            </a:r>
            <a:r>
              <a:rPr lang="el-GR" sz="2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χ</a:t>
            </a:r>
            <a:r>
              <a:rPr lang="id-ID" sz="2600" b="1" baseline="3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2 </a:t>
            </a:r>
            <a:r>
              <a:rPr lang="id-ID" sz="2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dan sebaran F.</a:t>
            </a:r>
            <a:r>
              <a:rPr lang="id-ID" sz="2600" b="1" dirty="0">
                <a:solidFill>
                  <a:srgbClr val="002060"/>
                </a:solidFill>
                <a:latin typeface="+mn-lt"/>
                <a:cs typeface="+mn-cs"/>
              </a:rPr>
              <a:t>  </a:t>
            </a:r>
            <a:endParaRPr lang="id-ID" sz="2600" b="1" dirty="0">
              <a:latin typeface="+mn-lt"/>
              <a:cs typeface="+mn-cs"/>
            </a:endParaRPr>
          </a:p>
          <a:p>
            <a:pPr marL="352425" indent="-352425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id-ID" sz="26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525344"/>
          </a:xfrm>
        </p:spPr>
        <p:txBody>
          <a:bodyPr/>
          <a:lstStyle/>
          <a:p>
            <a:pPr marL="457200" indent="-457200">
              <a:lnSpc>
                <a:spcPts val="3500"/>
              </a:lnSpc>
              <a:spcBef>
                <a:spcPts val="600"/>
              </a:spcBef>
              <a:buNone/>
              <a:defRPr/>
            </a:pPr>
            <a:r>
              <a:rPr lang="en-US" sz="2200" dirty="0" smtClean="0"/>
              <a:t>3.   A campus newspaper claims that 80% of the student support its view on a campus issue about hybrid rice production. A random sample of 20 agriculture faculty students is taken, 12 students agree with the newspaper.  Find  P(12 or less agree), if 80% support the view, and comment on the plausibility of the claim.</a:t>
            </a:r>
          </a:p>
          <a:p>
            <a:pPr>
              <a:lnSpc>
                <a:spcPts val="3500"/>
              </a:lnSpc>
              <a:spcBef>
                <a:spcPts val="600"/>
              </a:spcBef>
              <a:buNone/>
              <a:defRPr/>
            </a:pPr>
            <a:r>
              <a:rPr lang="en-US" sz="2200" dirty="0" smtClean="0"/>
              <a:t>4.  Suppose it is known that a new pesticide treatment is successful in killing a insect in 50% of the cases.  If it is tried on 15 insects, find the probability that :</a:t>
            </a:r>
          </a:p>
          <a:p>
            <a:pPr lvl="1">
              <a:lnSpc>
                <a:spcPts val="3500"/>
              </a:lnSpc>
              <a:spcBef>
                <a:spcPts val="600"/>
              </a:spcBef>
              <a:defRPr/>
            </a:pPr>
            <a:r>
              <a:rPr lang="en-US" sz="2200" dirty="0" smtClean="0"/>
              <a:t>a). at most 6 will be killed, </a:t>
            </a:r>
          </a:p>
          <a:p>
            <a:pPr lvl="1">
              <a:lnSpc>
                <a:spcPts val="3500"/>
              </a:lnSpc>
              <a:spcBef>
                <a:spcPts val="600"/>
              </a:spcBef>
              <a:defRPr/>
            </a:pPr>
            <a:r>
              <a:rPr lang="en-US" sz="2200" dirty="0" smtClean="0"/>
              <a:t>b). the number killed will be now fewer than 6 and no more</a:t>
            </a:r>
          </a:p>
          <a:p>
            <a:pPr lvl="1">
              <a:lnSpc>
                <a:spcPts val="3500"/>
              </a:lnSpc>
              <a:spcBef>
                <a:spcPts val="600"/>
              </a:spcBef>
              <a:buNone/>
              <a:defRPr/>
            </a:pPr>
            <a:r>
              <a:rPr lang="en-US" sz="2200" dirty="0" smtClean="0"/>
              <a:t>         than 10, </a:t>
            </a:r>
          </a:p>
          <a:p>
            <a:pPr lvl="1">
              <a:lnSpc>
                <a:spcPts val="3500"/>
              </a:lnSpc>
              <a:spcBef>
                <a:spcPts val="600"/>
              </a:spcBef>
              <a:defRPr/>
            </a:pPr>
            <a:r>
              <a:rPr lang="en-US" sz="2200" dirty="0" smtClean="0"/>
              <a:t>c). 12 or more will be killed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9765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lnSpc>
                <a:spcPts val="3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5.  </a:t>
            </a:r>
            <a:r>
              <a:rPr lang="en-US" sz="2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Using binomial table, find the probability of :</a:t>
            </a:r>
          </a:p>
          <a:p>
            <a:pPr lvl="1">
              <a:lnSpc>
                <a:spcPts val="3000"/>
              </a:lnSpc>
              <a:spcBef>
                <a:spcPts val="600"/>
              </a:spcBef>
              <a:defRPr/>
            </a:pPr>
            <a:r>
              <a:rPr lang="en-US" sz="2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a. 3 successes in 8 trials when p = 0,4     </a:t>
            </a:r>
          </a:p>
          <a:p>
            <a:pPr lvl="1">
              <a:lnSpc>
                <a:spcPts val="3000"/>
              </a:lnSpc>
              <a:spcBef>
                <a:spcPts val="600"/>
              </a:spcBef>
              <a:defRPr/>
            </a:pPr>
            <a:r>
              <a:rPr lang="en-US" sz="2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b. 7 failures in 16 trials when p = 0,6</a:t>
            </a:r>
          </a:p>
          <a:p>
            <a:pPr lvl="1">
              <a:lnSpc>
                <a:spcPts val="3000"/>
              </a:lnSpc>
              <a:spcBef>
                <a:spcPts val="600"/>
              </a:spcBef>
              <a:defRPr/>
            </a:pPr>
            <a:r>
              <a:rPr lang="en-US" sz="2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c. 3 or fewer successes in 9 trials when p = 0,4</a:t>
            </a:r>
          </a:p>
          <a:p>
            <a:pPr lvl="1">
              <a:lnSpc>
                <a:spcPts val="3000"/>
              </a:lnSpc>
              <a:spcBef>
                <a:spcPts val="600"/>
              </a:spcBef>
              <a:defRPr/>
            </a:pPr>
            <a:r>
              <a:rPr lang="en-US" sz="2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d. more than 12 successes in 16 trials when p = 0,7</a:t>
            </a:r>
          </a:p>
          <a:p>
            <a:pPr lvl="1">
              <a:lnSpc>
                <a:spcPts val="3000"/>
              </a:lnSpc>
              <a:spcBef>
                <a:spcPts val="600"/>
              </a:spcBef>
              <a:defRPr/>
            </a:pPr>
            <a:r>
              <a:rPr lang="en-US" sz="2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e. the number of successes </a:t>
            </a:r>
            <a:r>
              <a:rPr lang="en-US" sz="2400" dirty="0" err="1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betweet</a:t>
            </a:r>
            <a:r>
              <a:rPr lang="en-US" sz="2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3 and 13 (both </a:t>
            </a:r>
          </a:p>
          <a:p>
            <a:pPr lvl="1">
              <a:lnSpc>
                <a:spcPts val="3000"/>
              </a:lnSpc>
              <a:spcBef>
                <a:spcPts val="600"/>
              </a:spcBef>
              <a:buNone/>
              <a:defRPr/>
            </a:pPr>
            <a:r>
              <a:rPr lang="en-US" sz="24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inclusive) in 16 trials when p = 0,6</a:t>
            </a:r>
          </a:p>
          <a:p>
            <a:pPr marL="457200" indent="-457200">
              <a:lnSpc>
                <a:spcPts val="3000"/>
              </a:lnSpc>
              <a:spcBef>
                <a:spcPts val="600"/>
              </a:spcBef>
              <a:buNone/>
              <a:defRPr/>
            </a:pPr>
            <a:r>
              <a:rPr lang="en-US" sz="22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6.   Only 30% of the students in agriculture faculty feel that this subject is easy.  If 20 students are selected at random, find the probability that 5 or less will feel that this subject is easy.  Find the probability that exactly 6 students feel that this subject is easy.</a:t>
            </a:r>
          </a:p>
          <a:p>
            <a:pPr marL="457200" indent="-457200">
              <a:lnSpc>
                <a:spcPts val="3000"/>
              </a:lnSpc>
              <a:spcBef>
                <a:spcPts val="600"/>
              </a:spcBef>
              <a:buNone/>
              <a:defRPr/>
            </a:pP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ts val="3000"/>
              </a:lnSpc>
              <a:spcBef>
                <a:spcPts val="600"/>
              </a:spcBef>
              <a:buNone/>
              <a:defRPr/>
            </a:pPr>
            <a:r>
              <a:rPr lang="en-US" sz="2200" dirty="0" smtClean="0">
                <a:solidFill>
                  <a:srgbClr val="FFC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Find the cases of other binomial distribution? </a:t>
            </a:r>
          </a:p>
          <a:p>
            <a:pPr lvl="1">
              <a:lnSpc>
                <a:spcPts val="3000"/>
              </a:lnSpc>
              <a:spcBef>
                <a:spcPts val="0"/>
              </a:spcBef>
              <a:buNone/>
              <a:defRPr/>
            </a:pPr>
            <a:endParaRPr lang="en-US" sz="24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5"/>
          <p:cNvSpPr>
            <a:spLocks noChangeArrowheads="1" noChangeShapeType="1" noTextEdit="1"/>
          </p:cNvSpPr>
          <p:nvPr/>
        </p:nvSpPr>
        <p:spPr bwMode="auto">
          <a:xfrm>
            <a:off x="1835696" y="1484784"/>
            <a:ext cx="6263977" cy="17995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Sebaran</a:t>
            </a:r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 </a:t>
            </a:r>
            <a:r>
              <a:rPr lang="en-US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Peluang</a:t>
            </a:r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 Poison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Sebaran peluang Poisson</a:t>
            </a:r>
            <a:r>
              <a:rPr lang="en-US" smtClean="0"/>
              <a:t>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12875"/>
            <a:ext cx="8229600" cy="5178425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err="1" smtClean="0">
                <a:solidFill>
                  <a:srgbClr val="00FFFF"/>
                </a:solidFill>
                <a:effectLst/>
              </a:rPr>
              <a:t>Percobaan</a:t>
            </a:r>
            <a:r>
              <a:rPr lang="en-US" i="1" dirty="0" smtClean="0">
                <a:solidFill>
                  <a:srgbClr val="00FFFF"/>
                </a:solidFill>
                <a:effectLst/>
              </a:rPr>
              <a:t> Poisson</a:t>
            </a:r>
            <a:r>
              <a:rPr lang="en-US" dirty="0" smtClean="0">
                <a:effectLst/>
              </a:rPr>
              <a:t> :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suatu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percobaan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yang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menghasilkan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variabel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random x, yang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menyatakan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jumlah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  <a:effectLst/>
              </a:rPr>
              <a:t>berhasil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dalam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suatu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selang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(interval)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tertentu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atau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daerah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tertentu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.  </a:t>
            </a:r>
          </a:p>
          <a:p>
            <a:pPr eaLnBrk="1" hangingPunct="1">
              <a:defRPr/>
            </a:pPr>
            <a:r>
              <a:rPr lang="en-US" dirty="0" err="1" smtClean="0">
                <a:effectLst/>
              </a:rPr>
              <a:t>Selang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waktu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mulai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milidetik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sampai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tahunan</a:t>
            </a:r>
            <a:r>
              <a:rPr lang="en-US" dirty="0" smtClean="0">
                <a:effectLst/>
              </a:rPr>
              <a:t>. 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66FF"/>
                </a:solidFill>
                <a:effectLst/>
              </a:rPr>
              <a:t>Daerah </a:t>
            </a:r>
            <a:r>
              <a:rPr lang="en-US" dirty="0" err="1" smtClean="0">
                <a:solidFill>
                  <a:srgbClr val="FF66FF"/>
                </a:solidFill>
                <a:effectLst/>
              </a:rPr>
              <a:t>juga</a:t>
            </a:r>
            <a:r>
              <a:rPr lang="en-US" dirty="0" smtClean="0">
                <a:solidFill>
                  <a:srgbClr val="FF66FF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66FF"/>
                </a:solidFill>
                <a:effectLst/>
              </a:rPr>
              <a:t>mulai</a:t>
            </a:r>
            <a:r>
              <a:rPr lang="en-US" dirty="0" smtClean="0">
                <a:solidFill>
                  <a:srgbClr val="FF66FF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66FF"/>
                </a:solidFill>
                <a:effectLst/>
              </a:rPr>
              <a:t>dari</a:t>
            </a:r>
            <a:r>
              <a:rPr lang="en-US" dirty="0" smtClean="0">
                <a:solidFill>
                  <a:srgbClr val="FF66FF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66FF"/>
                </a:solidFill>
                <a:effectLst/>
              </a:rPr>
              <a:t>satuan</a:t>
            </a:r>
            <a:r>
              <a:rPr lang="en-US" dirty="0" smtClean="0">
                <a:solidFill>
                  <a:srgbClr val="FF66FF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66FF"/>
                </a:solidFill>
                <a:effectLst/>
              </a:rPr>
              <a:t>panjang</a:t>
            </a:r>
            <a:r>
              <a:rPr lang="en-US" dirty="0" smtClean="0">
                <a:solidFill>
                  <a:srgbClr val="FF66FF"/>
                </a:solidFill>
                <a:effectLst/>
              </a:rPr>
              <a:t>, </a:t>
            </a:r>
            <a:r>
              <a:rPr lang="en-US" dirty="0" err="1" smtClean="0">
                <a:solidFill>
                  <a:srgbClr val="FF66FF"/>
                </a:solidFill>
                <a:effectLst/>
              </a:rPr>
              <a:t>luas</a:t>
            </a:r>
            <a:r>
              <a:rPr lang="en-US" dirty="0" smtClean="0">
                <a:solidFill>
                  <a:srgbClr val="FF66FF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66FF"/>
                </a:solidFill>
                <a:effectLst/>
              </a:rPr>
              <a:t>ataupun</a:t>
            </a:r>
            <a:r>
              <a:rPr lang="en-US" dirty="0" smtClean="0">
                <a:solidFill>
                  <a:srgbClr val="FF66FF"/>
                </a:solidFill>
                <a:effectLst/>
              </a:rPr>
              <a:t> volume.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Contoh percobaan Poisson :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214812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3200" smtClean="0">
                <a:solidFill>
                  <a:srgbClr val="FF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Jumlah sambungan telepon yang masuk suatu kantor</a:t>
            </a:r>
          </a:p>
          <a:p>
            <a:pPr lvl="1" eaLnBrk="1" hangingPunct="1">
              <a:defRPr/>
            </a:pPr>
            <a:r>
              <a:rPr lang="en-US" sz="320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Jumlah langganan yang datang pada suatu super market per 5 menit</a:t>
            </a:r>
          </a:p>
          <a:p>
            <a:pPr lvl="1" eaLnBrk="1" hangingPunct="1">
              <a:defRPr/>
            </a:pPr>
            <a:r>
              <a:rPr lang="en-US" sz="3200" smtClean="0"/>
              <a:t>Jumlah salah ketik per halaman</a:t>
            </a:r>
          </a:p>
          <a:p>
            <a:pPr lvl="1" eaLnBrk="1" hangingPunct="1">
              <a:defRPr/>
            </a:pPr>
            <a:r>
              <a:rPr lang="en-US" sz="3200" smtClean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Jumlah tikus sawah per hektar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Ciri-ciri</a:t>
            </a:r>
            <a:r>
              <a:rPr lang="en-US" dirty="0" smtClean="0">
                <a:solidFill>
                  <a:schemeClr val="folHlink"/>
                </a:solidFill>
              </a:rPr>
              <a:t> lain </a:t>
            </a:r>
            <a:r>
              <a:rPr lang="en-US" dirty="0" err="1" smtClean="0">
                <a:solidFill>
                  <a:schemeClr val="folHlink"/>
                </a:solidFill>
              </a:rPr>
              <a:t>sebaran</a:t>
            </a:r>
            <a:r>
              <a:rPr lang="en-US" dirty="0" smtClean="0">
                <a:solidFill>
                  <a:schemeClr val="folHlink"/>
                </a:solidFill>
              </a:rPr>
              <a:t> Poisson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effectLst/>
              </a:rPr>
              <a:t>Independen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antar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daerah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atau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waktu</a:t>
            </a:r>
            <a:endParaRPr lang="en-US" sz="2800" dirty="0" smtClean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rgbClr val="00FFFF"/>
                </a:solidFill>
                <a:effectLst/>
              </a:rPr>
              <a:t>Peluang</a:t>
            </a:r>
            <a:r>
              <a:rPr lang="en-US" sz="28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effectLst/>
              </a:rPr>
              <a:t>terjadinya</a:t>
            </a:r>
            <a:r>
              <a:rPr lang="en-US" sz="28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effectLst/>
              </a:rPr>
              <a:t>suatu</a:t>
            </a:r>
            <a:r>
              <a:rPr lang="en-US" sz="28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effectLst/>
              </a:rPr>
              <a:t>sukses</a:t>
            </a:r>
            <a:r>
              <a:rPr lang="en-US" sz="28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effectLst/>
              </a:rPr>
              <a:t>relatif</a:t>
            </a:r>
            <a:r>
              <a:rPr lang="en-US" sz="28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effectLst/>
              </a:rPr>
              <a:t>terhadap</a:t>
            </a:r>
            <a:r>
              <a:rPr lang="en-US" sz="28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effectLst/>
              </a:rPr>
              <a:t>suatu</a:t>
            </a:r>
            <a:r>
              <a:rPr lang="en-US" sz="28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effectLst/>
              </a:rPr>
              <a:t>waktu</a:t>
            </a:r>
            <a:r>
              <a:rPr lang="en-US" sz="28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effectLst/>
              </a:rPr>
              <a:t>sebanding</a:t>
            </a:r>
            <a:r>
              <a:rPr lang="en-US" sz="28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effectLst/>
              </a:rPr>
              <a:t>dengan</a:t>
            </a:r>
            <a:r>
              <a:rPr lang="en-US" sz="28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effectLst/>
              </a:rPr>
              <a:t>satuan</a:t>
            </a:r>
            <a:r>
              <a:rPr lang="en-US" sz="28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effectLst/>
              </a:rPr>
              <a:t>waktu</a:t>
            </a:r>
            <a:r>
              <a:rPr lang="en-US" sz="28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FF"/>
                </a:solidFill>
                <a:effectLst/>
              </a:rPr>
              <a:t>tersebut</a:t>
            </a:r>
            <a:endParaRPr lang="en-US" sz="2800" dirty="0" smtClean="0">
              <a:solidFill>
                <a:srgbClr val="00FFFF"/>
              </a:solidFill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rgbClr val="00FF00"/>
                </a:solidFill>
                <a:effectLst/>
              </a:rPr>
              <a:t>Peluang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terjadinya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lebih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dari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2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sukses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dalam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selang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waktu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atau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daerah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yang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pendek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,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mendekati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nol</a:t>
            </a:r>
            <a:endParaRPr lang="en-US" sz="2800" dirty="0" smtClean="0">
              <a:solidFill>
                <a:srgbClr val="00FF00"/>
              </a:solidFill>
              <a:effectLst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                </a:t>
            </a:r>
            <a:r>
              <a:rPr lang="en-US" dirty="0" smtClean="0">
                <a:solidFill>
                  <a:srgbClr val="FF66FF"/>
                </a:solidFill>
                <a:effectLst/>
              </a:rPr>
              <a:t>e</a:t>
            </a:r>
            <a:r>
              <a:rPr lang="en-US" baseline="30000" dirty="0" smtClean="0">
                <a:solidFill>
                  <a:srgbClr val="FF66FF"/>
                </a:solidFill>
                <a:effectLst/>
              </a:rPr>
              <a:t>-</a:t>
            </a:r>
            <a:r>
              <a:rPr lang="en-US" baseline="30000" dirty="0" smtClean="0">
                <a:solidFill>
                  <a:srgbClr val="FF66FF"/>
                </a:solidFill>
                <a:effectLst/>
                <a:sym typeface="Symbol" pitchFamily="18" charset="2"/>
              </a:rPr>
              <a:t></a:t>
            </a:r>
            <a:r>
              <a:rPr lang="en-US" dirty="0" smtClean="0">
                <a:solidFill>
                  <a:srgbClr val="FF66FF"/>
                </a:solidFill>
                <a:effectLst/>
              </a:rPr>
              <a:t>  </a:t>
            </a:r>
            <a:r>
              <a:rPr lang="en-US" dirty="0" smtClean="0">
                <a:solidFill>
                  <a:srgbClr val="FF66FF"/>
                </a:solidFill>
                <a:effectLst/>
                <a:sym typeface="Symbol" pitchFamily="18" charset="2"/>
              </a:rPr>
              <a:t></a:t>
            </a:r>
            <a:r>
              <a:rPr lang="en-US" baseline="30000" dirty="0" smtClean="0">
                <a:solidFill>
                  <a:srgbClr val="FF66FF"/>
                </a:solidFill>
                <a:effectLst/>
              </a:rPr>
              <a:t> x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66FF"/>
                </a:solidFill>
                <a:effectLst/>
              </a:rPr>
              <a:t>   f(x) = -------------</a:t>
            </a:r>
            <a:r>
              <a:rPr lang="en-US" sz="2800" dirty="0" smtClean="0">
                <a:effectLst/>
              </a:rPr>
              <a:t>     </a:t>
            </a:r>
            <a:r>
              <a:rPr lang="en-US" sz="2800" dirty="0" err="1" smtClean="0">
                <a:effectLst/>
              </a:rPr>
              <a:t>dimana</a:t>
            </a:r>
            <a:r>
              <a:rPr lang="en-US" sz="2800" dirty="0" smtClean="0">
                <a:effectLst/>
              </a:rPr>
              <a:t> x = 0,1,2,…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                      </a:t>
            </a:r>
            <a:r>
              <a:rPr lang="en-US" sz="2800" dirty="0" smtClean="0">
                <a:solidFill>
                  <a:srgbClr val="FF66FF"/>
                </a:solidFill>
                <a:effectLst/>
              </a:rPr>
              <a:t>x!</a:t>
            </a:r>
            <a:r>
              <a:rPr lang="en-US" sz="2800" dirty="0" smtClean="0">
                <a:effectLst/>
              </a:rPr>
              <a:t>                       e = 2,71828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Contoh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66FF"/>
                </a:solidFill>
                <a:effectLst/>
              </a:rPr>
              <a:t>Rata-rata </a:t>
            </a:r>
            <a:r>
              <a:rPr lang="en-US" dirty="0" err="1" smtClean="0">
                <a:solidFill>
                  <a:srgbClr val="FF66FF"/>
                </a:solidFill>
                <a:effectLst/>
              </a:rPr>
              <a:t>sambungan</a:t>
            </a:r>
            <a:r>
              <a:rPr lang="en-US" dirty="0" smtClean="0">
                <a:solidFill>
                  <a:srgbClr val="FF66FF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66FF"/>
                </a:solidFill>
                <a:effectLst/>
              </a:rPr>
              <a:t>telepon</a:t>
            </a:r>
            <a:r>
              <a:rPr lang="en-US" dirty="0" smtClean="0">
                <a:solidFill>
                  <a:srgbClr val="FF66FF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66FF"/>
                </a:solidFill>
                <a:effectLst/>
              </a:rPr>
              <a:t>masuk</a:t>
            </a:r>
            <a:r>
              <a:rPr lang="en-US" dirty="0" smtClean="0">
                <a:solidFill>
                  <a:srgbClr val="FF66FF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66FF"/>
                </a:solidFill>
                <a:effectLst/>
              </a:rPr>
              <a:t>suatu</a:t>
            </a:r>
            <a:r>
              <a:rPr lang="en-US" dirty="0" smtClean="0">
                <a:solidFill>
                  <a:srgbClr val="FF66FF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66FF"/>
                </a:solidFill>
                <a:effectLst/>
              </a:rPr>
              <a:t>kantor</a:t>
            </a:r>
            <a:r>
              <a:rPr lang="en-US" dirty="0" smtClean="0">
                <a:solidFill>
                  <a:srgbClr val="FF66FF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66FF"/>
                </a:solidFill>
                <a:effectLst/>
              </a:rPr>
              <a:t>adalah</a:t>
            </a:r>
            <a:r>
              <a:rPr lang="en-US" dirty="0" smtClean="0">
                <a:solidFill>
                  <a:srgbClr val="FF66FF"/>
                </a:solidFill>
                <a:effectLst/>
              </a:rPr>
              <a:t> 7 </a:t>
            </a:r>
            <a:r>
              <a:rPr lang="en-US" dirty="0" err="1" smtClean="0">
                <a:solidFill>
                  <a:srgbClr val="FF66FF"/>
                </a:solidFill>
                <a:effectLst/>
              </a:rPr>
              <a:t>sambungan</a:t>
            </a:r>
            <a:r>
              <a:rPr lang="en-US" dirty="0" smtClean="0">
                <a:solidFill>
                  <a:srgbClr val="FF66FF"/>
                </a:solidFill>
                <a:effectLst/>
              </a:rPr>
              <a:t> per jam.  </a:t>
            </a:r>
            <a:r>
              <a:rPr lang="en-US" dirty="0" err="1" smtClean="0">
                <a:solidFill>
                  <a:srgbClr val="FF66FF"/>
                </a:solidFill>
                <a:effectLst/>
              </a:rPr>
              <a:t>Tentukan</a:t>
            </a:r>
            <a:r>
              <a:rPr lang="en-US" dirty="0" smtClean="0">
                <a:solidFill>
                  <a:srgbClr val="FF66FF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66FF"/>
                </a:solidFill>
                <a:effectLst/>
              </a:rPr>
              <a:t>peluang</a:t>
            </a:r>
            <a:r>
              <a:rPr lang="en-US" dirty="0" smtClean="0">
                <a:solidFill>
                  <a:srgbClr val="FF66FF"/>
                </a:solidFill>
                <a:effectLst/>
              </a:rPr>
              <a:t> (</a:t>
            </a:r>
            <a:r>
              <a:rPr lang="en-US" dirty="0" err="1" smtClean="0">
                <a:solidFill>
                  <a:srgbClr val="FF66FF"/>
                </a:solidFill>
                <a:effectLst/>
              </a:rPr>
              <a:t>dalam</a:t>
            </a:r>
            <a:r>
              <a:rPr lang="en-US" dirty="0" smtClean="0">
                <a:solidFill>
                  <a:srgbClr val="FF66FF"/>
                </a:solidFill>
                <a:effectLst/>
              </a:rPr>
              <a:t> jam)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terdapat</a:t>
            </a:r>
            <a:r>
              <a:rPr lang="en-US" dirty="0" smtClean="0"/>
              <a:t> 5 </a:t>
            </a:r>
            <a:r>
              <a:rPr lang="en-US" dirty="0" err="1" smtClean="0"/>
              <a:t>sambungan</a:t>
            </a:r>
            <a:r>
              <a:rPr lang="en-US" dirty="0" smtClean="0"/>
              <a:t> per jam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9 </a:t>
            </a:r>
            <a:r>
              <a:rPr lang="en-US" dirty="0" err="1" smtClean="0"/>
              <a:t>sambungan</a:t>
            </a:r>
            <a:r>
              <a:rPr lang="en-US" dirty="0" smtClean="0"/>
              <a:t> per jam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12 </a:t>
            </a:r>
            <a:r>
              <a:rPr lang="en-US" dirty="0" err="1" smtClean="0"/>
              <a:t>sambungan</a:t>
            </a:r>
            <a:r>
              <a:rPr lang="en-US" dirty="0" smtClean="0"/>
              <a:t> per jam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Jawab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P(x=5, </a:t>
            </a:r>
            <a:r>
              <a:rPr lang="en-US" dirty="0" smtClean="0">
                <a:sym typeface="Symbol" pitchFamily="18" charset="2"/>
              </a:rPr>
              <a:t></a:t>
            </a:r>
            <a:r>
              <a:rPr lang="en-US" dirty="0" smtClean="0"/>
              <a:t>=7) = (e</a:t>
            </a:r>
            <a:r>
              <a:rPr lang="en-US" baseline="30000" dirty="0" smtClean="0"/>
              <a:t>-7</a:t>
            </a:r>
            <a:r>
              <a:rPr lang="en-US" dirty="0" smtClean="0"/>
              <a:t> . 7</a:t>
            </a:r>
            <a:r>
              <a:rPr lang="en-US" baseline="30000" dirty="0" smtClean="0"/>
              <a:t>5</a:t>
            </a:r>
            <a:r>
              <a:rPr lang="en-US" dirty="0" smtClean="0"/>
              <a:t>)/5! = ……. </a:t>
            </a:r>
            <a:r>
              <a:rPr lang="en-US" dirty="0" err="1" smtClean="0"/>
              <a:t>Atau</a:t>
            </a:r>
            <a:r>
              <a:rPr lang="en-US" dirty="0" smtClean="0"/>
              <a:t>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Poisson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µ = 7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paling </a:t>
            </a:r>
            <a:r>
              <a:rPr lang="en-US" dirty="0" err="1" smtClean="0"/>
              <a:t>kanan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P(5,µ),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temu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x=5 </a:t>
            </a:r>
            <a:r>
              <a:rPr lang="en-US" dirty="0" err="1" smtClean="0"/>
              <a:t>dengan</a:t>
            </a:r>
            <a:r>
              <a:rPr lang="en-US" dirty="0" smtClean="0"/>
              <a:t> µ=7,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0,3007.  </a:t>
            </a:r>
          </a:p>
          <a:p>
            <a:pPr>
              <a:defRPr/>
            </a:pP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poisson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288" y="1196975"/>
          <a:ext cx="8424862" cy="5264150"/>
        </p:xfrm>
        <a:graphic>
          <a:graphicData uri="http://schemas.openxmlformats.org/drawingml/2006/table">
            <a:tbl>
              <a:tblPr/>
              <a:tblGrid>
                <a:gridCol w="569912"/>
                <a:gridCol w="785813"/>
                <a:gridCol w="784225"/>
                <a:gridCol w="785812"/>
                <a:gridCol w="785813"/>
                <a:gridCol w="785812"/>
                <a:gridCol w="785813"/>
                <a:gridCol w="785812"/>
                <a:gridCol w="785813"/>
                <a:gridCol w="784225"/>
                <a:gridCol w="785812"/>
              </a:tblGrid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µ  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(l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t)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6.10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6.20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6.30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6.40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6.50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6.60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6.70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6.80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6.90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0.0022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0.0020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0.0018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0.0017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0.0015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0.0014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0.0012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0.0011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0.0010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0.0009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0.0159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0.0146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0.0134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0.0123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0.0113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0.0103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0.0095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0.0087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0.0080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0.0073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0.0577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0.0536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0.0498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0.0463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0.0430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0.0400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0.0371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0.0344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0.0320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0.0296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0.1425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0.1342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0.1264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0.1189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0.1118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0.1052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0.0988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0.0928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0.0871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0.0818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0.2719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0.2592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0.2469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0.2351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0.2237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0.2127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0.2022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0.1920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0.1823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0.1730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0.4298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0.4141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0.3988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0.3837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0.3690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0.3547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0.3406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0.3270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0.3137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0.3007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0.5902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0.5742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0.5582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0.5423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0.5265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0.5108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0.4953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0.4799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0.4647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0.4497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0.7301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0.7160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0.7017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0.6873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0.6728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0.6581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0.6433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0.6285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0.6136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0.5987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0.8367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0.8259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0.8148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0.8033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0.7916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0.7796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0.7673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0.7548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0.7420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0.7291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0.9090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0.9016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0.8939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0.8858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0.8774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0.8686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0.8596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0.8502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0.8405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0.8305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0.9531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0.9486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0.9437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0.9386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0.9332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0.9274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0.9214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0.9151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0.9084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0.9015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0.9776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0.9750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0.9723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0.9693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0.9661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0.9627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0.9591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0.9552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0.9510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0.9467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0.9887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0.9873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0.9857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0.9840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0.9821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0.9801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0.9779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0.9755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0.9730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0.9958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0.9952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0.9945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0.9937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0.9929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0.9920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0.9909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0.9898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0.9885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0.9872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0.9984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0.9981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0.9978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0.9974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0.9970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0.9966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0.9961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0.9956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0.9950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0.9943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0.9988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0.9986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0.9984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0.9982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0.9979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0.9976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0.9995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0.9994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0.9993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0.9992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0.9998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0.9997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0.9996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0.9999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1.0000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504825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smtClean="0">
                <a:solidFill>
                  <a:srgbClr val="FF9900"/>
                </a:solidFill>
              </a:rPr>
              <a:t>Menggunakan tabel poisson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rgbClr val="00FF00"/>
                </a:solidFill>
                <a:effectLst/>
              </a:rPr>
              <a:t>Dapat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pula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dikerjakan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dengan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memanfaatkan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tabel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peluang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Poisson yang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telah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tersedia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.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Dengan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cara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ini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akan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diperoleh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hasil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lebih</a:t>
            </a:r>
            <a:r>
              <a:rPr lang="en-US" sz="2800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00FF00"/>
                </a:solidFill>
                <a:effectLst/>
              </a:rPr>
              <a:t>cepat</a:t>
            </a:r>
            <a:r>
              <a:rPr lang="en-US" sz="2800" dirty="0" smtClean="0">
                <a:effectLst/>
              </a:rPr>
              <a:t>.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Dari </a:t>
            </a:r>
            <a:r>
              <a:rPr lang="en-US" sz="2800" dirty="0" err="1" smtClean="0">
                <a:effectLst/>
              </a:rPr>
              <a:t>Tabel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tersebut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 err="1" smtClean="0">
                <a:effectLst/>
              </a:rPr>
              <a:t>diperoleh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effectLst/>
              </a:rPr>
              <a:t>           </a:t>
            </a:r>
            <a:r>
              <a:rPr lang="en-US" sz="2000" dirty="0" smtClean="0">
                <a:solidFill>
                  <a:srgbClr val="FF66FF"/>
                </a:solidFill>
                <a:effectLst/>
              </a:rPr>
              <a:t>5                   4</a:t>
            </a:r>
            <a:endParaRPr lang="en-US" sz="2000" dirty="0" smtClean="0">
              <a:solidFill>
                <a:srgbClr val="FF66FF"/>
              </a:solidFill>
              <a:effectLst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66FF"/>
                </a:solidFill>
                <a:effectLst/>
                <a:sym typeface="Symbol" pitchFamily="18" charset="2"/>
              </a:rPr>
              <a:t>a.. </a:t>
            </a:r>
            <a:r>
              <a:rPr lang="en-US" sz="2000" dirty="0" smtClean="0">
                <a:solidFill>
                  <a:srgbClr val="FF66FF"/>
                </a:solidFill>
                <a:effectLst/>
              </a:rPr>
              <a:t> (P(x,7)  -   </a:t>
            </a:r>
            <a:r>
              <a:rPr lang="en-US" sz="2000" dirty="0" smtClean="0">
                <a:solidFill>
                  <a:srgbClr val="FF66FF"/>
                </a:solidFill>
                <a:effectLst/>
                <a:sym typeface="Symbol" pitchFamily="18" charset="2"/>
              </a:rPr>
              <a:t></a:t>
            </a:r>
            <a:r>
              <a:rPr lang="en-US" sz="2000" dirty="0" smtClean="0">
                <a:solidFill>
                  <a:srgbClr val="FF66FF"/>
                </a:solidFill>
                <a:effectLst/>
              </a:rPr>
              <a:t>  P(x,7) = 0,3007 - 0,1730 = 0,1277 (</a:t>
            </a:r>
            <a:r>
              <a:rPr lang="en-US" sz="2000" dirty="0" err="1" smtClean="0">
                <a:solidFill>
                  <a:srgbClr val="FF66FF"/>
                </a:solidFill>
                <a:effectLst/>
              </a:rPr>
              <a:t>lihat</a:t>
            </a:r>
            <a:r>
              <a:rPr lang="en-US" sz="2000" dirty="0" smtClean="0">
                <a:solidFill>
                  <a:srgbClr val="FF66FF"/>
                </a:solidFill>
                <a:effectLst/>
              </a:rPr>
              <a:t> </a:t>
            </a:r>
            <a:r>
              <a:rPr lang="en-US" sz="2000" dirty="0" err="1" smtClean="0">
                <a:solidFill>
                  <a:srgbClr val="FF66FF"/>
                </a:solidFill>
                <a:effectLst/>
              </a:rPr>
              <a:t>tabel</a:t>
            </a:r>
            <a:r>
              <a:rPr lang="en-US" sz="2000" dirty="0" smtClean="0">
                <a:solidFill>
                  <a:srgbClr val="FF66FF"/>
                </a:solidFill>
                <a:effectLst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66FF"/>
                </a:solidFill>
                <a:effectLst/>
              </a:rPr>
              <a:t>          x=0              x=0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FF66FF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effectLst/>
              </a:rPr>
              <a:t>           9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effectLst/>
              </a:rPr>
              <a:t>b)  </a:t>
            </a:r>
            <a:r>
              <a:rPr lang="en-US" sz="2000" dirty="0" smtClean="0">
                <a:effectLst/>
                <a:sym typeface="Symbol" pitchFamily="18" charset="2"/>
              </a:rPr>
              <a:t></a:t>
            </a:r>
            <a:r>
              <a:rPr lang="en-US" sz="2000" dirty="0" smtClean="0">
                <a:effectLst/>
              </a:rPr>
              <a:t>   (P(x,7) = 0,8305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effectLst/>
              </a:rPr>
              <a:t>          x=0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effectLst/>
              </a:rPr>
              <a:t>	        </a:t>
            </a:r>
            <a:r>
              <a:rPr lang="en-US" sz="2000" dirty="0" smtClean="0">
                <a:solidFill>
                  <a:srgbClr val="00FFFF"/>
                </a:solidFill>
                <a:effectLst/>
              </a:rPr>
              <a:t>12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FFFF"/>
                </a:solidFill>
                <a:effectLst/>
              </a:rPr>
              <a:t>= 1 - </a:t>
            </a:r>
            <a:r>
              <a:rPr lang="en-US" sz="2000" dirty="0" smtClean="0">
                <a:solidFill>
                  <a:srgbClr val="00FFFF"/>
                </a:solidFill>
                <a:effectLst/>
                <a:sym typeface="Symbol" pitchFamily="18" charset="2"/>
              </a:rPr>
              <a:t></a:t>
            </a:r>
            <a:r>
              <a:rPr lang="en-US" sz="2000" dirty="0" smtClean="0">
                <a:solidFill>
                  <a:srgbClr val="00FFFF"/>
                </a:solidFill>
                <a:effectLst/>
              </a:rPr>
              <a:t>   (P(x,7)  = 1- 0,9730 = 0,00270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0FFFF"/>
                </a:solidFill>
                <a:effectLst/>
              </a:rPr>
              <a:t>             x=0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683568" y="1340768"/>
            <a:ext cx="7416824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706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Sebaran</a:t>
            </a:r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</a:t>
            </a:r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Nilai</a:t>
            </a:r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Peluang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poisson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effectLst/>
              </a:rPr>
              <a:t>Independen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antar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daerah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waktu</a:t>
            </a:r>
            <a:endParaRPr lang="en-US" dirty="0" smtClean="0">
              <a:effectLst/>
            </a:endParaRPr>
          </a:p>
          <a:p>
            <a:pPr>
              <a:defRPr/>
            </a:pPr>
            <a:r>
              <a:rPr lang="en-US" dirty="0" err="1" smtClean="0">
                <a:effectLst/>
              </a:rPr>
              <a:t>Peluang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terjadinya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sukses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relatif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terhadap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waktu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sebanding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satuan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waktu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endParaRPr lang="en-US" dirty="0" smtClean="0">
              <a:effectLst/>
            </a:endParaRPr>
          </a:p>
          <a:p>
            <a:pPr>
              <a:defRPr/>
            </a:pPr>
            <a:r>
              <a:rPr lang="en-US" dirty="0" err="1" smtClean="0">
                <a:effectLst/>
              </a:rPr>
              <a:t>Peluang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terjadinya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lebih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2 </a:t>
            </a:r>
            <a:r>
              <a:rPr lang="en-US" dirty="0" err="1" smtClean="0">
                <a:effectLst/>
              </a:rPr>
              <a:t>sukses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selang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waktu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daerah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pendek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mendekati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nol</a:t>
            </a:r>
            <a:endParaRPr lang="en-US" dirty="0" smtClean="0">
              <a:effectLst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400" dirty="0" smtClean="0">
                <a:solidFill>
                  <a:srgbClr val="00FFFF"/>
                </a:solidFill>
                <a:effectLst/>
              </a:rPr>
              <a:t>Rata-rata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banyaknya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tikus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per ha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dalam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suatu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ladang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gandum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seluas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5 ha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diduga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sebesar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10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ekor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. 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Hitung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peluang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bahwa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dalam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suatu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luasan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1 ha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terhadap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lebih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dari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 15 </a:t>
            </a:r>
            <a:r>
              <a:rPr lang="en-US" sz="2400" dirty="0" err="1" smtClean="0">
                <a:solidFill>
                  <a:srgbClr val="00FFFF"/>
                </a:solidFill>
                <a:effectLst/>
              </a:rPr>
              <a:t>tikus</a:t>
            </a:r>
            <a:r>
              <a:rPr lang="en-US" sz="2400" dirty="0" smtClean="0">
                <a:solidFill>
                  <a:srgbClr val="00FFFF"/>
                </a:solidFill>
                <a:effectLst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AutoNum type="arabicPeriod"/>
              <a:defRPr/>
            </a:pPr>
            <a:r>
              <a:rPr lang="en-US" sz="2400" dirty="0" smtClean="0">
                <a:effectLst/>
              </a:rPr>
              <a:t>Di </a:t>
            </a:r>
            <a:r>
              <a:rPr lang="en-US" sz="2400" dirty="0" err="1" smtClean="0">
                <a:effectLst/>
              </a:rPr>
              <a:t>Kabupaten</a:t>
            </a:r>
            <a:r>
              <a:rPr lang="en-US" sz="2400" dirty="0" smtClean="0">
                <a:effectLst/>
              </a:rPr>
              <a:t> Malang </a:t>
            </a:r>
            <a:r>
              <a:rPr lang="en-US" sz="2400" dirty="0" err="1" smtClean="0">
                <a:effectLst/>
              </a:rPr>
              <a:t>secara</a:t>
            </a:r>
            <a:r>
              <a:rPr lang="en-US" sz="2400" dirty="0" smtClean="0">
                <a:effectLst/>
              </a:rPr>
              <a:t> rata-rata </a:t>
            </a:r>
            <a:r>
              <a:rPr lang="en-US" sz="2400" dirty="0" err="1" smtClean="0">
                <a:effectLst/>
              </a:rPr>
              <a:t>dilanda</a:t>
            </a:r>
            <a:r>
              <a:rPr lang="en-US" sz="2400" dirty="0" smtClean="0">
                <a:effectLst/>
              </a:rPr>
              <a:t> 6 </a:t>
            </a:r>
            <a:r>
              <a:rPr lang="en-US" sz="2400" dirty="0" err="1" smtClean="0">
                <a:effectLst/>
              </a:rPr>
              <a:t>angin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ribut</a:t>
            </a:r>
            <a:r>
              <a:rPr lang="en-US" sz="2400" dirty="0" smtClean="0">
                <a:effectLst/>
              </a:rPr>
              <a:t> per </a:t>
            </a:r>
            <a:r>
              <a:rPr lang="en-US" sz="2400" dirty="0" err="1" smtClean="0">
                <a:effectLst/>
              </a:rPr>
              <a:t>tahun</a:t>
            </a:r>
            <a:r>
              <a:rPr lang="en-US" sz="2400" dirty="0" smtClean="0">
                <a:effectLst/>
              </a:rPr>
              <a:t>.  </a:t>
            </a:r>
            <a:r>
              <a:rPr lang="en-US" sz="2400" dirty="0" err="1" smtClean="0">
                <a:effectLst/>
              </a:rPr>
              <a:t>Hitunglah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peluang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bahwa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dalam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suatu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tahun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tertentu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daerah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ini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akan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dilanda</a:t>
            </a:r>
            <a:r>
              <a:rPr lang="en-US" sz="2400" dirty="0" smtClean="0">
                <a:effectLst/>
              </a:rPr>
              <a:t> :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effectLst/>
              </a:rPr>
              <a:t>kurang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dari</a:t>
            </a:r>
            <a:r>
              <a:rPr lang="en-US" sz="2400" dirty="0" smtClean="0">
                <a:effectLst/>
              </a:rPr>
              <a:t> 4 kali </a:t>
            </a:r>
            <a:r>
              <a:rPr lang="en-US" sz="2400" dirty="0" err="1" smtClean="0">
                <a:effectLst/>
              </a:rPr>
              <a:t>angin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ribut</a:t>
            </a:r>
            <a:endParaRPr lang="en-US" sz="2400" dirty="0" smtClean="0">
              <a:effectLst/>
            </a:endParaRP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/>
              </a:rPr>
              <a:t>6 </a:t>
            </a:r>
            <a:r>
              <a:rPr lang="en-US" sz="2400" dirty="0" err="1" smtClean="0">
                <a:effectLst/>
              </a:rPr>
              <a:t>sampai</a:t>
            </a:r>
            <a:r>
              <a:rPr lang="en-US" sz="2400" dirty="0" smtClean="0">
                <a:effectLst/>
              </a:rPr>
              <a:t> 8 kali </a:t>
            </a:r>
            <a:r>
              <a:rPr lang="en-US" sz="2400" dirty="0" err="1" smtClean="0">
                <a:effectLst/>
              </a:rPr>
              <a:t>angin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ribut</a:t>
            </a:r>
            <a:endParaRPr lang="en-US" sz="2400" dirty="0" smtClean="0">
              <a:effectLst/>
            </a:endParaRP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effectLst/>
              </a:rPr>
              <a:t>Tepat</a:t>
            </a:r>
            <a:r>
              <a:rPr lang="en-US" sz="2400" dirty="0" smtClean="0">
                <a:effectLst/>
              </a:rPr>
              <a:t> 5 </a:t>
            </a:r>
            <a:r>
              <a:rPr lang="en-US" sz="2400" dirty="0" err="1" smtClean="0">
                <a:effectLst/>
              </a:rPr>
              <a:t>angin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ribut</a:t>
            </a:r>
            <a:endParaRPr lang="en-US" sz="2400" dirty="0" smtClean="0">
              <a:effectLst/>
            </a:endParaRP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effectLst/>
              </a:rPr>
              <a:t>Tepat</a:t>
            </a:r>
            <a:r>
              <a:rPr lang="en-US" sz="2400" dirty="0" smtClean="0">
                <a:effectLst/>
              </a:rPr>
              <a:t> 6 </a:t>
            </a:r>
            <a:r>
              <a:rPr lang="en-US" sz="2400" dirty="0" err="1" smtClean="0">
                <a:effectLst/>
              </a:rPr>
              <a:t>angin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ribut</a:t>
            </a:r>
            <a:r>
              <a:rPr lang="en-US" sz="2400" dirty="0" smtClean="0">
                <a:effectLst/>
              </a:rPr>
              <a:t>.  </a:t>
            </a:r>
            <a:r>
              <a:rPr lang="en-US" sz="2400" dirty="0" err="1" smtClean="0">
                <a:effectLst/>
              </a:rPr>
              <a:t>Apa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bedanya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dengan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reratanya</a:t>
            </a:r>
            <a:r>
              <a:rPr lang="en-US" sz="2400" dirty="0" smtClean="0">
                <a:effectLst/>
              </a:rPr>
              <a:t>?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endParaRPr lang="en-US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6363"/>
            <a:ext cx="8229600" cy="500538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3</a:t>
            </a:r>
            <a:r>
              <a:rPr lang="en-US" sz="2700" dirty="0" smtClean="0"/>
              <a:t>. </a:t>
            </a:r>
            <a:r>
              <a:rPr lang="en-US" sz="2700" dirty="0" err="1" smtClean="0">
                <a:effectLst/>
              </a:rPr>
              <a:t>Seorang</a:t>
            </a:r>
            <a:r>
              <a:rPr lang="en-US" sz="2700" dirty="0" smtClean="0">
                <a:effectLst/>
              </a:rPr>
              <a:t> grower </a:t>
            </a:r>
            <a:r>
              <a:rPr lang="en-US" sz="2700" dirty="0" err="1" smtClean="0">
                <a:effectLst/>
              </a:rPr>
              <a:t>tanaman</a:t>
            </a:r>
            <a:r>
              <a:rPr lang="en-US" sz="2700" dirty="0" smtClean="0">
                <a:effectLst/>
              </a:rPr>
              <a:t> </a:t>
            </a:r>
            <a:r>
              <a:rPr lang="en-US" sz="2700" dirty="0" err="1" smtClean="0">
                <a:effectLst/>
              </a:rPr>
              <a:t>hias</a:t>
            </a:r>
            <a:r>
              <a:rPr lang="en-US" sz="2700" dirty="0" smtClean="0">
                <a:effectLst/>
              </a:rPr>
              <a:t> </a:t>
            </a:r>
            <a:r>
              <a:rPr lang="en-US" sz="2700" dirty="0" err="1" smtClean="0">
                <a:effectLst/>
              </a:rPr>
              <a:t>mampu</a:t>
            </a:r>
            <a:r>
              <a:rPr lang="en-US" sz="2700" dirty="0" smtClean="0">
                <a:effectLst/>
              </a:rPr>
              <a:t> </a:t>
            </a:r>
            <a:r>
              <a:rPr lang="en-US" sz="2700" dirty="0" err="1" smtClean="0">
                <a:effectLst/>
              </a:rPr>
              <a:t>menghasilkan</a:t>
            </a:r>
            <a:r>
              <a:rPr lang="en-US" sz="2700" dirty="0" smtClean="0">
                <a:effectLst/>
              </a:rPr>
              <a:t> 2 </a:t>
            </a:r>
            <a:r>
              <a:rPr lang="en-US" sz="2700" dirty="0" err="1" smtClean="0">
                <a:effectLst/>
              </a:rPr>
              <a:t>jenis</a:t>
            </a:r>
            <a:r>
              <a:rPr lang="en-US" sz="2700" dirty="0" smtClean="0">
                <a:effectLst/>
              </a:rPr>
              <a:t> </a:t>
            </a:r>
            <a:r>
              <a:rPr lang="en-US" sz="2700" dirty="0" err="1" smtClean="0">
                <a:effectLst/>
              </a:rPr>
              <a:t>spesies</a:t>
            </a:r>
            <a:r>
              <a:rPr lang="en-US" sz="2700" dirty="0" smtClean="0">
                <a:effectLst/>
              </a:rPr>
              <a:t> </a:t>
            </a:r>
            <a:r>
              <a:rPr lang="en-US" sz="2700" dirty="0" err="1" smtClean="0">
                <a:effectLst/>
              </a:rPr>
              <a:t>silangan</a:t>
            </a:r>
            <a:r>
              <a:rPr lang="en-US" sz="2700" dirty="0" smtClean="0">
                <a:effectLst/>
              </a:rPr>
              <a:t> </a:t>
            </a:r>
            <a:r>
              <a:rPr lang="en-US" sz="2700" dirty="0" err="1" smtClean="0">
                <a:effectLst/>
              </a:rPr>
              <a:t>baru</a:t>
            </a:r>
            <a:r>
              <a:rPr lang="en-US" sz="2700" dirty="0" smtClean="0">
                <a:effectLst/>
              </a:rPr>
              <a:t> per </a:t>
            </a:r>
            <a:r>
              <a:rPr lang="en-US" sz="2700" dirty="0" err="1" smtClean="0">
                <a:effectLst/>
              </a:rPr>
              <a:t>tahun</a:t>
            </a:r>
            <a:r>
              <a:rPr lang="en-US" sz="2700" dirty="0" smtClean="0">
                <a:effectLst/>
              </a:rPr>
              <a:t>.  </a:t>
            </a:r>
            <a:r>
              <a:rPr lang="en-US" sz="2700" dirty="0" err="1" smtClean="0">
                <a:effectLst/>
              </a:rPr>
              <a:t>Pada</a:t>
            </a:r>
            <a:r>
              <a:rPr lang="en-US" sz="2700" dirty="0" smtClean="0">
                <a:effectLst/>
              </a:rPr>
              <a:t> </a:t>
            </a:r>
            <a:r>
              <a:rPr lang="en-US" sz="2700" dirty="0" err="1" smtClean="0">
                <a:effectLst/>
              </a:rPr>
              <a:t>tahun</a:t>
            </a:r>
            <a:r>
              <a:rPr lang="en-US" sz="2700" dirty="0" smtClean="0">
                <a:effectLst/>
              </a:rPr>
              <a:t> </a:t>
            </a:r>
            <a:r>
              <a:rPr lang="en-US" sz="2700" dirty="0" err="1" smtClean="0">
                <a:effectLst/>
              </a:rPr>
              <a:t>depan</a:t>
            </a:r>
            <a:r>
              <a:rPr lang="en-US" sz="2700" dirty="0" smtClean="0">
                <a:effectLst/>
              </a:rPr>
              <a:t> </a:t>
            </a:r>
            <a:r>
              <a:rPr lang="en-US" sz="2700" dirty="0" err="1" smtClean="0">
                <a:effectLst/>
              </a:rPr>
              <a:t>spesies</a:t>
            </a:r>
            <a:r>
              <a:rPr lang="en-US" sz="2700" dirty="0" smtClean="0">
                <a:effectLst/>
              </a:rPr>
              <a:t> </a:t>
            </a:r>
            <a:r>
              <a:rPr lang="en-US" sz="2700" dirty="0" err="1" smtClean="0">
                <a:effectLst/>
              </a:rPr>
              <a:t>baru</a:t>
            </a:r>
            <a:r>
              <a:rPr lang="en-US" sz="2700" dirty="0" smtClean="0">
                <a:effectLst/>
              </a:rPr>
              <a:t> yang </a:t>
            </a:r>
            <a:r>
              <a:rPr lang="en-US" sz="2700" dirty="0" err="1" smtClean="0">
                <a:effectLst/>
              </a:rPr>
              <a:t>akan</a:t>
            </a:r>
            <a:r>
              <a:rPr lang="en-US" sz="2700" dirty="0" smtClean="0">
                <a:effectLst/>
              </a:rPr>
              <a:t> </a:t>
            </a:r>
            <a:r>
              <a:rPr lang="en-US" sz="2700" dirty="0" err="1" smtClean="0">
                <a:effectLst/>
              </a:rPr>
              <a:t>dihasilkan</a:t>
            </a:r>
            <a:r>
              <a:rPr lang="en-US" sz="2700" dirty="0" smtClean="0">
                <a:effectLst/>
              </a:rPr>
              <a:t>, </a:t>
            </a:r>
            <a:r>
              <a:rPr lang="en-US" sz="2700" dirty="0" err="1" smtClean="0">
                <a:effectLst/>
              </a:rPr>
              <a:t>akan</a:t>
            </a:r>
            <a:r>
              <a:rPr lang="en-US" sz="2700" dirty="0" smtClean="0">
                <a:effectLst/>
              </a:rPr>
              <a:t> </a:t>
            </a:r>
            <a:r>
              <a:rPr lang="en-US" sz="2700" dirty="0" err="1" smtClean="0">
                <a:effectLst/>
              </a:rPr>
              <a:t>dikenalkan</a:t>
            </a:r>
            <a:r>
              <a:rPr lang="en-US" sz="2700" dirty="0" smtClean="0">
                <a:effectLst/>
              </a:rPr>
              <a:t> </a:t>
            </a:r>
            <a:r>
              <a:rPr lang="en-US" sz="2700" dirty="0" err="1" smtClean="0">
                <a:effectLst/>
              </a:rPr>
              <a:t>pada</a:t>
            </a:r>
            <a:r>
              <a:rPr lang="en-US" sz="2700" dirty="0" smtClean="0">
                <a:effectLst/>
              </a:rPr>
              <a:t> </a:t>
            </a:r>
            <a:r>
              <a:rPr lang="en-US" sz="2700" dirty="0" err="1" smtClean="0">
                <a:effectLst/>
              </a:rPr>
              <a:t>pameran</a:t>
            </a:r>
            <a:r>
              <a:rPr lang="en-US" sz="2700" dirty="0" smtClean="0">
                <a:effectLst/>
              </a:rPr>
              <a:t> flora Indonesia.  </a:t>
            </a:r>
            <a:r>
              <a:rPr lang="en-US" sz="2700" dirty="0" err="1" smtClean="0">
                <a:effectLst/>
              </a:rPr>
              <a:t>Berapa</a:t>
            </a:r>
            <a:r>
              <a:rPr lang="en-US" sz="2700" dirty="0" smtClean="0">
                <a:effectLst/>
              </a:rPr>
              <a:t> </a:t>
            </a:r>
            <a:r>
              <a:rPr lang="en-US" sz="2700" dirty="0" err="1" smtClean="0">
                <a:effectLst/>
              </a:rPr>
              <a:t>peluang</a:t>
            </a:r>
            <a:r>
              <a:rPr lang="en-US" sz="2700" dirty="0" smtClean="0">
                <a:effectLst/>
              </a:rPr>
              <a:t> </a:t>
            </a:r>
            <a:r>
              <a:rPr lang="en-US" sz="2700" dirty="0" err="1" smtClean="0">
                <a:effectLst/>
              </a:rPr>
              <a:t>bahwa</a:t>
            </a:r>
            <a:r>
              <a:rPr lang="en-US" sz="2700" dirty="0" smtClean="0">
                <a:effectLst/>
              </a:rPr>
              <a:t> </a:t>
            </a:r>
            <a:r>
              <a:rPr lang="en-US" sz="2700" dirty="0" err="1" smtClean="0">
                <a:effectLst/>
              </a:rPr>
              <a:t>tahun</a:t>
            </a:r>
            <a:r>
              <a:rPr lang="en-US" sz="2700" dirty="0" smtClean="0">
                <a:effectLst/>
              </a:rPr>
              <a:t> </a:t>
            </a:r>
            <a:r>
              <a:rPr lang="en-US" sz="2700" dirty="0" err="1" smtClean="0">
                <a:effectLst/>
              </a:rPr>
              <a:t>depan</a:t>
            </a:r>
            <a:r>
              <a:rPr lang="en-US" sz="2700" dirty="0" smtClean="0">
                <a:effectLst/>
              </a:rPr>
              <a:t> </a:t>
            </a:r>
            <a:r>
              <a:rPr lang="en-US" sz="2700" dirty="0" err="1" smtClean="0">
                <a:effectLst/>
              </a:rPr>
              <a:t>ia</a:t>
            </a:r>
            <a:r>
              <a:rPr lang="en-US" sz="2700" dirty="0" smtClean="0">
                <a:effectLst/>
              </a:rPr>
              <a:t> </a:t>
            </a:r>
            <a:r>
              <a:rPr lang="en-US" sz="2700" dirty="0" err="1" smtClean="0">
                <a:effectLst/>
              </a:rPr>
              <a:t>akan</a:t>
            </a:r>
            <a:r>
              <a:rPr lang="en-US" sz="2700" dirty="0" smtClean="0">
                <a:effectLst/>
              </a:rPr>
              <a:t> </a:t>
            </a:r>
            <a:r>
              <a:rPr lang="en-US" sz="2700" dirty="0" err="1" smtClean="0">
                <a:effectLst/>
              </a:rPr>
              <a:t>membuat</a:t>
            </a:r>
            <a:r>
              <a:rPr lang="en-US" sz="2700" dirty="0" smtClean="0">
                <a:effectLst/>
              </a:rPr>
              <a:t>  :</a:t>
            </a:r>
          </a:p>
          <a:p>
            <a:pPr lvl="1">
              <a:defRPr/>
            </a:pPr>
            <a:r>
              <a:rPr lang="en-US" sz="2700" dirty="0" smtClean="0"/>
              <a:t>4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lebih</a:t>
            </a:r>
            <a:r>
              <a:rPr lang="en-US" sz="2700" dirty="0" smtClean="0"/>
              <a:t> </a:t>
            </a:r>
            <a:r>
              <a:rPr lang="en-US" sz="2700" dirty="0" err="1" smtClean="0"/>
              <a:t>spesies</a:t>
            </a:r>
            <a:r>
              <a:rPr lang="en-US" sz="2700" dirty="0" smtClean="0"/>
              <a:t> </a:t>
            </a:r>
            <a:r>
              <a:rPr lang="en-US" sz="2700" dirty="0" err="1" smtClean="0"/>
              <a:t>silangan</a:t>
            </a:r>
            <a:r>
              <a:rPr lang="en-US" sz="2700" dirty="0" smtClean="0"/>
              <a:t> </a:t>
            </a:r>
            <a:r>
              <a:rPr lang="en-US" sz="2700" dirty="0" err="1" smtClean="0"/>
              <a:t>baru</a:t>
            </a:r>
            <a:endParaRPr lang="en-US" sz="2700" dirty="0" smtClean="0"/>
          </a:p>
          <a:p>
            <a:pPr lvl="1">
              <a:defRPr/>
            </a:pPr>
            <a:r>
              <a:rPr lang="en-US" sz="2700" dirty="0" err="1" smtClean="0"/>
              <a:t>Tidak</a:t>
            </a:r>
            <a:r>
              <a:rPr lang="en-US" sz="2700" dirty="0" smtClean="0"/>
              <a:t> </a:t>
            </a:r>
            <a:r>
              <a:rPr lang="en-US" sz="2700" dirty="0" err="1" smtClean="0"/>
              <a:t>dapat</a:t>
            </a:r>
            <a:r>
              <a:rPr lang="en-US" sz="2700" dirty="0" smtClean="0"/>
              <a:t> </a:t>
            </a:r>
            <a:r>
              <a:rPr lang="en-US" sz="2700" dirty="0" err="1" smtClean="0"/>
              <a:t>menghasilkan</a:t>
            </a:r>
            <a:r>
              <a:rPr lang="en-US" sz="2700" dirty="0" smtClean="0"/>
              <a:t> </a:t>
            </a:r>
            <a:r>
              <a:rPr lang="en-US" sz="2700" dirty="0" err="1" smtClean="0"/>
              <a:t>spesies</a:t>
            </a:r>
            <a:r>
              <a:rPr lang="en-US" sz="2700" dirty="0" smtClean="0"/>
              <a:t> </a:t>
            </a:r>
          </a:p>
          <a:p>
            <a:pPr lvl="1">
              <a:defRPr/>
            </a:pPr>
            <a:r>
              <a:rPr lang="en-US" sz="2700" dirty="0" err="1" smtClean="0"/>
              <a:t>kurang</a:t>
            </a:r>
            <a:r>
              <a:rPr lang="en-US" sz="2700" dirty="0" smtClean="0"/>
              <a:t> 2 </a:t>
            </a:r>
            <a:r>
              <a:rPr lang="en-US" sz="2700" dirty="0" err="1" smtClean="0"/>
              <a:t>spesis</a:t>
            </a:r>
            <a:endParaRPr lang="en-US" sz="2700" dirty="0" smtClean="0"/>
          </a:p>
          <a:p>
            <a:pPr lvl="1">
              <a:defRPr/>
            </a:pPr>
            <a:r>
              <a:rPr lang="en-US" sz="2700" dirty="0" err="1" smtClean="0"/>
              <a:t>lebih</a:t>
            </a:r>
            <a:r>
              <a:rPr lang="en-US" sz="2700" dirty="0" smtClean="0"/>
              <a:t> </a:t>
            </a:r>
            <a:r>
              <a:rPr lang="en-US" sz="2700" dirty="0" err="1" smtClean="0"/>
              <a:t>dari</a:t>
            </a:r>
            <a:r>
              <a:rPr lang="en-US" sz="2700" dirty="0" smtClean="0"/>
              <a:t> 4 </a:t>
            </a:r>
            <a:r>
              <a:rPr lang="en-US" sz="2700" dirty="0" err="1" smtClean="0"/>
              <a:t>spesies</a:t>
            </a:r>
            <a:endParaRPr lang="en-US" sz="2700" dirty="0" smtClean="0"/>
          </a:p>
          <a:p>
            <a:pPr marL="590550" indent="-533400" eaLnBrk="1" hangingPunct="1">
              <a:lnSpc>
                <a:spcPct val="90000"/>
              </a:lnSpc>
              <a:tabLst>
                <a:tab pos="3084513" algn="l"/>
              </a:tabLst>
              <a:defRPr/>
            </a:pPr>
            <a:endParaRPr lang="en-US" sz="2700" dirty="0" smtClean="0"/>
          </a:p>
          <a:p>
            <a:pPr marL="990600" lvl="1" indent="-533400" eaLnBrk="1" hangingPunct="1">
              <a:lnSpc>
                <a:spcPct val="90000"/>
              </a:lnSpc>
              <a:defRPr/>
            </a:pPr>
            <a:endParaRPr 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4"/>
          <p:cNvSpPr>
            <a:spLocks noChangeArrowheads="1" noChangeShapeType="1" noTextEdit="1"/>
          </p:cNvSpPr>
          <p:nvPr/>
        </p:nvSpPr>
        <p:spPr bwMode="auto">
          <a:xfrm>
            <a:off x="2411760" y="1268760"/>
            <a:ext cx="5904656" cy="14410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Terima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kasih</a:t>
            </a:r>
            <a:endParaRPr lang="en-US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23120" y="332656"/>
            <a:ext cx="7920880" cy="1139825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b="1" dirty="0" err="1" smtClean="0"/>
              <a:t>Peubah</a:t>
            </a:r>
            <a:r>
              <a:rPr lang="en-US" b="1" dirty="0" smtClean="0"/>
              <a:t> </a:t>
            </a:r>
            <a:r>
              <a:rPr lang="en-US" b="1" dirty="0" err="1" smtClean="0"/>
              <a:t>acak</a:t>
            </a:r>
            <a:endParaRPr lang="en-US" i="1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1403648" y="1916832"/>
            <a:ext cx="7462664" cy="3672408"/>
          </a:xfrm>
        </p:spPr>
        <p:txBody>
          <a:bodyPr/>
          <a:lstStyle/>
          <a:p>
            <a:pPr marL="561975" indent="-561975" eaLnBrk="1" hangingPunct="1">
              <a:defRPr/>
            </a:pPr>
            <a:r>
              <a:rPr lang="en-US" sz="3500" i="1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Peubah</a:t>
            </a:r>
            <a:r>
              <a:rPr lang="en-US" sz="3500" i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i="1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acak</a:t>
            </a:r>
            <a:r>
              <a:rPr lang="en-US" sz="35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adalah</a:t>
            </a:r>
            <a:r>
              <a:rPr lang="en-US" sz="35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suatu</a:t>
            </a:r>
            <a:r>
              <a:rPr lang="en-US" sz="35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kejadian</a:t>
            </a:r>
            <a:r>
              <a:rPr lang="en-US" sz="35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sz="35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dapat</a:t>
            </a:r>
            <a:r>
              <a:rPr lang="en-US" sz="35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diucapkan</a:t>
            </a:r>
            <a:r>
              <a:rPr lang="en-US" sz="35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dalam</a:t>
            </a:r>
            <a:r>
              <a:rPr lang="en-US" sz="35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bentuk</a:t>
            </a:r>
            <a:r>
              <a:rPr lang="en-US" sz="35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bilangan</a:t>
            </a:r>
            <a:r>
              <a:rPr lang="en-US" sz="35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35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nyata</a:t>
            </a:r>
            <a:r>
              <a:rPr lang="en-US" sz="35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  <a:p>
            <a:pPr marL="561975" indent="-561975" eaLnBrk="1" hangingPunct="1">
              <a:buNone/>
              <a:defRPr/>
            </a:pPr>
            <a:endParaRPr lang="en-US" sz="3500" dirty="0" smtClean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561975" indent="-561975" eaLnBrk="1" hangingPunct="1">
              <a:spcBef>
                <a:spcPts val="600"/>
              </a:spcBef>
              <a:defRPr/>
            </a:pPr>
            <a:r>
              <a:rPr lang="en-US" sz="35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Notasi</a:t>
            </a:r>
            <a:r>
              <a:rPr lang="en-US" sz="35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yang </a:t>
            </a:r>
            <a:r>
              <a:rPr lang="en-US" sz="35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sering</a:t>
            </a:r>
            <a:r>
              <a:rPr lang="en-US" sz="35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digunakan</a:t>
            </a:r>
            <a:r>
              <a:rPr lang="en-US" sz="35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500" dirty="0" err="1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adalah</a:t>
            </a:r>
            <a:r>
              <a:rPr lang="en-US" sz="35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X, Y, Z. </a:t>
            </a:r>
            <a:endParaRPr lang="en-US" b="1" dirty="0" smtClean="0">
              <a:solidFill>
                <a:srgbClr val="FF99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Macam peubah acak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err="1" smtClean="0">
                <a:solidFill>
                  <a:srgbClr val="FF9900"/>
                </a:solidFill>
                <a:effectLst/>
              </a:rPr>
              <a:t>Peubah</a:t>
            </a:r>
            <a:r>
              <a:rPr lang="en-US" sz="2800" b="1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sz="2800" b="1" dirty="0" err="1" smtClean="0">
                <a:solidFill>
                  <a:srgbClr val="FF9900"/>
                </a:solidFill>
                <a:effectLst/>
              </a:rPr>
              <a:t>acak</a:t>
            </a:r>
            <a:r>
              <a:rPr lang="en-US" sz="2800" b="1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sz="2800" b="1" dirty="0" err="1" smtClean="0">
                <a:solidFill>
                  <a:srgbClr val="FF9900"/>
                </a:solidFill>
                <a:effectLst/>
              </a:rPr>
              <a:t>diskrit</a:t>
            </a:r>
            <a:r>
              <a:rPr lang="en-US" sz="2800" dirty="0" smtClean="0"/>
              <a:t>,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None/>
              <a:defRPr/>
            </a:pPr>
            <a:r>
              <a:rPr lang="en-US" sz="2800" dirty="0" smtClean="0"/>
              <a:t>   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misalnya</a:t>
            </a:r>
            <a:r>
              <a:rPr lang="en-US" sz="2800" b="1" dirty="0" smtClean="0">
                <a:effectLst/>
              </a:rPr>
              <a:t> : </a:t>
            </a:r>
            <a:r>
              <a:rPr lang="en-US" sz="2800" b="1" dirty="0" err="1" smtClean="0">
                <a:solidFill>
                  <a:srgbClr val="00FF00"/>
                </a:solidFill>
                <a:effectLst/>
              </a:rPr>
              <a:t>jumlah</a:t>
            </a:r>
            <a:r>
              <a:rPr lang="en-US" sz="2800" b="1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  <a:effectLst/>
              </a:rPr>
              <a:t>orang</a:t>
            </a:r>
            <a:r>
              <a:rPr lang="en-US" sz="2800" b="1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  <a:effectLst/>
              </a:rPr>
              <a:t>dalam</a:t>
            </a:r>
            <a:r>
              <a:rPr lang="en-US" sz="2800" b="1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  <a:effectLst/>
              </a:rPr>
              <a:t>satu</a:t>
            </a:r>
            <a:r>
              <a:rPr lang="en-US" sz="2800" b="1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  <a:effectLst/>
              </a:rPr>
              <a:t>ruangan</a:t>
            </a:r>
            <a:r>
              <a:rPr lang="en-US" sz="2800" b="1" dirty="0" smtClean="0">
                <a:effectLst/>
              </a:rPr>
              <a:t>.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None/>
              <a:defRPr/>
            </a:pPr>
            <a:r>
              <a:rPr lang="en-US" sz="2800" b="1" dirty="0" smtClean="0">
                <a:effectLst/>
              </a:rPr>
              <a:t> </a:t>
            </a:r>
          </a:p>
          <a:p>
            <a:pPr marL="1031875" lvl="1" indent="-574675" eaLnBrk="1" hangingPunct="1">
              <a:lnSpc>
                <a:spcPct val="80000"/>
              </a:lnSpc>
              <a:spcBef>
                <a:spcPts val="1200"/>
              </a:spcBef>
              <a:buNone/>
              <a:defRPr/>
            </a:pPr>
            <a:r>
              <a:rPr lang="en-US" b="1" dirty="0" smtClean="0">
                <a:solidFill>
                  <a:srgbClr val="00FFFF"/>
                </a:solidFill>
                <a:effectLst/>
                <a:sym typeface="Wingdings" pitchFamily="2" charset="2"/>
              </a:rPr>
              <a:t>  </a:t>
            </a:r>
            <a:r>
              <a:rPr lang="en-US" b="1" dirty="0" err="1" smtClean="0">
                <a:solidFill>
                  <a:srgbClr val="00FFFF"/>
                </a:solidFill>
                <a:effectLst/>
              </a:rPr>
              <a:t>Dengan</a:t>
            </a:r>
            <a:r>
              <a:rPr lang="en-US" b="1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b="1" dirty="0" err="1" smtClean="0">
                <a:solidFill>
                  <a:srgbClr val="00FFFF"/>
                </a:solidFill>
                <a:effectLst/>
              </a:rPr>
              <a:t>demikian</a:t>
            </a:r>
            <a:r>
              <a:rPr lang="en-US" b="1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b="1" dirty="0" err="1" smtClean="0">
                <a:solidFill>
                  <a:srgbClr val="00FFFF"/>
                </a:solidFill>
                <a:effectLst/>
              </a:rPr>
              <a:t>ruang</a:t>
            </a:r>
            <a:r>
              <a:rPr lang="en-US" b="1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b="1" dirty="0" err="1" smtClean="0">
                <a:solidFill>
                  <a:srgbClr val="00FFFF"/>
                </a:solidFill>
                <a:effectLst/>
              </a:rPr>
              <a:t>contoh</a:t>
            </a:r>
            <a:r>
              <a:rPr lang="en-US" b="1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b="1" dirty="0" err="1" smtClean="0">
                <a:solidFill>
                  <a:srgbClr val="00FFFF"/>
                </a:solidFill>
                <a:effectLst/>
              </a:rPr>
              <a:t>diskrit</a:t>
            </a:r>
            <a:r>
              <a:rPr lang="en-US" b="1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b="1" dirty="0" err="1" smtClean="0">
                <a:solidFill>
                  <a:srgbClr val="00FFFF"/>
                </a:solidFill>
                <a:effectLst/>
              </a:rPr>
              <a:t>adalah</a:t>
            </a:r>
            <a:r>
              <a:rPr lang="en-US" b="1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b="1" dirty="0" err="1" smtClean="0">
                <a:solidFill>
                  <a:srgbClr val="00FFFF"/>
                </a:solidFill>
                <a:effectLst/>
              </a:rPr>
              <a:t>ruang</a:t>
            </a:r>
            <a:r>
              <a:rPr lang="en-US" b="1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b="1" dirty="0" err="1" smtClean="0">
                <a:solidFill>
                  <a:srgbClr val="00FFFF"/>
                </a:solidFill>
                <a:effectLst/>
              </a:rPr>
              <a:t>contoh</a:t>
            </a:r>
            <a:r>
              <a:rPr lang="en-US" b="1" dirty="0" smtClean="0">
                <a:solidFill>
                  <a:srgbClr val="00FFFF"/>
                </a:solidFill>
                <a:effectLst/>
              </a:rPr>
              <a:t> yang </a:t>
            </a:r>
            <a:r>
              <a:rPr lang="en-US" b="1" dirty="0" err="1" smtClean="0">
                <a:solidFill>
                  <a:srgbClr val="00FFFF"/>
                </a:solidFill>
                <a:effectLst/>
              </a:rPr>
              <a:t>mengandung</a:t>
            </a:r>
            <a:r>
              <a:rPr lang="en-US" b="1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b="1" dirty="0" err="1" smtClean="0">
                <a:solidFill>
                  <a:srgbClr val="00FFFF"/>
                </a:solidFill>
                <a:effectLst/>
              </a:rPr>
              <a:t>jumlah</a:t>
            </a:r>
            <a:r>
              <a:rPr lang="en-US" b="1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b="1" dirty="0" err="1" smtClean="0">
                <a:solidFill>
                  <a:srgbClr val="00FFFF"/>
                </a:solidFill>
                <a:effectLst/>
              </a:rPr>
              <a:t>titik</a:t>
            </a:r>
            <a:r>
              <a:rPr lang="en-US" b="1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b="1" dirty="0" err="1" smtClean="0">
                <a:solidFill>
                  <a:srgbClr val="00FFFF"/>
                </a:solidFill>
                <a:effectLst/>
              </a:rPr>
              <a:t>tak</a:t>
            </a:r>
            <a:r>
              <a:rPr lang="en-US" b="1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b="1" dirty="0" err="1" smtClean="0">
                <a:solidFill>
                  <a:srgbClr val="00FFFF"/>
                </a:solidFill>
                <a:effectLst/>
              </a:rPr>
              <a:t>terhingga</a:t>
            </a:r>
            <a:r>
              <a:rPr lang="en-US" b="1" dirty="0" smtClean="0">
                <a:solidFill>
                  <a:srgbClr val="00FFFF"/>
                </a:solidFill>
                <a:effectLst/>
              </a:rPr>
              <a:t>, </a:t>
            </a:r>
            <a:r>
              <a:rPr lang="en-US" b="1" dirty="0" err="1" smtClean="0">
                <a:solidFill>
                  <a:srgbClr val="00FFFF"/>
                </a:solidFill>
                <a:effectLst/>
              </a:rPr>
              <a:t>tetapi</a:t>
            </a:r>
            <a:r>
              <a:rPr lang="en-US" b="1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b="1" dirty="0" err="1" smtClean="0">
                <a:solidFill>
                  <a:srgbClr val="00FFFF"/>
                </a:solidFill>
                <a:effectLst/>
              </a:rPr>
              <a:t>sama</a:t>
            </a:r>
            <a:r>
              <a:rPr lang="en-US" b="1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b="1" dirty="0" err="1" smtClean="0">
                <a:solidFill>
                  <a:srgbClr val="00FFFF"/>
                </a:solidFill>
                <a:effectLst/>
              </a:rPr>
              <a:t>banyaknya</a:t>
            </a:r>
            <a:r>
              <a:rPr lang="en-US" b="1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b="1" dirty="0" err="1" smtClean="0">
                <a:solidFill>
                  <a:srgbClr val="00FFFF"/>
                </a:solidFill>
                <a:effectLst/>
              </a:rPr>
              <a:t>dengan</a:t>
            </a:r>
            <a:r>
              <a:rPr lang="en-US" b="1" dirty="0" smtClean="0">
                <a:solidFill>
                  <a:srgbClr val="00FFFF"/>
                </a:solidFill>
                <a:effectLst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/>
              </a:rPr>
              <a:t>bilangan</a:t>
            </a:r>
            <a:r>
              <a:rPr lang="en-US" b="1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/>
              </a:rPr>
              <a:t>cacah</a:t>
            </a:r>
            <a:r>
              <a:rPr lang="en-US" b="1" dirty="0" smtClean="0">
                <a:solidFill>
                  <a:srgbClr val="FFC000"/>
                </a:solidFill>
                <a:effectLst/>
              </a:rPr>
              <a:t>.</a:t>
            </a:r>
          </a:p>
          <a:p>
            <a:pPr marL="1031875" lvl="1" indent="-574675" eaLnBrk="1" hangingPunct="1">
              <a:lnSpc>
                <a:spcPct val="80000"/>
              </a:lnSpc>
              <a:spcBef>
                <a:spcPts val="1200"/>
              </a:spcBef>
              <a:buNone/>
              <a:defRPr/>
            </a:pPr>
            <a:r>
              <a:rPr lang="en-US" dirty="0" smtClean="0"/>
              <a:t>  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  <a:buNone/>
              <a:defRPr/>
            </a:pPr>
            <a:r>
              <a:rPr lang="en-US" dirty="0" smtClean="0">
                <a:sym typeface="Wingdings" pitchFamily="2" charset="2"/>
              </a:rPr>
              <a:t>  </a:t>
            </a:r>
            <a:r>
              <a:rPr lang="en-US" dirty="0" err="1" smtClean="0"/>
              <a:t>Peubah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  <a:buNone/>
              <a:defRPr/>
            </a:pPr>
            <a:r>
              <a:rPr lang="en-US" dirty="0" smtClean="0"/>
              <a:t>      yang </a:t>
            </a:r>
            <a:r>
              <a:rPr lang="en-US" dirty="0" err="1" smtClean="0"/>
              <a:t>berupa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cacahan</a:t>
            </a:r>
            <a:r>
              <a:rPr lang="en-US" dirty="0" smtClean="0"/>
              <a:t> (count).</a:t>
            </a:r>
          </a:p>
          <a:p>
            <a:pPr lvl="1" eaLnBrk="1" hangingPunct="1">
              <a:lnSpc>
                <a:spcPct val="80000"/>
              </a:lnSpc>
              <a:buNone/>
              <a:defRPr/>
            </a:pPr>
            <a:endParaRPr lang="en-US" sz="2400" i="1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Macam peubah acak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None/>
              <a:defRPr/>
            </a:pPr>
            <a:endParaRPr lang="en-US" sz="2400" i="1" dirty="0" smtClean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800" b="1" dirty="0" err="1" smtClean="0">
                <a:solidFill>
                  <a:srgbClr val="FF9900"/>
                </a:solidFill>
                <a:effectLst/>
              </a:rPr>
              <a:t>Peubah</a:t>
            </a:r>
            <a:r>
              <a:rPr lang="en-US" sz="2800" b="1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sz="2800" b="1" dirty="0" err="1" smtClean="0">
                <a:solidFill>
                  <a:srgbClr val="FF9900"/>
                </a:solidFill>
                <a:effectLst/>
              </a:rPr>
              <a:t>acak</a:t>
            </a:r>
            <a:r>
              <a:rPr lang="en-US" sz="2800" b="1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sz="2800" b="1" dirty="0" err="1" smtClean="0">
                <a:solidFill>
                  <a:srgbClr val="FF9900"/>
                </a:solidFill>
                <a:effectLst/>
              </a:rPr>
              <a:t>kontinyu</a:t>
            </a:r>
            <a:r>
              <a:rPr lang="en-US" sz="2800" dirty="0" smtClean="0">
                <a:effectLst/>
              </a:rPr>
              <a:t>,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None/>
              <a:defRPr/>
            </a:pPr>
            <a:r>
              <a:rPr lang="en-US" sz="2800" dirty="0" smtClean="0">
                <a:effectLst/>
              </a:rPr>
              <a:t>    </a:t>
            </a:r>
            <a:r>
              <a:rPr lang="en-US" sz="2800" dirty="0" err="1" smtClean="0">
                <a:effectLst/>
              </a:rPr>
              <a:t>misalnya</a:t>
            </a:r>
            <a:r>
              <a:rPr lang="en-US" sz="2800" dirty="0" smtClean="0">
                <a:effectLst/>
              </a:rPr>
              <a:t> : </a:t>
            </a:r>
            <a:r>
              <a:rPr lang="en-US" sz="2800" dirty="0" err="1" smtClean="0">
                <a:solidFill>
                  <a:srgbClr val="FF99FF"/>
                </a:solidFill>
                <a:effectLst/>
              </a:rPr>
              <a:t>produksi</a:t>
            </a:r>
            <a:r>
              <a:rPr lang="en-US" sz="2800" dirty="0" smtClean="0">
                <a:solidFill>
                  <a:srgbClr val="FF99FF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99FF"/>
                </a:solidFill>
                <a:effectLst/>
              </a:rPr>
              <a:t>padi</a:t>
            </a:r>
            <a:r>
              <a:rPr lang="en-US" sz="2800" dirty="0" smtClean="0">
                <a:solidFill>
                  <a:srgbClr val="FF99FF"/>
                </a:solidFill>
                <a:effectLst/>
              </a:rPr>
              <a:t>/ha.</a:t>
            </a:r>
            <a:r>
              <a:rPr lang="en-US" sz="2800" dirty="0" smtClean="0">
                <a:effectLst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None/>
              <a:defRPr/>
            </a:pPr>
            <a:r>
              <a:rPr lang="en-US" sz="2800" dirty="0" smtClean="0">
                <a:effectLst/>
              </a:rPr>
              <a:t> </a:t>
            </a:r>
          </a:p>
          <a:p>
            <a:pPr marL="962025" lvl="1" indent="-504825" eaLnBrk="1" hangingPunct="1">
              <a:lnSpc>
                <a:spcPct val="80000"/>
              </a:lnSpc>
              <a:spcBef>
                <a:spcPts val="1200"/>
              </a:spcBef>
              <a:buNone/>
              <a:defRPr/>
            </a:pPr>
            <a:r>
              <a:rPr lang="en-US" dirty="0" smtClean="0">
                <a:solidFill>
                  <a:srgbClr val="00FF00"/>
                </a:solidFill>
                <a:effectLst/>
                <a:sym typeface="Wingdings" pitchFamily="2" charset="2"/>
              </a:rPr>
              <a:t>  </a:t>
            </a:r>
            <a:r>
              <a:rPr lang="en-US" dirty="0" err="1" smtClean="0">
                <a:solidFill>
                  <a:srgbClr val="00FF00"/>
                </a:solidFill>
                <a:effectLst/>
              </a:rPr>
              <a:t>Ruang</a:t>
            </a:r>
            <a:r>
              <a:rPr lang="en-US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FF00"/>
                </a:solidFill>
                <a:effectLst/>
              </a:rPr>
              <a:t>contoh</a:t>
            </a:r>
            <a:r>
              <a:rPr lang="en-US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FF00"/>
                </a:solidFill>
                <a:effectLst/>
              </a:rPr>
              <a:t>kontinyu</a:t>
            </a:r>
            <a:r>
              <a:rPr lang="en-US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FF00"/>
                </a:solidFill>
                <a:effectLst/>
              </a:rPr>
              <a:t>adalah</a:t>
            </a:r>
            <a:r>
              <a:rPr lang="en-US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FF00"/>
                </a:solidFill>
                <a:effectLst/>
              </a:rPr>
              <a:t>ruang</a:t>
            </a:r>
            <a:r>
              <a:rPr lang="en-US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FF00"/>
                </a:solidFill>
                <a:effectLst/>
              </a:rPr>
              <a:t>contoh</a:t>
            </a:r>
            <a:r>
              <a:rPr lang="en-US" dirty="0" smtClean="0">
                <a:solidFill>
                  <a:srgbClr val="00FF00"/>
                </a:solidFill>
                <a:effectLst/>
              </a:rPr>
              <a:t> yang </a:t>
            </a:r>
            <a:r>
              <a:rPr lang="en-US" dirty="0" err="1" smtClean="0">
                <a:solidFill>
                  <a:srgbClr val="00FF00"/>
                </a:solidFill>
                <a:effectLst/>
              </a:rPr>
              <a:t>mengandung</a:t>
            </a:r>
            <a:r>
              <a:rPr lang="en-US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FF00"/>
                </a:solidFill>
                <a:effectLst/>
              </a:rPr>
              <a:t>titik</a:t>
            </a:r>
            <a:r>
              <a:rPr lang="en-US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FF00"/>
                </a:solidFill>
                <a:effectLst/>
              </a:rPr>
              <a:t>tak</a:t>
            </a:r>
            <a:r>
              <a:rPr lang="en-US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FF00"/>
                </a:solidFill>
                <a:effectLst/>
              </a:rPr>
              <a:t>terhingga</a:t>
            </a:r>
            <a:r>
              <a:rPr lang="en-US" dirty="0" smtClean="0">
                <a:solidFill>
                  <a:srgbClr val="00FF00"/>
                </a:solidFill>
                <a:effectLst/>
              </a:rPr>
              <a:t> yang </a:t>
            </a:r>
            <a:r>
              <a:rPr lang="en-US" dirty="0" err="1" smtClean="0">
                <a:solidFill>
                  <a:srgbClr val="00FF00"/>
                </a:solidFill>
                <a:effectLst/>
              </a:rPr>
              <a:t>sama</a:t>
            </a:r>
            <a:r>
              <a:rPr lang="en-US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FF00"/>
                </a:solidFill>
                <a:effectLst/>
              </a:rPr>
              <a:t>dengan</a:t>
            </a:r>
            <a:r>
              <a:rPr lang="en-US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effectLst/>
              </a:rPr>
              <a:t>banyaknya</a:t>
            </a:r>
            <a:r>
              <a:rPr lang="en-US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effectLst/>
              </a:rPr>
              <a:t>titik</a:t>
            </a:r>
            <a:r>
              <a:rPr lang="en-US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effectLst/>
              </a:rPr>
              <a:t>pada</a:t>
            </a:r>
            <a:r>
              <a:rPr lang="en-US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effectLst/>
              </a:rPr>
              <a:t>sebuah</a:t>
            </a:r>
            <a:r>
              <a:rPr lang="en-US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effectLst/>
              </a:rPr>
              <a:t>garis</a:t>
            </a:r>
            <a:r>
              <a:rPr lang="en-US" b="1" dirty="0" smtClean="0">
                <a:solidFill>
                  <a:srgbClr val="FFC000"/>
                </a:solidFill>
                <a:effectLst/>
              </a:rPr>
              <a:t> (</a:t>
            </a:r>
            <a:r>
              <a:rPr lang="en-US" b="1" dirty="0" err="1" smtClean="0">
                <a:solidFill>
                  <a:srgbClr val="FFC000"/>
                </a:solidFill>
                <a:effectLst/>
              </a:rPr>
              <a:t>bilangan</a:t>
            </a:r>
            <a:r>
              <a:rPr lang="en-US" b="1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/>
              </a:rPr>
              <a:t>rasional</a:t>
            </a:r>
            <a:r>
              <a:rPr lang="en-US" b="1" dirty="0" smtClean="0">
                <a:solidFill>
                  <a:srgbClr val="FFC000"/>
                </a:solidFill>
                <a:effectLst/>
              </a:rPr>
              <a:t>)</a:t>
            </a:r>
          </a:p>
          <a:p>
            <a:pPr marL="962025" lvl="1" indent="-504825" eaLnBrk="1" hangingPunct="1">
              <a:lnSpc>
                <a:spcPct val="80000"/>
              </a:lnSpc>
              <a:spcBef>
                <a:spcPts val="1200"/>
              </a:spcBef>
              <a:buNone/>
              <a:defRPr/>
            </a:pPr>
            <a:r>
              <a:rPr lang="en-US" dirty="0" smtClean="0">
                <a:effectLst/>
              </a:rPr>
              <a:t> 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  <a:buNone/>
              <a:defRPr/>
            </a:pPr>
            <a:r>
              <a:rPr lang="en-US" dirty="0" smtClean="0">
                <a:effectLst/>
                <a:sym typeface="Wingdings" pitchFamily="2" charset="2"/>
              </a:rPr>
              <a:t>  </a:t>
            </a:r>
            <a:r>
              <a:rPr lang="en-US" dirty="0" err="1" smtClean="0">
                <a:effectLst/>
              </a:rPr>
              <a:t>Peubah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acak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kontinyu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digunakan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data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  <a:buNone/>
              <a:defRPr/>
            </a:pPr>
            <a:r>
              <a:rPr lang="en-US" dirty="0" smtClean="0">
                <a:effectLst/>
              </a:rPr>
              <a:t>      yang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/>
              </a:rPr>
              <a:t>diukur</a:t>
            </a:r>
            <a:r>
              <a:rPr lang="en-US" dirty="0" smtClean="0">
                <a:effectLst/>
              </a:rPr>
              <a:t> (measure)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2051720" y="1268760"/>
            <a:ext cx="6480720" cy="295232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4063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Sebaran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Peluang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Diskrit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5150"/>
            <a:ext cx="8229600" cy="7032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err="1" smtClean="0"/>
              <a:t>Sebaran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Peluang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Diskrit</a:t>
            </a:r>
            <a:endParaRPr lang="en-US" sz="4000" b="1" dirty="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608513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dirty="0" err="1" smtClean="0">
                <a:solidFill>
                  <a:srgbClr val="FF9900"/>
                </a:solidFill>
                <a:effectLst/>
              </a:rPr>
              <a:t>Sebaran</a:t>
            </a:r>
            <a:r>
              <a:rPr lang="en-US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9900"/>
                </a:solidFill>
                <a:effectLst/>
              </a:rPr>
              <a:t>peluang</a:t>
            </a:r>
            <a:r>
              <a:rPr lang="en-US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9900"/>
                </a:solidFill>
                <a:effectLst/>
              </a:rPr>
              <a:t>diskrit</a:t>
            </a:r>
            <a:r>
              <a:rPr lang="en-US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9900"/>
                </a:solidFill>
                <a:effectLst/>
              </a:rPr>
              <a:t>adalah</a:t>
            </a:r>
            <a:r>
              <a:rPr lang="en-US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9900"/>
                </a:solidFill>
                <a:effectLst/>
              </a:rPr>
              <a:t>sebuah</a:t>
            </a:r>
            <a:r>
              <a:rPr lang="en-US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9900"/>
                </a:solidFill>
                <a:effectLst/>
              </a:rPr>
              <a:t>tabel</a:t>
            </a:r>
            <a:r>
              <a:rPr lang="en-US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9900"/>
                </a:solidFill>
                <a:effectLst/>
              </a:rPr>
              <a:t>atau</a:t>
            </a:r>
            <a:r>
              <a:rPr lang="en-US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9900"/>
                </a:solidFill>
                <a:effectLst/>
              </a:rPr>
              <a:t>rumus</a:t>
            </a:r>
            <a:r>
              <a:rPr lang="en-US" dirty="0" smtClean="0">
                <a:solidFill>
                  <a:srgbClr val="FF9900"/>
                </a:solidFill>
                <a:effectLst/>
              </a:rPr>
              <a:t> yang </a:t>
            </a:r>
            <a:r>
              <a:rPr lang="en-US" dirty="0" err="1" smtClean="0">
                <a:solidFill>
                  <a:srgbClr val="FF9900"/>
                </a:solidFill>
                <a:effectLst/>
              </a:rPr>
              <a:t>mencantumkan</a:t>
            </a:r>
            <a:r>
              <a:rPr lang="en-US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FF00"/>
                </a:solidFill>
                <a:effectLst/>
              </a:rPr>
              <a:t>semua</a:t>
            </a:r>
            <a:r>
              <a:rPr lang="en-US" dirty="0" smtClean="0">
                <a:solidFill>
                  <a:srgbClr val="00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00FF00"/>
                </a:solidFill>
                <a:effectLst/>
              </a:rPr>
              <a:t>kemungkinan</a:t>
            </a:r>
            <a:r>
              <a:rPr lang="en-US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9900"/>
                </a:solidFill>
                <a:effectLst/>
              </a:rPr>
              <a:t>nilai</a:t>
            </a:r>
            <a:r>
              <a:rPr lang="en-US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9900"/>
                </a:solidFill>
                <a:effectLst/>
              </a:rPr>
              <a:t>suatu</a:t>
            </a:r>
            <a:r>
              <a:rPr lang="en-US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9900"/>
                </a:solidFill>
                <a:effectLst/>
              </a:rPr>
              <a:t>peubah</a:t>
            </a:r>
            <a:r>
              <a:rPr lang="en-US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9900"/>
                </a:solidFill>
                <a:effectLst/>
              </a:rPr>
              <a:t>acak</a:t>
            </a:r>
            <a:r>
              <a:rPr lang="en-US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9900"/>
                </a:solidFill>
                <a:effectLst/>
              </a:rPr>
              <a:t>diskrit</a:t>
            </a:r>
            <a:r>
              <a:rPr lang="en-US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9900"/>
                </a:solidFill>
                <a:effectLst/>
              </a:rPr>
              <a:t>berikut</a:t>
            </a:r>
            <a:r>
              <a:rPr lang="en-US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9900"/>
                </a:solidFill>
                <a:effectLst/>
              </a:rPr>
              <a:t>peluangnya</a:t>
            </a:r>
            <a:r>
              <a:rPr lang="en-US" dirty="0" smtClean="0">
                <a:solidFill>
                  <a:srgbClr val="FF9900"/>
                </a:solidFill>
                <a:effectLst/>
              </a:rPr>
              <a:t>.</a:t>
            </a:r>
            <a:r>
              <a:rPr lang="en-US" dirty="0" smtClean="0">
                <a:effectLst/>
              </a:rPr>
              <a:t>  </a:t>
            </a:r>
          </a:p>
          <a:p>
            <a:pPr marL="609600" indent="-609600" eaLnBrk="1" hangingPunct="1">
              <a:buNone/>
              <a:defRPr/>
            </a:pPr>
            <a:endParaRPr lang="en-US" dirty="0" smtClean="0">
              <a:effectLst/>
            </a:endParaRPr>
          </a:p>
          <a:p>
            <a:pPr marL="609600" indent="-609600" eaLnBrk="1" hangingPunct="1">
              <a:defRPr/>
            </a:pPr>
            <a:r>
              <a:rPr lang="en-US" dirty="0" err="1" smtClean="0">
                <a:effectLst/>
              </a:rPr>
              <a:t>Sebaran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peluang</a:t>
            </a:r>
            <a:r>
              <a:rPr lang="en-US" dirty="0" smtClean="0">
                <a:effectLst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effectLst/>
              </a:rPr>
              <a:t>Binom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  <a:effectLst/>
              </a:rPr>
              <a:t>Hipergeometrik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Poisson</a:t>
            </a:r>
          </a:p>
          <a:p>
            <a:pPr marL="609600" indent="-609600" eaLnBrk="1" hangingPunct="1">
              <a:buNone/>
              <a:defRPr/>
            </a:pPr>
            <a:r>
              <a:rPr lang="en-US" dirty="0" smtClean="0">
                <a:effectLst/>
              </a:rPr>
              <a:t>      </a:t>
            </a:r>
            <a:r>
              <a:rPr lang="en-US" dirty="0" err="1" smtClean="0">
                <a:effectLst/>
              </a:rPr>
              <a:t>termasuk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kelompok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Contoh 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Apabila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sepasang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dadu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dilemparkan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,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maka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peubah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acak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X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adalah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jumlah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bilangan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. X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adalah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nilai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bulat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2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sampai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12. 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Dua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dadu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dapat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mendarat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dalam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(6) (6)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cara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masing-masing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dengan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peluang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1/36.  P(X=3) = 2/36,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karena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jumlah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3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hanya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dapat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terjadi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dalam</a:t>
            </a:r>
            <a:r>
              <a:rPr lang="en-US" sz="26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 2 </a:t>
            </a:r>
            <a:r>
              <a:rPr lang="en-US" sz="2600" dirty="0" err="1" smtClean="0">
                <a:solidFill>
                  <a:schemeClr val="accent5">
                    <a:lumMod val="90000"/>
                  </a:schemeClr>
                </a:solidFill>
                <a:effectLst/>
              </a:rPr>
              <a:t>cara</a:t>
            </a:r>
            <a:r>
              <a:rPr lang="en-US" sz="2800" dirty="0" smtClean="0">
                <a:solidFill>
                  <a:schemeClr val="accent5">
                    <a:lumMod val="90000"/>
                  </a:schemeClr>
                </a:solidFill>
                <a:effectLst/>
              </a:rPr>
              <a:t>. </a:t>
            </a:r>
            <a:r>
              <a:rPr lang="en-US" sz="2800" b="1" dirty="0" smtClean="0">
                <a:solidFill>
                  <a:srgbClr val="00FFCC"/>
                </a:solidFill>
                <a:effectLst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b="1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 smtClean="0">
                <a:effectLst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effectLst/>
              </a:rPr>
              <a:t>	   </a:t>
            </a:r>
            <a:r>
              <a:rPr lang="en-US" sz="2100" b="1" dirty="0" smtClean="0">
                <a:effectLst/>
              </a:rPr>
              <a:t>x         2	   3      4      5     6      7	   8     9     10     11     12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 smtClean="0">
                <a:effectLst/>
              </a:rPr>
              <a:t>--------------------------------------------------------------------------------------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effectLst/>
              </a:rPr>
              <a:t>	P(X=x)  1/36  2/36   3/36   4/36   5/36  6/36 5/36  4/36 3/36   2/36   1/36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b="1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err="1" smtClean="0">
                <a:solidFill>
                  <a:srgbClr val="FFFF00"/>
                </a:solidFill>
                <a:effectLst/>
              </a:rPr>
              <a:t>Untuk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effectLst/>
              </a:rPr>
              <a:t>menggambarkan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effectLst/>
              </a:rPr>
              <a:t>sebaran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effectLst/>
              </a:rPr>
              <a:t>peluang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effectLst/>
              </a:rPr>
              <a:t>dapat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effectLst/>
              </a:rPr>
              <a:t>mengggunakan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effectLst/>
              </a:rPr>
              <a:t>grafik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effectLst/>
              </a:rPr>
              <a:t>dalam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  <a:effectLst/>
              </a:rPr>
              <a:t>bentuk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 histogram </a:t>
            </a:r>
            <a:r>
              <a:rPr lang="en-US" sz="2600" dirty="0" err="1" smtClean="0">
                <a:solidFill>
                  <a:srgbClr val="FFFF00"/>
                </a:solidFill>
                <a:effectLst/>
              </a:rPr>
              <a:t>peluang</a:t>
            </a:r>
            <a:r>
              <a:rPr lang="en-US" sz="2600" b="1" dirty="0" smtClean="0">
                <a:solidFill>
                  <a:srgbClr val="FFFF00"/>
                </a:solidFill>
                <a:effectLst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</TotalTime>
  <Words>1991</Words>
  <Application>Microsoft Office PowerPoint</Application>
  <PresentationFormat>On-screen Show (4:3)</PresentationFormat>
  <Paragraphs>671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Orbit</vt:lpstr>
      <vt:lpstr>Slide 1</vt:lpstr>
      <vt:lpstr>Slide 2</vt:lpstr>
      <vt:lpstr>Slide 3</vt:lpstr>
      <vt:lpstr>Peubah acak</vt:lpstr>
      <vt:lpstr>Macam peubah acak</vt:lpstr>
      <vt:lpstr>Macam peubah acak</vt:lpstr>
      <vt:lpstr>Slide 7</vt:lpstr>
      <vt:lpstr>Sebaran Peluang Diskrit</vt:lpstr>
      <vt:lpstr>Contoh </vt:lpstr>
      <vt:lpstr>Histogram</vt:lpstr>
      <vt:lpstr>Slide 11</vt:lpstr>
      <vt:lpstr>Sebaran peluang binom</vt:lpstr>
      <vt:lpstr>Fungsi sebaran binomial</vt:lpstr>
      <vt:lpstr>Slide 14</vt:lpstr>
      <vt:lpstr>Contoh sebaran binomial</vt:lpstr>
      <vt:lpstr>Penggunaan tabel binomial</vt:lpstr>
      <vt:lpstr>Contoh tabel --Binomial</vt:lpstr>
      <vt:lpstr>Contoh lain</vt:lpstr>
      <vt:lpstr>Latihan dan diskusi</vt:lpstr>
      <vt:lpstr>Slide 20</vt:lpstr>
      <vt:lpstr>Slide 21</vt:lpstr>
      <vt:lpstr>Slide 22</vt:lpstr>
      <vt:lpstr>Sebaran peluang Poisson </vt:lpstr>
      <vt:lpstr>Contoh percobaan Poisson :</vt:lpstr>
      <vt:lpstr> Ciri-ciri lain sebaran Poisson</vt:lpstr>
      <vt:lpstr>Contoh </vt:lpstr>
      <vt:lpstr>Penggunaan Tabel Poisson</vt:lpstr>
      <vt:lpstr>Contoh tabel poisson</vt:lpstr>
      <vt:lpstr>Menggunakan tabel poisson</vt:lpstr>
      <vt:lpstr>Ciri distribusi poisson</vt:lpstr>
      <vt:lpstr>Latihan dan diskusi</vt:lpstr>
      <vt:lpstr>Latihan dan diskusi</vt:lpstr>
      <vt:lpstr>Slide 33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 Muliawati-modif</dc:creator>
  <cp:lastModifiedBy>DELL</cp:lastModifiedBy>
  <cp:revision>35</cp:revision>
  <dcterms:created xsi:type="dcterms:W3CDTF">2005-09-05T13:37:30Z</dcterms:created>
  <dcterms:modified xsi:type="dcterms:W3CDTF">2020-01-27T02:37:50Z</dcterms:modified>
</cp:coreProperties>
</file>