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1D47489-A6DF-4BD4-824A-4129506F04C8}" type="datetimeFigureOut">
              <a:rPr lang="en-US" smtClean="0"/>
              <a:t>12/2/2019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26C8D78-02B8-4C19-A92C-67720BE2D8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D47489-A6DF-4BD4-824A-4129506F04C8}"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8D78-02B8-4C19-A92C-67720BE2D8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D47489-A6DF-4BD4-824A-4129506F04C8}"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8D78-02B8-4C19-A92C-67720BE2D8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1D47489-A6DF-4BD4-824A-4129506F04C8}" type="datetimeFigureOut">
              <a:rPr lang="en-US" smtClean="0"/>
              <a:t>12/2/2019</a:t>
            </a:fld>
            <a:endParaRPr lang="en-US"/>
          </a:p>
        </p:txBody>
      </p:sp>
      <p:sp>
        <p:nvSpPr>
          <p:cNvPr id="9" name="Slide Number Placeholder 8"/>
          <p:cNvSpPr>
            <a:spLocks noGrp="1"/>
          </p:cNvSpPr>
          <p:nvPr>
            <p:ph type="sldNum" sz="quarter" idx="15"/>
          </p:nvPr>
        </p:nvSpPr>
        <p:spPr/>
        <p:txBody>
          <a:bodyPr rtlCol="0"/>
          <a:lstStyle/>
          <a:p>
            <a:fld id="{E26C8D78-02B8-4C19-A92C-67720BE2D82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1D47489-A6DF-4BD4-824A-4129506F04C8}" type="datetimeFigureOut">
              <a:rPr lang="en-US" smtClean="0"/>
              <a:t>12/2/2019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26C8D78-02B8-4C19-A92C-67720BE2D8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1D47489-A6DF-4BD4-824A-4129506F04C8}"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8D78-02B8-4C19-A92C-67720BE2D82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1D47489-A6DF-4BD4-824A-4129506F04C8}"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C8D78-02B8-4C19-A92C-67720BE2D82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1D47489-A6DF-4BD4-824A-4129506F04C8}" type="datetimeFigureOut">
              <a:rPr lang="en-US" smtClean="0"/>
              <a:t>12/2/2019</a:t>
            </a:fld>
            <a:endParaRPr lang="en-US"/>
          </a:p>
        </p:txBody>
      </p:sp>
      <p:sp>
        <p:nvSpPr>
          <p:cNvPr id="7" name="Slide Number Placeholder 6"/>
          <p:cNvSpPr>
            <a:spLocks noGrp="1"/>
          </p:cNvSpPr>
          <p:nvPr>
            <p:ph type="sldNum" sz="quarter" idx="11"/>
          </p:nvPr>
        </p:nvSpPr>
        <p:spPr/>
        <p:txBody>
          <a:bodyPr rtlCol="0"/>
          <a:lstStyle/>
          <a:p>
            <a:fld id="{E26C8D78-02B8-4C19-A92C-67720BE2D82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47489-A6DF-4BD4-824A-4129506F04C8}"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C8D78-02B8-4C19-A92C-67720BE2D8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1D47489-A6DF-4BD4-824A-4129506F04C8}" type="datetimeFigureOut">
              <a:rPr lang="en-US" smtClean="0"/>
              <a:t>12/2/2019</a:t>
            </a:fld>
            <a:endParaRPr lang="en-US"/>
          </a:p>
        </p:txBody>
      </p:sp>
      <p:sp>
        <p:nvSpPr>
          <p:cNvPr id="22" name="Slide Number Placeholder 21"/>
          <p:cNvSpPr>
            <a:spLocks noGrp="1"/>
          </p:cNvSpPr>
          <p:nvPr>
            <p:ph type="sldNum" sz="quarter" idx="15"/>
          </p:nvPr>
        </p:nvSpPr>
        <p:spPr/>
        <p:txBody>
          <a:bodyPr rtlCol="0"/>
          <a:lstStyle/>
          <a:p>
            <a:fld id="{E26C8D78-02B8-4C19-A92C-67720BE2D82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1D47489-A6DF-4BD4-824A-4129506F04C8}" type="datetimeFigureOut">
              <a:rPr lang="en-US" smtClean="0"/>
              <a:t>12/2/2019</a:t>
            </a:fld>
            <a:endParaRPr lang="en-US"/>
          </a:p>
        </p:txBody>
      </p:sp>
      <p:sp>
        <p:nvSpPr>
          <p:cNvPr id="18" name="Slide Number Placeholder 17"/>
          <p:cNvSpPr>
            <a:spLocks noGrp="1"/>
          </p:cNvSpPr>
          <p:nvPr>
            <p:ph type="sldNum" sz="quarter" idx="11"/>
          </p:nvPr>
        </p:nvSpPr>
        <p:spPr/>
        <p:txBody>
          <a:bodyPr rtlCol="0"/>
          <a:lstStyle/>
          <a:p>
            <a:fld id="{E26C8D78-02B8-4C19-A92C-67720BE2D82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1D47489-A6DF-4BD4-824A-4129506F04C8}" type="datetimeFigureOut">
              <a:rPr lang="en-US" smtClean="0"/>
              <a:t>12/2/2019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26C8D78-02B8-4C19-A92C-67720BE2D8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a:t>PARADOKS PERKOTAAN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0908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5. </a:t>
            </a:r>
            <a:r>
              <a:rPr lang="id-ID" dirty="0" smtClean="0"/>
              <a:t>Alternatif </a:t>
            </a:r>
            <a:r>
              <a:rPr lang="id-ID" dirty="0"/>
              <a:t>Kebijakan </a:t>
            </a:r>
            <a:r>
              <a:rPr lang="en-US" dirty="0"/>
              <a:t/>
            </a:r>
            <a:br>
              <a:rPr lang="en-US" dirty="0"/>
            </a:br>
            <a:endParaRPr lang="en-US" dirty="0"/>
          </a:p>
        </p:txBody>
      </p:sp>
      <p:sp>
        <p:nvSpPr>
          <p:cNvPr id="3" name="Content Placeholder 2"/>
          <p:cNvSpPr>
            <a:spLocks noGrp="1"/>
          </p:cNvSpPr>
          <p:nvPr>
            <p:ph sz="quarter" idx="1"/>
          </p:nvPr>
        </p:nvSpPr>
        <p:spPr/>
        <p:txBody>
          <a:bodyPr>
            <a:normAutofit lnSpcReduction="10000"/>
          </a:bodyPr>
          <a:lstStyle/>
          <a:p>
            <a:r>
              <a:rPr lang="id-ID" dirty="0"/>
              <a:t>Pembangunan kota tidak harus selalu menggusur, bila alasan pembangunan adalah untuk menghilangkan wajah tradisional, maka rekayasa arsitektur bisa dilakukan tanpa mengeluarkan banyak dana. </a:t>
            </a:r>
            <a:endParaRPr lang="en-US" dirty="0"/>
          </a:p>
          <a:p>
            <a:r>
              <a:rPr lang="id-ID" dirty="0"/>
              <a:t>Pada era reformasi ini, semua kepala daerah dipilih oleh rakyat, tanpa kecuali menggunakan jalur partai.</a:t>
            </a:r>
            <a:endParaRPr lang="en-US" dirty="0"/>
          </a:p>
          <a:p>
            <a:r>
              <a:rPr lang="id-ID" dirty="0"/>
              <a:t>Solusi yang bisa ditawarkan adalah </a:t>
            </a:r>
            <a:r>
              <a:rPr lang="id-ID" dirty="0" smtClean="0"/>
              <a:t>kebijak</a:t>
            </a:r>
            <a:r>
              <a:rPr lang="en-US" dirty="0" smtClean="0"/>
              <a:t>a</a:t>
            </a:r>
            <a:r>
              <a:rPr lang="id-ID" dirty="0" smtClean="0"/>
              <a:t>n </a:t>
            </a:r>
            <a:r>
              <a:rPr lang="id-ID" dirty="0"/>
              <a:t>win-win </a:t>
            </a:r>
            <a:r>
              <a:rPr lang="id-ID" dirty="0" smtClean="0"/>
              <a:t>di</a:t>
            </a:r>
            <a:r>
              <a:rPr lang="en-US" dirty="0" smtClean="0"/>
              <a:t> </a:t>
            </a:r>
            <a:r>
              <a:rPr lang="id-ID" dirty="0" smtClean="0"/>
              <a:t>mana </a:t>
            </a:r>
            <a:r>
              <a:rPr lang="id-ID" dirty="0"/>
              <a:t>pembangunan penggusuran tetap dilakukan. Namun warga penggusuran tidak dipindahkan jauh dari lokasi penggusuran awal. Tetapi </a:t>
            </a:r>
            <a:r>
              <a:rPr lang="id-ID" dirty="0" smtClean="0"/>
              <a:t>dipindahkan</a:t>
            </a:r>
            <a:r>
              <a:rPr lang="en-US" dirty="0" smtClean="0"/>
              <a:t> </a:t>
            </a:r>
            <a:r>
              <a:rPr lang="id-ID" dirty="0" smtClean="0"/>
              <a:t>ke </a:t>
            </a:r>
            <a:r>
              <a:rPr lang="id-ID" dirty="0"/>
              <a:t>rusunawa.</a:t>
            </a:r>
            <a:endParaRPr lang="en-US" dirty="0"/>
          </a:p>
          <a:p>
            <a:endParaRPr lang="en-US" dirty="0"/>
          </a:p>
        </p:txBody>
      </p:sp>
    </p:spTree>
    <p:extLst>
      <p:ext uri="{BB962C8B-B14F-4D97-AF65-F5344CB8AC3E}">
        <p14:creationId xmlns:p14="http://schemas.microsoft.com/office/powerpoint/2010/main" val="3088203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B. </a:t>
            </a:r>
            <a:r>
              <a:rPr lang="id-ID" dirty="0" smtClean="0"/>
              <a:t>EKONOMI </a:t>
            </a:r>
            <a:r>
              <a:rPr lang="id-ID" dirty="0"/>
              <a:t>FORMAL VERSUS EKONOMI INFORMAL</a:t>
            </a:r>
            <a:r>
              <a:rPr lang="en-US" dirty="0"/>
              <a:t/>
            </a:r>
            <a:br>
              <a:rPr 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9054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1. </a:t>
            </a:r>
            <a:r>
              <a:rPr lang="id-ID" dirty="0" smtClean="0"/>
              <a:t>Konsep </a:t>
            </a:r>
            <a:r>
              <a:rPr lang="id-ID" dirty="0"/>
              <a:t>Aktivitas Ekonomi</a:t>
            </a:r>
            <a:r>
              <a:rPr lang="en-US" dirty="0"/>
              <a:t/>
            </a:r>
            <a:br>
              <a:rPr lang="en-US" dirty="0"/>
            </a:br>
            <a:endParaRPr lang="en-US" dirty="0"/>
          </a:p>
        </p:txBody>
      </p:sp>
      <p:sp>
        <p:nvSpPr>
          <p:cNvPr id="3" name="Content Placeholder 2"/>
          <p:cNvSpPr>
            <a:spLocks noGrp="1"/>
          </p:cNvSpPr>
          <p:nvPr>
            <p:ph sz="quarter" idx="1"/>
          </p:nvPr>
        </p:nvSpPr>
        <p:spPr/>
        <p:txBody>
          <a:bodyPr/>
          <a:lstStyle/>
          <a:p>
            <a:r>
              <a:rPr lang="id-ID" dirty="0"/>
              <a:t>Ekonomi sebagai pengelolaan rumah tangga dimaksudkan sebagai suatu usaha dalam pembuatan keputusan dan pelaksanaanya yang berkaitan dengan pengalokasian sumber daya rumah tangga yang terbatas diantara berbagai anggotanya, dengan mempertimbangkan kemampuan, usaha dan keinginan </a:t>
            </a:r>
            <a:r>
              <a:rPr lang="id-ID" dirty="0" smtClean="0"/>
              <a:t>ma</a:t>
            </a:r>
            <a:r>
              <a:rPr lang="en-US" dirty="0" err="1" smtClean="0"/>
              <a:t>si</a:t>
            </a:r>
            <a:r>
              <a:rPr lang="id-ID" dirty="0" smtClean="0"/>
              <a:t>ng-masing</a:t>
            </a:r>
            <a:r>
              <a:rPr lang="id-ID" dirty="0"/>
              <a:t>.</a:t>
            </a:r>
            <a:endParaRPr lang="en-US" dirty="0"/>
          </a:p>
          <a:p>
            <a:pPr marL="0" indent="0">
              <a:buNone/>
            </a:pPr>
            <a:endParaRPr lang="en-US" dirty="0"/>
          </a:p>
        </p:txBody>
      </p:sp>
    </p:spTree>
    <p:extLst>
      <p:ext uri="{BB962C8B-B14F-4D97-AF65-F5344CB8AC3E}">
        <p14:creationId xmlns:p14="http://schemas.microsoft.com/office/powerpoint/2010/main" val="3205131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1143000"/>
          </a:xfrm>
        </p:spPr>
        <p:txBody>
          <a:bodyPr>
            <a:normAutofit fontScale="90000"/>
          </a:bodyPr>
          <a:lstStyle/>
          <a:p>
            <a:pPr lvl="0" algn="l"/>
            <a:r>
              <a:rPr lang="en-US" sz="3600" dirty="0" smtClean="0"/>
              <a:t>2. </a:t>
            </a:r>
            <a:r>
              <a:rPr lang="id-ID" sz="3600" dirty="0" smtClean="0"/>
              <a:t>Akar </a:t>
            </a:r>
            <a:r>
              <a:rPr lang="id-ID" sz="3600" dirty="0"/>
              <a:t>Teori Paradoks Aktivitas Ekonomi Perkotaan </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marL="0" indent="0">
              <a:buNone/>
            </a:pPr>
            <a:r>
              <a:rPr lang="id-ID" dirty="0"/>
              <a:t>Berikut ini sektor perekonomian dalam masyarakat </a:t>
            </a:r>
            <a:r>
              <a:rPr lang="id-ID" dirty="0" smtClean="0"/>
              <a:t>In</a:t>
            </a:r>
            <a:r>
              <a:rPr lang="en-US" dirty="0" smtClean="0"/>
              <a:t>d</a:t>
            </a:r>
            <a:r>
              <a:rPr lang="id-ID" dirty="0" smtClean="0"/>
              <a:t>onesia </a:t>
            </a:r>
            <a:r>
              <a:rPr lang="id-ID" dirty="0"/>
              <a:t>pra kapitalis yang berdimensi ganda,yaitu:</a:t>
            </a:r>
            <a:endParaRPr lang="en-US" dirty="0"/>
          </a:p>
          <a:p>
            <a:pPr lvl="0"/>
            <a:r>
              <a:rPr lang="id-ID" dirty="0"/>
              <a:t>Industri rumah tangga</a:t>
            </a:r>
            <a:endParaRPr lang="en-US" dirty="0"/>
          </a:p>
          <a:p>
            <a:pPr lvl="0"/>
            <a:r>
              <a:rPr lang="id-ID" dirty="0"/>
              <a:t>Kerajinan tangan</a:t>
            </a:r>
            <a:endParaRPr lang="en-US" dirty="0"/>
          </a:p>
          <a:p>
            <a:pPr lvl="0"/>
            <a:r>
              <a:rPr lang="id-ID" dirty="0"/>
              <a:t>Industri kecil</a:t>
            </a:r>
            <a:endParaRPr lang="en-US" dirty="0"/>
          </a:p>
          <a:p>
            <a:pPr lvl="0"/>
            <a:r>
              <a:rPr lang="id-ID" dirty="0"/>
              <a:t>Pengolahan </a:t>
            </a:r>
            <a:endParaRPr lang="en-US" dirty="0"/>
          </a:p>
          <a:p>
            <a:pPr lvl="0"/>
            <a:r>
              <a:rPr lang="id-ID" dirty="0"/>
              <a:t>Pabrik</a:t>
            </a:r>
            <a:endParaRPr lang="en-US" dirty="0"/>
          </a:p>
          <a:p>
            <a:pPr lvl="0"/>
            <a:r>
              <a:rPr lang="id-ID" dirty="0"/>
              <a:t>Kegiatan Usaha seperti pabrik</a:t>
            </a:r>
            <a:endParaRPr lang="en-US" dirty="0"/>
          </a:p>
          <a:p>
            <a:pPr lvl="0"/>
            <a:r>
              <a:rPr lang="id-ID" dirty="0"/>
              <a:t>Kegiatan dibawah satu perusahaan</a:t>
            </a:r>
            <a:endParaRPr lang="en-US" dirty="0"/>
          </a:p>
          <a:p>
            <a:r>
              <a:rPr lang="id-ID" dirty="0"/>
              <a:t>Perusahaan raksasa</a:t>
            </a:r>
            <a:endParaRPr lang="en-US" dirty="0"/>
          </a:p>
        </p:txBody>
      </p:sp>
    </p:spTree>
    <p:extLst>
      <p:ext uri="{BB962C8B-B14F-4D97-AF65-F5344CB8AC3E}">
        <p14:creationId xmlns:p14="http://schemas.microsoft.com/office/powerpoint/2010/main" val="2090349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7467600" cy="1143000"/>
          </a:xfrm>
        </p:spPr>
        <p:txBody>
          <a:bodyPr>
            <a:normAutofit fontScale="90000"/>
          </a:bodyPr>
          <a:lstStyle/>
          <a:p>
            <a:pPr lvl="0" algn="l"/>
            <a:r>
              <a:rPr lang="en-US" sz="3600" dirty="0" smtClean="0"/>
              <a:t>3. </a:t>
            </a:r>
            <a:r>
              <a:rPr lang="id-ID" sz="3600" dirty="0" smtClean="0"/>
              <a:t>Konsep </a:t>
            </a:r>
            <a:r>
              <a:rPr lang="id-ID" sz="3600" dirty="0"/>
              <a:t>Ekonomi Formal,Ekonomi Informal, dan Ekonomi Ilegal</a:t>
            </a:r>
            <a:r>
              <a:rPr lang="en-US" dirty="0"/>
              <a:t/>
            </a:r>
            <a:br>
              <a:rPr lang="en-US" dirty="0"/>
            </a:br>
            <a:endParaRPr lang="en-US" dirty="0"/>
          </a:p>
        </p:txBody>
      </p:sp>
      <p:sp>
        <p:nvSpPr>
          <p:cNvPr id="3" name="Content Placeholder 2"/>
          <p:cNvSpPr>
            <a:spLocks noGrp="1"/>
          </p:cNvSpPr>
          <p:nvPr>
            <p:ph sz="quarter" idx="1"/>
          </p:nvPr>
        </p:nvSpPr>
        <p:spPr>
          <a:xfrm>
            <a:off x="457200" y="1988840"/>
            <a:ext cx="7467600" cy="4485112"/>
          </a:xfrm>
        </p:spPr>
        <p:txBody>
          <a:bodyPr/>
          <a:lstStyle/>
          <a:p>
            <a:r>
              <a:rPr lang="id-ID" dirty="0"/>
              <a:t>Castels dan Portess mengatakan bahwa perbedaan antara ketiga aktivitas ekonomi tersebut terkait dengan sah atau tidak sahnya kegiatan dan hasil dari kegiatan tersebut yang terkait dengan produksi dan distribusi serta produk akhir. </a:t>
            </a:r>
            <a:endParaRPr lang="en-US" dirty="0"/>
          </a:p>
          <a:p>
            <a:endParaRPr lang="en-US" dirty="0"/>
          </a:p>
        </p:txBody>
      </p:sp>
    </p:spTree>
    <p:extLst>
      <p:ext uri="{BB962C8B-B14F-4D97-AF65-F5344CB8AC3E}">
        <p14:creationId xmlns:p14="http://schemas.microsoft.com/office/powerpoint/2010/main" val="2791893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4. </a:t>
            </a:r>
            <a:r>
              <a:rPr lang="id-ID" dirty="0" smtClean="0"/>
              <a:t>Pesona </a:t>
            </a:r>
            <a:r>
              <a:rPr lang="id-ID" dirty="0"/>
              <a:t>Ekonomi Formal</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id-ID" dirty="0"/>
              <a:t>Pesona ekonomi formal di perkotaan menyebakan orang desa </a:t>
            </a:r>
            <a:r>
              <a:rPr lang="id-ID" dirty="0" smtClean="0"/>
              <a:t>terpel</a:t>
            </a:r>
            <a:r>
              <a:rPr lang="en-US" dirty="0" smtClean="0"/>
              <a:t>i</a:t>
            </a:r>
            <a:r>
              <a:rPr lang="id-ID" dirty="0" smtClean="0"/>
              <a:t>hara </a:t>
            </a:r>
            <a:r>
              <a:rPr lang="id-ID" dirty="0"/>
              <a:t>yang telah yang telah selesai studinya tidak ingin kembali ke kampung halaman, yang telah memberikan kapital bagi keberlangsungan hidup mereka. </a:t>
            </a:r>
            <a:endParaRPr lang="en-US" dirty="0"/>
          </a:p>
          <a:p>
            <a:r>
              <a:rPr lang="id-ID" dirty="0"/>
              <a:t>Pesona sektor formal dipancarkan melalui pekerjaanya tidak kotor, gaji tetap, ada asuransi, tidak digunjingkan. Pesona inilah penyebab orang terpelajar betah </a:t>
            </a:r>
            <a:r>
              <a:rPr lang="id-ID" dirty="0" smtClean="0"/>
              <a:t>d</a:t>
            </a:r>
            <a:r>
              <a:rPr lang="en-US" dirty="0" smtClean="0"/>
              <a:t>i</a:t>
            </a:r>
            <a:r>
              <a:rPr lang="id-ID" dirty="0" smtClean="0"/>
              <a:t> </a:t>
            </a:r>
            <a:r>
              <a:rPr lang="id-ID" dirty="0"/>
              <a:t>perkotaan dan tidak mau pulang kampung.</a:t>
            </a:r>
            <a:endParaRPr lang="en-US" dirty="0"/>
          </a:p>
          <a:p>
            <a:endParaRPr lang="en-US" dirty="0"/>
          </a:p>
        </p:txBody>
      </p:sp>
    </p:spTree>
    <p:extLst>
      <p:ext uri="{BB962C8B-B14F-4D97-AF65-F5344CB8AC3E}">
        <p14:creationId xmlns:p14="http://schemas.microsoft.com/office/powerpoint/2010/main" val="3296167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5. </a:t>
            </a:r>
            <a:r>
              <a:rPr lang="id-ID" dirty="0" smtClean="0"/>
              <a:t>Jenis </a:t>
            </a:r>
            <a:r>
              <a:rPr lang="id-ID" dirty="0"/>
              <a:t>Ekonomi Informal</a:t>
            </a:r>
            <a:r>
              <a:rPr lang="en-US" dirty="0"/>
              <a:t/>
            </a:r>
            <a:br>
              <a:rPr lang="en-US" dirty="0"/>
            </a:br>
            <a:endParaRPr lang="en-US" dirty="0"/>
          </a:p>
        </p:txBody>
      </p:sp>
      <p:sp>
        <p:nvSpPr>
          <p:cNvPr id="3" name="Content Placeholder 2"/>
          <p:cNvSpPr>
            <a:spLocks noGrp="1"/>
          </p:cNvSpPr>
          <p:nvPr>
            <p:ph sz="quarter" idx="1"/>
          </p:nvPr>
        </p:nvSpPr>
        <p:spPr/>
        <p:txBody>
          <a:bodyPr/>
          <a:lstStyle/>
          <a:p>
            <a:pPr lvl="0"/>
            <a:r>
              <a:rPr lang="id-ID" dirty="0"/>
              <a:t>Produksi Subsistensi</a:t>
            </a:r>
            <a:endParaRPr lang="en-US" dirty="0"/>
          </a:p>
          <a:p>
            <a:pPr lvl="0"/>
            <a:r>
              <a:rPr lang="id-ID" dirty="0"/>
              <a:t>Sektor Informal</a:t>
            </a:r>
            <a:endParaRPr lang="en-US" dirty="0"/>
          </a:p>
          <a:p>
            <a:pPr lvl="0"/>
            <a:r>
              <a:rPr lang="id-ID" dirty="0"/>
              <a:t>Sektor Informal Bayangan </a:t>
            </a:r>
            <a:endParaRPr lang="en-US" dirty="0"/>
          </a:p>
          <a:p>
            <a:pPr marL="0" indent="0">
              <a:buNone/>
            </a:pPr>
            <a:endParaRPr lang="en-US" dirty="0"/>
          </a:p>
        </p:txBody>
      </p:sp>
    </p:spTree>
    <p:extLst>
      <p:ext uri="{BB962C8B-B14F-4D97-AF65-F5344CB8AC3E}">
        <p14:creationId xmlns:p14="http://schemas.microsoft.com/office/powerpoint/2010/main" val="4239662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6. </a:t>
            </a:r>
            <a:r>
              <a:rPr lang="id-ID" dirty="0" smtClean="0"/>
              <a:t>Motif </a:t>
            </a:r>
            <a:r>
              <a:rPr lang="id-ID" dirty="0"/>
              <a:t>Bekerja di Sektor Informal</a:t>
            </a:r>
            <a:r>
              <a:rPr lang="en-US" dirty="0"/>
              <a:t/>
            </a:r>
            <a:br>
              <a:rPr lang="en-US" dirty="0"/>
            </a:br>
            <a:endParaRPr lang="en-US" dirty="0"/>
          </a:p>
        </p:txBody>
      </p:sp>
      <p:sp>
        <p:nvSpPr>
          <p:cNvPr id="3" name="Content Placeholder 2"/>
          <p:cNvSpPr>
            <a:spLocks noGrp="1"/>
          </p:cNvSpPr>
          <p:nvPr>
            <p:ph sz="quarter" idx="1"/>
          </p:nvPr>
        </p:nvSpPr>
        <p:spPr/>
        <p:txBody>
          <a:bodyPr/>
          <a:lstStyle/>
          <a:p>
            <a:pPr lvl="0"/>
            <a:r>
              <a:rPr lang="id-ID" dirty="0"/>
              <a:t>Tiada Alternatif Lain </a:t>
            </a:r>
            <a:endParaRPr lang="en-US" dirty="0"/>
          </a:p>
          <a:p>
            <a:pPr lvl="0"/>
            <a:r>
              <a:rPr lang="id-ID" dirty="0"/>
              <a:t>Transit ke Sektor Formal</a:t>
            </a:r>
            <a:endParaRPr lang="en-US" dirty="0"/>
          </a:p>
          <a:p>
            <a:pPr lvl="0"/>
            <a:r>
              <a:rPr lang="id-ID" dirty="0"/>
              <a:t>Bekerja Mandiri </a:t>
            </a:r>
            <a:endParaRPr lang="en-US" dirty="0"/>
          </a:p>
          <a:p>
            <a:pPr lvl="0"/>
            <a:r>
              <a:rPr lang="id-ID" dirty="0"/>
              <a:t>Terlempar ke Sekor Formal</a:t>
            </a:r>
            <a:endParaRPr lang="en-US" dirty="0"/>
          </a:p>
          <a:p>
            <a:pPr lvl="0"/>
            <a:r>
              <a:rPr lang="id-ID" dirty="0"/>
              <a:t>Pekerjaan di Desa Minim dan Murah</a:t>
            </a:r>
            <a:endParaRPr lang="en-US" dirty="0"/>
          </a:p>
          <a:p>
            <a:pPr lvl="0"/>
            <a:r>
              <a:rPr lang="id-ID" dirty="0" smtClean="0"/>
              <a:t>Seir</a:t>
            </a:r>
            <a:r>
              <a:rPr lang="en-US" dirty="0" smtClean="0"/>
              <a:t>a</a:t>
            </a:r>
            <a:r>
              <a:rPr lang="id-ID" dirty="0" smtClean="0"/>
              <a:t>ma </a:t>
            </a:r>
            <a:r>
              <a:rPr lang="id-ID" dirty="0"/>
              <a:t>dengan Latar Individu</a:t>
            </a:r>
            <a:endParaRPr lang="en-US" dirty="0"/>
          </a:p>
          <a:p>
            <a:pPr marL="0" indent="0">
              <a:buNone/>
            </a:pPr>
            <a:endParaRPr lang="en-US" dirty="0"/>
          </a:p>
        </p:txBody>
      </p:sp>
    </p:spTree>
    <p:extLst>
      <p:ext uri="{BB962C8B-B14F-4D97-AF65-F5344CB8AC3E}">
        <p14:creationId xmlns:p14="http://schemas.microsoft.com/office/powerpoint/2010/main" val="3393719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467600" cy="1143000"/>
          </a:xfrm>
        </p:spPr>
        <p:txBody>
          <a:bodyPr>
            <a:normAutofit fontScale="90000"/>
          </a:bodyPr>
          <a:lstStyle/>
          <a:p>
            <a:pPr lvl="0" algn="l"/>
            <a:r>
              <a:rPr lang="en-US" sz="3600" dirty="0" smtClean="0"/>
              <a:t>7. </a:t>
            </a:r>
            <a:r>
              <a:rPr lang="id-ID" sz="3600" dirty="0" smtClean="0"/>
              <a:t>Formalisasi </a:t>
            </a:r>
            <a:r>
              <a:rPr lang="id-ID" sz="3600" dirty="0"/>
              <a:t>Sektor Informal dan Informalisasi Sektor Formal</a:t>
            </a:r>
            <a:r>
              <a:rPr lang="en-US" dirty="0"/>
              <a:t/>
            </a:r>
            <a:br>
              <a:rPr lang="en-US" dirty="0"/>
            </a:br>
            <a:endParaRPr lang="en-US" dirty="0"/>
          </a:p>
        </p:txBody>
      </p:sp>
      <p:sp>
        <p:nvSpPr>
          <p:cNvPr id="3" name="Content Placeholder 2"/>
          <p:cNvSpPr>
            <a:spLocks noGrp="1"/>
          </p:cNvSpPr>
          <p:nvPr>
            <p:ph sz="quarter" idx="1"/>
          </p:nvPr>
        </p:nvSpPr>
        <p:spPr>
          <a:xfrm>
            <a:off x="457200" y="1916832"/>
            <a:ext cx="7467600" cy="4557120"/>
          </a:xfrm>
        </p:spPr>
        <p:txBody>
          <a:bodyPr/>
          <a:lstStyle/>
          <a:p>
            <a:pPr lvl="0"/>
            <a:r>
              <a:rPr lang="id-ID" dirty="0"/>
              <a:t>Pengakuan keberadaan</a:t>
            </a:r>
            <a:endParaRPr lang="en-US" dirty="0"/>
          </a:p>
          <a:p>
            <a:pPr lvl="0"/>
            <a:r>
              <a:rPr lang="id-ID" dirty="0"/>
              <a:t>Pembinaan</a:t>
            </a:r>
            <a:endParaRPr lang="en-US" dirty="0"/>
          </a:p>
          <a:p>
            <a:pPr lvl="0"/>
            <a:r>
              <a:rPr lang="id-ID" dirty="0"/>
              <a:t>Pemberian Kesempatan Naik Kelas</a:t>
            </a:r>
            <a:endParaRPr lang="en-US" dirty="0"/>
          </a:p>
          <a:p>
            <a:pPr marL="0" indent="0">
              <a:buNone/>
            </a:pPr>
            <a:endParaRPr lang="en-US" dirty="0"/>
          </a:p>
        </p:txBody>
      </p:sp>
    </p:spTree>
    <p:extLst>
      <p:ext uri="{BB962C8B-B14F-4D97-AF65-F5344CB8AC3E}">
        <p14:creationId xmlns:p14="http://schemas.microsoft.com/office/powerpoint/2010/main" val="2630399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467600" cy="1143000"/>
          </a:xfrm>
        </p:spPr>
        <p:txBody>
          <a:bodyPr>
            <a:normAutofit fontScale="90000"/>
          </a:bodyPr>
          <a:lstStyle/>
          <a:p>
            <a:pPr lvl="0" algn="l"/>
            <a:r>
              <a:rPr lang="en-US" sz="3600" dirty="0" smtClean="0"/>
              <a:t>8. </a:t>
            </a:r>
            <a:r>
              <a:rPr lang="id-ID" sz="3600" dirty="0" smtClean="0"/>
              <a:t>Pola </a:t>
            </a:r>
            <a:r>
              <a:rPr lang="id-ID" sz="3600" dirty="0"/>
              <a:t>Konstribusi Konsumsi Rumah Tangga</a:t>
            </a:r>
            <a:r>
              <a:rPr lang="en-US" dirty="0"/>
              <a:t/>
            </a:r>
            <a:br>
              <a:rPr lang="en-US" dirty="0"/>
            </a:br>
            <a:endParaRPr lang="en-US" dirty="0"/>
          </a:p>
        </p:txBody>
      </p:sp>
      <p:sp>
        <p:nvSpPr>
          <p:cNvPr id="3" name="Content Placeholder 2"/>
          <p:cNvSpPr>
            <a:spLocks noGrp="1"/>
          </p:cNvSpPr>
          <p:nvPr>
            <p:ph sz="quarter" idx="1"/>
          </p:nvPr>
        </p:nvSpPr>
        <p:spPr/>
        <p:txBody>
          <a:bodyPr/>
          <a:lstStyle/>
          <a:p>
            <a:pPr lvl="0"/>
            <a:r>
              <a:rPr lang="id-ID" dirty="0"/>
              <a:t>Tipe F (tipe sektor formal)</a:t>
            </a:r>
            <a:endParaRPr lang="en-US" dirty="0"/>
          </a:p>
          <a:p>
            <a:pPr lvl="0"/>
            <a:r>
              <a:rPr lang="id-ID" dirty="0"/>
              <a:t>Tipe FS (tipe sektor formal dan subsistensi) </a:t>
            </a:r>
            <a:endParaRPr lang="en-US" dirty="0"/>
          </a:p>
          <a:p>
            <a:pPr lvl="0"/>
            <a:r>
              <a:rPr lang="id-ID" dirty="0"/>
              <a:t>Tipe FIS (tipe sektor formal plus informal plus subsistensi)</a:t>
            </a:r>
            <a:endParaRPr lang="en-US" dirty="0"/>
          </a:p>
          <a:p>
            <a:pPr lvl="0"/>
            <a:r>
              <a:rPr lang="id-ID" dirty="0"/>
              <a:t>Tipe FI (tipe sektor formal dan sektor informal)</a:t>
            </a:r>
            <a:endParaRPr lang="en-US" dirty="0"/>
          </a:p>
          <a:p>
            <a:pPr lvl="0"/>
            <a:r>
              <a:rPr lang="id-ID" dirty="0"/>
              <a:t>Tipe IS  (tipe informal dan subsitensi)</a:t>
            </a:r>
            <a:endParaRPr lang="en-US" dirty="0"/>
          </a:p>
          <a:p>
            <a:pPr marL="0" indent="0">
              <a:buNone/>
            </a:pPr>
            <a:endParaRPr lang="en-US" dirty="0"/>
          </a:p>
        </p:txBody>
      </p:sp>
    </p:spTree>
    <p:extLst>
      <p:ext uri="{BB962C8B-B14F-4D97-AF65-F5344CB8AC3E}">
        <p14:creationId xmlns:p14="http://schemas.microsoft.com/office/powerpoint/2010/main" val="711397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A. </a:t>
            </a:r>
            <a:r>
              <a:rPr lang="id-ID" dirty="0" smtClean="0"/>
              <a:t>PERUMAHAN </a:t>
            </a:r>
            <a:r>
              <a:rPr lang="id-ID" dirty="0"/>
              <a:t>MEWAH VERSUS PERUMAHAN KUMUH</a:t>
            </a:r>
            <a:r>
              <a:rPr lang="en-US" dirty="0"/>
              <a:t/>
            </a:r>
            <a:br>
              <a:rPr 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32426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dirty="0" smtClean="0"/>
              <a:t>1. </a:t>
            </a:r>
            <a:r>
              <a:rPr lang="id-ID" dirty="0" smtClean="0"/>
              <a:t>Kontruksi </a:t>
            </a:r>
            <a:r>
              <a:rPr lang="id-ID" dirty="0"/>
              <a:t>Sosial Atas Tempat Tinggal </a:t>
            </a:r>
            <a:r>
              <a:rPr lang="en-US" dirty="0"/>
              <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id-ID" dirty="0"/>
              <a:t>Tempat tinggal dikonstruksikan secara sosial. </a:t>
            </a:r>
            <a:endParaRPr lang="en-US" dirty="0" smtClean="0"/>
          </a:p>
          <a:p>
            <a:pPr marL="0" indent="0">
              <a:buNone/>
            </a:pPr>
            <a:r>
              <a:rPr lang="id-ID" dirty="0" smtClean="0"/>
              <a:t>Banyak </a:t>
            </a:r>
            <a:r>
              <a:rPr lang="id-ID" dirty="0"/>
              <a:t>konsep tempat tinggal yang dikonsruksikan dalam masyarakat Indonesia, </a:t>
            </a:r>
            <a:r>
              <a:rPr lang="id-ID" dirty="0" smtClean="0"/>
              <a:t>ya</a:t>
            </a:r>
            <a:r>
              <a:rPr lang="en-US" dirty="0" smtClean="0"/>
              <a:t>i</a:t>
            </a:r>
            <a:r>
              <a:rPr lang="id-ID" dirty="0" smtClean="0"/>
              <a:t>tu:</a:t>
            </a:r>
            <a:endParaRPr lang="en-US" dirty="0" smtClean="0"/>
          </a:p>
          <a:p>
            <a:pPr marL="0" indent="0">
              <a:buNone/>
            </a:pPr>
            <a:endParaRPr lang="en-US" dirty="0"/>
          </a:p>
          <a:p>
            <a:pPr marL="0" lvl="0" indent="0">
              <a:buNone/>
            </a:pPr>
            <a:r>
              <a:rPr lang="en-US" dirty="0" smtClean="0"/>
              <a:t>a. </a:t>
            </a:r>
            <a:r>
              <a:rPr lang="id-ID" dirty="0" smtClean="0"/>
              <a:t>Tempat </a:t>
            </a:r>
            <a:r>
              <a:rPr lang="id-ID" dirty="0"/>
              <a:t>Tinggal sebagai Benteng Kehidupan dari Keluarga</a:t>
            </a:r>
            <a:endParaRPr lang="en-US" dirty="0"/>
          </a:p>
          <a:p>
            <a:r>
              <a:rPr lang="id-ID" dirty="0"/>
              <a:t>Tempat tinggal adalah benteng kehidupan dari keluarga. Kehidupan dunia luar samgatlah keras, bahkan bisa dikatakan buas. Kerasnya kehidupan ditemukan hampir setiap koridor kehidupan: bahkan kerasnya lebih sangat kuat terasa apek politik dan aspek ekonomi dari kehidupan. </a:t>
            </a:r>
            <a:endParaRPr lang="en-US" dirty="0"/>
          </a:p>
          <a:p>
            <a:r>
              <a:rPr lang="id-ID" dirty="0"/>
              <a:t>Tempat tinggal dikonstruksikan agar terasa nyaman, aman dan tentram melalui memperindah rumah. </a:t>
            </a:r>
            <a:endParaRPr lang="en-US" dirty="0"/>
          </a:p>
          <a:p>
            <a:endParaRPr lang="en-US" dirty="0"/>
          </a:p>
        </p:txBody>
      </p:sp>
    </p:spTree>
    <p:extLst>
      <p:ext uri="{BB962C8B-B14F-4D97-AF65-F5344CB8AC3E}">
        <p14:creationId xmlns:p14="http://schemas.microsoft.com/office/powerpoint/2010/main" val="2386805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lvl="0" indent="0">
              <a:buNone/>
            </a:pPr>
            <a:r>
              <a:rPr lang="en-US" dirty="0" smtClean="0"/>
              <a:t>b. </a:t>
            </a:r>
            <a:r>
              <a:rPr lang="id-ID" dirty="0" smtClean="0"/>
              <a:t>Tempat Tinggal sebagai Taman Surga</a:t>
            </a:r>
            <a:endParaRPr lang="en-US" dirty="0" smtClean="0"/>
          </a:p>
          <a:p>
            <a:r>
              <a:rPr lang="id-ID" dirty="0" smtClean="0"/>
              <a:t>Tempat tinggal sebagai taman surga lebih menonjolkan psiko-sosial budaya religi dari rumah. Tempat tinggal sebagai rumahku surgaku dikonstuksikan oleh pasangan suami istri dalam keharmonisan hubungan rumah tangga. </a:t>
            </a:r>
            <a:endParaRPr lang="en-US" dirty="0" smtClean="0"/>
          </a:p>
          <a:p>
            <a:endParaRPr lang="en-US" dirty="0"/>
          </a:p>
        </p:txBody>
      </p:sp>
    </p:spTree>
    <p:extLst>
      <p:ext uri="{BB962C8B-B14F-4D97-AF65-F5344CB8AC3E}">
        <p14:creationId xmlns:p14="http://schemas.microsoft.com/office/powerpoint/2010/main" val="1529446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0" lvl="0" indent="0">
              <a:buNone/>
            </a:pPr>
            <a:r>
              <a:rPr lang="en-US" dirty="0" smtClean="0"/>
              <a:t>c. </a:t>
            </a:r>
            <a:r>
              <a:rPr lang="id-ID" dirty="0" smtClean="0"/>
              <a:t>Tempat </a:t>
            </a:r>
            <a:r>
              <a:rPr lang="id-ID" dirty="0"/>
              <a:t>Tinggal sebagai Stratifikasi Sosial</a:t>
            </a:r>
            <a:endParaRPr lang="en-US" dirty="0"/>
          </a:p>
          <a:p>
            <a:r>
              <a:rPr lang="id-ID" dirty="0"/>
              <a:t>Tempat tinggal mencerminkan aset yang dimiliki. Jika tinggal di rumah sederhana berkolerasi dengan moda transportasi yang dimiliki seperti sepeda motor atau mobil bekas </a:t>
            </a:r>
            <a:r>
              <a:rPr lang="id-ID" dirty="0" smtClean="0"/>
              <a:t>sede</a:t>
            </a:r>
            <a:r>
              <a:rPr lang="en-US" dirty="0" smtClean="0"/>
              <a:t>r</a:t>
            </a:r>
            <a:r>
              <a:rPr lang="id-ID" dirty="0" smtClean="0"/>
              <a:t>hana</a:t>
            </a:r>
            <a:r>
              <a:rPr lang="id-ID" dirty="0"/>
              <a:t>. </a:t>
            </a:r>
            <a:endParaRPr lang="en-US" dirty="0"/>
          </a:p>
          <a:p>
            <a:pPr marL="0" lvl="0" indent="0">
              <a:buNone/>
            </a:pPr>
            <a:endParaRPr lang="en-US" dirty="0" smtClean="0"/>
          </a:p>
          <a:p>
            <a:pPr marL="0" lvl="0" indent="0">
              <a:buNone/>
            </a:pPr>
            <a:r>
              <a:rPr lang="en-US" dirty="0" smtClean="0"/>
              <a:t>d. </a:t>
            </a:r>
            <a:r>
              <a:rPr lang="id-ID" dirty="0" smtClean="0"/>
              <a:t>Tempat </a:t>
            </a:r>
            <a:r>
              <a:rPr lang="id-ID" dirty="0"/>
              <a:t>Tinggal sebagi Identitas</a:t>
            </a:r>
            <a:endParaRPr lang="en-US" dirty="0"/>
          </a:p>
          <a:p>
            <a:r>
              <a:rPr lang="id-ID" dirty="0"/>
              <a:t>Tempat tinggal dapat dilihat sebagai pembentuk identitas. Identitas secara sederhana dapat dipahami seperti suatu pertanyaan tentang diri yaitu siapa aku, berkait dengan aspek ruang dan waktu. </a:t>
            </a:r>
            <a:endParaRPr lang="en-US" dirty="0"/>
          </a:p>
          <a:p>
            <a:endParaRPr lang="en-US" dirty="0"/>
          </a:p>
        </p:txBody>
      </p:sp>
    </p:spTree>
    <p:extLst>
      <p:ext uri="{BB962C8B-B14F-4D97-AF65-F5344CB8AC3E}">
        <p14:creationId xmlns:p14="http://schemas.microsoft.com/office/powerpoint/2010/main" val="98899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lvl="0" indent="0">
              <a:buNone/>
            </a:pPr>
            <a:r>
              <a:rPr lang="en-US" dirty="0" smtClean="0"/>
              <a:t>e. </a:t>
            </a:r>
            <a:r>
              <a:rPr lang="id-ID" dirty="0" smtClean="0"/>
              <a:t>Tempat </a:t>
            </a:r>
            <a:r>
              <a:rPr lang="id-ID" dirty="0"/>
              <a:t>Tinggal </a:t>
            </a:r>
            <a:r>
              <a:rPr lang="id-ID" dirty="0" smtClean="0"/>
              <a:t>sebag</a:t>
            </a:r>
            <a:r>
              <a:rPr lang="en-US" dirty="0" smtClean="0"/>
              <a:t>a</a:t>
            </a:r>
            <a:r>
              <a:rPr lang="id-ID" dirty="0" smtClean="0"/>
              <a:t>i </a:t>
            </a:r>
            <a:r>
              <a:rPr lang="id-ID" dirty="0"/>
              <a:t>Inventasi </a:t>
            </a:r>
            <a:endParaRPr lang="en-US" dirty="0"/>
          </a:p>
          <a:p>
            <a:r>
              <a:rPr lang="id-ID" dirty="0"/>
              <a:t>Rumah adalah investasi. Salah satu cara masyarakat perkotaan menyimpan uangnya adalah </a:t>
            </a:r>
            <a:r>
              <a:rPr lang="id-ID" dirty="0" smtClean="0"/>
              <a:t>membe</a:t>
            </a:r>
            <a:r>
              <a:rPr lang="en-US" dirty="0" smtClean="0"/>
              <a:t>l</a:t>
            </a:r>
            <a:r>
              <a:rPr lang="id-ID" dirty="0" smtClean="0"/>
              <a:t>i </a:t>
            </a:r>
            <a:r>
              <a:rPr lang="id-ID" dirty="0"/>
              <a:t>rumah. </a:t>
            </a:r>
            <a:endParaRPr lang="en-US" dirty="0"/>
          </a:p>
          <a:p>
            <a:endParaRPr lang="en-US" dirty="0"/>
          </a:p>
        </p:txBody>
      </p:sp>
    </p:spTree>
    <p:extLst>
      <p:ext uri="{BB962C8B-B14F-4D97-AF65-F5344CB8AC3E}">
        <p14:creationId xmlns:p14="http://schemas.microsoft.com/office/powerpoint/2010/main" val="44382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2. </a:t>
            </a:r>
            <a:r>
              <a:rPr lang="id-ID" dirty="0" smtClean="0"/>
              <a:t>Pembangunan </a:t>
            </a:r>
            <a:r>
              <a:rPr lang="id-ID" dirty="0"/>
              <a:t>dengan Penggusuran </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id-ID" dirty="0"/>
              <a:t>Pembangunan </a:t>
            </a:r>
            <a:r>
              <a:rPr lang="id-ID" dirty="0" smtClean="0"/>
              <a:t>kawasa</a:t>
            </a:r>
            <a:r>
              <a:rPr lang="en-US" dirty="0" smtClean="0"/>
              <a:t>n</a:t>
            </a:r>
            <a:r>
              <a:rPr lang="id-ID" dirty="0" smtClean="0"/>
              <a:t> </a:t>
            </a:r>
            <a:r>
              <a:rPr lang="id-ID" dirty="0"/>
              <a:t>mewah tidak dilakukan pada lahan kosong atau tidak </a:t>
            </a:r>
            <a:r>
              <a:rPr lang="id-ID" dirty="0" smtClean="0"/>
              <a:t>membua</a:t>
            </a:r>
            <a:r>
              <a:rPr lang="en-US" dirty="0" smtClean="0"/>
              <a:t>t</a:t>
            </a:r>
            <a:r>
              <a:rPr lang="id-ID" dirty="0" smtClean="0"/>
              <a:t> </a:t>
            </a:r>
            <a:r>
              <a:rPr lang="id-ID" dirty="0"/>
              <a:t>sesuatu  yang belum ada sama sekali.  </a:t>
            </a:r>
            <a:endParaRPr lang="en-US" dirty="0" smtClean="0"/>
          </a:p>
          <a:p>
            <a:r>
              <a:rPr lang="id-ID" dirty="0" smtClean="0"/>
              <a:t>Proses </a:t>
            </a:r>
            <a:r>
              <a:rPr lang="id-ID" dirty="0"/>
              <a:t>pembangunan dengan menggusur merupakan proses pembangunan tanpa hati nurani</a:t>
            </a:r>
            <a:r>
              <a:rPr lang="id-ID" dirty="0" smtClean="0"/>
              <a:t>.</a:t>
            </a:r>
            <a:endParaRPr lang="en-US" dirty="0" smtClean="0"/>
          </a:p>
          <a:p>
            <a:r>
              <a:rPr lang="id-ID" dirty="0" smtClean="0"/>
              <a:t>Sejarah </a:t>
            </a:r>
            <a:r>
              <a:rPr lang="id-ID" dirty="0"/>
              <a:t>pembangunan dengan menggusur adalah cara warisan pemerintah kolonial Belanda. </a:t>
            </a:r>
            <a:endParaRPr lang="en-US" dirty="0"/>
          </a:p>
          <a:p>
            <a:endParaRPr lang="en-US" dirty="0"/>
          </a:p>
        </p:txBody>
      </p:sp>
    </p:spTree>
    <p:extLst>
      <p:ext uri="{BB962C8B-B14F-4D97-AF65-F5344CB8AC3E}">
        <p14:creationId xmlns:p14="http://schemas.microsoft.com/office/powerpoint/2010/main" val="1862537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7467600" cy="1143000"/>
          </a:xfrm>
        </p:spPr>
        <p:txBody>
          <a:bodyPr>
            <a:noAutofit/>
          </a:bodyPr>
          <a:lstStyle/>
          <a:p>
            <a:pPr lvl="0" algn="l"/>
            <a:r>
              <a:rPr lang="en-US" sz="3200" dirty="0" smtClean="0"/>
              <a:t>3. </a:t>
            </a:r>
            <a:r>
              <a:rPr lang="id-ID" sz="3200" dirty="0" smtClean="0"/>
              <a:t>Membangun </a:t>
            </a:r>
            <a:r>
              <a:rPr lang="id-ID" sz="3200" dirty="0"/>
              <a:t>Rumah Kaya Wisma, Menggusur Rumah Tunawisma (Slum dan Squatter)</a:t>
            </a:r>
            <a:r>
              <a:rPr lang="en-US" sz="3200" dirty="0"/>
              <a:t/>
            </a:r>
            <a:br>
              <a:rPr lang="en-US" sz="3200" dirty="0"/>
            </a:br>
            <a:endParaRPr lang="en-US" sz="3200" dirty="0"/>
          </a:p>
        </p:txBody>
      </p:sp>
      <p:sp>
        <p:nvSpPr>
          <p:cNvPr id="3" name="Content Placeholder 2"/>
          <p:cNvSpPr>
            <a:spLocks noGrp="1"/>
          </p:cNvSpPr>
          <p:nvPr>
            <p:ph sz="quarter" idx="1"/>
          </p:nvPr>
        </p:nvSpPr>
        <p:spPr>
          <a:xfrm>
            <a:off x="457200" y="1844824"/>
            <a:ext cx="7467600" cy="4629128"/>
          </a:xfrm>
        </p:spPr>
        <p:txBody>
          <a:bodyPr>
            <a:normAutofit/>
          </a:bodyPr>
          <a:lstStyle/>
          <a:p>
            <a:r>
              <a:rPr lang="id-ID" dirty="0"/>
              <a:t>Sementara warga gusuran mendapatkan kompensasi harga tanah dan bangunan yang ada senilai harga rumah sederhana, malah rumah sangat sederhana </a:t>
            </a:r>
            <a:r>
              <a:rPr lang="id-ID" dirty="0" smtClean="0"/>
              <a:t>di</a:t>
            </a:r>
            <a:r>
              <a:rPr lang="en-US" dirty="0" smtClean="0"/>
              <a:t> </a:t>
            </a:r>
            <a:r>
              <a:rPr lang="id-ID" dirty="0" smtClean="0"/>
              <a:t>daerah </a:t>
            </a:r>
            <a:r>
              <a:rPr lang="id-ID" dirty="0"/>
              <a:t>pinggiran kota. </a:t>
            </a:r>
            <a:endParaRPr lang="en-US" dirty="0" smtClean="0"/>
          </a:p>
          <a:p>
            <a:r>
              <a:rPr lang="id-ID" dirty="0" smtClean="0"/>
              <a:t>Biasanya </a:t>
            </a:r>
            <a:r>
              <a:rPr lang="id-ID" dirty="0"/>
              <a:t>mereka tidak perlu memikirkan sewa rumah, sekarang mereka wajib mengeluarkan uang sewa. </a:t>
            </a:r>
            <a:endParaRPr lang="en-US" dirty="0" smtClean="0"/>
          </a:p>
          <a:p>
            <a:r>
              <a:rPr lang="id-ID" dirty="0" smtClean="0"/>
              <a:t>Inilah </a:t>
            </a:r>
            <a:r>
              <a:rPr lang="id-ID" dirty="0"/>
              <a:t>paradoks kota membangun wisma mewah, bagi warga kaya wisma, sementara kota menggusur tunawisma.</a:t>
            </a:r>
            <a:endParaRPr lang="en-US" dirty="0"/>
          </a:p>
          <a:p>
            <a:endParaRPr lang="en-US" dirty="0"/>
          </a:p>
        </p:txBody>
      </p:sp>
    </p:spTree>
    <p:extLst>
      <p:ext uri="{BB962C8B-B14F-4D97-AF65-F5344CB8AC3E}">
        <p14:creationId xmlns:p14="http://schemas.microsoft.com/office/powerpoint/2010/main" val="3990767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4. </a:t>
            </a:r>
            <a:r>
              <a:rPr lang="id-ID" dirty="0" smtClean="0"/>
              <a:t>Aktor </a:t>
            </a:r>
            <a:r>
              <a:rPr lang="id-ID" dirty="0"/>
              <a:t>dan Aksinya</a:t>
            </a:r>
            <a:r>
              <a:rPr lang="en-US" dirty="0"/>
              <a:t/>
            </a:r>
            <a:br>
              <a:rPr lang="en-US" dirty="0"/>
            </a:br>
            <a:endParaRPr lang="en-US" dirty="0"/>
          </a:p>
        </p:txBody>
      </p:sp>
      <p:sp>
        <p:nvSpPr>
          <p:cNvPr id="3" name="Content Placeholder 2"/>
          <p:cNvSpPr>
            <a:spLocks noGrp="1"/>
          </p:cNvSpPr>
          <p:nvPr>
            <p:ph sz="quarter" idx="1"/>
          </p:nvPr>
        </p:nvSpPr>
        <p:spPr/>
        <p:txBody>
          <a:bodyPr/>
          <a:lstStyle/>
          <a:p>
            <a:r>
              <a:rPr lang="id-ID" dirty="0"/>
              <a:t>Para aktor institusi tidak langsung mngeksekusi. Mereka perlu aktor yang bisa </a:t>
            </a:r>
            <a:r>
              <a:rPr lang="id-ID" dirty="0" smtClean="0"/>
              <a:t>berse</a:t>
            </a:r>
            <a:r>
              <a:rPr lang="en-US" dirty="0" smtClean="0"/>
              <a:t>n</a:t>
            </a:r>
            <a:r>
              <a:rPr lang="id-ID" dirty="0" smtClean="0"/>
              <a:t>tuhan </a:t>
            </a:r>
            <a:r>
              <a:rPr lang="id-ID" dirty="0"/>
              <a:t>langsung dengan warga sebagai akar rumput. Para lurah membujuk warganya untuk menjual properti mereka. </a:t>
            </a:r>
            <a:endParaRPr lang="en-US" dirty="0"/>
          </a:p>
          <a:p>
            <a:r>
              <a:rPr lang="id-ID" dirty="0"/>
              <a:t>Terkait dengan nilai ganti rugi dari </a:t>
            </a:r>
            <a:r>
              <a:rPr lang="id-ID" dirty="0" smtClean="0"/>
              <a:t>suat</a:t>
            </a:r>
            <a:r>
              <a:rPr lang="en-US" dirty="0" smtClean="0"/>
              <a:t>u </a:t>
            </a:r>
            <a:r>
              <a:rPr lang="id-ID" dirty="0" smtClean="0"/>
              <a:t>properti</a:t>
            </a:r>
            <a:r>
              <a:rPr lang="id-ID" dirty="0"/>
              <a:t>, ia bisa menjadi ruang yang dapat </a:t>
            </a:r>
            <a:r>
              <a:rPr lang="id-ID" dirty="0" smtClean="0"/>
              <a:t>dinegosiasikan </a:t>
            </a:r>
            <a:r>
              <a:rPr lang="id-ID" dirty="0"/>
              <a:t>dan diperdebatkan. </a:t>
            </a:r>
            <a:endParaRPr lang="en-US" dirty="0"/>
          </a:p>
          <a:p>
            <a:pPr marL="0" lvl="0" indent="0">
              <a:buNone/>
            </a:pPr>
            <a:endParaRPr lang="en-US" dirty="0"/>
          </a:p>
        </p:txBody>
      </p:sp>
    </p:spTree>
    <p:extLst>
      <p:ext uri="{BB962C8B-B14F-4D97-AF65-F5344CB8AC3E}">
        <p14:creationId xmlns:p14="http://schemas.microsoft.com/office/powerpoint/2010/main" val="38630228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490</TotalTime>
  <Words>805</Words>
  <Application>Microsoft Office PowerPoint</Application>
  <PresentationFormat>On-screen Show (4:3)</PresentationFormat>
  <Paragraphs>72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PARADOKS PERKOTAAN </vt:lpstr>
      <vt:lpstr>A. PERUMAHAN MEWAH VERSUS PERUMAHAN KUMUH </vt:lpstr>
      <vt:lpstr>1. Kontruksi Sosial Atas Tempat Tinggal  </vt:lpstr>
      <vt:lpstr>PowerPoint Presentation</vt:lpstr>
      <vt:lpstr>PowerPoint Presentation</vt:lpstr>
      <vt:lpstr>PowerPoint Presentation</vt:lpstr>
      <vt:lpstr>2. Pembangunan dengan Penggusuran  </vt:lpstr>
      <vt:lpstr>3. Membangun Rumah Kaya Wisma, Menggusur Rumah Tunawisma (Slum dan Squatter) </vt:lpstr>
      <vt:lpstr>4. Aktor dan Aksinya </vt:lpstr>
      <vt:lpstr>5. Alternatif Kebijakan  </vt:lpstr>
      <vt:lpstr>B. EKONOMI FORMAL VERSUS EKONOMI INFORMAL </vt:lpstr>
      <vt:lpstr>1. Konsep Aktivitas Ekonomi </vt:lpstr>
      <vt:lpstr>2. Akar Teori Paradoks Aktivitas Ekonomi Perkotaan  </vt:lpstr>
      <vt:lpstr>3. Konsep Ekonomi Formal,Ekonomi Informal, dan Ekonomi Ilegal </vt:lpstr>
      <vt:lpstr>4. Pesona Ekonomi Formal </vt:lpstr>
      <vt:lpstr>5. Jenis Ekonomi Informal </vt:lpstr>
      <vt:lpstr>6. Motif Bekerja di Sektor Informal </vt:lpstr>
      <vt:lpstr>7. Formalisasi Sektor Informal dan Informalisasi Sektor Formal </vt:lpstr>
      <vt:lpstr>8. Pola Konstribusi Konsumsi Rumah Tangga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PARADOKS PERKOTAAN</dc:title>
  <dc:creator>ismail - [2010]</dc:creator>
  <cp:lastModifiedBy>ismail - [2010]</cp:lastModifiedBy>
  <cp:revision>4</cp:revision>
  <dcterms:created xsi:type="dcterms:W3CDTF">2019-12-01T15:59:15Z</dcterms:created>
  <dcterms:modified xsi:type="dcterms:W3CDTF">2019-12-02T01:50:00Z</dcterms:modified>
</cp:coreProperties>
</file>