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9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6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707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9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04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57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68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42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01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C21D50-BBA2-4E36-B3C5-875B2ED5EDE9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D5E238-FD9A-413E-8424-2AFEF8CB1ED0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3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AFDA-74C9-44B3-8A9F-FA658271D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KECEPATAN NUKLEASI DAN PERTUMBUHAN KRISTAL</a:t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47433-DAF3-4582-A3CB-9BEA8A27E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554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2D98-BA6D-411E-AA1F-EBBD8C67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Contoh 1 . Desain kristaliser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775C-D4CF-419D-A6E1-B5EDC195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:Penentuan ukuran alat dan  distribusi ukuran kristal</a:t>
            </a:r>
            <a:r>
              <a:rPr lang="id-ID" dirty="0"/>
              <a:t> jika ditentukan:      </a:t>
            </a:r>
          </a:p>
          <a:p>
            <a:pPr lvl="2"/>
            <a:r>
              <a:rPr lang="id-ID" sz="2000" dirty="0"/>
              <a:t>bahan yang dikristalkan,</a:t>
            </a:r>
          </a:p>
          <a:p>
            <a:pPr lvl="2"/>
            <a:r>
              <a:rPr lang="id-ID" sz="2000" dirty="0"/>
              <a:t>waktu tinggal (t), </a:t>
            </a:r>
          </a:p>
          <a:p>
            <a:pPr lvl="2"/>
            <a:r>
              <a:rPr lang="fi-FI" sz="2000" dirty="0"/>
              <a:t>kapasitas (Q),  dan </a:t>
            </a:r>
            <a:endParaRPr lang="id-ID" sz="2000" dirty="0"/>
          </a:p>
          <a:p>
            <a:pPr lvl="2"/>
            <a:r>
              <a:rPr lang="fi-FI" sz="2000" dirty="0"/>
              <a:t>kecepatan pertumbuhan kristal.</a:t>
            </a:r>
            <a:endParaRPr lang="id-ID" sz="2000" dirty="0"/>
          </a:p>
          <a:p>
            <a:r>
              <a:rPr lang="id-ID" dirty="0"/>
              <a:t>Diketahui : t dan G</a:t>
            </a:r>
          </a:p>
          <a:p>
            <a:r>
              <a:rPr lang="it-IT" dirty="0"/>
              <a:t>Dicari : distribusi ukuran produk kristaliser.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391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2D70-73EC-4F2C-B56F-311DBFEA0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1635"/>
            <a:ext cx="9720073" cy="5487725"/>
          </a:xfrm>
        </p:spPr>
        <p:txBody>
          <a:bodyPr/>
          <a:lstStyle/>
          <a:p>
            <a:r>
              <a:rPr lang="id-ID" dirty="0"/>
              <a:t>Penyelesaian: </a:t>
            </a:r>
            <a:endParaRPr lang="en-US" dirty="0"/>
          </a:p>
          <a:p>
            <a:r>
              <a:rPr lang="id-ID" dirty="0"/>
              <a:t>Jumlah/fraksi kristal kumulativ yang berukuran L diprediksi dengan korelasi 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it-IT" dirty="0"/>
              <a:t>Contoh korelasi di tabel 18-5 (Perry, 1999).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 </a:t>
            </a:r>
          </a:p>
          <a:p>
            <a:endParaRPr lang="id-ID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BEE752-8935-443D-AE8C-5BCDE5BE5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460" y="2088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E397CC5-8147-4F36-8CF6-7B8B1BAB4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28204"/>
              </p:ext>
            </p:extLst>
          </p:nvPr>
        </p:nvGraphicFramePr>
        <p:xfrm>
          <a:off x="2210937" y="2088107"/>
          <a:ext cx="4484103" cy="80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3" imgW="3543300" imgH="635000" progId="Equation.3">
                  <p:embed/>
                </p:oleObj>
              </mc:Choice>
              <mc:Fallback>
                <p:oleObj r:id="rId3" imgW="3543300" imgH="63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937" y="2088107"/>
                        <a:ext cx="4484103" cy="805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>
            <a:extLst>
              <a:ext uri="{FF2B5EF4-FFF2-40B4-BE49-F238E27FC236}">
                <a16:creationId xmlns:a16="http://schemas.microsoft.com/office/drawing/2014/main" id="{EF89BD0C-9D1E-4C03-A803-BE43C915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84" y="39646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88C331-F8A2-4A00-ACC7-67D09E37F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57888"/>
              </p:ext>
            </p:extLst>
          </p:nvPr>
        </p:nvGraphicFramePr>
        <p:xfrm>
          <a:off x="2538484" y="3964699"/>
          <a:ext cx="2538483" cy="147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5" imgW="1816100" imgH="1066800" progId="Equation.3">
                  <p:embed/>
                </p:oleObj>
              </mc:Choice>
              <mc:Fallback>
                <p:oleObj r:id="rId5" imgW="1816100" imgH="1066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84" y="3964699"/>
                        <a:ext cx="2538483" cy="1475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24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2AB0-F5CF-4387-8394-5D9695D9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Contoh Desain kristaliser urea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5C5D0-B201-4A12-B626-31B7C8EB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5913"/>
            <a:ext cx="9720073" cy="4750904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Tentukan ukuran alat dan  distribusi ukuran kristal jika ditentukan:</a:t>
            </a:r>
            <a:endParaRPr lang="id-ID" dirty="0"/>
          </a:p>
          <a:p>
            <a:pPr lvl="1"/>
            <a:r>
              <a:rPr lang="it-IT" dirty="0"/>
              <a:t> </a:t>
            </a:r>
            <a:r>
              <a:rPr lang="nb-NO" dirty="0"/>
              <a:t>waktu tinggal (t), </a:t>
            </a:r>
            <a:endParaRPr lang="id-ID" dirty="0"/>
          </a:p>
          <a:p>
            <a:pPr lvl="1"/>
            <a:r>
              <a:rPr lang="nb-NO" dirty="0"/>
              <a:t>kapasitas (Q),  dan </a:t>
            </a:r>
            <a:endParaRPr lang="id-ID" dirty="0"/>
          </a:p>
          <a:p>
            <a:pPr lvl="1"/>
            <a:r>
              <a:rPr lang="fi-FI" dirty="0"/>
              <a:t>kecepatan pertumbuhan kristal.</a:t>
            </a:r>
            <a:endParaRPr lang="id-ID" dirty="0"/>
          </a:p>
          <a:p>
            <a:r>
              <a:rPr lang="it-IT" dirty="0"/>
              <a:t>Untuk preliminary  design dapat mengambil data dari table 18-6 (Perry, 1999). </a:t>
            </a:r>
          </a:p>
          <a:p>
            <a:r>
              <a:rPr lang="it-IT" dirty="0"/>
              <a:t>Untuk urea: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pt-BR" dirty="0"/>
              <a:t>Data diketahui : Q m</a:t>
            </a:r>
            <a:r>
              <a:rPr lang="pt-BR" baseline="30000" dirty="0"/>
              <a:t>3</a:t>
            </a:r>
            <a:r>
              <a:rPr lang="pt-BR" dirty="0"/>
              <a:t>/jam = kapasitas.</a:t>
            </a:r>
            <a:endParaRPr lang="id-ID" dirty="0"/>
          </a:p>
          <a:p>
            <a:r>
              <a:rPr lang="pt-BR" dirty="0"/>
              <a:t>Data ditentukan :</a:t>
            </a:r>
            <a:endParaRPr lang="id-ID" dirty="0"/>
          </a:p>
          <a:p>
            <a:r>
              <a:rPr lang="pt-BR" dirty="0"/>
              <a:t>                   t =  3,38 jam</a:t>
            </a:r>
            <a:endParaRPr lang="id-ID" dirty="0"/>
          </a:p>
          <a:p>
            <a:r>
              <a:rPr lang="pt-BR" dirty="0"/>
              <a:t>                   G = 0,9. 10</a:t>
            </a:r>
            <a:r>
              <a:rPr lang="pt-BR" baseline="30000" dirty="0"/>
              <a:t>-8</a:t>
            </a:r>
            <a:r>
              <a:rPr lang="pt-BR" dirty="0"/>
              <a:t> m/s   =  0,0324  mm/jam</a:t>
            </a:r>
            <a:endParaRPr lang="id-ID" dirty="0"/>
          </a:p>
          <a:p>
            <a:r>
              <a:rPr lang="it-IT" dirty="0"/>
              <a:t>Data dicari :  a. Volum alat.</a:t>
            </a:r>
            <a:endParaRPr lang="id-ID" dirty="0"/>
          </a:p>
          <a:p>
            <a:r>
              <a:rPr lang="it-IT" dirty="0"/>
              <a:t>                     </a:t>
            </a:r>
            <a:r>
              <a:rPr lang="pt-BR" dirty="0"/>
              <a:t>b. distribusi ukuran produk.</a:t>
            </a:r>
            <a:endParaRPr lang="id-ID" dirty="0"/>
          </a:p>
          <a:p>
            <a:endParaRPr lang="it-IT" dirty="0"/>
          </a:p>
          <a:p>
            <a:endParaRPr lang="it-IT" dirty="0"/>
          </a:p>
          <a:p>
            <a:endParaRPr lang="id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B0B488-0FC5-4FAE-B3C2-1AF5E7D8F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82335"/>
              </p:ext>
            </p:extLst>
          </p:nvPr>
        </p:nvGraphicFramePr>
        <p:xfrm>
          <a:off x="2554818" y="3255529"/>
          <a:ext cx="4164032" cy="9332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57507">
                  <a:extLst>
                    <a:ext uri="{9D8B030D-6E8A-4147-A177-3AD203B41FA5}">
                      <a16:colId xmlns:a16="http://schemas.microsoft.com/office/drawing/2014/main" val="987490541"/>
                    </a:ext>
                  </a:extLst>
                </a:gridCol>
                <a:gridCol w="1478099">
                  <a:extLst>
                    <a:ext uri="{9D8B030D-6E8A-4147-A177-3AD203B41FA5}">
                      <a16:colId xmlns:a16="http://schemas.microsoft.com/office/drawing/2014/main" val="746072633"/>
                    </a:ext>
                  </a:extLst>
                </a:gridCol>
                <a:gridCol w="1128426">
                  <a:extLst>
                    <a:ext uri="{9D8B030D-6E8A-4147-A177-3AD203B41FA5}">
                      <a16:colId xmlns:a16="http://schemas.microsoft.com/office/drawing/2014/main" val="200765103"/>
                    </a:ext>
                  </a:extLst>
                </a:gridCol>
              </a:tblGrid>
              <a:tr h="31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variabel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kisaran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design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382030"/>
                  </a:ext>
                </a:extLst>
              </a:tr>
              <a:tr h="31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G, m/s  .  10</a:t>
                      </a:r>
                      <a:r>
                        <a:rPr lang="it-IT" sz="1800" baseline="30000">
                          <a:effectLst/>
                        </a:rPr>
                        <a:t>8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0,4  -  4,2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0,9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468000"/>
                  </a:ext>
                </a:extLst>
              </a:tr>
              <a:tr h="31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t,  jam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2,5  - 6,8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3,38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39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96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3457-75C7-4F6C-B820-5BB335C3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119" y="331304"/>
            <a:ext cx="9720073" cy="6195391"/>
          </a:xfrm>
        </p:spPr>
        <p:txBody>
          <a:bodyPr>
            <a:normAutofit/>
          </a:bodyPr>
          <a:lstStyle/>
          <a:p>
            <a:r>
              <a:rPr lang="pt-BR" sz="2400" dirty="0"/>
              <a:t>Penyelesaian:</a:t>
            </a:r>
            <a:endParaRPr lang="id-ID" sz="2400" dirty="0"/>
          </a:p>
          <a:p>
            <a:pPr lvl="1"/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alat</a:t>
            </a:r>
            <a:r>
              <a:rPr lang="fr-FR" dirty="0"/>
              <a:t> = V  =  Q/t</a:t>
            </a:r>
            <a:endParaRPr lang="id-ID" dirty="0"/>
          </a:p>
          <a:p>
            <a:pPr lvl="1"/>
            <a:r>
              <a:rPr lang="pt-BR" dirty="0"/>
              <a:t>Distribusi ukuran: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it-IT" sz="1800" dirty="0"/>
              <a:t>Prediksi kisaran L :</a:t>
            </a:r>
            <a:endParaRPr lang="id-ID" sz="1800" dirty="0"/>
          </a:p>
          <a:p>
            <a:pPr lvl="0"/>
            <a:r>
              <a:rPr lang="it-IT" sz="1800" dirty="0"/>
              <a:t>Ukuran kristal disesuaikan dengan ukuran screen shaker.</a:t>
            </a:r>
            <a:endParaRPr lang="id-ID" sz="1800" dirty="0"/>
          </a:p>
          <a:p>
            <a:pPr lvl="0"/>
            <a:r>
              <a:rPr lang="it-IT" sz="1800" dirty="0"/>
              <a:t>Dimulai x ≥ 1,0.</a:t>
            </a:r>
            <a:endParaRPr lang="id-ID" sz="1800" dirty="0"/>
          </a:p>
          <a:p>
            <a:pPr marL="128016" lvl="1" indent="0">
              <a:buNone/>
            </a:pPr>
            <a:r>
              <a:rPr lang="fi-FI" dirty="0"/>
              <a:t>Jika    x  = 1,  maka  L =0,1095 mm.  Ukuran screen yang paling mendekati adalah 0,147 mm  (100 mesh).</a:t>
            </a:r>
            <a:endParaRPr lang="id-ID" dirty="0"/>
          </a:p>
          <a:p>
            <a:r>
              <a:rPr lang="fi-FI" sz="1800" dirty="0"/>
              <a:t>Revisi nilai x,  jika L =0,147 mm;   diperoleh  :</a:t>
            </a:r>
            <a:endParaRPr lang="id-ID" sz="1800" dirty="0"/>
          </a:p>
          <a:p>
            <a:r>
              <a:rPr lang="fi-FI" sz="1800" dirty="0"/>
              <a:t>            X  = 1,342.</a:t>
            </a:r>
            <a:endParaRPr lang="id-ID" sz="1800" dirty="0"/>
          </a:p>
          <a:p>
            <a:r>
              <a:rPr lang="fi-FI" sz="1800" dirty="0"/>
              <a:t>Maka,  wf = 0,048</a:t>
            </a:r>
            <a:endParaRPr lang="id-ID" sz="1800" dirty="0"/>
          </a:p>
          <a:p>
            <a:r>
              <a:rPr lang="fi-FI" sz="1800" dirty="0"/>
              <a:t>Nilai wf ini adalah total akumulasi  ukuran kristal yang lolos 100 mesh.</a:t>
            </a:r>
            <a:endParaRPr lang="id-ID" sz="1800" dirty="0"/>
          </a:p>
          <a:p>
            <a:pPr marL="128016" lvl="1" indent="0">
              <a:buNone/>
            </a:pPr>
            <a:endParaRPr lang="id-ID" dirty="0"/>
          </a:p>
          <a:p>
            <a:endParaRPr lang="id-ID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63D9B1-2294-4B04-99ED-4494A52A5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91957"/>
              </p:ext>
            </p:extLst>
          </p:nvPr>
        </p:nvGraphicFramePr>
        <p:xfrm>
          <a:off x="3856383" y="887895"/>
          <a:ext cx="2743200" cy="139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3" imgW="2146300" imgH="1092200" progId="Equation.3">
                  <p:embed/>
                </p:oleObj>
              </mc:Choice>
              <mc:Fallback>
                <p:oleObj r:id="rId3" imgW="2146300" imgH="1092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383" y="887895"/>
                        <a:ext cx="2743200" cy="1394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15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7A10D-2F31-4027-990D-53015B904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715617"/>
                <a:ext cx="9720073" cy="5593743"/>
              </a:xfrm>
            </p:spPr>
            <p:txBody>
              <a:bodyPr/>
              <a:lstStyle/>
              <a:p>
                <a:r>
                  <a:rPr lang="fi-FI" dirty="0"/>
                  <a:t>Selanjutnya dicari nilai-nilai wf untuk L yang lain dengan Δ  L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i-FI" dirty="0"/>
                  <a:t> </a:t>
                </a:r>
              </a:p>
              <a:p>
                <a:r>
                  <a:rPr lang="fi-FI" dirty="0"/>
                  <a:t>perhitungan berhenti jika total fraksi akumulasi mendekati 1,0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7A10D-2F31-4027-990D-53015B904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715617"/>
                <a:ext cx="9720073" cy="5593743"/>
              </a:xfrm>
              <a:blipFill>
                <a:blip r:embed="rId3"/>
                <a:stretch>
                  <a:fillRect l="-313" t="-65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72D3DD5-3BCA-42C5-A773-335EDAFD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1936669"/>
            <a:ext cx="7101120" cy="2189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58DB23-6618-49CF-B46C-0B52BB48F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964" y="4126200"/>
            <a:ext cx="6514789" cy="2457141"/>
          </a:xfrm>
          <a:prstGeom prst="rect">
            <a:avLst/>
          </a:prstGeom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A219BBD0-4075-486F-8C2F-57660E01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9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46AB8-3148-4D5A-9A4C-512182E9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22" y="0"/>
            <a:ext cx="3142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1835-47B3-46D5-9733-3AB081DD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/>
              <a:t>Contoh 2.  Penentuan kecepatan nukleasi dan kecepatan pertumbuhan kristal</a:t>
            </a:r>
            <a:r>
              <a:rPr lang="fi-FI" sz="2000" dirty="0"/>
              <a:t> berdasarkan data suatu percobaan atau data suatu kristaliser di pabrik.</a:t>
            </a:r>
            <a:br>
              <a:rPr lang="id-ID" sz="2000" dirty="0"/>
            </a:br>
            <a:endParaRPr lang="id-ID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58E61E-2031-4D4C-89A8-FFFA8F37F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793284"/>
            <a:ext cx="7552108" cy="3971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C444F-D4F9-4203-B60A-0B04C85D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42" y="5902024"/>
            <a:ext cx="1856715" cy="308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1D5BFD-CC5E-466A-8E32-70AFEE17A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691" y="2084832"/>
            <a:ext cx="3169309" cy="10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F2FAE-862F-48A9-8471-10211A59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54" y="1007826"/>
            <a:ext cx="3680856" cy="176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83743-0191-4445-A005-5D379BB1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61" y="3307885"/>
            <a:ext cx="6384493" cy="15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A5CE2-1CD0-48F2-A8FC-20482C63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8" y="926888"/>
            <a:ext cx="5870706" cy="52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D9C916-6D6E-44CA-B323-8A6DD3D6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1063445"/>
            <a:ext cx="9082340" cy="3937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85157-EEF7-4665-B2CE-3F509A2D2625}"/>
              </a:ext>
            </a:extLst>
          </p:cNvPr>
          <p:cNvSpPr txBox="1"/>
          <p:nvPr/>
        </p:nvSpPr>
        <p:spPr>
          <a:xfrm>
            <a:off x="9064487" y="2305878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10,698</a:t>
            </a:r>
            <a:endParaRPr lang="id-ID" dirty="0">
              <a:highlight>
                <a:srgbClr val="00FFFF"/>
              </a:highligh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44A0948-8521-45DA-A710-A5A4BEF15FB5}"/>
              </a:ext>
            </a:extLst>
          </p:cNvPr>
          <p:cNvSpPr/>
          <p:nvPr/>
        </p:nvSpPr>
        <p:spPr>
          <a:xfrm>
            <a:off x="5645426" y="1338470"/>
            <a:ext cx="596348" cy="6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4C21DF2-35BB-4CC2-819B-4D3CA5EA4B9E}"/>
              </a:ext>
            </a:extLst>
          </p:cNvPr>
          <p:cNvSpPr/>
          <p:nvPr/>
        </p:nvSpPr>
        <p:spPr>
          <a:xfrm>
            <a:off x="9064487" y="1179443"/>
            <a:ext cx="596348" cy="6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721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35F5-E15F-44D1-8252-5401F709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KECEPATAN PERTUMBUHAN KRISTAL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307A-5E5C-40E4-99FB-0A058C48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Kristal </a:t>
            </a:r>
            <a:r>
              <a:rPr lang="en-US" dirty="0" err="1"/>
              <a:t>tumbuh</a:t>
            </a:r>
            <a:r>
              <a:rPr lang="en-US" dirty="0"/>
              <a:t> :</a:t>
            </a:r>
            <a:endParaRPr lang="id-ID" dirty="0"/>
          </a:p>
          <a:p>
            <a:pPr lvl="1"/>
            <a:r>
              <a:rPr lang="en-US" dirty="0"/>
              <a:t>Proses layer by layer.</a:t>
            </a:r>
            <a:endParaRPr lang="id-ID" dirty="0"/>
          </a:p>
          <a:p>
            <a:pPr lvl="1"/>
            <a:r>
              <a:rPr lang="id-ID" dirty="0"/>
              <a:t>Pertumbuhan di permukaan Kristal. </a:t>
            </a:r>
          </a:p>
          <a:p>
            <a:pPr lvl="1"/>
            <a:r>
              <a:rPr lang="id-ID" dirty="0"/>
              <a:t>Difusi dari badan utama cairan ke permukaan Kristal.</a:t>
            </a:r>
          </a:p>
          <a:p>
            <a:r>
              <a:rPr lang="id-ID" dirty="0"/>
              <a:t>McCabe (1929)  Hukum delta L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CC5AE-ED52-4AF0-8F8E-F774D2BE4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34" y="4263990"/>
            <a:ext cx="2425350" cy="8453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7EF184-1740-4F7A-87A7-BE54C3BF13B8}"/>
              </a:ext>
            </a:extLst>
          </p:cNvPr>
          <p:cNvSpPr/>
          <p:nvPr/>
        </p:nvSpPr>
        <p:spPr>
          <a:xfrm>
            <a:off x="2836163" y="5310199"/>
            <a:ext cx="7169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fi-FI" dirty="0">
                <a:latin typeface="Times New Roman" panose="02020603050405020304" pitchFamily="18" charset="0"/>
                <a:ea typeface="Batang" panose="02030600000101010101" pitchFamily="18" charset="-127"/>
              </a:rPr>
              <a:t>G = kecepatan pertumbuhan kristal selama interval waktu (∆ t ).</a:t>
            </a:r>
            <a:endParaRPr lang="id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fi-FI" dirty="0">
                <a:latin typeface="Times New Roman" panose="02020603050405020304" pitchFamily="18" charset="0"/>
                <a:ea typeface="Batang" panose="02030600000101010101" pitchFamily="18" charset="-127"/>
              </a:rPr>
              <a:t>∆ L  =  pertambahan ukuran kristal.</a:t>
            </a:r>
            <a:endParaRPr lang="id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fi-FI" dirty="0">
                <a:latin typeface="Times New Roman" panose="02020603050405020304" pitchFamily="18" charset="0"/>
                <a:ea typeface="Batang" panose="02030600000101010101" pitchFamily="18" charset="-127"/>
              </a:rPr>
              <a:t>Ukuran : tebal atau panjang karakteristik.</a:t>
            </a:r>
            <a:endParaRPr lang="id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6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E9021-4392-4330-8ACE-5D811565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4" y="0"/>
            <a:ext cx="5923514" cy="6298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D3F87-AF39-4212-8F6B-1B3DF3FF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32" y="2520750"/>
            <a:ext cx="3583134" cy="181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06B5D-74B5-48FE-A3D6-329034D6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24" y="4496905"/>
            <a:ext cx="3094525" cy="1735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0CEFF-5F4A-4944-8D17-E8E61D19A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07" y="432932"/>
            <a:ext cx="6461081" cy="18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7E288-27F7-4D49-911D-A6D37CB6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52" y="147622"/>
            <a:ext cx="5919729" cy="6297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7D1724-641B-4202-892D-4759D8DA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80" y="1604162"/>
            <a:ext cx="5524179" cy="11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82067-AEFA-40C2-BC4C-9EB099BF3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87" y="998820"/>
            <a:ext cx="8518320" cy="49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6B158-E557-412D-9726-19CEE48F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60" y="1325217"/>
            <a:ext cx="9006891" cy="39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0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C3B35-BC8D-4EA3-919E-FBC6CF76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62" y="450574"/>
            <a:ext cx="7189405" cy="2237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86D8E-074E-42D3-A9ED-BAE50065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161" y="2687853"/>
            <a:ext cx="7189406" cy="36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3E66-467B-4C71-B6F7-653018B5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KECEPATAN NUKLEASI (B</a:t>
            </a:r>
            <a:r>
              <a:rPr lang="fi-FI" baseline="30000" dirty="0"/>
              <a:t>0</a:t>
            </a:r>
            <a:r>
              <a:rPr lang="fi-FI" dirty="0"/>
              <a:t>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BA7C-3638-4A14-921A-0FAB97D3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Berdasarkan data lapangan, kecepatan nukleasi adalah gabungan dari :</a:t>
            </a:r>
          </a:p>
          <a:p>
            <a:pPr marL="630936" lvl="1" indent="-457200">
              <a:buFont typeface="+mj-lt"/>
              <a:buAutoNum type="arabicPeriod"/>
            </a:pPr>
            <a:r>
              <a:rPr lang="id-ID" dirty="0"/>
              <a:t>nukleasi homogen ( karena supersaturasi)</a:t>
            </a:r>
          </a:p>
          <a:p>
            <a:pPr marL="630936" lvl="1" indent="-457200">
              <a:buFont typeface="+mj-lt"/>
              <a:buAutoNum type="arabicPeriod"/>
            </a:pPr>
            <a:r>
              <a:rPr lang="id-ID" dirty="0"/>
              <a:t>nukleasi karena kontak antar kristal.</a:t>
            </a:r>
          </a:p>
          <a:p>
            <a:pPr marL="630936" lvl="1" indent="-457200">
              <a:buFont typeface="+mj-lt"/>
              <a:buAutoNum type="arabicPeriod"/>
            </a:pPr>
            <a:r>
              <a:rPr lang="id-ID" dirty="0"/>
              <a:t>nukleasi karena kontak antara kristal dengan dinding alat.</a:t>
            </a:r>
          </a:p>
          <a:p>
            <a:pPr marL="630936" lvl="1" indent="-457200">
              <a:buFont typeface="+mj-lt"/>
              <a:buAutoNum type="arabicPeriod"/>
            </a:pPr>
            <a:r>
              <a:rPr lang="id-ID" dirty="0"/>
              <a:t>nukleasi karena kontak antara kristal dengan pengaduk.</a:t>
            </a:r>
          </a:p>
          <a:p>
            <a:endParaRPr lang="en-US" dirty="0"/>
          </a:p>
          <a:p>
            <a:r>
              <a:rPr lang="id-ID" dirty="0"/>
              <a:t>B</a:t>
            </a:r>
            <a:r>
              <a:rPr lang="id-ID" baseline="30000" dirty="0"/>
              <a:t>0</a:t>
            </a:r>
            <a:r>
              <a:rPr lang="id-ID" dirty="0"/>
              <a:t> = B</a:t>
            </a:r>
            <a:r>
              <a:rPr lang="id-ID" baseline="-25000" dirty="0"/>
              <a:t>SS</a:t>
            </a:r>
            <a:r>
              <a:rPr lang="id-ID" dirty="0"/>
              <a:t>  + B</a:t>
            </a:r>
            <a:r>
              <a:rPr lang="id-ID" baseline="-25000" dirty="0"/>
              <a:t>C</a:t>
            </a:r>
            <a:r>
              <a:rPr lang="id-ID" dirty="0"/>
              <a:t>  + B</a:t>
            </a:r>
            <a:r>
              <a:rPr lang="id-ID" baseline="-25000" dirty="0"/>
              <a:t>E</a:t>
            </a:r>
            <a:endParaRPr lang="id-ID" dirty="0"/>
          </a:p>
          <a:p>
            <a:r>
              <a:rPr lang="en-US" dirty="0"/>
              <a:t>B</a:t>
            </a:r>
            <a:r>
              <a:rPr lang="en-US" baseline="30000" dirty="0"/>
              <a:t>o</a:t>
            </a:r>
            <a:r>
              <a:rPr lang="en-US" dirty="0"/>
              <a:t> =  total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nukleasi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B</a:t>
            </a:r>
            <a:r>
              <a:rPr lang="en-US" baseline="-25000" dirty="0"/>
              <a:t>SS</a:t>
            </a:r>
            <a:r>
              <a:rPr lang="en-US" dirty="0"/>
              <a:t> = </a:t>
            </a:r>
            <a:r>
              <a:rPr lang="en-US" dirty="0" err="1"/>
              <a:t>supersaturasi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B</a:t>
            </a:r>
            <a:r>
              <a:rPr lang="en-US" baseline="-25000" dirty="0"/>
              <a:t>C   </a:t>
            </a:r>
            <a:r>
              <a:rPr lang="en-US" dirty="0"/>
              <a:t>= crystals.</a:t>
            </a:r>
            <a:endParaRPr lang="id-ID" dirty="0"/>
          </a:p>
          <a:p>
            <a:r>
              <a:rPr lang="en-US" dirty="0"/>
              <a:t>B</a:t>
            </a:r>
            <a:r>
              <a:rPr lang="en-US" baseline="-25000" dirty="0"/>
              <a:t>E</a:t>
            </a:r>
            <a:r>
              <a:rPr lang="en-US" dirty="0"/>
              <a:t> = equipment.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68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8FC28A-8664-4E21-B742-2260222C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641" y="764650"/>
            <a:ext cx="9720073" cy="5328699"/>
          </a:xfrm>
        </p:spPr>
        <p:txBody>
          <a:bodyPr>
            <a:normAutofit fontScale="92500"/>
          </a:bodyPr>
          <a:lstStyle/>
          <a:p>
            <a:r>
              <a:rPr lang="it-IT" dirty="0"/>
              <a:t>Tetapi  nilai  B</a:t>
            </a:r>
            <a:r>
              <a:rPr lang="it-IT" baseline="30000" dirty="0"/>
              <a:t>o</a:t>
            </a:r>
            <a:r>
              <a:rPr lang="it-IT" dirty="0"/>
              <a:t>   sulit dievaluasi.</a:t>
            </a:r>
            <a:endParaRPr lang="id-ID" dirty="0"/>
          </a:p>
          <a:p>
            <a:r>
              <a:rPr lang="it-IT" dirty="0"/>
              <a:t>Hubungan kecepatan nukleasi dengan kecepatan pertumbuhan kristal secara umum :</a:t>
            </a:r>
            <a:endParaRPr lang="id-ID" dirty="0"/>
          </a:p>
          <a:p>
            <a:r>
              <a:rPr lang="id-ID" dirty="0"/>
              <a:t>B</a:t>
            </a:r>
            <a:r>
              <a:rPr lang="id-ID" baseline="30000" dirty="0"/>
              <a:t>0</a:t>
            </a:r>
            <a:r>
              <a:rPr lang="id-ID" dirty="0"/>
              <a:t> = ka .  G</a:t>
            </a:r>
            <a:r>
              <a:rPr lang="id-ID" baseline="30000" dirty="0"/>
              <a:t>i</a:t>
            </a:r>
            <a:r>
              <a:rPr lang="id-ID" dirty="0"/>
              <a:t>.  M</a:t>
            </a:r>
            <a:r>
              <a:rPr lang="id-ID" baseline="-25000" dirty="0"/>
              <a:t>T</a:t>
            </a:r>
            <a:r>
              <a:rPr lang="id-ID" baseline="30000" dirty="0"/>
              <a:t>j</a:t>
            </a:r>
            <a:endParaRPr lang="en-US" baseline="30000" dirty="0"/>
          </a:p>
          <a:p>
            <a:pPr marL="128016" lvl="1" indent="0">
              <a:buNone/>
            </a:pPr>
            <a:endParaRPr lang="fi-FI" dirty="0"/>
          </a:p>
          <a:p>
            <a:pPr marL="310896" lvl="2" indent="0">
              <a:buNone/>
            </a:pPr>
            <a:r>
              <a:rPr lang="fi-FI" sz="1800" dirty="0"/>
              <a:t>ka = kontanta = f ( jenis kristal dan kondisi alat)</a:t>
            </a:r>
          </a:p>
          <a:p>
            <a:pPr marL="310896" lvl="2" indent="0">
              <a:buNone/>
            </a:pPr>
            <a:endParaRPr lang="fi-FI" sz="1800" dirty="0"/>
          </a:p>
          <a:p>
            <a:pPr marL="310896" lvl="2" indent="0">
              <a:buNone/>
            </a:pPr>
            <a:endParaRPr lang="fi-FI" sz="1800" dirty="0"/>
          </a:p>
          <a:p>
            <a:pPr marL="310896" lvl="2" indent="0">
              <a:buNone/>
            </a:pPr>
            <a:endParaRPr lang="fi-FI" sz="1800" dirty="0"/>
          </a:p>
          <a:p>
            <a:r>
              <a:rPr lang="nb-NO" sz="2400" dirty="0"/>
              <a:t>Korelasi di atas untuk beberapa produk kristal disajikan di table 18-6 (Perry, 1999).</a:t>
            </a:r>
            <a:endParaRPr lang="id-ID" sz="2400" dirty="0"/>
          </a:p>
          <a:p>
            <a:r>
              <a:rPr lang="fi-FI" sz="2400" dirty="0"/>
              <a:t> </a:t>
            </a:r>
            <a:endParaRPr lang="id-ID" sz="2400" dirty="0"/>
          </a:p>
          <a:p>
            <a:r>
              <a:rPr lang="fi-FI" sz="2400" dirty="0"/>
              <a:t>Terlihat bahwa :</a:t>
            </a:r>
            <a:endParaRPr lang="id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nukleasi mempengaruhi jumlah kristal.</a:t>
            </a:r>
            <a:endParaRPr lang="id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id-ID" sz="2400" dirty="0"/>
              <a:t>pertumbuhan mempengaruhi ukuran kristal.</a:t>
            </a:r>
          </a:p>
          <a:p>
            <a:pPr marL="128016" lvl="1" indent="0">
              <a:buNone/>
            </a:pPr>
            <a:endParaRPr lang="fi-FI" sz="2200" dirty="0"/>
          </a:p>
          <a:p>
            <a:pPr marL="128016" lvl="1" indent="0">
              <a:buNone/>
            </a:pPr>
            <a:endParaRPr lang="fi-FI" dirty="0"/>
          </a:p>
          <a:p>
            <a:pPr marL="128016" lvl="1" indent="0">
              <a:buNone/>
            </a:pPr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B7FB8B6-2920-435A-A6DC-1303CB0B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357" y="25841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53F9A83-BFA2-4542-AD92-6762DCEEF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41721"/>
              </p:ext>
            </p:extLst>
          </p:nvPr>
        </p:nvGraphicFramePr>
        <p:xfrm>
          <a:off x="1500806" y="2859180"/>
          <a:ext cx="3270266" cy="569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2400300" imgH="419100" progId="Equation.3">
                  <p:embed/>
                </p:oleObj>
              </mc:Choice>
              <mc:Fallback>
                <p:oleObj r:id="rId3" imgW="24003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806" y="2859180"/>
                        <a:ext cx="3270266" cy="569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06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2AC50-6346-4399-815C-09F500D85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85" y="152809"/>
            <a:ext cx="5571429" cy="6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1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39D6-CF1B-4AE3-9705-F4C11148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HUBUNGAN G  DAN B</a:t>
            </a:r>
            <a:r>
              <a:rPr lang="id-ID" baseline="30000" dirty="0"/>
              <a:t>0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911F-DEC0-4BE1-A9C5-E85EF4FB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16157"/>
            <a:ext cx="9720073" cy="4023360"/>
          </a:xfrm>
        </p:spPr>
        <p:txBody>
          <a:bodyPr/>
          <a:lstStyle/>
          <a:p>
            <a:r>
              <a:rPr lang="id-ID" dirty="0"/>
              <a:t>Hubungan kecepatan nukleasi dengan kecepatan pertumbuhan dikembangkan oleh Randolph &amp; Larson (1962), digambarkan bahwa:</a:t>
            </a:r>
          </a:p>
          <a:p>
            <a:r>
              <a:rPr lang="pt-BR" dirty="0"/>
              <a:t>N  =  f ( L  )</a:t>
            </a:r>
            <a:endParaRPr lang="id-ID" dirty="0"/>
          </a:p>
          <a:p>
            <a:r>
              <a:rPr lang="pt-BR" dirty="0"/>
              <a:t>N = jumlah kristal.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599BA-080F-4DC1-A2D7-9B09331F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89" y="2861923"/>
            <a:ext cx="6600502" cy="36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7295-C260-4DB7-BEDB-3F7985252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95134"/>
            <a:ext cx="9720073" cy="5514226"/>
          </a:xfrm>
        </p:spPr>
        <p:txBody>
          <a:bodyPr/>
          <a:lstStyle/>
          <a:p>
            <a:r>
              <a:rPr lang="pt-BR" dirty="0"/>
              <a:t>Slope garis itu = densitas populasi kristal = n</a:t>
            </a:r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dirty="0"/>
              <a:t>Distribusi ukuran kristal digambarkan sebagai populasi.</a:t>
            </a:r>
            <a:endParaRPr lang="id-ID" dirty="0"/>
          </a:p>
          <a:p>
            <a:r>
              <a:rPr lang="pt-BR" dirty="0"/>
              <a:t>Neraca populasi di sekitas suatu kristaliser saat steady state (tanpa seeding) :</a:t>
            </a:r>
          </a:p>
          <a:p>
            <a:endParaRPr lang="pt-BR" dirty="0"/>
          </a:p>
          <a:p>
            <a:endParaRPr lang="pt-BR" dirty="0"/>
          </a:p>
          <a:p>
            <a:pPr lvl="2"/>
            <a:r>
              <a:rPr lang="id-ID" sz="2000" dirty="0"/>
              <a:t>t = waktu tinggal kristal dalam kristaliser </a:t>
            </a:r>
            <a:endParaRPr lang="en-US" sz="2000" dirty="0"/>
          </a:p>
          <a:p>
            <a:pPr lvl="2"/>
            <a:endParaRPr lang="id-ID" sz="2000" dirty="0"/>
          </a:p>
          <a:p>
            <a:pPr marL="310896" lvl="2" indent="0">
              <a:buNone/>
            </a:pPr>
            <a:endParaRPr lang="en-US" sz="2000" dirty="0"/>
          </a:p>
          <a:p>
            <a:pPr lvl="2"/>
            <a:r>
              <a:rPr lang="id-ID" sz="2000" dirty="0"/>
              <a:t>V= volum alat</a:t>
            </a:r>
          </a:p>
          <a:p>
            <a:pPr lvl="2"/>
            <a:r>
              <a:rPr lang="id-ID" sz="2000" dirty="0"/>
              <a:t>Q = debit, laju alir</a:t>
            </a:r>
          </a:p>
          <a:p>
            <a:endParaRPr lang="id-ID" sz="3200" dirty="0"/>
          </a:p>
          <a:p>
            <a:endParaRPr lang="id-ID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DFED6E7-9FAF-43FF-B87B-D7AB359F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191" y="321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119F952-4BEA-476C-A0F4-73E708FC2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493044"/>
              </p:ext>
            </p:extLst>
          </p:nvPr>
        </p:nvGraphicFramePr>
        <p:xfrm>
          <a:off x="3392556" y="1363217"/>
          <a:ext cx="1882299" cy="64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3" imgW="1155700" imgH="393700" progId="Equation.3">
                  <p:embed/>
                </p:oleObj>
              </mc:Choice>
              <mc:Fallback>
                <p:oleObj r:id="rId3" imgW="11557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556" y="1363217"/>
                        <a:ext cx="1882299" cy="641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>
            <a:extLst>
              <a:ext uri="{FF2B5EF4-FFF2-40B4-BE49-F238E27FC236}">
                <a16:creationId xmlns:a16="http://schemas.microsoft.com/office/drawing/2014/main" id="{191A4B4F-78FF-42A1-A951-F07C4F58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026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46DCEBE-0055-4154-BF27-9BAFBD84C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18582"/>
              </p:ext>
            </p:extLst>
          </p:nvPr>
        </p:nvGraphicFramePr>
        <p:xfrm>
          <a:off x="3392556" y="3028982"/>
          <a:ext cx="1228662" cy="61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5" imgW="787058" imgH="393529" progId="Equation.3">
                  <p:embed/>
                </p:oleObj>
              </mc:Choice>
              <mc:Fallback>
                <p:oleObj r:id="rId5" imgW="787058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556" y="3028982"/>
                        <a:ext cx="1228662" cy="614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C1C14B68-3219-4A41-B6C7-F2F91E0E4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412" y="4090546"/>
            <a:ext cx="840239" cy="8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1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BD17-BB6E-453C-9D76-005E57DE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34893"/>
            <a:ext cx="9720073" cy="54744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pt-BR" dirty="0"/>
              <a:t>BC :  L = 0;  n = n</a:t>
            </a:r>
            <a:r>
              <a:rPr lang="pt-BR" baseline="30000" dirty="0"/>
              <a:t>0</a:t>
            </a:r>
            <a:r>
              <a:rPr lang="pt-BR" dirty="0"/>
              <a:t> = populasi nuklei.</a:t>
            </a:r>
            <a:endParaRPr lang="id-ID" dirty="0"/>
          </a:p>
          <a:p>
            <a:r>
              <a:rPr lang="pt-BR" dirty="0"/>
              <a:t>         L = L;  n = n =  populasi kristal berukuran L.</a:t>
            </a:r>
            <a:endParaRPr lang="id-ID" dirty="0"/>
          </a:p>
          <a:p>
            <a:r>
              <a:rPr lang="pt-BR" dirty="0"/>
              <a:t>Integrasi PD di atas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id-ID" dirty="0"/>
              <a:t>Hubungan  n</a:t>
            </a:r>
            <a:r>
              <a:rPr lang="id-ID" baseline="30000" dirty="0"/>
              <a:t>0</a:t>
            </a:r>
            <a:r>
              <a:rPr lang="id-ID" dirty="0"/>
              <a:t> dengan B</a:t>
            </a:r>
            <a:r>
              <a:rPr lang="id-ID" baseline="30000" dirty="0"/>
              <a:t>0</a:t>
            </a:r>
            <a:r>
              <a:rPr lang="id-ID" dirty="0"/>
              <a:t> dan G disajikan di tabel 18-5 ( Perry 1999).</a:t>
            </a:r>
          </a:p>
          <a:p>
            <a:r>
              <a:rPr lang="pt-BR" dirty="0"/>
              <a:t> </a:t>
            </a:r>
            <a:endParaRPr lang="id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B2A770-36EC-4AF7-8599-C014C4F2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2222E03-CEE9-4AA1-8B27-8AE4F7466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34820"/>
              </p:ext>
            </p:extLst>
          </p:nvPr>
        </p:nvGraphicFramePr>
        <p:xfrm>
          <a:off x="4147930" y="967408"/>
          <a:ext cx="1351724" cy="67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3" imgW="787058" imgH="393529" progId="Equation.3">
                  <p:embed/>
                </p:oleObj>
              </mc:Choice>
              <mc:Fallback>
                <p:oleObj r:id="rId3" imgW="78705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930" y="967408"/>
                        <a:ext cx="1351724" cy="67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F3A2700-F1BD-48BE-8F2C-D387DB7E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374" y="3109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F34BF4-A480-4270-81FD-A4C140FA2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58242"/>
              </p:ext>
            </p:extLst>
          </p:nvPr>
        </p:nvGraphicFramePr>
        <p:xfrm>
          <a:off x="3803373" y="3109539"/>
          <a:ext cx="1881809" cy="133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5" imgW="1143000" imgH="812800" progId="Equation.3">
                  <p:embed/>
                </p:oleObj>
              </mc:Choice>
              <mc:Fallback>
                <p:oleObj r:id="rId5" imgW="1143000" imgH="812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373" y="3109539"/>
                        <a:ext cx="1881809" cy="1337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58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5FE5A3C-F468-4FB9-AC91-48CB93AB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11" y="258346"/>
            <a:ext cx="7562228" cy="634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28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273</TotalTime>
  <Words>640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Equation.3</vt:lpstr>
      <vt:lpstr>KECEPATAN NUKLEASI DAN PERTUMBUHAN KRISTAL </vt:lpstr>
      <vt:lpstr>KECEPATAN PERTUMBUHAN KRISTAL</vt:lpstr>
      <vt:lpstr>KECEPATAN NUKLEASI (B0)</vt:lpstr>
      <vt:lpstr>PowerPoint Presentation</vt:lpstr>
      <vt:lpstr>PowerPoint Presentation</vt:lpstr>
      <vt:lpstr>HUBUNGAN G  DAN B0</vt:lpstr>
      <vt:lpstr>PowerPoint Presentation</vt:lpstr>
      <vt:lpstr>PowerPoint Presentation</vt:lpstr>
      <vt:lpstr>PowerPoint Presentation</vt:lpstr>
      <vt:lpstr>Contoh 1 . Desain kristaliser </vt:lpstr>
      <vt:lpstr>PowerPoint Presentation</vt:lpstr>
      <vt:lpstr>Contoh Desain kristaliser urea</vt:lpstr>
      <vt:lpstr>PowerPoint Presentation</vt:lpstr>
      <vt:lpstr>PowerPoint Presentation</vt:lpstr>
      <vt:lpstr>PowerPoint Presentation</vt:lpstr>
      <vt:lpstr>Contoh 2.  Penentuan kecepatan nukleasi dan kecepatan pertumbuhan kristal berdasarkan data suatu percobaan atau data suatu kristaliser di pabrik.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fadilah fadilah</dc:creator>
  <cp:lastModifiedBy>fadilah fadilah</cp:lastModifiedBy>
  <cp:revision>19</cp:revision>
  <dcterms:created xsi:type="dcterms:W3CDTF">2019-12-04T18:46:16Z</dcterms:created>
  <dcterms:modified xsi:type="dcterms:W3CDTF">2019-12-12T02:16:00Z</dcterms:modified>
</cp:coreProperties>
</file>