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56" r:id="rId3"/>
    <p:sldId id="257" r:id="rId4"/>
    <p:sldId id="266" r:id="rId5"/>
    <p:sldId id="258" r:id="rId6"/>
    <p:sldId id="267" r:id="rId7"/>
    <p:sldId id="268" r:id="rId8"/>
    <p:sldId id="271" r:id="rId9"/>
    <p:sldId id="272" r:id="rId10"/>
    <p:sldId id="278" r:id="rId11"/>
    <p:sldId id="275" r:id="rId12"/>
    <p:sldId id="276" r:id="rId13"/>
    <p:sldId id="277" r:id="rId14"/>
  </p:sldIdLst>
  <p:sldSz cx="9144000" cy="5143500" type="screen16x9"/>
  <p:notesSz cx="6858000" cy="9144000"/>
  <p:embeddedFontLst>
    <p:embeddedFont>
      <p:font typeface="Proxima Nova"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660"/>
  </p:normalViewPr>
  <p:slideViewPr>
    <p:cSldViewPr snapToGrid="0">
      <p:cViewPr varScale="1">
        <p:scale>
          <a:sx n="92" d="100"/>
          <a:sy n="92" d="100"/>
        </p:scale>
        <p:origin x="100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42e3e7cd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42e3e7cd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cf8954ef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fcf8954ef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fcf8954ef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fcf8954ef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4400e73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4400e73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cf8954ef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cf8954ef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fcf8954ef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fcf8954ef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cxnSp>
        <p:nvCxnSpPr>
          <p:cNvPr id="55" name="Google Shape;55;p14"/>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56" name="Google Shape;56;p14"/>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7" name="Google Shape;57;p14"/>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9"/>
        <p:cNvGrpSpPr/>
        <p:nvPr/>
      </p:nvGrpSpPr>
      <p:grpSpPr>
        <a:xfrm>
          <a:off x="0" y="0"/>
          <a:ext cx="0" cy="0"/>
          <a:chOff x="0" y="0"/>
          <a:chExt cx="0" cy="0"/>
        </a:xfrm>
      </p:grpSpPr>
      <p:cxnSp>
        <p:nvCxnSpPr>
          <p:cNvPr id="60" name="Google Shape;60;p15"/>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61" name="Google Shape;61;p15"/>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2" name="Google Shape;6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 name="Google Shape;6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 name="Google Shape;71;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9" name="Google Shape;7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2" name="Google Shape;8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21"/>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86" name="Google Shape;86;p2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None/>
              <a:defRPr sz="2100"/>
            </a:lvl1pPr>
          </a:lstStyle>
          <a:p>
            <a:endParaRPr/>
          </a:p>
        </p:txBody>
      </p:sp>
      <p:sp>
        <p:nvSpPr>
          <p:cNvPr id="92" name="Google Shape;9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3"/>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96" name="Google Shape;96;p23"/>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5" descr="White cloud in front of dark blue star-filled sky"/>
          <p:cNvPicPr preferRelativeResize="0"/>
          <p:nvPr/>
        </p:nvPicPr>
        <p:blipFill rotWithShape="1">
          <a:blip r:embed="rId3">
            <a:alphaModFix/>
          </a:blip>
          <a:srcRect r="1719" b="17067"/>
          <a:stretch/>
        </p:blipFill>
        <p:spPr>
          <a:xfrm>
            <a:off x="0" y="0"/>
            <a:ext cx="9144001" cy="5143500"/>
          </a:xfrm>
          <a:prstGeom prst="rect">
            <a:avLst/>
          </a:prstGeom>
          <a:noFill/>
          <a:ln>
            <a:noFill/>
          </a:ln>
        </p:spPr>
      </p:pic>
      <p:sp>
        <p:nvSpPr>
          <p:cNvPr id="105" name="Google Shape;105;p25"/>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smtClean="0"/>
              <a:t>Grafik dan Dashboard </a:t>
            </a:r>
            <a:r>
              <a:rPr lang="en" sz="6000"/>
              <a:t>Data</a:t>
            </a:r>
            <a:endParaRPr sz="3000"/>
          </a:p>
        </p:txBody>
      </p:sp>
      <p:cxnSp>
        <p:nvCxnSpPr>
          <p:cNvPr id="108" name="Google Shape;108;p25"/>
          <p:cNvCxnSpPr/>
          <p:nvPr/>
        </p:nvCxnSpPr>
        <p:spPr>
          <a:xfrm>
            <a:off x="615150" y="2998025"/>
            <a:ext cx="500400" cy="0"/>
          </a:xfrm>
          <a:prstGeom prst="straightConnector1">
            <a:avLst/>
          </a:prstGeom>
          <a:noFill/>
          <a:ln w="19050" cap="flat" cmpd="sng">
            <a:solidFill>
              <a:schemeClr val="lt1"/>
            </a:solidFill>
            <a:prstDash val="solid"/>
            <a:round/>
            <a:headEnd type="none" w="med" len="med"/>
            <a:tailEnd type="none" w="med" len="med"/>
          </a:ln>
        </p:spPr>
      </p:cxnSp>
      <p:sp>
        <p:nvSpPr>
          <p:cNvPr id="3" name="Subtitle 2"/>
          <p:cNvSpPr>
            <a:spLocks noGrp="1"/>
          </p:cNvSpPr>
          <p:nvPr>
            <p:ph type="subTitle" idx="1"/>
          </p:nvPr>
        </p:nvSpPr>
        <p:spPr/>
        <p:txBody>
          <a:bodyPr/>
          <a:lstStyle/>
          <a:p>
            <a:r>
              <a:rPr lang="en-US" smtClean="0"/>
              <a:t>Pivot Chart</a:t>
            </a: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Tugas </a:t>
            </a:r>
            <a:endParaRPr lang="en-US"/>
          </a:p>
        </p:txBody>
      </p:sp>
      <p:sp>
        <p:nvSpPr>
          <p:cNvPr id="3" name="Text Placeholder 2"/>
          <p:cNvSpPr>
            <a:spLocks noGrp="1"/>
          </p:cNvSpPr>
          <p:nvPr>
            <p:ph type="body" idx="1"/>
          </p:nvPr>
        </p:nvSpPr>
        <p:spPr>
          <a:xfrm>
            <a:off x="311700" y="1017725"/>
            <a:ext cx="8520600" cy="3416400"/>
          </a:xfrm>
        </p:spPr>
        <p:txBody>
          <a:bodyPr/>
          <a:lstStyle/>
          <a:p>
            <a:pPr>
              <a:lnSpc>
                <a:spcPct val="100000"/>
              </a:lnSpc>
            </a:pPr>
            <a:r>
              <a:rPr lang="en-US" smtClean="0"/>
              <a:t>Kalian merupakan sebuah tim yang bertugas untuk menganalisa data sales sebuah perusahaan ritel ElevenMart. Menggunakan bantuan dari tools pivot table excel, kalian diminta untuk menjawab permasalahan yang ada pada perusahaan tersebut</a:t>
            </a:r>
            <a:r>
              <a:rPr lang="en-US" smtClean="0"/>
              <a:t>.</a:t>
            </a:r>
          </a:p>
          <a:p>
            <a:pPr marL="114300" indent="0">
              <a:lnSpc>
                <a:spcPct val="100000"/>
              </a:lnSpc>
              <a:buNone/>
            </a:pPr>
            <a:endParaRPr lang="en-US" smtClean="0"/>
          </a:p>
          <a:p>
            <a:pPr>
              <a:lnSpc>
                <a:spcPct val="100000"/>
              </a:lnSpc>
            </a:pPr>
            <a:r>
              <a:rPr lang="en-US" smtClean="0"/>
              <a:t>Anda diminta menyajikan data dalam bentuk dashboard yang interaktif dan dinamis menggunakan pivot chart</a:t>
            </a:r>
            <a:endParaRPr lang="en-US" smtClean="0"/>
          </a:p>
          <a:p>
            <a:pPr marL="939800" lvl="1" indent="-342900">
              <a:lnSpc>
                <a:spcPct val="100000"/>
              </a:lnSpc>
              <a:buFont typeface="+mj-lt"/>
              <a:buAutoNum type="arabicPeriod"/>
            </a:pPr>
            <a:endParaRPr lang="en-US" smtClean="0"/>
          </a:p>
          <a:p>
            <a:pPr lvl="1">
              <a:lnSpc>
                <a:spcPct val="100000"/>
              </a:lnSpc>
            </a:pPr>
            <a:endParaRPr lang="en-US" smtClean="0"/>
          </a:p>
          <a:p>
            <a:pPr lvl="1">
              <a:lnSpc>
                <a:spcPct val="100000"/>
              </a:lnSpc>
            </a:pPr>
            <a:endParaRPr lang="en-US"/>
          </a:p>
        </p:txBody>
      </p:sp>
    </p:spTree>
    <p:extLst>
      <p:ext uri="{BB962C8B-B14F-4D97-AF65-F5344CB8AC3E}">
        <p14:creationId xmlns:p14="http://schemas.microsoft.com/office/powerpoint/2010/main" val="404046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Tugas Kelompok  </a:t>
            </a:r>
            <a:endParaRPr lang="en-US"/>
          </a:p>
        </p:txBody>
      </p:sp>
      <p:sp>
        <p:nvSpPr>
          <p:cNvPr id="3" name="Text Placeholder 2"/>
          <p:cNvSpPr>
            <a:spLocks noGrp="1"/>
          </p:cNvSpPr>
          <p:nvPr>
            <p:ph type="body" idx="1"/>
          </p:nvPr>
        </p:nvSpPr>
        <p:spPr>
          <a:xfrm>
            <a:off x="311700" y="1017725"/>
            <a:ext cx="8520600" cy="3416400"/>
          </a:xfrm>
        </p:spPr>
        <p:txBody>
          <a:bodyPr/>
          <a:lstStyle/>
          <a:p>
            <a:pPr>
              <a:lnSpc>
                <a:spcPct val="100000"/>
              </a:lnSpc>
            </a:pPr>
            <a:r>
              <a:rPr lang="en-US" smtClean="0"/>
              <a:t>Jawablah pertanyaan dibawah ini berdasarkan data yang ada pada pivot table </a:t>
            </a:r>
          </a:p>
          <a:p>
            <a:pPr marL="939800" lvl="1" indent="-342900">
              <a:lnSpc>
                <a:spcPct val="100000"/>
              </a:lnSpc>
              <a:buFont typeface="+mj-lt"/>
              <a:buAutoNum type="arabicPeriod"/>
            </a:pPr>
            <a:r>
              <a:rPr lang="en-US"/>
              <a:t>Kota manakah yang paling banyak menjadi pelanggan pada toko ElevenMart selama periode 2014-2017 ?</a:t>
            </a:r>
          </a:p>
          <a:p>
            <a:pPr marL="939800" lvl="1" indent="-342900">
              <a:lnSpc>
                <a:spcPct val="100000"/>
              </a:lnSpc>
              <a:buFont typeface="+mj-lt"/>
              <a:buAutoNum type="arabicPeriod"/>
            </a:pPr>
            <a:r>
              <a:rPr lang="en-US"/>
              <a:t>Selama tahun 2017 barang kategori apa yang paling sedikit terjual ?</a:t>
            </a:r>
          </a:p>
          <a:p>
            <a:pPr marL="939800" lvl="1" indent="-342900">
              <a:lnSpc>
                <a:spcPct val="100000"/>
              </a:lnSpc>
              <a:buFont typeface="+mj-lt"/>
              <a:buAutoNum type="arabicPeriod"/>
            </a:pPr>
            <a:r>
              <a:rPr lang="en-US"/>
              <a:t>Berapa total keuntungan yang didapat pada periode Maret-April tahun 2015 ?</a:t>
            </a:r>
          </a:p>
          <a:p>
            <a:pPr marL="939800" lvl="1" indent="-342900">
              <a:lnSpc>
                <a:spcPct val="100000"/>
              </a:lnSpc>
              <a:buFont typeface="+mj-lt"/>
              <a:buAutoNum type="arabicPeriod"/>
            </a:pPr>
            <a:r>
              <a:rPr lang="en-US"/>
              <a:t>Berapa jumlah barang kategori furniture yang terjual pada periode September – November tahun 2016 ?</a:t>
            </a:r>
          </a:p>
          <a:p>
            <a:pPr marL="939800" lvl="1" indent="-342900">
              <a:lnSpc>
                <a:spcPct val="100000"/>
              </a:lnSpc>
              <a:buFont typeface="+mj-lt"/>
              <a:buAutoNum type="arabicPeriod"/>
            </a:pPr>
            <a:r>
              <a:rPr lang="en-US"/>
              <a:t>Berapa jumlah pembeli korporate yang melakukan pembelian di ElevenMart ? </a:t>
            </a:r>
          </a:p>
          <a:p>
            <a:pPr marL="939800" lvl="1" indent="-342900">
              <a:lnSpc>
                <a:spcPct val="100000"/>
              </a:lnSpc>
              <a:buFont typeface="+mj-lt"/>
              <a:buAutoNum type="arabicPeriod"/>
            </a:pPr>
            <a:r>
              <a:rPr lang="en-US"/>
              <a:t>Berapakah total pemasukan yang didapat oleh ElevenMart berdasarkan penjualan barang pada kategori Technology periode 2014-2017 </a:t>
            </a:r>
            <a:r>
              <a:rPr lang="en-US" smtClean="0"/>
              <a:t>?</a:t>
            </a:r>
          </a:p>
          <a:p>
            <a:pPr marL="939800" lvl="1" indent="-342900">
              <a:lnSpc>
                <a:spcPct val="100000"/>
              </a:lnSpc>
              <a:buFont typeface="+mj-lt"/>
              <a:buAutoNum type="arabicPeriod"/>
            </a:pPr>
            <a:endParaRPr lang="en-US" smtClean="0"/>
          </a:p>
          <a:p>
            <a:pPr lvl="1">
              <a:lnSpc>
                <a:spcPct val="100000"/>
              </a:lnSpc>
            </a:pPr>
            <a:endParaRPr lang="en-US" smtClean="0"/>
          </a:p>
          <a:p>
            <a:pPr lvl="1">
              <a:lnSpc>
                <a:spcPct val="100000"/>
              </a:lnSpc>
            </a:pPr>
            <a:endParaRPr lang="en-US"/>
          </a:p>
        </p:txBody>
      </p:sp>
    </p:spTree>
    <p:extLst>
      <p:ext uri="{BB962C8B-B14F-4D97-AF65-F5344CB8AC3E}">
        <p14:creationId xmlns:p14="http://schemas.microsoft.com/office/powerpoint/2010/main" val="330610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Tugas </a:t>
            </a:r>
            <a:endParaRPr lang="en-US"/>
          </a:p>
        </p:txBody>
      </p:sp>
      <p:sp>
        <p:nvSpPr>
          <p:cNvPr id="3" name="Text Placeholder 2"/>
          <p:cNvSpPr>
            <a:spLocks noGrp="1"/>
          </p:cNvSpPr>
          <p:nvPr>
            <p:ph type="body" idx="1"/>
          </p:nvPr>
        </p:nvSpPr>
        <p:spPr>
          <a:xfrm>
            <a:off x="311700" y="1017725"/>
            <a:ext cx="8520600" cy="3416400"/>
          </a:xfrm>
        </p:spPr>
        <p:txBody>
          <a:bodyPr/>
          <a:lstStyle/>
          <a:p>
            <a:pPr lvl="0"/>
            <a:r>
              <a:rPr lang="en-US"/>
              <a:t>Tunjukkan juga screenshot hasil </a:t>
            </a:r>
            <a:r>
              <a:rPr lang="en-US" smtClean="0"/>
              <a:t>dashboard sesuai </a:t>
            </a:r>
            <a:r>
              <a:rPr lang="en-US"/>
              <a:t>dengan jawaban pada masing-masing soal </a:t>
            </a:r>
          </a:p>
          <a:p>
            <a:pPr lvl="0"/>
            <a:r>
              <a:rPr lang="en-US"/>
              <a:t>Jawaban langsung saja di tuliskan di EXCEL, jangan lupa tuliskan Nama Kelompok, Anggota, dan NIM </a:t>
            </a:r>
          </a:p>
          <a:p>
            <a:pPr lvl="0"/>
            <a:r>
              <a:rPr lang="en-US"/>
              <a:t>Kumpulkan tugas di Spada paling lambat tanggal </a:t>
            </a:r>
            <a:r>
              <a:rPr lang="en-US"/>
              <a:t>8</a:t>
            </a:r>
            <a:r>
              <a:rPr lang="en-US" smtClean="0"/>
              <a:t> </a:t>
            </a:r>
            <a:r>
              <a:rPr lang="en-US" smtClean="0"/>
              <a:t>Desember jam </a:t>
            </a:r>
            <a:r>
              <a:rPr lang="en-US"/>
              <a:t>23.59</a:t>
            </a:r>
          </a:p>
        </p:txBody>
      </p:sp>
    </p:spTree>
    <p:extLst>
      <p:ext uri="{BB962C8B-B14F-4D97-AF65-F5344CB8AC3E}">
        <p14:creationId xmlns:p14="http://schemas.microsoft.com/office/powerpoint/2010/main" val="229172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6"/>
          <p:cNvPicPr preferRelativeResize="0"/>
          <p:nvPr/>
        </p:nvPicPr>
        <p:blipFill>
          <a:blip r:embed="rId3">
            <a:alphaModFix/>
          </a:blip>
          <a:stretch>
            <a:fillRect/>
          </a:stretch>
        </p:blipFill>
        <p:spPr>
          <a:xfrm>
            <a:off x="447625" y="1017726"/>
            <a:ext cx="8248750" cy="3953876"/>
          </a:xfrm>
          <a:prstGeom prst="rect">
            <a:avLst/>
          </a:prstGeom>
          <a:noFill/>
          <a:ln>
            <a:noFill/>
          </a:ln>
        </p:spPr>
      </p:pic>
      <p:pic>
        <p:nvPicPr>
          <p:cNvPr id="2" name="Picture 1"/>
          <p:cNvPicPr>
            <a:picLocks noChangeAspect="1"/>
          </p:cNvPicPr>
          <p:nvPr/>
        </p:nvPicPr>
        <p:blipFill>
          <a:blip r:embed="rId4"/>
          <a:stretch>
            <a:fillRect/>
          </a:stretch>
        </p:blipFill>
        <p:spPr>
          <a:xfrm>
            <a:off x="173428" y="267853"/>
            <a:ext cx="8522947" cy="7498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50800" lvl="0" algn="ctr" rtl="0">
              <a:spcBef>
                <a:spcPts val="0"/>
              </a:spcBef>
              <a:spcAft>
                <a:spcPts val="0"/>
              </a:spcAft>
              <a:buSzPts val="2800"/>
            </a:pPr>
            <a:r>
              <a:rPr lang="en" smtClean="0"/>
              <a:t>Contoh Pivot Chart</a:t>
            </a:r>
            <a:endParaRPr/>
          </a:p>
        </p:txBody>
      </p:sp>
      <p:pic>
        <p:nvPicPr>
          <p:cNvPr id="162" name="Google Shape;162;p35"/>
          <p:cNvPicPr preferRelativeResize="0"/>
          <p:nvPr/>
        </p:nvPicPr>
        <p:blipFill>
          <a:blip r:embed="rId3">
            <a:alphaModFix/>
          </a:blip>
          <a:stretch>
            <a:fillRect/>
          </a:stretch>
        </p:blipFill>
        <p:spPr>
          <a:xfrm>
            <a:off x="1358850" y="1017725"/>
            <a:ext cx="5878423"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b="1" smtClean="0"/>
              <a:t>Membuat dashboard dinamis berdasarkan pivot tabel</a:t>
            </a:r>
            <a:endParaRPr sz="4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t>Grafik dan Chart dari Pivot Tabel</a:t>
            </a:r>
            <a:endParaRPr/>
          </a:p>
        </p:txBody>
      </p:sp>
      <p:sp>
        <p:nvSpPr>
          <p:cNvPr id="168" name="Google Shape;16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342900" lvl="0" algn="l" rtl="0">
              <a:spcBef>
                <a:spcPts val="1600"/>
              </a:spcBef>
              <a:spcAft>
                <a:spcPts val="1600"/>
              </a:spcAft>
              <a:buFont typeface="Wingdings" panose="05000000000000000000" pitchFamily="2" charset="2"/>
              <a:buChar char="v"/>
            </a:pPr>
            <a:r>
              <a:rPr lang="en-US" smtClean="0"/>
              <a:t>Buka file excel, kemudian buat pivot table </a:t>
            </a:r>
          </a:p>
          <a:p>
            <a:pPr marL="342900" lvl="0" algn="l" rtl="0">
              <a:spcBef>
                <a:spcPts val="1600"/>
              </a:spcBef>
              <a:spcAft>
                <a:spcPts val="1600"/>
              </a:spcAft>
              <a:buFont typeface="Wingdings" panose="05000000000000000000" pitchFamily="2" charset="2"/>
              <a:buChar char="v"/>
            </a:pPr>
            <a:r>
              <a:rPr lang="en-US" smtClean="0"/>
              <a:t>Pilih data yang akan divisualisasikan dengan grafik atau chart</a:t>
            </a:r>
            <a:endParaRPr/>
          </a:p>
        </p:txBody>
      </p:sp>
      <p:pic>
        <p:nvPicPr>
          <p:cNvPr id="2" name="Picture 1"/>
          <p:cNvPicPr>
            <a:picLocks noChangeAspect="1"/>
          </p:cNvPicPr>
          <p:nvPr/>
        </p:nvPicPr>
        <p:blipFill>
          <a:blip r:embed="rId3"/>
          <a:stretch>
            <a:fillRect/>
          </a:stretch>
        </p:blipFill>
        <p:spPr>
          <a:xfrm>
            <a:off x="711344" y="2682925"/>
            <a:ext cx="3419475" cy="1885950"/>
          </a:xfrm>
          <a:prstGeom prst="rect">
            <a:avLst/>
          </a:prstGeom>
        </p:spPr>
      </p:pic>
      <p:sp>
        <p:nvSpPr>
          <p:cNvPr id="3" name="TextBox 2"/>
          <p:cNvSpPr txBox="1"/>
          <p:nvPr/>
        </p:nvSpPr>
        <p:spPr>
          <a:xfrm>
            <a:off x="4364182" y="2682925"/>
            <a:ext cx="4114800" cy="1815882"/>
          </a:xfrm>
          <a:prstGeom prst="rect">
            <a:avLst/>
          </a:prstGeom>
          <a:noFill/>
        </p:spPr>
        <p:txBody>
          <a:bodyPr wrap="square" rtlCol="0">
            <a:spAutoFit/>
          </a:bodyPr>
          <a:lstStyle/>
          <a:p>
            <a:pPr marL="285750" indent="-285750">
              <a:buFont typeface="Arial" panose="020B0604020202020204" pitchFamily="34" charset="0"/>
              <a:buChar char="•"/>
            </a:pPr>
            <a:r>
              <a:rPr lang="en-US" smtClean="0">
                <a:solidFill>
                  <a:schemeClr val="accent4">
                    <a:lumMod val="50000"/>
                  </a:schemeClr>
                </a:solidFill>
                <a:latin typeface="Proxima Nova" panose="020B0604020202020204" charset="0"/>
              </a:rPr>
              <a:t>Kita akan memvisualisasikan jumlah penjualan berdasarkan data sub kategori barang.</a:t>
            </a:r>
          </a:p>
          <a:p>
            <a:pPr marL="285750" indent="-285750">
              <a:buFont typeface="Arial" panose="020B0604020202020204" pitchFamily="34" charset="0"/>
              <a:buChar char="•"/>
            </a:pPr>
            <a:r>
              <a:rPr lang="en-US" smtClean="0">
                <a:solidFill>
                  <a:schemeClr val="accent4">
                    <a:lumMod val="50000"/>
                  </a:schemeClr>
                </a:solidFill>
                <a:latin typeface="Proxima Nova" panose="020B0604020202020204" charset="0"/>
              </a:rPr>
              <a:t>Kita dapat menambahkan legend/series untuk menampilkan hasil data pada rentang waktu tertentu</a:t>
            </a:r>
          </a:p>
          <a:p>
            <a:pPr marL="285750" indent="-285750">
              <a:buFont typeface="Arial" panose="020B0604020202020204" pitchFamily="34" charset="0"/>
              <a:buChar char="•"/>
            </a:pPr>
            <a:r>
              <a:rPr lang="en-US" smtClean="0">
                <a:solidFill>
                  <a:schemeClr val="accent4">
                    <a:lumMod val="50000"/>
                  </a:schemeClr>
                </a:solidFill>
                <a:latin typeface="Proxima Nova" panose="020B0604020202020204" charset="0"/>
              </a:rPr>
              <a:t>Kita juga dapat menambahkan filter untuk mensortir data apa saja yang ditampilkan berdasarkan filter yang sudah ditentukan</a:t>
            </a:r>
            <a:endParaRPr lang="en-US">
              <a:solidFill>
                <a:schemeClr val="accent4">
                  <a:lumMod val="50000"/>
                </a:schemeClr>
              </a:solidFill>
              <a:latin typeface="Proxima Nova"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a:t>Grafik dan Chart dari Pivot Tabel</a:t>
            </a:r>
            <a:endParaRPr/>
          </a:p>
        </p:txBody>
      </p:sp>
      <p:sp>
        <p:nvSpPr>
          <p:cNvPr id="174" name="Google Shape;17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r>
              <a:rPr lang="en-US" smtClean="0"/>
              <a:t>Letakkan kursor pada area pivot table, kemudian pilih pivot chart pada menu analyze </a:t>
            </a:r>
          </a:p>
          <a:p>
            <a:pPr marL="457200" lvl="0" indent="-342900" algn="l" rtl="0">
              <a:spcBef>
                <a:spcPts val="0"/>
              </a:spcBef>
              <a:spcAft>
                <a:spcPts val="0"/>
              </a:spcAft>
              <a:buSzPts val="1800"/>
              <a:buFont typeface="+mj-lt"/>
              <a:buAutoNum type="arabicPeriod"/>
            </a:pPr>
            <a:endParaRPr lang="en-US" smtClean="0"/>
          </a:p>
          <a:p>
            <a:pPr marL="457200" lvl="0" indent="-342900" algn="l" rtl="0">
              <a:spcBef>
                <a:spcPts val="0"/>
              </a:spcBef>
              <a:spcAft>
                <a:spcPts val="0"/>
              </a:spcAft>
              <a:buSzPts val="1800"/>
              <a:buFont typeface="+mj-lt"/>
              <a:buAutoNum type="arabicPeriod"/>
            </a:pPr>
            <a:endParaRPr lang="en-US" smtClean="0"/>
          </a:p>
          <a:p>
            <a:pPr marL="457200" lvl="0" indent="-342900" algn="l" rtl="0">
              <a:spcBef>
                <a:spcPts val="0"/>
              </a:spcBef>
              <a:spcAft>
                <a:spcPts val="0"/>
              </a:spcAft>
              <a:buSzPts val="1800"/>
              <a:buFont typeface="+mj-lt"/>
              <a:buAutoNum type="arabicPeriod"/>
            </a:pPr>
            <a:endParaRPr lang="en-US"/>
          </a:p>
          <a:p>
            <a:r>
              <a:rPr lang="en-US" smtClean="0"/>
              <a:t>Pilih bentuk chart yang diinginkan</a:t>
            </a:r>
            <a:endParaRPr/>
          </a:p>
        </p:txBody>
      </p:sp>
      <p:pic>
        <p:nvPicPr>
          <p:cNvPr id="1026" name="Picture 2" descr="membuat pivot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721" y="1708977"/>
            <a:ext cx="4416425" cy="908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mbuat pivot chart 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53847"/>
            <a:ext cx="3450070" cy="1846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Grafik dan Chart dari Pivot Tabel</a:t>
            </a:r>
            <a:endParaRPr lang="en-US"/>
          </a:p>
        </p:txBody>
      </p:sp>
      <p:sp>
        <p:nvSpPr>
          <p:cNvPr id="3" name="Text Placeholder 2"/>
          <p:cNvSpPr>
            <a:spLocks noGrp="1"/>
          </p:cNvSpPr>
          <p:nvPr>
            <p:ph type="body" idx="1"/>
          </p:nvPr>
        </p:nvSpPr>
        <p:spPr>
          <a:xfrm>
            <a:off x="311700" y="1271871"/>
            <a:ext cx="8520600" cy="3416400"/>
          </a:xfrm>
        </p:spPr>
        <p:txBody>
          <a:bodyPr/>
          <a:lstStyle/>
          <a:p>
            <a:r>
              <a:rPr lang="en-US" sz="1600" smtClean="0"/>
              <a:t>Pilih menu design untuk merubah desain chart</a:t>
            </a:r>
          </a:p>
          <a:p>
            <a:endParaRPr lang="en-US" sz="1600"/>
          </a:p>
          <a:p>
            <a:endParaRPr lang="en-US" sz="1600" smtClean="0"/>
          </a:p>
          <a:p>
            <a:endParaRPr lang="en-US" sz="1600"/>
          </a:p>
          <a:p>
            <a:endParaRPr lang="en-US" sz="1600" smtClean="0"/>
          </a:p>
          <a:p>
            <a:pPr marL="114300" indent="0">
              <a:buNone/>
            </a:pPr>
            <a:endParaRPr lang="en-US" sz="1600" smtClean="0"/>
          </a:p>
          <a:p>
            <a:r>
              <a:rPr lang="en-US" sz="1600" smtClean="0"/>
              <a:t>Untuk menambahkan </a:t>
            </a:r>
            <a:r>
              <a:rPr lang="en-US" sz="1600" i="1" smtClean="0"/>
              <a:t>slicer </a:t>
            </a:r>
            <a:r>
              <a:rPr lang="en-US" sz="1600" smtClean="0"/>
              <a:t>data kita dapat menggunakan menu </a:t>
            </a:r>
            <a:r>
              <a:rPr lang="en-US" sz="1600" i="1" smtClean="0"/>
              <a:t>insert slicer </a:t>
            </a:r>
            <a:endParaRPr lang="en-US" sz="1600" i="1" smtClean="0"/>
          </a:p>
          <a:p>
            <a:endParaRPr lang="en-US"/>
          </a:p>
          <a:p>
            <a:endParaRPr lang="en-US" smtClean="0"/>
          </a:p>
          <a:p>
            <a:endParaRPr lang="en-US" smtClean="0"/>
          </a:p>
          <a:p>
            <a:endParaRPr lang="en-US"/>
          </a:p>
          <a:p>
            <a:endParaRPr lang="en-US" smtClean="0"/>
          </a:p>
          <a:p>
            <a:endParaRPr lang="en-US"/>
          </a:p>
          <a:p>
            <a:endParaRPr lang="en-US" smtClean="0"/>
          </a:p>
          <a:p>
            <a:endParaRPr lang="en-US"/>
          </a:p>
          <a:p>
            <a:endParaRPr lang="en-US" smtClean="0"/>
          </a:p>
          <a:p>
            <a:endParaRPr lang="en-US" smtClean="0"/>
          </a:p>
          <a:p>
            <a:endParaRPr lang="en-US"/>
          </a:p>
        </p:txBody>
      </p:sp>
      <p:pic>
        <p:nvPicPr>
          <p:cNvPr id="2050" name="Picture 2" descr="menggunakan insert sli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07" y="3435504"/>
            <a:ext cx="2647950" cy="14192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51189" y="1731646"/>
            <a:ext cx="5363691" cy="1142134"/>
          </a:xfrm>
          <a:prstGeom prst="rect">
            <a:avLst/>
          </a:prstGeom>
        </p:spPr>
      </p:pic>
    </p:spTree>
    <p:extLst>
      <p:ext uri="{BB962C8B-B14F-4D97-AF65-F5344CB8AC3E}">
        <p14:creationId xmlns:p14="http://schemas.microsoft.com/office/powerpoint/2010/main" val="326259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Grafik dan Chart dari Pivot Tabel</a:t>
            </a:r>
            <a:endParaRPr lang="en-US"/>
          </a:p>
        </p:txBody>
      </p:sp>
      <p:sp>
        <p:nvSpPr>
          <p:cNvPr id="3" name="Text Placeholder 2"/>
          <p:cNvSpPr>
            <a:spLocks noGrp="1"/>
          </p:cNvSpPr>
          <p:nvPr>
            <p:ph type="body" idx="1"/>
          </p:nvPr>
        </p:nvSpPr>
        <p:spPr>
          <a:xfrm>
            <a:off x="311700" y="1271871"/>
            <a:ext cx="8520600" cy="3416400"/>
          </a:xfrm>
        </p:spPr>
        <p:txBody>
          <a:bodyPr/>
          <a:lstStyle/>
          <a:p>
            <a:r>
              <a:rPr lang="en-US" smtClean="0"/>
              <a:t>Gunakan menu option untuk mengedit slicer </a:t>
            </a:r>
          </a:p>
          <a:p>
            <a:endParaRPr lang="en-US"/>
          </a:p>
          <a:p>
            <a:endParaRPr lang="en-US" smtClean="0"/>
          </a:p>
          <a:p>
            <a:endParaRPr lang="en-US"/>
          </a:p>
          <a:p>
            <a:endParaRPr lang="en-US" smtClean="0"/>
          </a:p>
          <a:p>
            <a:r>
              <a:rPr lang="en-US" smtClean="0"/>
              <a:t>Gunakan ctrl + klik atau shift untuk memilih lebih dari satu laporan pada slicer</a:t>
            </a:r>
          </a:p>
          <a:p>
            <a:pPr marL="114300" indent="0">
              <a:buNone/>
            </a:pPr>
            <a:endParaRPr lang="en-US"/>
          </a:p>
        </p:txBody>
      </p:sp>
      <p:pic>
        <p:nvPicPr>
          <p:cNvPr id="3074" name="Picture 2" descr="menggunakan slicer o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767" y="1819717"/>
            <a:ext cx="4842452" cy="98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88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Contoh Dashboard Sederhana</a:t>
            </a:r>
            <a:endParaRPr lang="en-US"/>
          </a:p>
        </p:txBody>
      </p:sp>
      <p:sp>
        <p:nvSpPr>
          <p:cNvPr id="3" name="Text Placeholder 2"/>
          <p:cNvSpPr>
            <a:spLocks noGrp="1"/>
          </p:cNvSpPr>
          <p:nvPr>
            <p:ph type="body" idx="1"/>
          </p:nvPr>
        </p:nvSpPr>
        <p:spPr/>
        <p:txBody>
          <a:bodyPr/>
          <a:lstStyle/>
          <a:p>
            <a:r>
              <a:rPr lang="en-US" smtClean="0"/>
              <a:t>Berikut adalah contoh dashboard berbentuk grafik</a:t>
            </a:r>
          </a:p>
          <a:p>
            <a:pPr marL="114300" indent="0">
              <a:buNone/>
            </a:pPr>
            <a:endParaRPr lang="en-US"/>
          </a:p>
        </p:txBody>
      </p:sp>
      <p:grpSp>
        <p:nvGrpSpPr>
          <p:cNvPr id="25" name="Group 24"/>
          <p:cNvGrpSpPr/>
          <p:nvPr/>
        </p:nvGrpSpPr>
        <p:grpSpPr>
          <a:xfrm>
            <a:off x="922439" y="1783800"/>
            <a:ext cx="7093472" cy="3040464"/>
            <a:chOff x="153511" y="1711063"/>
            <a:chExt cx="7093472" cy="3040464"/>
          </a:xfrm>
        </p:grpSpPr>
        <p:pic>
          <p:nvPicPr>
            <p:cNvPr id="4" name="Picture 3"/>
            <p:cNvPicPr>
              <a:picLocks noChangeAspect="1"/>
            </p:cNvPicPr>
            <p:nvPr/>
          </p:nvPicPr>
          <p:blipFill>
            <a:blip r:embed="rId2"/>
            <a:stretch>
              <a:fillRect/>
            </a:stretch>
          </p:blipFill>
          <p:spPr>
            <a:xfrm>
              <a:off x="985838" y="1711063"/>
              <a:ext cx="5208443" cy="2299223"/>
            </a:xfrm>
            <a:prstGeom prst="rect">
              <a:avLst/>
            </a:prstGeom>
          </p:spPr>
        </p:pic>
        <p:cxnSp>
          <p:nvCxnSpPr>
            <p:cNvPr id="7" name="Straight Arrow Connector 6"/>
            <p:cNvCxnSpPr/>
            <p:nvPr/>
          </p:nvCxnSpPr>
          <p:spPr>
            <a:xfrm flipV="1">
              <a:off x="6028994" y="2076629"/>
              <a:ext cx="826740" cy="252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2905" y="1828800"/>
              <a:ext cx="556578" cy="119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05745" y="3210791"/>
              <a:ext cx="852055" cy="100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65118" y="3896591"/>
              <a:ext cx="374073" cy="529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2154" y="4474528"/>
              <a:ext cx="1088760" cy="276999"/>
            </a:xfrm>
            <a:prstGeom prst="rect">
              <a:avLst/>
            </a:prstGeom>
            <a:noFill/>
          </p:spPr>
          <p:txBody>
            <a:bodyPr wrap="none" rtlCol="0">
              <a:spAutoFit/>
            </a:bodyPr>
            <a:lstStyle/>
            <a:p>
              <a:r>
                <a:rPr lang="en-US" sz="1200" smtClean="0">
                  <a:solidFill>
                    <a:schemeClr val="accent4">
                      <a:lumMod val="50000"/>
                    </a:schemeClr>
                  </a:solidFill>
                  <a:latin typeface="Proxima Nova" panose="020B0604020202020204" charset="0"/>
                </a:rPr>
                <a:t>Axis/Kategori</a:t>
              </a:r>
              <a:endParaRPr lang="en-US" sz="1200">
                <a:solidFill>
                  <a:schemeClr val="accent4">
                    <a:lumMod val="50000"/>
                  </a:schemeClr>
                </a:solidFill>
                <a:latin typeface="Proxima Nova" panose="020B0604020202020204" charset="0"/>
              </a:endParaRPr>
            </a:p>
          </p:txBody>
        </p:sp>
        <p:sp>
          <p:nvSpPr>
            <p:cNvPr id="18" name="TextBox 17"/>
            <p:cNvSpPr txBox="1"/>
            <p:nvPr/>
          </p:nvSpPr>
          <p:spPr>
            <a:xfrm>
              <a:off x="153511" y="1948461"/>
              <a:ext cx="522900" cy="276999"/>
            </a:xfrm>
            <a:prstGeom prst="rect">
              <a:avLst/>
            </a:prstGeom>
            <a:noFill/>
          </p:spPr>
          <p:txBody>
            <a:bodyPr wrap="none" rtlCol="0">
              <a:spAutoFit/>
            </a:bodyPr>
            <a:lstStyle/>
            <a:p>
              <a:r>
                <a:rPr lang="en-US" sz="1200" smtClean="0">
                  <a:solidFill>
                    <a:schemeClr val="accent4">
                      <a:lumMod val="50000"/>
                    </a:schemeClr>
                  </a:solidFill>
                  <a:latin typeface="Proxima Nova" panose="020B0604020202020204" charset="0"/>
                </a:rPr>
                <a:t>Filter</a:t>
              </a:r>
              <a:endParaRPr lang="en-US" sz="1200">
                <a:solidFill>
                  <a:schemeClr val="accent4">
                    <a:lumMod val="50000"/>
                  </a:schemeClr>
                </a:solidFill>
                <a:latin typeface="Proxima Nova" panose="020B0604020202020204" charset="0"/>
              </a:endParaRPr>
            </a:p>
          </p:txBody>
        </p:sp>
        <p:sp>
          <p:nvSpPr>
            <p:cNvPr id="19" name="TextBox 18"/>
            <p:cNvSpPr txBox="1"/>
            <p:nvPr/>
          </p:nvSpPr>
          <p:spPr>
            <a:xfrm>
              <a:off x="4753695" y="4255292"/>
              <a:ext cx="1164101" cy="276999"/>
            </a:xfrm>
            <a:prstGeom prst="rect">
              <a:avLst/>
            </a:prstGeom>
            <a:noFill/>
          </p:spPr>
          <p:txBody>
            <a:bodyPr wrap="none" rtlCol="0">
              <a:spAutoFit/>
            </a:bodyPr>
            <a:lstStyle/>
            <a:p>
              <a:r>
                <a:rPr lang="en-US" sz="1200" smtClean="0">
                  <a:solidFill>
                    <a:schemeClr val="accent4">
                      <a:lumMod val="50000"/>
                    </a:schemeClr>
                  </a:solidFill>
                  <a:latin typeface="Proxima Nova" panose="020B0604020202020204" charset="0"/>
                </a:rPr>
                <a:t>Legend/Series</a:t>
              </a:r>
              <a:endParaRPr lang="en-US" sz="1200">
                <a:solidFill>
                  <a:schemeClr val="accent4">
                    <a:lumMod val="50000"/>
                  </a:schemeClr>
                </a:solidFill>
                <a:latin typeface="Proxima Nova" panose="020B0604020202020204" charset="0"/>
              </a:endParaRPr>
            </a:p>
          </p:txBody>
        </p:sp>
        <p:sp>
          <p:nvSpPr>
            <p:cNvPr id="20" name="TextBox 19"/>
            <p:cNvSpPr txBox="1"/>
            <p:nvPr/>
          </p:nvSpPr>
          <p:spPr>
            <a:xfrm>
              <a:off x="339507" y="2724764"/>
              <a:ext cx="646331" cy="276999"/>
            </a:xfrm>
            <a:prstGeom prst="rect">
              <a:avLst/>
            </a:prstGeom>
            <a:noFill/>
          </p:spPr>
          <p:txBody>
            <a:bodyPr wrap="none" rtlCol="0">
              <a:spAutoFit/>
            </a:bodyPr>
            <a:lstStyle/>
            <a:p>
              <a:r>
                <a:rPr lang="en-US" sz="1200" smtClean="0">
                  <a:solidFill>
                    <a:schemeClr val="accent4">
                      <a:lumMod val="50000"/>
                    </a:schemeClr>
                  </a:solidFill>
                  <a:latin typeface="Proxima Nova" panose="020B0604020202020204" charset="0"/>
                </a:rPr>
                <a:t>Values</a:t>
              </a:r>
              <a:endParaRPr lang="en-US" sz="1200">
                <a:solidFill>
                  <a:schemeClr val="accent4">
                    <a:lumMod val="50000"/>
                  </a:schemeClr>
                </a:solidFill>
                <a:latin typeface="Proxima Nova" panose="020B0604020202020204" charset="0"/>
              </a:endParaRPr>
            </a:p>
          </p:txBody>
        </p:sp>
        <p:cxnSp>
          <p:nvCxnSpPr>
            <p:cNvPr id="23" name="Straight Arrow Connector 22"/>
            <p:cNvCxnSpPr/>
            <p:nvPr/>
          </p:nvCxnSpPr>
          <p:spPr>
            <a:xfrm flipH="1">
              <a:off x="676411" y="2086960"/>
              <a:ext cx="373072" cy="655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87214" y="2181553"/>
              <a:ext cx="559769" cy="276999"/>
            </a:xfrm>
            <a:prstGeom prst="rect">
              <a:avLst/>
            </a:prstGeom>
            <a:noFill/>
          </p:spPr>
          <p:txBody>
            <a:bodyPr wrap="none" rtlCol="0">
              <a:spAutoFit/>
            </a:bodyPr>
            <a:lstStyle/>
            <a:p>
              <a:r>
                <a:rPr lang="en-US" sz="1200" smtClean="0">
                  <a:solidFill>
                    <a:schemeClr val="accent4">
                      <a:lumMod val="50000"/>
                    </a:schemeClr>
                  </a:solidFill>
                  <a:latin typeface="Proxima Nova" panose="020B0604020202020204" charset="0"/>
                </a:rPr>
                <a:t>Slicer</a:t>
              </a:r>
              <a:endParaRPr lang="en-US" sz="1200">
                <a:solidFill>
                  <a:schemeClr val="accent4">
                    <a:lumMod val="50000"/>
                  </a:schemeClr>
                </a:solidFill>
                <a:latin typeface="Proxima Nova" panose="020B0604020202020204" charset="0"/>
              </a:endParaRPr>
            </a:p>
          </p:txBody>
        </p:sp>
      </p:grpSp>
    </p:spTree>
    <p:extLst>
      <p:ext uri="{BB962C8B-B14F-4D97-AF65-F5344CB8AC3E}">
        <p14:creationId xmlns:p14="http://schemas.microsoft.com/office/powerpoint/2010/main" val="378304056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346</Words>
  <Application>Microsoft Office PowerPoint</Application>
  <PresentationFormat>On-screen Show (16:9)</PresentationFormat>
  <Paragraphs>65</Paragraphs>
  <Slides>12</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Proxima Nova</vt:lpstr>
      <vt:lpstr>Wingdings</vt:lpstr>
      <vt:lpstr>Arial</vt:lpstr>
      <vt:lpstr>Simple Light</vt:lpstr>
      <vt:lpstr>Spearmint</vt:lpstr>
      <vt:lpstr>Grafik dan Dashboard Data</vt:lpstr>
      <vt:lpstr>PowerPoint Presentation</vt:lpstr>
      <vt:lpstr>Contoh Pivot Chart</vt:lpstr>
      <vt:lpstr>Membuat dashboard dinamis berdasarkan pivot tabel</vt:lpstr>
      <vt:lpstr>Grafik dan Chart dari Pivot Tabel</vt:lpstr>
      <vt:lpstr>Grafik dan Chart dari Pivot Tabel</vt:lpstr>
      <vt:lpstr>Grafik dan Chart dari Pivot Tabel</vt:lpstr>
      <vt:lpstr>Grafik dan Chart dari Pivot Tabel</vt:lpstr>
      <vt:lpstr>Contoh Dashboard Sederhana</vt:lpstr>
      <vt:lpstr>Tugas </vt:lpstr>
      <vt:lpstr>Tugas Kelompok  </vt:lpstr>
      <vt:lpstr>Tugas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 Data</dc:title>
  <cp:lastModifiedBy>FADIL</cp:lastModifiedBy>
  <cp:revision>53</cp:revision>
  <dcterms:modified xsi:type="dcterms:W3CDTF">2021-11-30T02:08:35Z</dcterms:modified>
</cp:coreProperties>
</file>