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3" r:id="rId2"/>
    <p:sldId id="282" r:id="rId3"/>
    <p:sldId id="275" r:id="rId4"/>
    <p:sldId id="276" r:id="rId5"/>
    <p:sldId id="277" r:id="rId6"/>
    <p:sldId id="278" r:id="rId7"/>
    <p:sldId id="279" r:id="rId8"/>
    <p:sldId id="281" r:id="rId9"/>
    <p:sldId id="260" r:id="rId10"/>
    <p:sldId id="284" r:id="rId11"/>
    <p:sldId id="290" r:id="rId12"/>
    <p:sldId id="291" r:id="rId13"/>
    <p:sldId id="285" r:id="rId14"/>
    <p:sldId id="286" r:id="rId15"/>
    <p:sldId id="271" r:id="rId16"/>
    <p:sldId id="270" r:id="rId17"/>
    <p:sldId id="272" r:id="rId18"/>
    <p:sldId id="289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pPr/>
              <a:t>5/25/2019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pPr/>
              <a:t>5/25/2019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5/25/2019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5/25/2019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pPr/>
              <a:t>5/25/2019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18936" y="2741164"/>
            <a:ext cx="4128817" cy="1344149"/>
          </a:xfrm>
          <a:prstGeom prst="rect">
            <a:avLst/>
          </a:prstGeom>
        </p:spPr>
        <p:txBody>
          <a:bodyPr anchor="ctr"/>
          <a:lstStyle>
            <a:lvl1pPr algn="l">
              <a:defRPr sz="4800" spc="400" baseline="0"/>
            </a:lvl1pPr>
          </a:lstStyle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4559696" y="1407039"/>
            <a:ext cx="1034845" cy="1152128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6400" dirty="0" smtClean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6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4559696" y="2799193"/>
            <a:ext cx="1034845" cy="1152128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6400" dirty="0" smtClean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6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4559696" y="4191348"/>
            <a:ext cx="1034845" cy="1152128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6400" dirty="0" smtClean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6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711924" y="1349009"/>
            <a:ext cx="5713130" cy="5760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266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Caption Goes Here</a:t>
            </a:r>
            <a:endParaRPr kumimoji="1" lang="ja-JP" altLang="en-US" dirty="0" smtClean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711924" y="1867044"/>
            <a:ext cx="5713130" cy="81609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</a:p>
          <a:p>
            <a:pPr lvl="0"/>
            <a:r>
              <a:rPr kumimoji="1" lang="en-US" altLang="ja-JP" dirty="0" smtClean="0"/>
              <a:t>Text goes here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711924" y="2730054"/>
            <a:ext cx="5713130" cy="5760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266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Caption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711924" y="3248089"/>
            <a:ext cx="5713130" cy="81609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</a:p>
          <a:p>
            <a:pPr lvl="0"/>
            <a:r>
              <a:rPr kumimoji="1" lang="en-US" altLang="ja-JP" dirty="0" smtClean="0"/>
              <a:t>Text goes here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711924" y="4111099"/>
            <a:ext cx="5713130" cy="5760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266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Caption Goes Here</a:t>
            </a:r>
            <a:endParaRPr kumimoji="1" lang="ja-JP" altLang="en-US" dirty="0" smtClean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924" y="4629133"/>
            <a:ext cx="5713130" cy="81609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</a:p>
          <a:p>
            <a:pPr lvl="0"/>
            <a:r>
              <a:rPr kumimoji="1" lang="en-US" altLang="ja-JP" dirty="0" smtClean="0"/>
              <a:t>Text goes here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382869" y="2309116"/>
            <a:ext cx="441088" cy="1152128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92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62380" y="2036846"/>
            <a:ext cx="4094123" cy="1165789"/>
          </a:xfrm>
        </p:spPr>
        <p:txBody>
          <a:bodyPr>
            <a:noAutofit/>
          </a:bodyPr>
          <a:lstStyle>
            <a:lvl1pPr algn="r">
              <a:defRPr sz="5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232380" y="3943396"/>
            <a:ext cx="452768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5082888" y="2481227"/>
            <a:ext cx="57611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4858968" y="3264304"/>
            <a:ext cx="905536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5964292" y="2180862"/>
            <a:ext cx="39957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104751" y="2862132"/>
            <a:ext cx="5176275" cy="205503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5/25/2019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5/25/2019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5/25/2019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5/25/2019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5/25/2019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5/25/2019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5/25/2019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455" y="744583"/>
            <a:ext cx="6597464" cy="174938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Komoditas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Valuta</a:t>
            </a:r>
            <a:r>
              <a:rPr lang="en-US" sz="3600" dirty="0" smtClean="0"/>
              <a:t> </a:t>
            </a:r>
            <a:r>
              <a:rPr lang="en-US" sz="3600" dirty="0" err="1" smtClean="0"/>
              <a:t>Asing</a:t>
            </a:r>
            <a:endParaRPr lang="id-ID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8825" y="4545875"/>
            <a:ext cx="6597465" cy="1765844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4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Pelaku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Valuta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Asing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+mj-lt"/>
              </a:rPr>
              <a:t>Dunia</a:t>
            </a:r>
            <a:r>
              <a:rPr lang="en-US" dirty="0" smtClean="0">
                <a:latin typeface="+mj-lt"/>
              </a:rPr>
              <a:t> Usaha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Bank </a:t>
            </a:r>
            <a:r>
              <a:rPr lang="en-US" dirty="0" err="1" smtClean="0">
                <a:latin typeface="+mj-lt"/>
              </a:rPr>
              <a:t>Sentral</a:t>
            </a:r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Perusahaan </a:t>
            </a:r>
            <a:r>
              <a:rPr lang="en-US" dirty="0" err="1" smtClean="0">
                <a:latin typeface="+mj-lt"/>
              </a:rPr>
              <a:t>Manajemen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Investasi</a:t>
            </a:r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+mj-lt"/>
              </a:rPr>
              <a:t>Pialang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Valuta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65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endParaRPr lang="en-US" dirty="0" smtClean="0"/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25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non </a:t>
            </a:r>
            <a:r>
              <a:rPr lang="en-US" dirty="0" err="1" smtClean="0"/>
              <a:t>fisik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19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Pasar</a:t>
            </a:r>
            <a:r>
              <a:rPr lang="en-US" b="1" dirty="0" smtClean="0"/>
              <a:t> </a:t>
            </a:r>
            <a:r>
              <a:rPr lang="en-US" b="1" dirty="0" err="1" smtClean="0"/>
              <a:t>Valuta</a:t>
            </a:r>
            <a:r>
              <a:rPr lang="en-US" b="1" dirty="0" smtClean="0"/>
              <a:t> </a:t>
            </a:r>
            <a:r>
              <a:rPr lang="en-US" b="1" dirty="0" err="1" smtClean="0"/>
              <a:t>Asing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+mj-lt"/>
                <a:cs typeface="Times New Roman" pitchFamily="18" charset="0"/>
              </a:rPr>
              <a:t>Pasar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valas</a:t>
            </a:r>
            <a:r>
              <a:rPr lang="en-US" dirty="0">
                <a:latin typeface="+mj-lt"/>
                <a:cs typeface="Times New Roman" pitchFamily="18" charset="0"/>
              </a:rPr>
              <a:t> (</a:t>
            </a:r>
            <a:r>
              <a:rPr lang="en-US" dirty="0" err="1">
                <a:latin typeface="+mj-lt"/>
                <a:cs typeface="Times New Roman" pitchFamily="18" charset="0"/>
              </a:rPr>
              <a:t>valuta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asing</a:t>
            </a:r>
            <a:r>
              <a:rPr lang="en-US" dirty="0">
                <a:latin typeface="+mj-lt"/>
                <a:cs typeface="Times New Roman" pitchFamily="18" charset="0"/>
              </a:rPr>
              <a:t>) </a:t>
            </a:r>
            <a:r>
              <a:rPr lang="en-US" dirty="0" err="1">
                <a:latin typeface="+mj-lt"/>
                <a:cs typeface="Times New Roman" pitchFamily="18" charset="0"/>
              </a:rPr>
              <a:t>adalah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suatu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mekanisme</a:t>
            </a:r>
            <a:r>
              <a:rPr lang="en-US" dirty="0">
                <a:latin typeface="+mj-lt"/>
                <a:cs typeface="Times New Roman" pitchFamily="18" charset="0"/>
              </a:rPr>
              <a:t> di mana orang </a:t>
            </a:r>
            <a:r>
              <a:rPr lang="en-US" dirty="0" err="1">
                <a:latin typeface="+mj-lt"/>
                <a:cs typeface="Times New Roman" pitchFamily="18" charset="0"/>
              </a:rPr>
              <a:t>mentransfer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daya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beli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antarnegara</a:t>
            </a:r>
            <a:r>
              <a:rPr lang="en-US" dirty="0">
                <a:latin typeface="+mj-lt"/>
                <a:cs typeface="Times New Roman" pitchFamily="18" charset="0"/>
              </a:rPr>
              <a:t>, </a:t>
            </a:r>
            <a:r>
              <a:rPr lang="en-US" dirty="0" err="1">
                <a:latin typeface="+mj-lt"/>
                <a:cs typeface="Times New Roman" pitchFamily="18" charset="0"/>
              </a:rPr>
              <a:t>memperoleh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atau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menyediakan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kredit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untuk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transaksi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perdagangan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internasional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dan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meminimalkan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kemungkinan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risiko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kerugian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akibat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terjadinya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fluktuasi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kurs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mata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uang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gency FB" pitchFamily="34" charset="0"/>
              </a:rPr>
              <a:t>Fungsi</a:t>
            </a:r>
            <a:r>
              <a:rPr lang="en-US" b="1" dirty="0" smtClean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Pasar</a:t>
            </a:r>
            <a:r>
              <a:rPr lang="en-US" b="1" dirty="0" smtClean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Valuta</a:t>
            </a:r>
            <a:r>
              <a:rPr lang="en-US" b="1" dirty="0" smtClean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Asing</a:t>
            </a:r>
            <a:endParaRPr lang="en-US" b="1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75" y="2076994"/>
            <a:ext cx="8839201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Agency FB" pitchFamily="34" charset="0"/>
              </a:rPr>
              <a:t>Transfer </a:t>
            </a:r>
            <a:r>
              <a:rPr lang="en-US" dirty="0" err="1" smtClean="0">
                <a:latin typeface="Agency FB" pitchFamily="34" charset="0"/>
              </a:rPr>
              <a:t>daya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beli</a:t>
            </a:r>
            <a:r>
              <a:rPr lang="en-US" dirty="0" smtClean="0">
                <a:latin typeface="Agency FB" pitchFamily="34" charset="0"/>
              </a:rPr>
              <a:t> (transfer of purchasing power): </a:t>
            </a:r>
            <a:r>
              <a:rPr lang="en-US" dirty="0" err="1" smtClean="0">
                <a:latin typeface="Agency FB" pitchFamily="34" charset="0"/>
              </a:rPr>
              <a:t>Sangat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diperlukan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terutama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dalam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perdagangan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internasional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transaksi</a:t>
            </a:r>
            <a:r>
              <a:rPr lang="en-US" dirty="0" smtClean="0">
                <a:latin typeface="Agency FB" pitchFamily="34" charset="0"/>
              </a:rPr>
              <a:t> modal yang </a:t>
            </a:r>
            <a:r>
              <a:rPr lang="en-US" dirty="0" err="1" smtClean="0">
                <a:latin typeface="Agency FB" pitchFamily="34" charset="0"/>
              </a:rPr>
              <a:t>biasanya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melibatkan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pihak-pihak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tinggal</a:t>
            </a:r>
            <a:r>
              <a:rPr lang="en-US" dirty="0" smtClean="0">
                <a:latin typeface="Agency FB" pitchFamily="34" charset="0"/>
              </a:rPr>
              <a:t> di </a:t>
            </a:r>
            <a:r>
              <a:rPr lang="en-US" dirty="0" err="1" smtClean="0">
                <a:latin typeface="Agency FB" pitchFamily="34" charset="0"/>
              </a:rPr>
              <a:t>negara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memiliki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mata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uang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berbeda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algn="just"/>
            <a:r>
              <a:rPr lang="en-US" dirty="0" err="1" smtClean="0">
                <a:latin typeface="Agency FB" pitchFamily="34" charset="0"/>
              </a:rPr>
              <a:t>Penyediaan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kredit</a:t>
            </a:r>
            <a:r>
              <a:rPr lang="en-US" dirty="0" smtClean="0">
                <a:latin typeface="Agency FB" pitchFamily="34" charset="0"/>
              </a:rPr>
              <a:t>; </a:t>
            </a:r>
            <a:r>
              <a:rPr lang="en-US" dirty="0" err="1" smtClean="0">
                <a:latin typeface="Agency FB" pitchFamily="34" charset="0"/>
              </a:rPr>
              <a:t>Pengiriman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barang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antarnegara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dalam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perdagangan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internasional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membutuhkan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waktu</a:t>
            </a:r>
            <a:r>
              <a:rPr lang="en-US" dirty="0" smtClean="0">
                <a:latin typeface="Agency FB" pitchFamily="34" charset="0"/>
              </a:rPr>
              <a:t>. </a:t>
            </a:r>
            <a:r>
              <a:rPr lang="en-US" dirty="0" err="1" smtClean="0">
                <a:latin typeface="Agency FB" pitchFamily="34" charset="0"/>
              </a:rPr>
              <a:t>Oleh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karena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itu</a:t>
            </a:r>
            <a:r>
              <a:rPr lang="en-US" dirty="0" smtClean="0">
                <a:latin typeface="Agency FB" pitchFamily="34" charset="0"/>
              </a:rPr>
              <a:t>, </a:t>
            </a:r>
            <a:r>
              <a:rPr lang="en-US" dirty="0" err="1" smtClean="0">
                <a:latin typeface="Agency FB" pitchFamily="34" charset="0"/>
              </a:rPr>
              <a:t>harus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ada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suatu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cara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untuk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membiayai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barang-barang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dalam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perjalanan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pengiriman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barang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termasuk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setelah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barang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sampai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ke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tempat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tujuan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biasanya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memerlukan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beberapa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waktu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untuk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kemudian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dijual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kepada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pembeli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algn="just"/>
            <a:r>
              <a:rPr lang="en-US" dirty="0" err="1">
                <a:latin typeface="Agency FB" pitchFamily="34" charset="0"/>
              </a:rPr>
              <a:t>Mengurangi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risiko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valuta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asing</a:t>
            </a:r>
            <a:r>
              <a:rPr lang="en-US" dirty="0">
                <a:latin typeface="Agency FB" pitchFamily="34" charset="0"/>
              </a:rPr>
              <a:t>: </a:t>
            </a:r>
            <a:r>
              <a:rPr lang="en-US" dirty="0" err="1">
                <a:latin typeface="Agency FB" pitchFamily="34" charset="0"/>
              </a:rPr>
              <a:t>Importir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mengharapkan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memperoleh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keuntungan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dalam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usaha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perdagangan</a:t>
            </a:r>
            <a:r>
              <a:rPr lang="en-US" dirty="0">
                <a:latin typeface="Agency FB" pitchFamily="34" charset="0"/>
              </a:rPr>
              <a:t>. </a:t>
            </a:r>
            <a:r>
              <a:rPr lang="en-US" dirty="0" err="1">
                <a:latin typeface="Agency FB" pitchFamily="34" charset="0"/>
              </a:rPr>
              <a:t>Dalam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kondisi</a:t>
            </a:r>
            <a:r>
              <a:rPr lang="en-US" dirty="0">
                <a:latin typeface="Agency FB" pitchFamily="34" charset="0"/>
              </a:rPr>
              <a:t> normal </a:t>
            </a:r>
            <a:r>
              <a:rPr lang="en-US" dirty="0" err="1">
                <a:latin typeface="Agency FB" pitchFamily="34" charset="0"/>
              </a:rPr>
              <a:t>dari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kemungkinan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risiko</a:t>
            </a:r>
            <a:r>
              <a:rPr lang="en-US" dirty="0">
                <a:latin typeface="Agency FB" pitchFamily="34" charset="0"/>
              </a:rPr>
              <a:t> yang </a:t>
            </a:r>
            <a:r>
              <a:rPr lang="en-US" dirty="0" err="1">
                <a:latin typeface="Agency FB" pitchFamily="34" charset="0"/>
              </a:rPr>
              <a:t>tidak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diperkirakan</a:t>
            </a:r>
            <a:r>
              <a:rPr lang="en-US" dirty="0">
                <a:latin typeface="Agency FB" pitchFamily="34" charset="0"/>
              </a:rPr>
              <a:t>, </a:t>
            </a:r>
            <a:r>
              <a:rPr lang="en-US" dirty="0" err="1">
                <a:latin typeface="Agency FB" pitchFamily="34" charset="0"/>
              </a:rPr>
              <a:t>misalnya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terjadi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perubahan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kurs</a:t>
            </a:r>
            <a:r>
              <a:rPr lang="en-US" dirty="0">
                <a:latin typeface="Agency FB" pitchFamily="34" charset="0"/>
              </a:rPr>
              <a:t> yang </a:t>
            </a:r>
            <a:r>
              <a:rPr lang="en-US" dirty="0" err="1">
                <a:latin typeface="Agency FB" pitchFamily="34" charset="0"/>
              </a:rPr>
              <a:t>tibatiba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sehingga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mempengaruhi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besarnya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keuntungan</a:t>
            </a:r>
            <a:r>
              <a:rPr lang="en-US" dirty="0">
                <a:latin typeface="Agency FB" pitchFamily="34" charset="0"/>
              </a:rPr>
              <a:t> yang </a:t>
            </a:r>
            <a:r>
              <a:rPr lang="en-US" dirty="0" err="1">
                <a:latin typeface="Agency FB" pitchFamily="34" charset="0"/>
              </a:rPr>
              <a:t>telah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diperkirakan</a:t>
            </a:r>
            <a:r>
              <a:rPr lang="en-US" dirty="0">
                <a:latin typeface="Agency FB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instrument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Peluang</a:t>
            </a:r>
            <a:r>
              <a:rPr lang="en-US" dirty="0" smtClean="0"/>
              <a:t> yang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berinvestasi</a:t>
            </a:r>
            <a:r>
              <a:rPr lang="en-US" dirty="0" smtClean="0"/>
              <a:t> </a:t>
            </a:r>
            <a:r>
              <a:rPr lang="en-US" dirty="0" err="1" smtClean="0"/>
              <a:t>valas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en-US" dirty="0" smtClean="0"/>
              <a:t> AS </a:t>
            </a:r>
            <a:r>
              <a:rPr lang="en-US" dirty="0" err="1" smtClean="0"/>
              <a:t>melemah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investor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en-US" dirty="0" smtClean="0"/>
              <a:t> AS </a:t>
            </a:r>
            <a:r>
              <a:rPr lang="en-US" dirty="0" err="1" smtClean="0"/>
              <a:t>melesat</a:t>
            </a:r>
            <a:r>
              <a:rPr lang="en-US" dirty="0" smtClean="0"/>
              <a:t> 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investor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di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, </a:t>
            </a:r>
            <a:r>
              <a:rPr lang="en-US" dirty="0" err="1" smtClean="0"/>
              <a:t>contoh</a:t>
            </a:r>
            <a:r>
              <a:rPr lang="en-US" dirty="0" smtClean="0"/>
              <a:t> investor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dolas</a:t>
            </a:r>
            <a:r>
              <a:rPr lang="en-US" dirty="0" smtClean="0"/>
              <a:t> AS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menyekolahkan</a:t>
            </a:r>
            <a:r>
              <a:rPr lang="en-US" dirty="0" smtClean="0"/>
              <a:t> </a:t>
            </a:r>
            <a:r>
              <a:rPr lang="en-US" dirty="0" err="1" smtClean="0"/>
              <a:t>anaknya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keluarganya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 smtClean="0"/>
          </a:p>
          <a:p>
            <a:pPr algn="just"/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fluktuatif</a:t>
            </a:r>
            <a:r>
              <a:rPr lang="en-US" dirty="0" smtClean="0"/>
              <a:t> </a:t>
            </a:r>
            <a:r>
              <a:rPr lang="en-US" dirty="0" err="1" smtClean="0"/>
              <a:t>cepet</a:t>
            </a:r>
            <a:r>
              <a:rPr lang="en-US" dirty="0" smtClean="0"/>
              <a:t>. </a:t>
            </a:r>
            <a:r>
              <a:rPr lang="en-US" dirty="0" err="1" smtClean="0"/>
              <a:t>Jdnya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i="1" dirty="0" smtClean="0"/>
              <a:t>Accounting / translation exposure</a:t>
            </a:r>
          </a:p>
          <a:p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i="1" dirty="0" smtClean="0"/>
              <a:t>Transaction exposure </a:t>
            </a:r>
          </a:p>
          <a:p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i="1" dirty="0" smtClean="0"/>
              <a:t>economic exposure (operating/competitive exposure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instrument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berita</a:t>
            </a:r>
            <a:r>
              <a:rPr lang="en-US" sz="2400" dirty="0" smtClean="0"/>
              <a:t> </a:t>
            </a:r>
            <a:r>
              <a:rPr lang="en-US" sz="2400" dirty="0" err="1" smtClean="0"/>
              <a:t>terkini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global</a:t>
            </a:r>
          </a:p>
          <a:p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Valas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jam </a:t>
            </a:r>
            <a:r>
              <a:rPr lang="en-US" sz="2400" dirty="0" err="1" smtClean="0"/>
              <a:t>kerja</a:t>
            </a:r>
            <a:r>
              <a:rPr lang="en-US" sz="2400" dirty="0" smtClean="0"/>
              <a:t> Negara </a:t>
            </a:r>
            <a:r>
              <a:rPr lang="en-US" sz="2400" dirty="0" err="1" smtClean="0"/>
              <a:t>bersangkutan</a:t>
            </a:r>
            <a:endParaRPr lang="en-US" sz="2400" dirty="0" smtClean="0"/>
          </a:p>
          <a:p>
            <a:r>
              <a:rPr lang="en-US" sz="2400" dirty="0" smtClean="0"/>
              <a:t>Investor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perekonomian</a:t>
            </a:r>
            <a:r>
              <a:rPr lang="en-US" sz="2400" dirty="0" smtClean="0"/>
              <a:t> Negara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743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23" t="10208" r="35086" b="-472"/>
          <a:stretch/>
        </p:blipFill>
        <p:spPr>
          <a:xfrm>
            <a:off x="3979571" y="598866"/>
            <a:ext cx="3915178" cy="62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Seorang</a:t>
            </a:r>
            <a:r>
              <a:rPr lang="en-US" dirty="0" smtClean="0"/>
              <a:t> trader </a:t>
            </a:r>
            <a:r>
              <a:rPr lang="en-US" dirty="0" err="1" smtClean="0"/>
              <a:t>valas</a:t>
            </a:r>
            <a:r>
              <a:rPr lang="en-US" dirty="0" smtClean="0"/>
              <a:t> </a:t>
            </a:r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Euro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USD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Awal</a:t>
            </a:r>
            <a:r>
              <a:rPr lang="en-US" dirty="0" smtClean="0"/>
              <a:t>  </a:t>
            </a:r>
            <a:r>
              <a:rPr lang="en-US" dirty="0" err="1" smtClean="0"/>
              <a:t>Eur</a:t>
            </a:r>
            <a:r>
              <a:rPr lang="en-US" dirty="0" smtClean="0"/>
              <a:t>/USD: 1.3100-1.3105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Eur</a:t>
            </a:r>
            <a:r>
              <a:rPr lang="en-US" dirty="0" smtClean="0"/>
              <a:t>/USD : 1.3000-1.3005</a:t>
            </a:r>
          </a:p>
          <a:p>
            <a:pPr marL="0" indent="0">
              <a:buNone/>
            </a:pP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perkiraan</a:t>
            </a:r>
            <a:r>
              <a:rPr lang="en-US" dirty="0" smtClean="0"/>
              <a:t> trader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EUR </a:t>
            </a:r>
            <a:r>
              <a:rPr lang="en-US" dirty="0" err="1" smtClean="0"/>
              <a:t>terdepresiasi</a:t>
            </a:r>
            <a:r>
              <a:rPr lang="en-US" dirty="0" smtClean="0"/>
              <a:t>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nasabah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Euro </a:t>
            </a:r>
            <a:r>
              <a:rPr lang="en-US" dirty="0" err="1" smtClean="0"/>
              <a:t>seharga</a:t>
            </a:r>
            <a:r>
              <a:rPr lang="en-US" dirty="0" smtClean="0"/>
              <a:t> 1.3005 </a:t>
            </a:r>
            <a:r>
              <a:rPr lang="en-US" dirty="0" err="1" smtClean="0"/>
              <a:t>artinya</a:t>
            </a:r>
            <a:r>
              <a:rPr lang="en-US" dirty="0" smtClean="0"/>
              <a:t> trader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0.0095 USD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40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KOMODITAS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8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Seorang</a:t>
            </a:r>
            <a:r>
              <a:rPr lang="en-US" dirty="0"/>
              <a:t> trader </a:t>
            </a:r>
            <a:r>
              <a:rPr lang="en-US" dirty="0" err="1"/>
              <a:t>valas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Euro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dirty="0" err="1" smtClean="0"/>
              <a:t>presiasi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USD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Awal</a:t>
            </a:r>
            <a:r>
              <a:rPr lang="en-US" dirty="0"/>
              <a:t>  </a:t>
            </a:r>
            <a:r>
              <a:rPr lang="en-US" dirty="0" err="1"/>
              <a:t>Eur</a:t>
            </a:r>
            <a:r>
              <a:rPr lang="en-US" dirty="0"/>
              <a:t>/USD: 1.3000-1.3005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Eur</a:t>
            </a:r>
            <a:r>
              <a:rPr lang="en-US" dirty="0"/>
              <a:t>/USD : 1.3100-1.3105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trader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/>
              <a:t>Euro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miliki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smtClean="0"/>
              <a:t>1.3005 </a:t>
            </a:r>
            <a:r>
              <a:rPr lang="en-US" dirty="0" err="1"/>
              <a:t>dan</a:t>
            </a:r>
            <a:r>
              <a:rPr lang="en-US" dirty="0"/>
              <a:t>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trader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EUR </a:t>
            </a:r>
            <a:r>
              <a:rPr lang="en-US" dirty="0" err="1" smtClean="0"/>
              <a:t>terapresiasi</a:t>
            </a:r>
            <a:r>
              <a:rPr lang="en-US" dirty="0"/>
              <a:t>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nasabah</a:t>
            </a:r>
            <a:r>
              <a:rPr lang="en-US" dirty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/>
              <a:t>Euro </a:t>
            </a:r>
            <a:r>
              <a:rPr lang="en-US" dirty="0" err="1"/>
              <a:t>seharga</a:t>
            </a:r>
            <a:r>
              <a:rPr lang="en-US" dirty="0"/>
              <a:t> </a:t>
            </a:r>
            <a:r>
              <a:rPr lang="en-US" dirty="0" smtClean="0"/>
              <a:t>1.3100 </a:t>
            </a:r>
            <a:r>
              <a:rPr lang="en-US" dirty="0" err="1"/>
              <a:t>artinya</a:t>
            </a:r>
            <a:r>
              <a:rPr lang="en-US" dirty="0"/>
              <a:t> trader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/>
              <a:t> </a:t>
            </a:r>
            <a:r>
              <a:rPr lang="en-US" smtClean="0"/>
              <a:t>0.095 </a:t>
            </a:r>
            <a:r>
              <a:rPr lang="en-US" dirty="0" smtClean="0"/>
              <a:t>USD 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36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61946" y="871196"/>
            <a:ext cx="4176464" cy="955625"/>
          </a:xfrm>
        </p:spPr>
        <p:txBody>
          <a:bodyPr>
            <a:normAutofit/>
          </a:bodyPr>
          <a:lstStyle/>
          <a:p>
            <a:r>
              <a:rPr lang="id-ID" altLang="ja-JP" dirty="0" smtClean="0"/>
              <a:t>KO</a:t>
            </a:r>
            <a:r>
              <a:rPr lang="en-US" altLang="ja-JP" dirty="0" err="1" smtClean="0">
                <a:solidFill>
                  <a:schemeClr val="accent1"/>
                </a:solidFill>
              </a:rPr>
              <a:t>mo</a:t>
            </a:r>
            <a:r>
              <a:rPr lang="id-ID" altLang="ja-JP" dirty="0" smtClean="0"/>
              <a:t>DITAS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5711924" y="1313384"/>
            <a:ext cx="5713130" cy="576064"/>
          </a:xfrm>
        </p:spPr>
        <p:txBody>
          <a:bodyPr/>
          <a:lstStyle/>
          <a:p>
            <a:r>
              <a:rPr lang="id-ID" altLang="ja-JP" dirty="0" smtClean="0"/>
              <a:t>Dasar-dasar Perdagangan Komoditi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>
          <a:xfrm>
            <a:off x="6008914" y="1855169"/>
            <a:ext cx="5416140" cy="816091"/>
          </a:xfrm>
        </p:spPr>
        <p:txBody>
          <a:bodyPr/>
          <a:lstStyle/>
          <a:p>
            <a:pPr marL="0" indent="0">
              <a:buNone/>
            </a:pPr>
            <a:r>
              <a:rPr lang="id-ID" altLang="ja-JP" i="1" dirty="0" smtClean="0"/>
              <a:t>Sejarah dan pasar/bursa perdagangan komoditi</a:t>
            </a:r>
            <a:endParaRPr kumimoji="1" lang="ja-JP" altLang="en-US" i="1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kumimoji="1" lang="id-ID" altLang="ja-JP" dirty="0" smtClean="0"/>
              <a:t>Komoditi Investasi Paling Prospektif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6020790" y="3248089"/>
            <a:ext cx="5404264" cy="816091"/>
          </a:xfrm>
        </p:spPr>
        <p:txBody>
          <a:bodyPr/>
          <a:lstStyle/>
          <a:p>
            <a:pPr marL="0" indent="0">
              <a:buNone/>
            </a:pPr>
            <a:r>
              <a:rPr lang="en-US" altLang="ja-JP" i="1" dirty="0" smtClean="0"/>
              <a:t>K</a:t>
            </a:r>
            <a:r>
              <a:rPr lang="id-ID" altLang="ja-JP" i="1" dirty="0" smtClean="0"/>
              <a:t>onsepsi yang keliru, investasi paling prospektif, kelebihan investasi</a:t>
            </a:r>
            <a:endParaRPr kumimoji="1" lang="ja-JP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altLang="ja-JP" dirty="0" smtClean="0"/>
              <a:t>Tantangan Investasi</a:t>
            </a:r>
            <a:endParaRPr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6020790" y="4629133"/>
            <a:ext cx="5404264" cy="816091"/>
          </a:xfrm>
        </p:spPr>
        <p:txBody>
          <a:bodyPr/>
          <a:lstStyle/>
          <a:p>
            <a:pPr marL="0" indent="0">
              <a:buNone/>
            </a:pPr>
            <a:r>
              <a:rPr lang="id-ID" altLang="ja-JP" i="1" dirty="0"/>
              <a:t>R</a:t>
            </a:r>
            <a:r>
              <a:rPr lang="id-ID" altLang="ja-JP" i="1" dirty="0" smtClean="0"/>
              <a:t>isiko yang ada dalam </a:t>
            </a:r>
            <a:r>
              <a:rPr lang="id-ID" altLang="ja-JP" i="1" dirty="0"/>
              <a:t>perdagangan komoditi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3531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0" y="490909"/>
            <a:ext cx="5280587" cy="1165789"/>
          </a:xfrm>
        </p:spPr>
        <p:txBody>
          <a:bodyPr/>
          <a:lstStyle/>
          <a:p>
            <a:pPr algn="l"/>
            <a:r>
              <a:rPr kumimoji="1" lang="id-ID" altLang="ja-JP" sz="4000" dirty="0">
                <a:latin typeface="Route 159 Bold" pitchFamily="50" charset="0"/>
              </a:rPr>
              <a:t>Dasar-dasar</a:t>
            </a:r>
            <a:r>
              <a:rPr kumimoji="1" lang="en-US" altLang="ja-JP" sz="4000" dirty="0">
                <a:latin typeface="Route 159 Bold" pitchFamily="50" charset="0"/>
              </a:rPr>
              <a:t/>
            </a:r>
            <a:br>
              <a:rPr kumimoji="1" lang="en-US" altLang="ja-JP" sz="4000" dirty="0">
                <a:latin typeface="Route 159 Bold" pitchFamily="50" charset="0"/>
              </a:rPr>
            </a:br>
            <a:r>
              <a:rPr lang="id-ID" altLang="ja-JP" sz="4000" dirty="0">
                <a:solidFill>
                  <a:schemeClr val="accent1"/>
                </a:solidFill>
                <a:latin typeface="Route 159 Bold" pitchFamily="50" charset="0"/>
              </a:rPr>
              <a:t>Perdagangan Komoditi</a:t>
            </a:r>
            <a:endParaRPr kumimoji="1" lang="ja-JP" altLang="en-US" sz="40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>
            <a:off x="4389121" y="1907177"/>
            <a:ext cx="7756076" cy="2284814"/>
          </a:xfrm>
        </p:spPr>
        <p:txBody>
          <a:bodyPr>
            <a:noAutofit/>
          </a:bodyPr>
          <a:lstStyle/>
          <a:p>
            <a:pPr marL="2160000" indent="-228611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id-ID" altLang="ja-JP" sz="2000" b="1" dirty="0" smtClean="0"/>
              <a:t>Sejarah</a:t>
            </a:r>
            <a:endParaRPr kumimoji="1" lang="id-ID" altLang="ja-JP" sz="1733" b="1" dirty="0" smtClean="0"/>
          </a:p>
          <a:p>
            <a:pPr marL="2160000" indent="0">
              <a:spcBef>
                <a:spcPts val="600"/>
              </a:spcBef>
              <a:buNone/>
            </a:pPr>
            <a:r>
              <a:rPr lang="id-ID" altLang="ja-JP" sz="1733" dirty="0" smtClean="0"/>
              <a:t>Bursa </a:t>
            </a:r>
            <a:r>
              <a:rPr lang="id-ID" altLang="ja-JP" sz="1733" dirty="0"/>
              <a:t>Berjangka Jakarta (BBJ) </a:t>
            </a:r>
            <a:r>
              <a:rPr lang="id-ID" altLang="ja-JP" sz="1733" dirty="0" smtClean="0"/>
              <a:t>resmi mendapatkan izin dari Bappeti 21 </a:t>
            </a:r>
            <a:r>
              <a:rPr lang="id-ID" altLang="ja-JP" sz="1733" dirty="0"/>
              <a:t>November 2000</a:t>
            </a:r>
          </a:p>
          <a:p>
            <a:pPr marL="2160000" indent="-228611">
              <a:spcBef>
                <a:spcPts val="600"/>
              </a:spcBef>
              <a:buFont typeface="Wingdings"/>
              <a:buChar char="è"/>
            </a:pPr>
            <a:r>
              <a:rPr lang="id-ID" altLang="ja-JP" sz="1733" dirty="0">
                <a:sym typeface="Wingdings"/>
              </a:rPr>
              <a:t>kopi robusta dan olein (15 Desember 2000)</a:t>
            </a:r>
          </a:p>
          <a:p>
            <a:pPr marL="2160000" indent="-228611">
              <a:spcBef>
                <a:spcPts val="600"/>
              </a:spcBef>
              <a:buFont typeface="Wingdings"/>
              <a:buChar char="è"/>
            </a:pPr>
            <a:r>
              <a:rPr lang="id-ID" altLang="ja-JP" sz="1733" dirty="0">
                <a:sym typeface="Wingdings"/>
              </a:rPr>
              <a:t>Emas (1 Februari 2002</a:t>
            </a:r>
            <a:r>
              <a:rPr lang="id-ID" altLang="ja-JP" sz="1733" dirty="0" smtClean="0">
                <a:sym typeface="Wingdings"/>
              </a:rPr>
              <a:t>)</a:t>
            </a:r>
            <a:endParaRPr lang="id-ID" altLang="ja-JP" sz="1733" dirty="0">
              <a:sym typeface="Wingding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テキスト プレースホルダー 12"/>
          <p:cNvSpPr txBox="1">
            <a:spLocks/>
          </p:cNvSpPr>
          <p:nvPr/>
        </p:nvSpPr>
        <p:spPr>
          <a:xfrm>
            <a:off x="0" y="3930732"/>
            <a:ext cx="7756076" cy="2956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1333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87" indent="-228611">
              <a:spcBef>
                <a:spcPts val="600"/>
              </a:spcBef>
              <a:buFont typeface="Arial" pitchFamily="34" charset="0"/>
              <a:buChar char="•"/>
            </a:pPr>
            <a:r>
              <a:rPr lang="id-ID" altLang="ja-JP" sz="1733" b="1" dirty="0" smtClean="0">
                <a:sym typeface="Wingdings"/>
              </a:rPr>
              <a:t>Pasar/ Bursa Perdagangan Komoditi</a:t>
            </a:r>
          </a:p>
          <a:p>
            <a:pPr marL="276225" indent="0">
              <a:spcBef>
                <a:spcPts val="600"/>
              </a:spcBef>
              <a:buNone/>
            </a:pPr>
            <a:r>
              <a:rPr lang="id-ID" altLang="ja-JP" sz="1733" dirty="0" smtClean="0">
                <a:sym typeface="Wingdings"/>
              </a:rPr>
              <a:t>Bursa atau </a:t>
            </a:r>
            <a:r>
              <a:rPr lang="id-ID" altLang="ja-JP" sz="1733" i="1" dirty="0" smtClean="0">
                <a:sym typeface="Wingdings"/>
              </a:rPr>
              <a:t>exchange</a:t>
            </a:r>
            <a:r>
              <a:rPr lang="id-ID" altLang="ja-JP" sz="1733" dirty="0" smtClean="0">
                <a:sym typeface="Wingdings"/>
              </a:rPr>
              <a:t> ialah pasar tempat bertemunya pembeli dan penjual untuk melakukan transaksi yang dilengkapi dengan seperangkat peraturan yang harus dipatuhi oleh semua pihak terkait.</a:t>
            </a:r>
          </a:p>
          <a:p>
            <a:pPr marL="276225" indent="0">
              <a:spcBef>
                <a:spcPts val="600"/>
              </a:spcBef>
              <a:buNone/>
            </a:pPr>
            <a:r>
              <a:rPr lang="id-ID" altLang="ja-JP" sz="1733" dirty="0" smtClean="0">
                <a:sym typeface="Wingdings"/>
              </a:rPr>
              <a:t>Jenis komoditi yang ditransaksikan pada bursa komoditi terbagi dalam 2 jenis:</a:t>
            </a:r>
          </a:p>
          <a:p>
            <a:pPr marL="549303" indent="-304815">
              <a:spcBef>
                <a:spcPts val="600"/>
              </a:spcBef>
              <a:buFont typeface="+mj-lt"/>
              <a:buAutoNum type="arabicPeriod"/>
            </a:pPr>
            <a:r>
              <a:rPr lang="id-ID" altLang="ja-JP" sz="1733" i="1" dirty="0" smtClean="0">
                <a:sym typeface="Wingdings"/>
              </a:rPr>
              <a:t>Hard commodity</a:t>
            </a:r>
            <a:r>
              <a:rPr lang="id-ID" altLang="ja-JP" sz="1733" dirty="0" smtClean="0">
                <a:sym typeface="Wingdings"/>
              </a:rPr>
              <a:t>, hasil pertambangan seperti emas, perak, nikel, timah, dan lain-lain.</a:t>
            </a:r>
          </a:p>
          <a:p>
            <a:pPr marL="549303" indent="-304815">
              <a:spcBef>
                <a:spcPts val="600"/>
              </a:spcBef>
              <a:buFont typeface="+mj-lt"/>
              <a:buAutoNum type="arabicPeriod"/>
            </a:pPr>
            <a:r>
              <a:rPr lang="id-ID" altLang="ja-JP" sz="1733" i="1" dirty="0" smtClean="0">
                <a:sym typeface="Wingdings"/>
              </a:rPr>
              <a:t>Soft commodity, </a:t>
            </a:r>
            <a:r>
              <a:rPr lang="id-ID" altLang="ja-JP" sz="1733" dirty="0" smtClean="0">
                <a:sym typeface="Wingdings"/>
              </a:rPr>
              <a:t>hasil perkebunan/ pertanian seperti kopi, karet, kacang, dan lain-lain.</a:t>
            </a:r>
            <a:endParaRPr lang="id-ID" altLang="ja-JP" sz="1733" i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441802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3953"/>
            <a:ext cx="4093768" cy="1165789"/>
          </a:xfrm>
        </p:spPr>
        <p:txBody>
          <a:bodyPr/>
          <a:lstStyle/>
          <a:p>
            <a:pPr algn="l"/>
            <a:r>
              <a:rPr lang="id-ID" altLang="ja-JP" sz="3600" dirty="0"/>
              <a:t>Komoditi Investasi</a:t>
            </a:r>
            <a:r>
              <a:rPr lang="id-ID" sz="3600" dirty="0">
                <a:solidFill>
                  <a:schemeClr val="accent1"/>
                </a:solidFill>
              </a:rPr>
              <a:t> Paling Prospektif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79335" y="1937264"/>
            <a:ext cx="6888480" cy="5208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600" dirty="0"/>
              <a:t>Pada tahun 2004 Yale School of Management Centre for International Finance menghasilkan penelitian yang diberi judul </a:t>
            </a:r>
            <a:r>
              <a:rPr lang="id-ID" sz="1600" i="1" dirty="0"/>
              <a:t>Kenyataan dan Fantasi di dalam Komoditi Barjangka </a:t>
            </a:r>
            <a:r>
              <a:rPr lang="id-ID" sz="1600" dirty="0"/>
              <a:t>yang menyimpulkan:</a:t>
            </a:r>
          </a:p>
          <a:p>
            <a:pPr marL="228611" indent="-228611" algn="just">
              <a:buFont typeface="Arial" pitchFamily="34" charset="0"/>
              <a:buChar char="•"/>
            </a:pPr>
            <a:r>
              <a:rPr lang="id-ID" sz="1600" dirty="0"/>
              <a:t>Sejak tahun 1959, komoditi berjangka memberikan pendapatan tahunan melebihi saham dan obligasi.</a:t>
            </a:r>
          </a:p>
          <a:p>
            <a:pPr marL="228611" indent="-228611" algn="just">
              <a:buFont typeface="Arial" pitchFamily="34" charset="0"/>
              <a:buChar char="•"/>
            </a:pPr>
            <a:r>
              <a:rPr lang="id-ID" sz="1600" dirty="0"/>
              <a:t>Selama tahun 1970-an, keuntungan komoditi berjangka di atas saham, selama tahun 1980 terjadi “korelasi negatif” antara saham dan komoditi.</a:t>
            </a:r>
          </a:p>
          <a:p>
            <a:pPr marL="228611" indent="-228611" algn="just">
              <a:buFont typeface="Arial" pitchFamily="34" charset="0"/>
              <a:buChar char="•"/>
            </a:pPr>
            <a:r>
              <a:rPr lang="id-ID" sz="1600" dirty="0"/>
              <a:t>Pendapat dari komoditi sangat berkaitan secara positif dengan inflasi.</a:t>
            </a:r>
          </a:p>
          <a:p>
            <a:pPr marL="228611" indent="-228611" algn="just">
              <a:buFont typeface="Arial" pitchFamily="34" charset="0"/>
              <a:buChar char="•"/>
            </a:pPr>
            <a:r>
              <a:rPr lang="id-ID" sz="1600" dirty="0"/>
              <a:t>Pendapatan yang diperoleh dari investasi pada komoditi berjangka tiga kali lipat dari pendapatan saham pada perusahaan yang memproduksi komoditi yang sama</a:t>
            </a:r>
            <a:r>
              <a:rPr lang="id-ID" sz="1600" dirty="0" smtClean="0"/>
              <a:t>.</a:t>
            </a:r>
            <a:endParaRPr lang="id-ID" sz="1600" dirty="0"/>
          </a:p>
          <a:p>
            <a:pPr algn="just"/>
            <a:r>
              <a:rPr lang="id-ID" sz="1600" dirty="0"/>
              <a:t>Investasi pada komoditi lebih aman dibandingkan dengan investasi di saham. Komoditi sedang dan akan terus mengalami kenaikan jangka panjang atau disebut sebagai </a:t>
            </a:r>
            <a:r>
              <a:rPr lang="id-ID" sz="1600" i="1" dirty="0"/>
              <a:t>Long Term Bullish Market Trend</a:t>
            </a:r>
            <a:r>
              <a:rPr lang="id-ID" sz="16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6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1413" y="1323091"/>
            <a:ext cx="4094123" cy="1165789"/>
          </a:xfrm>
        </p:spPr>
        <p:txBody>
          <a:bodyPr/>
          <a:lstStyle/>
          <a:p>
            <a:r>
              <a:rPr lang="id-ID" altLang="ja-JP" sz="4000" dirty="0"/>
              <a:t>Komoditi Investasi</a:t>
            </a:r>
            <a:r>
              <a:rPr lang="id-ID" sz="4000" dirty="0">
                <a:solidFill>
                  <a:schemeClr val="accent1"/>
                </a:solidFill>
              </a:rPr>
              <a:t> Paling Prospektif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79224" y="2155361"/>
            <a:ext cx="8474232" cy="39877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d-ID" sz="1667" dirty="0"/>
              <a:t>Terdapat banyak kelebihan dari investasi komoditi dibanding dengan bursa lainnya.</a:t>
            </a:r>
          </a:p>
          <a:p>
            <a:pPr marL="304815" indent="-304815" algn="just">
              <a:spcBef>
                <a:spcPts val="600"/>
              </a:spcBef>
              <a:buFont typeface="+mj-lt"/>
              <a:buAutoNum type="arabicPeriod"/>
            </a:pPr>
            <a:r>
              <a:rPr lang="id-ID" sz="1667" dirty="0"/>
              <a:t>Komoditi bergerak mengikuti musim jenis tanaman.</a:t>
            </a:r>
          </a:p>
          <a:p>
            <a:pPr marL="304815" indent="-304815" algn="just">
              <a:spcBef>
                <a:spcPts val="600"/>
              </a:spcBef>
              <a:buFont typeface="+mj-lt"/>
              <a:buAutoNum type="arabicPeriod"/>
            </a:pPr>
            <a:r>
              <a:rPr lang="id-ID" sz="1667" dirty="0"/>
              <a:t>Lebih mudah memahami/mengerti untuk memprediksi harga yang akan berlaku pada waktu mendatang.</a:t>
            </a:r>
          </a:p>
          <a:p>
            <a:pPr marL="304815" indent="-304815" algn="just">
              <a:spcBef>
                <a:spcPts val="600"/>
              </a:spcBef>
              <a:buFont typeface="+mj-lt"/>
              <a:buAutoNum type="arabicPeriod"/>
            </a:pPr>
            <a:r>
              <a:rPr lang="id-ID" sz="1667" dirty="0"/>
              <a:t>Pergerakan harga komoiti tidak terlalu terpengaruh kondisi nilai perbandingan mata uang asing (valas)</a:t>
            </a:r>
          </a:p>
          <a:p>
            <a:pPr marL="304815" indent="-304815" algn="just">
              <a:spcBef>
                <a:spcPts val="600"/>
              </a:spcBef>
              <a:buFont typeface="+mj-lt"/>
              <a:buAutoNum type="arabicPeriod"/>
            </a:pPr>
            <a:r>
              <a:rPr lang="id-ID" sz="1667" dirty="0"/>
              <a:t>Komoditi dikontrol oleh kekuatan </a:t>
            </a:r>
            <a:r>
              <a:rPr lang="id-ID" sz="1667" i="1" dirty="0"/>
              <a:t>supplay</a:t>
            </a:r>
            <a:r>
              <a:rPr lang="id-ID" sz="1667" dirty="0"/>
              <a:t> dan </a:t>
            </a:r>
            <a:r>
              <a:rPr lang="id-ID" sz="1667" i="1" dirty="0"/>
              <a:t>demand</a:t>
            </a:r>
            <a:r>
              <a:rPr lang="id-ID" sz="1667" dirty="0"/>
              <a:t>, tidak demikian yang terjadi pada bursa jenis lain.</a:t>
            </a:r>
          </a:p>
          <a:p>
            <a:pPr marL="304815" indent="-304815" algn="just">
              <a:spcBef>
                <a:spcPts val="600"/>
              </a:spcBef>
              <a:buFont typeface="+mj-lt"/>
              <a:buAutoNum type="arabicPeriod"/>
            </a:pPr>
            <a:r>
              <a:rPr lang="id-ID" sz="1667" dirty="0"/>
              <a:t>Komoditi lebih cenderung bergerak sendiri berdasarkan supplai dan demand dari komoditi tersebut dalam jangka waktu tertentu, sedangkan bursa lain lebih bersifat kelompok.</a:t>
            </a:r>
          </a:p>
          <a:p>
            <a:pPr marL="304815" indent="-304815" algn="just">
              <a:spcBef>
                <a:spcPts val="600"/>
              </a:spcBef>
              <a:buFont typeface="+mj-lt"/>
              <a:buAutoNum type="arabicPeriod"/>
            </a:pPr>
            <a:r>
              <a:rPr lang="id-ID" sz="1667" dirty="0"/>
              <a:t>Bursa komoditi terus berlangsung karena sangat penting untuk kehidupan manusia.</a:t>
            </a:r>
          </a:p>
          <a:p>
            <a:pPr marL="304815" indent="-304815" algn="just">
              <a:spcBef>
                <a:spcPts val="600"/>
              </a:spcBef>
              <a:buFont typeface="+mj-lt"/>
              <a:buAutoNum type="arabicPeriod"/>
            </a:pPr>
            <a:r>
              <a:rPr lang="id-ID" sz="1667" dirty="0"/>
              <a:t>Permintaan terhadap komoditi selalu ada sedangan bursa jenis lain tidaklah demikian.</a:t>
            </a:r>
          </a:p>
          <a:p>
            <a:pPr marL="304815" indent="-304815" algn="just">
              <a:spcBef>
                <a:spcPts val="600"/>
              </a:spcBef>
              <a:buFont typeface="+mj-lt"/>
              <a:buAutoNum type="arabicPeriod"/>
            </a:pPr>
            <a:r>
              <a:rPr lang="id-ID" sz="1667" dirty="0"/>
              <a:t>Setiap tahun komoditi tidak berubah, ataupun jika bertambah, sedikit sekali (sangat jarang) sedangkan di bursa jenis lain perputarannya sangatlah cepat.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42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3905" y="1215056"/>
            <a:ext cx="4094123" cy="1165789"/>
          </a:xfrm>
        </p:spPr>
        <p:txBody>
          <a:bodyPr/>
          <a:lstStyle/>
          <a:p>
            <a:r>
              <a:rPr lang="id-ID" altLang="ja-JP" sz="4400" dirty="0"/>
              <a:t>Tantangan</a:t>
            </a:r>
            <a:r>
              <a:rPr lang="id-ID" sz="4400" dirty="0">
                <a:solidFill>
                  <a:schemeClr val="accent1"/>
                </a:solidFill>
              </a:rPr>
              <a:t> </a:t>
            </a:r>
            <a:r>
              <a:rPr lang="id-ID" sz="4400" dirty="0" smtClean="0">
                <a:solidFill>
                  <a:schemeClr val="accent1"/>
                </a:solidFill>
              </a:rPr>
              <a:t>Investa</a:t>
            </a:r>
            <a:r>
              <a:rPr lang="en-US" sz="4400" dirty="0" smtClean="0">
                <a:solidFill>
                  <a:schemeClr val="accent1"/>
                </a:solidFill>
              </a:rPr>
              <a:t>s</a:t>
            </a:r>
            <a:r>
              <a:rPr lang="id-ID" sz="4400" dirty="0" smtClean="0">
                <a:solidFill>
                  <a:schemeClr val="accent1"/>
                </a:solidFill>
              </a:rPr>
              <a:t>i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51269" y="2011680"/>
            <a:ext cx="6688201" cy="37359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Risiko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Utama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id-ID" sz="2000" b="1" dirty="0">
                <a:solidFill>
                  <a:schemeClr val="tx1"/>
                </a:solidFill>
              </a:rPr>
              <a:t>Investasi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Komoditas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i="1" dirty="0">
                <a:solidFill>
                  <a:schemeClr val="tx1"/>
                </a:solidFill>
              </a:rPr>
              <a:t>Margin Call</a:t>
            </a:r>
            <a:endParaRPr lang="id-ID" sz="2000" b="1" dirty="0">
              <a:solidFill>
                <a:schemeClr val="tx1"/>
              </a:solidFill>
            </a:endParaRPr>
          </a:p>
          <a:p>
            <a:pPr marL="304815" algn="just"/>
            <a:r>
              <a:rPr lang="id-ID" sz="2000" dirty="0" smtClean="0">
                <a:solidFill>
                  <a:schemeClr val="tx1"/>
                </a:solidFill>
              </a:rPr>
              <a:t>Investasi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komoditas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dikenal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sebutan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i="1" dirty="0">
                <a:solidFill>
                  <a:schemeClr val="tx1"/>
                </a:solidFill>
              </a:rPr>
              <a:t>futures</a:t>
            </a:r>
            <a:r>
              <a:rPr lang="en-US" sz="2000" dirty="0">
                <a:solidFill>
                  <a:schemeClr val="tx1"/>
                </a:solidFill>
              </a:rPr>
              <a:t>” </a:t>
            </a:r>
            <a:r>
              <a:rPr lang="en-US" sz="2000" dirty="0" err="1">
                <a:solidFill>
                  <a:schemeClr val="tx1"/>
                </a:solidFill>
              </a:rPr>
              <a:t>memungkinkan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trader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mengendalikan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pasar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besar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modal yang </a:t>
            </a:r>
            <a:r>
              <a:rPr lang="en-US" sz="2000" dirty="0" err="1">
                <a:solidFill>
                  <a:schemeClr val="tx1"/>
                </a:solidFill>
              </a:rPr>
              <a:t>dimiliki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sesungguhnya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id-ID" sz="2000" dirty="0">
              <a:solidFill>
                <a:schemeClr val="tx1"/>
              </a:solidFill>
            </a:endParaRPr>
          </a:p>
          <a:p>
            <a:pPr marL="304815" algn="just"/>
            <a:r>
              <a:rPr lang="en-US" sz="2000" dirty="0" smtClean="0">
                <a:solidFill>
                  <a:schemeClr val="tx1"/>
                </a:solidFill>
              </a:rPr>
              <a:t>Margin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sederhana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diartikan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i="1" dirty="0" err="1">
                <a:solidFill>
                  <a:schemeClr val="tx1"/>
                </a:solidFill>
              </a:rPr>
              <a:t>pinjaman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mod</a:t>
            </a:r>
            <a:r>
              <a:rPr lang="id-ID" sz="2000" i="1" dirty="0" smtClean="0">
                <a:solidFill>
                  <a:schemeClr val="tx1"/>
                </a:solidFill>
              </a:rPr>
              <a:t>al</a:t>
            </a:r>
            <a:r>
              <a:rPr lang="en-US" sz="2000" dirty="0" smtClean="0">
                <a:solidFill>
                  <a:schemeClr val="tx1"/>
                </a:solidFill>
              </a:rPr>
              <a:t>”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modal yang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banyak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maka</a:t>
            </a:r>
            <a:r>
              <a:rPr lang="en-US" sz="2000" dirty="0">
                <a:solidFill>
                  <a:schemeClr val="tx1"/>
                </a:solidFill>
              </a:rPr>
              <a:t> profit yang </a:t>
            </a:r>
            <a:r>
              <a:rPr lang="en-US" sz="2000" dirty="0" err="1">
                <a:solidFill>
                  <a:schemeClr val="tx1"/>
                </a:solidFill>
              </a:rPr>
              <a:t>diraih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banyak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Namun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lupa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kalau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berlawanan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kerugiannya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besar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sebenarnya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id-ID" sz="2000" dirty="0">
              <a:solidFill>
                <a:schemeClr val="tx1"/>
              </a:solidFill>
            </a:endParaRPr>
          </a:p>
          <a:p>
            <a:pPr marL="228611" indent="-228611" algn="just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</a:rPr>
              <a:t>Risiko Geopolitik</a:t>
            </a:r>
          </a:p>
          <a:p>
            <a:pPr marL="228611" indent="-228611" algn="just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</a:rPr>
              <a:t>Risiko Spekulasi</a:t>
            </a:r>
          </a:p>
          <a:p>
            <a:pPr algn="just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88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80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Negara lain.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fluktuatif</a:t>
            </a:r>
            <a:r>
              <a:rPr lang="en-US" dirty="0" smtClean="0"/>
              <a:t> di </a:t>
            </a:r>
            <a:r>
              <a:rPr lang="en-US" dirty="0" err="1" smtClean="0"/>
              <a:t>pasaran</a:t>
            </a:r>
            <a:r>
              <a:rPr lang="en-US" dirty="0" smtClean="0"/>
              <a:t>. </a:t>
            </a:r>
            <a:r>
              <a:rPr lang="en-US" dirty="0" err="1" smtClean="0"/>
              <a:t>Fluktuatif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menguat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melemahnya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Negara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 err="1" smtClean="0"/>
              <a:t>valas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di </a:t>
            </a:r>
            <a:r>
              <a:rPr lang="en-US" dirty="0" err="1" smtClean="0"/>
              <a:t>pasaran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dikonversikan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domestik</a:t>
            </a:r>
            <a:r>
              <a:rPr lang="en-US" dirty="0" smtClean="0"/>
              <a:t>. “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berfluktuasi</a:t>
            </a:r>
            <a:r>
              <a:rPr lang="en-US" dirty="0" smtClean="0"/>
              <a:t> di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”. (Gerald </a:t>
            </a:r>
            <a:r>
              <a:rPr lang="en-US" dirty="0" err="1" smtClean="0"/>
              <a:t>J.Thuesen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W.J. </a:t>
            </a:r>
            <a:r>
              <a:rPr lang="en-US" dirty="0" err="1" smtClean="0"/>
              <a:t>Fabricky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413</TotalTime>
  <Words>963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Agency FB</vt:lpstr>
      <vt:lpstr>Arial</vt:lpstr>
      <vt:lpstr>Calibri</vt:lpstr>
      <vt:lpstr>メイリオ</vt:lpstr>
      <vt:lpstr>Route 159 Bold</vt:lpstr>
      <vt:lpstr>Route 159 UltraLight</vt:lpstr>
      <vt:lpstr>Times New Roman</vt:lpstr>
      <vt:lpstr>Wingdings</vt:lpstr>
      <vt:lpstr>Educational subjects 16x9</vt:lpstr>
      <vt:lpstr>Komoditas dan Valuta Asing</vt:lpstr>
      <vt:lpstr>KOMODITAS</vt:lpstr>
      <vt:lpstr>KOmoDITAS</vt:lpstr>
      <vt:lpstr>Dasar-dasar Perdagangan Komoditi</vt:lpstr>
      <vt:lpstr>Komoditi Investasi Paling Prospektif</vt:lpstr>
      <vt:lpstr>Komoditi Investasi Paling Prospektif</vt:lpstr>
      <vt:lpstr>Tantangan Investasi</vt:lpstr>
      <vt:lpstr>Valuta Asing</vt:lpstr>
      <vt:lpstr>Pengertian Valuta Asing </vt:lpstr>
      <vt:lpstr>Pelaku Valuta Asing</vt:lpstr>
      <vt:lpstr>Fungsi Valuta Asing</vt:lpstr>
      <vt:lpstr>Jenis Valuta Asing</vt:lpstr>
      <vt:lpstr>Pasar Valuta Asing</vt:lpstr>
      <vt:lpstr>Fungsi Pasar Valuta Asing</vt:lpstr>
      <vt:lpstr>Peluang Investasi pada instrument Valuta Asing</vt:lpstr>
      <vt:lpstr>Menghindari Risiko Valuta Asing</vt:lpstr>
      <vt:lpstr>Tantangan Investasi pada instrument Valuta Asing</vt:lpstr>
      <vt:lpstr>PowerPoint Presentation</vt:lpstr>
      <vt:lpstr>Contoh Transaksi Valuta Asing</vt:lpstr>
      <vt:lpstr>Contoh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Valuta Asing</dc:title>
  <dc:creator>Annaba Rani</dc:creator>
  <cp:lastModifiedBy>TOSHIBA</cp:lastModifiedBy>
  <cp:revision>34</cp:revision>
  <dcterms:created xsi:type="dcterms:W3CDTF">2019-03-17T12:51:46Z</dcterms:created>
  <dcterms:modified xsi:type="dcterms:W3CDTF">2019-05-25T02:46:29Z</dcterms:modified>
</cp:coreProperties>
</file>