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80" r:id="rId2"/>
    <p:sldId id="256" r:id="rId3"/>
    <p:sldId id="263"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82" r:id="rId23"/>
    <p:sldId id="311" r:id="rId24"/>
    <p:sldId id="338" r:id="rId25"/>
    <p:sldId id="276" r:id="rId26"/>
    <p:sldId id="277" r:id="rId27"/>
    <p:sldId id="278" r:id="rId28"/>
    <p:sldId id="279" r:id="rId29"/>
    <p:sldId id="284" r:id="rId30"/>
    <p:sldId id="285" r:id="rId31"/>
    <p:sldId id="286" r:id="rId32"/>
    <p:sldId id="287" r:id="rId33"/>
    <p:sldId id="300" r:id="rId34"/>
    <p:sldId id="301" r:id="rId35"/>
    <p:sldId id="302" r:id="rId36"/>
    <p:sldId id="303" r:id="rId37"/>
    <p:sldId id="304" r:id="rId38"/>
    <p:sldId id="305" r:id="rId39"/>
    <p:sldId id="306" r:id="rId40"/>
    <p:sldId id="308" r:id="rId41"/>
    <p:sldId id="309" r:id="rId42"/>
    <p:sldId id="310" r:id="rId43"/>
    <p:sldId id="323" r:id="rId44"/>
    <p:sldId id="313" r:id="rId45"/>
    <p:sldId id="314" r:id="rId46"/>
    <p:sldId id="315" r:id="rId47"/>
    <p:sldId id="317" r:id="rId48"/>
    <p:sldId id="322" r:id="rId49"/>
    <p:sldId id="320" r:id="rId50"/>
    <p:sldId id="321"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18" r:id="rId65"/>
    <p:sldId id="319" r:id="rId66"/>
    <p:sldId id="337" r:id="rId6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E9657-0B16-4B6C-AADF-96A0230CCD76}" type="datetimeFigureOut">
              <a:rPr lang="id-ID" smtClean="0"/>
              <a:t>23/09/2018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70E6C-AE5D-47DA-AE31-7238097175D3}" type="slidenum">
              <a:rPr lang="id-ID" smtClean="0"/>
              <a:t>‹#›</a:t>
            </a:fld>
            <a:endParaRPr lang="id-ID"/>
          </a:p>
        </p:txBody>
      </p:sp>
    </p:spTree>
    <p:extLst>
      <p:ext uri="{BB962C8B-B14F-4D97-AF65-F5344CB8AC3E}">
        <p14:creationId xmlns:p14="http://schemas.microsoft.com/office/powerpoint/2010/main" val="231052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a:xfrm>
            <a:off x="393700" y="692150"/>
            <a:ext cx="6070600" cy="3416300"/>
          </a:xfrm>
          <a:ln/>
        </p:spPr>
      </p:sp>
      <p:sp>
        <p:nvSpPr>
          <p:cNvPr id="433155"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137430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97AFAE-4246-4005-A8F3-1750829E3220}" type="slidenum">
              <a:rPr lang="en-US" altLang="id-ID" smtClean="0">
                <a:latin typeface="Arial" panose="020B0604020202020204" pitchFamily="34" charset="0"/>
              </a:rPr>
              <a:pPr/>
              <a:t>32</a:t>
            </a:fld>
            <a:endParaRPr lang="en-US" altLang="id-ID" smtClean="0">
              <a:latin typeface="Arial" panose="020B0604020202020204" pitchFamily="34" charset="0"/>
            </a:endParaRPr>
          </a:p>
        </p:txBody>
      </p:sp>
    </p:spTree>
    <p:extLst>
      <p:ext uri="{BB962C8B-B14F-4D97-AF65-F5344CB8AC3E}">
        <p14:creationId xmlns:p14="http://schemas.microsoft.com/office/powerpoint/2010/main" val="349203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1FC53-A1C2-4D1B-9868-4C9082BC9FE5}" type="slidenum">
              <a:rPr lang="en-US" smtClean="0"/>
              <a:pPr fontAlgn="base">
                <a:spcBef>
                  <a:spcPct val="0"/>
                </a:spcBef>
                <a:spcAft>
                  <a:spcPct val="0"/>
                </a:spcAft>
                <a:defRPr/>
              </a:pPr>
              <a:t>43</a:t>
            </a:fld>
            <a:endParaRPr lang="en-US" smtClean="0"/>
          </a:p>
        </p:txBody>
      </p:sp>
      <p:sp>
        <p:nvSpPr>
          <p:cNvPr id="25603"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56877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982A911-F1F3-49AE-BD10-EB19A267021D}" type="slidenum">
              <a:rPr lang="en-US" altLang="id-ID" sz="1200"/>
              <a:pPr eaLnBrk="1" hangingPunct="1"/>
              <a:t>44</a:t>
            </a:fld>
            <a:endParaRPr lang="en-US" altLang="id-ID"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ndParaRPr>
          </a:p>
        </p:txBody>
      </p:sp>
    </p:spTree>
    <p:extLst>
      <p:ext uri="{BB962C8B-B14F-4D97-AF65-F5344CB8AC3E}">
        <p14:creationId xmlns:p14="http://schemas.microsoft.com/office/powerpoint/2010/main" val="339392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8C2B6CE-9164-4D88-9CA4-6BF41E80E20A}" type="slidenum">
              <a:rPr lang="en-US" altLang="id-ID" sz="1200"/>
              <a:pPr eaLnBrk="1" hangingPunct="1"/>
              <a:t>45</a:t>
            </a:fld>
            <a:endParaRPr lang="en-US" altLang="id-ID"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mtClean="0">
                <a:latin typeface="Arial" panose="020B0604020202020204" pitchFamily="34" charset="0"/>
              </a:rPr>
              <a:t>Correa, R.M., C.W.A. do Nascimento, S.K. De Sa Souza, F.J. Freire, G.B. da Silva. 2005. Gafsa rock phosphate and triple super phosphate for dry matter production and P uptake by corn. Sci. Agric. 62:159-164.</a:t>
            </a:r>
          </a:p>
        </p:txBody>
      </p:sp>
    </p:spTree>
    <p:extLst>
      <p:ext uri="{BB962C8B-B14F-4D97-AF65-F5344CB8AC3E}">
        <p14:creationId xmlns:p14="http://schemas.microsoft.com/office/powerpoint/2010/main" val="285796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4F678F-4504-4D31-92AC-F9346B013AFE}" type="slidenum">
              <a:rPr lang="en-US" altLang="id-ID"/>
              <a:pPr eaLnBrk="1" hangingPunct="1"/>
              <a:t>48</a:t>
            </a:fld>
            <a:endParaRPr lang="en-US" altLang="id-ID"/>
          </a:p>
        </p:txBody>
      </p:sp>
      <p:sp>
        <p:nvSpPr>
          <p:cNvPr id="25603" name="Rectangle 2"/>
          <p:cNvSpPr>
            <a:spLocks noGrp="1" noRot="1" noChangeAspect="1" noChangeArrowheads="1" noTextEdit="1"/>
          </p:cNvSpPr>
          <p:nvPr>
            <p:ph type="sldImg"/>
          </p:nvPr>
        </p:nvSpPr>
        <p:spPr>
          <a:xfrm>
            <a:off x="171450" y="76200"/>
            <a:ext cx="5340350" cy="3005138"/>
          </a:xfrm>
          <a:ln/>
        </p:spPr>
      </p:sp>
      <p:sp>
        <p:nvSpPr>
          <p:cNvPr id="25604" name="Rectangle 3"/>
          <p:cNvSpPr>
            <a:spLocks noGrp="1" noChangeArrowheads="1"/>
          </p:cNvSpPr>
          <p:nvPr>
            <p:ph type="body" idx="1"/>
          </p:nvPr>
        </p:nvSpPr>
        <p:spPr>
          <a:xfrm>
            <a:off x="747713" y="3157538"/>
            <a:ext cx="6061075" cy="5205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smtClean="0">
                <a:latin typeface="Arial" panose="020B0604020202020204" pitchFamily="34" charset="0"/>
              </a:rPr>
              <a:t>Speaker notes:</a:t>
            </a:r>
          </a:p>
          <a:p>
            <a:pPr eaLnBrk="1" hangingPunct="1"/>
            <a:r>
              <a:rPr lang="en-US" altLang="id-ID" smtClean="0">
                <a:latin typeface="Arial" panose="020B0604020202020204" pitchFamily="34" charset="0"/>
              </a:rPr>
              <a:t>Phosphorus is derived from rocks and minerals in the soil.  There is a constant flux of P from organic to inorganic, and from soluble to insoluble forms.  Only a fraction of the total phosphorus in the soil is is soluble and available to plants at any one time.  P is very reactive with iron, aluminum, and calcium, and can become fixed to these minerals.  P is most available in soils with a pH of 6-7.</a:t>
            </a:r>
          </a:p>
          <a:p>
            <a:pPr eaLnBrk="1" hangingPunct="1"/>
            <a:r>
              <a:rPr lang="en-US" altLang="id-ID" b="1" smtClean="0">
                <a:latin typeface="Arial" panose="020B0604020202020204" pitchFamily="34" charset="0"/>
              </a:rPr>
              <a:t>Required Course Materials</a:t>
            </a:r>
            <a:r>
              <a:rPr lang="en-US" altLang="id-ID" smtClean="0">
                <a:latin typeface="Arial" panose="020B0604020202020204" pitchFamily="34" charset="0"/>
              </a:rPr>
              <a:t>:</a:t>
            </a:r>
          </a:p>
          <a:p>
            <a:pPr eaLnBrk="1" hangingPunct="1"/>
            <a:r>
              <a:rPr lang="en-US" altLang="id-ID" b="1" smtClean="0">
                <a:latin typeface="Arial" panose="020B0604020202020204" pitchFamily="34" charset="0"/>
              </a:rPr>
              <a:t>Supplemental Resources</a:t>
            </a:r>
            <a:r>
              <a:rPr lang="en-US" altLang="id-ID" smtClean="0">
                <a:latin typeface="Arial" panose="020B0604020202020204" pitchFamily="34" charset="0"/>
              </a:rPr>
              <a:t>:</a:t>
            </a:r>
          </a:p>
          <a:p>
            <a:pPr eaLnBrk="1" hangingPunct="1"/>
            <a:r>
              <a:rPr lang="en-US" altLang="id-ID" b="1" smtClean="0">
                <a:latin typeface="Arial" panose="020B0604020202020204" pitchFamily="34" charset="0"/>
              </a:rPr>
              <a:t>Suggested Learning Exercise</a:t>
            </a:r>
            <a:r>
              <a:rPr lang="en-US" altLang="id-ID" smtClean="0">
                <a:latin typeface="Arial" panose="020B0604020202020204" pitchFamily="34" charset="0"/>
              </a:rPr>
              <a:t>:</a:t>
            </a:r>
          </a:p>
          <a:p>
            <a:pPr eaLnBrk="1" hangingPunct="1"/>
            <a:endParaRPr lang="en-US" altLang="id-ID" smtClean="0">
              <a:latin typeface="Arial" panose="020B0604020202020204" pitchFamily="34" charset="0"/>
            </a:endParaRPr>
          </a:p>
        </p:txBody>
      </p:sp>
    </p:spTree>
    <p:extLst>
      <p:ext uri="{BB962C8B-B14F-4D97-AF65-F5344CB8AC3E}">
        <p14:creationId xmlns:p14="http://schemas.microsoft.com/office/powerpoint/2010/main" val="334467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32E450-4098-4F11-8D22-19D5938C2319}" type="slidenum">
              <a:rPr lang="en-US" altLang="id-ID"/>
              <a:pPr>
                <a:spcBef>
                  <a:spcPct val="0"/>
                </a:spcBef>
              </a:pPr>
              <a:t>49</a:t>
            </a:fld>
            <a:endParaRPr lang="en-US" altLang="id-ID"/>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ndParaRPr>
          </a:p>
        </p:txBody>
      </p:sp>
    </p:spTree>
    <p:extLst>
      <p:ext uri="{BB962C8B-B14F-4D97-AF65-F5344CB8AC3E}">
        <p14:creationId xmlns:p14="http://schemas.microsoft.com/office/powerpoint/2010/main" val="20898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E38A6F-8288-4DAF-B58F-5FA157AB7AEA}" type="slidenum">
              <a:rPr lang="en-US" smtClean="0"/>
              <a:pPr/>
              <a:t>51</a:t>
            </a:fld>
            <a:endParaRPr lang="en-US" smtClean="0"/>
          </a:p>
        </p:txBody>
      </p:sp>
    </p:spTree>
    <p:extLst>
      <p:ext uri="{BB962C8B-B14F-4D97-AF65-F5344CB8AC3E}">
        <p14:creationId xmlns:p14="http://schemas.microsoft.com/office/powerpoint/2010/main" val="322827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B9079-90E2-4183-BA63-D4AD191B96C1}" type="slidenum">
              <a:rPr lang="en-US" smtClean="0"/>
              <a:pPr fontAlgn="base">
                <a:spcBef>
                  <a:spcPct val="0"/>
                </a:spcBef>
                <a:spcAft>
                  <a:spcPct val="0"/>
                </a:spcAft>
                <a:defRPr/>
              </a:pPr>
              <a:t>52</a:t>
            </a:fld>
            <a:endParaRPr lang="en-US" smtClean="0"/>
          </a:p>
        </p:txBody>
      </p:sp>
      <p:sp>
        <p:nvSpPr>
          <p:cNvPr id="27651"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410994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2283E7-FC20-403F-BEC2-34B7B63E0C76}" type="slidenum">
              <a:rPr lang="en-US">
                <a:latin typeface="Arial" charset="0"/>
              </a:rPr>
              <a:pPr/>
              <a:t>57</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d-ID" smtClean="0">
              <a:latin typeface="Arial" charset="0"/>
            </a:endParaRPr>
          </a:p>
        </p:txBody>
      </p:sp>
    </p:spTree>
    <p:extLst>
      <p:ext uri="{BB962C8B-B14F-4D97-AF65-F5344CB8AC3E}">
        <p14:creationId xmlns:p14="http://schemas.microsoft.com/office/powerpoint/2010/main" val="425063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B2A1386-483C-4511-8F4E-003C9D3337DB}" type="slidenum">
              <a:rPr lang="en-US">
                <a:latin typeface="Arial" charset="0"/>
              </a:rPr>
              <a:pPr/>
              <a:t>59</a:t>
            </a:fld>
            <a:endParaRPr lang="en-US">
              <a:latin typeface="Arial" charset="0"/>
            </a:endParaRPr>
          </a:p>
        </p:txBody>
      </p:sp>
      <p:sp>
        <p:nvSpPr>
          <p:cNvPr id="56323" name="Rectangle 2"/>
          <p:cNvSpPr>
            <a:spLocks noGrp="1" noRot="1" noChangeAspect="1" noChangeArrowheads="1" noTextEdit="1"/>
          </p:cNvSpPr>
          <p:nvPr>
            <p:ph type="sldImg"/>
          </p:nvPr>
        </p:nvSpPr>
        <p:spPr>
          <a:xfrm>
            <a:off x="393700" y="692150"/>
            <a:ext cx="6070600" cy="3416300"/>
          </a:xfrm>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latin typeface="Arial" charset="0"/>
            </a:endParaRPr>
          </a:p>
        </p:txBody>
      </p:sp>
    </p:spTree>
    <p:extLst>
      <p:ext uri="{BB962C8B-B14F-4D97-AF65-F5344CB8AC3E}">
        <p14:creationId xmlns:p14="http://schemas.microsoft.com/office/powerpoint/2010/main" val="129390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Rot="1" noChangeAspect="1" noChangeArrowheads="1" noTextEdit="1"/>
          </p:cNvSpPr>
          <p:nvPr>
            <p:ph type="sldImg"/>
          </p:nvPr>
        </p:nvSpPr>
        <p:spPr>
          <a:xfrm>
            <a:off x="393700" y="692150"/>
            <a:ext cx="6070600" cy="3416300"/>
          </a:xfrm>
          <a:ln/>
        </p:spPr>
      </p:sp>
      <p:sp>
        <p:nvSpPr>
          <p:cNvPr id="552963"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3591633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0C245E4-DC1F-429C-B585-65D048EDC7A6}" type="slidenum">
              <a:rPr lang="en-US">
                <a:latin typeface="Arial" charset="0"/>
              </a:rPr>
              <a:pPr/>
              <a:t>61</a:t>
            </a:fld>
            <a:endParaRPr lang="en-US">
              <a:latin typeface="Arial" charset="0"/>
            </a:endParaRPr>
          </a:p>
        </p:txBody>
      </p:sp>
      <p:sp>
        <p:nvSpPr>
          <p:cNvPr id="57347" name="Rectangle 2"/>
          <p:cNvSpPr>
            <a:spLocks noGrp="1" noRot="1" noChangeAspect="1" noChangeArrowheads="1" noTextEdit="1"/>
          </p:cNvSpPr>
          <p:nvPr>
            <p:ph type="sldImg"/>
          </p:nvPr>
        </p:nvSpPr>
        <p:spPr>
          <a:xfrm>
            <a:off x="393700" y="692150"/>
            <a:ext cx="6070600" cy="3416300"/>
          </a:xfrm>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latin typeface="Arial" charset="0"/>
            </a:endParaRPr>
          </a:p>
        </p:txBody>
      </p:sp>
    </p:spTree>
    <p:extLst>
      <p:ext uri="{BB962C8B-B14F-4D97-AF65-F5344CB8AC3E}">
        <p14:creationId xmlns:p14="http://schemas.microsoft.com/office/powerpoint/2010/main" val="429478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1AC4D1-EBA9-4E09-91E9-4BBE52C9D4F5}" type="slidenum">
              <a:rPr lang="en-US" altLang="id-ID"/>
              <a:pPr eaLnBrk="1" hangingPunct="1"/>
              <a:t>65</a:t>
            </a:fld>
            <a:endParaRPr lang="en-US" altLang="id-ID"/>
          </a:p>
        </p:txBody>
      </p:sp>
      <p:sp>
        <p:nvSpPr>
          <p:cNvPr id="29699" name="Rectangle 2"/>
          <p:cNvSpPr>
            <a:spLocks noGrp="1" noRot="1" noChangeAspect="1" noChangeArrowheads="1" noTextEdit="1"/>
          </p:cNvSpPr>
          <p:nvPr>
            <p:ph type="sldImg"/>
          </p:nvPr>
        </p:nvSpPr>
        <p:spPr>
          <a:xfrm>
            <a:off x="171450" y="76200"/>
            <a:ext cx="5340350" cy="3005138"/>
          </a:xfrm>
          <a:ln/>
        </p:spPr>
      </p:sp>
      <p:sp>
        <p:nvSpPr>
          <p:cNvPr id="29700" name="Rectangle 3"/>
          <p:cNvSpPr>
            <a:spLocks noGrp="1" noChangeArrowheads="1"/>
          </p:cNvSpPr>
          <p:nvPr>
            <p:ph type="body" idx="1"/>
          </p:nvPr>
        </p:nvSpPr>
        <p:spPr>
          <a:xfrm>
            <a:off x="747713" y="3157538"/>
            <a:ext cx="6061075" cy="5205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smtClean="0">
                <a:latin typeface="Arial" panose="020B0604020202020204" pitchFamily="34" charset="0"/>
              </a:rPr>
              <a:t>Speaker notes:</a:t>
            </a:r>
          </a:p>
          <a:p>
            <a:pPr eaLnBrk="1" hangingPunct="1"/>
            <a:r>
              <a:rPr lang="en-US" altLang="id-ID" smtClean="0">
                <a:latin typeface="Arial" panose="020B0604020202020204" pitchFamily="34" charset="0"/>
              </a:rPr>
              <a:t>Stress the fertility strategy of buildup, maintenance, and drawdown, based upon existing soil fertility, the landowners preference for managing manure or fertilizer applications, and risk assessment results.  Note that this strategy is particularly useful for non-manured fields that require attention without the benefit of animal manures.</a:t>
            </a:r>
          </a:p>
          <a:p>
            <a:pPr eaLnBrk="1" hangingPunct="1"/>
            <a:r>
              <a:rPr lang="en-US" altLang="id-ID" b="1" smtClean="0">
                <a:latin typeface="Arial" panose="020B0604020202020204" pitchFamily="34" charset="0"/>
              </a:rPr>
              <a:t>Required Course Materials</a:t>
            </a:r>
            <a:r>
              <a:rPr lang="en-US" altLang="id-ID" smtClean="0">
                <a:latin typeface="Arial" panose="020B0604020202020204" pitchFamily="34" charset="0"/>
              </a:rPr>
              <a:t>:</a:t>
            </a:r>
          </a:p>
          <a:p>
            <a:pPr eaLnBrk="1" hangingPunct="1"/>
            <a:r>
              <a:rPr lang="en-US" altLang="id-ID" b="1" smtClean="0">
                <a:latin typeface="Arial" panose="020B0604020202020204" pitchFamily="34" charset="0"/>
              </a:rPr>
              <a:t>Supplemental Resources</a:t>
            </a:r>
            <a:r>
              <a:rPr lang="en-US" altLang="id-ID" smtClean="0">
                <a:latin typeface="Arial" panose="020B0604020202020204" pitchFamily="34" charset="0"/>
              </a:rPr>
              <a:t>:</a:t>
            </a:r>
          </a:p>
          <a:p>
            <a:pPr eaLnBrk="1" hangingPunct="1"/>
            <a:r>
              <a:rPr lang="en-US" altLang="id-ID" b="1" smtClean="0">
                <a:latin typeface="Arial" panose="020B0604020202020204" pitchFamily="34" charset="0"/>
              </a:rPr>
              <a:t>Suggested Learning Exercise</a:t>
            </a:r>
            <a:r>
              <a:rPr lang="en-US" altLang="id-ID" smtClean="0">
                <a:latin typeface="Arial" panose="020B0604020202020204" pitchFamily="34" charset="0"/>
              </a:rPr>
              <a:t>:</a:t>
            </a:r>
          </a:p>
          <a:p>
            <a:pPr eaLnBrk="1" hangingPunct="1"/>
            <a:endParaRPr lang="en-US" altLang="id-ID" smtClean="0">
              <a:latin typeface="Arial" panose="020B0604020202020204" pitchFamily="34" charset="0"/>
            </a:endParaRPr>
          </a:p>
          <a:p>
            <a:pPr eaLnBrk="1" hangingPunct="1"/>
            <a:endParaRPr lang="en-US" altLang="id-ID" smtClean="0">
              <a:latin typeface="Arial" panose="020B0604020202020204" pitchFamily="34" charset="0"/>
            </a:endParaRPr>
          </a:p>
        </p:txBody>
      </p:sp>
    </p:spTree>
    <p:extLst>
      <p:ext uri="{BB962C8B-B14F-4D97-AF65-F5344CB8AC3E}">
        <p14:creationId xmlns:p14="http://schemas.microsoft.com/office/powerpoint/2010/main" val="330844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a:xfrm>
            <a:off x="393700" y="692150"/>
            <a:ext cx="6070600" cy="3416300"/>
          </a:xfrm>
          <a:ln/>
        </p:spPr>
      </p:sp>
      <p:sp>
        <p:nvSpPr>
          <p:cNvPr id="532483"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34228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xfrm>
            <a:off x="393700" y="692150"/>
            <a:ext cx="6070600" cy="3416300"/>
          </a:xfrm>
          <a:ln/>
        </p:spPr>
      </p:sp>
      <p:sp>
        <p:nvSpPr>
          <p:cNvPr id="534531"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413654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xfrm>
            <a:off x="393700" y="692150"/>
            <a:ext cx="6070600" cy="3416300"/>
          </a:xfrm>
          <a:ln/>
        </p:spPr>
      </p:sp>
      <p:sp>
        <p:nvSpPr>
          <p:cNvPr id="566275"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142275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ChangeArrowheads="1" noTextEdit="1"/>
          </p:cNvSpPr>
          <p:nvPr>
            <p:ph type="sldImg"/>
          </p:nvPr>
        </p:nvSpPr>
        <p:spPr>
          <a:xfrm>
            <a:off x="393700" y="692150"/>
            <a:ext cx="6070600" cy="3416300"/>
          </a:xfrm>
          <a:ln/>
        </p:spPr>
      </p:sp>
      <p:sp>
        <p:nvSpPr>
          <p:cNvPr id="574467"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215772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xfrm>
            <a:off x="393700" y="692150"/>
            <a:ext cx="6070600" cy="3416300"/>
          </a:xfrm>
          <a:ln/>
        </p:spPr>
      </p:sp>
      <p:sp>
        <p:nvSpPr>
          <p:cNvPr id="582659"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252662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xfrm>
            <a:off x="393700" y="692150"/>
            <a:ext cx="6070600" cy="3416300"/>
          </a:xfrm>
          <a:ln/>
        </p:spPr>
      </p:sp>
      <p:sp>
        <p:nvSpPr>
          <p:cNvPr id="583683"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139935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xfrm>
            <a:off x="393700" y="692150"/>
            <a:ext cx="6070600" cy="3416300"/>
          </a:xfrm>
          <a:ln/>
        </p:spPr>
      </p:sp>
      <p:sp>
        <p:nvSpPr>
          <p:cNvPr id="584707" name="Rectangle 3"/>
          <p:cNvSpPr>
            <a:spLocks noGrp="1" noChangeArrowheads="1"/>
          </p:cNvSpPr>
          <p:nvPr>
            <p:ph type="body" idx="1"/>
          </p:nvPr>
        </p:nvSpPr>
        <p:spPr/>
        <p:txBody>
          <a:bodyPr/>
          <a:lstStyle/>
          <a:p>
            <a:endParaRPr lang="id-ID" altLang="id-ID"/>
          </a:p>
        </p:txBody>
      </p:sp>
    </p:spTree>
    <p:extLst>
      <p:ext uri="{BB962C8B-B14F-4D97-AF65-F5344CB8AC3E}">
        <p14:creationId xmlns:p14="http://schemas.microsoft.com/office/powerpoint/2010/main" val="406151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8183C04-B91F-4865-B092-AE1BD8114F63}" type="datetimeFigureOut">
              <a:rPr lang="id-ID" smtClean="0"/>
              <a:t>23/09/2018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378072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8183C04-B91F-4865-B092-AE1BD8114F63}" type="datetimeFigureOut">
              <a:rPr lang="id-ID" smtClean="0"/>
              <a:t>23/09/2018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65875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8183C04-B91F-4865-B092-AE1BD8114F63}" type="datetimeFigureOut">
              <a:rPr lang="id-ID" smtClean="0"/>
              <a:t>23/09/2018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33059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6684" y="301625"/>
            <a:ext cx="9751483" cy="564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94C4917C-F706-4D23-8B91-A695D9C9A3CD}" type="slidenum">
              <a:rPr lang="en-US" altLang="id-ID"/>
              <a:pPr>
                <a:defRPr/>
              </a:pPr>
              <a:t>‹#›</a:t>
            </a:fld>
            <a:endParaRPr lang="en-US" altLang="id-ID"/>
          </a:p>
        </p:txBody>
      </p:sp>
    </p:spTree>
    <p:extLst>
      <p:ext uri="{BB962C8B-B14F-4D97-AF65-F5344CB8AC3E}">
        <p14:creationId xmlns:p14="http://schemas.microsoft.com/office/powerpoint/2010/main" val="4069247964"/>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8183C04-B91F-4865-B092-AE1BD8114F63}" type="datetimeFigureOut">
              <a:rPr lang="id-ID" smtClean="0"/>
              <a:t>23/09/2018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125841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83C04-B91F-4865-B092-AE1BD8114F63}" type="datetimeFigureOut">
              <a:rPr lang="id-ID" smtClean="0"/>
              <a:t>23/09/2018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296565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8183C04-B91F-4865-B092-AE1BD8114F63}" type="datetimeFigureOut">
              <a:rPr lang="id-ID" smtClean="0"/>
              <a:t>23/09/2018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390334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8183C04-B91F-4865-B092-AE1BD8114F63}" type="datetimeFigureOut">
              <a:rPr lang="id-ID" smtClean="0"/>
              <a:t>23/09/2018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97227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8183C04-B91F-4865-B092-AE1BD8114F63}" type="datetimeFigureOut">
              <a:rPr lang="id-ID" smtClean="0"/>
              <a:t>23/09/2018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115375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83C04-B91F-4865-B092-AE1BD8114F63}" type="datetimeFigureOut">
              <a:rPr lang="id-ID" smtClean="0"/>
              <a:t>23/09/2018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77872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83C04-B91F-4865-B092-AE1BD8114F63}" type="datetimeFigureOut">
              <a:rPr lang="id-ID" smtClean="0"/>
              <a:t>23/09/2018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30991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83C04-B91F-4865-B092-AE1BD8114F63}" type="datetimeFigureOut">
              <a:rPr lang="id-ID" smtClean="0"/>
              <a:t>23/09/2018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86DD131-3688-4B53-B5FA-117BE89BA490}" type="slidenum">
              <a:rPr lang="id-ID" smtClean="0"/>
              <a:t>‹#›</a:t>
            </a:fld>
            <a:endParaRPr lang="id-ID"/>
          </a:p>
        </p:txBody>
      </p:sp>
    </p:spTree>
    <p:extLst>
      <p:ext uri="{BB962C8B-B14F-4D97-AF65-F5344CB8AC3E}">
        <p14:creationId xmlns:p14="http://schemas.microsoft.com/office/powerpoint/2010/main" val="321559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83C04-B91F-4865-B092-AE1BD8114F63}" type="datetimeFigureOut">
              <a:rPr lang="id-ID" smtClean="0"/>
              <a:t>23/09/2018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DD131-3688-4B53-B5FA-117BE89BA490}" type="slidenum">
              <a:rPr lang="id-ID" smtClean="0"/>
              <a:t>‹#›</a:t>
            </a:fld>
            <a:endParaRPr lang="id-ID"/>
          </a:p>
        </p:txBody>
      </p:sp>
    </p:spTree>
    <p:extLst>
      <p:ext uri="{BB962C8B-B14F-4D97-AF65-F5344CB8AC3E}">
        <p14:creationId xmlns:p14="http://schemas.microsoft.com/office/powerpoint/2010/main" val="107084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5094" y="3358110"/>
            <a:ext cx="9461812" cy="1286367"/>
          </a:xfrm>
          <a:prstGeom prst="rect">
            <a:avLst/>
          </a:prstGeom>
        </p:spPr>
      </p:pic>
    </p:spTree>
    <p:extLst>
      <p:ext uri="{BB962C8B-B14F-4D97-AF65-F5344CB8AC3E}">
        <p14:creationId xmlns:p14="http://schemas.microsoft.com/office/powerpoint/2010/main" val="3755156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2209800" y="457200"/>
            <a:ext cx="7772400" cy="1143000"/>
          </a:xfrm>
        </p:spPr>
        <p:txBody>
          <a:bodyPr/>
          <a:lstStyle/>
          <a:p>
            <a:r>
              <a:rPr lang="en-US" altLang="id-ID"/>
              <a:t>Mineral Forms of P</a:t>
            </a:r>
          </a:p>
        </p:txBody>
      </p:sp>
      <p:sp>
        <p:nvSpPr>
          <p:cNvPr id="531459" name="Rectangle 3"/>
          <p:cNvSpPr>
            <a:spLocks noGrp="1" noChangeArrowheads="1"/>
          </p:cNvSpPr>
          <p:nvPr>
            <p:ph type="body" idx="1"/>
          </p:nvPr>
        </p:nvSpPr>
        <p:spPr>
          <a:xfrm>
            <a:off x="2209800" y="1524000"/>
            <a:ext cx="7772400" cy="4114800"/>
          </a:xfrm>
        </p:spPr>
        <p:txBody>
          <a:bodyPr>
            <a:normAutofit lnSpcReduction="10000"/>
          </a:bodyPr>
          <a:lstStyle/>
          <a:p>
            <a:pPr>
              <a:lnSpc>
                <a:spcPct val="90000"/>
              </a:lnSpc>
            </a:pPr>
            <a:r>
              <a:rPr lang="en-US" altLang="id-ID"/>
              <a:t>In neutral to alkaline soils, most mineral P will 	be as Ca-phosphates.  Most of these are 	quite insoluble.</a:t>
            </a:r>
          </a:p>
          <a:p>
            <a:pPr>
              <a:lnSpc>
                <a:spcPct val="90000"/>
              </a:lnSpc>
            </a:pPr>
            <a:endParaRPr lang="en-US" altLang="id-ID" sz="800"/>
          </a:p>
          <a:p>
            <a:pPr>
              <a:lnSpc>
                <a:spcPct val="90000"/>
              </a:lnSpc>
            </a:pPr>
            <a:r>
              <a:rPr lang="en-US" altLang="id-ID"/>
              <a:t>In acid soils, most mineral P will be as Fe and 	Al-phosphates.  Most of these are quite 	insoluble.</a:t>
            </a:r>
          </a:p>
          <a:p>
            <a:pPr>
              <a:lnSpc>
                <a:spcPct val="90000"/>
              </a:lnSpc>
            </a:pPr>
            <a:endParaRPr lang="en-US" altLang="id-ID" sz="800"/>
          </a:p>
          <a:p>
            <a:pPr>
              <a:lnSpc>
                <a:spcPct val="90000"/>
              </a:lnSpc>
            </a:pPr>
            <a:r>
              <a:rPr lang="en-US" altLang="id-ID"/>
              <a:t>The insolubility of most P minerals is one 	important reason that P availability to 	plants is usually low.</a:t>
            </a:r>
          </a:p>
        </p:txBody>
      </p:sp>
    </p:spTree>
    <p:extLst>
      <p:ext uri="{BB962C8B-B14F-4D97-AF65-F5344CB8AC3E}">
        <p14:creationId xmlns:p14="http://schemas.microsoft.com/office/powerpoint/2010/main" val="378181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altLang="id-ID"/>
              <a:t>Adsorbed P</a:t>
            </a:r>
          </a:p>
        </p:txBody>
      </p:sp>
      <p:sp>
        <p:nvSpPr>
          <p:cNvPr id="533507" name="Rectangle 3"/>
          <p:cNvSpPr>
            <a:spLocks noGrp="1" noChangeArrowheads="1"/>
          </p:cNvSpPr>
          <p:nvPr>
            <p:ph type="body" idx="1"/>
          </p:nvPr>
        </p:nvSpPr>
        <p:spPr>
          <a:xfrm>
            <a:off x="1981200" y="1600200"/>
            <a:ext cx="7848600" cy="4495800"/>
          </a:xfrm>
        </p:spPr>
        <p:txBody>
          <a:bodyPr/>
          <a:lstStyle/>
          <a:p>
            <a:r>
              <a:rPr lang="en-US" altLang="id-ID"/>
              <a:t>Phosphate ions (HPO</a:t>
            </a:r>
            <a:r>
              <a:rPr lang="en-US" altLang="id-ID" baseline="-25000"/>
              <a:t>4</a:t>
            </a:r>
            <a:r>
              <a:rPr lang="en-US" altLang="id-ID" baseline="30000"/>
              <a:t>-</a:t>
            </a:r>
            <a:r>
              <a:rPr lang="en-US" altLang="id-ID"/>
              <a:t>, H</a:t>
            </a:r>
            <a:r>
              <a:rPr lang="en-US" altLang="id-ID" baseline="-25000"/>
              <a:t>2</a:t>
            </a:r>
            <a:r>
              <a:rPr lang="en-US" altLang="id-ID"/>
              <a:t>PO</a:t>
            </a:r>
            <a:r>
              <a:rPr lang="en-US" altLang="id-ID" baseline="-25000"/>
              <a:t>4</a:t>
            </a:r>
            <a:r>
              <a:rPr lang="en-US" altLang="id-ID" baseline="30000"/>
              <a:t>2-</a:t>
            </a:r>
            <a:r>
              <a:rPr lang="en-US" altLang="id-ID"/>
              <a:t>) are strongly 	adsorbed to the surfaces of:</a:t>
            </a:r>
          </a:p>
          <a:p>
            <a:pPr lvl="1"/>
            <a:r>
              <a:rPr lang="en-US" altLang="id-ID"/>
              <a:t>Iron oxides, especially in acid soils</a:t>
            </a:r>
          </a:p>
          <a:p>
            <a:pPr lvl="1"/>
            <a:r>
              <a:rPr lang="en-US" altLang="id-ID"/>
              <a:t>CaCO</a:t>
            </a:r>
            <a:r>
              <a:rPr lang="en-US" altLang="id-ID" baseline="-25000"/>
              <a:t>3</a:t>
            </a:r>
            <a:r>
              <a:rPr lang="en-US" altLang="id-ID"/>
              <a:t>, especially in alkaline soils</a:t>
            </a:r>
          </a:p>
          <a:p>
            <a:pPr lvl="1"/>
            <a:r>
              <a:rPr lang="en-US" altLang="id-ID"/>
              <a:t>Adsorption is at a minimum in neutral (6-7) pH</a:t>
            </a:r>
          </a:p>
          <a:p>
            <a:r>
              <a:rPr lang="en-US" altLang="id-ID"/>
              <a:t>Adsorption reactions are another reason that 	P availability in soils is limited.</a:t>
            </a:r>
          </a:p>
        </p:txBody>
      </p:sp>
    </p:spTree>
    <p:extLst>
      <p:ext uri="{BB962C8B-B14F-4D97-AF65-F5344CB8AC3E}">
        <p14:creationId xmlns:p14="http://schemas.microsoft.com/office/powerpoint/2010/main" val="769869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descr="Brady 13-10"/>
          <p:cNvPicPr>
            <a:picLocks noChangeAspect="1" noChangeArrowheads="1"/>
          </p:cNvPicPr>
          <p:nvPr/>
        </p:nvPicPr>
        <p:blipFill>
          <a:blip r:embed="rId2">
            <a:extLst>
              <a:ext uri="{28A0092B-C50C-407E-A947-70E740481C1C}">
                <a14:useLocalDpi xmlns:a14="http://schemas.microsoft.com/office/drawing/2010/main" val="0"/>
              </a:ext>
            </a:extLst>
          </a:blip>
          <a:srcRect l="8243" t="14056" r="8243" b="39842"/>
          <a:stretch>
            <a:fillRect/>
          </a:stretch>
        </p:blipFill>
        <p:spPr bwMode="auto">
          <a:xfrm>
            <a:off x="2057400" y="763589"/>
            <a:ext cx="8229600" cy="54451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94947" name="Text Box 3"/>
          <p:cNvSpPr txBox="1">
            <a:spLocks noChangeArrowheads="1"/>
          </p:cNvSpPr>
          <p:nvPr/>
        </p:nvSpPr>
        <p:spPr bwMode="auto">
          <a:xfrm>
            <a:off x="5181600" y="6248401"/>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id-ID">
                <a:latin typeface="Tahoma" panose="020B0604030504040204" pitchFamily="34" charset="0"/>
              </a:rPr>
              <a:t>Brady and Weil, Figure 13.10</a:t>
            </a:r>
          </a:p>
        </p:txBody>
      </p:sp>
      <p:sp>
        <p:nvSpPr>
          <p:cNvPr id="594948" name="Rectangle 4"/>
          <p:cNvSpPr>
            <a:spLocks noChangeArrowheads="1"/>
          </p:cNvSpPr>
          <p:nvPr/>
        </p:nvSpPr>
        <p:spPr bwMode="auto">
          <a:xfrm>
            <a:off x="2055813" y="77788"/>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id-ID" sz="3600">
                <a:solidFill>
                  <a:schemeClr val="tx2"/>
                </a:solidFill>
                <a:effectLst>
                  <a:outerShdw blurRad="38100" dist="38100" dir="2700000" algn="tl">
                    <a:srgbClr val="000000"/>
                  </a:outerShdw>
                </a:effectLst>
                <a:latin typeface="Tahoma" panose="020B0604030504040204" pitchFamily="34" charset="0"/>
              </a:rPr>
              <a:t>Phosphorus availability and pH</a:t>
            </a:r>
          </a:p>
        </p:txBody>
      </p:sp>
    </p:spTree>
    <p:extLst>
      <p:ext uri="{BB962C8B-B14F-4D97-AF65-F5344CB8AC3E}">
        <p14:creationId xmlns:p14="http://schemas.microsoft.com/office/powerpoint/2010/main" val="78431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altLang="id-ID"/>
              <a:t>P Reactions with Soil Minerals</a:t>
            </a:r>
          </a:p>
        </p:txBody>
      </p:sp>
      <p:pic>
        <p:nvPicPr>
          <p:cNvPr id="535555" name="Picture 3" descr="P adsorption"/>
          <p:cNvPicPr>
            <a:picLocks noChangeAspect="1" noChangeArrowheads="1"/>
          </p:cNvPicPr>
          <p:nvPr/>
        </p:nvPicPr>
        <p:blipFill>
          <a:blip r:embed="rId3">
            <a:lum bright="-6000"/>
            <a:extLst>
              <a:ext uri="{28A0092B-C50C-407E-A947-70E740481C1C}">
                <a14:useLocalDpi xmlns:a14="http://schemas.microsoft.com/office/drawing/2010/main" val="0"/>
              </a:ext>
            </a:extLst>
          </a:blip>
          <a:srcRect b="2603"/>
          <a:stretch>
            <a:fillRect/>
          </a:stretch>
        </p:blipFill>
        <p:spPr bwMode="auto">
          <a:xfrm>
            <a:off x="1524000" y="1828800"/>
            <a:ext cx="91440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8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057400" y="609600"/>
            <a:ext cx="7772400" cy="1143000"/>
          </a:xfrm>
        </p:spPr>
        <p:txBody>
          <a:bodyPr>
            <a:normAutofit fontScale="90000"/>
          </a:bodyPr>
          <a:lstStyle/>
          <a:p>
            <a:r>
              <a:rPr lang="en-US" altLang="id-ID"/>
              <a:t>Phosphorus Reactions in Desert Soils</a:t>
            </a:r>
          </a:p>
        </p:txBody>
      </p:sp>
      <p:sp>
        <p:nvSpPr>
          <p:cNvPr id="542723" name="Text Box 3"/>
          <p:cNvSpPr txBox="1">
            <a:spLocks noChangeArrowheads="1"/>
          </p:cNvSpPr>
          <p:nvPr/>
        </p:nvSpPr>
        <p:spPr bwMode="auto">
          <a:xfrm>
            <a:off x="4041775" y="3392489"/>
            <a:ext cx="1149674" cy="104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altLang="id-ID" sz="2800">
                <a:solidFill>
                  <a:schemeClr val="tx2"/>
                </a:solidFill>
                <a:effectLst>
                  <a:outerShdw blurRad="38100" dist="38100" dir="2700000" algn="tl">
                    <a:srgbClr val="000000"/>
                  </a:outerShdw>
                </a:effectLst>
              </a:rPr>
              <a:t>H</a:t>
            </a:r>
            <a:r>
              <a:rPr lang="en-US" altLang="id-ID" sz="2800" baseline="-25000">
                <a:solidFill>
                  <a:schemeClr val="tx2"/>
                </a:solidFill>
                <a:effectLst>
                  <a:outerShdw blurRad="38100" dist="38100" dir="2700000" algn="tl">
                    <a:srgbClr val="000000"/>
                  </a:outerShdw>
                </a:effectLst>
              </a:rPr>
              <a:t>2</a:t>
            </a:r>
            <a:r>
              <a:rPr lang="en-US" altLang="id-ID" sz="2800">
                <a:solidFill>
                  <a:schemeClr val="tx2"/>
                </a:solidFill>
                <a:effectLst>
                  <a:outerShdw blurRad="38100" dist="38100" dir="2700000" algn="tl">
                    <a:srgbClr val="000000"/>
                  </a:outerShdw>
                </a:effectLst>
              </a:rPr>
              <a:t>PO</a:t>
            </a:r>
            <a:r>
              <a:rPr lang="en-US" altLang="id-ID" sz="2800" baseline="-25000">
                <a:solidFill>
                  <a:schemeClr val="tx2"/>
                </a:solidFill>
                <a:effectLst>
                  <a:outerShdw blurRad="38100" dist="38100" dir="2700000" algn="tl">
                    <a:srgbClr val="000000"/>
                  </a:outerShdw>
                </a:effectLst>
              </a:rPr>
              <a:t>4</a:t>
            </a:r>
            <a:r>
              <a:rPr lang="en-US" altLang="id-ID" sz="2800" baseline="30000">
                <a:solidFill>
                  <a:schemeClr val="tx2"/>
                </a:solidFill>
                <a:effectLst>
                  <a:outerShdw blurRad="38100" dist="38100" dir="2700000" algn="tl">
                    <a:srgbClr val="000000"/>
                  </a:outerShdw>
                </a:effectLst>
              </a:rPr>
              <a:t>-</a:t>
            </a:r>
          </a:p>
          <a:p>
            <a:pPr>
              <a:lnSpc>
                <a:spcPct val="110000"/>
              </a:lnSpc>
            </a:pPr>
            <a:r>
              <a:rPr lang="en-US" altLang="id-ID" sz="2800">
                <a:solidFill>
                  <a:schemeClr val="tx2"/>
                </a:solidFill>
                <a:effectLst>
                  <a:outerShdw blurRad="38100" dist="38100" dir="2700000" algn="tl">
                    <a:srgbClr val="000000"/>
                  </a:outerShdw>
                </a:effectLst>
              </a:rPr>
              <a:t>HPO</a:t>
            </a:r>
            <a:r>
              <a:rPr lang="en-US" altLang="id-ID" sz="2800" baseline="-25000">
                <a:solidFill>
                  <a:schemeClr val="tx2"/>
                </a:solidFill>
                <a:effectLst>
                  <a:outerShdw blurRad="38100" dist="38100" dir="2700000" algn="tl">
                    <a:srgbClr val="000000"/>
                  </a:outerShdw>
                </a:effectLst>
              </a:rPr>
              <a:t>4</a:t>
            </a:r>
            <a:r>
              <a:rPr lang="en-US" altLang="id-ID" sz="2800" baseline="30000">
                <a:solidFill>
                  <a:schemeClr val="tx2"/>
                </a:solidFill>
                <a:effectLst>
                  <a:outerShdw blurRad="38100" dist="38100" dir="2700000" algn="tl">
                    <a:srgbClr val="000000"/>
                  </a:outerShdw>
                </a:effectLst>
              </a:rPr>
              <a:t>=</a:t>
            </a:r>
            <a:endParaRPr lang="en-US" altLang="id-ID" sz="4000">
              <a:solidFill>
                <a:schemeClr val="tx2"/>
              </a:solidFill>
              <a:effectLst>
                <a:outerShdw blurRad="38100" dist="38100" dir="2700000" algn="tl">
                  <a:srgbClr val="000000"/>
                </a:outerShdw>
              </a:effectLst>
            </a:endParaRPr>
          </a:p>
        </p:txBody>
      </p:sp>
      <p:sp>
        <p:nvSpPr>
          <p:cNvPr id="542724" name="Text Box 4"/>
          <p:cNvSpPr txBox="1">
            <a:spLocks noChangeArrowheads="1"/>
          </p:cNvSpPr>
          <p:nvPr/>
        </p:nvSpPr>
        <p:spPr bwMode="auto">
          <a:xfrm>
            <a:off x="7772401" y="3505200"/>
            <a:ext cx="195438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d-ID" sz="2800">
                <a:solidFill>
                  <a:schemeClr val="tx2"/>
                </a:solidFill>
                <a:effectLst>
                  <a:outerShdw blurRad="38100" dist="38100" dir="2700000" algn="tl">
                    <a:srgbClr val="000000"/>
                  </a:outerShdw>
                </a:effectLst>
              </a:rPr>
              <a:t>Ca</a:t>
            </a:r>
            <a:r>
              <a:rPr lang="en-US" altLang="id-ID" sz="2800" baseline="-25000">
                <a:solidFill>
                  <a:schemeClr val="tx2"/>
                </a:solidFill>
                <a:effectLst>
                  <a:outerShdw blurRad="38100" dist="38100" dir="2700000" algn="tl">
                    <a:srgbClr val="000000"/>
                  </a:outerShdw>
                </a:effectLst>
              </a:rPr>
              <a:t>8</a:t>
            </a:r>
            <a:r>
              <a:rPr lang="en-US" altLang="id-ID" sz="2800">
                <a:solidFill>
                  <a:schemeClr val="tx2"/>
                </a:solidFill>
                <a:effectLst>
                  <a:outerShdw blurRad="38100" dist="38100" dir="2700000" algn="tl">
                    <a:srgbClr val="000000"/>
                  </a:outerShdw>
                </a:effectLst>
              </a:rPr>
              <a:t>H</a:t>
            </a:r>
            <a:r>
              <a:rPr lang="en-US" altLang="id-ID" sz="2800" baseline="-25000">
                <a:solidFill>
                  <a:schemeClr val="tx2"/>
                </a:solidFill>
                <a:effectLst>
                  <a:outerShdw blurRad="38100" dist="38100" dir="2700000" algn="tl">
                    <a:srgbClr val="000000"/>
                  </a:outerShdw>
                </a:effectLst>
              </a:rPr>
              <a:t>2 </a:t>
            </a:r>
            <a:r>
              <a:rPr lang="en-US" altLang="id-ID" sz="2800">
                <a:solidFill>
                  <a:schemeClr val="tx2"/>
                </a:solidFill>
                <a:effectLst>
                  <a:outerShdw blurRad="38100" dist="38100" dir="2700000" algn="tl">
                    <a:srgbClr val="000000"/>
                  </a:outerShdw>
                </a:effectLst>
              </a:rPr>
              <a:t>(PO</a:t>
            </a:r>
            <a:r>
              <a:rPr lang="en-US" altLang="id-ID" sz="2800" baseline="-25000">
                <a:solidFill>
                  <a:schemeClr val="tx2"/>
                </a:solidFill>
                <a:effectLst>
                  <a:outerShdw blurRad="38100" dist="38100" dir="2700000" algn="tl">
                    <a:srgbClr val="000000"/>
                  </a:outerShdw>
                </a:effectLst>
              </a:rPr>
              <a:t>4</a:t>
            </a:r>
            <a:r>
              <a:rPr lang="en-US" altLang="id-ID" sz="2800">
                <a:solidFill>
                  <a:schemeClr val="tx2"/>
                </a:solidFill>
                <a:effectLst>
                  <a:outerShdw blurRad="38100" dist="38100" dir="2700000" algn="tl">
                    <a:srgbClr val="000000"/>
                  </a:outerShdw>
                </a:effectLst>
              </a:rPr>
              <a:t>)</a:t>
            </a:r>
            <a:r>
              <a:rPr lang="en-US" altLang="id-ID" sz="2800" baseline="-25000">
                <a:solidFill>
                  <a:schemeClr val="tx2"/>
                </a:solidFill>
                <a:effectLst>
                  <a:outerShdw blurRad="38100" dist="38100" dir="2700000" algn="tl">
                    <a:srgbClr val="000000"/>
                  </a:outerShdw>
                </a:effectLst>
              </a:rPr>
              <a:t>6</a:t>
            </a:r>
          </a:p>
        </p:txBody>
      </p:sp>
      <p:sp>
        <p:nvSpPr>
          <p:cNvPr id="542725" name="Text Box 5"/>
          <p:cNvSpPr txBox="1">
            <a:spLocks noChangeArrowheads="1"/>
          </p:cNvSpPr>
          <p:nvPr/>
        </p:nvSpPr>
        <p:spPr bwMode="auto">
          <a:xfrm>
            <a:off x="7917255" y="4114801"/>
            <a:ext cx="202645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d-ID" sz="2800">
                <a:effectLst>
                  <a:outerShdw blurRad="38100" dist="38100" dir="2700000" algn="tl">
                    <a:srgbClr val="000000"/>
                  </a:outerShdw>
                </a:effectLst>
              </a:rPr>
              <a:t>octocalcium </a:t>
            </a:r>
          </a:p>
          <a:p>
            <a:pPr algn="ctr"/>
            <a:r>
              <a:rPr lang="en-US" altLang="id-ID" sz="2800">
                <a:effectLst>
                  <a:outerShdw blurRad="38100" dist="38100" dir="2700000" algn="tl">
                    <a:srgbClr val="000000"/>
                  </a:outerShdw>
                </a:effectLst>
              </a:rPr>
              <a:t>phosphate</a:t>
            </a:r>
          </a:p>
        </p:txBody>
      </p:sp>
      <p:sp>
        <p:nvSpPr>
          <p:cNvPr id="542726" name="Text Box 6"/>
          <p:cNvSpPr txBox="1">
            <a:spLocks noChangeArrowheads="1"/>
          </p:cNvSpPr>
          <p:nvPr/>
        </p:nvSpPr>
        <p:spPr bwMode="auto">
          <a:xfrm>
            <a:off x="3886200" y="5791200"/>
            <a:ext cx="1479892"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d-ID" sz="2800">
                <a:solidFill>
                  <a:srgbClr val="FFFF00"/>
                </a:solidFill>
                <a:effectLst>
                  <a:outerShdw blurRad="38100" dist="38100" dir="2700000" algn="tl">
                    <a:srgbClr val="000000"/>
                  </a:outerShdw>
                </a:effectLst>
              </a:rPr>
              <a:t>Na</a:t>
            </a:r>
            <a:r>
              <a:rPr lang="en-US" altLang="id-ID" sz="2800" baseline="-25000">
                <a:solidFill>
                  <a:srgbClr val="FFFF00"/>
                </a:solidFill>
                <a:effectLst>
                  <a:outerShdw blurRad="38100" dist="38100" dir="2700000" algn="tl">
                    <a:srgbClr val="000000"/>
                  </a:outerShdw>
                </a:effectLst>
              </a:rPr>
              <a:t>2</a:t>
            </a:r>
            <a:r>
              <a:rPr lang="en-US" altLang="id-ID" sz="2800">
                <a:solidFill>
                  <a:srgbClr val="FFFF00"/>
                </a:solidFill>
                <a:effectLst>
                  <a:outerShdw blurRad="38100" dist="38100" dir="2700000" algn="tl">
                    <a:srgbClr val="000000"/>
                  </a:outerShdw>
                </a:effectLst>
              </a:rPr>
              <a:t>HPO</a:t>
            </a:r>
            <a:r>
              <a:rPr lang="en-US" altLang="id-ID" sz="2800" baseline="-25000">
                <a:solidFill>
                  <a:srgbClr val="FFFF00"/>
                </a:solidFill>
                <a:effectLst>
                  <a:outerShdw blurRad="38100" dist="38100" dir="2700000" algn="tl">
                    <a:srgbClr val="000000"/>
                  </a:outerShdw>
                </a:effectLst>
              </a:rPr>
              <a:t>4</a:t>
            </a:r>
            <a:endParaRPr lang="en-US" altLang="id-ID" sz="2800">
              <a:solidFill>
                <a:srgbClr val="FFFF00"/>
              </a:solidFill>
              <a:effectLst>
                <a:outerShdw blurRad="38100" dist="38100" dir="2700000" algn="tl">
                  <a:srgbClr val="000000"/>
                </a:outerShdw>
              </a:effectLst>
            </a:endParaRPr>
          </a:p>
        </p:txBody>
      </p:sp>
      <p:sp>
        <p:nvSpPr>
          <p:cNvPr id="542727" name="Text Box 7"/>
          <p:cNvSpPr txBox="1">
            <a:spLocks noChangeArrowheads="1"/>
          </p:cNvSpPr>
          <p:nvPr/>
        </p:nvSpPr>
        <p:spPr bwMode="auto">
          <a:xfrm>
            <a:off x="5696519" y="5562601"/>
            <a:ext cx="17340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d-ID" sz="2800">
                <a:effectLst>
                  <a:outerShdw blurRad="38100" dist="38100" dir="2700000" algn="tl">
                    <a:srgbClr val="000000"/>
                  </a:outerShdw>
                </a:effectLst>
              </a:rPr>
              <a:t>sodium</a:t>
            </a:r>
          </a:p>
          <a:p>
            <a:pPr algn="ctr"/>
            <a:r>
              <a:rPr lang="en-US" altLang="id-ID" sz="2800">
                <a:effectLst>
                  <a:outerShdw blurRad="38100" dist="38100" dir="2700000" algn="tl">
                    <a:srgbClr val="000000"/>
                  </a:outerShdw>
                </a:effectLst>
              </a:rPr>
              <a:t>phosphate</a:t>
            </a:r>
            <a:endParaRPr lang="en-US" altLang="id-ID" sz="2800">
              <a:solidFill>
                <a:schemeClr val="tx2"/>
              </a:solidFill>
              <a:effectLst>
                <a:outerShdw blurRad="38100" dist="38100" dir="2700000" algn="tl">
                  <a:srgbClr val="000000"/>
                </a:outerShdw>
              </a:effectLst>
            </a:endParaRPr>
          </a:p>
        </p:txBody>
      </p:sp>
      <p:sp>
        <p:nvSpPr>
          <p:cNvPr id="542728" name="Text Box 8"/>
          <p:cNvSpPr txBox="1">
            <a:spLocks noChangeArrowheads="1"/>
          </p:cNvSpPr>
          <p:nvPr/>
        </p:nvSpPr>
        <p:spPr bwMode="auto">
          <a:xfrm>
            <a:off x="5749000" y="2743200"/>
            <a:ext cx="1767150"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altLang="id-ID" sz="2800">
                <a:effectLst>
                  <a:outerShdw blurRad="38100" dist="38100" dir="2700000" algn="tl">
                    <a:srgbClr val="000000"/>
                  </a:outerShdw>
                </a:effectLst>
              </a:rPr>
              <a:t>Calcareous</a:t>
            </a:r>
          </a:p>
          <a:p>
            <a:pPr algn="ctr">
              <a:lnSpc>
                <a:spcPct val="90000"/>
              </a:lnSpc>
            </a:pPr>
            <a:r>
              <a:rPr lang="en-US" altLang="id-ID" sz="2800">
                <a:effectLst>
                  <a:outerShdw blurRad="38100" dist="38100" dir="2700000" algn="tl">
                    <a:srgbClr val="000000"/>
                  </a:outerShdw>
                </a:effectLst>
              </a:rPr>
              <a:t>soils</a:t>
            </a:r>
          </a:p>
        </p:txBody>
      </p:sp>
      <p:sp>
        <p:nvSpPr>
          <p:cNvPr id="542729" name="Text Box 9"/>
          <p:cNvSpPr txBox="1">
            <a:spLocks noChangeArrowheads="1"/>
          </p:cNvSpPr>
          <p:nvPr/>
        </p:nvSpPr>
        <p:spPr bwMode="auto">
          <a:xfrm>
            <a:off x="3409108" y="4800600"/>
            <a:ext cx="962123" cy="78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id-ID" sz="2800">
                <a:effectLst>
                  <a:outerShdw blurRad="38100" dist="38100" dir="2700000" algn="tl">
                    <a:srgbClr val="000000"/>
                  </a:outerShdw>
                </a:effectLst>
              </a:rPr>
              <a:t>Sodic</a:t>
            </a:r>
          </a:p>
          <a:p>
            <a:pPr algn="ctr">
              <a:lnSpc>
                <a:spcPct val="80000"/>
              </a:lnSpc>
            </a:pPr>
            <a:r>
              <a:rPr lang="en-US" altLang="id-ID" sz="2800">
                <a:effectLst>
                  <a:outerShdw blurRad="38100" dist="38100" dir="2700000" algn="tl">
                    <a:srgbClr val="000000"/>
                  </a:outerShdw>
                </a:effectLst>
              </a:rPr>
              <a:t>soils</a:t>
            </a:r>
          </a:p>
        </p:txBody>
      </p:sp>
      <p:sp>
        <p:nvSpPr>
          <p:cNvPr id="542730" name="Text Box 10"/>
          <p:cNvSpPr txBox="1">
            <a:spLocks noChangeArrowheads="1"/>
          </p:cNvSpPr>
          <p:nvPr/>
        </p:nvSpPr>
        <p:spPr bwMode="auto">
          <a:xfrm>
            <a:off x="1690688" y="3563938"/>
            <a:ext cx="1796902" cy="523220"/>
          </a:xfrm>
          <a:prstGeom prst="rect">
            <a:avLst/>
          </a:prstGeom>
          <a:noFill/>
          <a:ln w="38100">
            <a:solidFill>
              <a:srgbClr val="99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d-ID" sz="2800">
                <a:solidFill>
                  <a:schemeClr val="tx2"/>
                </a:solidFill>
                <a:effectLst>
                  <a:outerShdw blurRad="38100" dist="38100" dir="2700000" algn="tl">
                    <a:srgbClr val="000000"/>
                  </a:outerShdw>
                </a:effectLst>
              </a:rPr>
              <a:t>Inorganic P</a:t>
            </a:r>
          </a:p>
        </p:txBody>
      </p:sp>
      <p:sp>
        <p:nvSpPr>
          <p:cNvPr id="542731" name="Oval 11"/>
          <p:cNvSpPr>
            <a:spLocks noChangeArrowheads="1"/>
          </p:cNvSpPr>
          <p:nvPr/>
        </p:nvSpPr>
        <p:spPr bwMode="auto">
          <a:xfrm>
            <a:off x="3829050" y="3271838"/>
            <a:ext cx="1633538" cy="1212850"/>
          </a:xfrm>
          <a:prstGeom prst="ellipse">
            <a:avLst/>
          </a:prstGeom>
          <a:noFill/>
          <a:ln w="3810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542732" name="Group 12"/>
          <p:cNvGrpSpPr>
            <a:grpSpLocks/>
          </p:cNvGrpSpPr>
          <p:nvPr/>
        </p:nvGrpSpPr>
        <p:grpSpPr bwMode="auto">
          <a:xfrm>
            <a:off x="5791201" y="3733800"/>
            <a:ext cx="1858963" cy="165100"/>
            <a:chOff x="2563" y="2273"/>
            <a:chExt cx="1171" cy="104"/>
          </a:xfrm>
        </p:grpSpPr>
        <p:sp>
          <p:nvSpPr>
            <p:cNvPr id="542733" name="Line 13"/>
            <p:cNvSpPr>
              <a:spLocks noChangeShapeType="1"/>
            </p:cNvSpPr>
            <p:nvPr/>
          </p:nvSpPr>
          <p:spPr bwMode="auto">
            <a:xfrm>
              <a:off x="2570" y="2273"/>
              <a:ext cx="1164"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42734" name="Line 14"/>
            <p:cNvSpPr>
              <a:spLocks noChangeShapeType="1"/>
            </p:cNvSpPr>
            <p:nvPr/>
          </p:nvSpPr>
          <p:spPr bwMode="auto">
            <a:xfrm flipH="1">
              <a:off x="2563" y="2376"/>
              <a:ext cx="1164" cy="1"/>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542735" name="Group 15"/>
          <p:cNvGrpSpPr>
            <a:grpSpLocks/>
          </p:cNvGrpSpPr>
          <p:nvPr/>
        </p:nvGrpSpPr>
        <p:grpSpPr bwMode="auto">
          <a:xfrm>
            <a:off x="4572000" y="4687889"/>
            <a:ext cx="160338" cy="1089025"/>
            <a:chOff x="1824" y="2976"/>
            <a:chExt cx="96" cy="384"/>
          </a:xfrm>
        </p:grpSpPr>
        <p:sp>
          <p:nvSpPr>
            <p:cNvPr id="542736" name="Line 16"/>
            <p:cNvSpPr>
              <a:spLocks noChangeShapeType="1"/>
            </p:cNvSpPr>
            <p:nvPr/>
          </p:nvSpPr>
          <p:spPr bwMode="auto">
            <a:xfrm>
              <a:off x="1824" y="2976"/>
              <a:ext cx="0" cy="384"/>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737" name="Line 17"/>
            <p:cNvSpPr>
              <a:spLocks noChangeShapeType="1"/>
            </p:cNvSpPr>
            <p:nvPr/>
          </p:nvSpPr>
          <p:spPr bwMode="auto">
            <a:xfrm flipV="1">
              <a:off x="1920" y="2976"/>
              <a:ext cx="0" cy="384"/>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Tree>
    <p:extLst>
      <p:ext uri="{BB962C8B-B14F-4D97-AF65-F5344CB8AC3E}">
        <p14:creationId xmlns:p14="http://schemas.microsoft.com/office/powerpoint/2010/main" val="35274502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ltLang="id-ID"/>
              <a:t>Nutrient Mobility in Soils</a:t>
            </a:r>
          </a:p>
        </p:txBody>
      </p:sp>
      <p:sp>
        <p:nvSpPr>
          <p:cNvPr id="527363" name="Rectangle 3"/>
          <p:cNvSpPr>
            <a:spLocks noGrp="1" noChangeArrowheads="1"/>
          </p:cNvSpPr>
          <p:nvPr>
            <p:ph type="body" idx="1"/>
          </p:nvPr>
        </p:nvSpPr>
        <p:spPr/>
        <p:txBody>
          <a:bodyPr/>
          <a:lstStyle/>
          <a:p>
            <a:pPr>
              <a:lnSpc>
                <a:spcPct val="90000"/>
              </a:lnSpc>
            </a:pPr>
            <a:r>
              <a:rPr lang="en-US" altLang="id-ID"/>
              <a:t>Mobility in soils refers to the relative rate of movement of soluble nutrient forms in soils.</a:t>
            </a:r>
          </a:p>
          <a:p>
            <a:pPr>
              <a:lnSpc>
                <a:spcPct val="90000"/>
              </a:lnSpc>
            </a:pPr>
            <a:endParaRPr lang="en-US" altLang="id-ID" sz="800"/>
          </a:p>
          <a:p>
            <a:pPr>
              <a:lnSpc>
                <a:spcPct val="90000"/>
              </a:lnSpc>
            </a:pPr>
            <a:r>
              <a:rPr lang="en-US" altLang="id-ID"/>
              <a:t>Mobility is a function of soil texture and mineralogy (generally slower in clay soils)</a:t>
            </a:r>
          </a:p>
          <a:p>
            <a:pPr>
              <a:lnSpc>
                <a:spcPct val="90000"/>
              </a:lnSpc>
            </a:pPr>
            <a:endParaRPr lang="en-US" altLang="id-ID" sz="800"/>
          </a:p>
          <a:p>
            <a:pPr>
              <a:lnSpc>
                <a:spcPct val="90000"/>
              </a:lnSpc>
            </a:pPr>
            <a:r>
              <a:rPr lang="en-US" altLang="id-ID"/>
              <a:t>Usually, N (NO</a:t>
            </a:r>
            <a:r>
              <a:rPr lang="en-US" altLang="id-ID" baseline="-25000"/>
              <a:t>3</a:t>
            </a:r>
            <a:r>
              <a:rPr lang="en-US" altLang="id-ID" baseline="30000"/>
              <a:t>-</a:t>
            </a:r>
            <a:r>
              <a:rPr lang="en-US" altLang="id-ID"/>
              <a:t>), S (SO</a:t>
            </a:r>
            <a:r>
              <a:rPr lang="en-US" altLang="id-ID" baseline="-25000"/>
              <a:t>4</a:t>
            </a:r>
            <a:r>
              <a:rPr lang="en-US" altLang="id-ID" baseline="30000"/>
              <a:t>2-</a:t>
            </a:r>
            <a:r>
              <a:rPr lang="en-US" altLang="id-ID"/>
              <a:t>), and Cl (Cl</a:t>
            </a:r>
            <a:r>
              <a:rPr lang="en-US" altLang="id-ID" baseline="30000"/>
              <a:t>-</a:t>
            </a:r>
            <a:r>
              <a:rPr lang="en-US" altLang="id-ID"/>
              <a:t>) are considered mobile in soils</a:t>
            </a:r>
          </a:p>
          <a:p>
            <a:pPr>
              <a:lnSpc>
                <a:spcPct val="90000"/>
              </a:lnSpc>
            </a:pPr>
            <a:endParaRPr lang="en-US" altLang="id-ID" sz="800"/>
          </a:p>
          <a:p>
            <a:pPr>
              <a:lnSpc>
                <a:spcPct val="90000"/>
              </a:lnSpc>
            </a:pPr>
            <a:r>
              <a:rPr lang="en-US" altLang="id-ID"/>
              <a:t>Most other elements are less mobile in soils.</a:t>
            </a:r>
          </a:p>
        </p:txBody>
      </p:sp>
    </p:spTree>
    <p:extLst>
      <p:ext uri="{BB962C8B-B14F-4D97-AF65-F5344CB8AC3E}">
        <p14:creationId xmlns:p14="http://schemas.microsoft.com/office/powerpoint/2010/main" val="3944324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ltLang="id-ID"/>
              <a:t>Nutrient Mobility in Soil</a:t>
            </a:r>
          </a:p>
        </p:txBody>
      </p:sp>
      <p:graphicFrame>
        <p:nvGraphicFramePr>
          <p:cNvPr id="489475" name="Object 3"/>
          <p:cNvGraphicFramePr>
            <a:graphicFrameLocks noChangeAspect="1"/>
          </p:cNvGraphicFramePr>
          <p:nvPr/>
        </p:nvGraphicFramePr>
        <p:xfrm>
          <a:off x="2209800" y="3008314"/>
          <a:ext cx="8534400" cy="3773487"/>
        </p:xfrm>
        <a:graphic>
          <a:graphicData uri="http://schemas.openxmlformats.org/presentationml/2006/ole">
            <mc:AlternateContent xmlns:mc="http://schemas.openxmlformats.org/markup-compatibility/2006">
              <mc:Choice xmlns:v="urn:schemas-microsoft-com:vml" Requires="v">
                <p:oleObj spid="_x0000_s2062" name="Drawing" r:id="rId4" imgW="2505600" imgH="1108800" progId="FLW3Drawing">
                  <p:embed/>
                </p:oleObj>
              </mc:Choice>
              <mc:Fallback>
                <p:oleObj name="Drawing" r:id="rId4" imgW="2505600" imgH="11088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08314"/>
                        <a:ext cx="8534400"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9476" name="Text Box 4"/>
          <p:cNvSpPr txBox="1">
            <a:spLocks noChangeArrowheads="1"/>
          </p:cNvSpPr>
          <p:nvPr/>
        </p:nvSpPr>
        <p:spPr bwMode="auto">
          <a:xfrm>
            <a:off x="3124200" y="1751014"/>
            <a:ext cx="28587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d-ID" sz="2400">
                <a:cs typeface="Arial" panose="020B0604020202020204" pitchFamily="34" charset="0"/>
              </a:rPr>
              <a:t>Soil volume exploited</a:t>
            </a:r>
          </a:p>
          <a:p>
            <a:pPr eaLnBrk="1" hangingPunct="1"/>
            <a:r>
              <a:rPr lang="en-US" altLang="id-ID" sz="2400">
                <a:cs typeface="Arial" panose="020B0604020202020204" pitchFamily="34" charset="0"/>
              </a:rPr>
              <a:t>for mobile nutrients:</a:t>
            </a:r>
          </a:p>
          <a:p>
            <a:pPr eaLnBrk="1" hangingPunct="1"/>
            <a:r>
              <a:rPr lang="en-US" altLang="id-ID" sz="2400">
                <a:cs typeface="Arial" panose="020B0604020202020204" pitchFamily="34" charset="0"/>
              </a:rPr>
              <a:t>N, S, Cl</a:t>
            </a:r>
          </a:p>
        </p:txBody>
      </p:sp>
      <p:sp>
        <p:nvSpPr>
          <p:cNvPr id="489477" name="Text Box 5"/>
          <p:cNvSpPr txBox="1">
            <a:spLocks noChangeArrowheads="1"/>
          </p:cNvSpPr>
          <p:nvPr/>
        </p:nvSpPr>
        <p:spPr bwMode="auto">
          <a:xfrm>
            <a:off x="6858001" y="1751014"/>
            <a:ext cx="30815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d-ID" sz="2400">
                <a:cs typeface="Arial" panose="020B0604020202020204" pitchFamily="34" charset="0"/>
              </a:rPr>
              <a:t>Soil volume exploited</a:t>
            </a:r>
          </a:p>
          <a:p>
            <a:pPr eaLnBrk="1" hangingPunct="1"/>
            <a:r>
              <a:rPr lang="en-US" altLang="id-ID" sz="2400">
                <a:cs typeface="Arial" panose="020B0604020202020204" pitchFamily="34" charset="0"/>
              </a:rPr>
              <a:t>for immobile nutrients:</a:t>
            </a:r>
          </a:p>
          <a:p>
            <a:pPr eaLnBrk="1" hangingPunct="1"/>
            <a:r>
              <a:rPr lang="en-US" altLang="id-ID" sz="2400">
                <a:cs typeface="Arial" panose="020B0604020202020204" pitchFamily="34" charset="0"/>
              </a:rPr>
              <a:t>Most others</a:t>
            </a:r>
          </a:p>
        </p:txBody>
      </p:sp>
    </p:spTree>
    <p:extLst>
      <p:ext uri="{BB962C8B-B14F-4D97-AF65-F5344CB8AC3E}">
        <p14:creationId xmlns:p14="http://schemas.microsoft.com/office/powerpoint/2010/main" val="392570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ChangeArrowheads="1"/>
          </p:cNvSpPr>
          <p:nvPr/>
        </p:nvSpPr>
        <p:spPr bwMode="auto">
          <a:xfrm>
            <a:off x="2914650" y="3663950"/>
            <a:ext cx="6229350" cy="3270250"/>
          </a:xfrm>
          <a:prstGeom prst="rect">
            <a:avLst/>
          </a:prstGeom>
          <a:solidFill>
            <a:srgbClr val="663300"/>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id-ID"/>
          </a:p>
          <a:p>
            <a:pPr algn="ctr"/>
            <a:endParaRPr lang="en-US" altLang="id-ID"/>
          </a:p>
          <a:p>
            <a:pPr algn="ctr"/>
            <a:r>
              <a:rPr lang="en-US" altLang="id-ID"/>
              <a:t>Because P is immobile, we cannot rely</a:t>
            </a:r>
          </a:p>
          <a:p>
            <a:pPr algn="ctr"/>
            <a:r>
              <a:rPr lang="en-US" altLang="id-ID"/>
              <a:t>on movement of irrigation water to transport P.</a:t>
            </a:r>
          </a:p>
        </p:txBody>
      </p:sp>
      <p:grpSp>
        <p:nvGrpSpPr>
          <p:cNvPr id="491523" name="Group 3"/>
          <p:cNvGrpSpPr>
            <a:grpSpLocks/>
          </p:cNvGrpSpPr>
          <p:nvPr/>
        </p:nvGrpSpPr>
        <p:grpSpPr bwMode="auto">
          <a:xfrm>
            <a:off x="3676650" y="3656013"/>
            <a:ext cx="1639888" cy="1249362"/>
            <a:chOff x="1757" y="2784"/>
            <a:chExt cx="1034" cy="566"/>
          </a:xfrm>
        </p:grpSpPr>
        <p:sp>
          <p:nvSpPr>
            <p:cNvPr id="491524" name="Freeform 4"/>
            <p:cNvSpPr>
              <a:spLocks/>
            </p:cNvSpPr>
            <p:nvPr/>
          </p:nvSpPr>
          <p:spPr bwMode="auto">
            <a:xfrm>
              <a:off x="1912" y="2784"/>
              <a:ext cx="390" cy="488"/>
            </a:xfrm>
            <a:custGeom>
              <a:avLst/>
              <a:gdLst>
                <a:gd name="T0" fmla="*/ 368 w 390"/>
                <a:gd name="T1" fmla="*/ 0 h 488"/>
                <a:gd name="T2" fmla="*/ 389 w 390"/>
                <a:gd name="T3" fmla="*/ 43 h 488"/>
                <a:gd name="T4" fmla="*/ 367 w 390"/>
                <a:gd name="T5" fmla="*/ 76 h 488"/>
                <a:gd name="T6" fmla="*/ 334 w 390"/>
                <a:gd name="T7" fmla="*/ 109 h 488"/>
                <a:gd name="T8" fmla="*/ 289 w 390"/>
                <a:gd name="T9" fmla="*/ 143 h 488"/>
                <a:gd name="T10" fmla="*/ 256 w 390"/>
                <a:gd name="T11" fmla="*/ 165 h 488"/>
                <a:gd name="T12" fmla="*/ 223 w 390"/>
                <a:gd name="T13" fmla="*/ 187 h 488"/>
                <a:gd name="T14" fmla="*/ 189 w 390"/>
                <a:gd name="T15" fmla="*/ 209 h 488"/>
                <a:gd name="T16" fmla="*/ 189 w 390"/>
                <a:gd name="T17" fmla="*/ 243 h 488"/>
                <a:gd name="T18" fmla="*/ 178 w 390"/>
                <a:gd name="T19" fmla="*/ 276 h 488"/>
                <a:gd name="T20" fmla="*/ 145 w 390"/>
                <a:gd name="T21" fmla="*/ 298 h 488"/>
                <a:gd name="T22" fmla="*/ 123 w 390"/>
                <a:gd name="T23" fmla="*/ 332 h 488"/>
                <a:gd name="T24" fmla="*/ 78 w 390"/>
                <a:gd name="T25" fmla="*/ 354 h 488"/>
                <a:gd name="T26" fmla="*/ 56 w 390"/>
                <a:gd name="T27" fmla="*/ 387 h 488"/>
                <a:gd name="T28" fmla="*/ 34 w 390"/>
                <a:gd name="T29" fmla="*/ 420 h 488"/>
                <a:gd name="T30" fmla="*/ 23 w 390"/>
                <a:gd name="T31" fmla="*/ 454 h 488"/>
                <a:gd name="T32" fmla="*/ 0 w 390"/>
                <a:gd name="T33" fmla="*/ 487 h 488"/>
                <a:gd name="T34" fmla="*/ 32 w 390"/>
                <a:gd name="T35" fmla="*/ 480 h 488"/>
                <a:gd name="T36" fmla="*/ 32 w 390"/>
                <a:gd name="T37" fmla="*/ 48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488">
                  <a:moveTo>
                    <a:pt x="368" y="0"/>
                  </a:moveTo>
                  <a:lnTo>
                    <a:pt x="389" y="43"/>
                  </a:lnTo>
                  <a:lnTo>
                    <a:pt x="367" y="76"/>
                  </a:lnTo>
                  <a:lnTo>
                    <a:pt x="334" y="109"/>
                  </a:lnTo>
                  <a:lnTo>
                    <a:pt x="289" y="143"/>
                  </a:lnTo>
                  <a:lnTo>
                    <a:pt x="256" y="165"/>
                  </a:lnTo>
                  <a:lnTo>
                    <a:pt x="223" y="187"/>
                  </a:lnTo>
                  <a:lnTo>
                    <a:pt x="189" y="209"/>
                  </a:lnTo>
                  <a:lnTo>
                    <a:pt x="189" y="243"/>
                  </a:lnTo>
                  <a:lnTo>
                    <a:pt x="178" y="276"/>
                  </a:lnTo>
                  <a:lnTo>
                    <a:pt x="145" y="298"/>
                  </a:lnTo>
                  <a:lnTo>
                    <a:pt x="123" y="332"/>
                  </a:lnTo>
                  <a:lnTo>
                    <a:pt x="78" y="354"/>
                  </a:lnTo>
                  <a:lnTo>
                    <a:pt x="56" y="387"/>
                  </a:lnTo>
                  <a:lnTo>
                    <a:pt x="34" y="420"/>
                  </a:lnTo>
                  <a:lnTo>
                    <a:pt x="23" y="454"/>
                  </a:lnTo>
                  <a:lnTo>
                    <a:pt x="0" y="487"/>
                  </a:lnTo>
                  <a:lnTo>
                    <a:pt x="32" y="480"/>
                  </a:lnTo>
                  <a:lnTo>
                    <a:pt x="32" y="480"/>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25" name="Freeform 5"/>
            <p:cNvSpPr>
              <a:spLocks/>
            </p:cNvSpPr>
            <p:nvPr/>
          </p:nvSpPr>
          <p:spPr bwMode="auto">
            <a:xfrm>
              <a:off x="2124" y="2784"/>
              <a:ext cx="205" cy="555"/>
            </a:xfrm>
            <a:custGeom>
              <a:avLst/>
              <a:gdLst>
                <a:gd name="T0" fmla="*/ 204 w 205"/>
                <a:gd name="T1" fmla="*/ 0 h 555"/>
                <a:gd name="T2" fmla="*/ 200 w 205"/>
                <a:gd name="T3" fmla="*/ 43 h 555"/>
                <a:gd name="T4" fmla="*/ 177 w 205"/>
                <a:gd name="T5" fmla="*/ 76 h 555"/>
                <a:gd name="T6" fmla="*/ 155 w 205"/>
                <a:gd name="T7" fmla="*/ 109 h 555"/>
                <a:gd name="T8" fmla="*/ 155 w 205"/>
                <a:gd name="T9" fmla="*/ 143 h 555"/>
                <a:gd name="T10" fmla="*/ 144 w 205"/>
                <a:gd name="T11" fmla="*/ 176 h 555"/>
                <a:gd name="T12" fmla="*/ 144 w 205"/>
                <a:gd name="T13" fmla="*/ 209 h 555"/>
                <a:gd name="T14" fmla="*/ 133 w 205"/>
                <a:gd name="T15" fmla="*/ 243 h 555"/>
                <a:gd name="T16" fmla="*/ 111 w 205"/>
                <a:gd name="T17" fmla="*/ 276 h 555"/>
                <a:gd name="T18" fmla="*/ 100 w 205"/>
                <a:gd name="T19" fmla="*/ 309 h 555"/>
                <a:gd name="T20" fmla="*/ 88 w 205"/>
                <a:gd name="T21" fmla="*/ 343 h 555"/>
                <a:gd name="T22" fmla="*/ 88 w 205"/>
                <a:gd name="T23" fmla="*/ 376 h 555"/>
                <a:gd name="T24" fmla="*/ 66 w 205"/>
                <a:gd name="T25" fmla="*/ 420 h 555"/>
                <a:gd name="T26" fmla="*/ 55 w 205"/>
                <a:gd name="T27" fmla="*/ 454 h 555"/>
                <a:gd name="T28" fmla="*/ 33 w 205"/>
                <a:gd name="T29" fmla="*/ 487 h 555"/>
                <a:gd name="T30" fmla="*/ 11 w 205"/>
                <a:gd name="T31" fmla="*/ 520 h 555"/>
                <a:gd name="T32" fmla="*/ 0 w 205"/>
                <a:gd name="T33" fmla="*/ 55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555">
                  <a:moveTo>
                    <a:pt x="204" y="0"/>
                  </a:moveTo>
                  <a:lnTo>
                    <a:pt x="200" y="43"/>
                  </a:lnTo>
                  <a:lnTo>
                    <a:pt x="177" y="76"/>
                  </a:lnTo>
                  <a:lnTo>
                    <a:pt x="155" y="109"/>
                  </a:lnTo>
                  <a:lnTo>
                    <a:pt x="155" y="143"/>
                  </a:lnTo>
                  <a:lnTo>
                    <a:pt x="144" y="176"/>
                  </a:lnTo>
                  <a:lnTo>
                    <a:pt x="144" y="209"/>
                  </a:lnTo>
                  <a:lnTo>
                    <a:pt x="133" y="243"/>
                  </a:lnTo>
                  <a:lnTo>
                    <a:pt x="111" y="276"/>
                  </a:lnTo>
                  <a:lnTo>
                    <a:pt x="100" y="309"/>
                  </a:lnTo>
                  <a:lnTo>
                    <a:pt x="88" y="343"/>
                  </a:lnTo>
                  <a:lnTo>
                    <a:pt x="88" y="376"/>
                  </a:lnTo>
                  <a:lnTo>
                    <a:pt x="66" y="420"/>
                  </a:lnTo>
                  <a:lnTo>
                    <a:pt x="55" y="454"/>
                  </a:lnTo>
                  <a:lnTo>
                    <a:pt x="33" y="487"/>
                  </a:lnTo>
                  <a:lnTo>
                    <a:pt x="11" y="520"/>
                  </a:lnTo>
                  <a:lnTo>
                    <a:pt x="0" y="554"/>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26" name="Freeform 6"/>
            <p:cNvSpPr>
              <a:spLocks/>
            </p:cNvSpPr>
            <p:nvPr/>
          </p:nvSpPr>
          <p:spPr bwMode="auto">
            <a:xfrm>
              <a:off x="2279" y="2784"/>
              <a:ext cx="57" cy="566"/>
            </a:xfrm>
            <a:custGeom>
              <a:avLst/>
              <a:gdLst>
                <a:gd name="T0" fmla="*/ 49 w 57"/>
                <a:gd name="T1" fmla="*/ 0 h 566"/>
                <a:gd name="T2" fmla="*/ 45 w 57"/>
                <a:gd name="T3" fmla="*/ 54 h 566"/>
                <a:gd name="T4" fmla="*/ 33 w 57"/>
                <a:gd name="T5" fmla="*/ 87 h 566"/>
                <a:gd name="T6" fmla="*/ 33 w 57"/>
                <a:gd name="T7" fmla="*/ 120 h 566"/>
                <a:gd name="T8" fmla="*/ 33 w 57"/>
                <a:gd name="T9" fmla="*/ 154 h 566"/>
                <a:gd name="T10" fmla="*/ 22 w 57"/>
                <a:gd name="T11" fmla="*/ 187 h 566"/>
                <a:gd name="T12" fmla="*/ 11 w 57"/>
                <a:gd name="T13" fmla="*/ 220 h 566"/>
                <a:gd name="T14" fmla="*/ 0 w 57"/>
                <a:gd name="T15" fmla="*/ 254 h 566"/>
                <a:gd name="T16" fmla="*/ 0 w 57"/>
                <a:gd name="T17" fmla="*/ 287 h 566"/>
                <a:gd name="T18" fmla="*/ 0 w 57"/>
                <a:gd name="T19" fmla="*/ 332 h 566"/>
                <a:gd name="T20" fmla="*/ 11 w 57"/>
                <a:gd name="T21" fmla="*/ 365 h 566"/>
                <a:gd name="T22" fmla="*/ 22 w 57"/>
                <a:gd name="T23" fmla="*/ 398 h 566"/>
                <a:gd name="T24" fmla="*/ 45 w 57"/>
                <a:gd name="T25" fmla="*/ 432 h 566"/>
                <a:gd name="T26" fmla="*/ 45 w 57"/>
                <a:gd name="T27" fmla="*/ 465 h 566"/>
                <a:gd name="T28" fmla="*/ 45 w 57"/>
                <a:gd name="T29" fmla="*/ 498 h 566"/>
                <a:gd name="T30" fmla="*/ 45 w 57"/>
                <a:gd name="T31" fmla="*/ 532 h 566"/>
                <a:gd name="T32" fmla="*/ 56 w 57"/>
                <a:gd name="T33" fmla="*/ 56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6">
                  <a:moveTo>
                    <a:pt x="49" y="0"/>
                  </a:moveTo>
                  <a:lnTo>
                    <a:pt x="45" y="54"/>
                  </a:lnTo>
                  <a:lnTo>
                    <a:pt x="33" y="87"/>
                  </a:lnTo>
                  <a:lnTo>
                    <a:pt x="33" y="120"/>
                  </a:lnTo>
                  <a:lnTo>
                    <a:pt x="33" y="154"/>
                  </a:lnTo>
                  <a:lnTo>
                    <a:pt x="22" y="187"/>
                  </a:lnTo>
                  <a:lnTo>
                    <a:pt x="11" y="220"/>
                  </a:lnTo>
                  <a:lnTo>
                    <a:pt x="0" y="254"/>
                  </a:lnTo>
                  <a:lnTo>
                    <a:pt x="0" y="287"/>
                  </a:lnTo>
                  <a:lnTo>
                    <a:pt x="0" y="332"/>
                  </a:lnTo>
                  <a:lnTo>
                    <a:pt x="11" y="365"/>
                  </a:lnTo>
                  <a:lnTo>
                    <a:pt x="22" y="398"/>
                  </a:lnTo>
                  <a:lnTo>
                    <a:pt x="45" y="432"/>
                  </a:lnTo>
                  <a:lnTo>
                    <a:pt x="45" y="465"/>
                  </a:lnTo>
                  <a:lnTo>
                    <a:pt x="45" y="498"/>
                  </a:lnTo>
                  <a:lnTo>
                    <a:pt x="45" y="532"/>
                  </a:lnTo>
                  <a:lnTo>
                    <a:pt x="56" y="565"/>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27" name="Freeform 7"/>
            <p:cNvSpPr>
              <a:spLocks/>
            </p:cNvSpPr>
            <p:nvPr/>
          </p:nvSpPr>
          <p:spPr bwMode="auto">
            <a:xfrm>
              <a:off x="2328" y="2784"/>
              <a:ext cx="141" cy="533"/>
            </a:xfrm>
            <a:custGeom>
              <a:avLst/>
              <a:gdLst>
                <a:gd name="T0" fmla="*/ 0 w 141"/>
                <a:gd name="T1" fmla="*/ 0 h 533"/>
                <a:gd name="T2" fmla="*/ 29 w 141"/>
                <a:gd name="T3" fmla="*/ 54 h 533"/>
                <a:gd name="T4" fmla="*/ 40 w 141"/>
                <a:gd name="T5" fmla="*/ 98 h 533"/>
                <a:gd name="T6" fmla="*/ 40 w 141"/>
                <a:gd name="T7" fmla="*/ 132 h 533"/>
                <a:gd name="T8" fmla="*/ 62 w 141"/>
                <a:gd name="T9" fmla="*/ 165 h 533"/>
                <a:gd name="T10" fmla="*/ 51 w 141"/>
                <a:gd name="T11" fmla="*/ 198 h 533"/>
                <a:gd name="T12" fmla="*/ 51 w 141"/>
                <a:gd name="T13" fmla="*/ 232 h 533"/>
                <a:gd name="T14" fmla="*/ 51 w 141"/>
                <a:gd name="T15" fmla="*/ 265 h 533"/>
                <a:gd name="T16" fmla="*/ 51 w 141"/>
                <a:gd name="T17" fmla="*/ 298 h 533"/>
                <a:gd name="T18" fmla="*/ 62 w 141"/>
                <a:gd name="T19" fmla="*/ 332 h 533"/>
                <a:gd name="T20" fmla="*/ 84 w 141"/>
                <a:gd name="T21" fmla="*/ 365 h 533"/>
                <a:gd name="T22" fmla="*/ 96 w 141"/>
                <a:gd name="T23" fmla="*/ 398 h 533"/>
                <a:gd name="T24" fmla="*/ 107 w 141"/>
                <a:gd name="T25" fmla="*/ 432 h 533"/>
                <a:gd name="T26" fmla="*/ 107 w 141"/>
                <a:gd name="T27" fmla="*/ 465 h 533"/>
                <a:gd name="T28" fmla="*/ 118 w 141"/>
                <a:gd name="T29" fmla="*/ 498 h 533"/>
                <a:gd name="T30" fmla="*/ 140 w 141"/>
                <a:gd name="T31" fmla="*/ 53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533">
                  <a:moveTo>
                    <a:pt x="0" y="0"/>
                  </a:moveTo>
                  <a:lnTo>
                    <a:pt x="29" y="54"/>
                  </a:lnTo>
                  <a:lnTo>
                    <a:pt x="40" y="98"/>
                  </a:lnTo>
                  <a:lnTo>
                    <a:pt x="40" y="132"/>
                  </a:lnTo>
                  <a:lnTo>
                    <a:pt x="62" y="165"/>
                  </a:lnTo>
                  <a:lnTo>
                    <a:pt x="51" y="198"/>
                  </a:lnTo>
                  <a:lnTo>
                    <a:pt x="51" y="232"/>
                  </a:lnTo>
                  <a:lnTo>
                    <a:pt x="51" y="265"/>
                  </a:lnTo>
                  <a:lnTo>
                    <a:pt x="51" y="298"/>
                  </a:lnTo>
                  <a:lnTo>
                    <a:pt x="62" y="332"/>
                  </a:lnTo>
                  <a:lnTo>
                    <a:pt x="84" y="365"/>
                  </a:lnTo>
                  <a:lnTo>
                    <a:pt x="96" y="398"/>
                  </a:lnTo>
                  <a:lnTo>
                    <a:pt x="107" y="432"/>
                  </a:lnTo>
                  <a:lnTo>
                    <a:pt x="107" y="465"/>
                  </a:lnTo>
                  <a:lnTo>
                    <a:pt x="118" y="498"/>
                  </a:lnTo>
                  <a:lnTo>
                    <a:pt x="140" y="532"/>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28" name="Freeform 8"/>
            <p:cNvSpPr>
              <a:spLocks/>
            </p:cNvSpPr>
            <p:nvPr/>
          </p:nvSpPr>
          <p:spPr bwMode="auto">
            <a:xfrm>
              <a:off x="2328" y="2784"/>
              <a:ext cx="308" cy="510"/>
            </a:xfrm>
            <a:custGeom>
              <a:avLst/>
              <a:gdLst>
                <a:gd name="T0" fmla="*/ 0 w 308"/>
                <a:gd name="T1" fmla="*/ 0 h 510"/>
                <a:gd name="T2" fmla="*/ 40 w 308"/>
                <a:gd name="T3" fmla="*/ 43 h 510"/>
                <a:gd name="T4" fmla="*/ 62 w 308"/>
                <a:gd name="T5" fmla="*/ 76 h 510"/>
                <a:gd name="T6" fmla="*/ 73 w 308"/>
                <a:gd name="T7" fmla="*/ 109 h 510"/>
                <a:gd name="T8" fmla="*/ 84 w 308"/>
                <a:gd name="T9" fmla="*/ 143 h 510"/>
                <a:gd name="T10" fmla="*/ 107 w 308"/>
                <a:gd name="T11" fmla="*/ 176 h 510"/>
                <a:gd name="T12" fmla="*/ 129 w 308"/>
                <a:gd name="T13" fmla="*/ 209 h 510"/>
                <a:gd name="T14" fmla="*/ 151 w 308"/>
                <a:gd name="T15" fmla="*/ 243 h 510"/>
                <a:gd name="T16" fmla="*/ 184 w 308"/>
                <a:gd name="T17" fmla="*/ 276 h 510"/>
                <a:gd name="T18" fmla="*/ 196 w 308"/>
                <a:gd name="T19" fmla="*/ 309 h 510"/>
                <a:gd name="T20" fmla="*/ 207 w 308"/>
                <a:gd name="T21" fmla="*/ 343 h 510"/>
                <a:gd name="T22" fmla="*/ 240 w 308"/>
                <a:gd name="T23" fmla="*/ 376 h 510"/>
                <a:gd name="T24" fmla="*/ 251 w 308"/>
                <a:gd name="T25" fmla="*/ 409 h 510"/>
                <a:gd name="T26" fmla="*/ 262 w 308"/>
                <a:gd name="T27" fmla="*/ 443 h 510"/>
                <a:gd name="T28" fmla="*/ 284 w 308"/>
                <a:gd name="T29" fmla="*/ 476 h 510"/>
                <a:gd name="T30" fmla="*/ 307 w 308"/>
                <a:gd name="T31" fmla="*/ 50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510">
                  <a:moveTo>
                    <a:pt x="0" y="0"/>
                  </a:moveTo>
                  <a:lnTo>
                    <a:pt x="40" y="43"/>
                  </a:lnTo>
                  <a:lnTo>
                    <a:pt x="62" y="76"/>
                  </a:lnTo>
                  <a:lnTo>
                    <a:pt x="73" y="109"/>
                  </a:lnTo>
                  <a:lnTo>
                    <a:pt x="84" y="143"/>
                  </a:lnTo>
                  <a:lnTo>
                    <a:pt x="107" y="176"/>
                  </a:lnTo>
                  <a:lnTo>
                    <a:pt x="129" y="209"/>
                  </a:lnTo>
                  <a:lnTo>
                    <a:pt x="151" y="243"/>
                  </a:lnTo>
                  <a:lnTo>
                    <a:pt x="184" y="276"/>
                  </a:lnTo>
                  <a:lnTo>
                    <a:pt x="196" y="309"/>
                  </a:lnTo>
                  <a:lnTo>
                    <a:pt x="207" y="343"/>
                  </a:lnTo>
                  <a:lnTo>
                    <a:pt x="240" y="376"/>
                  </a:lnTo>
                  <a:lnTo>
                    <a:pt x="251" y="409"/>
                  </a:lnTo>
                  <a:lnTo>
                    <a:pt x="262" y="443"/>
                  </a:lnTo>
                  <a:lnTo>
                    <a:pt x="284" y="476"/>
                  </a:lnTo>
                  <a:lnTo>
                    <a:pt x="307" y="509"/>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29" name="Freeform 9"/>
            <p:cNvSpPr>
              <a:spLocks/>
            </p:cNvSpPr>
            <p:nvPr/>
          </p:nvSpPr>
          <p:spPr bwMode="auto">
            <a:xfrm>
              <a:off x="1757" y="2784"/>
              <a:ext cx="524" cy="366"/>
            </a:xfrm>
            <a:custGeom>
              <a:avLst/>
              <a:gdLst>
                <a:gd name="T0" fmla="*/ 523 w 524"/>
                <a:gd name="T1" fmla="*/ 0 h 366"/>
                <a:gd name="T2" fmla="*/ 500 w 524"/>
                <a:gd name="T3" fmla="*/ 43 h 366"/>
                <a:gd name="T4" fmla="*/ 467 w 524"/>
                <a:gd name="T5" fmla="*/ 65 h 366"/>
                <a:gd name="T6" fmla="*/ 433 w 524"/>
                <a:gd name="T7" fmla="*/ 98 h 366"/>
                <a:gd name="T8" fmla="*/ 400 w 524"/>
                <a:gd name="T9" fmla="*/ 132 h 366"/>
                <a:gd name="T10" fmla="*/ 367 w 524"/>
                <a:gd name="T11" fmla="*/ 132 h 366"/>
                <a:gd name="T12" fmla="*/ 333 w 524"/>
                <a:gd name="T13" fmla="*/ 143 h 366"/>
                <a:gd name="T14" fmla="*/ 300 w 524"/>
                <a:gd name="T15" fmla="*/ 154 h 366"/>
                <a:gd name="T16" fmla="*/ 267 w 524"/>
                <a:gd name="T17" fmla="*/ 165 h 366"/>
                <a:gd name="T18" fmla="*/ 233 w 524"/>
                <a:gd name="T19" fmla="*/ 176 h 366"/>
                <a:gd name="T20" fmla="*/ 200 w 524"/>
                <a:gd name="T21" fmla="*/ 187 h 366"/>
                <a:gd name="T22" fmla="*/ 167 w 524"/>
                <a:gd name="T23" fmla="*/ 198 h 366"/>
                <a:gd name="T24" fmla="*/ 133 w 524"/>
                <a:gd name="T25" fmla="*/ 220 h 366"/>
                <a:gd name="T26" fmla="*/ 100 w 524"/>
                <a:gd name="T27" fmla="*/ 243 h 366"/>
                <a:gd name="T28" fmla="*/ 78 w 524"/>
                <a:gd name="T29" fmla="*/ 276 h 366"/>
                <a:gd name="T30" fmla="*/ 44 w 524"/>
                <a:gd name="T31" fmla="*/ 298 h 366"/>
                <a:gd name="T32" fmla="*/ 22 w 524"/>
                <a:gd name="T33" fmla="*/ 332 h 366"/>
                <a:gd name="T34" fmla="*/ 0 w 524"/>
                <a:gd name="T35" fmla="*/ 3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4" h="366">
                  <a:moveTo>
                    <a:pt x="523" y="0"/>
                  </a:moveTo>
                  <a:lnTo>
                    <a:pt x="500" y="43"/>
                  </a:lnTo>
                  <a:lnTo>
                    <a:pt x="467" y="65"/>
                  </a:lnTo>
                  <a:lnTo>
                    <a:pt x="433" y="98"/>
                  </a:lnTo>
                  <a:lnTo>
                    <a:pt x="400" y="132"/>
                  </a:lnTo>
                  <a:lnTo>
                    <a:pt x="367" y="132"/>
                  </a:lnTo>
                  <a:lnTo>
                    <a:pt x="333" y="143"/>
                  </a:lnTo>
                  <a:lnTo>
                    <a:pt x="300" y="154"/>
                  </a:lnTo>
                  <a:lnTo>
                    <a:pt x="267" y="165"/>
                  </a:lnTo>
                  <a:lnTo>
                    <a:pt x="233" y="176"/>
                  </a:lnTo>
                  <a:lnTo>
                    <a:pt x="200" y="187"/>
                  </a:lnTo>
                  <a:lnTo>
                    <a:pt x="167" y="198"/>
                  </a:lnTo>
                  <a:lnTo>
                    <a:pt x="133" y="220"/>
                  </a:lnTo>
                  <a:lnTo>
                    <a:pt x="100" y="243"/>
                  </a:lnTo>
                  <a:lnTo>
                    <a:pt x="78" y="276"/>
                  </a:lnTo>
                  <a:lnTo>
                    <a:pt x="44" y="298"/>
                  </a:lnTo>
                  <a:lnTo>
                    <a:pt x="22" y="332"/>
                  </a:lnTo>
                  <a:lnTo>
                    <a:pt x="0" y="365"/>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0" name="Freeform 10"/>
            <p:cNvSpPr>
              <a:spLocks/>
            </p:cNvSpPr>
            <p:nvPr/>
          </p:nvSpPr>
          <p:spPr bwMode="auto">
            <a:xfrm>
              <a:off x="2328" y="2784"/>
              <a:ext cx="463" cy="499"/>
            </a:xfrm>
            <a:custGeom>
              <a:avLst/>
              <a:gdLst>
                <a:gd name="T0" fmla="*/ 0 w 463"/>
                <a:gd name="T1" fmla="*/ 0 h 499"/>
                <a:gd name="T2" fmla="*/ 40 w 463"/>
                <a:gd name="T3" fmla="*/ 9 h 499"/>
                <a:gd name="T4" fmla="*/ 84 w 463"/>
                <a:gd name="T5" fmla="*/ 43 h 499"/>
                <a:gd name="T6" fmla="*/ 107 w 463"/>
                <a:gd name="T7" fmla="*/ 76 h 499"/>
                <a:gd name="T8" fmla="*/ 129 w 463"/>
                <a:gd name="T9" fmla="*/ 109 h 499"/>
                <a:gd name="T10" fmla="*/ 140 w 463"/>
                <a:gd name="T11" fmla="*/ 143 h 499"/>
                <a:gd name="T12" fmla="*/ 173 w 463"/>
                <a:gd name="T13" fmla="*/ 165 h 499"/>
                <a:gd name="T14" fmla="*/ 207 w 463"/>
                <a:gd name="T15" fmla="*/ 187 h 499"/>
                <a:gd name="T16" fmla="*/ 240 w 463"/>
                <a:gd name="T17" fmla="*/ 209 h 499"/>
                <a:gd name="T18" fmla="*/ 262 w 463"/>
                <a:gd name="T19" fmla="*/ 243 h 499"/>
                <a:gd name="T20" fmla="*/ 284 w 463"/>
                <a:gd name="T21" fmla="*/ 276 h 499"/>
                <a:gd name="T22" fmla="*/ 307 w 463"/>
                <a:gd name="T23" fmla="*/ 309 h 499"/>
                <a:gd name="T24" fmla="*/ 318 w 463"/>
                <a:gd name="T25" fmla="*/ 343 h 499"/>
                <a:gd name="T26" fmla="*/ 340 w 463"/>
                <a:gd name="T27" fmla="*/ 376 h 499"/>
                <a:gd name="T28" fmla="*/ 373 w 463"/>
                <a:gd name="T29" fmla="*/ 398 h 499"/>
                <a:gd name="T30" fmla="*/ 418 w 463"/>
                <a:gd name="T31" fmla="*/ 432 h 499"/>
                <a:gd name="T32" fmla="*/ 451 w 463"/>
                <a:gd name="T33" fmla="*/ 465 h 499"/>
                <a:gd name="T34" fmla="*/ 462 w 463"/>
                <a:gd name="T35"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3" h="499">
                  <a:moveTo>
                    <a:pt x="0" y="0"/>
                  </a:moveTo>
                  <a:lnTo>
                    <a:pt x="40" y="9"/>
                  </a:lnTo>
                  <a:lnTo>
                    <a:pt x="84" y="43"/>
                  </a:lnTo>
                  <a:lnTo>
                    <a:pt x="107" y="76"/>
                  </a:lnTo>
                  <a:lnTo>
                    <a:pt x="129" y="109"/>
                  </a:lnTo>
                  <a:lnTo>
                    <a:pt x="140" y="143"/>
                  </a:lnTo>
                  <a:lnTo>
                    <a:pt x="173" y="165"/>
                  </a:lnTo>
                  <a:lnTo>
                    <a:pt x="207" y="187"/>
                  </a:lnTo>
                  <a:lnTo>
                    <a:pt x="240" y="209"/>
                  </a:lnTo>
                  <a:lnTo>
                    <a:pt x="262" y="243"/>
                  </a:lnTo>
                  <a:lnTo>
                    <a:pt x="284" y="276"/>
                  </a:lnTo>
                  <a:lnTo>
                    <a:pt x="307" y="309"/>
                  </a:lnTo>
                  <a:lnTo>
                    <a:pt x="318" y="343"/>
                  </a:lnTo>
                  <a:lnTo>
                    <a:pt x="340" y="376"/>
                  </a:lnTo>
                  <a:lnTo>
                    <a:pt x="373" y="398"/>
                  </a:lnTo>
                  <a:lnTo>
                    <a:pt x="418" y="432"/>
                  </a:lnTo>
                  <a:lnTo>
                    <a:pt x="451" y="465"/>
                  </a:lnTo>
                  <a:lnTo>
                    <a:pt x="462" y="498"/>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sp>
        <p:nvSpPr>
          <p:cNvPr id="491531" name="Freeform 11"/>
          <p:cNvSpPr>
            <a:spLocks/>
          </p:cNvSpPr>
          <p:nvPr/>
        </p:nvSpPr>
        <p:spPr bwMode="auto">
          <a:xfrm>
            <a:off x="6961189" y="1289050"/>
            <a:ext cx="528637" cy="2489200"/>
          </a:xfrm>
          <a:custGeom>
            <a:avLst/>
            <a:gdLst>
              <a:gd name="T0" fmla="*/ 181 w 333"/>
              <a:gd name="T1" fmla="*/ 1126 h 1127"/>
              <a:gd name="T2" fmla="*/ 181 w 333"/>
              <a:gd name="T3" fmla="*/ 598 h 1127"/>
              <a:gd name="T4" fmla="*/ 332 w 333"/>
              <a:gd name="T5" fmla="*/ 511 h 1127"/>
              <a:gd name="T6" fmla="*/ 320 w 333"/>
              <a:gd name="T7" fmla="*/ 400 h 1127"/>
              <a:gd name="T8" fmla="*/ 181 w 333"/>
              <a:gd name="T9" fmla="*/ 489 h 1127"/>
              <a:gd name="T10" fmla="*/ 181 w 333"/>
              <a:gd name="T11" fmla="*/ 481 h 1127"/>
              <a:gd name="T12" fmla="*/ 181 w 333"/>
              <a:gd name="T13" fmla="*/ 390 h 1127"/>
              <a:gd name="T14" fmla="*/ 181 w 333"/>
              <a:gd name="T15" fmla="*/ 383 h 1127"/>
              <a:gd name="T16" fmla="*/ 332 w 333"/>
              <a:gd name="T17" fmla="*/ 293 h 1127"/>
              <a:gd name="T18" fmla="*/ 320 w 333"/>
              <a:gd name="T19" fmla="*/ 193 h 1127"/>
              <a:gd name="T20" fmla="*/ 181 w 333"/>
              <a:gd name="T21" fmla="*/ 276 h 1127"/>
              <a:gd name="T22" fmla="*/ 181 w 333"/>
              <a:gd name="T23" fmla="*/ 272 h 1127"/>
              <a:gd name="T24" fmla="*/ 181 w 333"/>
              <a:gd name="T25" fmla="*/ 227 h 1127"/>
              <a:gd name="T26" fmla="*/ 189 w 333"/>
              <a:gd name="T27" fmla="*/ 223 h 1127"/>
              <a:gd name="T28" fmla="*/ 194 w 333"/>
              <a:gd name="T29" fmla="*/ 223 h 1127"/>
              <a:gd name="T30" fmla="*/ 198 w 333"/>
              <a:gd name="T31" fmla="*/ 217 h 1127"/>
              <a:gd name="T32" fmla="*/ 205 w 333"/>
              <a:gd name="T33" fmla="*/ 202 h 1127"/>
              <a:gd name="T34" fmla="*/ 210 w 333"/>
              <a:gd name="T35" fmla="*/ 197 h 1127"/>
              <a:gd name="T36" fmla="*/ 215 w 333"/>
              <a:gd name="T37" fmla="*/ 193 h 1127"/>
              <a:gd name="T38" fmla="*/ 217 w 333"/>
              <a:gd name="T39" fmla="*/ 189 h 1127"/>
              <a:gd name="T40" fmla="*/ 225 w 333"/>
              <a:gd name="T41" fmla="*/ 172 h 1127"/>
              <a:gd name="T42" fmla="*/ 225 w 333"/>
              <a:gd name="T43" fmla="*/ 165 h 1127"/>
              <a:gd name="T44" fmla="*/ 227 w 333"/>
              <a:gd name="T45" fmla="*/ 153 h 1127"/>
              <a:gd name="T46" fmla="*/ 232 w 333"/>
              <a:gd name="T47" fmla="*/ 145 h 1127"/>
              <a:gd name="T48" fmla="*/ 232 w 333"/>
              <a:gd name="T49" fmla="*/ 133 h 1127"/>
              <a:gd name="T50" fmla="*/ 232 w 333"/>
              <a:gd name="T51" fmla="*/ 123 h 1127"/>
              <a:gd name="T52" fmla="*/ 232 w 333"/>
              <a:gd name="T53" fmla="*/ 108 h 1127"/>
              <a:gd name="T54" fmla="*/ 232 w 333"/>
              <a:gd name="T55" fmla="*/ 98 h 1127"/>
              <a:gd name="T56" fmla="*/ 227 w 333"/>
              <a:gd name="T57" fmla="*/ 94 h 1127"/>
              <a:gd name="T58" fmla="*/ 225 w 333"/>
              <a:gd name="T59" fmla="*/ 82 h 1127"/>
              <a:gd name="T60" fmla="*/ 225 w 333"/>
              <a:gd name="T61" fmla="*/ 71 h 1127"/>
              <a:gd name="T62" fmla="*/ 174 w 333"/>
              <a:gd name="T63" fmla="*/ 0 h 1127"/>
              <a:gd name="T64" fmla="*/ 118 w 333"/>
              <a:gd name="T65" fmla="*/ 71 h 1127"/>
              <a:gd name="T66" fmla="*/ 110 w 333"/>
              <a:gd name="T67" fmla="*/ 82 h 1127"/>
              <a:gd name="T68" fmla="*/ 110 w 333"/>
              <a:gd name="T69" fmla="*/ 94 h 1127"/>
              <a:gd name="T70" fmla="*/ 105 w 333"/>
              <a:gd name="T71" fmla="*/ 98 h 1127"/>
              <a:gd name="T72" fmla="*/ 105 w 333"/>
              <a:gd name="T73" fmla="*/ 108 h 1127"/>
              <a:gd name="T74" fmla="*/ 100 w 333"/>
              <a:gd name="T75" fmla="*/ 123 h 1127"/>
              <a:gd name="T76" fmla="*/ 105 w 333"/>
              <a:gd name="T77" fmla="*/ 133 h 1127"/>
              <a:gd name="T78" fmla="*/ 105 w 333"/>
              <a:gd name="T79" fmla="*/ 145 h 1127"/>
              <a:gd name="T80" fmla="*/ 110 w 333"/>
              <a:gd name="T81" fmla="*/ 153 h 1127"/>
              <a:gd name="T82" fmla="*/ 110 w 333"/>
              <a:gd name="T83" fmla="*/ 165 h 1127"/>
              <a:gd name="T84" fmla="*/ 112 w 333"/>
              <a:gd name="T85" fmla="*/ 177 h 1127"/>
              <a:gd name="T86" fmla="*/ 118 w 333"/>
              <a:gd name="T87" fmla="*/ 189 h 1127"/>
              <a:gd name="T88" fmla="*/ 120 w 333"/>
              <a:gd name="T89" fmla="*/ 193 h 1127"/>
              <a:gd name="T90" fmla="*/ 123 w 333"/>
              <a:gd name="T91" fmla="*/ 197 h 1127"/>
              <a:gd name="T92" fmla="*/ 127 w 333"/>
              <a:gd name="T93" fmla="*/ 202 h 1127"/>
              <a:gd name="T94" fmla="*/ 140 w 333"/>
              <a:gd name="T95" fmla="*/ 217 h 1127"/>
              <a:gd name="T96" fmla="*/ 141 w 333"/>
              <a:gd name="T97" fmla="*/ 223 h 1127"/>
              <a:gd name="T98" fmla="*/ 147 w 333"/>
              <a:gd name="T99" fmla="*/ 223 h 1127"/>
              <a:gd name="T100" fmla="*/ 151 w 333"/>
              <a:gd name="T101" fmla="*/ 227 h 1127"/>
              <a:gd name="T102" fmla="*/ 151 w 333"/>
              <a:gd name="T103" fmla="*/ 276 h 1127"/>
              <a:gd name="T104" fmla="*/ 5 w 333"/>
              <a:gd name="T105" fmla="*/ 193 h 1127"/>
              <a:gd name="T106" fmla="*/ 0 w 333"/>
              <a:gd name="T107" fmla="*/ 293 h 1127"/>
              <a:gd name="T108" fmla="*/ 151 w 333"/>
              <a:gd name="T109" fmla="*/ 383 h 1127"/>
              <a:gd name="T110" fmla="*/ 151 w 333"/>
              <a:gd name="T111" fmla="*/ 395 h 1127"/>
              <a:gd name="T112" fmla="*/ 151 w 333"/>
              <a:gd name="T113" fmla="*/ 481 h 1127"/>
              <a:gd name="T114" fmla="*/ 151 w 333"/>
              <a:gd name="T115" fmla="*/ 489 h 1127"/>
              <a:gd name="T116" fmla="*/ 5 w 333"/>
              <a:gd name="T117" fmla="*/ 400 h 1127"/>
              <a:gd name="T118" fmla="*/ 0 w 333"/>
              <a:gd name="T119" fmla="*/ 511 h 1127"/>
              <a:gd name="T120" fmla="*/ 151 w 333"/>
              <a:gd name="T121" fmla="*/ 598 h 1127"/>
              <a:gd name="T122" fmla="*/ 151 w 333"/>
              <a:gd name="T123" fmla="*/ 1126 h 1127"/>
              <a:gd name="T124" fmla="*/ 181 w 333"/>
              <a:gd name="T125" fmla="*/ 1126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 h="1127">
                <a:moveTo>
                  <a:pt x="181" y="1126"/>
                </a:moveTo>
                <a:lnTo>
                  <a:pt x="181" y="598"/>
                </a:lnTo>
                <a:lnTo>
                  <a:pt x="332" y="511"/>
                </a:lnTo>
                <a:lnTo>
                  <a:pt x="320" y="400"/>
                </a:lnTo>
                <a:lnTo>
                  <a:pt x="181" y="489"/>
                </a:lnTo>
                <a:lnTo>
                  <a:pt x="181" y="481"/>
                </a:lnTo>
                <a:lnTo>
                  <a:pt x="181" y="390"/>
                </a:lnTo>
                <a:lnTo>
                  <a:pt x="181" y="383"/>
                </a:lnTo>
                <a:lnTo>
                  <a:pt x="332" y="293"/>
                </a:lnTo>
                <a:lnTo>
                  <a:pt x="320" y="193"/>
                </a:lnTo>
                <a:lnTo>
                  <a:pt x="181" y="276"/>
                </a:lnTo>
                <a:lnTo>
                  <a:pt x="181" y="272"/>
                </a:lnTo>
                <a:lnTo>
                  <a:pt x="181" y="227"/>
                </a:lnTo>
                <a:lnTo>
                  <a:pt x="189" y="223"/>
                </a:lnTo>
                <a:lnTo>
                  <a:pt x="194" y="223"/>
                </a:lnTo>
                <a:lnTo>
                  <a:pt x="198" y="217"/>
                </a:lnTo>
                <a:lnTo>
                  <a:pt x="205" y="202"/>
                </a:lnTo>
                <a:lnTo>
                  <a:pt x="210" y="197"/>
                </a:lnTo>
                <a:lnTo>
                  <a:pt x="215" y="193"/>
                </a:lnTo>
                <a:lnTo>
                  <a:pt x="217" y="189"/>
                </a:lnTo>
                <a:lnTo>
                  <a:pt x="225" y="172"/>
                </a:lnTo>
                <a:lnTo>
                  <a:pt x="225" y="165"/>
                </a:lnTo>
                <a:lnTo>
                  <a:pt x="227" y="153"/>
                </a:lnTo>
                <a:lnTo>
                  <a:pt x="232" y="145"/>
                </a:lnTo>
                <a:lnTo>
                  <a:pt x="232" y="133"/>
                </a:lnTo>
                <a:lnTo>
                  <a:pt x="232" y="123"/>
                </a:lnTo>
                <a:lnTo>
                  <a:pt x="232" y="108"/>
                </a:lnTo>
                <a:lnTo>
                  <a:pt x="232" y="98"/>
                </a:lnTo>
                <a:lnTo>
                  <a:pt x="227" y="94"/>
                </a:lnTo>
                <a:lnTo>
                  <a:pt x="225" y="82"/>
                </a:lnTo>
                <a:lnTo>
                  <a:pt x="225" y="71"/>
                </a:lnTo>
                <a:lnTo>
                  <a:pt x="174" y="0"/>
                </a:lnTo>
                <a:lnTo>
                  <a:pt x="118" y="71"/>
                </a:lnTo>
                <a:lnTo>
                  <a:pt x="110" y="82"/>
                </a:lnTo>
                <a:lnTo>
                  <a:pt x="110" y="94"/>
                </a:lnTo>
                <a:lnTo>
                  <a:pt x="105" y="98"/>
                </a:lnTo>
                <a:lnTo>
                  <a:pt x="105" y="108"/>
                </a:lnTo>
                <a:lnTo>
                  <a:pt x="100" y="123"/>
                </a:lnTo>
                <a:lnTo>
                  <a:pt x="105" y="133"/>
                </a:lnTo>
                <a:lnTo>
                  <a:pt x="105" y="145"/>
                </a:lnTo>
                <a:lnTo>
                  <a:pt x="110" y="153"/>
                </a:lnTo>
                <a:lnTo>
                  <a:pt x="110" y="165"/>
                </a:lnTo>
                <a:lnTo>
                  <a:pt x="112" y="177"/>
                </a:lnTo>
                <a:lnTo>
                  <a:pt x="118" y="189"/>
                </a:lnTo>
                <a:lnTo>
                  <a:pt x="120" y="193"/>
                </a:lnTo>
                <a:lnTo>
                  <a:pt x="123" y="197"/>
                </a:lnTo>
                <a:lnTo>
                  <a:pt x="127" y="202"/>
                </a:lnTo>
                <a:lnTo>
                  <a:pt x="140" y="217"/>
                </a:lnTo>
                <a:lnTo>
                  <a:pt x="141" y="223"/>
                </a:lnTo>
                <a:lnTo>
                  <a:pt x="147" y="223"/>
                </a:lnTo>
                <a:lnTo>
                  <a:pt x="151" y="227"/>
                </a:lnTo>
                <a:lnTo>
                  <a:pt x="151" y="276"/>
                </a:lnTo>
                <a:lnTo>
                  <a:pt x="5" y="193"/>
                </a:lnTo>
                <a:lnTo>
                  <a:pt x="0" y="293"/>
                </a:lnTo>
                <a:lnTo>
                  <a:pt x="151" y="383"/>
                </a:lnTo>
                <a:lnTo>
                  <a:pt x="151" y="395"/>
                </a:lnTo>
                <a:lnTo>
                  <a:pt x="151" y="481"/>
                </a:lnTo>
                <a:lnTo>
                  <a:pt x="151" y="489"/>
                </a:lnTo>
                <a:lnTo>
                  <a:pt x="5" y="400"/>
                </a:lnTo>
                <a:lnTo>
                  <a:pt x="0" y="511"/>
                </a:lnTo>
                <a:lnTo>
                  <a:pt x="151" y="598"/>
                </a:lnTo>
                <a:lnTo>
                  <a:pt x="151" y="1126"/>
                </a:lnTo>
                <a:lnTo>
                  <a:pt x="181" y="1126"/>
                </a:lnTo>
              </a:path>
            </a:pathLst>
          </a:custGeom>
          <a:solidFill>
            <a:srgbClr val="00AE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2" name="Freeform 12"/>
          <p:cNvSpPr>
            <a:spLocks/>
          </p:cNvSpPr>
          <p:nvPr/>
        </p:nvSpPr>
        <p:spPr bwMode="auto">
          <a:xfrm>
            <a:off x="4310063" y="1143000"/>
            <a:ext cx="527050" cy="2520950"/>
          </a:xfrm>
          <a:custGeom>
            <a:avLst/>
            <a:gdLst>
              <a:gd name="T0" fmla="*/ 177 w 332"/>
              <a:gd name="T1" fmla="*/ 1140 h 1141"/>
              <a:gd name="T2" fmla="*/ 177 w 332"/>
              <a:gd name="T3" fmla="*/ 601 h 1141"/>
              <a:gd name="T4" fmla="*/ 331 w 332"/>
              <a:gd name="T5" fmla="*/ 512 h 1141"/>
              <a:gd name="T6" fmla="*/ 326 w 332"/>
              <a:gd name="T7" fmla="*/ 404 h 1141"/>
              <a:gd name="T8" fmla="*/ 177 w 332"/>
              <a:gd name="T9" fmla="*/ 489 h 1141"/>
              <a:gd name="T10" fmla="*/ 177 w 332"/>
              <a:gd name="T11" fmla="*/ 487 h 1141"/>
              <a:gd name="T12" fmla="*/ 177 w 332"/>
              <a:gd name="T13" fmla="*/ 398 h 1141"/>
              <a:gd name="T14" fmla="*/ 177 w 332"/>
              <a:gd name="T15" fmla="*/ 389 h 1141"/>
              <a:gd name="T16" fmla="*/ 331 w 332"/>
              <a:gd name="T17" fmla="*/ 304 h 1141"/>
              <a:gd name="T18" fmla="*/ 326 w 332"/>
              <a:gd name="T19" fmla="*/ 193 h 1141"/>
              <a:gd name="T20" fmla="*/ 177 w 332"/>
              <a:gd name="T21" fmla="*/ 278 h 1141"/>
              <a:gd name="T22" fmla="*/ 177 w 332"/>
              <a:gd name="T23" fmla="*/ 218 h 1141"/>
              <a:gd name="T24" fmla="*/ 181 w 332"/>
              <a:gd name="T25" fmla="*/ 218 h 1141"/>
              <a:gd name="T26" fmla="*/ 189 w 332"/>
              <a:gd name="T27" fmla="*/ 218 h 1141"/>
              <a:gd name="T28" fmla="*/ 196 w 332"/>
              <a:gd name="T29" fmla="*/ 215 h 1141"/>
              <a:gd name="T30" fmla="*/ 202 w 332"/>
              <a:gd name="T31" fmla="*/ 205 h 1141"/>
              <a:gd name="T32" fmla="*/ 210 w 332"/>
              <a:gd name="T33" fmla="*/ 204 h 1141"/>
              <a:gd name="T34" fmla="*/ 214 w 332"/>
              <a:gd name="T35" fmla="*/ 196 h 1141"/>
              <a:gd name="T36" fmla="*/ 214 w 332"/>
              <a:gd name="T37" fmla="*/ 181 h 1141"/>
              <a:gd name="T38" fmla="*/ 222 w 332"/>
              <a:gd name="T39" fmla="*/ 178 h 1141"/>
              <a:gd name="T40" fmla="*/ 224 w 332"/>
              <a:gd name="T41" fmla="*/ 168 h 1141"/>
              <a:gd name="T42" fmla="*/ 224 w 332"/>
              <a:gd name="T43" fmla="*/ 153 h 1141"/>
              <a:gd name="T44" fmla="*/ 224 w 332"/>
              <a:gd name="T45" fmla="*/ 144 h 1141"/>
              <a:gd name="T46" fmla="*/ 226 w 332"/>
              <a:gd name="T47" fmla="*/ 135 h 1141"/>
              <a:gd name="T48" fmla="*/ 226 w 332"/>
              <a:gd name="T49" fmla="*/ 121 h 1141"/>
              <a:gd name="T50" fmla="*/ 226 w 332"/>
              <a:gd name="T51" fmla="*/ 116 h 1141"/>
              <a:gd name="T52" fmla="*/ 224 w 332"/>
              <a:gd name="T53" fmla="*/ 106 h 1141"/>
              <a:gd name="T54" fmla="*/ 224 w 332"/>
              <a:gd name="T55" fmla="*/ 96 h 1141"/>
              <a:gd name="T56" fmla="*/ 224 w 332"/>
              <a:gd name="T57" fmla="*/ 83 h 1141"/>
              <a:gd name="T58" fmla="*/ 222 w 332"/>
              <a:gd name="T59" fmla="*/ 75 h 1141"/>
              <a:gd name="T60" fmla="*/ 173 w 332"/>
              <a:gd name="T61" fmla="*/ 0 h 1141"/>
              <a:gd name="T62" fmla="*/ 107 w 332"/>
              <a:gd name="T63" fmla="*/ 75 h 1141"/>
              <a:gd name="T64" fmla="*/ 105 w 332"/>
              <a:gd name="T65" fmla="*/ 83 h 1141"/>
              <a:gd name="T66" fmla="*/ 100 w 332"/>
              <a:gd name="T67" fmla="*/ 96 h 1141"/>
              <a:gd name="T68" fmla="*/ 100 w 332"/>
              <a:gd name="T69" fmla="*/ 106 h 1141"/>
              <a:gd name="T70" fmla="*/ 100 w 332"/>
              <a:gd name="T71" fmla="*/ 118 h 1141"/>
              <a:gd name="T72" fmla="*/ 97 w 332"/>
              <a:gd name="T73" fmla="*/ 121 h 1141"/>
              <a:gd name="T74" fmla="*/ 100 w 332"/>
              <a:gd name="T75" fmla="*/ 135 h 1141"/>
              <a:gd name="T76" fmla="*/ 100 w 332"/>
              <a:gd name="T77" fmla="*/ 144 h 1141"/>
              <a:gd name="T78" fmla="*/ 100 w 332"/>
              <a:gd name="T79" fmla="*/ 159 h 1141"/>
              <a:gd name="T80" fmla="*/ 105 w 332"/>
              <a:gd name="T81" fmla="*/ 168 h 1141"/>
              <a:gd name="T82" fmla="*/ 107 w 332"/>
              <a:gd name="T83" fmla="*/ 178 h 1141"/>
              <a:gd name="T84" fmla="*/ 107 w 332"/>
              <a:gd name="T85" fmla="*/ 186 h 1141"/>
              <a:gd name="T86" fmla="*/ 119 w 332"/>
              <a:gd name="T87" fmla="*/ 196 h 1141"/>
              <a:gd name="T88" fmla="*/ 122 w 332"/>
              <a:gd name="T89" fmla="*/ 204 h 1141"/>
              <a:gd name="T90" fmla="*/ 127 w 332"/>
              <a:gd name="T91" fmla="*/ 205 h 1141"/>
              <a:gd name="T92" fmla="*/ 134 w 332"/>
              <a:gd name="T93" fmla="*/ 215 h 1141"/>
              <a:gd name="T94" fmla="*/ 138 w 332"/>
              <a:gd name="T95" fmla="*/ 218 h 1141"/>
              <a:gd name="T96" fmla="*/ 143 w 332"/>
              <a:gd name="T97" fmla="*/ 218 h 1141"/>
              <a:gd name="T98" fmla="*/ 145 w 332"/>
              <a:gd name="T99" fmla="*/ 218 h 1141"/>
              <a:gd name="T100" fmla="*/ 145 w 332"/>
              <a:gd name="T101" fmla="*/ 278 h 1141"/>
              <a:gd name="T102" fmla="*/ 7 w 332"/>
              <a:gd name="T103" fmla="*/ 193 h 1141"/>
              <a:gd name="T104" fmla="*/ 0 w 332"/>
              <a:gd name="T105" fmla="*/ 304 h 1141"/>
              <a:gd name="T106" fmla="*/ 145 w 332"/>
              <a:gd name="T107" fmla="*/ 389 h 1141"/>
              <a:gd name="T108" fmla="*/ 145 w 332"/>
              <a:gd name="T109" fmla="*/ 398 h 1141"/>
              <a:gd name="T110" fmla="*/ 145 w 332"/>
              <a:gd name="T111" fmla="*/ 487 h 1141"/>
              <a:gd name="T112" fmla="*/ 145 w 332"/>
              <a:gd name="T113" fmla="*/ 489 h 1141"/>
              <a:gd name="T114" fmla="*/ 7 w 332"/>
              <a:gd name="T115" fmla="*/ 404 h 1141"/>
              <a:gd name="T116" fmla="*/ 0 w 332"/>
              <a:gd name="T117" fmla="*/ 512 h 1141"/>
              <a:gd name="T118" fmla="*/ 145 w 332"/>
              <a:gd name="T119" fmla="*/ 601 h 1141"/>
              <a:gd name="T120" fmla="*/ 145 w 332"/>
              <a:gd name="T121" fmla="*/ 1140 h 1141"/>
              <a:gd name="T122" fmla="*/ 177 w 332"/>
              <a:gd name="T123" fmla="*/ 114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141">
                <a:moveTo>
                  <a:pt x="177" y="1140"/>
                </a:moveTo>
                <a:lnTo>
                  <a:pt x="177" y="601"/>
                </a:lnTo>
                <a:lnTo>
                  <a:pt x="331" y="512"/>
                </a:lnTo>
                <a:lnTo>
                  <a:pt x="326" y="404"/>
                </a:lnTo>
                <a:lnTo>
                  <a:pt x="177" y="489"/>
                </a:lnTo>
                <a:lnTo>
                  <a:pt x="177" y="487"/>
                </a:lnTo>
                <a:lnTo>
                  <a:pt x="177" y="398"/>
                </a:lnTo>
                <a:lnTo>
                  <a:pt x="177" y="389"/>
                </a:lnTo>
                <a:lnTo>
                  <a:pt x="331" y="304"/>
                </a:lnTo>
                <a:lnTo>
                  <a:pt x="326" y="193"/>
                </a:lnTo>
                <a:lnTo>
                  <a:pt x="177" y="278"/>
                </a:lnTo>
                <a:lnTo>
                  <a:pt x="177" y="218"/>
                </a:lnTo>
                <a:lnTo>
                  <a:pt x="181" y="218"/>
                </a:lnTo>
                <a:lnTo>
                  <a:pt x="189" y="218"/>
                </a:lnTo>
                <a:lnTo>
                  <a:pt x="196" y="215"/>
                </a:lnTo>
                <a:lnTo>
                  <a:pt x="202" y="205"/>
                </a:lnTo>
                <a:lnTo>
                  <a:pt x="210" y="204"/>
                </a:lnTo>
                <a:lnTo>
                  <a:pt x="214" y="196"/>
                </a:lnTo>
                <a:lnTo>
                  <a:pt x="214" y="181"/>
                </a:lnTo>
                <a:lnTo>
                  <a:pt x="222" y="178"/>
                </a:lnTo>
                <a:lnTo>
                  <a:pt x="224" y="168"/>
                </a:lnTo>
                <a:lnTo>
                  <a:pt x="224" y="153"/>
                </a:lnTo>
                <a:lnTo>
                  <a:pt x="224" y="144"/>
                </a:lnTo>
                <a:lnTo>
                  <a:pt x="226" y="135"/>
                </a:lnTo>
                <a:lnTo>
                  <a:pt x="226" y="121"/>
                </a:lnTo>
                <a:lnTo>
                  <a:pt x="226" y="116"/>
                </a:lnTo>
                <a:lnTo>
                  <a:pt x="224" y="106"/>
                </a:lnTo>
                <a:lnTo>
                  <a:pt x="224" y="96"/>
                </a:lnTo>
                <a:lnTo>
                  <a:pt x="224" y="83"/>
                </a:lnTo>
                <a:lnTo>
                  <a:pt x="222" y="75"/>
                </a:lnTo>
                <a:lnTo>
                  <a:pt x="173" y="0"/>
                </a:lnTo>
                <a:lnTo>
                  <a:pt x="107" y="75"/>
                </a:lnTo>
                <a:lnTo>
                  <a:pt x="105" y="83"/>
                </a:lnTo>
                <a:lnTo>
                  <a:pt x="100" y="96"/>
                </a:lnTo>
                <a:lnTo>
                  <a:pt x="100" y="106"/>
                </a:lnTo>
                <a:lnTo>
                  <a:pt x="100" y="118"/>
                </a:lnTo>
                <a:lnTo>
                  <a:pt x="97" y="121"/>
                </a:lnTo>
                <a:lnTo>
                  <a:pt x="100" y="135"/>
                </a:lnTo>
                <a:lnTo>
                  <a:pt x="100" y="144"/>
                </a:lnTo>
                <a:lnTo>
                  <a:pt x="100" y="159"/>
                </a:lnTo>
                <a:lnTo>
                  <a:pt x="105" y="168"/>
                </a:lnTo>
                <a:lnTo>
                  <a:pt x="107" y="178"/>
                </a:lnTo>
                <a:lnTo>
                  <a:pt x="107" y="186"/>
                </a:lnTo>
                <a:lnTo>
                  <a:pt x="119" y="196"/>
                </a:lnTo>
                <a:lnTo>
                  <a:pt x="122" y="204"/>
                </a:lnTo>
                <a:lnTo>
                  <a:pt x="127" y="205"/>
                </a:lnTo>
                <a:lnTo>
                  <a:pt x="134" y="215"/>
                </a:lnTo>
                <a:lnTo>
                  <a:pt x="138" y="218"/>
                </a:lnTo>
                <a:lnTo>
                  <a:pt x="143" y="218"/>
                </a:lnTo>
                <a:lnTo>
                  <a:pt x="145" y="218"/>
                </a:lnTo>
                <a:lnTo>
                  <a:pt x="145" y="278"/>
                </a:lnTo>
                <a:lnTo>
                  <a:pt x="7" y="193"/>
                </a:lnTo>
                <a:lnTo>
                  <a:pt x="0" y="304"/>
                </a:lnTo>
                <a:lnTo>
                  <a:pt x="145" y="389"/>
                </a:lnTo>
                <a:lnTo>
                  <a:pt x="145" y="398"/>
                </a:lnTo>
                <a:lnTo>
                  <a:pt x="145" y="487"/>
                </a:lnTo>
                <a:lnTo>
                  <a:pt x="145" y="489"/>
                </a:lnTo>
                <a:lnTo>
                  <a:pt x="7" y="404"/>
                </a:lnTo>
                <a:lnTo>
                  <a:pt x="0" y="512"/>
                </a:lnTo>
                <a:lnTo>
                  <a:pt x="145" y="601"/>
                </a:lnTo>
                <a:lnTo>
                  <a:pt x="145" y="1140"/>
                </a:lnTo>
                <a:lnTo>
                  <a:pt x="177" y="1140"/>
                </a:lnTo>
              </a:path>
            </a:pathLst>
          </a:custGeom>
          <a:solidFill>
            <a:srgbClr val="00AE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nvGrpSpPr>
          <p:cNvPr id="491533" name="Group 13"/>
          <p:cNvGrpSpPr>
            <a:grpSpLocks/>
          </p:cNvGrpSpPr>
          <p:nvPr/>
        </p:nvGrpSpPr>
        <p:grpSpPr bwMode="auto">
          <a:xfrm>
            <a:off x="6265864" y="3656013"/>
            <a:ext cx="1639887" cy="1249362"/>
            <a:chOff x="3389" y="2784"/>
            <a:chExt cx="1034" cy="566"/>
          </a:xfrm>
        </p:grpSpPr>
        <p:sp>
          <p:nvSpPr>
            <p:cNvPr id="491534" name="Freeform 14"/>
            <p:cNvSpPr>
              <a:spLocks/>
            </p:cNvSpPr>
            <p:nvPr/>
          </p:nvSpPr>
          <p:spPr bwMode="auto">
            <a:xfrm>
              <a:off x="3544" y="2784"/>
              <a:ext cx="390" cy="488"/>
            </a:xfrm>
            <a:custGeom>
              <a:avLst/>
              <a:gdLst>
                <a:gd name="T0" fmla="*/ 368 w 390"/>
                <a:gd name="T1" fmla="*/ 0 h 488"/>
                <a:gd name="T2" fmla="*/ 389 w 390"/>
                <a:gd name="T3" fmla="*/ 43 h 488"/>
                <a:gd name="T4" fmla="*/ 367 w 390"/>
                <a:gd name="T5" fmla="*/ 76 h 488"/>
                <a:gd name="T6" fmla="*/ 334 w 390"/>
                <a:gd name="T7" fmla="*/ 109 h 488"/>
                <a:gd name="T8" fmla="*/ 289 w 390"/>
                <a:gd name="T9" fmla="*/ 143 h 488"/>
                <a:gd name="T10" fmla="*/ 256 w 390"/>
                <a:gd name="T11" fmla="*/ 165 h 488"/>
                <a:gd name="T12" fmla="*/ 223 w 390"/>
                <a:gd name="T13" fmla="*/ 187 h 488"/>
                <a:gd name="T14" fmla="*/ 189 w 390"/>
                <a:gd name="T15" fmla="*/ 209 h 488"/>
                <a:gd name="T16" fmla="*/ 189 w 390"/>
                <a:gd name="T17" fmla="*/ 243 h 488"/>
                <a:gd name="T18" fmla="*/ 178 w 390"/>
                <a:gd name="T19" fmla="*/ 276 h 488"/>
                <a:gd name="T20" fmla="*/ 145 w 390"/>
                <a:gd name="T21" fmla="*/ 298 h 488"/>
                <a:gd name="T22" fmla="*/ 123 w 390"/>
                <a:gd name="T23" fmla="*/ 332 h 488"/>
                <a:gd name="T24" fmla="*/ 78 w 390"/>
                <a:gd name="T25" fmla="*/ 354 h 488"/>
                <a:gd name="T26" fmla="*/ 56 w 390"/>
                <a:gd name="T27" fmla="*/ 387 h 488"/>
                <a:gd name="T28" fmla="*/ 34 w 390"/>
                <a:gd name="T29" fmla="*/ 420 h 488"/>
                <a:gd name="T30" fmla="*/ 23 w 390"/>
                <a:gd name="T31" fmla="*/ 454 h 488"/>
                <a:gd name="T32" fmla="*/ 0 w 390"/>
                <a:gd name="T33" fmla="*/ 487 h 488"/>
                <a:gd name="T34" fmla="*/ 32 w 390"/>
                <a:gd name="T35" fmla="*/ 480 h 488"/>
                <a:gd name="T36" fmla="*/ 32 w 390"/>
                <a:gd name="T37" fmla="*/ 48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488">
                  <a:moveTo>
                    <a:pt x="368" y="0"/>
                  </a:moveTo>
                  <a:lnTo>
                    <a:pt x="389" y="43"/>
                  </a:lnTo>
                  <a:lnTo>
                    <a:pt x="367" y="76"/>
                  </a:lnTo>
                  <a:lnTo>
                    <a:pt x="334" y="109"/>
                  </a:lnTo>
                  <a:lnTo>
                    <a:pt x="289" y="143"/>
                  </a:lnTo>
                  <a:lnTo>
                    <a:pt x="256" y="165"/>
                  </a:lnTo>
                  <a:lnTo>
                    <a:pt x="223" y="187"/>
                  </a:lnTo>
                  <a:lnTo>
                    <a:pt x="189" y="209"/>
                  </a:lnTo>
                  <a:lnTo>
                    <a:pt x="189" y="243"/>
                  </a:lnTo>
                  <a:lnTo>
                    <a:pt x="178" y="276"/>
                  </a:lnTo>
                  <a:lnTo>
                    <a:pt x="145" y="298"/>
                  </a:lnTo>
                  <a:lnTo>
                    <a:pt x="123" y="332"/>
                  </a:lnTo>
                  <a:lnTo>
                    <a:pt x="78" y="354"/>
                  </a:lnTo>
                  <a:lnTo>
                    <a:pt x="56" y="387"/>
                  </a:lnTo>
                  <a:lnTo>
                    <a:pt x="34" y="420"/>
                  </a:lnTo>
                  <a:lnTo>
                    <a:pt x="23" y="454"/>
                  </a:lnTo>
                  <a:lnTo>
                    <a:pt x="0" y="487"/>
                  </a:lnTo>
                  <a:lnTo>
                    <a:pt x="32" y="480"/>
                  </a:lnTo>
                  <a:lnTo>
                    <a:pt x="32" y="480"/>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5" name="Freeform 15"/>
            <p:cNvSpPr>
              <a:spLocks/>
            </p:cNvSpPr>
            <p:nvPr/>
          </p:nvSpPr>
          <p:spPr bwMode="auto">
            <a:xfrm>
              <a:off x="3756" y="2784"/>
              <a:ext cx="205" cy="555"/>
            </a:xfrm>
            <a:custGeom>
              <a:avLst/>
              <a:gdLst>
                <a:gd name="T0" fmla="*/ 204 w 205"/>
                <a:gd name="T1" fmla="*/ 0 h 555"/>
                <a:gd name="T2" fmla="*/ 200 w 205"/>
                <a:gd name="T3" fmla="*/ 43 h 555"/>
                <a:gd name="T4" fmla="*/ 177 w 205"/>
                <a:gd name="T5" fmla="*/ 76 h 555"/>
                <a:gd name="T6" fmla="*/ 155 w 205"/>
                <a:gd name="T7" fmla="*/ 109 h 555"/>
                <a:gd name="T8" fmla="*/ 155 w 205"/>
                <a:gd name="T9" fmla="*/ 143 h 555"/>
                <a:gd name="T10" fmla="*/ 144 w 205"/>
                <a:gd name="T11" fmla="*/ 176 h 555"/>
                <a:gd name="T12" fmla="*/ 144 w 205"/>
                <a:gd name="T13" fmla="*/ 209 h 555"/>
                <a:gd name="T14" fmla="*/ 133 w 205"/>
                <a:gd name="T15" fmla="*/ 243 h 555"/>
                <a:gd name="T16" fmla="*/ 111 w 205"/>
                <a:gd name="T17" fmla="*/ 276 h 555"/>
                <a:gd name="T18" fmla="*/ 100 w 205"/>
                <a:gd name="T19" fmla="*/ 309 h 555"/>
                <a:gd name="T20" fmla="*/ 88 w 205"/>
                <a:gd name="T21" fmla="*/ 343 h 555"/>
                <a:gd name="T22" fmla="*/ 88 w 205"/>
                <a:gd name="T23" fmla="*/ 376 h 555"/>
                <a:gd name="T24" fmla="*/ 66 w 205"/>
                <a:gd name="T25" fmla="*/ 420 h 555"/>
                <a:gd name="T26" fmla="*/ 55 w 205"/>
                <a:gd name="T27" fmla="*/ 454 h 555"/>
                <a:gd name="T28" fmla="*/ 33 w 205"/>
                <a:gd name="T29" fmla="*/ 487 h 555"/>
                <a:gd name="T30" fmla="*/ 11 w 205"/>
                <a:gd name="T31" fmla="*/ 520 h 555"/>
                <a:gd name="T32" fmla="*/ 0 w 205"/>
                <a:gd name="T33" fmla="*/ 55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555">
                  <a:moveTo>
                    <a:pt x="204" y="0"/>
                  </a:moveTo>
                  <a:lnTo>
                    <a:pt x="200" y="43"/>
                  </a:lnTo>
                  <a:lnTo>
                    <a:pt x="177" y="76"/>
                  </a:lnTo>
                  <a:lnTo>
                    <a:pt x="155" y="109"/>
                  </a:lnTo>
                  <a:lnTo>
                    <a:pt x="155" y="143"/>
                  </a:lnTo>
                  <a:lnTo>
                    <a:pt x="144" y="176"/>
                  </a:lnTo>
                  <a:lnTo>
                    <a:pt x="144" y="209"/>
                  </a:lnTo>
                  <a:lnTo>
                    <a:pt x="133" y="243"/>
                  </a:lnTo>
                  <a:lnTo>
                    <a:pt x="111" y="276"/>
                  </a:lnTo>
                  <a:lnTo>
                    <a:pt x="100" y="309"/>
                  </a:lnTo>
                  <a:lnTo>
                    <a:pt x="88" y="343"/>
                  </a:lnTo>
                  <a:lnTo>
                    <a:pt x="88" y="376"/>
                  </a:lnTo>
                  <a:lnTo>
                    <a:pt x="66" y="420"/>
                  </a:lnTo>
                  <a:lnTo>
                    <a:pt x="55" y="454"/>
                  </a:lnTo>
                  <a:lnTo>
                    <a:pt x="33" y="487"/>
                  </a:lnTo>
                  <a:lnTo>
                    <a:pt x="11" y="520"/>
                  </a:lnTo>
                  <a:lnTo>
                    <a:pt x="0" y="554"/>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6" name="Freeform 16"/>
            <p:cNvSpPr>
              <a:spLocks/>
            </p:cNvSpPr>
            <p:nvPr/>
          </p:nvSpPr>
          <p:spPr bwMode="auto">
            <a:xfrm>
              <a:off x="3911" y="2784"/>
              <a:ext cx="57" cy="566"/>
            </a:xfrm>
            <a:custGeom>
              <a:avLst/>
              <a:gdLst>
                <a:gd name="T0" fmla="*/ 49 w 57"/>
                <a:gd name="T1" fmla="*/ 0 h 566"/>
                <a:gd name="T2" fmla="*/ 45 w 57"/>
                <a:gd name="T3" fmla="*/ 54 h 566"/>
                <a:gd name="T4" fmla="*/ 33 w 57"/>
                <a:gd name="T5" fmla="*/ 87 h 566"/>
                <a:gd name="T6" fmla="*/ 33 w 57"/>
                <a:gd name="T7" fmla="*/ 120 h 566"/>
                <a:gd name="T8" fmla="*/ 33 w 57"/>
                <a:gd name="T9" fmla="*/ 154 h 566"/>
                <a:gd name="T10" fmla="*/ 22 w 57"/>
                <a:gd name="T11" fmla="*/ 187 h 566"/>
                <a:gd name="T12" fmla="*/ 11 w 57"/>
                <a:gd name="T13" fmla="*/ 220 h 566"/>
                <a:gd name="T14" fmla="*/ 0 w 57"/>
                <a:gd name="T15" fmla="*/ 254 h 566"/>
                <a:gd name="T16" fmla="*/ 0 w 57"/>
                <a:gd name="T17" fmla="*/ 287 h 566"/>
                <a:gd name="T18" fmla="*/ 0 w 57"/>
                <a:gd name="T19" fmla="*/ 332 h 566"/>
                <a:gd name="T20" fmla="*/ 11 w 57"/>
                <a:gd name="T21" fmla="*/ 365 h 566"/>
                <a:gd name="T22" fmla="*/ 22 w 57"/>
                <a:gd name="T23" fmla="*/ 398 h 566"/>
                <a:gd name="T24" fmla="*/ 45 w 57"/>
                <a:gd name="T25" fmla="*/ 432 h 566"/>
                <a:gd name="T26" fmla="*/ 45 w 57"/>
                <a:gd name="T27" fmla="*/ 465 h 566"/>
                <a:gd name="T28" fmla="*/ 45 w 57"/>
                <a:gd name="T29" fmla="*/ 498 h 566"/>
                <a:gd name="T30" fmla="*/ 45 w 57"/>
                <a:gd name="T31" fmla="*/ 532 h 566"/>
                <a:gd name="T32" fmla="*/ 56 w 57"/>
                <a:gd name="T33" fmla="*/ 56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66">
                  <a:moveTo>
                    <a:pt x="49" y="0"/>
                  </a:moveTo>
                  <a:lnTo>
                    <a:pt x="45" y="54"/>
                  </a:lnTo>
                  <a:lnTo>
                    <a:pt x="33" y="87"/>
                  </a:lnTo>
                  <a:lnTo>
                    <a:pt x="33" y="120"/>
                  </a:lnTo>
                  <a:lnTo>
                    <a:pt x="33" y="154"/>
                  </a:lnTo>
                  <a:lnTo>
                    <a:pt x="22" y="187"/>
                  </a:lnTo>
                  <a:lnTo>
                    <a:pt x="11" y="220"/>
                  </a:lnTo>
                  <a:lnTo>
                    <a:pt x="0" y="254"/>
                  </a:lnTo>
                  <a:lnTo>
                    <a:pt x="0" y="287"/>
                  </a:lnTo>
                  <a:lnTo>
                    <a:pt x="0" y="332"/>
                  </a:lnTo>
                  <a:lnTo>
                    <a:pt x="11" y="365"/>
                  </a:lnTo>
                  <a:lnTo>
                    <a:pt x="22" y="398"/>
                  </a:lnTo>
                  <a:lnTo>
                    <a:pt x="45" y="432"/>
                  </a:lnTo>
                  <a:lnTo>
                    <a:pt x="45" y="465"/>
                  </a:lnTo>
                  <a:lnTo>
                    <a:pt x="45" y="498"/>
                  </a:lnTo>
                  <a:lnTo>
                    <a:pt x="45" y="532"/>
                  </a:lnTo>
                  <a:lnTo>
                    <a:pt x="56" y="565"/>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7" name="Freeform 17"/>
            <p:cNvSpPr>
              <a:spLocks/>
            </p:cNvSpPr>
            <p:nvPr/>
          </p:nvSpPr>
          <p:spPr bwMode="auto">
            <a:xfrm>
              <a:off x="3960" y="2784"/>
              <a:ext cx="141" cy="533"/>
            </a:xfrm>
            <a:custGeom>
              <a:avLst/>
              <a:gdLst>
                <a:gd name="T0" fmla="*/ 0 w 141"/>
                <a:gd name="T1" fmla="*/ 0 h 533"/>
                <a:gd name="T2" fmla="*/ 29 w 141"/>
                <a:gd name="T3" fmla="*/ 54 h 533"/>
                <a:gd name="T4" fmla="*/ 40 w 141"/>
                <a:gd name="T5" fmla="*/ 98 h 533"/>
                <a:gd name="T6" fmla="*/ 40 w 141"/>
                <a:gd name="T7" fmla="*/ 132 h 533"/>
                <a:gd name="T8" fmla="*/ 62 w 141"/>
                <a:gd name="T9" fmla="*/ 165 h 533"/>
                <a:gd name="T10" fmla="*/ 51 w 141"/>
                <a:gd name="T11" fmla="*/ 198 h 533"/>
                <a:gd name="T12" fmla="*/ 51 w 141"/>
                <a:gd name="T13" fmla="*/ 232 h 533"/>
                <a:gd name="T14" fmla="*/ 51 w 141"/>
                <a:gd name="T15" fmla="*/ 265 h 533"/>
                <a:gd name="T16" fmla="*/ 51 w 141"/>
                <a:gd name="T17" fmla="*/ 298 h 533"/>
                <a:gd name="T18" fmla="*/ 62 w 141"/>
                <a:gd name="T19" fmla="*/ 332 h 533"/>
                <a:gd name="T20" fmla="*/ 84 w 141"/>
                <a:gd name="T21" fmla="*/ 365 h 533"/>
                <a:gd name="T22" fmla="*/ 96 w 141"/>
                <a:gd name="T23" fmla="*/ 398 h 533"/>
                <a:gd name="T24" fmla="*/ 107 w 141"/>
                <a:gd name="T25" fmla="*/ 432 h 533"/>
                <a:gd name="T26" fmla="*/ 107 w 141"/>
                <a:gd name="T27" fmla="*/ 465 h 533"/>
                <a:gd name="T28" fmla="*/ 118 w 141"/>
                <a:gd name="T29" fmla="*/ 498 h 533"/>
                <a:gd name="T30" fmla="*/ 140 w 141"/>
                <a:gd name="T31" fmla="*/ 53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533">
                  <a:moveTo>
                    <a:pt x="0" y="0"/>
                  </a:moveTo>
                  <a:lnTo>
                    <a:pt x="29" y="54"/>
                  </a:lnTo>
                  <a:lnTo>
                    <a:pt x="40" y="98"/>
                  </a:lnTo>
                  <a:lnTo>
                    <a:pt x="40" y="132"/>
                  </a:lnTo>
                  <a:lnTo>
                    <a:pt x="62" y="165"/>
                  </a:lnTo>
                  <a:lnTo>
                    <a:pt x="51" y="198"/>
                  </a:lnTo>
                  <a:lnTo>
                    <a:pt x="51" y="232"/>
                  </a:lnTo>
                  <a:lnTo>
                    <a:pt x="51" y="265"/>
                  </a:lnTo>
                  <a:lnTo>
                    <a:pt x="51" y="298"/>
                  </a:lnTo>
                  <a:lnTo>
                    <a:pt x="62" y="332"/>
                  </a:lnTo>
                  <a:lnTo>
                    <a:pt x="84" y="365"/>
                  </a:lnTo>
                  <a:lnTo>
                    <a:pt x="96" y="398"/>
                  </a:lnTo>
                  <a:lnTo>
                    <a:pt x="107" y="432"/>
                  </a:lnTo>
                  <a:lnTo>
                    <a:pt x="107" y="465"/>
                  </a:lnTo>
                  <a:lnTo>
                    <a:pt x="118" y="498"/>
                  </a:lnTo>
                  <a:lnTo>
                    <a:pt x="140" y="532"/>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8" name="Freeform 18"/>
            <p:cNvSpPr>
              <a:spLocks/>
            </p:cNvSpPr>
            <p:nvPr/>
          </p:nvSpPr>
          <p:spPr bwMode="auto">
            <a:xfrm>
              <a:off x="3960" y="2784"/>
              <a:ext cx="308" cy="510"/>
            </a:xfrm>
            <a:custGeom>
              <a:avLst/>
              <a:gdLst>
                <a:gd name="T0" fmla="*/ 0 w 308"/>
                <a:gd name="T1" fmla="*/ 0 h 510"/>
                <a:gd name="T2" fmla="*/ 40 w 308"/>
                <a:gd name="T3" fmla="*/ 43 h 510"/>
                <a:gd name="T4" fmla="*/ 62 w 308"/>
                <a:gd name="T5" fmla="*/ 76 h 510"/>
                <a:gd name="T6" fmla="*/ 73 w 308"/>
                <a:gd name="T7" fmla="*/ 109 h 510"/>
                <a:gd name="T8" fmla="*/ 84 w 308"/>
                <a:gd name="T9" fmla="*/ 143 h 510"/>
                <a:gd name="T10" fmla="*/ 107 w 308"/>
                <a:gd name="T11" fmla="*/ 176 h 510"/>
                <a:gd name="T12" fmla="*/ 129 w 308"/>
                <a:gd name="T13" fmla="*/ 209 h 510"/>
                <a:gd name="T14" fmla="*/ 151 w 308"/>
                <a:gd name="T15" fmla="*/ 243 h 510"/>
                <a:gd name="T16" fmla="*/ 184 w 308"/>
                <a:gd name="T17" fmla="*/ 276 h 510"/>
                <a:gd name="T18" fmla="*/ 196 w 308"/>
                <a:gd name="T19" fmla="*/ 309 h 510"/>
                <a:gd name="T20" fmla="*/ 207 w 308"/>
                <a:gd name="T21" fmla="*/ 343 h 510"/>
                <a:gd name="T22" fmla="*/ 240 w 308"/>
                <a:gd name="T23" fmla="*/ 376 h 510"/>
                <a:gd name="T24" fmla="*/ 251 w 308"/>
                <a:gd name="T25" fmla="*/ 409 h 510"/>
                <a:gd name="T26" fmla="*/ 262 w 308"/>
                <a:gd name="T27" fmla="*/ 443 h 510"/>
                <a:gd name="T28" fmla="*/ 284 w 308"/>
                <a:gd name="T29" fmla="*/ 476 h 510"/>
                <a:gd name="T30" fmla="*/ 307 w 308"/>
                <a:gd name="T31" fmla="*/ 50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510">
                  <a:moveTo>
                    <a:pt x="0" y="0"/>
                  </a:moveTo>
                  <a:lnTo>
                    <a:pt x="40" y="43"/>
                  </a:lnTo>
                  <a:lnTo>
                    <a:pt x="62" y="76"/>
                  </a:lnTo>
                  <a:lnTo>
                    <a:pt x="73" y="109"/>
                  </a:lnTo>
                  <a:lnTo>
                    <a:pt x="84" y="143"/>
                  </a:lnTo>
                  <a:lnTo>
                    <a:pt x="107" y="176"/>
                  </a:lnTo>
                  <a:lnTo>
                    <a:pt x="129" y="209"/>
                  </a:lnTo>
                  <a:lnTo>
                    <a:pt x="151" y="243"/>
                  </a:lnTo>
                  <a:lnTo>
                    <a:pt x="184" y="276"/>
                  </a:lnTo>
                  <a:lnTo>
                    <a:pt x="196" y="309"/>
                  </a:lnTo>
                  <a:lnTo>
                    <a:pt x="207" y="343"/>
                  </a:lnTo>
                  <a:lnTo>
                    <a:pt x="240" y="376"/>
                  </a:lnTo>
                  <a:lnTo>
                    <a:pt x="251" y="409"/>
                  </a:lnTo>
                  <a:lnTo>
                    <a:pt x="262" y="443"/>
                  </a:lnTo>
                  <a:lnTo>
                    <a:pt x="284" y="476"/>
                  </a:lnTo>
                  <a:lnTo>
                    <a:pt x="307" y="509"/>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39" name="Freeform 19"/>
            <p:cNvSpPr>
              <a:spLocks/>
            </p:cNvSpPr>
            <p:nvPr/>
          </p:nvSpPr>
          <p:spPr bwMode="auto">
            <a:xfrm>
              <a:off x="3389" y="2784"/>
              <a:ext cx="524" cy="366"/>
            </a:xfrm>
            <a:custGeom>
              <a:avLst/>
              <a:gdLst>
                <a:gd name="T0" fmla="*/ 523 w 524"/>
                <a:gd name="T1" fmla="*/ 0 h 366"/>
                <a:gd name="T2" fmla="*/ 500 w 524"/>
                <a:gd name="T3" fmla="*/ 43 h 366"/>
                <a:gd name="T4" fmla="*/ 467 w 524"/>
                <a:gd name="T5" fmla="*/ 65 h 366"/>
                <a:gd name="T6" fmla="*/ 433 w 524"/>
                <a:gd name="T7" fmla="*/ 98 h 366"/>
                <a:gd name="T8" fmla="*/ 400 w 524"/>
                <a:gd name="T9" fmla="*/ 132 h 366"/>
                <a:gd name="T10" fmla="*/ 367 w 524"/>
                <a:gd name="T11" fmla="*/ 132 h 366"/>
                <a:gd name="T12" fmla="*/ 333 w 524"/>
                <a:gd name="T13" fmla="*/ 143 h 366"/>
                <a:gd name="T14" fmla="*/ 300 w 524"/>
                <a:gd name="T15" fmla="*/ 154 h 366"/>
                <a:gd name="T16" fmla="*/ 267 w 524"/>
                <a:gd name="T17" fmla="*/ 165 h 366"/>
                <a:gd name="T18" fmla="*/ 233 w 524"/>
                <a:gd name="T19" fmla="*/ 176 h 366"/>
                <a:gd name="T20" fmla="*/ 200 w 524"/>
                <a:gd name="T21" fmla="*/ 187 h 366"/>
                <a:gd name="T22" fmla="*/ 167 w 524"/>
                <a:gd name="T23" fmla="*/ 198 h 366"/>
                <a:gd name="T24" fmla="*/ 133 w 524"/>
                <a:gd name="T25" fmla="*/ 220 h 366"/>
                <a:gd name="T26" fmla="*/ 100 w 524"/>
                <a:gd name="T27" fmla="*/ 243 h 366"/>
                <a:gd name="T28" fmla="*/ 78 w 524"/>
                <a:gd name="T29" fmla="*/ 276 h 366"/>
                <a:gd name="T30" fmla="*/ 44 w 524"/>
                <a:gd name="T31" fmla="*/ 298 h 366"/>
                <a:gd name="T32" fmla="*/ 22 w 524"/>
                <a:gd name="T33" fmla="*/ 332 h 366"/>
                <a:gd name="T34" fmla="*/ 0 w 524"/>
                <a:gd name="T35" fmla="*/ 3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4" h="366">
                  <a:moveTo>
                    <a:pt x="523" y="0"/>
                  </a:moveTo>
                  <a:lnTo>
                    <a:pt x="500" y="43"/>
                  </a:lnTo>
                  <a:lnTo>
                    <a:pt x="467" y="65"/>
                  </a:lnTo>
                  <a:lnTo>
                    <a:pt x="433" y="98"/>
                  </a:lnTo>
                  <a:lnTo>
                    <a:pt x="400" y="132"/>
                  </a:lnTo>
                  <a:lnTo>
                    <a:pt x="367" y="132"/>
                  </a:lnTo>
                  <a:lnTo>
                    <a:pt x="333" y="143"/>
                  </a:lnTo>
                  <a:lnTo>
                    <a:pt x="300" y="154"/>
                  </a:lnTo>
                  <a:lnTo>
                    <a:pt x="267" y="165"/>
                  </a:lnTo>
                  <a:lnTo>
                    <a:pt x="233" y="176"/>
                  </a:lnTo>
                  <a:lnTo>
                    <a:pt x="200" y="187"/>
                  </a:lnTo>
                  <a:lnTo>
                    <a:pt x="167" y="198"/>
                  </a:lnTo>
                  <a:lnTo>
                    <a:pt x="133" y="220"/>
                  </a:lnTo>
                  <a:lnTo>
                    <a:pt x="100" y="243"/>
                  </a:lnTo>
                  <a:lnTo>
                    <a:pt x="78" y="276"/>
                  </a:lnTo>
                  <a:lnTo>
                    <a:pt x="44" y="298"/>
                  </a:lnTo>
                  <a:lnTo>
                    <a:pt x="22" y="332"/>
                  </a:lnTo>
                  <a:lnTo>
                    <a:pt x="0" y="365"/>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40" name="Freeform 20"/>
            <p:cNvSpPr>
              <a:spLocks/>
            </p:cNvSpPr>
            <p:nvPr/>
          </p:nvSpPr>
          <p:spPr bwMode="auto">
            <a:xfrm>
              <a:off x="3960" y="2784"/>
              <a:ext cx="463" cy="499"/>
            </a:xfrm>
            <a:custGeom>
              <a:avLst/>
              <a:gdLst>
                <a:gd name="T0" fmla="*/ 0 w 463"/>
                <a:gd name="T1" fmla="*/ 0 h 499"/>
                <a:gd name="T2" fmla="*/ 40 w 463"/>
                <a:gd name="T3" fmla="*/ 9 h 499"/>
                <a:gd name="T4" fmla="*/ 84 w 463"/>
                <a:gd name="T5" fmla="*/ 43 h 499"/>
                <a:gd name="T6" fmla="*/ 107 w 463"/>
                <a:gd name="T7" fmla="*/ 76 h 499"/>
                <a:gd name="T8" fmla="*/ 129 w 463"/>
                <a:gd name="T9" fmla="*/ 109 h 499"/>
                <a:gd name="T10" fmla="*/ 140 w 463"/>
                <a:gd name="T11" fmla="*/ 143 h 499"/>
                <a:gd name="T12" fmla="*/ 173 w 463"/>
                <a:gd name="T13" fmla="*/ 165 h 499"/>
                <a:gd name="T14" fmla="*/ 207 w 463"/>
                <a:gd name="T15" fmla="*/ 187 h 499"/>
                <a:gd name="T16" fmla="*/ 240 w 463"/>
                <a:gd name="T17" fmla="*/ 209 h 499"/>
                <a:gd name="T18" fmla="*/ 262 w 463"/>
                <a:gd name="T19" fmla="*/ 243 h 499"/>
                <a:gd name="T20" fmla="*/ 284 w 463"/>
                <a:gd name="T21" fmla="*/ 276 h 499"/>
                <a:gd name="T22" fmla="*/ 307 w 463"/>
                <a:gd name="T23" fmla="*/ 309 h 499"/>
                <a:gd name="T24" fmla="*/ 318 w 463"/>
                <a:gd name="T25" fmla="*/ 343 h 499"/>
                <a:gd name="T26" fmla="*/ 340 w 463"/>
                <a:gd name="T27" fmla="*/ 376 h 499"/>
                <a:gd name="T28" fmla="*/ 373 w 463"/>
                <a:gd name="T29" fmla="*/ 398 h 499"/>
                <a:gd name="T30" fmla="*/ 418 w 463"/>
                <a:gd name="T31" fmla="*/ 432 h 499"/>
                <a:gd name="T32" fmla="*/ 451 w 463"/>
                <a:gd name="T33" fmla="*/ 465 h 499"/>
                <a:gd name="T34" fmla="*/ 462 w 463"/>
                <a:gd name="T35"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3" h="499">
                  <a:moveTo>
                    <a:pt x="0" y="0"/>
                  </a:moveTo>
                  <a:lnTo>
                    <a:pt x="40" y="9"/>
                  </a:lnTo>
                  <a:lnTo>
                    <a:pt x="84" y="43"/>
                  </a:lnTo>
                  <a:lnTo>
                    <a:pt x="107" y="76"/>
                  </a:lnTo>
                  <a:lnTo>
                    <a:pt x="129" y="109"/>
                  </a:lnTo>
                  <a:lnTo>
                    <a:pt x="140" y="143"/>
                  </a:lnTo>
                  <a:lnTo>
                    <a:pt x="173" y="165"/>
                  </a:lnTo>
                  <a:lnTo>
                    <a:pt x="207" y="187"/>
                  </a:lnTo>
                  <a:lnTo>
                    <a:pt x="240" y="209"/>
                  </a:lnTo>
                  <a:lnTo>
                    <a:pt x="262" y="243"/>
                  </a:lnTo>
                  <a:lnTo>
                    <a:pt x="284" y="276"/>
                  </a:lnTo>
                  <a:lnTo>
                    <a:pt x="307" y="309"/>
                  </a:lnTo>
                  <a:lnTo>
                    <a:pt x="318" y="343"/>
                  </a:lnTo>
                  <a:lnTo>
                    <a:pt x="340" y="376"/>
                  </a:lnTo>
                  <a:lnTo>
                    <a:pt x="373" y="398"/>
                  </a:lnTo>
                  <a:lnTo>
                    <a:pt x="418" y="432"/>
                  </a:lnTo>
                  <a:lnTo>
                    <a:pt x="451" y="465"/>
                  </a:lnTo>
                  <a:lnTo>
                    <a:pt x="462" y="498"/>
                  </a:lnTo>
                </a:path>
              </a:pathLst>
            </a:custGeom>
            <a:noFill/>
            <a:ln w="127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491541" name="Group 21"/>
          <p:cNvGrpSpPr>
            <a:grpSpLocks/>
          </p:cNvGrpSpPr>
          <p:nvPr/>
        </p:nvGrpSpPr>
        <p:grpSpPr bwMode="auto">
          <a:xfrm>
            <a:off x="4208463" y="3983039"/>
            <a:ext cx="215900" cy="300037"/>
            <a:chOff x="2092" y="2932"/>
            <a:chExt cx="136" cy="136"/>
          </a:xfrm>
        </p:grpSpPr>
        <p:sp>
          <p:nvSpPr>
            <p:cNvPr id="491542" name="Oval 22"/>
            <p:cNvSpPr>
              <a:spLocks noChangeArrowheads="1"/>
            </p:cNvSpPr>
            <p:nvPr/>
          </p:nvSpPr>
          <p:spPr bwMode="auto">
            <a:xfrm>
              <a:off x="2140"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3" name="Oval 23"/>
            <p:cNvSpPr>
              <a:spLocks noChangeArrowheads="1"/>
            </p:cNvSpPr>
            <p:nvPr/>
          </p:nvSpPr>
          <p:spPr bwMode="auto">
            <a:xfrm>
              <a:off x="2092"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4" name="Oval 24"/>
            <p:cNvSpPr>
              <a:spLocks noChangeArrowheads="1"/>
            </p:cNvSpPr>
            <p:nvPr/>
          </p:nvSpPr>
          <p:spPr bwMode="auto">
            <a:xfrm>
              <a:off x="2140"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5" name="Oval 25"/>
            <p:cNvSpPr>
              <a:spLocks noChangeArrowheads="1"/>
            </p:cNvSpPr>
            <p:nvPr/>
          </p:nvSpPr>
          <p:spPr bwMode="auto">
            <a:xfrm>
              <a:off x="2188"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6" name="Oval 26"/>
            <p:cNvSpPr>
              <a:spLocks noChangeArrowheads="1"/>
            </p:cNvSpPr>
            <p:nvPr/>
          </p:nvSpPr>
          <p:spPr bwMode="auto">
            <a:xfrm>
              <a:off x="2140"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7" name="Oval 27"/>
            <p:cNvSpPr>
              <a:spLocks noChangeArrowheads="1"/>
            </p:cNvSpPr>
            <p:nvPr/>
          </p:nvSpPr>
          <p:spPr bwMode="auto">
            <a:xfrm>
              <a:off x="2092"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8" name="Oval 28"/>
            <p:cNvSpPr>
              <a:spLocks noChangeArrowheads="1"/>
            </p:cNvSpPr>
            <p:nvPr/>
          </p:nvSpPr>
          <p:spPr bwMode="auto">
            <a:xfrm>
              <a:off x="2188"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49" name="Oval 29"/>
            <p:cNvSpPr>
              <a:spLocks noChangeArrowheads="1"/>
            </p:cNvSpPr>
            <p:nvPr/>
          </p:nvSpPr>
          <p:spPr bwMode="auto">
            <a:xfrm>
              <a:off x="2188"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0" name="Oval 30"/>
            <p:cNvSpPr>
              <a:spLocks noChangeArrowheads="1"/>
            </p:cNvSpPr>
            <p:nvPr/>
          </p:nvSpPr>
          <p:spPr bwMode="auto">
            <a:xfrm>
              <a:off x="2092"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491551" name="Group 31"/>
          <p:cNvGrpSpPr>
            <a:grpSpLocks/>
          </p:cNvGrpSpPr>
          <p:nvPr/>
        </p:nvGrpSpPr>
        <p:grpSpPr bwMode="auto">
          <a:xfrm>
            <a:off x="6721476" y="3983039"/>
            <a:ext cx="214313" cy="300037"/>
            <a:chOff x="3676" y="2932"/>
            <a:chExt cx="136" cy="136"/>
          </a:xfrm>
        </p:grpSpPr>
        <p:sp>
          <p:nvSpPr>
            <p:cNvPr id="491552" name="Oval 32"/>
            <p:cNvSpPr>
              <a:spLocks noChangeArrowheads="1"/>
            </p:cNvSpPr>
            <p:nvPr/>
          </p:nvSpPr>
          <p:spPr bwMode="auto">
            <a:xfrm>
              <a:off x="3724"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3" name="Oval 33"/>
            <p:cNvSpPr>
              <a:spLocks noChangeArrowheads="1"/>
            </p:cNvSpPr>
            <p:nvPr/>
          </p:nvSpPr>
          <p:spPr bwMode="auto">
            <a:xfrm>
              <a:off x="3676"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4" name="Oval 34"/>
            <p:cNvSpPr>
              <a:spLocks noChangeArrowheads="1"/>
            </p:cNvSpPr>
            <p:nvPr/>
          </p:nvSpPr>
          <p:spPr bwMode="auto">
            <a:xfrm>
              <a:off x="3724"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5" name="Oval 35"/>
            <p:cNvSpPr>
              <a:spLocks noChangeArrowheads="1"/>
            </p:cNvSpPr>
            <p:nvPr/>
          </p:nvSpPr>
          <p:spPr bwMode="auto">
            <a:xfrm>
              <a:off x="3772" y="2980"/>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6" name="Oval 36"/>
            <p:cNvSpPr>
              <a:spLocks noChangeArrowheads="1"/>
            </p:cNvSpPr>
            <p:nvPr/>
          </p:nvSpPr>
          <p:spPr bwMode="auto">
            <a:xfrm>
              <a:off x="3724"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7" name="Oval 37"/>
            <p:cNvSpPr>
              <a:spLocks noChangeArrowheads="1"/>
            </p:cNvSpPr>
            <p:nvPr/>
          </p:nvSpPr>
          <p:spPr bwMode="auto">
            <a:xfrm>
              <a:off x="3676"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8" name="Oval 38"/>
            <p:cNvSpPr>
              <a:spLocks noChangeArrowheads="1"/>
            </p:cNvSpPr>
            <p:nvPr/>
          </p:nvSpPr>
          <p:spPr bwMode="auto">
            <a:xfrm>
              <a:off x="3772" y="3028"/>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59" name="Oval 39"/>
            <p:cNvSpPr>
              <a:spLocks noChangeArrowheads="1"/>
            </p:cNvSpPr>
            <p:nvPr/>
          </p:nvSpPr>
          <p:spPr bwMode="auto">
            <a:xfrm>
              <a:off x="3772"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91560" name="Oval 40"/>
            <p:cNvSpPr>
              <a:spLocks noChangeArrowheads="1"/>
            </p:cNvSpPr>
            <p:nvPr/>
          </p:nvSpPr>
          <p:spPr bwMode="auto">
            <a:xfrm>
              <a:off x="3676" y="2932"/>
              <a:ext cx="40" cy="40"/>
            </a:xfrm>
            <a:prstGeom prst="ellipse">
              <a:avLst/>
            </a:prstGeom>
            <a:solidFill>
              <a:schemeClr val="tx1"/>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491561" name="Rectangle 41"/>
          <p:cNvSpPr>
            <a:spLocks noChangeArrowheads="1"/>
          </p:cNvSpPr>
          <p:nvPr/>
        </p:nvSpPr>
        <p:spPr bwMode="auto">
          <a:xfrm>
            <a:off x="1765300" y="1408113"/>
            <a:ext cx="2286000" cy="11977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id-ID" sz="2400" b="1">
                <a:cs typeface="Arial" panose="020B0604020202020204" pitchFamily="34" charset="0"/>
              </a:rPr>
              <a:t>Apply immobile nutrients here</a:t>
            </a:r>
          </a:p>
          <a:p>
            <a:pPr algn="ctr"/>
            <a:r>
              <a:rPr lang="en-US" altLang="id-ID" sz="2400" b="1">
                <a:cs typeface="Arial" panose="020B0604020202020204" pitchFamily="34" charset="0"/>
              </a:rPr>
              <a:t>(close to roots)</a:t>
            </a:r>
          </a:p>
        </p:txBody>
      </p:sp>
      <p:sp>
        <p:nvSpPr>
          <p:cNvPr id="491562" name="Line 42"/>
          <p:cNvSpPr>
            <a:spLocks noChangeShapeType="1"/>
          </p:cNvSpPr>
          <p:nvPr/>
        </p:nvSpPr>
        <p:spPr bwMode="auto">
          <a:xfrm>
            <a:off x="3365501" y="3336925"/>
            <a:ext cx="760413" cy="636588"/>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91563" name="Line 43"/>
          <p:cNvSpPr>
            <a:spLocks noChangeShapeType="1"/>
          </p:cNvSpPr>
          <p:nvPr/>
        </p:nvSpPr>
        <p:spPr bwMode="auto">
          <a:xfrm>
            <a:off x="3365501" y="3336925"/>
            <a:ext cx="3197225" cy="74295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3136260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22">
                                            <p:txEl>
                                              <p:pRg st="2" end="2"/>
                                            </p:txEl>
                                          </p:spTgt>
                                        </p:tgtEl>
                                        <p:attrNameLst>
                                          <p:attrName>style.visibility</p:attrName>
                                        </p:attrNameLst>
                                      </p:cBhvr>
                                      <p:to>
                                        <p:strVal val="visible"/>
                                      </p:to>
                                    </p:set>
                                    <p:animEffect transition="in" filter="dissolve">
                                      <p:cBhvr>
                                        <p:cTn id="7" dur="500"/>
                                        <p:tgtEl>
                                          <p:spTgt spid="49152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91522">
                                            <p:txEl>
                                              <p:pRg st="3" end="3"/>
                                            </p:txEl>
                                          </p:spTgt>
                                        </p:tgtEl>
                                        <p:attrNameLst>
                                          <p:attrName>style.visibility</p:attrName>
                                        </p:attrNameLst>
                                      </p:cBhvr>
                                      <p:to>
                                        <p:strVal val="visible"/>
                                      </p:to>
                                    </p:set>
                                    <p:animEffect transition="in" filter="dissolve">
                                      <p:cBhvr>
                                        <p:cTn id="10" dur="500"/>
                                        <p:tgtEl>
                                          <p:spTgt spid="491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id-ID" smtClean="0"/>
              <a:t>SERAPAN P</a:t>
            </a:r>
            <a:endParaRPr lang="id-ID" altLang="id-ID" smtClean="0"/>
          </a:p>
        </p:txBody>
      </p:sp>
      <p:sp>
        <p:nvSpPr>
          <p:cNvPr id="5123" name="Content Placeholder 2"/>
          <p:cNvSpPr>
            <a:spLocks noGrp="1"/>
          </p:cNvSpPr>
          <p:nvPr>
            <p:ph idx="1"/>
          </p:nvPr>
        </p:nvSpPr>
        <p:spPr>
          <a:xfrm>
            <a:off x="2894013" y="1827214"/>
            <a:ext cx="7313612" cy="839787"/>
          </a:xfrm>
        </p:spPr>
        <p:txBody>
          <a:bodyPr/>
          <a:lstStyle/>
          <a:p>
            <a:r>
              <a:rPr lang="en-US" altLang="id-ID" sz="3200"/>
              <a:t>Bentuk      H</a:t>
            </a:r>
            <a:r>
              <a:rPr lang="en-US" altLang="id-ID" sz="3200" baseline="-25000"/>
              <a:t>2</a:t>
            </a:r>
            <a:r>
              <a:rPr lang="en-US" altLang="id-ID" sz="3200"/>
              <a:t>PO</a:t>
            </a:r>
            <a:r>
              <a:rPr lang="en-US" altLang="id-ID" sz="3200" baseline="-25000"/>
              <a:t>4</a:t>
            </a:r>
            <a:r>
              <a:rPr lang="en-US" altLang="id-ID" sz="3200" baseline="30000"/>
              <a:t>-1,</a:t>
            </a:r>
            <a:r>
              <a:rPr lang="en-US" altLang="id-ID" sz="3200"/>
              <a:t> HPO</a:t>
            </a:r>
            <a:r>
              <a:rPr lang="en-US" altLang="id-ID" sz="3200" baseline="-25000"/>
              <a:t>4</a:t>
            </a:r>
            <a:r>
              <a:rPr lang="en-US" altLang="id-ID" sz="3200" baseline="30000"/>
              <a:t>-2</a:t>
            </a:r>
            <a:endParaRPr lang="en-US" altLang="id-ID" sz="3200"/>
          </a:p>
          <a:p>
            <a:endParaRPr lang="id-ID" altLang="id-ID" smtClean="0"/>
          </a:p>
        </p:txBody>
      </p:sp>
      <p:sp>
        <p:nvSpPr>
          <p:cNvPr id="5124" name="Right Arrow 3"/>
          <p:cNvSpPr>
            <a:spLocks noChangeArrowheads="1"/>
          </p:cNvSpPr>
          <p:nvPr/>
        </p:nvSpPr>
        <p:spPr bwMode="auto">
          <a:xfrm>
            <a:off x="4476008" y="2094707"/>
            <a:ext cx="381000" cy="762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5125" name="TextBox 5"/>
          <p:cNvSpPr txBox="1">
            <a:spLocks noChangeArrowheads="1"/>
          </p:cNvSpPr>
          <p:nvPr/>
        </p:nvSpPr>
        <p:spPr bwMode="auto">
          <a:xfrm>
            <a:off x="3124200" y="2514600"/>
            <a:ext cx="6529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800" dirty="0"/>
              <a:t>P </a:t>
            </a:r>
            <a:r>
              <a:rPr lang="en-US" altLang="id-ID" sz="2800" dirty="0" err="1"/>
              <a:t>dlm</a:t>
            </a:r>
            <a:r>
              <a:rPr lang="en-US" altLang="id-ID" sz="2800" dirty="0"/>
              <a:t> </a:t>
            </a:r>
            <a:r>
              <a:rPr lang="en-US" altLang="id-ID" sz="2800" dirty="0" err="1"/>
              <a:t>tanaman</a:t>
            </a:r>
            <a:r>
              <a:rPr lang="en-US" altLang="id-ID" sz="2800" dirty="0"/>
              <a:t> </a:t>
            </a:r>
            <a:r>
              <a:rPr lang="en-US" altLang="id-ID" sz="2800" dirty="0" err="1"/>
              <a:t>tetap</a:t>
            </a:r>
            <a:r>
              <a:rPr lang="en-US" altLang="id-ID" sz="2800" dirty="0"/>
              <a:t> </a:t>
            </a:r>
            <a:r>
              <a:rPr lang="en-US" altLang="id-ID" sz="2800" dirty="0" err="1" smtClean="0"/>
              <a:t>ber</a:t>
            </a:r>
            <a:r>
              <a:rPr lang="id-ID" altLang="id-ID" sz="2800" dirty="0" smtClean="0"/>
              <a:t>a</a:t>
            </a:r>
            <a:r>
              <a:rPr lang="en-US" altLang="id-ID" sz="2800" dirty="0" smtClean="0"/>
              <a:t>da </a:t>
            </a:r>
            <a:r>
              <a:rPr lang="en-US" altLang="id-ID" sz="2800" dirty="0" err="1"/>
              <a:t>dalam</a:t>
            </a:r>
            <a:r>
              <a:rPr lang="en-US" altLang="id-ID" sz="2800" dirty="0"/>
              <a:t> </a:t>
            </a:r>
            <a:r>
              <a:rPr lang="en-US" altLang="id-ID" sz="2800" dirty="0" err="1"/>
              <a:t>bentuk</a:t>
            </a:r>
            <a:r>
              <a:rPr lang="en-US" altLang="id-ID" sz="2800" dirty="0"/>
              <a:t> </a:t>
            </a:r>
            <a:r>
              <a:rPr lang="en-US" altLang="id-ID" sz="2800" dirty="0" err="1"/>
              <a:t>oksidasi</a:t>
            </a:r>
            <a:r>
              <a:rPr lang="en-US" altLang="id-ID" sz="2800" dirty="0"/>
              <a:t> </a:t>
            </a:r>
            <a:endParaRPr lang="id-ID" altLang="id-ID" sz="2800" dirty="0"/>
          </a:p>
        </p:txBody>
      </p:sp>
    </p:spTree>
    <p:extLst>
      <p:ext uri="{BB962C8B-B14F-4D97-AF65-F5344CB8AC3E}">
        <p14:creationId xmlns:p14="http://schemas.microsoft.com/office/powerpoint/2010/main" val="85676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51956" y="422916"/>
            <a:ext cx="10515600" cy="1325563"/>
          </a:xfrm>
        </p:spPr>
        <p:txBody>
          <a:bodyPr/>
          <a:lstStyle/>
          <a:p>
            <a:r>
              <a:rPr lang="en-US" altLang="id-ID" smtClean="0"/>
              <a:t>Type serapan P</a:t>
            </a:r>
            <a:endParaRPr lang="id-ID" altLang="id-ID" smtClean="0"/>
          </a:p>
        </p:txBody>
      </p:sp>
      <p:sp>
        <p:nvSpPr>
          <p:cNvPr id="6147" name="Text Box 20"/>
          <p:cNvSpPr>
            <a:spLocks noGrp="1" noChangeArrowheads="1"/>
          </p:cNvSpPr>
          <p:nvPr>
            <p:ph idx="1"/>
          </p:nvPr>
        </p:nvSpPr>
        <p:spPr>
          <a:xfrm>
            <a:off x="1528349" y="1748479"/>
            <a:ext cx="9016939" cy="1900007"/>
          </a:xfrm>
        </p:spPr>
        <p:txBody>
          <a:bodyPr wrap="square">
            <a:spAutoFit/>
          </a:bodyPr>
          <a:lstStyle/>
          <a:p>
            <a:r>
              <a:rPr lang="en-US" altLang="id-ID" dirty="0" err="1"/>
              <a:t>Serapan</a:t>
            </a:r>
            <a:r>
              <a:rPr lang="en-US" altLang="id-ID" dirty="0"/>
              <a:t> P </a:t>
            </a:r>
            <a:r>
              <a:rPr lang="en-US" altLang="id-ID" dirty="0" err="1"/>
              <a:t>bersifat</a:t>
            </a:r>
            <a:r>
              <a:rPr lang="en-US" altLang="id-ID" dirty="0"/>
              <a:t> </a:t>
            </a:r>
            <a:r>
              <a:rPr lang="en-US" altLang="id-ID" dirty="0" err="1"/>
              <a:t>aktif</a:t>
            </a:r>
            <a:r>
              <a:rPr lang="en-US" altLang="id-ID" dirty="0"/>
              <a:t> </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diatur</a:t>
            </a:r>
            <a:r>
              <a:rPr lang="en-US" altLang="id-ID" dirty="0">
                <a:latin typeface="Arial" panose="020B0604020202020204" pitchFamily="34" charset="0"/>
                <a:cs typeface="Arial" panose="020B0604020202020204" pitchFamily="34" charset="0"/>
              </a:rPr>
              <a:t> </a:t>
            </a:r>
            <a:r>
              <a:rPr lang="en-US" altLang="id-ID" dirty="0" err="1" smtClean="0">
                <a:latin typeface="Arial" panose="020B0604020202020204" pitchFamily="34" charset="0"/>
                <a:cs typeface="Arial" panose="020B0604020202020204" pitchFamily="34" charset="0"/>
              </a:rPr>
              <a:t>respirasi</a:t>
            </a:r>
            <a:r>
              <a:rPr lang="en-US" altLang="id-ID" dirty="0" smtClean="0">
                <a:latin typeface="Arial" panose="020B0604020202020204" pitchFamily="34" charset="0"/>
                <a:cs typeface="Arial" panose="020B0604020202020204" pitchFamily="34" charset="0"/>
              </a:rPr>
              <a:t> </a:t>
            </a:r>
            <a:r>
              <a:rPr lang="id-ID" altLang="id-ID" dirty="0" smtClean="0">
                <a:latin typeface="Arial" panose="020B0604020202020204" pitchFamily="34" charset="0"/>
                <a:cs typeface="Arial" panose="020B0604020202020204" pitchFamily="34" charset="0"/>
              </a:rPr>
              <a:t> k</a:t>
            </a:r>
            <a:r>
              <a:rPr lang="en-US" altLang="id-ID" dirty="0" err="1" smtClean="0">
                <a:latin typeface="Arial" panose="020B0604020202020204" pitchFamily="34" charset="0"/>
                <a:cs typeface="Arial" panose="020B0604020202020204" pitchFamily="34" charset="0"/>
              </a:rPr>
              <a:t>arbohidrat</a:t>
            </a:r>
            <a:endParaRPr lang="id-ID" altLang="id-ID" dirty="0" smtClean="0">
              <a:latin typeface="Arial" panose="020B0604020202020204" pitchFamily="34" charset="0"/>
              <a:cs typeface="Arial" panose="020B0604020202020204" pitchFamily="34" charset="0"/>
            </a:endParaRPr>
          </a:p>
          <a:p>
            <a:endParaRPr lang="en-US" altLang="id-ID" dirty="0"/>
          </a:p>
          <a:p>
            <a:r>
              <a:rPr lang="en-US" altLang="id-ID" dirty="0" err="1"/>
              <a:t>Konsentrasi</a:t>
            </a:r>
            <a:r>
              <a:rPr lang="en-US" altLang="id-ID" dirty="0"/>
              <a:t> </a:t>
            </a:r>
            <a:r>
              <a:rPr lang="en-US" altLang="id-ID" dirty="0" err="1"/>
              <a:t>dalam</a:t>
            </a:r>
            <a:r>
              <a:rPr lang="en-US" altLang="id-ID" dirty="0"/>
              <a:t> xylem SAP 100-	1000 X &gt; di </a:t>
            </a:r>
            <a:r>
              <a:rPr lang="en-US" altLang="id-ID" dirty="0" err="1"/>
              <a:t>luar</a:t>
            </a:r>
            <a:r>
              <a:rPr lang="en-US" altLang="id-ID" dirty="0"/>
              <a:t> </a:t>
            </a:r>
            <a:r>
              <a:rPr lang="en-US" altLang="id-ID" dirty="0" err="1"/>
              <a:t>akar</a:t>
            </a:r>
            <a:r>
              <a:rPr lang="en-US" altLang="id-ID" dirty="0"/>
              <a:t> </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terjadi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perbedaan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konsentrasi</a:t>
            </a:r>
            <a:endParaRPr lang="en-US" alt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81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318161"/>
            <a:ext cx="9144000" cy="1508167"/>
          </a:xfrm>
        </p:spPr>
        <p:txBody>
          <a:bodyPr>
            <a:normAutofit fontScale="92500"/>
          </a:bodyPr>
          <a:lstStyle/>
          <a:p>
            <a:pPr algn="l"/>
            <a:r>
              <a:rPr lang="id-ID" b="1" dirty="0" smtClean="0"/>
              <a:t>FOSFOR.</a:t>
            </a:r>
          </a:p>
          <a:p>
            <a:pPr algn="l"/>
            <a:r>
              <a:rPr lang="id-ID" b="1" dirty="0" smtClean="0"/>
              <a:t>Jumlah dalam Tanaman: </a:t>
            </a:r>
            <a:r>
              <a:rPr lang="id-ID" dirty="0" smtClean="0"/>
              <a:t>1/5 sampai 1/10 lebih rendah dari N berat kering , </a:t>
            </a:r>
          </a:p>
          <a:p>
            <a:pPr algn="l"/>
            <a:r>
              <a:rPr lang="id-ID" b="1" dirty="0" smtClean="0"/>
              <a:t>		 sama dengan Ca, Mg dan S unsur makro dalam tanah </a:t>
            </a:r>
            <a:endParaRPr lang="id-ID" b="1" dirty="0"/>
          </a:p>
        </p:txBody>
      </p:sp>
      <p:sp>
        <p:nvSpPr>
          <p:cNvPr id="4" name="TextBox 3"/>
          <p:cNvSpPr txBox="1"/>
          <p:nvPr/>
        </p:nvSpPr>
        <p:spPr>
          <a:xfrm>
            <a:off x="1405247" y="2826328"/>
            <a:ext cx="9432582" cy="461665"/>
          </a:xfrm>
          <a:prstGeom prst="rect">
            <a:avLst/>
          </a:prstGeom>
          <a:noFill/>
        </p:spPr>
        <p:txBody>
          <a:bodyPr wrap="none" rtlCol="0">
            <a:spAutoFit/>
          </a:bodyPr>
          <a:lstStyle/>
          <a:p>
            <a:r>
              <a:rPr lang="id-ID" sz="2400" dirty="0" smtClean="0"/>
              <a:t>Tanaman menyerap P dalam bentuk :  H</a:t>
            </a:r>
            <a:r>
              <a:rPr lang="id-ID" sz="2400" baseline="-25000" dirty="0" smtClean="0"/>
              <a:t>2</a:t>
            </a:r>
            <a:r>
              <a:rPr lang="id-ID" sz="2400" dirty="0" smtClean="0"/>
              <a:t>PO4</a:t>
            </a:r>
            <a:r>
              <a:rPr lang="id-ID" sz="2400" baseline="30000" dirty="0" smtClean="0"/>
              <a:t>-1</a:t>
            </a:r>
            <a:r>
              <a:rPr lang="id-ID" sz="2400" dirty="0" smtClean="0"/>
              <a:t> atau HPO4</a:t>
            </a:r>
            <a:r>
              <a:rPr lang="id-ID" sz="2400" baseline="30000" dirty="0" smtClean="0"/>
              <a:t>-2</a:t>
            </a:r>
            <a:r>
              <a:rPr lang="id-ID" sz="2400" dirty="0" smtClean="0"/>
              <a:t> tergantung pH </a:t>
            </a:r>
            <a:endParaRPr lang="id-ID" sz="2400" dirty="0"/>
          </a:p>
        </p:txBody>
      </p:sp>
      <p:sp>
        <p:nvSpPr>
          <p:cNvPr id="5" name="TextBox 4"/>
          <p:cNvSpPr txBox="1"/>
          <p:nvPr/>
        </p:nvSpPr>
        <p:spPr>
          <a:xfrm>
            <a:off x="1405247" y="3592142"/>
            <a:ext cx="7003969" cy="646331"/>
          </a:xfrm>
          <a:prstGeom prst="rect">
            <a:avLst/>
          </a:prstGeom>
          <a:noFill/>
        </p:spPr>
        <p:txBody>
          <a:bodyPr wrap="none" rtlCol="0">
            <a:spAutoFit/>
          </a:bodyPr>
          <a:lstStyle/>
          <a:p>
            <a:r>
              <a:rPr lang="id-ID" b="1" dirty="0" smtClean="0"/>
              <a:t>TRANSFORMASI DALAM TANAMAN </a:t>
            </a:r>
            <a:r>
              <a:rPr lang="id-ID" dirty="0" smtClean="0"/>
              <a:t>:</a:t>
            </a:r>
          </a:p>
          <a:p>
            <a:r>
              <a:rPr lang="id-ID" dirty="0" smtClean="0"/>
              <a:t> Tidak ada perubahan yang besar dari Ortofosfat yang diserap tanaman </a:t>
            </a:r>
          </a:p>
        </p:txBody>
      </p:sp>
      <p:sp>
        <p:nvSpPr>
          <p:cNvPr id="6" name="TextBox 5"/>
          <p:cNvSpPr txBox="1"/>
          <p:nvPr/>
        </p:nvSpPr>
        <p:spPr>
          <a:xfrm>
            <a:off x="1405247" y="4391693"/>
            <a:ext cx="9021288" cy="1446550"/>
          </a:xfrm>
          <a:prstGeom prst="rect">
            <a:avLst/>
          </a:prstGeom>
          <a:noFill/>
        </p:spPr>
        <p:txBody>
          <a:bodyPr wrap="square" rtlCol="0">
            <a:spAutoFit/>
          </a:bodyPr>
          <a:lstStyle/>
          <a:p>
            <a:r>
              <a:rPr lang="id-ID" sz="2800" b="1" dirty="0" smtClean="0"/>
              <a:t>Mobilitas dalam tanaman </a:t>
            </a:r>
            <a:r>
              <a:rPr lang="id-ID" sz="2800" dirty="0" smtClean="0"/>
              <a:t>: </a:t>
            </a:r>
          </a:p>
          <a:p>
            <a:r>
              <a:rPr lang="id-ID" sz="2000" dirty="0" smtClean="0"/>
              <a:t>Fosfor dapat dipindahkan ke seluruh tanaman baik melalui Xylem maupun floem</a:t>
            </a:r>
          </a:p>
          <a:p>
            <a:r>
              <a:rPr lang="id-ID" sz="2000" dirty="0" smtClean="0"/>
              <a:t>Jika terjadi kekurangan P dalam tanaman, maka P dari daun tua akan dipindahkan ke jaringan muda.   </a:t>
            </a:r>
            <a:endParaRPr lang="id-ID" sz="2000" dirty="0"/>
          </a:p>
        </p:txBody>
      </p:sp>
      <p:sp>
        <p:nvSpPr>
          <p:cNvPr id="7" name="Title 6"/>
          <p:cNvSpPr>
            <a:spLocks noGrp="1"/>
          </p:cNvSpPr>
          <p:nvPr>
            <p:ph type="ctrTitle"/>
          </p:nvPr>
        </p:nvSpPr>
        <p:spPr>
          <a:xfrm>
            <a:off x="1693829" y="170000"/>
            <a:ext cx="9144000" cy="844011"/>
          </a:xfrm>
        </p:spPr>
        <p:txBody>
          <a:bodyPr>
            <a:normAutofit fontScale="90000"/>
          </a:bodyPr>
          <a:lstStyle/>
          <a:p>
            <a:r>
              <a:rPr lang="id-ID" dirty="0" smtClean="0"/>
              <a:t>FOSFOR</a:t>
            </a:r>
            <a:endParaRPr lang="id-ID" dirty="0"/>
          </a:p>
        </p:txBody>
      </p:sp>
    </p:spTree>
    <p:extLst>
      <p:ext uri="{BB962C8B-B14F-4D97-AF65-F5344CB8AC3E}">
        <p14:creationId xmlns:p14="http://schemas.microsoft.com/office/powerpoint/2010/main" val="146663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id-ID" smtClean="0">
                <a:solidFill>
                  <a:schemeClr val="tx1"/>
                </a:solidFill>
              </a:rPr>
              <a:t>Faktor yang mempengaruhi serapan P</a:t>
            </a:r>
            <a:endParaRPr lang="id-ID" altLang="id-ID" smtClean="0">
              <a:solidFill>
                <a:schemeClr val="tx1"/>
              </a:solidFill>
            </a:endParaRPr>
          </a:p>
        </p:txBody>
      </p:sp>
      <p:sp>
        <p:nvSpPr>
          <p:cNvPr id="7171" name="Content Placeholder 2"/>
          <p:cNvSpPr>
            <a:spLocks noGrp="1"/>
          </p:cNvSpPr>
          <p:nvPr>
            <p:ph idx="1"/>
          </p:nvPr>
        </p:nvSpPr>
        <p:spPr>
          <a:xfrm>
            <a:off x="2894013" y="1524000"/>
            <a:ext cx="7313612" cy="4876800"/>
          </a:xfrm>
        </p:spPr>
        <p:txBody>
          <a:bodyPr/>
          <a:lstStyle/>
          <a:p>
            <a:r>
              <a:rPr lang="en-US" altLang="id-ID" dirty="0" smtClean="0"/>
              <a:t>pH </a:t>
            </a:r>
            <a:r>
              <a:rPr lang="en-US" altLang="id-ID" dirty="0" err="1" smtClean="0"/>
              <a:t>tanah</a:t>
            </a:r>
            <a:r>
              <a:rPr lang="en-US" altLang="id-ID" dirty="0" smtClean="0"/>
              <a:t>,</a:t>
            </a:r>
          </a:p>
          <a:p>
            <a:pPr marL="742950" lvl="2" indent="-342900"/>
            <a:r>
              <a:rPr lang="en-US" altLang="id-ID" sz="2400" dirty="0" err="1"/>
              <a:t>pada</a:t>
            </a:r>
            <a:r>
              <a:rPr lang="en-US" altLang="id-ID" sz="2400" dirty="0"/>
              <a:t> pH </a:t>
            </a:r>
            <a:r>
              <a:rPr lang="en-US" altLang="id-ID" sz="2400" dirty="0" err="1"/>
              <a:t>rendah</a:t>
            </a:r>
            <a:r>
              <a:rPr lang="en-US" altLang="id-ID" sz="2400" dirty="0"/>
              <a:t>  &lt;&lt; 4,</a:t>
            </a:r>
            <a:r>
              <a:rPr lang="en-US" altLang="id-ID" sz="2400" dirty="0">
                <a:sym typeface="Wingdings" panose="05000000000000000000" pitchFamily="2" charset="2"/>
              </a:rPr>
              <a:t> </a:t>
            </a:r>
            <a:r>
              <a:rPr lang="en-US" altLang="id-ID" sz="2400" dirty="0" err="1">
                <a:sym typeface="Wingdings" panose="05000000000000000000" pitchFamily="2" charset="2"/>
              </a:rPr>
              <a:t>Serapan</a:t>
            </a:r>
            <a:r>
              <a:rPr lang="en-US" altLang="id-ID" sz="2400" dirty="0">
                <a:sym typeface="Wingdings" panose="05000000000000000000" pitchFamily="2" charset="2"/>
              </a:rPr>
              <a:t> 4x &gt; pH 8.7</a:t>
            </a:r>
            <a:r>
              <a:rPr lang="en-US" altLang="id-ID" sz="2400" dirty="0"/>
              <a:t> , </a:t>
            </a:r>
            <a:r>
              <a:rPr lang="en-US" altLang="id-ID" sz="2400" dirty="0" err="1"/>
              <a:t>karena</a:t>
            </a:r>
            <a:r>
              <a:rPr lang="en-US" altLang="id-ID" sz="2400" dirty="0"/>
              <a:t> </a:t>
            </a:r>
            <a:r>
              <a:rPr lang="en-US" altLang="id-ID" sz="2400" dirty="0" err="1"/>
              <a:t>eksudat</a:t>
            </a:r>
            <a:r>
              <a:rPr lang="en-US" altLang="id-ID" sz="2400" dirty="0"/>
              <a:t> </a:t>
            </a:r>
            <a:r>
              <a:rPr lang="en-US" altLang="id-ID" sz="2400" dirty="0" err="1"/>
              <a:t>akar</a:t>
            </a:r>
            <a:r>
              <a:rPr lang="en-US" altLang="id-ID" sz="2400" dirty="0"/>
              <a:t> ( </a:t>
            </a:r>
            <a:r>
              <a:rPr lang="en-US" altLang="id-ID" sz="2400" dirty="0">
                <a:sym typeface="Wingdings" panose="05000000000000000000" pitchFamily="2" charset="2"/>
              </a:rPr>
              <a:t>as. Amino, as. </a:t>
            </a:r>
            <a:r>
              <a:rPr lang="en-US" altLang="id-ID" sz="2400" dirty="0" err="1">
                <a:sym typeface="Wingdings" panose="05000000000000000000" pitchFamily="2" charset="2"/>
              </a:rPr>
              <a:t>Organik</a:t>
            </a:r>
            <a:r>
              <a:rPr lang="en-US" altLang="id-ID" sz="2400" dirty="0">
                <a:sym typeface="Wingdings" panose="05000000000000000000" pitchFamily="2" charset="2"/>
              </a:rPr>
              <a:t> )       </a:t>
            </a:r>
            <a:r>
              <a:rPr lang="id-ID" altLang="id-ID" sz="2400" dirty="0" smtClean="0">
                <a:sym typeface="Wingdings" panose="05000000000000000000" pitchFamily="2" charset="2"/>
              </a:rPr>
              <a:t> </a:t>
            </a:r>
            <a:r>
              <a:rPr lang="en-US" altLang="id-ID" sz="2400" dirty="0" smtClean="0">
                <a:sym typeface="Wingdings" panose="05000000000000000000" pitchFamily="2" charset="2"/>
              </a:rPr>
              <a:t>P </a:t>
            </a:r>
            <a:r>
              <a:rPr lang="en-US" altLang="id-ID" sz="2400" dirty="0" err="1">
                <a:sym typeface="Wingdings" panose="05000000000000000000" pitchFamily="2" charset="2"/>
              </a:rPr>
              <a:t>lebih</a:t>
            </a:r>
            <a:r>
              <a:rPr lang="en-US" altLang="id-ID" sz="2400" dirty="0">
                <a:sym typeface="Wingdings" panose="05000000000000000000" pitchFamily="2" charset="2"/>
              </a:rPr>
              <a:t> </a:t>
            </a:r>
            <a:r>
              <a:rPr lang="en-US" altLang="id-ID" sz="2400" dirty="0" err="1">
                <a:sym typeface="Wingdings" panose="05000000000000000000" pitchFamily="2" charset="2"/>
              </a:rPr>
              <a:t>tersedia</a:t>
            </a:r>
            <a:endParaRPr lang="en-US" altLang="id-ID" sz="2400" dirty="0">
              <a:sym typeface="Wingdings" panose="05000000000000000000" pitchFamily="2" charset="2"/>
            </a:endParaRPr>
          </a:p>
          <a:p>
            <a:pPr marL="742950" lvl="2" indent="-342900"/>
            <a:endParaRPr lang="en-US" altLang="id-ID" dirty="0" smtClean="0">
              <a:sym typeface="Wingdings" panose="05000000000000000000" pitchFamily="2" charset="2"/>
            </a:endParaRPr>
          </a:p>
          <a:p>
            <a:r>
              <a:rPr lang="en-US" altLang="id-ID" dirty="0" err="1" smtClean="0"/>
              <a:t>Jenis</a:t>
            </a:r>
            <a:r>
              <a:rPr lang="en-US" altLang="id-ID" dirty="0" smtClean="0"/>
              <a:t>/</a:t>
            </a:r>
            <a:r>
              <a:rPr lang="en-US" altLang="id-ID" dirty="0" err="1" smtClean="0"/>
              <a:t>spesies</a:t>
            </a:r>
            <a:r>
              <a:rPr lang="en-US" altLang="id-ID" dirty="0" smtClean="0"/>
              <a:t> </a:t>
            </a:r>
            <a:r>
              <a:rPr lang="en-US" altLang="id-ID" dirty="0" err="1" smtClean="0"/>
              <a:t>tanaman</a:t>
            </a:r>
            <a:endParaRPr lang="en-US" altLang="id-ID" dirty="0" smtClean="0"/>
          </a:p>
          <a:p>
            <a:pPr eaLnBrk="1" hangingPunct="1">
              <a:buFont typeface="Wingdings" panose="05000000000000000000" pitchFamily="2" charset="2"/>
              <a:buNone/>
            </a:pPr>
            <a:r>
              <a:rPr lang="en-US" altLang="id-ID" sz="2100" dirty="0">
                <a:sym typeface="Wingdings 3" panose="05040102010807070707" pitchFamily="18" charset="2"/>
              </a:rPr>
              <a:t>		</a:t>
            </a:r>
            <a:r>
              <a:rPr lang="en-US" altLang="id-ID" dirty="0">
                <a:sym typeface="Wingdings 3" panose="05040102010807070707" pitchFamily="18" charset="2"/>
              </a:rPr>
              <a:t>Tan </a:t>
            </a:r>
            <a:r>
              <a:rPr lang="en-US" altLang="id-ID" dirty="0" err="1">
                <a:sym typeface="Wingdings 3" panose="05040102010807070707" pitchFamily="18" charset="2"/>
              </a:rPr>
              <a:t>dengan</a:t>
            </a:r>
            <a:r>
              <a:rPr lang="en-US" altLang="id-ID" dirty="0">
                <a:sym typeface="Wingdings 3" panose="05040102010807070707" pitchFamily="18" charset="2"/>
              </a:rPr>
              <a:t> </a:t>
            </a:r>
            <a:r>
              <a:rPr lang="en-US" altLang="id-ID" dirty="0" err="1">
                <a:sym typeface="Wingdings 3" panose="05040102010807070707" pitchFamily="18" charset="2"/>
              </a:rPr>
              <a:t>rambut</a:t>
            </a:r>
            <a:r>
              <a:rPr lang="en-US" altLang="id-ID" dirty="0">
                <a:sym typeface="Wingdings 3" panose="05040102010807070707" pitchFamily="18" charset="2"/>
              </a:rPr>
              <a:t> </a:t>
            </a:r>
            <a:r>
              <a:rPr lang="en-US" altLang="id-ID" dirty="0" err="1">
                <a:sym typeface="Wingdings 3" panose="05040102010807070707" pitchFamily="18" charset="2"/>
              </a:rPr>
              <a:t>akar</a:t>
            </a:r>
            <a:r>
              <a:rPr lang="en-US" altLang="id-ID" dirty="0">
                <a:sym typeface="Wingdings 3" panose="05040102010807070707" pitchFamily="18" charset="2"/>
              </a:rPr>
              <a:t> &gt;&gt;&gt;</a:t>
            </a:r>
          </a:p>
          <a:p>
            <a:pPr eaLnBrk="1" hangingPunct="1">
              <a:buFont typeface="Wingdings" panose="05000000000000000000" pitchFamily="2" charset="2"/>
              <a:buNone/>
            </a:pPr>
            <a:endParaRPr lang="en-US" altLang="id-ID" dirty="0">
              <a:sym typeface="Wingdings 3" panose="05040102010807070707" pitchFamily="18" charset="2"/>
            </a:endParaRPr>
          </a:p>
          <a:p>
            <a:pPr eaLnBrk="1" hangingPunct="1">
              <a:buFont typeface="Wingdings" panose="05000000000000000000" pitchFamily="2" charset="2"/>
              <a:buNone/>
            </a:pPr>
            <a:r>
              <a:rPr lang="en-US" altLang="id-ID" dirty="0">
                <a:sym typeface="Wingdings 3" panose="05040102010807070707" pitchFamily="18" charset="2"/>
              </a:rPr>
              <a:t>		</a:t>
            </a:r>
            <a:r>
              <a:rPr lang="en-US" altLang="id-ID" dirty="0" err="1">
                <a:sym typeface="Wingdings 3" panose="05040102010807070707" pitchFamily="18" charset="2"/>
              </a:rPr>
              <a:t>Permukaan</a:t>
            </a:r>
            <a:r>
              <a:rPr lang="en-US" altLang="id-ID" dirty="0">
                <a:sym typeface="Wingdings 3" panose="05040102010807070707" pitchFamily="18" charset="2"/>
              </a:rPr>
              <a:t> </a:t>
            </a:r>
            <a:r>
              <a:rPr lang="en-US" altLang="id-ID" dirty="0" err="1">
                <a:sym typeface="Wingdings 3" panose="05040102010807070707" pitchFamily="18" charset="2"/>
              </a:rPr>
              <a:t>akar</a:t>
            </a:r>
            <a:r>
              <a:rPr lang="en-US" altLang="id-ID" dirty="0">
                <a:sym typeface="Wingdings 3" panose="05040102010807070707" pitchFamily="18" charset="2"/>
              </a:rPr>
              <a:t>  &gt;&gt;&gt;  </a:t>
            </a:r>
            <a:r>
              <a:rPr lang="en-US" altLang="id-ID" dirty="0" err="1">
                <a:sym typeface="Wingdings" panose="05000000000000000000" pitchFamily="2" charset="2"/>
              </a:rPr>
              <a:t>daya</a:t>
            </a:r>
            <a:r>
              <a:rPr lang="en-US" altLang="id-ID" dirty="0">
                <a:sym typeface="Wingdings" panose="05000000000000000000" pitchFamily="2" charset="2"/>
              </a:rPr>
              <a:t> </a:t>
            </a:r>
            <a:r>
              <a:rPr lang="en-US" altLang="id-ID" dirty="0" err="1" smtClean="0">
                <a:sym typeface="Wingdings" panose="05000000000000000000" pitchFamily="2" charset="2"/>
              </a:rPr>
              <a:t>serap</a:t>
            </a:r>
            <a:r>
              <a:rPr lang="en-US" altLang="id-ID" dirty="0" smtClean="0">
                <a:sym typeface="Wingdings" panose="05000000000000000000" pitchFamily="2" charset="2"/>
              </a:rPr>
              <a:t> </a:t>
            </a:r>
            <a:r>
              <a:rPr lang="en-US" altLang="id-ID" dirty="0">
                <a:sym typeface="Wingdings" panose="05000000000000000000" pitchFamily="2" charset="2"/>
              </a:rPr>
              <a:t>P &gt;&gt;&gt;</a:t>
            </a:r>
            <a:endParaRPr lang="en-US" altLang="id-ID" dirty="0"/>
          </a:p>
          <a:p>
            <a:endParaRPr lang="en-US" altLang="id-ID" dirty="0" smtClean="0"/>
          </a:p>
          <a:p>
            <a:pPr lvl="1"/>
            <a:endParaRPr lang="id-ID" altLang="id-ID" dirty="0" smtClean="0"/>
          </a:p>
        </p:txBody>
      </p:sp>
      <p:sp>
        <p:nvSpPr>
          <p:cNvPr id="7172" name="Right Arrow 3"/>
          <p:cNvSpPr>
            <a:spLocks noChangeArrowheads="1"/>
          </p:cNvSpPr>
          <p:nvPr/>
        </p:nvSpPr>
        <p:spPr bwMode="auto">
          <a:xfrm flipV="1">
            <a:off x="8432470" y="2349335"/>
            <a:ext cx="457200" cy="304800"/>
          </a:xfrm>
          <a:prstGeom prst="rightArrow">
            <a:avLst>
              <a:gd name="adj1" fmla="val 50000"/>
              <a:gd name="adj2" fmla="val 49653"/>
            </a:avLst>
          </a:prstGeom>
          <a:solidFill>
            <a:schemeClr val="accent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7173" name="Down Arrow 4"/>
          <p:cNvSpPr>
            <a:spLocks noChangeArrowheads="1"/>
          </p:cNvSpPr>
          <p:nvPr/>
        </p:nvSpPr>
        <p:spPr bwMode="auto">
          <a:xfrm flipH="1">
            <a:off x="5410200" y="4359275"/>
            <a:ext cx="457200" cy="533400"/>
          </a:xfrm>
          <a:prstGeom prst="downArrow">
            <a:avLst>
              <a:gd name="adj1" fmla="val 23769"/>
              <a:gd name="adj2" fmla="val 49999"/>
            </a:avLst>
          </a:prstGeom>
          <a:solidFill>
            <a:schemeClr val="accent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Tree>
    <p:extLst>
      <p:ext uri="{BB962C8B-B14F-4D97-AF65-F5344CB8AC3E}">
        <p14:creationId xmlns:p14="http://schemas.microsoft.com/office/powerpoint/2010/main" val="412672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84610" y="455489"/>
            <a:ext cx="7313612" cy="609600"/>
          </a:xfrm>
        </p:spPr>
        <p:txBody>
          <a:bodyPr/>
          <a:lstStyle/>
          <a:p>
            <a:pPr eaLnBrk="1" hangingPunct="1"/>
            <a:r>
              <a:rPr lang="en-US" altLang="id-ID" sz="3200" b="1" dirty="0" err="1"/>
              <a:t>Bentuk</a:t>
            </a:r>
            <a:r>
              <a:rPr lang="en-US" altLang="id-ID" sz="3200" b="1" dirty="0"/>
              <a:t> </a:t>
            </a:r>
            <a:r>
              <a:rPr lang="en-US" altLang="id-ID" sz="3200" b="1" dirty="0" err="1"/>
              <a:t>bentuk</a:t>
            </a:r>
            <a:r>
              <a:rPr lang="en-US" altLang="id-ID" sz="3200" b="1" dirty="0"/>
              <a:t>  P </a:t>
            </a:r>
            <a:r>
              <a:rPr lang="en-US" altLang="id-ID" sz="3200" b="1" dirty="0" err="1"/>
              <a:t>setelah</a:t>
            </a:r>
            <a:r>
              <a:rPr lang="en-US" altLang="id-ID" sz="3200" b="1" dirty="0"/>
              <a:t> </a:t>
            </a:r>
            <a:r>
              <a:rPr lang="en-US" altLang="id-ID" sz="3200" b="1" dirty="0" err="1"/>
              <a:t>diserap</a:t>
            </a:r>
            <a:r>
              <a:rPr lang="en-US" altLang="id-ID" sz="3200" b="1" dirty="0"/>
              <a:t> </a:t>
            </a:r>
            <a:r>
              <a:rPr lang="en-US" altLang="id-ID" sz="3200" b="1" dirty="0" err="1"/>
              <a:t>tanaman</a:t>
            </a:r>
            <a:endParaRPr lang="en-US" altLang="id-ID" sz="3200" b="1" dirty="0"/>
          </a:p>
        </p:txBody>
      </p:sp>
      <p:sp>
        <p:nvSpPr>
          <p:cNvPr id="9219" name="Text Box 7"/>
          <p:cNvSpPr txBox="1">
            <a:spLocks noChangeArrowheads="1"/>
          </p:cNvSpPr>
          <p:nvPr/>
        </p:nvSpPr>
        <p:spPr bwMode="auto">
          <a:xfrm>
            <a:off x="1624940" y="1415144"/>
            <a:ext cx="83058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 typeface="Wingdings" panose="05000000000000000000" pitchFamily="2" charset="2"/>
              <a:buChar char="§"/>
            </a:pPr>
            <a:r>
              <a:rPr lang="en-US" altLang="id-ID" sz="2400" dirty="0"/>
              <a:t> </a:t>
            </a:r>
            <a:r>
              <a:rPr lang="en-US" altLang="id-ID" sz="2600" dirty="0" err="1">
                <a:latin typeface="Arial" panose="020B0604020202020204" pitchFamily="34" charset="0"/>
                <a:cs typeface="Arial" panose="020B0604020202020204" pitchFamily="34" charset="0"/>
              </a:rPr>
              <a:t>Tetap</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sebagai</a:t>
            </a:r>
            <a:r>
              <a:rPr lang="en-US" altLang="id-ID" sz="2600" dirty="0">
                <a:latin typeface="Arial" panose="020B0604020202020204" pitchFamily="34" charset="0"/>
                <a:cs typeface="Arial" panose="020B0604020202020204" pitchFamily="34" charset="0"/>
              </a:rPr>
              <a:t> P </a:t>
            </a:r>
            <a:r>
              <a:rPr lang="en-US" altLang="id-ID" sz="2600" dirty="0" err="1">
                <a:latin typeface="Arial" panose="020B0604020202020204" pitchFamily="34" charset="0"/>
                <a:cs typeface="Arial" panose="020B0604020202020204" pitchFamily="34" charset="0"/>
              </a:rPr>
              <a:t>anorganik</a:t>
            </a:r>
            <a:r>
              <a:rPr lang="en-US" altLang="id-ID" sz="2600" dirty="0">
                <a:latin typeface="Arial" panose="020B0604020202020204" pitchFamily="34" charset="0"/>
                <a:cs typeface="Arial" panose="020B0604020202020204" pitchFamily="34" charset="0"/>
              </a:rPr>
              <a:t> (Pi)      H</a:t>
            </a:r>
            <a:r>
              <a:rPr lang="en-US" altLang="id-ID" sz="2600" baseline="-25000" dirty="0">
                <a:latin typeface="Arial" panose="020B0604020202020204" pitchFamily="34" charset="0"/>
                <a:cs typeface="Arial" panose="020B0604020202020204" pitchFamily="34" charset="0"/>
              </a:rPr>
              <a:t>2</a:t>
            </a:r>
            <a:r>
              <a:rPr lang="en-US" altLang="id-ID" sz="2600" dirty="0">
                <a:latin typeface="Arial" panose="020B0604020202020204" pitchFamily="34" charset="0"/>
                <a:cs typeface="Arial" panose="020B0604020202020204" pitchFamily="34" charset="0"/>
              </a:rPr>
              <a:t>PO4</a:t>
            </a:r>
            <a:r>
              <a:rPr lang="en-US" altLang="id-ID" sz="2600" baseline="30000" dirty="0">
                <a:latin typeface="Arial" panose="020B0604020202020204" pitchFamily="34" charset="0"/>
                <a:cs typeface="Arial" panose="020B0604020202020204" pitchFamily="34" charset="0"/>
              </a:rPr>
              <a:t>-</a:t>
            </a:r>
          </a:p>
          <a:p>
            <a:pPr>
              <a:spcBef>
                <a:spcPct val="0"/>
              </a:spcBef>
              <a:buClrTx/>
              <a:buSzTx/>
              <a:buFont typeface="Wingdings" panose="05000000000000000000" pitchFamily="2" charset="2"/>
              <a:buChar char="§"/>
            </a:pP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Teresterifikasi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melalui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hidroksil</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ke</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rantai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karbon</a:t>
            </a:r>
            <a:r>
              <a:rPr lang="en-US" altLang="id-ID" sz="2600" dirty="0">
                <a:latin typeface="Arial" panose="020B0604020202020204" pitchFamily="34" charset="0"/>
                <a:cs typeface="Arial" panose="020B0604020202020204" pitchFamily="34" charset="0"/>
              </a:rPr>
              <a:t>   	(C-O-P), </a:t>
            </a:r>
            <a:r>
              <a:rPr lang="en-US" altLang="id-ID" sz="2600" dirty="0" err="1">
                <a:latin typeface="Arial" panose="020B0604020202020204" pitchFamily="34" charset="0"/>
                <a:cs typeface="Arial" panose="020B0604020202020204" pitchFamily="34" charset="0"/>
              </a:rPr>
              <a:t>sebagai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esterfosfat</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sederhana</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contoh</a:t>
            </a:r>
            <a:r>
              <a:rPr lang="en-US" altLang="id-ID" sz="2600" dirty="0">
                <a:latin typeface="Arial" panose="020B0604020202020204" pitchFamily="34" charset="0"/>
                <a:cs typeface="Arial" panose="020B0604020202020204" pitchFamily="34" charset="0"/>
              </a:rPr>
              <a:t> : </a:t>
            </a:r>
            <a:r>
              <a:rPr lang="en-US" altLang="id-ID" sz="2600" dirty="0" err="1">
                <a:latin typeface="Arial" panose="020B0604020202020204" pitchFamily="34" charset="0"/>
                <a:cs typeface="Arial" panose="020B0604020202020204" pitchFamily="34" charset="0"/>
              </a:rPr>
              <a:t>Gula</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Fosfat</a:t>
            </a:r>
            <a:endParaRPr lang="en-US" altLang="id-ID" sz="2600" dirty="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Char char="§"/>
            </a:pPr>
            <a:endParaRPr lang="en-US" altLang="id-ID" sz="2600" dirty="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Char char="§"/>
            </a:pP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Terikat</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pada</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fosfat</a:t>
            </a:r>
            <a:r>
              <a:rPr lang="en-US" altLang="id-ID" sz="2600" dirty="0">
                <a:latin typeface="Arial" panose="020B0604020202020204" pitchFamily="34" charset="0"/>
                <a:cs typeface="Arial" panose="020B0604020202020204" pitchFamily="34" charset="0"/>
              </a:rPr>
              <a:t> lain </a:t>
            </a:r>
            <a:r>
              <a:rPr lang="en-US" altLang="id-ID" sz="2600" dirty="0" err="1">
                <a:latin typeface="Arial" panose="020B0604020202020204" pitchFamily="34" charset="0"/>
                <a:cs typeface="Arial" panose="020B0604020202020204" pitchFamily="34" charset="0"/>
              </a:rPr>
              <a:t>dengan</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ikatan</a:t>
            </a:r>
            <a:r>
              <a:rPr lang="en-US" altLang="id-ID" sz="2600" dirty="0">
                <a:latin typeface="Arial" panose="020B0604020202020204" pitchFamily="34" charset="0"/>
                <a:cs typeface="Arial" panose="020B0604020202020204" pitchFamily="34" charset="0"/>
              </a:rPr>
              <a:t> </a:t>
            </a:r>
          </a:p>
          <a:p>
            <a:pPr>
              <a:spcBef>
                <a:spcPct val="0"/>
              </a:spcBef>
              <a:buClrTx/>
              <a:buSzTx/>
              <a:buFont typeface="Wingdings" panose="05000000000000000000" pitchFamily="2" charset="2"/>
              <a:buNone/>
            </a:pP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pyrofosfat</a:t>
            </a:r>
            <a:r>
              <a:rPr lang="en-US" altLang="id-ID" sz="2600" dirty="0">
                <a:latin typeface="Arial" panose="020B0604020202020204" pitchFamily="34" charset="0"/>
                <a:cs typeface="Arial" panose="020B0604020202020204" pitchFamily="34" charset="0"/>
              </a:rPr>
              <a:t> kaya E </a:t>
            </a:r>
            <a:r>
              <a:rPr lang="en-US" altLang="id-ID" sz="2600" dirty="0">
                <a:latin typeface="Arial" panose="020B0604020202020204" pitchFamily="34" charset="0"/>
                <a:cs typeface="Arial" panose="020B0604020202020204" pitchFamily="34" charset="0"/>
                <a:sym typeface="Symbol" panose="05050102010706020507" pitchFamily="18" charset="2"/>
              </a:rPr>
              <a:t>(P  P),</a:t>
            </a:r>
            <a:r>
              <a:rPr lang="en-US" altLang="id-ID" sz="2600" dirty="0" err="1">
                <a:latin typeface="Arial" panose="020B0604020202020204" pitchFamily="34" charset="0"/>
                <a:cs typeface="Arial" panose="020B0604020202020204" pitchFamily="34" charset="0"/>
                <a:sym typeface="Symbol" panose="05050102010706020507" pitchFamily="18" charset="2"/>
              </a:rPr>
              <a:t>contoh</a:t>
            </a:r>
            <a:r>
              <a:rPr lang="en-US" altLang="id-ID" sz="2600" dirty="0">
                <a:latin typeface="Arial" panose="020B0604020202020204" pitchFamily="34" charset="0"/>
                <a:cs typeface="Arial" panose="020B0604020202020204" pitchFamily="34" charset="0"/>
                <a:sym typeface="Symbol" panose="05050102010706020507" pitchFamily="18" charset="2"/>
              </a:rPr>
              <a:t> : ATP</a:t>
            </a:r>
          </a:p>
          <a:p>
            <a:pPr>
              <a:spcBef>
                <a:spcPct val="0"/>
              </a:spcBef>
              <a:buClrTx/>
              <a:buSzTx/>
              <a:buFont typeface="Wingdings" panose="05000000000000000000" pitchFamily="2" charset="2"/>
              <a:buNone/>
            </a:pPr>
            <a:endParaRPr lang="en-US" altLang="id-ID" sz="2600" dirty="0">
              <a:latin typeface="Arial" panose="020B0604020202020204" pitchFamily="34" charset="0"/>
              <a:cs typeface="Arial" panose="020B0604020202020204" pitchFamily="34" charset="0"/>
              <a:sym typeface="Symbol" panose="05050102010706020507" pitchFamily="18" charset="2"/>
            </a:endParaRPr>
          </a:p>
          <a:p>
            <a:pPr>
              <a:spcBef>
                <a:spcPct val="0"/>
              </a:spcBef>
              <a:buClrTx/>
              <a:buSzTx/>
              <a:buFont typeface="Wingdings" panose="05000000000000000000" pitchFamily="2" charset="2"/>
              <a:buChar char="§"/>
            </a:pP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Terikat</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sebagai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diester</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yg</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stabil</a:t>
            </a:r>
            <a:r>
              <a:rPr lang="en-US" altLang="id-ID" sz="2600" dirty="0">
                <a:latin typeface="Arial" panose="020B0604020202020204" pitchFamily="34" charset="0"/>
                <a:cs typeface="Arial" panose="020B0604020202020204" pitchFamily="34" charset="0"/>
              </a:rPr>
              <a:t>; (C-P-C), </a:t>
            </a:r>
            <a:r>
              <a:rPr lang="en-US" altLang="id-ID" sz="2600" dirty="0" err="1">
                <a:latin typeface="Arial" panose="020B0604020202020204" pitchFamily="34" charset="0"/>
                <a:cs typeface="Arial" panose="020B0604020202020204" pitchFamily="34" charset="0"/>
              </a:rPr>
              <a:t>dlm</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ikatan</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ini</a:t>
            </a:r>
            <a:r>
              <a:rPr lang="en-US" altLang="id-ID" sz="2600" dirty="0">
                <a:latin typeface="Arial" panose="020B0604020202020204" pitchFamily="34" charset="0"/>
                <a:cs typeface="Arial" panose="020B0604020202020204" pitchFamily="34" charset="0"/>
              </a:rPr>
              <a:t> P </a:t>
            </a:r>
            <a:r>
              <a:rPr lang="en-US" altLang="id-ID" sz="2600" dirty="0" err="1">
                <a:latin typeface="Arial" panose="020B0604020202020204" pitchFamily="34" charset="0"/>
                <a:cs typeface="Arial" panose="020B0604020202020204" pitchFamily="34" charset="0"/>
              </a:rPr>
              <a:t>membentuk</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jembatan</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penghubung</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antara</a:t>
            </a:r>
            <a:r>
              <a:rPr lang="en-US" altLang="id-ID" sz="2600" dirty="0">
                <a:latin typeface="Arial" panose="020B0604020202020204" pitchFamily="34" charset="0"/>
                <a:cs typeface="Arial" panose="020B0604020202020204" pitchFamily="34" charset="0"/>
              </a:rPr>
              <a:t> 	unit2 </a:t>
            </a:r>
            <a:r>
              <a:rPr lang="en-US" altLang="id-ID" sz="2600" dirty="0" err="1">
                <a:latin typeface="Arial" panose="020B0604020202020204" pitchFamily="34" charset="0"/>
                <a:cs typeface="Arial" panose="020B0604020202020204" pitchFamily="34" charset="0"/>
              </a:rPr>
              <a:t>menjadi</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struktur</a:t>
            </a:r>
            <a:r>
              <a:rPr lang="en-US" altLang="id-ID" sz="2600" dirty="0">
                <a:latin typeface="Arial" panose="020B0604020202020204" pitchFamily="34" charset="0"/>
                <a:cs typeface="Arial" panose="020B0604020202020204" pitchFamily="34" charset="0"/>
              </a:rPr>
              <a:t> </a:t>
            </a:r>
            <a:r>
              <a:rPr lang="en-US" altLang="id-ID" sz="2600" dirty="0" err="1">
                <a:latin typeface="Arial" panose="020B0604020202020204" pitchFamily="34" charset="0"/>
                <a:cs typeface="Arial" panose="020B0604020202020204" pitchFamily="34" charset="0"/>
              </a:rPr>
              <a:t>makromolekul</a:t>
            </a:r>
            <a:r>
              <a:rPr lang="en-US" altLang="id-ID" sz="2600" dirty="0">
                <a:latin typeface="Arial" panose="020B0604020202020204" pitchFamily="34" charset="0"/>
                <a:cs typeface="Arial" panose="020B0604020202020204" pitchFamily="34" charset="0"/>
              </a:rPr>
              <a:t> yang 	</a:t>
            </a:r>
            <a:r>
              <a:rPr lang="en-US" altLang="id-ID" sz="2600" dirty="0" err="1">
                <a:latin typeface="Arial" panose="020B0604020202020204" pitchFamily="34" charset="0"/>
                <a:cs typeface="Arial" panose="020B0604020202020204" pitchFamily="34" charset="0"/>
              </a:rPr>
              <a:t>kompleks</a:t>
            </a:r>
            <a:endParaRPr lang="en-US" altLang="id-ID" sz="2600" dirty="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id-ID" sz="2600" dirty="0">
              <a:latin typeface="Arial" panose="020B0604020202020204" pitchFamily="34" charset="0"/>
              <a:cs typeface="Arial" panose="020B0604020202020204" pitchFamily="34" charset="0"/>
              <a:sym typeface="Symbol" panose="05050102010706020507" pitchFamily="18" charset="2"/>
            </a:endParaRPr>
          </a:p>
        </p:txBody>
      </p:sp>
      <p:sp>
        <p:nvSpPr>
          <p:cNvPr id="9220" name="Right Arrow 14"/>
          <p:cNvSpPr>
            <a:spLocks noChangeArrowheads="1"/>
          </p:cNvSpPr>
          <p:nvPr/>
        </p:nvSpPr>
        <p:spPr bwMode="auto">
          <a:xfrm>
            <a:off x="6549241" y="1667494"/>
            <a:ext cx="381000" cy="762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Tree>
    <p:extLst>
      <p:ext uri="{BB962C8B-B14F-4D97-AF65-F5344CB8AC3E}">
        <p14:creationId xmlns:p14="http://schemas.microsoft.com/office/powerpoint/2010/main" val="86051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894013" y="1524001"/>
            <a:ext cx="7313612" cy="4418013"/>
          </a:xfrm>
        </p:spPr>
        <p:txBody>
          <a:bodyPr/>
          <a:lstStyle/>
          <a:p>
            <a:r>
              <a:rPr lang="en-US" altLang="id-ID" smtClean="0"/>
              <a:t>Laju pertukaran antara Pi ke P dlm ester fosfat dan ikatan pirofosfat sangat cepat.</a:t>
            </a:r>
          </a:p>
          <a:p>
            <a:endParaRPr lang="en-US" altLang="id-ID" smtClean="0"/>
          </a:p>
          <a:p>
            <a:r>
              <a:rPr lang="en-US" altLang="id-ID" smtClean="0"/>
              <a:t>Pi yang diserap tanaman segera menjadi P organik dlm beberapa menit, setelah itu Pi dilepaskan kembali ke Xylem</a:t>
            </a:r>
            <a:endParaRPr lang="id-ID" altLang="id-ID" smtClean="0"/>
          </a:p>
        </p:txBody>
      </p:sp>
    </p:spTree>
    <p:extLst>
      <p:ext uri="{BB962C8B-B14F-4D97-AF65-F5344CB8AC3E}">
        <p14:creationId xmlns:p14="http://schemas.microsoft.com/office/powerpoint/2010/main" val="8805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041526" y="381001"/>
            <a:ext cx="7877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	Turn over times of Organic Fosfat Fraction</a:t>
            </a:r>
          </a:p>
          <a:p>
            <a:pPr>
              <a:spcBef>
                <a:spcPct val="0"/>
              </a:spcBef>
              <a:buClrTx/>
              <a:buSzTx/>
              <a:buFontTx/>
              <a:buNone/>
            </a:pPr>
            <a:endParaRPr lang="en-US" altLang="id-ID" sz="2400"/>
          </a:p>
        </p:txBody>
      </p:sp>
      <p:graphicFrame>
        <p:nvGraphicFramePr>
          <p:cNvPr id="15399" name="Group 39"/>
          <p:cNvGraphicFramePr>
            <a:graphicFrameLocks noGrp="1"/>
          </p:cNvGraphicFramePr>
          <p:nvPr>
            <p:ph/>
          </p:nvPr>
        </p:nvGraphicFramePr>
        <p:xfrm>
          <a:off x="2989264" y="1524000"/>
          <a:ext cx="7121525" cy="4179888"/>
        </p:xfrm>
        <a:graphic>
          <a:graphicData uri="http://schemas.openxmlformats.org/drawingml/2006/table">
            <a:tbl>
              <a:tblPr/>
              <a:tblGrid>
                <a:gridCol w="2951162"/>
                <a:gridCol w="1965325"/>
                <a:gridCol w="2205038"/>
              </a:tblGrid>
              <a:tr h="138823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err="1" smtClean="0">
                          <a:ln>
                            <a:noFill/>
                          </a:ln>
                          <a:solidFill>
                            <a:schemeClr val="tx1"/>
                          </a:solidFill>
                          <a:effectLst/>
                          <a:latin typeface="Verdana" pitchFamily="34" charset="0"/>
                        </a:rPr>
                        <a:t>Fraksi</a:t>
                      </a:r>
                      <a:r>
                        <a:rPr kumimoji="0" lang="en-US" sz="2400" b="0" i="0" u="none" strike="noStrike" cap="none" normalizeH="0" baseline="0" dirty="0" smtClean="0">
                          <a:ln>
                            <a:noFill/>
                          </a:ln>
                          <a:solidFill>
                            <a:schemeClr val="tx1"/>
                          </a:solidFill>
                          <a:effectLst/>
                          <a:latin typeface="Verdana" pitchFamily="34" charset="0"/>
                        </a:rPr>
                        <a:t> 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sym typeface="Symbol" pitchFamily="18" charset="2"/>
                        </a:rPr>
                        <a:t>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sym typeface="Symbol" pitchFamily="18" charset="2"/>
                        </a:rPr>
                        <a:t>(nmol / g twt)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Turnover</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Time (minute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165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ATP</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Glucose – 6P</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err="1" smtClean="0">
                          <a:ln>
                            <a:noFill/>
                          </a:ln>
                          <a:solidFill>
                            <a:schemeClr val="tx1"/>
                          </a:solidFill>
                          <a:effectLst/>
                          <a:latin typeface="Verdana" pitchFamily="34" charset="0"/>
                        </a:rPr>
                        <a:t>Fosfolipid</a:t>
                      </a:r>
                      <a:endParaRPr kumimoji="0" lang="en-US" sz="24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RNA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DNA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170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670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rgbClr val="FF5050"/>
                          </a:solidFill>
                          <a:effectLst/>
                          <a:latin typeface="Verdana" pitchFamily="34" charset="0"/>
                        </a:rPr>
                        <a:t>2700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rgbClr val="FF5050"/>
                          </a:solidFill>
                          <a:effectLst/>
                          <a:latin typeface="Verdana" pitchFamily="34" charset="0"/>
                        </a:rPr>
                        <a:t>4900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rgbClr val="FF5050"/>
                          </a:solidFill>
                          <a:effectLst/>
                          <a:latin typeface="Verdana" pitchFamily="34" charset="0"/>
                        </a:rPr>
                        <a:t>560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0.5</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7</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130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2800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2800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8454371"/>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648554" y="1714788"/>
            <a:ext cx="9751483" cy="5640388"/>
          </a:xfrm>
        </p:spPr>
        <p:txBody>
          <a:bodyPr/>
          <a:lstStyle/>
          <a:p>
            <a:r>
              <a:rPr lang="en-US" dirty="0" err="1"/>
              <a:t>Begitu</a:t>
            </a:r>
            <a:r>
              <a:rPr lang="en-US" dirty="0"/>
              <a:t> </a:t>
            </a:r>
            <a:r>
              <a:rPr lang="en-US" dirty="0" err="1"/>
              <a:t>masuk</a:t>
            </a:r>
            <a:r>
              <a:rPr lang="en-US" dirty="0"/>
              <a:t> </a:t>
            </a:r>
            <a:r>
              <a:rPr lang="en-US" dirty="0" err="1"/>
              <a:t>ke</a:t>
            </a:r>
            <a:r>
              <a:rPr lang="en-US" dirty="0"/>
              <a:t> </a:t>
            </a:r>
            <a:r>
              <a:rPr lang="en-US" dirty="0" err="1"/>
              <a:t>akar</a:t>
            </a:r>
            <a:r>
              <a:rPr lang="en-US" dirty="0"/>
              <a:t> </a:t>
            </a:r>
            <a:r>
              <a:rPr lang="en-US" dirty="0" err="1"/>
              <a:t>tanaman</a:t>
            </a:r>
            <a:r>
              <a:rPr lang="en-US" dirty="0"/>
              <a:t>, P </a:t>
            </a:r>
            <a:r>
              <a:rPr lang="id-ID" dirty="0" smtClean="0"/>
              <a:t>akan </a:t>
            </a:r>
            <a:r>
              <a:rPr lang="en-US" dirty="0" err="1" smtClean="0"/>
              <a:t>disimpan</a:t>
            </a:r>
            <a:r>
              <a:rPr lang="en-US" dirty="0" smtClean="0"/>
              <a:t> </a:t>
            </a:r>
            <a:r>
              <a:rPr lang="en-US" dirty="0"/>
              <a:t>di root </a:t>
            </a:r>
            <a:r>
              <a:rPr lang="en-US" dirty="0" err="1"/>
              <a:t>atau</a:t>
            </a:r>
            <a:r>
              <a:rPr lang="en-US" dirty="0"/>
              <a:t> </a:t>
            </a:r>
            <a:r>
              <a:rPr lang="en-US" dirty="0" err="1"/>
              <a:t>diangkut</a:t>
            </a:r>
            <a:r>
              <a:rPr lang="en-US" dirty="0"/>
              <a:t> </a:t>
            </a:r>
            <a:r>
              <a:rPr lang="en-US" dirty="0" err="1"/>
              <a:t>ke</a:t>
            </a:r>
            <a:r>
              <a:rPr lang="en-US" dirty="0"/>
              <a:t> </a:t>
            </a:r>
            <a:r>
              <a:rPr lang="en-US" dirty="0" err="1"/>
              <a:t>bagian</a:t>
            </a:r>
            <a:r>
              <a:rPr lang="en-US" dirty="0"/>
              <a:t> </a:t>
            </a:r>
            <a:r>
              <a:rPr lang="en-US" dirty="0" err="1"/>
              <a:t>atas</a:t>
            </a:r>
            <a:r>
              <a:rPr lang="en-US" dirty="0"/>
              <a:t> </a:t>
            </a:r>
            <a:r>
              <a:rPr lang="en-US" dirty="0" err="1"/>
              <a:t>dari</a:t>
            </a:r>
            <a:r>
              <a:rPr lang="en-US" dirty="0"/>
              <a:t> </a:t>
            </a:r>
            <a:r>
              <a:rPr lang="en-US" dirty="0" err="1"/>
              <a:t>tanaman</a:t>
            </a:r>
            <a:r>
              <a:rPr lang="en-US" dirty="0"/>
              <a:t>. </a:t>
            </a:r>
            <a:endParaRPr lang="id-ID" dirty="0" smtClean="0"/>
          </a:p>
          <a:p>
            <a:r>
              <a:rPr lang="en-US" dirty="0" err="1" smtClean="0"/>
              <a:t>Melalui</a:t>
            </a:r>
            <a:r>
              <a:rPr lang="en-US" dirty="0" smtClean="0"/>
              <a:t> </a:t>
            </a:r>
            <a:r>
              <a:rPr lang="en-US" dirty="0" err="1"/>
              <a:t>berbagai</a:t>
            </a:r>
            <a:r>
              <a:rPr lang="en-US" dirty="0"/>
              <a:t> </a:t>
            </a:r>
            <a:r>
              <a:rPr lang="en-US" dirty="0" err="1"/>
              <a:t>reaksi</a:t>
            </a:r>
            <a:r>
              <a:rPr lang="en-US" dirty="0"/>
              <a:t> </a:t>
            </a:r>
            <a:r>
              <a:rPr lang="en-US" dirty="0" err="1"/>
              <a:t>kimia</a:t>
            </a:r>
            <a:r>
              <a:rPr lang="en-US" dirty="0"/>
              <a:t>, </a:t>
            </a:r>
            <a:r>
              <a:rPr lang="en-US" dirty="0" err="1"/>
              <a:t>itu</a:t>
            </a:r>
            <a:r>
              <a:rPr lang="en-US" dirty="0"/>
              <a:t> </a:t>
            </a:r>
            <a:r>
              <a:rPr lang="en-US" dirty="0" err="1"/>
              <a:t>dimasukkan</a:t>
            </a:r>
            <a:r>
              <a:rPr lang="en-US" dirty="0"/>
              <a:t> </a:t>
            </a:r>
            <a:r>
              <a:rPr lang="en-US" dirty="0" err="1"/>
              <a:t>ke</a:t>
            </a:r>
            <a:r>
              <a:rPr lang="en-US" dirty="0"/>
              <a:t> </a:t>
            </a:r>
            <a:r>
              <a:rPr lang="en-US" dirty="0" err="1"/>
              <a:t>dalam</a:t>
            </a:r>
            <a:r>
              <a:rPr lang="en-US" dirty="0"/>
              <a:t> </a:t>
            </a:r>
            <a:r>
              <a:rPr lang="en-US" dirty="0" err="1"/>
              <a:t>senyawa</a:t>
            </a:r>
            <a:r>
              <a:rPr lang="en-US" dirty="0"/>
              <a:t> </a:t>
            </a:r>
            <a:r>
              <a:rPr lang="en-US" dirty="0" err="1"/>
              <a:t>organik</a:t>
            </a:r>
            <a:r>
              <a:rPr lang="en-US" dirty="0"/>
              <a:t>, </a:t>
            </a:r>
            <a:endParaRPr lang="id-ID" dirty="0" smtClean="0"/>
          </a:p>
          <a:p>
            <a:pPr lvl="1"/>
            <a:r>
              <a:rPr lang="en-US" dirty="0" err="1" smtClean="0"/>
              <a:t>asam</a:t>
            </a:r>
            <a:r>
              <a:rPr lang="en-US" dirty="0" smtClean="0"/>
              <a:t> </a:t>
            </a:r>
            <a:r>
              <a:rPr lang="en-US" dirty="0" err="1"/>
              <a:t>nukleat</a:t>
            </a:r>
            <a:r>
              <a:rPr lang="en-US" dirty="0"/>
              <a:t> (DNA </a:t>
            </a:r>
            <a:r>
              <a:rPr lang="en-US" dirty="0" err="1"/>
              <a:t>dan</a:t>
            </a:r>
            <a:r>
              <a:rPr lang="en-US" dirty="0"/>
              <a:t> RNA), </a:t>
            </a:r>
            <a:endParaRPr lang="id-ID" dirty="0" smtClean="0"/>
          </a:p>
          <a:p>
            <a:pPr lvl="1"/>
            <a:r>
              <a:rPr lang="en-US" dirty="0" err="1" smtClean="0"/>
              <a:t>fosfoprotein</a:t>
            </a:r>
            <a:r>
              <a:rPr lang="en-US" dirty="0"/>
              <a:t>, </a:t>
            </a:r>
            <a:r>
              <a:rPr lang="en-US" dirty="0" err="1"/>
              <a:t>fosfolipid</a:t>
            </a:r>
            <a:r>
              <a:rPr lang="en-US" dirty="0"/>
              <a:t>, </a:t>
            </a:r>
            <a:r>
              <a:rPr lang="en-US" dirty="0" err="1"/>
              <a:t>gula</a:t>
            </a:r>
            <a:r>
              <a:rPr lang="en-US" dirty="0"/>
              <a:t> </a:t>
            </a:r>
            <a:r>
              <a:rPr lang="en-US" dirty="0" err="1"/>
              <a:t>fosfat</a:t>
            </a:r>
            <a:r>
              <a:rPr lang="en-US" dirty="0"/>
              <a:t>, </a:t>
            </a:r>
            <a:r>
              <a:rPr lang="en-US" dirty="0" err="1"/>
              <a:t>enzim</a:t>
            </a:r>
            <a:r>
              <a:rPr lang="en-US" dirty="0"/>
              <a:t>, </a:t>
            </a:r>
            <a:endParaRPr lang="id-ID" dirty="0" smtClean="0"/>
          </a:p>
          <a:p>
            <a:pPr lvl="1"/>
            <a:r>
              <a:rPr lang="en-US" dirty="0" err="1" smtClean="0"/>
              <a:t>fosfat</a:t>
            </a:r>
            <a:r>
              <a:rPr lang="en-US" dirty="0" smtClean="0"/>
              <a:t> </a:t>
            </a:r>
            <a:r>
              <a:rPr lang="en-US" dirty="0"/>
              <a:t>kaya </a:t>
            </a:r>
            <a:r>
              <a:rPr lang="en-US" dirty="0" err="1"/>
              <a:t>energi</a:t>
            </a:r>
            <a:r>
              <a:rPr lang="en-US" dirty="0"/>
              <a:t> </a:t>
            </a:r>
            <a:r>
              <a:rPr lang="en-US" dirty="0" err="1"/>
              <a:t>senyawa</a:t>
            </a:r>
            <a:r>
              <a:rPr lang="en-US" dirty="0"/>
              <a:t> ... </a:t>
            </a:r>
            <a:r>
              <a:rPr lang="en-US" dirty="0" err="1"/>
              <a:t>misalnya</a:t>
            </a:r>
            <a:r>
              <a:rPr lang="en-US" dirty="0"/>
              <a:t>, </a:t>
            </a:r>
            <a:r>
              <a:rPr lang="en-US" dirty="0" err="1"/>
              <a:t>adenosin</a:t>
            </a:r>
            <a:r>
              <a:rPr lang="en-US" dirty="0"/>
              <a:t> triphosphate (ATP). </a:t>
            </a:r>
            <a:endParaRPr lang="id-ID" dirty="0" smtClean="0"/>
          </a:p>
        </p:txBody>
      </p:sp>
      <p:sp>
        <p:nvSpPr>
          <p:cNvPr id="3" name="TextBox 2"/>
          <p:cNvSpPr txBox="1"/>
          <p:nvPr/>
        </p:nvSpPr>
        <p:spPr>
          <a:xfrm>
            <a:off x="3087584" y="676893"/>
            <a:ext cx="5523115" cy="584775"/>
          </a:xfrm>
          <a:prstGeom prst="rect">
            <a:avLst/>
          </a:prstGeom>
          <a:noFill/>
        </p:spPr>
        <p:txBody>
          <a:bodyPr wrap="none" rtlCol="0">
            <a:spAutoFit/>
          </a:bodyPr>
          <a:lstStyle/>
          <a:p>
            <a:r>
              <a:rPr lang="id-ID" sz="3200" dirty="0"/>
              <a:t>S</a:t>
            </a:r>
            <a:r>
              <a:rPr lang="en-US" sz="3200" dirty="0" err="1"/>
              <a:t>erapan</a:t>
            </a:r>
            <a:r>
              <a:rPr lang="en-US" sz="3200" dirty="0"/>
              <a:t> </a:t>
            </a:r>
            <a:r>
              <a:rPr lang="en-US" sz="3200" dirty="0" err="1"/>
              <a:t>dan</a:t>
            </a:r>
            <a:r>
              <a:rPr lang="en-US" sz="3200" dirty="0"/>
              <a:t> </a:t>
            </a:r>
            <a:r>
              <a:rPr lang="en-US" sz="3200" dirty="0" err="1"/>
              <a:t>Transportasi</a:t>
            </a:r>
            <a:r>
              <a:rPr lang="en-US" sz="3200" dirty="0"/>
              <a:t> </a:t>
            </a:r>
            <a:r>
              <a:rPr lang="en-US" sz="3200" dirty="0" err="1"/>
              <a:t>Fosfor</a:t>
            </a:r>
            <a:endParaRPr lang="id-ID" sz="3200" dirty="0"/>
          </a:p>
        </p:txBody>
      </p:sp>
    </p:spTree>
    <p:extLst>
      <p:ext uri="{BB962C8B-B14F-4D97-AF65-F5344CB8AC3E}">
        <p14:creationId xmlns:p14="http://schemas.microsoft.com/office/powerpoint/2010/main" val="368230022"/>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94013" y="301626"/>
            <a:ext cx="7313612" cy="715963"/>
          </a:xfrm>
        </p:spPr>
        <p:txBody>
          <a:bodyPr/>
          <a:lstStyle/>
          <a:p>
            <a:pPr eaLnBrk="1" hangingPunct="1"/>
            <a:r>
              <a:rPr lang="en-US" altLang="id-ID" sz="2000">
                <a:latin typeface="Arial Black" panose="020B0A04020102020204" pitchFamily="34" charset="0"/>
              </a:rPr>
              <a:t>PERANAN P DALAM TANAMAN</a:t>
            </a:r>
          </a:p>
        </p:txBody>
      </p:sp>
      <p:grpSp>
        <p:nvGrpSpPr>
          <p:cNvPr id="11267" name="Group 28"/>
          <p:cNvGrpSpPr>
            <a:grpSpLocks/>
          </p:cNvGrpSpPr>
          <p:nvPr/>
        </p:nvGrpSpPr>
        <p:grpSpPr bwMode="auto">
          <a:xfrm>
            <a:off x="2166939" y="1524001"/>
            <a:ext cx="8269287" cy="3378297"/>
            <a:chOff x="642938" y="990600"/>
            <a:chExt cx="8269286" cy="3922713"/>
          </a:xfrm>
        </p:grpSpPr>
        <p:sp>
          <p:nvSpPr>
            <p:cNvPr id="11268" name="Text Box 5"/>
            <p:cNvSpPr txBox="1">
              <a:spLocks noChangeArrowheads="1"/>
            </p:cNvSpPr>
            <p:nvPr/>
          </p:nvSpPr>
          <p:spPr bwMode="auto">
            <a:xfrm>
              <a:off x="931863" y="1041400"/>
              <a:ext cx="458780" cy="5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accent2"/>
                </a:buClr>
                <a:buSzTx/>
                <a:buFont typeface="Wingdings" panose="05000000000000000000" pitchFamily="2" charset="2"/>
                <a:buChar char="q"/>
              </a:pPr>
              <a:endParaRPr lang="id-ID" altLang="id-ID" sz="2400"/>
            </a:p>
          </p:txBody>
        </p:sp>
        <p:sp>
          <p:nvSpPr>
            <p:cNvPr id="11269" name="Text Box 6"/>
            <p:cNvSpPr txBox="1">
              <a:spLocks noChangeArrowheads="1"/>
            </p:cNvSpPr>
            <p:nvPr/>
          </p:nvSpPr>
          <p:spPr bwMode="auto">
            <a:xfrm>
              <a:off x="642938" y="990600"/>
              <a:ext cx="5954712" cy="5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tx1"/>
                </a:buClr>
                <a:buSzTx/>
                <a:buFontTx/>
                <a:buAutoNum type="arabicPeriod"/>
              </a:pPr>
              <a:r>
                <a:rPr lang="en-US" altLang="id-ID" sz="2400"/>
                <a:t> P sebagai elemen struktural</a:t>
              </a:r>
            </a:p>
          </p:txBody>
        </p:sp>
        <p:sp>
          <p:nvSpPr>
            <p:cNvPr id="11270" name="Text Box 7"/>
            <p:cNvSpPr txBox="1">
              <a:spLocks noChangeArrowheads="1"/>
            </p:cNvSpPr>
            <p:nvPr/>
          </p:nvSpPr>
          <p:spPr bwMode="auto">
            <a:xfrm>
              <a:off x="1123950" y="1484313"/>
              <a:ext cx="7410450" cy="9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P </a:t>
              </a:r>
              <a:r>
                <a:rPr lang="en-US" altLang="id-ID" sz="2400">
                  <a:sym typeface="Wingdings 3" panose="05040102010807070707" pitchFamily="18" charset="2"/>
                </a:rPr>
                <a:t></a:t>
              </a:r>
              <a:r>
                <a:rPr lang="en-US" altLang="id-ID" sz="2400">
                  <a:sym typeface="Symbol" panose="05050102010706020507" pitchFamily="18" charset="2"/>
                </a:rPr>
                <a:t> Penyusun struktur makromolekul</a:t>
              </a:r>
            </a:p>
            <a:p>
              <a:pPr>
                <a:spcBef>
                  <a:spcPct val="0"/>
                </a:spcBef>
                <a:buClrTx/>
                <a:buSzTx/>
                <a:buFontTx/>
                <a:buNone/>
              </a:pPr>
              <a:r>
                <a:rPr lang="en-US" altLang="id-ID" sz="2400">
                  <a:sym typeface="Symbol" panose="05050102010706020507" pitchFamily="18" charset="2"/>
                </a:rPr>
                <a:t>(asam Nukleat) </a:t>
              </a:r>
            </a:p>
          </p:txBody>
        </p:sp>
        <p:sp>
          <p:nvSpPr>
            <p:cNvPr id="11271" name="Text Box 8"/>
            <p:cNvSpPr txBox="1">
              <a:spLocks noChangeArrowheads="1"/>
            </p:cNvSpPr>
            <p:nvPr/>
          </p:nvSpPr>
          <p:spPr bwMode="auto">
            <a:xfrm>
              <a:off x="2227263" y="2336800"/>
              <a:ext cx="6136615" cy="9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DNA – Pembawa informasi genetik</a:t>
              </a:r>
            </a:p>
            <a:p>
              <a:pPr>
                <a:spcBef>
                  <a:spcPct val="0"/>
                </a:spcBef>
                <a:buClrTx/>
                <a:buSzTx/>
                <a:buFontTx/>
                <a:buNone/>
              </a:pPr>
              <a:r>
                <a:rPr lang="en-US" altLang="id-ID" sz="2400"/>
                <a:t>RNA – penterjemah informasi genetik </a:t>
              </a:r>
            </a:p>
          </p:txBody>
        </p:sp>
        <p:grpSp>
          <p:nvGrpSpPr>
            <p:cNvPr id="11272" name="Group 25"/>
            <p:cNvGrpSpPr>
              <a:grpSpLocks/>
            </p:cNvGrpSpPr>
            <p:nvPr/>
          </p:nvGrpSpPr>
          <p:grpSpPr bwMode="auto">
            <a:xfrm>
              <a:off x="1066800" y="3124200"/>
              <a:ext cx="7845424" cy="1789113"/>
              <a:chOff x="261" y="2252"/>
              <a:chExt cx="4942" cy="1127"/>
            </a:xfrm>
          </p:grpSpPr>
          <p:sp>
            <p:nvSpPr>
              <p:cNvPr id="11275" name="Text Box 9"/>
              <p:cNvSpPr txBox="1">
                <a:spLocks noChangeArrowheads="1"/>
              </p:cNvSpPr>
              <p:nvPr/>
            </p:nvSpPr>
            <p:spPr bwMode="auto">
              <a:xfrm>
                <a:off x="261" y="2645"/>
                <a:ext cx="494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Ribose – O – P – O – Ribose – O – P – O - Ribose</a:t>
                </a:r>
              </a:p>
            </p:txBody>
          </p:sp>
          <p:sp>
            <p:nvSpPr>
              <p:cNvPr id="11276" name="Text Box 10"/>
              <p:cNvSpPr txBox="1">
                <a:spLocks noChangeArrowheads="1"/>
              </p:cNvSpPr>
              <p:nvPr/>
            </p:nvSpPr>
            <p:spPr bwMode="auto">
              <a:xfrm>
                <a:off x="1749" y="2252"/>
                <a:ext cx="32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r>
                  <a:rPr lang="en-US" altLang="id-ID" sz="2400" baseline="30000"/>
                  <a:t>-</a:t>
                </a:r>
                <a:endParaRPr lang="en-US" altLang="id-ID" sz="2400"/>
              </a:p>
            </p:txBody>
          </p:sp>
          <p:sp>
            <p:nvSpPr>
              <p:cNvPr id="11277" name="Text Box 11"/>
              <p:cNvSpPr txBox="1">
                <a:spLocks noChangeArrowheads="1"/>
              </p:cNvSpPr>
              <p:nvPr/>
            </p:nvSpPr>
            <p:spPr bwMode="auto">
              <a:xfrm>
                <a:off x="1749" y="3029"/>
                <a:ext cx="2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p>
            </p:txBody>
          </p:sp>
          <p:sp>
            <p:nvSpPr>
              <p:cNvPr id="11278" name="Line 14"/>
              <p:cNvSpPr>
                <a:spLocks noChangeShapeType="1"/>
              </p:cNvSpPr>
              <p:nvPr/>
            </p:nvSpPr>
            <p:spPr bwMode="auto">
              <a:xfrm>
                <a:off x="1893" y="2892"/>
                <a:ext cx="0" cy="14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9" name="Line 15"/>
              <p:cNvSpPr>
                <a:spLocks noChangeShapeType="1"/>
              </p:cNvSpPr>
              <p:nvPr/>
            </p:nvSpPr>
            <p:spPr bwMode="auto">
              <a:xfrm>
                <a:off x="1893" y="250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0" name="Text Box 17"/>
              <p:cNvSpPr txBox="1">
                <a:spLocks noChangeArrowheads="1"/>
              </p:cNvSpPr>
              <p:nvPr/>
            </p:nvSpPr>
            <p:spPr bwMode="auto">
              <a:xfrm>
                <a:off x="4197" y="2264"/>
                <a:ext cx="32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r>
                  <a:rPr lang="en-US" altLang="id-ID" sz="2400" baseline="30000"/>
                  <a:t>-</a:t>
                </a:r>
                <a:endParaRPr lang="en-US" altLang="id-ID" sz="2400"/>
              </a:p>
            </p:txBody>
          </p:sp>
          <p:sp>
            <p:nvSpPr>
              <p:cNvPr id="11281" name="Text Box 18"/>
              <p:cNvSpPr txBox="1">
                <a:spLocks noChangeArrowheads="1"/>
              </p:cNvSpPr>
              <p:nvPr/>
            </p:nvSpPr>
            <p:spPr bwMode="auto">
              <a:xfrm>
                <a:off x="4197" y="3041"/>
                <a:ext cx="2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p>
            </p:txBody>
          </p:sp>
          <p:sp>
            <p:nvSpPr>
              <p:cNvPr id="11282" name="Line 19"/>
              <p:cNvSpPr>
                <a:spLocks noChangeShapeType="1"/>
              </p:cNvSpPr>
              <p:nvPr/>
            </p:nvSpPr>
            <p:spPr bwMode="auto">
              <a:xfrm>
                <a:off x="4341" y="2904"/>
                <a:ext cx="0" cy="14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3" name="Line 20"/>
              <p:cNvSpPr>
                <a:spLocks noChangeShapeType="1"/>
              </p:cNvSpPr>
              <p:nvPr/>
            </p:nvSpPr>
            <p:spPr bwMode="auto">
              <a:xfrm>
                <a:off x="4341" y="252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1273" name="Line 40"/>
            <p:cNvSpPr>
              <a:spLocks noChangeShapeType="1"/>
            </p:cNvSpPr>
            <p:nvPr/>
          </p:nvSpPr>
          <p:spPr bwMode="auto">
            <a:xfrm>
              <a:off x="3733800" y="2133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4" name="Line 41"/>
            <p:cNvSpPr>
              <a:spLocks noChangeShapeType="1"/>
            </p:cNvSpPr>
            <p:nvPr/>
          </p:nvSpPr>
          <p:spPr bwMode="auto">
            <a:xfrm>
              <a:off x="4495800" y="2133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271902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3"/>
          <p:cNvSpPr txBox="1">
            <a:spLocks noChangeArrowheads="1"/>
          </p:cNvSpPr>
          <p:nvPr/>
        </p:nvSpPr>
        <p:spPr bwMode="auto">
          <a:xfrm>
            <a:off x="2125663" y="5842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accent2"/>
              </a:buClr>
              <a:buSzTx/>
              <a:buFont typeface="Wingdings" panose="05000000000000000000" pitchFamily="2" charset="2"/>
              <a:buChar char="q"/>
            </a:pPr>
            <a:endParaRPr lang="id-ID" altLang="id-ID" sz="2400"/>
          </a:p>
        </p:txBody>
      </p:sp>
      <p:sp>
        <p:nvSpPr>
          <p:cNvPr id="12291" name="Text Box 24"/>
          <p:cNvSpPr txBox="1">
            <a:spLocks noChangeArrowheads="1"/>
          </p:cNvSpPr>
          <p:nvPr/>
        </p:nvSpPr>
        <p:spPr bwMode="auto">
          <a:xfrm>
            <a:off x="2514600" y="358140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accent2"/>
              </a:buClr>
              <a:buSzTx/>
              <a:buFontTx/>
              <a:buNone/>
            </a:pPr>
            <a:r>
              <a:rPr lang="en-US" altLang="id-ID" sz="2400"/>
              <a:t>P </a:t>
            </a:r>
            <a:r>
              <a:rPr lang="en-US" altLang="id-ID" sz="2400">
                <a:sym typeface="Wingdings 3" panose="05040102010807070707" pitchFamily="18" charset="2"/>
              </a:rPr>
              <a:t> </a:t>
            </a:r>
            <a:r>
              <a:rPr lang="en-US" altLang="id-ID" sz="2400" b="1"/>
              <a:t>penyusun fosfotidilcholine / lecitin</a:t>
            </a:r>
          </a:p>
          <a:p>
            <a:pPr>
              <a:spcBef>
                <a:spcPct val="0"/>
              </a:spcBef>
              <a:buClr>
                <a:schemeClr val="accent2"/>
              </a:buClr>
              <a:buSzTx/>
              <a:buFontTx/>
              <a:buNone/>
            </a:pPr>
            <a:endParaRPr lang="en-US" altLang="id-ID" sz="2400"/>
          </a:p>
          <a:p>
            <a:pPr>
              <a:spcBef>
                <a:spcPct val="0"/>
              </a:spcBef>
              <a:buClr>
                <a:schemeClr val="accent2"/>
              </a:buClr>
              <a:buSzTx/>
              <a:buFontTx/>
              <a:buNone/>
            </a:pPr>
            <a:endParaRPr lang="en-US" altLang="id-ID" sz="2400"/>
          </a:p>
        </p:txBody>
      </p:sp>
      <p:sp>
        <p:nvSpPr>
          <p:cNvPr id="12292" name="Text Box 26"/>
          <p:cNvSpPr txBox="1">
            <a:spLocks noChangeArrowheads="1"/>
          </p:cNvSpPr>
          <p:nvPr/>
        </p:nvSpPr>
        <p:spPr bwMode="auto">
          <a:xfrm>
            <a:off x="2133601" y="4724401"/>
            <a:ext cx="567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Digliseride – P – O – amine choline </a:t>
            </a:r>
          </a:p>
        </p:txBody>
      </p:sp>
      <p:sp>
        <p:nvSpPr>
          <p:cNvPr id="12293" name="Text Box 27"/>
          <p:cNvSpPr txBox="1">
            <a:spLocks noChangeArrowheads="1"/>
          </p:cNvSpPr>
          <p:nvPr/>
        </p:nvSpPr>
        <p:spPr bwMode="auto">
          <a:xfrm rot="10800000">
            <a:off x="3962400" y="40751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r>
              <a:rPr lang="en-US" altLang="id-ID" sz="2400" baseline="30000"/>
              <a:t>-</a:t>
            </a:r>
            <a:endParaRPr lang="en-US" altLang="id-ID" sz="2400"/>
          </a:p>
        </p:txBody>
      </p:sp>
      <p:sp>
        <p:nvSpPr>
          <p:cNvPr id="12294" name="Text Box 28"/>
          <p:cNvSpPr txBox="1">
            <a:spLocks noChangeArrowheads="1"/>
          </p:cNvSpPr>
          <p:nvPr/>
        </p:nvSpPr>
        <p:spPr bwMode="auto">
          <a:xfrm rot="-325145">
            <a:off x="3886201" y="5395913"/>
            <a:ext cx="80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  O</a:t>
            </a:r>
          </a:p>
        </p:txBody>
      </p:sp>
      <p:sp>
        <p:nvSpPr>
          <p:cNvPr id="12295" name="Line 30"/>
          <p:cNvSpPr>
            <a:spLocks noChangeShapeType="1"/>
          </p:cNvSpPr>
          <p:nvPr/>
        </p:nvSpPr>
        <p:spPr bwMode="auto">
          <a:xfrm>
            <a:off x="4267200" y="44958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6" name="Line 43"/>
          <p:cNvSpPr>
            <a:spLocks noChangeShapeType="1"/>
          </p:cNvSpPr>
          <p:nvPr/>
        </p:nvSpPr>
        <p:spPr bwMode="auto">
          <a:xfrm>
            <a:off x="6281738" y="44958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297" name="Line 29"/>
          <p:cNvSpPr>
            <a:spLocks noChangeShapeType="1"/>
          </p:cNvSpPr>
          <p:nvPr/>
        </p:nvSpPr>
        <p:spPr bwMode="auto">
          <a:xfrm flipV="1">
            <a:off x="4267200" y="5105400"/>
            <a:ext cx="0" cy="2286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2298" name="Group 19"/>
          <p:cNvGrpSpPr>
            <a:grpSpLocks/>
          </p:cNvGrpSpPr>
          <p:nvPr/>
        </p:nvGrpSpPr>
        <p:grpSpPr bwMode="auto">
          <a:xfrm>
            <a:off x="2643189" y="1600201"/>
            <a:ext cx="7259637" cy="1818694"/>
            <a:chOff x="1119188" y="4800600"/>
            <a:chExt cx="7259744" cy="2102041"/>
          </a:xfrm>
        </p:grpSpPr>
        <p:sp>
          <p:nvSpPr>
            <p:cNvPr id="12299" name="Text Box 26"/>
            <p:cNvSpPr txBox="1">
              <a:spLocks noChangeArrowheads="1"/>
            </p:cNvSpPr>
            <p:nvPr/>
          </p:nvSpPr>
          <p:spPr bwMode="auto">
            <a:xfrm>
              <a:off x="1119188" y="4800600"/>
              <a:ext cx="458787"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accent2"/>
                </a:buClr>
                <a:buSzTx/>
                <a:buFont typeface="Wingdings" panose="05000000000000000000" pitchFamily="2" charset="2"/>
                <a:buChar char="q"/>
              </a:pPr>
              <a:endParaRPr lang="id-ID" altLang="id-ID" sz="2400"/>
            </a:p>
          </p:txBody>
        </p:sp>
        <p:sp>
          <p:nvSpPr>
            <p:cNvPr id="12300" name="Text Box 27"/>
            <p:cNvSpPr txBox="1">
              <a:spLocks noChangeArrowheads="1"/>
            </p:cNvSpPr>
            <p:nvPr/>
          </p:nvSpPr>
          <p:spPr bwMode="auto">
            <a:xfrm>
              <a:off x="1119188" y="4802188"/>
              <a:ext cx="7259744"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
                  <a:schemeClr val="accent2"/>
                </a:buClr>
                <a:buSzTx/>
                <a:buFontTx/>
                <a:buNone/>
              </a:pPr>
              <a:r>
                <a:rPr lang="en-US" altLang="id-ID" sz="2400"/>
                <a:t>P </a:t>
              </a:r>
              <a:r>
                <a:rPr lang="en-US" altLang="id-ID" sz="2400">
                  <a:sym typeface="Wingdings 3" panose="05040102010807070707" pitchFamily="18" charset="2"/>
                </a:rPr>
                <a:t></a:t>
              </a:r>
              <a:r>
                <a:rPr lang="en-US" altLang="id-ID" sz="2400" b="1"/>
                <a:t>penyusun fosfolipid </a:t>
              </a:r>
              <a:r>
                <a:rPr lang="en-US" altLang="id-ID" sz="2400"/>
                <a:t>dalam biomembran</a:t>
              </a:r>
            </a:p>
          </p:txBody>
        </p:sp>
        <p:sp>
          <p:nvSpPr>
            <p:cNvPr id="12301" name="Text Box 29"/>
            <p:cNvSpPr txBox="1">
              <a:spLocks noChangeArrowheads="1"/>
            </p:cNvSpPr>
            <p:nvPr/>
          </p:nvSpPr>
          <p:spPr bwMode="auto">
            <a:xfrm>
              <a:off x="2025650" y="5759450"/>
              <a:ext cx="3167902"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Digliseride – P – O </a:t>
              </a:r>
            </a:p>
          </p:txBody>
        </p:sp>
        <p:sp>
          <p:nvSpPr>
            <p:cNvPr id="12302" name="Text Box 30"/>
            <p:cNvSpPr txBox="1">
              <a:spLocks noChangeArrowheads="1"/>
            </p:cNvSpPr>
            <p:nvPr/>
          </p:nvSpPr>
          <p:spPr bwMode="auto">
            <a:xfrm>
              <a:off x="4311650" y="5135563"/>
              <a:ext cx="519702"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r>
                <a:rPr lang="en-US" altLang="id-ID" sz="2400" baseline="30000"/>
                <a:t>-</a:t>
              </a:r>
              <a:endParaRPr lang="en-US" altLang="id-ID" sz="2400"/>
            </a:p>
          </p:txBody>
        </p:sp>
        <p:sp>
          <p:nvSpPr>
            <p:cNvPr id="12303" name="Text Box 31"/>
            <p:cNvSpPr txBox="1">
              <a:spLocks noChangeArrowheads="1"/>
            </p:cNvSpPr>
            <p:nvPr/>
          </p:nvSpPr>
          <p:spPr bwMode="auto">
            <a:xfrm>
              <a:off x="4311650" y="6369050"/>
              <a:ext cx="426726"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O</a:t>
              </a:r>
            </a:p>
          </p:txBody>
        </p:sp>
        <p:sp>
          <p:nvSpPr>
            <p:cNvPr id="12304" name="Line 32"/>
            <p:cNvSpPr>
              <a:spLocks noChangeShapeType="1"/>
            </p:cNvSpPr>
            <p:nvPr/>
          </p:nvSpPr>
          <p:spPr bwMode="auto">
            <a:xfrm>
              <a:off x="4540250" y="6151563"/>
              <a:ext cx="0" cy="2286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5" name="Line 33"/>
            <p:cNvSpPr>
              <a:spLocks noChangeShapeType="1"/>
            </p:cNvSpPr>
            <p:nvPr/>
          </p:nvSpPr>
          <p:spPr bwMode="auto">
            <a:xfrm>
              <a:off x="4540250" y="5541963"/>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06" name="Text Box 35"/>
            <p:cNvSpPr txBox="1">
              <a:spLocks noChangeArrowheads="1"/>
            </p:cNvSpPr>
            <p:nvPr/>
          </p:nvSpPr>
          <p:spPr bwMode="auto">
            <a:xfrm>
              <a:off x="5492750" y="5384800"/>
              <a:ext cx="1984868" cy="11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000"/>
                <a:t>Asam amino /</a:t>
              </a:r>
            </a:p>
            <a:p>
              <a:pPr>
                <a:spcBef>
                  <a:spcPct val="0"/>
                </a:spcBef>
                <a:buClrTx/>
                <a:buSzTx/>
                <a:buFontTx/>
                <a:buNone/>
              </a:pPr>
              <a:r>
                <a:rPr lang="en-US" altLang="id-ID" sz="2000"/>
                <a:t>Amin /</a:t>
              </a:r>
            </a:p>
            <a:p>
              <a:pPr>
                <a:spcBef>
                  <a:spcPct val="0"/>
                </a:spcBef>
                <a:buClrTx/>
                <a:buSzTx/>
                <a:buFontTx/>
                <a:buNone/>
              </a:pPr>
              <a:r>
                <a:rPr lang="en-US" altLang="id-ID" sz="2000"/>
                <a:t>Alkohol </a:t>
              </a:r>
            </a:p>
          </p:txBody>
        </p:sp>
        <p:sp>
          <p:nvSpPr>
            <p:cNvPr id="12307" name="AutoShape 36"/>
            <p:cNvSpPr>
              <a:spLocks/>
            </p:cNvSpPr>
            <p:nvPr/>
          </p:nvSpPr>
          <p:spPr bwMode="auto">
            <a:xfrm>
              <a:off x="5097463" y="5302250"/>
              <a:ext cx="381000" cy="1295400"/>
            </a:xfrm>
            <a:prstGeom prst="leftBrace">
              <a:avLst>
                <a:gd name="adj1" fmla="val 2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grpSp>
    </p:spTree>
    <p:extLst>
      <p:ext uri="{BB962C8B-B14F-4D97-AF65-F5344CB8AC3E}">
        <p14:creationId xmlns:p14="http://schemas.microsoft.com/office/powerpoint/2010/main" val="348680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id-ID" smtClean="0"/>
              <a:t>2. Transfer energi</a:t>
            </a:r>
            <a:endParaRPr lang="id-ID" altLang="id-ID" smtClean="0"/>
          </a:p>
        </p:txBody>
      </p:sp>
      <p:sp>
        <p:nvSpPr>
          <p:cNvPr id="13315" name="Content Placeholder 2"/>
          <p:cNvSpPr>
            <a:spLocks noGrp="1"/>
          </p:cNvSpPr>
          <p:nvPr>
            <p:ph idx="1"/>
          </p:nvPr>
        </p:nvSpPr>
        <p:spPr>
          <a:xfrm>
            <a:off x="2894014" y="1524000"/>
            <a:ext cx="7773987" cy="4800600"/>
          </a:xfrm>
        </p:spPr>
        <p:txBody>
          <a:bodyPr/>
          <a:lstStyle/>
          <a:p>
            <a:r>
              <a:rPr lang="en-US" altLang="id-ID" dirty="0" smtClean="0"/>
              <a:t>Ester </a:t>
            </a:r>
            <a:r>
              <a:rPr lang="en-US" altLang="id-ID" dirty="0" err="1" smtClean="0"/>
              <a:t>fosfat</a:t>
            </a:r>
            <a:r>
              <a:rPr lang="en-US" altLang="id-ID" dirty="0" smtClean="0"/>
              <a:t> (C-P) </a:t>
            </a:r>
            <a:r>
              <a:rPr lang="en-US" altLang="id-ID" dirty="0" err="1" smtClean="0"/>
              <a:t>dan</a:t>
            </a:r>
            <a:r>
              <a:rPr lang="en-US" altLang="id-ID" dirty="0" smtClean="0"/>
              <a:t> </a:t>
            </a:r>
            <a:r>
              <a:rPr lang="en-US" altLang="id-ID" dirty="0" err="1" smtClean="0"/>
              <a:t>Fosfat</a:t>
            </a:r>
            <a:r>
              <a:rPr lang="en-US" altLang="id-ID" dirty="0" smtClean="0"/>
              <a:t> kaya </a:t>
            </a:r>
            <a:r>
              <a:rPr lang="en-US" altLang="id-ID" dirty="0" err="1" smtClean="0"/>
              <a:t>energi</a:t>
            </a:r>
            <a:r>
              <a:rPr lang="en-US" altLang="id-ID" dirty="0" smtClean="0"/>
              <a:t> (P-P) </a:t>
            </a:r>
            <a:r>
              <a:rPr lang="en-US" altLang="id-ID" dirty="0" err="1" smtClean="0"/>
              <a:t>merupakan</a:t>
            </a:r>
            <a:endParaRPr lang="en-US" altLang="id-ID" dirty="0" smtClean="0"/>
          </a:p>
          <a:p>
            <a:pPr>
              <a:buFont typeface="Wingdings" panose="05000000000000000000" pitchFamily="2" charset="2"/>
              <a:buNone/>
            </a:pPr>
            <a:r>
              <a:rPr lang="en-US" altLang="id-ID" dirty="0" smtClean="0"/>
              <a:t>    </a:t>
            </a:r>
            <a:r>
              <a:rPr lang="en-US" altLang="id-ID" b="1" dirty="0" err="1" smtClean="0"/>
              <a:t>energi</a:t>
            </a:r>
            <a:r>
              <a:rPr lang="en-US" altLang="id-ID" b="1" dirty="0" smtClean="0"/>
              <a:t> </a:t>
            </a:r>
            <a:r>
              <a:rPr lang="en-US" altLang="id-ID" b="1" dirty="0" err="1" smtClean="0"/>
              <a:t>metabolisme</a:t>
            </a:r>
            <a:r>
              <a:rPr lang="en-US" altLang="id-ID" b="1" dirty="0" smtClean="0"/>
              <a:t> </a:t>
            </a:r>
            <a:r>
              <a:rPr lang="en-US" altLang="id-ID" b="1" dirty="0" err="1" smtClean="0"/>
              <a:t>dalam</a:t>
            </a:r>
            <a:r>
              <a:rPr lang="en-US" altLang="id-ID" b="1" dirty="0" smtClean="0"/>
              <a:t> </a:t>
            </a:r>
            <a:r>
              <a:rPr lang="en-US" altLang="id-ID" b="1" dirty="0" err="1" smtClean="0"/>
              <a:t>sel</a:t>
            </a:r>
            <a:r>
              <a:rPr lang="en-US" altLang="id-ID" b="1" dirty="0" smtClean="0"/>
              <a:t> </a:t>
            </a:r>
          </a:p>
          <a:p>
            <a:pPr>
              <a:buFont typeface="Wingdings" panose="05000000000000000000" pitchFamily="2" charset="2"/>
              <a:buNone/>
            </a:pPr>
            <a:r>
              <a:rPr lang="en-US" altLang="id-ID" dirty="0" smtClean="0"/>
              <a:t>Ada 50 ester </a:t>
            </a:r>
            <a:r>
              <a:rPr lang="en-US" altLang="id-ID" dirty="0" err="1" smtClean="0"/>
              <a:t>teridentifikasi</a:t>
            </a:r>
            <a:r>
              <a:rPr lang="en-US" altLang="id-ID" dirty="0" smtClean="0"/>
              <a:t>, yang </a:t>
            </a:r>
            <a:r>
              <a:rPr lang="en-US" altLang="id-ID" dirty="0" err="1" smtClean="0"/>
              <a:t>terbentuk</a:t>
            </a:r>
            <a:r>
              <a:rPr lang="en-US" altLang="id-ID" dirty="0" smtClean="0"/>
              <a:t> </a:t>
            </a:r>
            <a:r>
              <a:rPr lang="en-US" altLang="id-ID" dirty="0" err="1" smtClean="0"/>
              <a:t>dr</a:t>
            </a:r>
            <a:r>
              <a:rPr lang="en-US" altLang="id-ID" dirty="0" smtClean="0"/>
              <a:t> </a:t>
            </a:r>
            <a:r>
              <a:rPr lang="en-US" altLang="id-ID" dirty="0" err="1" smtClean="0"/>
              <a:t>fosfat</a:t>
            </a:r>
            <a:r>
              <a:rPr lang="en-US" altLang="id-ID" dirty="0" smtClean="0"/>
              <a:t>, </a:t>
            </a:r>
            <a:r>
              <a:rPr lang="en-US" altLang="id-ID" dirty="0" err="1" smtClean="0"/>
              <a:t>gula</a:t>
            </a:r>
            <a:r>
              <a:rPr lang="en-US" altLang="id-ID" dirty="0" smtClean="0"/>
              <a:t> </a:t>
            </a:r>
            <a:r>
              <a:rPr lang="en-US" altLang="id-ID" dirty="0" err="1" smtClean="0"/>
              <a:t>dan</a:t>
            </a:r>
            <a:r>
              <a:rPr lang="en-US" altLang="id-ID" dirty="0" smtClean="0"/>
              <a:t> </a:t>
            </a:r>
            <a:r>
              <a:rPr lang="en-US" altLang="id-ID" dirty="0" err="1" smtClean="0"/>
              <a:t>alkohol</a:t>
            </a:r>
            <a:r>
              <a:rPr lang="en-US" altLang="id-ID" dirty="0" smtClean="0"/>
              <a:t> </a:t>
            </a:r>
          </a:p>
          <a:p>
            <a:pPr>
              <a:buFont typeface="Wingdings" panose="05000000000000000000" pitchFamily="2" charset="2"/>
              <a:buNone/>
            </a:pPr>
            <a:r>
              <a:rPr lang="en-US" altLang="id-ID" dirty="0" err="1" smtClean="0"/>
              <a:t>contohnya</a:t>
            </a:r>
            <a:r>
              <a:rPr lang="en-US" altLang="id-ID" dirty="0" smtClean="0"/>
              <a:t> :</a:t>
            </a:r>
            <a:r>
              <a:rPr lang="id-ID" altLang="id-ID" dirty="0" smtClean="0"/>
              <a:t> </a:t>
            </a:r>
            <a:r>
              <a:rPr lang="en-US" altLang="id-ID" dirty="0" smtClean="0"/>
              <a:t>	- </a:t>
            </a:r>
            <a:r>
              <a:rPr lang="en-US" altLang="id-ID" dirty="0" err="1" smtClean="0"/>
              <a:t>glukosa</a:t>
            </a:r>
            <a:r>
              <a:rPr lang="en-US" altLang="id-ID" dirty="0" smtClean="0"/>
              <a:t> 6 </a:t>
            </a:r>
            <a:r>
              <a:rPr lang="en-US" altLang="id-ID" dirty="0" err="1" smtClean="0"/>
              <a:t>fosfat</a:t>
            </a:r>
            <a:r>
              <a:rPr lang="en-US" altLang="id-ID" dirty="0" smtClean="0"/>
              <a:t> </a:t>
            </a:r>
            <a:r>
              <a:rPr lang="en-US" altLang="id-ID" dirty="0" err="1" smtClean="0"/>
              <a:t>dan</a:t>
            </a:r>
            <a:r>
              <a:rPr lang="en-US" altLang="id-ID" dirty="0" smtClean="0"/>
              <a:t> </a:t>
            </a:r>
          </a:p>
          <a:p>
            <a:pPr>
              <a:buFont typeface="Wingdings" panose="05000000000000000000" pitchFamily="2" charset="2"/>
              <a:buNone/>
            </a:pPr>
            <a:r>
              <a:rPr lang="en-US" altLang="id-ID" dirty="0" smtClean="0"/>
              <a:t>	 </a:t>
            </a:r>
            <a:r>
              <a:rPr lang="id-ID" altLang="id-ID" dirty="0" smtClean="0"/>
              <a:t>                    </a:t>
            </a:r>
            <a:r>
              <a:rPr lang="en-US" altLang="id-ID" dirty="0" smtClean="0"/>
              <a:t> </a:t>
            </a:r>
            <a:r>
              <a:rPr lang="en-US" altLang="id-ID" dirty="0" err="1" smtClean="0"/>
              <a:t>fosfogliseraldehide</a:t>
            </a:r>
            <a:endParaRPr lang="en-US" altLang="id-ID" dirty="0" smtClean="0"/>
          </a:p>
          <a:p>
            <a:pPr>
              <a:buFont typeface="Wingdings" panose="05000000000000000000" pitchFamily="2" charset="2"/>
              <a:buNone/>
            </a:pPr>
            <a:endParaRPr lang="id-ID" altLang="id-ID" dirty="0" smtClean="0"/>
          </a:p>
        </p:txBody>
      </p:sp>
    </p:spTree>
    <p:extLst>
      <p:ext uri="{BB962C8B-B14F-4D97-AF65-F5344CB8AC3E}">
        <p14:creationId xmlns:p14="http://schemas.microsoft.com/office/powerpoint/2010/main" val="161673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1981200" y="457201"/>
            <a:ext cx="6731000" cy="2964597"/>
            <a:chOff x="457200" y="457200"/>
            <a:chExt cx="6731082" cy="2964597"/>
          </a:xfrm>
        </p:grpSpPr>
        <p:sp>
          <p:nvSpPr>
            <p:cNvPr id="15364" name="Text Box 5"/>
            <p:cNvSpPr txBox="1">
              <a:spLocks noChangeArrowheads="1"/>
            </p:cNvSpPr>
            <p:nvPr/>
          </p:nvSpPr>
          <p:spPr bwMode="auto">
            <a:xfrm>
              <a:off x="482600" y="457200"/>
              <a:ext cx="670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dirty="0" err="1">
                  <a:latin typeface="Arial" panose="020B0604020202020204" pitchFamily="34" charset="0"/>
                </a:rPr>
                <a:t>Reaksi</a:t>
              </a:r>
              <a:r>
                <a:rPr lang="en-US" altLang="id-ID" sz="2400" dirty="0">
                  <a:latin typeface="Arial" panose="020B0604020202020204" pitchFamily="34" charset="0"/>
                </a:rPr>
                <a:t> transfer </a:t>
              </a:r>
              <a:r>
                <a:rPr lang="en-US" altLang="id-ID" sz="2400" dirty="0">
                  <a:latin typeface="Arial" panose="020B0604020202020204" pitchFamily="34" charset="0"/>
                  <a:sym typeface="Symbol" panose="05050102010706020507" pitchFamily="18" charset="2"/>
                </a:rPr>
                <a:t>E </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terjadi</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dlm</a:t>
              </a:r>
              <a:r>
                <a:rPr lang="en-US" altLang="id-ID" sz="2400" dirty="0">
                  <a:latin typeface="Arial" panose="020B0604020202020204" pitchFamily="34" charset="0"/>
                  <a:sym typeface="Wingdings 3" panose="05040102010807070707" pitchFamily="18" charset="2"/>
                </a:rPr>
                <a:t> </a:t>
              </a:r>
              <a:r>
                <a:rPr lang="en-US" altLang="id-ID" sz="2400" dirty="0" err="1">
                  <a:solidFill>
                    <a:srgbClr val="FF0000"/>
                  </a:solidFill>
                  <a:latin typeface="Arial" panose="020B0604020202020204" pitchFamily="34" charset="0"/>
                  <a:sym typeface="Wingdings 3" panose="05040102010807070707" pitchFamily="18" charset="2"/>
                </a:rPr>
                <a:t>reaksi</a:t>
              </a:r>
              <a:r>
                <a:rPr lang="en-US" altLang="id-ID" sz="2400" dirty="0">
                  <a:solidFill>
                    <a:srgbClr val="FF0000"/>
                  </a:solidFill>
                  <a:latin typeface="Arial" panose="020B0604020202020204" pitchFamily="34" charset="0"/>
                  <a:sym typeface="Wingdings 3" panose="05040102010807070707" pitchFamily="18" charset="2"/>
                </a:rPr>
                <a:t> </a:t>
              </a:r>
              <a:r>
                <a:rPr lang="en-US" altLang="id-ID" sz="2400" dirty="0" err="1">
                  <a:solidFill>
                    <a:srgbClr val="FF0000"/>
                  </a:solidFill>
                  <a:latin typeface="Arial" panose="020B0604020202020204" pitchFamily="34" charset="0"/>
                  <a:sym typeface="Wingdings 3" panose="05040102010807070707" pitchFamily="18" charset="2"/>
                </a:rPr>
                <a:t>fosforilasi</a:t>
              </a:r>
              <a:endParaRPr lang="en-US" altLang="id-ID" sz="2400" dirty="0">
                <a:solidFill>
                  <a:srgbClr val="FF0000"/>
                </a:solidFill>
                <a:latin typeface="Arial" panose="020B0604020202020204" pitchFamily="34" charset="0"/>
                <a:sym typeface="Wingdings 3" panose="05040102010807070707" pitchFamily="18" charset="2"/>
              </a:endParaRPr>
            </a:p>
          </p:txBody>
        </p:sp>
        <p:sp>
          <p:nvSpPr>
            <p:cNvPr id="15365" name="Text Box 6"/>
            <p:cNvSpPr txBox="1">
              <a:spLocks noChangeArrowheads="1"/>
            </p:cNvSpPr>
            <p:nvPr/>
          </p:nvSpPr>
          <p:spPr bwMode="auto">
            <a:xfrm>
              <a:off x="1146175" y="1147763"/>
              <a:ext cx="34836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tabLst>
                  <a:tab pos="688975" algn="l"/>
                  <a:tab pos="2225675" algn="l"/>
                </a:tabLst>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tabLst>
                  <a:tab pos="688975" algn="l"/>
                  <a:tab pos="2225675" algn="l"/>
                </a:tabLst>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tabLst>
                  <a:tab pos="688975" algn="l"/>
                  <a:tab pos="2225675" algn="l"/>
                </a:tabLst>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tabLst>
                  <a:tab pos="688975" algn="l"/>
                  <a:tab pos="2225675" algn="l"/>
                </a:tabLst>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tabLst>
                  <a:tab pos="688975" algn="l"/>
                  <a:tab pos="2225675" algn="l"/>
                </a:tabLst>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tabLst>
                  <a:tab pos="688975" algn="l"/>
                  <a:tab pos="2225675" algn="l"/>
                </a:tabLst>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tabLst>
                  <a:tab pos="688975" algn="l"/>
                  <a:tab pos="2225675" algn="l"/>
                </a:tabLst>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tabLst>
                  <a:tab pos="688975" algn="l"/>
                  <a:tab pos="2225675" algn="l"/>
                </a:tabLst>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tabLst>
                  <a:tab pos="688975" algn="l"/>
                  <a:tab pos="2225675" algn="l"/>
                </a:tabLst>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Adenosin ~ P ~ P ~ P</a:t>
              </a:r>
            </a:p>
            <a:p>
              <a:pPr>
                <a:spcBef>
                  <a:spcPct val="0"/>
                </a:spcBef>
                <a:buClrTx/>
                <a:buSzTx/>
                <a:buFontTx/>
                <a:buNone/>
              </a:pPr>
              <a:r>
                <a:rPr lang="en-US" altLang="id-ID" sz="2400">
                  <a:latin typeface="Arial" panose="020B0604020202020204" pitchFamily="34" charset="0"/>
                </a:rPr>
                <a:t>			</a:t>
              </a:r>
              <a:r>
                <a:rPr lang="en-US" altLang="id-ID" sz="2000">
                  <a:latin typeface="Arial" panose="020B0604020202020204" pitchFamily="34" charset="0"/>
                </a:rPr>
                <a:t>ATP</a:t>
              </a:r>
            </a:p>
            <a:p>
              <a:pPr>
                <a:spcBef>
                  <a:spcPct val="0"/>
                </a:spcBef>
                <a:buClrTx/>
                <a:buSzTx/>
                <a:buFontTx/>
                <a:buNone/>
              </a:pPr>
              <a:r>
                <a:rPr lang="en-US" altLang="id-ID" sz="2400">
                  <a:latin typeface="Arial" panose="020B0604020202020204" pitchFamily="34" charset="0"/>
                </a:rPr>
                <a:t>	Adenosin~P ~P</a:t>
              </a:r>
            </a:p>
            <a:p>
              <a:pPr>
                <a:spcBef>
                  <a:spcPct val="0"/>
                </a:spcBef>
                <a:buClrTx/>
                <a:buSzTx/>
                <a:buFontTx/>
                <a:buNone/>
              </a:pPr>
              <a:r>
                <a:rPr lang="en-US" altLang="id-ID" sz="2400">
                  <a:latin typeface="Arial" panose="020B0604020202020204" pitchFamily="34" charset="0"/>
                </a:rPr>
                <a:t>			</a:t>
              </a:r>
              <a:r>
                <a:rPr lang="en-US" altLang="id-ID" sz="2000">
                  <a:latin typeface="Arial" panose="020B0604020202020204" pitchFamily="34" charset="0"/>
                </a:rPr>
                <a:t>ADP</a:t>
              </a:r>
            </a:p>
          </p:txBody>
        </p:sp>
        <p:sp>
          <p:nvSpPr>
            <p:cNvPr id="15366" name="Text Box 7"/>
            <p:cNvSpPr txBox="1">
              <a:spLocks noChangeArrowheads="1"/>
            </p:cNvSpPr>
            <p:nvPr/>
          </p:nvSpPr>
          <p:spPr bwMode="auto">
            <a:xfrm>
              <a:off x="5405438" y="1166813"/>
              <a:ext cx="16137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HO – R </a:t>
              </a:r>
            </a:p>
            <a:p>
              <a:pPr>
                <a:spcBef>
                  <a:spcPct val="0"/>
                </a:spcBef>
                <a:buClrTx/>
                <a:buSzTx/>
                <a:buFontTx/>
                <a:buNone/>
              </a:pPr>
              <a:endParaRPr lang="en-US" altLang="id-ID" sz="2400">
                <a:latin typeface="Arial" panose="020B0604020202020204" pitchFamily="34" charset="0"/>
              </a:endParaRPr>
            </a:p>
            <a:p>
              <a:pPr>
                <a:spcBef>
                  <a:spcPct val="0"/>
                </a:spcBef>
                <a:buClrTx/>
                <a:buSzTx/>
                <a:buFontTx/>
                <a:buNone/>
              </a:pPr>
              <a:r>
                <a:rPr lang="en-US" altLang="id-ID" sz="2400">
                  <a:solidFill>
                    <a:srgbClr val="FF5050"/>
                  </a:solidFill>
                  <a:latin typeface="Arial" panose="020B0604020202020204" pitchFamily="34" charset="0"/>
                </a:rPr>
                <a:t>P – O – R</a:t>
              </a:r>
              <a:r>
                <a:rPr lang="en-US" altLang="id-ID" sz="2400">
                  <a:solidFill>
                    <a:schemeClr val="accent2"/>
                  </a:solidFill>
                  <a:latin typeface="Arial" panose="020B0604020202020204" pitchFamily="34" charset="0"/>
                </a:rPr>
                <a:t> </a:t>
              </a:r>
            </a:p>
          </p:txBody>
        </p:sp>
        <p:grpSp>
          <p:nvGrpSpPr>
            <p:cNvPr id="15367" name="Group 15"/>
            <p:cNvGrpSpPr>
              <a:grpSpLocks/>
            </p:cNvGrpSpPr>
            <p:nvPr/>
          </p:nvGrpSpPr>
          <p:grpSpPr bwMode="auto">
            <a:xfrm>
              <a:off x="4260850" y="1336675"/>
              <a:ext cx="1098550" cy="762000"/>
              <a:chOff x="2684" y="1632"/>
              <a:chExt cx="692" cy="864"/>
            </a:xfrm>
          </p:grpSpPr>
          <p:sp>
            <p:nvSpPr>
              <p:cNvPr id="15373" name="Arc 8"/>
              <p:cNvSpPr>
                <a:spLocks/>
              </p:cNvSpPr>
              <p:nvPr/>
            </p:nvSpPr>
            <p:spPr bwMode="auto">
              <a:xfrm>
                <a:off x="2684" y="1632"/>
                <a:ext cx="356" cy="864"/>
              </a:xfrm>
              <a:custGeom>
                <a:avLst/>
                <a:gdLst>
                  <a:gd name="T0" fmla="*/ 0 w 22912"/>
                  <a:gd name="T1" fmla="*/ 0 h 43200"/>
                  <a:gd name="T2" fmla="*/ 0 w 22912"/>
                  <a:gd name="T3" fmla="*/ 0 h 43200"/>
                  <a:gd name="T4" fmla="*/ 0 w 22912"/>
                  <a:gd name="T5" fmla="*/ 0 h 43200"/>
                  <a:gd name="T6" fmla="*/ 0 60000 65536"/>
                  <a:gd name="T7" fmla="*/ 0 60000 65536"/>
                  <a:gd name="T8" fmla="*/ 0 60000 65536"/>
                  <a:gd name="T9" fmla="*/ 0 w 22912"/>
                  <a:gd name="T10" fmla="*/ 0 h 43200"/>
                  <a:gd name="T11" fmla="*/ 22912 w 22912"/>
                  <a:gd name="T12" fmla="*/ 43200 h 43200"/>
                </a:gdLst>
                <a:ahLst/>
                <a:cxnLst>
                  <a:cxn ang="T6">
                    <a:pos x="T0" y="T1"/>
                  </a:cxn>
                  <a:cxn ang="T7">
                    <a:pos x="T2" y="T3"/>
                  </a:cxn>
                  <a:cxn ang="T8">
                    <a:pos x="T4" y="T5"/>
                  </a:cxn>
                </a:cxnLst>
                <a:rect l="T9" t="T10" r="T11" b="T12"/>
                <a:pathLst>
                  <a:path w="22912" h="43200" fill="none" extrusionOk="0">
                    <a:moveTo>
                      <a:pt x="1311" y="0"/>
                    </a:moveTo>
                    <a:cubicBezTo>
                      <a:pt x="13241" y="0"/>
                      <a:pt x="22912" y="9670"/>
                      <a:pt x="22912" y="21600"/>
                    </a:cubicBezTo>
                    <a:cubicBezTo>
                      <a:pt x="22912" y="33529"/>
                      <a:pt x="13241" y="43200"/>
                      <a:pt x="1312" y="43200"/>
                    </a:cubicBezTo>
                    <a:cubicBezTo>
                      <a:pt x="874" y="43200"/>
                      <a:pt x="436" y="43186"/>
                      <a:pt x="-1" y="43160"/>
                    </a:cubicBezTo>
                  </a:path>
                  <a:path w="22912" h="43200" stroke="0" extrusionOk="0">
                    <a:moveTo>
                      <a:pt x="1311" y="0"/>
                    </a:moveTo>
                    <a:cubicBezTo>
                      <a:pt x="13241" y="0"/>
                      <a:pt x="22912" y="9670"/>
                      <a:pt x="22912" y="21600"/>
                    </a:cubicBezTo>
                    <a:cubicBezTo>
                      <a:pt x="22912" y="33529"/>
                      <a:pt x="13241" y="43200"/>
                      <a:pt x="1312" y="43200"/>
                    </a:cubicBezTo>
                    <a:cubicBezTo>
                      <a:pt x="874" y="43200"/>
                      <a:pt x="436" y="43186"/>
                      <a:pt x="-1" y="43160"/>
                    </a:cubicBezTo>
                    <a:lnTo>
                      <a:pt x="1312" y="21600"/>
                    </a:lnTo>
                    <a:lnTo>
                      <a:pt x="131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374" name="Arc 9"/>
              <p:cNvSpPr>
                <a:spLocks/>
              </p:cNvSpPr>
              <p:nvPr/>
            </p:nvSpPr>
            <p:spPr bwMode="auto">
              <a:xfrm flipH="1">
                <a:off x="3040" y="1632"/>
                <a:ext cx="336" cy="864"/>
              </a:xfrm>
              <a:custGeom>
                <a:avLst/>
                <a:gdLst>
                  <a:gd name="T0" fmla="*/ 0 w 22912"/>
                  <a:gd name="T1" fmla="*/ 0 h 43200"/>
                  <a:gd name="T2" fmla="*/ 0 w 22912"/>
                  <a:gd name="T3" fmla="*/ 0 h 43200"/>
                  <a:gd name="T4" fmla="*/ 0 w 22912"/>
                  <a:gd name="T5" fmla="*/ 0 h 43200"/>
                  <a:gd name="T6" fmla="*/ 0 60000 65536"/>
                  <a:gd name="T7" fmla="*/ 0 60000 65536"/>
                  <a:gd name="T8" fmla="*/ 0 60000 65536"/>
                  <a:gd name="T9" fmla="*/ 0 w 22912"/>
                  <a:gd name="T10" fmla="*/ 0 h 43200"/>
                  <a:gd name="T11" fmla="*/ 22912 w 22912"/>
                  <a:gd name="T12" fmla="*/ 43200 h 43200"/>
                </a:gdLst>
                <a:ahLst/>
                <a:cxnLst>
                  <a:cxn ang="T6">
                    <a:pos x="T0" y="T1"/>
                  </a:cxn>
                  <a:cxn ang="T7">
                    <a:pos x="T2" y="T3"/>
                  </a:cxn>
                  <a:cxn ang="T8">
                    <a:pos x="T4" y="T5"/>
                  </a:cxn>
                </a:cxnLst>
                <a:rect l="T9" t="T10" r="T11" b="T12"/>
                <a:pathLst>
                  <a:path w="22912" h="43200" fill="none" extrusionOk="0">
                    <a:moveTo>
                      <a:pt x="1311" y="0"/>
                    </a:moveTo>
                    <a:cubicBezTo>
                      <a:pt x="13241" y="0"/>
                      <a:pt x="22912" y="9670"/>
                      <a:pt x="22912" y="21600"/>
                    </a:cubicBezTo>
                    <a:cubicBezTo>
                      <a:pt x="22912" y="33529"/>
                      <a:pt x="13241" y="43200"/>
                      <a:pt x="1312" y="43200"/>
                    </a:cubicBezTo>
                    <a:cubicBezTo>
                      <a:pt x="874" y="43200"/>
                      <a:pt x="436" y="43186"/>
                      <a:pt x="-1" y="43160"/>
                    </a:cubicBezTo>
                  </a:path>
                  <a:path w="22912" h="43200" stroke="0" extrusionOk="0">
                    <a:moveTo>
                      <a:pt x="1311" y="0"/>
                    </a:moveTo>
                    <a:cubicBezTo>
                      <a:pt x="13241" y="0"/>
                      <a:pt x="22912" y="9670"/>
                      <a:pt x="22912" y="21600"/>
                    </a:cubicBezTo>
                    <a:cubicBezTo>
                      <a:pt x="22912" y="33529"/>
                      <a:pt x="13241" y="43200"/>
                      <a:pt x="1312" y="43200"/>
                    </a:cubicBezTo>
                    <a:cubicBezTo>
                      <a:pt x="874" y="43200"/>
                      <a:pt x="436" y="43186"/>
                      <a:pt x="-1" y="43160"/>
                    </a:cubicBezTo>
                    <a:lnTo>
                      <a:pt x="1312" y="21600"/>
                    </a:lnTo>
                    <a:lnTo>
                      <a:pt x="131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sp>
          <p:nvSpPr>
            <p:cNvPr id="15368" name="Oval 10"/>
            <p:cNvSpPr>
              <a:spLocks noChangeArrowheads="1"/>
            </p:cNvSpPr>
            <p:nvPr/>
          </p:nvSpPr>
          <p:spPr bwMode="auto">
            <a:xfrm>
              <a:off x="3835400" y="1108075"/>
              <a:ext cx="381000" cy="457200"/>
            </a:xfrm>
            <a:prstGeom prst="ellipse">
              <a:avLst/>
            </a:prstGeom>
            <a:noFill/>
            <a:ln w="9525">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d-ID" altLang="id-ID" sz="1800">
                <a:solidFill>
                  <a:srgbClr val="FF5050"/>
                </a:solidFill>
                <a:latin typeface="Arial" panose="020B0604020202020204" pitchFamily="34" charset="0"/>
              </a:endParaRPr>
            </a:p>
          </p:txBody>
        </p:sp>
        <p:sp>
          <p:nvSpPr>
            <p:cNvPr id="15369" name="Oval 11"/>
            <p:cNvSpPr>
              <a:spLocks noChangeArrowheads="1"/>
            </p:cNvSpPr>
            <p:nvPr/>
          </p:nvSpPr>
          <p:spPr bwMode="auto">
            <a:xfrm>
              <a:off x="5418138" y="1946275"/>
              <a:ext cx="304800" cy="381000"/>
            </a:xfrm>
            <a:prstGeom prst="ellipse">
              <a:avLst/>
            </a:prstGeom>
            <a:noFill/>
            <a:ln w="9525">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15370" name="Rectangle 12"/>
            <p:cNvSpPr>
              <a:spLocks noChangeArrowheads="1"/>
            </p:cNvSpPr>
            <p:nvPr/>
          </p:nvSpPr>
          <p:spPr bwMode="auto">
            <a:xfrm>
              <a:off x="6561138" y="1933575"/>
              <a:ext cx="304800" cy="457200"/>
            </a:xfrm>
            <a:prstGeom prst="rect">
              <a:avLst/>
            </a:prstGeom>
            <a:noFill/>
            <a:ln w="9525">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15371" name="Rectangle 13"/>
            <p:cNvSpPr>
              <a:spLocks noChangeArrowheads="1"/>
            </p:cNvSpPr>
            <p:nvPr/>
          </p:nvSpPr>
          <p:spPr bwMode="auto">
            <a:xfrm>
              <a:off x="6218238" y="1184275"/>
              <a:ext cx="381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15372" name="Text Box 14"/>
            <p:cNvSpPr txBox="1">
              <a:spLocks noChangeArrowheads="1"/>
            </p:cNvSpPr>
            <p:nvPr/>
          </p:nvSpPr>
          <p:spPr bwMode="auto">
            <a:xfrm>
              <a:off x="457200" y="2590800"/>
              <a:ext cx="653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E dipindahkan dengan group fosforil ke</a:t>
              </a:r>
            </a:p>
            <a:p>
              <a:pPr>
                <a:spcBef>
                  <a:spcPct val="0"/>
                </a:spcBef>
                <a:buClrTx/>
                <a:buSzTx/>
                <a:buFontTx/>
                <a:buNone/>
              </a:pPr>
              <a:r>
                <a:rPr lang="en-US" altLang="id-ID" sz="2400">
                  <a:latin typeface="Arial" panose="020B0604020202020204" pitchFamily="34" charset="0"/>
                </a:rPr>
                <a:t>senyawa lain dan menyebabkan senyawa aktif</a:t>
              </a:r>
            </a:p>
          </p:txBody>
        </p:sp>
      </p:grpSp>
      <p:sp>
        <p:nvSpPr>
          <p:cNvPr id="15363" name="Text Box 16"/>
          <p:cNvSpPr txBox="1">
            <a:spLocks noChangeArrowheads="1"/>
          </p:cNvSpPr>
          <p:nvPr/>
        </p:nvSpPr>
        <p:spPr bwMode="auto">
          <a:xfrm>
            <a:off x="1981200" y="3616326"/>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800100" indent="-3429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Macam-macam ikatan pyrofosfat kaya</a:t>
            </a:r>
          </a:p>
          <a:p>
            <a:pPr lvl="1">
              <a:spcBef>
                <a:spcPct val="0"/>
              </a:spcBef>
              <a:buClrTx/>
              <a:buSzTx/>
              <a:buFontTx/>
              <a:buAutoNum type="arabicPeriod"/>
            </a:pPr>
            <a:r>
              <a:rPr lang="en-US" altLang="id-ID" sz="2400">
                <a:latin typeface="Arial" panose="020B0604020202020204" pitchFamily="34" charset="0"/>
              </a:rPr>
              <a:t>ATP 	</a:t>
            </a:r>
            <a:r>
              <a:rPr lang="en-US" altLang="id-ID" sz="2400">
                <a:latin typeface="Arial" panose="020B0604020202020204" pitchFamily="34" charset="0"/>
                <a:sym typeface="Wingdings 3" panose="05040102010807070707" pitchFamily="18" charset="2"/>
              </a:rPr>
              <a:t> 	sintesa pati</a:t>
            </a:r>
          </a:p>
          <a:p>
            <a:pPr lvl="1">
              <a:spcBef>
                <a:spcPct val="0"/>
              </a:spcBef>
              <a:buClrTx/>
              <a:buSzTx/>
              <a:buFontTx/>
              <a:buAutoNum type="arabicPeriod"/>
            </a:pPr>
            <a:r>
              <a:rPr lang="en-US" altLang="id-ID" sz="2400">
                <a:latin typeface="Arial" panose="020B0604020202020204" pitchFamily="34" charset="0"/>
                <a:sym typeface="Wingdings 3" panose="05040102010807070707" pitchFamily="18" charset="2"/>
              </a:rPr>
              <a:t>UTP	</a:t>
            </a:r>
            <a:r>
              <a:rPr lang="en-US" altLang="id-ID" sz="2400">
                <a:latin typeface="Arial" panose="020B0604020202020204" pitchFamily="34" charset="0"/>
              </a:rPr>
              <a:t> 	sintesa sukrosa</a:t>
            </a:r>
          </a:p>
          <a:p>
            <a:pPr lvl="1">
              <a:spcBef>
                <a:spcPct val="0"/>
              </a:spcBef>
              <a:buClrTx/>
              <a:buSzTx/>
              <a:buFontTx/>
              <a:buAutoNum type="arabicPeriod"/>
            </a:pPr>
            <a:r>
              <a:rPr lang="en-US" altLang="id-ID" sz="2400">
                <a:latin typeface="Arial" panose="020B0604020202020204" pitchFamily="34" charset="0"/>
              </a:rPr>
              <a:t>GTP	</a:t>
            </a:r>
            <a:r>
              <a:rPr lang="en-US" altLang="id-ID" sz="2400">
                <a:latin typeface="Arial" panose="020B0604020202020204" pitchFamily="34" charset="0"/>
                <a:sym typeface="Wingdings 3" panose="05040102010807070707" pitchFamily="18" charset="2"/>
              </a:rPr>
              <a:t> 	sintesa sellulosa</a:t>
            </a:r>
          </a:p>
          <a:p>
            <a:pPr>
              <a:spcBef>
                <a:spcPct val="0"/>
              </a:spcBef>
              <a:buClrTx/>
              <a:buSzTx/>
              <a:buFontTx/>
              <a:buAutoNum type="arabicPeriod"/>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Ciri ikatan fosfat kaya </a:t>
            </a:r>
            <a:r>
              <a:rPr lang="en-US" altLang="id-ID" sz="2400">
                <a:latin typeface="Arial" panose="020B0604020202020204" pitchFamily="34" charset="0"/>
                <a:sym typeface="Symbol" panose="05050102010706020507" pitchFamily="18" charset="2"/>
              </a:rPr>
              <a:t>E pada sel yang aktif bermetabolisme </a:t>
            </a:r>
            <a:r>
              <a:rPr lang="en-US" altLang="id-ID" sz="2400">
                <a:latin typeface="Arial" panose="020B0604020202020204" pitchFamily="34" charset="0"/>
                <a:sym typeface="Wingdings 3" panose="05040102010807070707" pitchFamily="18" charset="2"/>
              </a:rPr>
              <a:t>  daur ulang (turn over) sangat tinggi</a:t>
            </a:r>
          </a:p>
        </p:txBody>
      </p:sp>
    </p:spTree>
    <p:extLst>
      <p:ext uri="{BB962C8B-B14F-4D97-AF65-F5344CB8AC3E}">
        <p14:creationId xmlns:p14="http://schemas.microsoft.com/office/powerpoint/2010/main" val="252740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p:cNvGrpSpPr>
            <a:grpSpLocks/>
          </p:cNvGrpSpPr>
          <p:nvPr/>
        </p:nvGrpSpPr>
        <p:grpSpPr bwMode="auto">
          <a:xfrm>
            <a:off x="1981200" y="1600201"/>
            <a:ext cx="7057642" cy="3170099"/>
            <a:chOff x="703263" y="228600"/>
            <a:chExt cx="6766476" cy="2867034"/>
          </a:xfrm>
        </p:grpSpPr>
        <p:sp>
          <p:nvSpPr>
            <p:cNvPr id="17412" name="Text Box 5"/>
            <p:cNvSpPr txBox="1">
              <a:spLocks noChangeArrowheads="1"/>
            </p:cNvSpPr>
            <p:nvPr/>
          </p:nvSpPr>
          <p:spPr bwMode="auto">
            <a:xfrm>
              <a:off x="703263" y="1166813"/>
              <a:ext cx="1984224" cy="9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000"/>
                <a:t>Sel bervacuola</a:t>
              </a:r>
            </a:p>
            <a:p>
              <a:pPr>
                <a:spcBef>
                  <a:spcPct val="0"/>
                </a:spcBef>
                <a:buClrTx/>
                <a:buSzTx/>
                <a:buFontTx/>
                <a:buNone/>
              </a:pPr>
              <a:r>
                <a:rPr lang="en-US" altLang="id-ID" sz="2000">
                  <a:sym typeface="Wingdings" panose="05000000000000000000" pitchFamily="2" charset="2"/>
                </a:rPr>
                <a:t>	</a:t>
              </a:r>
              <a:r>
                <a:rPr lang="en-US" altLang="id-ID" sz="2000">
                  <a:sym typeface="Wingdings 3" panose="05040102010807070707" pitchFamily="18" charset="2"/>
                </a:rPr>
                <a:t></a:t>
              </a:r>
            </a:p>
            <a:p>
              <a:pPr>
                <a:spcBef>
                  <a:spcPct val="0"/>
                </a:spcBef>
                <a:buClrTx/>
                <a:buSzTx/>
                <a:buFontTx/>
                <a:buNone/>
              </a:pPr>
              <a:r>
                <a:rPr lang="en-US" altLang="id-ID" sz="2000">
                  <a:sym typeface="Wingdings" panose="05000000000000000000" pitchFamily="2" charset="2"/>
                </a:rPr>
                <a:t>2 pool fosfat</a:t>
              </a:r>
            </a:p>
          </p:txBody>
        </p:sp>
        <p:sp>
          <p:nvSpPr>
            <p:cNvPr id="17413" name="Text Box 6"/>
            <p:cNvSpPr txBox="1">
              <a:spLocks noChangeArrowheads="1"/>
            </p:cNvSpPr>
            <p:nvPr/>
          </p:nvSpPr>
          <p:spPr bwMode="auto">
            <a:xfrm>
              <a:off x="3429000" y="228600"/>
              <a:ext cx="4040739" cy="286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000"/>
                <a:t>Metabolic pool</a:t>
              </a:r>
            </a:p>
            <a:p>
              <a:pPr>
                <a:spcBef>
                  <a:spcPct val="0"/>
                </a:spcBef>
                <a:buClrTx/>
                <a:buSzTx/>
                <a:buFontTx/>
                <a:buNone/>
              </a:pPr>
              <a:r>
                <a:rPr lang="en-US" altLang="id-ID" sz="2000">
                  <a:sym typeface="Wingdings" panose="05000000000000000000" pitchFamily="2" charset="2"/>
                </a:rPr>
                <a:t>	 </a:t>
              </a:r>
              <a:r>
                <a:rPr lang="en-US" altLang="id-ID" sz="1800">
                  <a:latin typeface="Arial" panose="020B0604020202020204" pitchFamily="34" charset="0"/>
                  <a:sym typeface="Wingdings 3" panose="05040102010807070707" pitchFamily="18" charset="2"/>
                </a:rPr>
                <a:t></a:t>
              </a:r>
              <a:endParaRPr lang="en-US" altLang="id-ID" sz="2000">
                <a:sym typeface="Wingdings" panose="05000000000000000000" pitchFamily="2" charset="2"/>
              </a:endParaRPr>
            </a:p>
            <a:p>
              <a:pPr>
                <a:spcBef>
                  <a:spcPct val="0"/>
                </a:spcBef>
                <a:buClrTx/>
                <a:buSzTx/>
                <a:buFontTx/>
                <a:buNone/>
              </a:pPr>
              <a:r>
                <a:rPr lang="en-US" altLang="id-ID" sz="2000">
                  <a:sym typeface="Wingdings" panose="05000000000000000000" pitchFamily="2" charset="2"/>
                </a:rPr>
                <a:t>Citoplasma	didominasi</a:t>
              </a:r>
            </a:p>
            <a:p>
              <a:pPr>
                <a:spcBef>
                  <a:spcPct val="0"/>
                </a:spcBef>
                <a:buClrTx/>
                <a:buSzTx/>
                <a:buFontTx/>
                <a:buNone/>
              </a:pPr>
              <a:r>
                <a:rPr lang="en-US" altLang="id-ID" sz="2000">
                  <a:sym typeface="Wingdings" panose="05000000000000000000" pitchFamily="2" charset="2"/>
                </a:rPr>
                <a:t>kloroplas	ester fosfat</a:t>
              </a:r>
            </a:p>
            <a:p>
              <a:pPr>
                <a:spcBef>
                  <a:spcPct val="0"/>
                </a:spcBef>
                <a:buClrTx/>
                <a:buSzTx/>
                <a:buFontTx/>
                <a:buNone/>
              </a:pPr>
              <a:endParaRPr lang="en-US" altLang="id-ID" sz="2000">
                <a:sym typeface="Wingdings" panose="05000000000000000000" pitchFamily="2" charset="2"/>
              </a:endParaRPr>
            </a:p>
            <a:p>
              <a:pPr>
                <a:spcBef>
                  <a:spcPct val="0"/>
                </a:spcBef>
                <a:buClrTx/>
                <a:buSzTx/>
                <a:buFontTx/>
                <a:buNone/>
              </a:pPr>
              <a:endParaRPr lang="en-US" altLang="id-ID" sz="2000">
                <a:sym typeface="Wingdings" panose="05000000000000000000" pitchFamily="2" charset="2"/>
              </a:endParaRPr>
            </a:p>
            <a:p>
              <a:pPr>
                <a:spcBef>
                  <a:spcPct val="0"/>
                </a:spcBef>
                <a:buClrTx/>
                <a:buSzTx/>
                <a:buFontTx/>
                <a:buNone/>
              </a:pPr>
              <a:endParaRPr lang="en-US" altLang="id-ID" sz="2000">
                <a:sym typeface="Wingdings" panose="05000000000000000000" pitchFamily="2" charset="2"/>
              </a:endParaRPr>
            </a:p>
            <a:p>
              <a:pPr>
                <a:spcBef>
                  <a:spcPct val="0"/>
                </a:spcBef>
                <a:buClrTx/>
                <a:buSzTx/>
                <a:buFontTx/>
                <a:buNone/>
              </a:pPr>
              <a:r>
                <a:rPr lang="en-US" altLang="id-ID" sz="2000">
                  <a:sym typeface="Wingdings" panose="05000000000000000000" pitchFamily="2" charset="2"/>
                </a:rPr>
                <a:t>Nonmetabolic pool </a:t>
              </a:r>
              <a:r>
                <a:rPr lang="en-US" altLang="id-ID" sz="2000">
                  <a:sym typeface="Wingdings 3" panose="05040102010807070707" pitchFamily="18" charset="2"/>
                </a:rPr>
                <a:t> vacuola</a:t>
              </a:r>
            </a:p>
            <a:p>
              <a:pPr>
                <a:spcBef>
                  <a:spcPct val="0"/>
                </a:spcBef>
                <a:buClrTx/>
                <a:buSzTx/>
                <a:buFontTx/>
                <a:buNone/>
              </a:pPr>
              <a:r>
                <a:rPr lang="en-US" altLang="id-ID" sz="2000">
                  <a:sym typeface="Wingdings 3" panose="05040102010807070707" pitchFamily="18" charset="2"/>
                </a:rPr>
                <a:t>			     </a:t>
              </a:r>
              <a:r>
                <a:rPr lang="en-US" altLang="id-ID" sz="1800">
                  <a:latin typeface="Arial" panose="020B0604020202020204" pitchFamily="34" charset="0"/>
                  <a:sym typeface="Wingdings 3" panose="05040102010807070707" pitchFamily="18" charset="2"/>
                </a:rPr>
                <a:t></a:t>
              </a:r>
              <a:endParaRPr lang="en-US" altLang="id-ID" sz="2000">
                <a:sym typeface="Wingdings" panose="05000000000000000000" pitchFamily="2" charset="2"/>
              </a:endParaRPr>
            </a:p>
            <a:p>
              <a:pPr>
                <a:spcBef>
                  <a:spcPct val="0"/>
                </a:spcBef>
                <a:buClrTx/>
                <a:buSzTx/>
                <a:buFontTx/>
                <a:buNone/>
              </a:pPr>
              <a:r>
                <a:rPr lang="en-US" altLang="id-ID" sz="2000">
                  <a:sym typeface="Wingdings" panose="05000000000000000000" pitchFamily="2" charset="2"/>
                </a:rPr>
                <a:t>		        Pi Dominan</a:t>
              </a:r>
              <a:endParaRPr lang="en-US" altLang="id-ID" sz="2000">
                <a:sym typeface="Wingdings 3" panose="05040102010807070707" pitchFamily="18" charset="2"/>
              </a:endParaRPr>
            </a:p>
          </p:txBody>
        </p:sp>
        <p:sp>
          <p:nvSpPr>
            <p:cNvPr id="17414" name="Line 7"/>
            <p:cNvSpPr>
              <a:spLocks noChangeShapeType="1"/>
            </p:cNvSpPr>
            <p:nvPr/>
          </p:nvSpPr>
          <p:spPr bwMode="auto">
            <a:xfrm flipV="1">
              <a:off x="2911475" y="404813"/>
              <a:ext cx="457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415" name="Line 8"/>
            <p:cNvSpPr>
              <a:spLocks noChangeShapeType="1"/>
            </p:cNvSpPr>
            <p:nvPr/>
          </p:nvSpPr>
          <p:spPr bwMode="auto">
            <a:xfrm>
              <a:off x="2911475" y="1700213"/>
              <a:ext cx="457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17416" name="Group 12"/>
            <p:cNvGrpSpPr>
              <a:grpSpLocks/>
            </p:cNvGrpSpPr>
            <p:nvPr/>
          </p:nvGrpSpPr>
          <p:grpSpPr bwMode="auto">
            <a:xfrm>
              <a:off x="4892675" y="938213"/>
              <a:ext cx="381000" cy="533400"/>
              <a:chOff x="3456" y="1920"/>
              <a:chExt cx="240" cy="432"/>
            </a:xfrm>
          </p:grpSpPr>
          <p:sp>
            <p:nvSpPr>
              <p:cNvPr id="17417" name="Line 10"/>
              <p:cNvSpPr>
                <a:spLocks noChangeShapeType="1"/>
              </p:cNvSpPr>
              <p:nvPr/>
            </p:nvSpPr>
            <p:spPr bwMode="auto">
              <a:xfrm>
                <a:off x="3456" y="1920"/>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7418" name="Line 11"/>
              <p:cNvSpPr>
                <a:spLocks noChangeShapeType="1"/>
              </p:cNvSpPr>
              <p:nvPr/>
            </p:nvSpPr>
            <p:spPr bwMode="auto">
              <a:xfrm flipH="1">
                <a:off x="3456" y="2112"/>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grpSp>
      <p:sp>
        <p:nvSpPr>
          <p:cNvPr id="17411" name="TextBox 9"/>
          <p:cNvSpPr txBox="1">
            <a:spLocks noChangeArrowheads="1"/>
          </p:cNvSpPr>
          <p:nvPr/>
        </p:nvSpPr>
        <p:spPr bwMode="auto">
          <a:xfrm>
            <a:off x="2354264" y="457200"/>
            <a:ext cx="519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3200"/>
              <a:t>PERANAN P DALAM SEL </a:t>
            </a:r>
            <a:endParaRPr lang="id-ID" altLang="id-ID" sz="3200"/>
          </a:p>
        </p:txBody>
      </p:sp>
    </p:spTree>
    <p:extLst>
      <p:ext uri="{BB962C8B-B14F-4D97-AF65-F5344CB8AC3E}">
        <p14:creationId xmlns:p14="http://schemas.microsoft.com/office/powerpoint/2010/main" val="267305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351089" y="228600"/>
            <a:ext cx="7489825" cy="1143000"/>
          </a:xfrm>
        </p:spPr>
        <p:txBody>
          <a:bodyPr/>
          <a:lstStyle/>
          <a:p>
            <a:r>
              <a:rPr lang="en-US" altLang="id-ID"/>
              <a:t>Phosphorus in Soils</a:t>
            </a:r>
          </a:p>
        </p:txBody>
      </p:sp>
      <p:sp>
        <p:nvSpPr>
          <p:cNvPr id="405507" name="Rectangle 3"/>
          <p:cNvSpPr>
            <a:spLocks noGrp="1" noChangeArrowheads="1"/>
          </p:cNvSpPr>
          <p:nvPr>
            <p:ph type="body" idx="1"/>
          </p:nvPr>
        </p:nvSpPr>
        <p:spPr>
          <a:xfrm>
            <a:off x="2209800" y="1827213"/>
            <a:ext cx="7924800" cy="4083050"/>
          </a:xfrm>
        </p:spPr>
        <p:txBody>
          <a:bodyPr>
            <a:normAutofit lnSpcReduction="10000"/>
          </a:bodyPr>
          <a:lstStyle/>
          <a:p>
            <a:pPr>
              <a:lnSpc>
                <a:spcPct val="80000"/>
              </a:lnSpc>
            </a:pPr>
            <a:r>
              <a:rPr lang="en-US" altLang="id-ID" dirty="0"/>
              <a:t>Soils may contain from 0.1 to 0.02% P</a:t>
            </a:r>
          </a:p>
          <a:p>
            <a:pPr>
              <a:lnSpc>
                <a:spcPct val="80000"/>
              </a:lnSpc>
            </a:pPr>
            <a:endParaRPr lang="en-US" altLang="id-ID" sz="800" dirty="0"/>
          </a:p>
          <a:p>
            <a:pPr>
              <a:lnSpc>
                <a:spcPct val="80000"/>
              </a:lnSpc>
            </a:pPr>
            <a:r>
              <a:rPr lang="en-US" altLang="id-ID" dirty="0"/>
              <a:t>N:P ratio in soils is about 8:1</a:t>
            </a:r>
          </a:p>
          <a:p>
            <a:pPr>
              <a:lnSpc>
                <a:spcPct val="80000"/>
              </a:lnSpc>
            </a:pPr>
            <a:endParaRPr lang="en-US" altLang="id-ID" sz="800" dirty="0"/>
          </a:p>
          <a:p>
            <a:pPr>
              <a:lnSpc>
                <a:spcPct val="80000"/>
              </a:lnSpc>
            </a:pPr>
            <a:r>
              <a:rPr lang="en-US" altLang="id-ID" dirty="0"/>
              <a:t>There is little relationship between total soil P 	and available P; only a tiny fraction of total 	P </a:t>
            </a:r>
            <a:r>
              <a:rPr lang="id-ID" altLang="id-ID" dirty="0" smtClean="0"/>
              <a:t>	</a:t>
            </a:r>
            <a:r>
              <a:rPr lang="en-US" altLang="id-ID" dirty="0" smtClean="0"/>
              <a:t>is </a:t>
            </a:r>
            <a:r>
              <a:rPr lang="en-US" altLang="id-ID" dirty="0"/>
              <a:t>available to plants</a:t>
            </a:r>
          </a:p>
          <a:p>
            <a:pPr>
              <a:lnSpc>
                <a:spcPct val="80000"/>
              </a:lnSpc>
            </a:pPr>
            <a:endParaRPr lang="en-US" altLang="id-ID" sz="900" dirty="0"/>
          </a:p>
          <a:p>
            <a:pPr>
              <a:lnSpc>
                <a:spcPct val="80000"/>
              </a:lnSpc>
            </a:pPr>
            <a:r>
              <a:rPr lang="en-US" altLang="id-ID" dirty="0"/>
              <a:t>Forms of soil P:</a:t>
            </a:r>
          </a:p>
          <a:p>
            <a:pPr lvl="1">
              <a:lnSpc>
                <a:spcPct val="80000"/>
              </a:lnSpc>
            </a:pPr>
            <a:r>
              <a:rPr lang="en-US" altLang="id-ID" dirty="0"/>
              <a:t>Organic - various P forms associated with humus</a:t>
            </a:r>
          </a:p>
          <a:p>
            <a:pPr lvl="1">
              <a:lnSpc>
                <a:spcPct val="80000"/>
              </a:lnSpc>
            </a:pPr>
            <a:r>
              <a:rPr lang="en-US" altLang="id-ID" dirty="0"/>
              <a:t>Inorganic - mineral P, adsorbed P</a:t>
            </a:r>
          </a:p>
          <a:p>
            <a:pPr lvl="1">
              <a:lnSpc>
                <a:spcPct val="80000"/>
              </a:lnSpc>
            </a:pPr>
            <a:r>
              <a:rPr lang="en-US" altLang="id-ID" dirty="0"/>
              <a:t>P in soil solution (ionic forms)</a:t>
            </a:r>
          </a:p>
        </p:txBody>
      </p:sp>
    </p:spTree>
    <p:extLst>
      <p:ext uri="{BB962C8B-B14F-4D97-AF65-F5344CB8AC3E}">
        <p14:creationId xmlns:p14="http://schemas.microsoft.com/office/powerpoint/2010/main" val="34256671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p:cNvSpPr txBox="1">
            <a:spLocks noChangeArrowheads="1"/>
          </p:cNvSpPr>
          <p:nvPr/>
        </p:nvSpPr>
        <p:spPr bwMode="auto">
          <a:xfrm>
            <a:off x="1862138" y="4191000"/>
            <a:ext cx="7815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Suplai P terganggu </a:t>
            </a:r>
            <a:r>
              <a:rPr lang="en-US" altLang="id-ID" sz="2400">
                <a:sym typeface="Wingdings 3" panose="05040102010807070707" pitchFamily="18" charset="2"/>
              </a:rPr>
              <a:t> pertumbuhan terhambat</a:t>
            </a:r>
          </a:p>
          <a:p>
            <a:pPr>
              <a:spcBef>
                <a:spcPct val="0"/>
              </a:spcBef>
              <a:buClrTx/>
              <a:buSzTx/>
              <a:buFontTx/>
              <a:buNone/>
            </a:pPr>
            <a:r>
              <a:rPr lang="en-US" altLang="id-ID" sz="2400">
                <a:sym typeface="Wingdings 3" panose="05040102010807070707" pitchFamily="18" charset="2"/>
              </a:rPr>
              <a:t>						 </a:t>
            </a:r>
            <a:r>
              <a:rPr lang="en-US" altLang="id-ID" sz="1800">
                <a:latin typeface="Arial" panose="020B0604020202020204" pitchFamily="34" charset="0"/>
                <a:sym typeface="Wingdings 3" panose="05040102010807070707" pitchFamily="18" charset="2"/>
              </a:rPr>
              <a:t></a:t>
            </a:r>
            <a:endParaRPr lang="en-US" altLang="id-ID" sz="2400">
              <a:sym typeface="Wingdings" panose="05000000000000000000" pitchFamily="2" charset="2"/>
            </a:endParaRPr>
          </a:p>
          <a:p>
            <a:pPr>
              <a:spcBef>
                <a:spcPct val="0"/>
              </a:spcBef>
              <a:buClrTx/>
              <a:buSzTx/>
              <a:buFontTx/>
              <a:buNone/>
            </a:pPr>
            <a:r>
              <a:rPr lang="en-US" altLang="id-ID" sz="2400">
                <a:sym typeface="Wingdings" panose="05000000000000000000" pitchFamily="2" charset="2"/>
              </a:rPr>
              <a:t>				   pelepasan P dr vacuola </a:t>
            </a:r>
          </a:p>
          <a:p>
            <a:pPr>
              <a:spcBef>
                <a:spcPct val="0"/>
              </a:spcBef>
              <a:buClrTx/>
              <a:buSzTx/>
              <a:buFontTx/>
              <a:buNone/>
            </a:pPr>
            <a:r>
              <a:rPr lang="en-US" altLang="id-ID" sz="2400">
                <a:sym typeface="Wingdings" panose="05000000000000000000" pitchFamily="2" charset="2"/>
              </a:rPr>
              <a:t>				   tertekan</a:t>
            </a:r>
          </a:p>
        </p:txBody>
      </p:sp>
      <p:grpSp>
        <p:nvGrpSpPr>
          <p:cNvPr id="18435" name="Group 12"/>
          <p:cNvGrpSpPr>
            <a:grpSpLocks/>
          </p:cNvGrpSpPr>
          <p:nvPr/>
        </p:nvGrpSpPr>
        <p:grpSpPr bwMode="auto">
          <a:xfrm>
            <a:off x="1951039" y="1676401"/>
            <a:ext cx="8243887" cy="2308225"/>
            <a:chOff x="427038" y="408352"/>
            <a:chExt cx="8244543" cy="1568453"/>
          </a:xfrm>
        </p:grpSpPr>
        <p:sp>
          <p:nvSpPr>
            <p:cNvPr id="18436" name="Text Box 5"/>
            <p:cNvSpPr txBox="1">
              <a:spLocks noChangeArrowheads="1"/>
            </p:cNvSpPr>
            <p:nvPr/>
          </p:nvSpPr>
          <p:spPr bwMode="auto">
            <a:xfrm>
              <a:off x="427038" y="779463"/>
              <a:ext cx="1431916" cy="3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Suplai P</a:t>
              </a:r>
            </a:p>
          </p:txBody>
        </p:sp>
        <p:sp>
          <p:nvSpPr>
            <p:cNvPr id="18437" name="Text Box 6"/>
            <p:cNvSpPr txBox="1">
              <a:spLocks noChangeArrowheads="1"/>
            </p:cNvSpPr>
            <p:nvPr/>
          </p:nvSpPr>
          <p:spPr bwMode="auto">
            <a:xfrm>
              <a:off x="2438400" y="408352"/>
              <a:ext cx="6233181" cy="15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Cukup </a:t>
              </a:r>
              <a:r>
                <a:rPr lang="en-US" altLang="id-ID" sz="2400">
                  <a:sym typeface="Wingdings 3" panose="05040102010807070707" pitchFamily="18" charset="2"/>
                </a:rPr>
                <a:t> 85 – 95 % Pi dalam vacuola</a:t>
              </a:r>
            </a:p>
            <a:p>
              <a:pPr>
                <a:spcBef>
                  <a:spcPct val="0"/>
                </a:spcBef>
                <a:buClrTx/>
                <a:buSzTx/>
                <a:buFontTx/>
                <a:buNone/>
              </a:pPr>
              <a:endParaRPr lang="en-US" altLang="id-ID" sz="2400">
                <a:sym typeface="Wingdings 3" panose="05040102010807070707" pitchFamily="18" charset="2"/>
              </a:endParaRPr>
            </a:p>
            <a:p>
              <a:pPr>
                <a:spcBef>
                  <a:spcPct val="0"/>
                </a:spcBef>
                <a:buClrTx/>
                <a:buSzTx/>
                <a:buFontTx/>
                <a:buNone/>
              </a:pPr>
              <a:endParaRPr lang="en-US" altLang="id-ID" sz="2400">
                <a:sym typeface="Wingdings 3" panose="05040102010807070707" pitchFamily="18" charset="2"/>
              </a:endParaRPr>
            </a:p>
            <a:p>
              <a:pPr>
                <a:spcBef>
                  <a:spcPct val="0"/>
                </a:spcBef>
                <a:buClrTx/>
                <a:buSzTx/>
                <a:buFontTx/>
                <a:buNone/>
              </a:pPr>
              <a:r>
                <a:rPr lang="en-US" altLang="id-ID" sz="2400">
                  <a:sym typeface="Wingdings 3" panose="05040102010807070707" pitchFamily="18" charset="2"/>
                </a:rPr>
                <a:t>Diganggu	    [ P dlm vacuola]   tajam</a:t>
              </a:r>
            </a:p>
            <a:p>
              <a:pPr>
                <a:spcBef>
                  <a:spcPct val="0"/>
                </a:spcBef>
                <a:buClrTx/>
                <a:buSzTx/>
                <a:buFontTx/>
                <a:buNone/>
              </a:pPr>
              <a:r>
                <a:rPr lang="en-US" altLang="id-ID" sz="2400">
                  <a:sym typeface="Wingdings 3" panose="05040102010807070707" pitchFamily="18" charset="2"/>
                </a:rPr>
                <a:t>		    [ P dlm sitosol]   kecil</a:t>
              </a:r>
            </a:p>
            <a:p>
              <a:pPr>
                <a:spcBef>
                  <a:spcPct val="0"/>
                </a:spcBef>
                <a:buClrTx/>
                <a:buSzTx/>
                <a:buFontTx/>
                <a:buNone/>
              </a:pPr>
              <a:r>
                <a:rPr lang="en-US" altLang="id-ID" sz="2400">
                  <a:sym typeface="Wingdings 3" panose="05040102010807070707" pitchFamily="18" charset="2"/>
                </a:rPr>
                <a:t>		   </a:t>
              </a:r>
              <a:r>
                <a:rPr lang="en-US" altLang="id-ID" sz="2000">
                  <a:sym typeface="Wingdings 3" panose="05040102010807070707" pitchFamily="18" charset="2"/>
                </a:rPr>
                <a:t>~ 6 mM  &lt;3mM</a:t>
              </a:r>
            </a:p>
          </p:txBody>
        </p:sp>
        <p:grpSp>
          <p:nvGrpSpPr>
            <p:cNvPr id="18438" name="Group 12"/>
            <p:cNvGrpSpPr>
              <a:grpSpLocks/>
            </p:cNvGrpSpPr>
            <p:nvPr/>
          </p:nvGrpSpPr>
          <p:grpSpPr bwMode="auto">
            <a:xfrm>
              <a:off x="4191000" y="1219200"/>
              <a:ext cx="457200" cy="457200"/>
              <a:chOff x="2731" y="1179"/>
              <a:chExt cx="288" cy="528"/>
            </a:xfrm>
          </p:grpSpPr>
          <p:sp>
            <p:nvSpPr>
              <p:cNvPr id="18443" name="Line 7"/>
              <p:cNvSpPr>
                <a:spLocks noChangeShapeType="1"/>
              </p:cNvSpPr>
              <p:nvPr/>
            </p:nvSpPr>
            <p:spPr bwMode="auto">
              <a:xfrm>
                <a:off x="2731" y="1179"/>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44" name="Arc 8"/>
              <p:cNvSpPr>
                <a:spLocks/>
              </p:cNvSpPr>
              <p:nvPr/>
            </p:nvSpPr>
            <p:spPr bwMode="auto">
              <a:xfrm flipH="1" flipV="1">
                <a:off x="2731" y="1179"/>
                <a:ext cx="288"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sp>
          <p:nvSpPr>
            <p:cNvPr id="18439" name="Line 9"/>
            <p:cNvSpPr>
              <a:spLocks noChangeShapeType="1"/>
            </p:cNvSpPr>
            <p:nvPr/>
          </p:nvSpPr>
          <p:spPr bwMode="auto">
            <a:xfrm flipV="1">
              <a:off x="1973263" y="500063"/>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40" name="Line 10"/>
            <p:cNvSpPr>
              <a:spLocks noChangeShapeType="1"/>
            </p:cNvSpPr>
            <p:nvPr/>
          </p:nvSpPr>
          <p:spPr bwMode="auto">
            <a:xfrm>
              <a:off x="1973263" y="957263"/>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41" name="Line 28"/>
            <p:cNvSpPr>
              <a:spLocks noChangeShapeType="1"/>
            </p:cNvSpPr>
            <p:nvPr/>
          </p:nvSpPr>
          <p:spPr bwMode="auto">
            <a:xfrm flipH="1">
              <a:off x="7391400" y="11430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42" name="Line 29"/>
            <p:cNvSpPr>
              <a:spLocks noChangeShapeType="1"/>
            </p:cNvSpPr>
            <p:nvPr/>
          </p:nvSpPr>
          <p:spPr bwMode="auto">
            <a:xfrm flipH="1">
              <a:off x="7239000" y="15240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426867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7359" y="-205324"/>
            <a:ext cx="10515600" cy="1325563"/>
          </a:xfrm>
        </p:spPr>
        <p:txBody>
          <a:bodyPr/>
          <a:lstStyle/>
          <a:p>
            <a:r>
              <a:rPr lang="en-US" altLang="id-ID" dirty="0" smtClean="0"/>
              <a:t>PERAN PENGATURAN </a:t>
            </a:r>
            <a:r>
              <a:rPr lang="en-US" altLang="id-ID" dirty="0" err="1" smtClean="0"/>
              <a:t>dr</a:t>
            </a:r>
            <a:r>
              <a:rPr lang="en-US" altLang="id-ID" dirty="0" smtClean="0"/>
              <a:t> Pi</a:t>
            </a:r>
            <a:endParaRPr lang="id-ID" altLang="id-ID" dirty="0" smtClean="0"/>
          </a:p>
        </p:txBody>
      </p:sp>
      <p:sp>
        <p:nvSpPr>
          <p:cNvPr id="3" name="Content Placeholder 2"/>
          <p:cNvSpPr>
            <a:spLocks noGrp="1"/>
          </p:cNvSpPr>
          <p:nvPr>
            <p:ph idx="1"/>
          </p:nvPr>
        </p:nvSpPr>
        <p:spPr>
          <a:xfrm>
            <a:off x="1195842" y="1013361"/>
            <a:ext cx="8304418" cy="5029200"/>
          </a:xfrm>
        </p:spPr>
        <p:txBody>
          <a:bodyPr>
            <a:normAutofit fontScale="62500" lnSpcReduction="20000"/>
          </a:bodyPr>
          <a:lstStyle/>
          <a:p>
            <a:pPr>
              <a:defRPr/>
            </a:pPr>
            <a:r>
              <a:rPr lang="en-US" dirty="0" err="1" smtClean="0"/>
              <a:t>Fungsi</a:t>
            </a:r>
            <a:r>
              <a:rPr lang="en-US" dirty="0" smtClean="0"/>
              <a:t> Pi</a:t>
            </a:r>
          </a:p>
          <a:p>
            <a:pPr lvl="1">
              <a:defRPr/>
            </a:pPr>
            <a:r>
              <a:rPr lang="en-US" dirty="0" smtClean="0"/>
              <a:t>1. Pool m</a:t>
            </a:r>
            <a:r>
              <a:rPr lang="id-ID" dirty="0" smtClean="0"/>
              <a:t>e</a:t>
            </a:r>
            <a:r>
              <a:rPr lang="en-US" dirty="0" err="1" smtClean="0"/>
              <a:t>tabolik</a:t>
            </a:r>
            <a:endParaRPr lang="en-US" dirty="0" smtClean="0"/>
          </a:p>
          <a:p>
            <a:pPr lvl="1">
              <a:defRPr/>
            </a:pPr>
            <a:r>
              <a:rPr lang="en-US" dirty="0" smtClean="0"/>
              <a:t>2. Pool non </a:t>
            </a:r>
            <a:r>
              <a:rPr lang="en-US" dirty="0" err="1" smtClean="0"/>
              <a:t>metabolik</a:t>
            </a:r>
            <a:r>
              <a:rPr lang="en-US" dirty="0" smtClean="0"/>
              <a:t>. </a:t>
            </a:r>
            <a:endParaRPr lang="id-ID" dirty="0" smtClean="0"/>
          </a:p>
          <a:p>
            <a:pPr lvl="1">
              <a:defRPr/>
            </a:pPr>
            <a:endParaRPr lang="en-US" dirty="0" smtClean="0"/>
          </a:p>
          <a:p>
            <a:pPr lvl="1" indent="-742950">
              <a:buNone/>
              <a:defRPr/>
            </a:pPr>
            <a:r>
              <a:rPr lang="en-US" sz="2800" dirty="0" err="1" smtClean="0"/>
              <a:t>Fungsi</a:t>
            </a:r>
            <a:r>
              <a:rPr lang="en-US" sz="2800" dirty="0" smtClean="0"/>
              <a:t> P </a:t>
            </a:r>
            <a:r>
              <a:rPr lang="en-US" sz="2800" dirty="0" err="1" smtClean="0"/>
              <a:t>dalam</a:t>
            </a:r>
            <a:r>
              <a:rPr lang="en-US" sz="2800" dirty="0" smtClean="0"/>
              <a:t> pool </a:t>
            </a:r>
            <a:r>
              <a:rPr lang="en-US" sz="2800" dirty="0" smtClean="0"/>
              <a:t>metabolic</a:t>
            </a:r>
            <a:endParaRPr lang="id-ID" sz="2800" dirty="0" smtClean="0"/>
          </a:p>
          <a:p>
            <a:pPr lvl="1" indent="-742950">
              <a:buNone/>
              <a:defRPr/>
            </a:pPr>
            <a:endParaRPr lang="en-US" sz="2800" dirty="0" smtClean="0"/>
          </a:p>
          <a:p>
            <a:pPr lvl="1" indent="-742950">
              <a:buNone/>
              <a:defRPr/>
            </a:pPr>
            <a:r>
              <a:rPr lang="en-US" sz="2800" dirty="0" smtClean="0"/>
              <a:t>	</a:t>
            </a:r>
            <a:r>
              <a:rPr lang="id-ID" sz="2800" dirty="0" smtClean="0"/>
              <a:t>P terlibat d</a:t>
            </a:r>
            <a:r>
              <a:rPr lang="en-US" sz="2800" dirty="0" err="1" smtClean="0"/>
              <a:t>alam</a:t>
            </a:r>
            <a:r>
              <a:rPr lang="en-US" sz="2800" dirty="0" smtClean="0"/>
              <a:t> </a:t>
            </a:r>
            <a:r>
              <a:rPr lang="en-US" sz="2800" dirty="0" err="1" smtClean="0"/>
              <a:t>reaksi</a:t>
            </a:r>
            <a:r>
              <a:rPr lang="en-US" sz="2800" dirty="0" smtClean="0"/>
              <a:t> </a:t>
            </a:r>
            <a:r>
              <a:rPr lang="en-US" sz="2800" dirty="0" err="1"/>
              <a:t>enzymatik</a:t>
            </a:r>
            <a:r>
              <a:rPr lang="en-US" sz="2800" dirty="0"/>
              <a:t>.</a:t>
            </a:r>
            <a:endParaRPr lang="id-ID" sz="2800" dirty="0"/>
          </a:p>
          <a:p>
            <a:pPr lvl="1" indent="-742950">
              <a:buNone/>
              <a:defRPr/>
            </a:pPr>
            <a:endParaRPr lang="en-US" sz="2800" dirty="0" smtClean="0"/>
          </a:p>
          <a:p>
            <a:pPr lvl="1" indent="-742950">
              <a:buNone/>
              <a:defRPr/>
            </a:pPr>
            <a:r>
              <a:rPr lang="en-US" sz="2800" dirty="0" smtClean="0"/>
              <a:t>	Pi  </a:t>
            </a:r>
            <a:r>
              <a:rPr lang="en-US" sz="2800" dirty="0" err="1" smtClean="0"/>
              <a:t>juga</a:t>
            </a:r>
            <a:r>
              <a:rPr lang="en-US" sz="2800" dirty="0" smtClean="0"/>
              <a:t> </a:t>
            </a:r>
            <a:r>
              <a:rPr lang="en-US" sz="2800" dirty="0" err="1" smtClean="0"/>
              <a:t>mengatur</a:t>
            </a:r>
            <a:r>
              <a:rPr lang="en-US" sz="2800" dirty="0" smtClean="0"/>
              <a:t> </a:t>
            </a:r>
            <a:r>
              <a:rPr lang="en-US" sz="2800" dirty="0" err="1" smtClean="0"/>
              <a:t>rekasi</a:t>
            </a:r>
            <a:r>
              <a:rPr lang="en-US" sz="2800" dirty="0" smtClean="0"/>
              <a:t> </a:t>
            </a:r>
            <a:r>
              <a:rPr lang="en-US" sz="2800" dirty="0" err="1" smtClean="0"/>
              <a:t>enzim</a:t>
            </a:r>
            <a:r>
              <a:rPr lang="en-US" sz="2800" dirty="0" smtClean="0"/>
              <a:t> </a:t>
            </a:r>
            <a:r>
              <a:rPr lang="en-US" sz="2800" dirty="0" err="1" smtClean="0"/>
              <a:t>kunci</a:t>
            </a:r>
            <a:r>
              <a:rPr lang="en-US" sz="2800" dirty="0" smtClean="0"/>
              <a:t>.</a:t>
            </a:r>
            <a:endParaRPr lang="id-ID" sz="2800" dirty="0" smtClean="0"/>
          </a:p>
          <a:p>
            <a:pPr lvl="1" indent="-742950">
              <a:buNone/>
              <a:defRPr/>
            </a:pPr>
            <a:endParaRPr lang="en-US" sz="2800" dirty="0" smtClean="0"/>
          </a:p>
          <a:p>
            <a:pPr lvl="1" indent="-742950">
              <a:buNone/>
              <a:defRPr/>
            </a:pPr>
            <a:r>
              <a:rPr lang="en-US" sz="2800" dirty="0" smtClean="0"/>
              <a:t> 	Pi  </a:t>
            </a:r>
            <a:r>
              <a:rPr lang="en-US" sz="2800" dirty="0" err="1" smtClean="0"/>
              <a:t>dapat</a:t>
            </a:r>
            <a:r>
              <a:rPr lang="en-US" sz="2800" dirty="0" smtClean="0"/>
              <a:t> </a:t>
            </a:r>
            <a:r>
              <a:rPr lang="en-US" sz="2800" dirty="0" err="1" smtClean="0"/>
              <a:t>sebagai</a:t>
            </a:r>
            <a:r>
              <a:rPr lang="en-US" sz="2800" dirty="0" smtClean="0"/>
              <a:t> </a:t>
            </a:r>
            <a:r>
              <a:rPr lang="en-US" sz="2800" dirty="0" err="1" smtClean="0"/>
              <a:t>substrat</a:t>
            </a:r>
            <a:r>
              <a:rPr lang="en-US" sz="2800" dirty="0" smtClean="0"/>
              <a:t> (</a:t>
            </a:r>
            <a:r>
              <a:rPr lang="en-US" sz="2800" dirty="0" err="1" smtClean="0"/>
              <a:t>bahan</a:t>
            </a:r>
            <a:r>
              <a:rPr lang="en-US" sz="2800" dirty="0" smtClean="0"/>
              <a:t>) </a:t>
            </a:r>
            <a:r>
              <a:rPr lang="en-US" sz="2800" dirty="0" err="1" smtClean="0"/>
              <a:t>atau</a:t>
            </a:r>
            <a:r>
              <a:rPr lang="en-US" sz="2800" dirty="0" smtClean="0"/>
              <a:t> </a:t>
            </a:r>
            <a:r>
              <a:rPr lang="en-US" sz="2800" dirty="0" err="1" smtClean="0"/>
              <a:t>hasil</a:t>
            </a:r>
            <a:r>
              <a:rPr lang="en-US" sz="2800" dirty="0" smtClean="0"/>
              <a:t> </a:t>
            </a:r>
            <a:r>
              <a:rPr lang="en-US" sz="2800" dirty="0" err="1" smtClean="0"/>
              <a:t>akhir</a:t>
            </a:r>
            <a:r>
              <a:rPr lang="en-US" sz="2800" dirty="0" smtClean="0"/>
              <a:t> </a:t>
            </a:r>
            <a:r>
              <a:rPr lang="en-US" sz="2800" dirty="0" err="1" smtClean="0"/>
              <a:t>contoh</a:t>
            </a:r>
            <a:endParaRPr lang="id-ID" sz="2800" dirty="0" smtClean="0"/>
          </a:p>
          <a:p>
            <a:pPr lvl="1" indent="-742950">
              <a:buNone/>
              <a:defRPr/>
            </a:pPr>
            <a:endParaRPr lang="id-ID" sz="2800" dirty="0" smtClean="0"/>
          </a:p>
          <a:p>
            <a:pPr lvl="1" indent="-742950">
              <a:buNone/>
              <a:defRPr/>
            </a:pPr>
            <a:r>
              <a:rPr lang="en-US" sz="2800" dirty="0" smtClean="0"/>
              <a:t> </a:t>
            </a:r>
            <a:r>
              <a:rPr lang="id-ID" sz="2800" dirty="0" smtClean="0"/>
              <a:t>    			</a:t>
            </a:r>
            <a:r>
              <a:rPr lang="en-US" sz="2800" dirty="0" smtClean="0"/>
              <a:t>ATP           </a:t>
            </a:r>
            <a:r>
              <a:rPr lang="en-US" sz="2800" dirty="0" smtClean="0"/>
              <a:t>ADP + Pi</a:t>
            </a:r>
            <a:endParaRPr lang="id-ID" sz="2800" dirty="0" smtClean="0"/>
          </a:p>
          <a:p>
            <a:pPr lvl="1" indent="-742950">
              <a:buNone/>
              <a:defRPr/>
            </a:pPr>
            <a:endParaRPr lang="id-ID" sz="2800" dirty="0"/>
          </a:p>
          <a:p>
            <a:pPr marL="60325" lvl="1" indent="-60325">
              <a:buNone/>
              <a:defRPr/>
            </a:pPr>
            <a:r>
              <a:rPr lang="en-US" sz="2800" b="1" dirty="0" err="1" smtClean="0"/>
              <a:t>Kompartementasi</a:t>
            </a:r>
            <a:r>
              <a:rPr lang="en-US" sz="2800" b="1" dirty="0" smtClean="0"/>
              <a:t> </a:t>
            </a:r>
            <a:r>
              <a:rPr lang="en-US" sz="2800" b="1" dirty="0" smtClean="0"/>
              <a:t>(</a:t>
            </a:r>
            <a:r>
              <a:rPr lang="en-US" sz="2800" b="1" dirty="0" err="1" smtClean="0"/>
              <a:t>perpindahan</a:t>
            </a:r>
            <a:r>
              <a:rPr lang="en-US" sz="2800" b="1" dirty="0" smtClean="0"/>
              <a:t> </a:t>
            </a:r>
            <a:r>
              <a:rPr lang="en-US" sz="2800" b="1" dirty="0" err="1" smtClean="0"/>
              <a:t>tempat</a:t>
            </a:r>
            <a:r>
              <a:rPr lang="en-US" sz="2800" b="1" dirty="0" smtClean="0"/>
              <a:t>)  </a:t>
            </a:r>
            <a:r>
              <a:rPr lang="en-US" sz="2800" b="1" dirty="0" smtClean="0"/>
              <a:t>Pi</a:t>
            </a:r>
            <a:endParaRPr lang="id-ID" sz="2800" b="1" dirty="0" smtClean="0"/>
          </a:p>
          <a:p>
            <a:pPr marL="60325" lvl="1" indent="-60325">
              <a:buNone/>
              <a:defRPr/>
            </a:pPr>
            <a:r>
              <a:rPr lang="id-ID" sz="2800" b="1" dirty="0"/>
              <a:t>	</a:t>
            </a:r>
            <a:r>
              <a:rPr lang="id-ID" sz="2800" b="1" dirty="0" smtClean="0"/>
              <a:t>	</a:t>
            </a:r>
            <a:r>
              <a:rPr lang="en-US" sz="2800" b="1" dirty="0" smtClean="0"/>
              <a:t> </a:t>
            </a:r>
            <a:r>
              <a:rPr lang="en-US" sz="2800" dirty="0" err="1" smtClean="0"/>
              <a:t>penting</a:t>
            </a:r>
            <a:r>
              <a:rPr lang="en-US" sz="2800" dirty="0" smtClean="0"/>
              <a:t> </a:t>
            </a:r>
            <a:r>
              <a:rPr lang="en-US" sz="2800" dirty="0" err="1" smtClean="0"/>
              <a:t>utk</a:t>
            </a:r>
            <a:r>
              <a:rPr lang="en-US" sz="2800" dirty="0" smtClean="0"/>
              <a:t> </a:t>
            </a:r>
            <a:r>
              <a:rPr lang="en-US" sz="2800" dirty="0" err="1" smtClean="0"/>
              <a:t>mengatur</a:t>
            </a:r>
            <a:r>
              <a:rPr lang="en-US" sz="2800" dirty="0" smtClean="0"/>
              <a:t> </a:t>
            </a:r>
            <a:r>
              <a:rPr lang="en-US" sz="2800" dirty="0" err="1" smtClean="0"/>
              <a:t>jalur</a:t>
            </a:r>
            <a:r>
              <a:rPr lang="id-ID" sz="2800" dirty="0" smtClean="0"/>
              <a:t> </a:t>
            </a:r>
            <a:r>
              <a:rPr lang="en-US" sz="2800" dirty="0" smtClean="0"/>
              <a:t> </a:t>
            </a:r>
            <a:r>
              <a:rPr lang="en-US" sz="2800" dirty="0" err="1" smtClean="0"/>
              <a:t>metabolisme</a:t>
            </a:r>
            <a:r>
              <a:rPr lang="en-US" sz="2800" dirty="0" smtClean="0"/>
              <a:t> </a:t>
            </a:r>
            <a:r>
              <a:rPr lang="en-US" sz="2800" dirty="0" err="1" smtClean="0"/>
              <a:t>dalam</a:t>
            </a:r>
            <a:r>
              <a:rPr lang="en-US" sz="2800" dirty="0" smtClean="0"/>
              <a:t> </a:t>
            </a:r>
            <a:r>
              <a:rPr lang="en-US" sz="2800" dirty="0" err="1" smtClean="0"/>
              <a:t>sitoplasma</a:t>
            </a:r>
            <a:r>
              <a:rPr lang="en-US" sz="2800" dirty="0" smtClean="0"/>
              <a:t> </a:t>
            </a:r>
            <a:r>
              <a:rPr lang="en-US" sz="2800" dirty="0" err="1" smtClean="0"/>
              <a:t>dan</a:t>
            </a:r>
            <a:r>
              <a:rPr lang="en-US" sz="2800" dirty="0" smtClean="0"/>
              <a:t> </a:t>
            </a:r>
            <a:endParaRPr lang="id-ID" sz="2800" dirty="0" smtClean="0"/>
          </a:p>
          <a:p>
            <a:pPr marL="60325" lvl="1" indent="-60325">
              <a:buNone/>
              <a:defRPr/>
            </a:pPr>
            <a:endParaRPr lang="id-ID" sz="2800" dirty="0"/>
          </a:p>
          <a:p>
            <a:pPr marL="60325" lvl="1" indent="-60325">
              <a:buNone/>
              <a:defRPr/>
            </a:pPr>
            <a:r>
              <a:rPr lang="id-ID" sz="2800" dirty="0" smtClean="0"/>
              <a:t>		</a:t>
            </a:r>
            <a:r>
              <a:rPr lang="en-US" sz="2800" dirty="0" err="1" smtClean="0"/>
              <a:t>kloroplas</a:t>
            </a:r>
            <a:endParaRPr lang="en-US" sz="2800" dirty="0" smtClean="0"/>
          </a:p>
          <a:p>
            <a:pPr lvl="1" indent="-742950">
              <a:buNone/>
              <a:defRPr/>
            </a:pPr>
            <a:r>
              <a:rPr lang="en-US" sz="2800" dirty="0" smtClean="0"/>
              <a:t>	</a:t>
            </a:r>
          </a:p>
        </p:txBody>
      </p:sp>
      <p:cxnSp>
        <p:nvCxnSpPr>
          <p:cNvPr id="19460" name="Straight Arrow Connector 4"/>
          <p:cNvCxnSpPr>
            <a:cxnSpLocks noChangeShapeType="1"/>
          </p:cNvCxnSpPr>
          <p:nvPr/>
        </p:nvCxnSpPr>
        <p:spPr bwMode="auto">
          <a:xfrm>
            <a:off x="3577441" y="4561116"/>
            <a:ext cx="685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28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94013" y="301626"/>
            <a:ext cx="7313612" cy="638175"/>
          </a:xfrm>
        </p:spPr>
        <p:txBody>
          <a:bodyPr/>
          <a:lstStyle/>
          <a:p>
            <a:pPr eaLnBrk="1" hangingPunct="1"/>
            <a:r>
              <a:rPr lang="en-US" altLang="id-ID" sz="2000">
                <a:latin typeface="Arial Black" panose="020B0A04020102020204" pitchFamily="34" charset="0"/>
              </a:rPr>
              <a:t>FUNGSI P DALAM METABOLISME</a:t>
            </a:r>
          </a:p>
        </p:txBody>
      </p:sp>
      <p:grpSp>
        <p:nvGrpSpPr>
          <p:cNvPr id="20483" name="Group 17"/>
          <p:cNvGrpSpPr>
            <a:grpSpLocks/>
          </p:cNvGrpSpPr>
          <p:nvPr/>
        </p:nvGrpSpPr>
        <p:grpSpPr bwMode="auto">
          <a:xfrm>
            <a:off x="2780354" y="1903166"/>
            <a:ext cx="7947025" cy="4546545"/>
            <a:chOff x="1219200" y="4191000"/>
            <a:chExt cx="7946703" cy="2998677"/>
          </a:xfrm>
        </p:grpSpPr>
        <p:sp>
          <p:nvSpPr>
            <p:cNvPr id="20486" name="Oval 8"/>
            <p:cNvSpPr>
              <a:spLocks noChangeArrowheads="1"/>
            </p:cNvSpPr>
            <p:nvPr/>
          </p:nvSpPr>
          <p:spPr bwMode="auto">
            <a:xfrm>
              <a:off x="1371600" y="5076825"/>
              <a:ext cx="1905000" cy="1143000"/>
            </a:xfrm>
            <a:prstGeom prst="ellipse">
              <a:avLst/>
            </a:prstGeom>
            <a:gradFill rotWithShape="1">
              <a:gsLst>
                <a:gs pos="0">
                  <a:srgbClr val="D2D292"/>
                </a:gs>
                <a:gs pos="100000">
                  <a:srgbClr val="616144"/>
                </a:gs>
              </a:gsLst>
              <a:path path="shape">
                <a:fillToRect l="50000" t="50000" r="50000" b="50000"/>
              </a:path>
            </a:gra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20487" name="Text Box 9"/>
            <p:cNvSpPr txBox="1">
              <a:spLocks noChangeArrowheads="1"/>
            </p:cNvSpPr>
            <p:nvPr/>
          </p:nvSpPr>
          <p:spPr bwMode="auto">
            <a:xfrm>
              <a:off x="4038600" y="4211055"/>
              <a:ext cx="5127303" cy="220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nSpc>
                  <a:spcPct val="80000"/>
                </a:lnSpc>
                <a:spcBef>
                  <a:spcPct val="0"/>
                </a:spcBef>
                <a:buClrTx/>
                <a:buSzTx/>
                <a:buFontTx/>
                <a:buNone/>
              </a:pPr>
              <a:r>
                <a:rPr lang="en-US" altLang="id-ID" sz="2400" dirty="0"/>
                <a:t>Pi </a:t>
              </a:r>
              <a:r>
                <a:rPr lang="en-US" altLang="id-ID" sz="2400" dirty="0" err="1"/>
                <a:t>vacuola</a:t>
              </a:r>
              <a:r>
                <a:rPr lang="en-US" altLang="id-ID" sz="2400" dirty="0"/>
                <a:t> </a:t>
              </a:r>
              <a:r>
                <a:rPr lang="en-US" altLang="id-ID" sz="2400" dirty="0">
                  <a:sym typeface="Wingdings 3" panose="05040102010807070707" pitchFamily="18" charset="2"/>
                </a:rPr>
                <a:t>  Pi </a:t>
              </a:r>
              <a:r>
                <a:rPr lang="en-US" altLang="id-ID" sz="2400" dirty="0" err="1">
                  <a:sym typeface="Wingdings 3" panose="05040102010807070707" pitchFamily="18" charset="2"/>
                </a:rPr>
                <a:t>sitoplasma</a:t>
              </a:r>
              <a:endParaRPr lang="en-US" altLang="id-ID" sz="2400" dirty="0">
                <a:sym typeface="Wingdings 3" panose="05040102010807070707" pitchFamily="18" charset="2"/>
              </a:endParaRPr>
            </a:p>
            <a:p>
              <a:pPr>
                <a:lnSpc>
                  <a:spcPct val="80000"/>
                </a:lnSpc>
                <a:spcBef>
                  <a:spcPct val="0"/>
                </a:spcBef>
                <a:buClrTx/>
                <a:buSzTx/>
                <a:buFontTx/>
                <a:buNone/>
              </a:pPr>
              <a:r>
                <a:rPr lang="en-US" altLang="id-ID" sz="2400" dirty="0">
                  <a:sym typeface="Wingdings 3" panose="05040102010807070707" pitchFamily="18" charset="2"/>
                </a:rPr>
                <a:t>		</a:t>
              </a:r>
            </a:p>
            <a:p>
              <a:pPr>
                <a:lnSpc>
                  <a:spcPct val="80000"/>
                </a:lnSpc>
                <a:spcBef>
                  <a:spcPct val="0"/>
                </a:spcBef>
                <a:buClrTx/>
                <a:buSzTx/>
                <a:buFontTx/>
                <a:buNone/>
              </a:pPr>
              <a:r>
                <a:rPr lang="en-US" altLang="id-ID" sz="2400" dirty="0" err="1">
                  <a:sym typeface="Wingdings" panose="05000000000000000000" pitchFamily="2" charset="2"/>
                </a:rPr>
                <a:t>Aktif</a:t>
              </a:r>
              <a:r>
                <a:rPr lang="en-US" altLang="id-ID" sz="2400" dirty="0">
                  <a:sym typeface="Wingdings" panose="05000000000000000000" pitchFamily="2" charset="2"/>
                </a:rPr>
                <a:t> </a:t>
              </a:r>
              <a:r>
                <a:rPr lang="en-US" altLang="id-ID" sz="2400" dirty="0" err="1">
                  <a:sym typeface="Wingdings" panose="05000000000000000000" pitchFamily="2" charset="2"/>
                </a:rPr>
                <a:t>fosfofruktokinase</a:t>
              </a:r>
              <a:r>
                <a:rPr lang="en-US" altLang="id-ID" sz="2400" dirty="0">
                  <a:sym typeface="Wingdings" panose="05000000000000000000" pitchFamily="2" charset="2"/>
                </a:rPr>
                <a:t> </a:t>
              </a:r>
              <a:r>
                <a:rPr lang="en-US" altLang="id-ID" sz="2400" dirty="0">
                  <a:sym typeface="Wingdings 3" panose="05040102010807070707" pitchFamily="18" charset="2"/>
                </a:rPr>
                <a:t></a:t>
              </a:r>
            </a:p>
            <a:p>
              <a:pPr>
                <a:lnSpc>
                  <a:spcPct val="80000"/>
                </a:lnSpc>
                <a:spcBef>
                  <a:spcPct val="0"/>
                </a:spcBef>
                <a:buClrTx/>
                <a:buSzTx/>
                <a:buFontTx/>
                <a:buNone/>
              </a:pPr>
              <a:r>
                <a:rPr lang="en-US" altLang="id-ID" sz="2400" dirty="0">
                  <a:solidFill>
                    <a:schemeClr val="accent2"/>
                  </a:solidFill>
                  <a:sym typeface="Wingdings 3" panose="05040102010807070707" pitchFamily="18" charset="2"/>
                </a:rPr>
                <a:t>(</a:t>
              </a:r>
              <a:r>
                <a:rPr lang="en-US" altLang="id-ID" sz="2400" dirty="0" err="1">
                  <a:sym typeface="Wingdings 3" panose="05040102010807070707" pitchFamily="18" charset="2"/>
                </a:rPr>
                <a:t>enzym</a:t>
              </a:r>
              <a:r>
                <a:rPr lang="en-US" altLang="id-ID" sz="2400" dirty="0">
                  <a:sym typeface="Wingdings 3" panose="05040102010807070707" pitchFamily="18" charset="2"/>
                </a:rPr>
                <a:t> </a:t>
              </a:r>
              <a:r>
                <a:rPr lang="en-US" altLang="id-ID" sz="2400" dirty="0" err="1">
                  <a:sym typeface="Wingdings 3" panose="05040102010807070707" pitchFamily="18" charset="2"/>
                </a:rPr>
                <a:t>yg</a:t>
              </a:r>
              <a:r>
                <a:rPr lang="en-US" altLang="id-ID" sz="2400" dirty="0">
                  <a:sym typeface="Wingdings 3" panose="05040102010807070707" pitchFamily="18" charset="2"/>
                </a:rPr>
                <a:t> </a:t>
              </a:r>
              <a:r>
                <a:rPr lang="en-US" altLang="id-ID" sz="2400" dirty="0" err="1">
                  <a:sym typeface="Wingdings 3" panose="05040102010807070707" pitchFamily="18" charset="2"/>
                </a:rPr>
                <a:t>mengatur</a:t>
              </a:r>
              <a:r>
                <a:rPr lang="en-US" altLang="id-ID" sz="2400" dirty="0">
                  <a:sym typeface="Wingdings 3" panose="05040102010807070707" pitchFamily="18" charset="2"/>
                </a:rPr>
                <a:t> </a:t>
              </a:r>
              <a:r>
                <a:rPr lang="en-US" altLang="id-ID" sz="2400" dirty="0" err="1">
                  <a:sym typeface="Wingdings 3" panose="05040102010807070707" pitchFamily="18" charset="2"/>
                </a:rPr>
                <a:t>masuknya</a:t>
              </a:r>
              <a:endParaRPr lang="en-US" altLang="id-ID" sz="2400" dirty="0">
                <a:sym typeface="Wingdings 3" panose="05040102010807070707" pitchFamily="18" charset="2"/>
              </a:endParaRPr>
            </a:p>
            <a:p>
              <a:pPr>
                <a:lnSpc>
                  <a:spcPct val="80000"/>
                </a:lnSpc>
                <a:spcBef>
                  <a:spcPct val="0"/>
                </a:spcBef>
                <a:buClrTx/>
                <a:buSzTx/>
                <a:buFontTx/>
                <a:buNone/>
              </a:pPr>
              <a:r>
                <a:rPr lang="en-US" altLang="id-ID" sz="2400" dirty="0" err="1">
                  <a:sym typeface="Wingdings 3" panose="05040102010807070707" pitchFamily="18" charset="2"/>
                </a:rPr>
                <a:t>Senyawa</a:t>
              </a:r>
              <a:r>
                <a:rPr lang="en-US" altLang="id-ID" sz="2400" dirty="0">
                  <a:sym typeface="Wingdings 3" panose="05040102010807070707" pitchFamily="18" charset="2"/>
                </a:rPr>
                <a:t> </a:t>
              </a:r>
              <a:r>
                <a:rPr lang="en-US" altLang="id-ID" sz="2400" dirty="0" err="1">
                  <a:sym typeface="Wingdings 3" panose="05040102010807070707" pitchFamily="18" charset="2"/>
                </a:rPr>
                <a:t>ke</a:t>
              </a:r>
              <a:r>
                <a:rPr lang="en-US" altLang="id-ID" sz="2400" dirty="0">
                  <a:sym typeface="Wingdings 3" panose="05040102010807070707" pitchFamily="18" charset="2"/>
                </a:rPr>
                <a:t> </a:t>
              </a:r>
              <a:r>
                <a:rPr lang="en-US" altLang="id-ID" sz="2400" dirty="0" err="1">
                  <a:sym typeface="Wingdings 3" panose="05040102010807070707" pitchFamily="18" charset="2"/>
                </a:rPr>
                <a:t>jalur</a:t>
              </a:r>
              <a:r>
                <a:rPr lang="en-US" altLang="id-ID" sz="2400" dirty="0">
                  <a:sym typeface="Wingdings 3" panose="05040102010807070707" pitchFamily="18" charset="2"/>
                </a:rPr>
                <a:t> </a:t>
              </a:r>
              <a:r>
                <a:rPr lang="en-US" altLang="id-ID" sz="2400" dirty="0" err="1">
                  <a:sym typeface="Wingdings 3" panose="05040102010807070707" pitchFamily="18" charset="2"/>
                </a:rPr>
                <a:t>glicolisis</a:t>
              </a:r>
              <a:r>
                <a:rPr lang="en-US" altLang="id-ID" sz="2400" dirty="0">
                  <a:sym typeface="Wingdings 3" panose="05040102010807070707" pitchFamily="18" charset="2"/>
                </a:rPr>
                <a:t>)</a:t>
              </a:r>
            </a:p>
            <a:p>
              <a:pPr>
                <a:lnSpc>
                  <a:spcPct val="80000"/>
                </a:lnSpc>
                <a:spcBef>
                  <a:spcPct val="0"/>
                </a:spcBef>
                <a:buClrTx/>
                <a:buSzTx/>
                <a:buFontTx/>
                <a:buNone/>
              </a:pPr>
              <a:endParaRPr lang="en-US" altLang="id-ID" sz="2400" dirty="0">
                <a:sym typeface="Wingdings 3" panose="05040102010807070707" pitchFamily="18" charset="2"/>
              </a:endParaRPr>
            </a:p>
            <a:p>
              <a:pPr>
                <a:lnSpc>
                  <a:spcPct val="80000"/>
                </a:lnSpc>
                <a:spcBef>
                  <a:spcPct val="0"/>
                </a:spcBef>
                <a:buClrTx/>
                <a:buSzTx/>
                <a:buFontTx/>
                <a:buNone/>
              </a:pPr>
              <a:endParaRPr lang="en-US" altLang="id-ID" sz="2400" dirty="0">
                <a:sym typeface="Wingdings 3" panose="05040102010807070707" pitchFamily="18" charset="2"/>
              </a:endParaRPr>
            </a:p>
            <a:p>
              <a:pPr>
                <a:lnSpc>
                  <a:spcPct val="80000"/>
                </a:lnSpc>
                <a:spcBef>
                  <a:spcPct val="0"/>
                </a:spcBef>
                <a:buClrTx/>
                <a:buSzTx/>
                <a:buFontTx/>
                <a:buNone/>
              </a:pPr>
              <a:r>
                <a:rPr lang="en-US" altLang="id-ID" sz="2400" dirty="0">
                  <a:sym typeface="Wingdings 3" panose="05040102010807070707" pitchFamily="18" charset="2"/>
                </a:rPr>
                <a:t> </a:t>
              </a:r>
              <a:r>
                <a:rPr lang="en-US" altLang="id-ID" sz="2400" dirty="0" err="1">
                  <a:sym typeface="Wingdings 3" panose="05040102010807070707" pitchFamily="18" charset="2"/>
                </a:rPr>
                <a:t>respiratori</a:t>
              </a:r>
              <a:r>
                <a:rPr lang="en-US" altLang="id-ID" sz="2400" dirty="0">
                  <a:sym typeface="Wingdings 3" panose="05040102010807070707" pitchFamily="18" charset="2"/>
                </a:rPr>
                <a:t> burst </a:t>
              </a:r>
            </a:p>
            <a:p>
              <a:pPr>
                <a:lnSpc>
                  <a:spcPct val="80000"/>
                </a:lnSpc>
                <a:spcBef>
                  <a:spcPct val="0"/>
                </a:spcBef>
                <a:buClrTx/>
                <a:buSzTx/>
                <a:buFontTx/>
                <a:buNone/>
              </a:pPr>
              <a:endParaRPr lang="en-US" altLang="id-ID" sz="2400" dirty="0">
                <a:sym typeface="Wingdings 3" panose="05040102010807070707" pitchFamily="18" charset="2"/>
              </a:endParaRPr>
            </a:p>
            <a:p>
              <a:pPr>
                <a:lnSpc>
                  <a:spcPct val="80000"/>
                </a:lnSpc>
                <a:spcBef>
                  <a:spcPct val="0"/>
                </a:spcBef>
                <a:buClrTx/>
                <a:buSzTx/>
                <a:buFontTx/>
                <a:buNone/>
              </a:pPr>
              <a:endParaRPr lang="en-US" altLang="id-ID" sz="2400" dirty="0">
                <a:sym typeface="Wingdings 3" panose="05040102010807070707" pitchFamily="18" charset="2"/>
              </a:endParaRPr>
            </a:p>
            <a:p>
              <a:pPr>
                <a:lnSpc>
                  <a:spcPct val="80000"/>
                </a:lnSpc>
                <a:spcBef>
                  <a:spcPct val="0"/>
                </a:spcBef>
                <a:buClrTx/>
                <a:buSzTx/>
                <a:buFontTx/>
                <a:buNone/>
              </a:pPr>
              <a:r>
                <a:rPr lang="en-US" altLang="id-ID" sz="2400" dirty="0" err="1">
                  <a:sym typeface="Wingdings 3" panose="05040102010807070707" pitchFamily="18" charset="2"/>
                </a:rPr>
                <a:t>Pemasakan</a:t>
              </a:r>
              <a:r>
                <a:rPr lang="en-US" altLang="id-ID" sz="2400" dirty="0">
                  <a:sym typeface="Wingdings 3" panose="05040102010807070707" pitchFamily="18" charset="2"/>
                </a:rPr>
                <a:t> </a:t>
              </a:r>
              <a:r>
                <a:rPr lang="en-US" altLang="id-ID" sz="2400" dirty="0" err="1">
                  <a:sym typeface="Wingdings 3" panose="05040102010807070707" pitchFamily="18" charset="2"/>
                </a:rPr>
                <a:t>buah</a:t>
              </a:r>
              <a:r>
                <a:rPr lang="en-US" altLang="id-ID" sz="2400" dirty="0">
                  <a:sym typeface="Wingdings 3" panose="05040102010807070707" pitchFamily="18" charset="2"/>
                </a:rPr>
                <a:t> </a:t>
              </a:r>
              <a:r>
                <a:rPr lang="en-US" altLang="id-ID" sz="2400" dirty="0" err="1">
                  <a:sym typeface="Wingdings 3" panose="05040102010807070707" pitchFamily="18" charset="2"/>
                </a:rPr>
                <a:t>cepat</a:t>
              </a:r>
              <a:endParaRPr lang="en-US" altLang="id-ID" sz="2400" dirty="0">
                <a:sym typeface="Wingdings 3" panose="05040102010807070707" pitchFamily="18" charset="2"/>
              </a:endParaRPr>
            </a:p>
          </p:txBody>
        </p:sp>
        <p:sp>
          <p:nvSpPr>
            <p:cNvPr id="20488" name="Line 11"/>
            <p:cNvSpPr>
              <a:spLocks noChangeShapeType="1"/>
            </p:cNvSpPr>
            <p:nvPr/>
          </p:nvSpPr>
          <p:spPr bwMode="auto">
            <a:xfrm flipH="1">
              <a:off x="5752877" y="5838825"/>
              <a:ext cx="0" cy="2870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3323" name="Text Box 12"/>
            <p:cNvSpPr txBox="1">
              <a:spLocks noChangeArrowheads="1"/>
            </p:cNvSpPr>
            <p:nvPr/>
          </p:nvSpPr>
          <p:spPr bwMode="auto">
            <a:xfrm>
              <a:off x="1334496" y="4205662"/>
              <a:ext cx="2018304" cy="2984015"/>
            </a:xfrm>
            <a:prstGeom prst="rect">
              <a:avLst/>
            </a:prstGeom>
            <a:noFill/>
            <a:ln w="9525">
              <a:noFill/>
              <a:miter lim="800000"/>
              <a:headEnd/>
              <a:tailEnd/>
            </a:ln>
          </p:spPr>
          <p:txBody>
            <a:bodyPr>
              <a:spAutoFit/>
            </a:bodyPr>
            <a:lstStyle/>
            <a:p>
              <a:pPr algn="ctr">
                <a:defRPr/>
              </a:pPr>
              <a:r>
                <a:rPr lang="en-US" sz="2400" dirty="0" err="1"/>
                <a:t>Sitoplasma</a:t>
              </a:r>
              <a:endParaRPr lang="en-US" sz="2400" dirty="0"/>
            </a:p>
            <a:p>
              <a:pPr algn="ctr">
                <a:defRPr/>
              </a:pPr>
              <a:endParaRPr lang="en-US" sz="2400" dirty="0"/>
            </a:p>
            <a:p>
              <a:pPr algn="ctr">
                <a:defRPr/>
              </a:pPr>
              <a:r>
                <a:rPr lang="en-US" sz="2400" b="1" dirty="0" err="1"/>
                <a:t>Vacuola</a:t>
              </a:r>
              <a:endParaRPr lang="en-US" sz="2400" b="1" dirty="0"/>
            </a:p>
            <a:p>
              <a:pPr algn="ctr">
                <a:defRPr/>
              </a:pPr>
              <a:endParaRPr lang="en-US" sz="2400" b="1" dirty="0">
                <a:solidFill>
                  <a:schemeClr val="accent2"/>
                </a:solidFill>
              </a:endParaRPr>
            </a:p>
            <a:p>
              <a:pPr algn="ctr">
                <a:defRPr/>
              </a:pPr>
              <a:endParaRPr lang="en-US" sz="2400" b="1" dirty="0">
                <a:solidFill>
                  <a:schemeClr val="accent2"/>
                </a:solidFill>
              </a:endParaRPr>
            </a:p>
            <a:p>
              <a:pPr algn="ctr">
                <a:defRPr/>
              </a:pPr>
              <a:r>
                <a:rPr lang="en-US" sz="2400" b="1" dirty="0"/>
                <a:t>Pi</a:t>
              </a:r>
            </a:p>
            <a:p>
              <a:pPr algn="ctr">
                <a:defRPr/>
              </a:pPr>
              <a:endParaRPr lang="en-US" sz="2400" dirty="0">
                <a:solidFill>
                  <a:schemeClr val="accent2"/>
                </a:solidFill>
              </a:endParaRPr>
            </a:p>
            <a:p>
              <a:pPr algn="ctr">
                <a:defRPr/>
              </a:pPr>
              <a:endParaRPr lang="en-US" sz="2400" dirty="0">
                <a:solidFill>
                  <a:schemeClr val="accent2"/>
                </a:solidFill>
              </a:endParaRPr>
            </a:p>
            <a:p>
              <a:pPr algn="ctr">
                <a:defRPr/>
              </a:pPr>
              <a:endParaRPr lang="en-US" sz="2400" dirty="0">
                <a:solidFill>
                  <a:schemeClr val="accent2"/>
                </a:solidFill>
              </a:endParaRPr>
            </a:p>
            <a:p>
              <a:pPr algn="ctr">
                <a:defRPr/>
              </a:pPr>
              <a:endParaRPr lang="en-US" sz="2400" dirty="0">
                <a:solidFill>
                  <a:schemeClr val="accent2"/>
                </a:solidFill>
              </a:endParaRPr>
            </a:p>
            <a:p>
              <a:pPr algn="ctr">
                <a:defRPr/>
              </a:pPr>
              <a:endParaRPr lang="en-US" sz="2400" dirty="0">
                <a:solidFill>
                  <a:schemeClr val="accent2"/>
                </a:solidFill>
              </a:endParaRPr>
            </a:p>
            <a:p>
              <a:pPr algn="ctr">
                <a:defRPr/>
              </a:pPr>
              <a:endParaRPr lang="en-US" sz="2400" dirty="0">
                <a:ln>
                  <a:solidFill>
                    <a:sysClr val="windowText" lastClr="000000"/>
                  </a:solidFill>
                </a:ln>
              </a:endParaRPr>
            </a:p>
          </p:txBody>
        </p:sp>
        <p:sp>
          <p:nvSpPr>
            <p:cNvPr id="20490" name="Rectangle 13"/>
            <p:cNvSpPr>
              <a:spLocks noChangeArrowheads="1"/>
            </p:cNvSpPr>
            <p:nvPr/>
          </p:nvSpPr>
          <p:spPr bwMode="auto">
            <a:xfrm>
              <a:off x="1219200" y="4191000"/>
              <a:ext cx="22098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20491" name="Line 14"/>
            <p:cNvSpPr>
              <a:spLocks noChangeShapeType="1"/>
            </p:cNvSpPr>
            <p:nvPr/>
          </p:nvSpPr>
          <p:spPr bwMode="auto">
            <a:xfrm flipH="1">
              <a:off x="1371600" y="5838825"/>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0492" name="Text Box 15"/>
            <p:cNvSpPr txBox="1">
              <a:spLocks noChangeArrowheads="1"/>
            </p:cNvSpPr>
            <p:nvPr/>
          </p:nvSpPr>
          <p:spPr bwMode="auto">
            <a:xfrm>
              <a:off x="4038600" y="6681939"/>
              <a:ext cx="4289426" cy="26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000"/>
                <a:t>Pi &lt;&lt;&lt; </a:t>
              </a:r>
              <a:r>
                <a:rPr lang="en-US" altLang="id-ID" sz="2000">
                  <a:sym typeface="Wingdings 3" panose="05040102010807070707" pitchFamily="18" charset="2"/>
                </a:rPr>
                <a:t> kematangan tertunda</a:t>
              </a:r>
            </a:p>
          </p:txBody>
        </p:sp>
        <p:sp>
          <p:nvSpPr>
            <p:cNvPr id="20493" name="Line 16"/>
            <p:cNvSpPr>
              <a:spLocks noChangeShapeType="1"/>
            </p:cNvSpPr>
            <p:nvPr/>
          </p:nvSpPr>
          <p:spPr bwMode="auto">
            <a:xfrm>
              <a:off x="5762771" y="5225305"/>
              <a:ext cx="0" cy="3455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20484" name="TextBox 16"/>
          <p:cNvSpPr txBox="1">
            <a:spLocks noChangeArrowheads="1"/>
          </p:cNvSpPr>
          <p:nvPr/>
        </p:nvSpPr>
        <p:spPr bwMode="auto">
          <a:xfrm>
            <a:off x="2971800" y="1143001"/>
            <a:ext cx="6472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b="1"/>
              <a:t>Contoh. Dalam jaringan buah tomat </a:t>
            </a:r>
            <a:endParaRPr lang="id-ID" altLang="id-ID" sz="2400" b="1"/>
          </a:p>
        </p:txBody>
      </p:sp>
      <p:sp>
        <p:nvSpPr>
          <p:cNvPr id="20485" name="TextBox 18"/>
          <p:cNvSpPr txBox="1">
            <a:spLocks noChangeArrowheads="1"/>
          </p:cNvSpPr>
          <p:nvPr/>
        </p:nvSpPr>
        <p:spPr bwMode="auto">
          <a:xfrm>
            <a:off x="3200400" y="5562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1800" b="1"/>
              <a:t>Pi</a:t>
            </a:r>
            <a:endParaRPr lang="id-ID" altLang="id-ID" sz="1800" b="1"/>
          </a:p>
        </p:txBody>
      </p:sp>
    </p:spTree>
    <p:extLst>
      <p:ext uri="{BB962C8B-B14F-4D97-AF65-F5344CB8AC3E}">
        <p14:creationId xmlns:p14="http://schemas.microsoft.com/office/powerpoint/2010/main" val="421700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2068514" y="312738"/>
            <a:ext cx="7502375"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dirty="0">
                <a:latin typeface="Arial" panose="020B0604020202020204" pitchFamily="34" charset="0"/>
              </a:rPr>
              <a:t>1.	</a:t>
            </a:r>
            <a:r>
              <a:rPr lang="en-US" altLang="id-ID" sz="2400" dirty="0" err="1">
                <a:latin typeface="Arial" panose="020B0604020202020204" pitchFamily="34" charset="0"/>
              </a:rPr>
              <a:t>Sintesa</a:t>
            </a:r>
            <a:r>
              <a:rPr lang="en-US" altLang="id-ID" sz="2400" dirty="0">
                <a:latin typeface="Arial" panose="020B0604020202020204" pitchFamily="34" charset="0"/>
              </a:rPr>
              <a:t> </a:t>
            </a:r>
            <a:r>
              <a:rPr lang="en-US" altLang="id-ID" sz="2400" dirty="0" err="1">
                <a:latin typeface="Arial" panose="020B0604020202020204" pitchFamily="34" charset="0"/>
              </a:rPr>
              <a:t>pati</a:t>
            </a:r>
            <a:endParaRPr lang="en-US" altLang="id-ID" sz="2400" dirty="0">
              <a:latin typeface="Arial" panose="020B0604020202020204" pitchFamily="34" charset="0"/>
            </a:endParaRPr>
          </a:p>
          <a:p>
            <a:pPr>
              <a:spcBef>
                <a:spcPct val="0"/>
              </a:spcBef>
              <a:buClrTx/>
              <a:buSzTx/>
              <a:buFontTx/>
              <a:buNone/>
            </a:pPr>
            <a:endParaRPr lang="en-US" altLang="id-ID" sz="2400" dirty="0">
              <a:latin typeface="Arial" panose="020B0604020202020204" pitchFamily="34" charset="0"/>
            </a:endParaRPr>
          </a:p>
          <a:p>
            <a:pPr>
              <a:spcBef>
                <a:spcPct val="0"/>
              </a:spcBef>
              <a:buClrTx/>
              <a:buSzTx/>
              <a:buFontTx/>
              <a:buNone/>
            </a:pPr>
            <a:r>
              <a:rPr lang="id-ID" altLang="id-ID" sz="2400" dirty="0" smtClean="0">
                <a:latin typeface="Arial" panose="020B0604020202020204" pitchFamily="34" charset="0"/>
              </a:rPr>
              <a:t>        </a:t>
            </a:r>
            <a:r>
              <a:rPr lang="en-US" altLang="id-ID" sz="2400" dirty="0" smtClean="0">
                <a:latin typeface="Arial" panose="020B0604020202020204" pitchFamily="34" charset="0"/>
              </a:rPr>
              <a:t>ADP </a:t>
            </a:r>
            <a:r>
              <a:rPr lang="en-US" altLang="id-ID" sz="2400" dirty="0">
                <a:latin typeface="Arial" panose="020B0604020202020204" pitchFamily="34" charset="0"/>
              </a:rPr>
              <a:t>–  </a:t>
            </a:r>
            <a:r>
              <a:rPr lang="en-US" altLang="id-ID" sz="2400" dirty="0" err="1">
                <a:latin typeface="Arial" panose="020B0604020202020204" pitchFamily="34" charset="0"/>
              </a:rPr>
              <a:t>glucosa</a:t>
            </a:r>
            <a:r>
              <a:rPr lang="en-US" altLang="id-ID" sz="2400" dirty="0">
                <a:latin typeface="Arial" panose="020B0604020202020204" pitchFamily="34" charset="0"/>
              </a:rPr>
              <a:t>		</a:t>
            </a:r>
            <a:r>
              <a:rPr lang="en-US" altLang="id-ID" sz="2400" dirty="0" smtClean="0">
                <a:latin typeface="Arial" panose="020B0604020202020204" pitchFamily="34" charset="0"/>
              </a:rPr>
              <a:t>+</a:t>
            </a:r>
            <a:r>
              <a:rPr lang="en-US" altLang="id-ID" sz="2400" dirty="0">
                <a:latin typeface="Arial" panose="020B0604020202020204" pitchFamily="34" charset="0"/>
              </a:rPr>
              <a:t>Pi </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aktif</a:t>
            </a:r>
            <a:endParaRPr lang="en-US" altLang="id-ID" sz="2400" dirty="0">
              <a:latin typeface="Arial" panose="020B0604020202020204" pitchFamily="34" charset="0"/>
              <a:sym typeface="Wingdings 3" panose="05040102010807070707" pitchFamily="18" charset="2"/>
            </a:endParaRPr>
          </a:p>
          <a:p>
            <a:pPr>
              <a:spcBef>
                <a:spcPct val="0"/>
              </a:spcBef>
              <a:buClrTx/>
              <a:buSzTx/>
              <a:buFontTx/>
              <a:buNone/>
            </a:pPr>
            <a:r>
              <a:rPr lang="en-US" altLang="id-ID" sz="2400" dirty="0">
                <a:latin typeface="Arial" panose="020B0604020202020204" pitchFamily="34" charset="0"/>
              </a:rPr>
              <a:t>          </a:t>
            </a:r>
            <a:r>
              <a:rPr lang="en-US" altLang="id-ID" sz="2400" dirty="0" err="1">
                <a:latin typeface="Arial" panose="020B0604020202020204" pitchFamily="34" charset="0"/>
              </a:rPr>
              <a:t>pyrofosforilasi</a:t>
            </a:r>
            <a:r>
              <a:rPr lang="en-US" altLang="id-ID" sz="2400" dirty="0">
                <a:latin typeface="Arial" panose="020B0604020202020204" pitchFamily="34" charset="0"/>
              </a:rPr>
              <a:t>		</a:t>
            </a:r>
          </a:p>
          <a:p>
            <a:pPr>
              <a:spcBef>
                <a:spcPct val="0"/>
              </a:spcBef>
              <a:buClrTx/>
              <a:buSzTx/>
              <a:buFontTx/>
              <a:buNone/>
            </a:pPr>
            <a:r>
              <a:rPr lang="en-US" altLang="id-ID" sz="2400" dirty="0">
                <a:latin typeface="Arial" panose="020B0604020202020204" pitchFamily="34" charset="0"/>
              </a:rPr>
              <a:t>					</a:t>
            </a:r>
            <a:r>
              <a:rPr lang="en-US" altLang="id-ID" sz="2400" dirty="0" err="1">
                <a:latin typeface="Arial" panose="020B0604020202020204" pitchFamily="34" charset="0"/>
              </a:rPr>
              <a:t>triosefosfat</a:t>
            </a:r>
            <a:r>
              <a:rPr lang="en-US" altLang="id-ID" sz="2400" dirty="0">
                <a:latin typeface="Arial" panose="020B0604020202020204" pitchFamily="34" charset="0"/>
              </a:rPr>
              <a:t> </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aktif</a:t>
            </a:r>
            <a:endParaRPr lang="en-US" altLang="id-ID" sz="2400" dirty="0">
              <a:latin typeface="Arial" panose="020B0604020202020204" pitchFamily="34" charset="0"/>
              <a:sym typeface="Wingdings 3" panose="05040102010807070707" pitchFamily="18" charset="2"/>
            </a:endParaRPr>
          </a:p>
          <a:p>
            <a:pPr>
              <a:spcBef>
                <a:spcPct val="0"/>
              </a:spcBef>
              <a:buClrTx/>
              <a:buSzTx/>
              <a:buFontTx/>
              <a:buNone/>
            </a:pPr>
            <a:r>
              <a:rPr lang="en-US" altLang="id-ID" sz="2400" dirty="0">
                <a:latin typeface="Arial" panose="020B0604020202020204" pitchFamily="34" charset="0"/>
                <a:sym typeface="Wingdings 3" panose="05040102010807070707" pitchFamily="18" charset="2"/>
              </a:rPr>
              <a:t>					(TP) 		(PGA)</a:t>
            </a:r>
          </a:p>
          <a:p>
            <a:pPr>
              <a:spcBef>
                <a:spcPct val="15000"/>
              </a:spcBef>
              <a:buClrTx/>
              <a:buSzTx/>
              <a:buFontTx/>
              <a:buNone/>
            </a:pPr>
            <a:r>
              <a:rPr lang="en-US" altLang="id-ID" sz="2400" dirty="0">
                <a:latin typeface="Arial" panose="020B0604020202020204" pitchFamily="34" charset="0"/>
                <a:sym typeface="Wingdings 3" panose="05040102010807070707" pitchFamily="18" charset="2"/>
              </a:rPr>
              <a:t>Ratio Pi/TP  </a:t>
            </a:r>
            <a:r>
              <a:rPr lang="en-US" altLang="id-ID" sz="2400" dirty="0" err="1">
                <a:latin typeface="Arial" panose="020B0604020202020204" pitchFamily="34" charset="0"/>
                <a:sym typeface="Wingdings 3" panose="05040102010807070707" pitchFamily="18" charset="2"/>
              </a:rPr>
              <a:t>laju</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sintesa</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pati</a:t>
            </a:r>
            <a:r>
              <a:rPr lang="en-US" altLang="id-ID" sz="2400" dirty="0">
                <a:latin typeface="Arial" panose="020B0604020202020204" pitchFamily="34" charset="0"/>
                <a:sym typeface="Wingdings 3" panose="05040102010807070707" pitchFamily="18" charset="2"/>
              </a:rPr>
              <a:t> (</a:t>
            </a:r>
            <a:r>
              <a:rPr lang="en-US" altLang="id-ID" sz="2400" dirty="0" err="1">
                <a:latin typeface="Arial" panose="020B0604020202020204" pitchFamily="34" charset="0"/>
                <a:sym typeface="Wingdings 3" panose="05040102010807070707" pitchFamily="18" charset="2"/>
              </a:rPr>
              <a:t>kloroplas</a:t>
            </a:r>
            <a:r>
              <a:rPr lang="en-US" altLang="id-ID" sz="2400" dirty="0">
                <a:latin typeface="Arial" panose="020B0604020202020204" pitchFamily="34" charset="0"/>
                <a:sym typeface="Wingdings 3" panose="05040102010807070707" pitchFamily="18" charset="2"/>
              </a:rPr>
              <a:t>)</a:t>
            </a:r>
          </a:p>
          <a:p>
            <a:pPr>
              <a:spcBef>
                <a:spcPct val="0"/>
              </a:spcBef>
              <a:buClrTx/>
              <a:buSzTx/>
              <a:buFontTx/>
              <a:buNone/>
            </a:pPr>
            <a:endParaRPr lang="en-US" altLang="id-ID" sz="2400" dirty="0">
              <a:latin typeface="Arial" panose="020B0604020202020204" pitchFamily="34" charset="0"/>
              <a:sym typeface="Wingdings 3" panose="05040102010807070707" pitchFamily="18" charset="2"/>
            </a:endParaRPr>
          </a:p>
          <a:p>
            <a:pPr>
              <a:spcBef>
                <a:spcPct val="0"/>
              </a:spcBef>
              <a:buClrTx/>
              <a:buSzTx/>
              <a:buFontTx/>
              <a:buNone/>
            </a:pPr>
            <a:r>
              <a:rPr lang="en-US" altLang="id-ID" sz="2400" dirty="0" err="1">
                <a:latin typeface="Arial" panose="020B0604020202020204" pitchFamily="34" charset="0"/>
                <a:sym typeface="Wingdings 3" panose="05040102010807070707" pitchFamily="18" charset="2"/>
              </a:rPr>
              <a:t>Tinggi</a:t>
            </a:r>
            <a:r>
              <a:rPr lang="en-US" altLang="id-ID" sz="2400" dirty="0">
                <a:latin typeface="Arial" panose="020B0604020202020204" pitchFamily="34" charset="0"/>
                <a:sym typeface="Wingdings 3" panose="05040102010807070707" pitchFamily="18" charset="2"/>
              </a:rPr>
              <a:t> 	 </a:t>
            </a:r>
            <a:r>
              <a:rPr lang="en-US" altLang="id-ID" sz="2400" dirty="0" err="1">
                <a:latin typeface="Arial" panose="020B0604020202020204" pitchFamily="34" charset="0"/>
                <a:sym typeface="Wingdings 3" panose="05040102010807070707" pitchFamily="18" charset="2"/>
              </a:rPr>
              <a:t>enzym</a:t>
            </a:r>
            <a:r>
              <a:rPr lang="en-US" altLang="id-ID" sz="2400" dirty="0">
                <a:latin typeface="Arial" panose="020B0604020202020204" pitchFamily="34" charset="0"/>
                <a:sym typeface="Wingdings 3" panose="05040102010807070707" pitchFamily="18" charset="2"/>
              </a:rPr>
              <a:t> ADP – G </a:t>
            </a:r>
            <a:r>
              <a:rPr lang="en-US" altLang="id-ID" sz="2400" dirty="0" err="1">
                <a:latin typeface="Arial" panose="020B0604020202020204" pitchFamily="34" charset="0"/>
                <a:sym typeface="Wingdings 3" panose="05040102010807070707" pitchFamily="18" charset="2"/>
              </a:rPr>
              <a:t>terhambat</a:t>
            </a:r>
            <a:endParaRPr lang="en-US" altLang="id-ID" sz="2400" dirty="0">
              <a:latin typeface="Arial" panose="020B0604020202020204" pitchFamily="34" charset="0"/>
              <a:sym typeface="Wingdings 3" panose="05040102010807070707" pitchFamily="18" charset="2"/>
            </a:endParaRPr>
          </a:p>
        </p:txBody>
      </p:sp>
      <p:sp>
        <p:nvSpPr>
          <p:cNvPr id="37891" name="Line 7"/>
          <p:cNvSpPr>
            <a:spLocks noChangeShapeType="1"/>
          </p:cNvSpPr>
          <p:nvPr/>
        </p:nvSpPr>
        <p:spPr bwMode="auto">
          <a:xfrm flipV="1">
            <a:off x="3634118" y="68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892" name="Line 8"/>
          <p:cNvSpPr>
            <a:spLocks noChangeShapeType="1"/>
          </p:cNvSpPr>
          <p:nvPr/>
        </p:nvSpPr>
        <p:spPr bwMode="auto">
          <a:xfrm flipV="1">
            <a:off x="5681848" y="1286598"/>
            <a:ext cx="658812" cy="349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7893" name="Line 9"/>
          <p:cNvSpPr>
            <a:spLocks noChangeShapeType="1"/>
          </p:cNvSpPr>
          <p:nvPr/>
        </p:nvSpPr>
        <p:spPr bwMode="auto">
          <a:xfrm>
            <a:off x="5652025" y="1635848"/>
            <a:ext cx="658812" cy="41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7894" name="Line 11"/>
          <p:cNvSpPr>
            <a:spLocks noChangeShapeType="1"/>
          </p:cNvSpPr>
          <p:nvPr/>
        </p:nvSpPr>
        <p:spPr bwMode="auto">
          <a:xfrm>
            <a:off x="2667000" y="29845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895" name="Text Box 12"/>
          <p:cNvSpPr txBox="1">
            <a:spLocks noChangeArrowheads="1"/>
          </p:cNvSpPr>
          <p:nvPr/>
        </p:nvSpPr>
        <p:spPr bwMode="auto">
          <a:xfrm>
            <a:off x="2041525" y="4191001"/>
            <a:ext cx="7150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			    glyseraldehide – 3 phosphat</a:t>
            </a:r>
          </a:p>
          <a:p>
            <a:pPr>
              <a:spcBef>
                <a:spcPct val="0"/>
              </a:spcBef>
              <a:buClrTx/>
              <a:buSzTx/>
              <a:buFontTx/>
              <a:buNone/>
            </a:pPr>
            <a:r>
              <a:rPr lang="en-US" altLang="id-ID" sz="2400">
                <a:latin typeface="Arial" panose="020B0604020202020204" pitchFamily="34" charset="0"/>
              </a:rPr>
              <a:t>2.    Pelepasan TP</a:t>
            </a:r>
          </a:p>
          <a:p>
            <a:pPr>
              <a:spcBef>
                <a:spcPct val="0"/>
              </a:spcBef>
              <a:buClrTx/>
              <a:buSzTx/>
              <a:buFontTx/>
              <a:buNone/>
            </a:pPr>
            <a:r>
              <a:rPr lang="en-US" altLang="id-ID" sz="2400">
                <a:latin typeface="Arial" panose="020B0604020202020204" pitchFamily="34" charset="0"/>
              </a:rPr>
              <a:t>			    dihidroksiaseton – phospaat </a:t>
            </a:r>
          </a:p>
          <a:p>
            <a:pPr>
              <a:spcBef>
                <a:spcPct val="0"/>
              </a:spcBef>
              <a:buClrTx/>
              <a:buSzTx/>
              <a:buFontTx/>
              <a:buNone/>
            </a:pPr>
            <a:endParaRPr lang="en-US" altLang="id-ID" sz="2400">
              <a:latin typeface="Arial" panose="020B0604020202020204" pitchFamily="34" charset="0"/>
            </a:endParaRPr>
          </a:p>
          <a:p>
            <a:pPr>
              <a:spcBef>
                <a:spcPct val="0"/>
              </a:spcBef>
              <a:buClrTx/>
              <a:buSzTx/>
              <a:buFontTx/>
              <a:buNone/>
            </a:pPr>
            <a:r>
              <a:rPr lang="en-US" altLang="id-ID" sz="2400">
                <a:latin typeface="Arial" panose="020B0604020202020204" pitchFamily="34" charset="0"/>
              </a:rPr>
              <a:t>			   (produk fiksasi CO</a:t>
            </a:r>
            <a:r>
              <a:rPr lang="en-US" altLang="id-ID" sz="2400" baseline="-25000">
                <a:latin typeface="Arial" panose="020B0604020202020204" pitchFamily="34" charset="0"/>
              </a:rPr>
              <a:t>2</a:t>
            </a:r>
            <a:r>
              <a:rPr lang="en-US" altLang="id-ID" sz="2400">
                <a:latin typeface="Arial" panose="020B0604020202020204" pitchFamily="34" charset="0"/>
              </a:rPr>
              <a:t>)</a:t>
            </a:r>
          </a:p>
          <a:p>
            <a:pPr>
              <a:spcBef>
                <a:spcPct val="0"/>
              </a:spcBef>
              <a:buClrTx/>
              <a:buSzTx/>
              <a:buFontTx/>
              <a:buNone/>
            </a:pPr>
            <a:r>
              <a:rPr lang="en-US" altLang="id-ID" sz="2400">
                <a:latin typeface="Arial" panose="020B0604020202020204" pitchFamily="34" charset="0"/>
              </a:rPr>
              <a:t>       meninggalkan kloroplas</a:t>
            </a:r>
          </a:p>
        </p:txBody>
      </p:sp>
      <p:sp>
        <p:nvSpPr>
          <p:cNvPr id="37896" name="AutoShape 13"/>
          <p:cNvSpPr>
            <a:spLocks/>
          </p:cNvSpPr>
          <p:nvPr/>
        </p:nvSpPr>
        <p:spPr bwMode="auto">
          <a:xfrm>
            <a:off x="4800600" y="4379913"/>
            <a:ext cx="304800" cy="798512"/>
          </a:xfrm>
          <a:prstGeom prst="leftBrace">
            <a:avLst>
              <a:gd name="adj1" fmla="val 218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37897" name="Line 14"/>
          <p:cNvSpPr>
            <a:spLocks noChangeShapeType="1"/>
          </p:cNvSpPr>
          <p:nvPr/>
        </p:nvSpPr>
        <p:spPr bwMode="auto">
          <a:xfrm>
            <a:off x="6553200" y="544671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898" name="Line 15"/>
          <p:cNvSpPr>
            <a:spLocks noChangeShapeType="1"/>
          </p:cNvSpPr>
          <p:nvPr/>
        </p:nvSpPr>
        <p:spPr bwMode="auto">
          <a:xfrm flipH="1">
            <a:off x="8382000" y="10668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899" name="Line 16"/>
          <p:cNvSpPr>
            <a:spLocks noChangeShapeType="1"/>
          </p:cNvSpPr>
          <p:nvPr/>
        </p:nvSpPr>
        <p:spPr bwMode="auto">
          <a:xfrm flipV="1">
            <a:off x="9296400" y="17526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900" name="Line 17"/>
          <p:cNvSpPr>
            <a:spLocks noChangeShapeType="1"/>
          </p:cNvSpPr>
          <p:nvPr/>
        </p:nvSpPr>
        <p:spPr bwMode="auto">
          <a:xfrm>
            <a:off x="7696200" y="2362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95320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2209800" y="461963"/>
            <a:ext cx="67665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Pelepasan diatur	</a:t>
            </a:r>
            <a:r>
              <a:rPr lang="en-US" altLang="id-ID" sz="2400">
                <a:latin typeface="Arial" panose="020B0604020202020204" pitchFamily="34" charset="0"/>
                <a:sym typeface="Wingdings 3" panose="05040102010807070707" pitchFamily="18" charset="2"/>
              </a:rPr>
              <a:t>  </a:t>
            </a:r>
            <a:r>
              <a:rPr lang="en-US" altLang="id-ID" sz="2400">
                <a:latin typeface="Arial" panose="020B0604020202020204" pitchFamily="34" charset="0"/>
              </a:rPr>
              <a:t>fosfat translokator</a:t>
            </a:r>
          </a:p>
          <a:p>
            <a:pPr>
              <a:spcBef>
                <a:spcPct val="0"/>
              </a:spcBef>
              <a:buClrTx/>
              <a:buSzTx/>
              <a:buFontTx/>
              <a:buNone/>
            </a:pPr>
            <a:r>
              <a:rPr lang="en-US" altLang="id-ID" sz="2400">
                <a:latin typeface="Arial" panose="020B0604020202020204" pitchFamily="34" charset="0"/>
              </a:rPr>
              <a:t>			   (dlm membran kloroplas)</a:t>
            </a:r>
          </a:p>
          <a:p>
            <a:pPr>
              <a:spcBef>
                <a:spcPct val="0"/>
              </a:spcBef>
              <a:buClrTx/>
              <a:buSzTx/>
              <a:buFontTx/>
              <a:buNone/>
            </a:pPr>
            <a:r>
              <a:rPr lang="en-US" altLang="id-ID" sz="2400">
                <a:latin typeface="Arial" panose="020B0604020202020204" pitchFamily="34" charset="0"/>
              </a:rPr>
              <a:t>Pertukaran Pi dengan TP</a:t>
            </a:r>
          </a:p>
          <a:p>
            <a:pPr>
              <a:spcBef>
                <a:spcPct val="0"/>
              </a:spcBef>
              <a:buClrTx/>
              <a:buSzTx/>
              <a:buFontTx/>
              <a:buNone/>
            </a:pPr>
            <a:endParaRPr lang="en-US" altLang="id-ID" sz="2400">
              <a:latin typeface="Arial" panose="020B0604020202020204" pitchFamily="34" charset="0"/>
            </a:endParaRPr>
          </a:p>
          <a:p>
            <a:pPr>
              <a:spcBef>
                <a:spcPct val="0"/>
              </a:spcBef>
              <a:buClrTx/>
              <a:buSzTx/>
              <a:buFontTx/>
              <a:buNone/>
            </a:pPr>
            <a:r>
              <a:rPr lang="en-US" altLang="id-ID" sz="2400">
                <a:latin typeface="Arial" panose="020B0604020202020204" pitchFamily="34" charset="0"/>
              </a:rPr>
              <a:t>Serapan Pi ke Kloroplas </a:t>
            </a:r>
            <a:r>
              <a:rPr lang="en-US" altLang="id-ID" sz="2400">
                <a:latin typeface="Arial" panose="020B0604020202020204" pitchFamily="34" charset="0"/>
                <a:sym typeface="Wingdings 3" panose="05040102010807070707" pitchFamily="18" charset="2"/>
              </a:rPr>
              <a:t> mengatur pelepasan</a:t>
            </a:r>
          </a:p>
          <a:p>
            <a:pPr>
              <a:spcBef>
                <a:spcPct val="0"/>
              </a:spcBef>
              <a:buClrTx/>
              <a:buSzTx/>
              <a:buFontTx/>
              <a:buNone/>
            </a:pPr>
            <a:r>
              <a:rPr lang="en-US" altLang="id-ID" sz="2400">
                <a:latin typeface="Arial" panose="020B0604020202020204" pitchFamily="34" charset="0"/>
                <a:sym typeface="Wingdings 3" panose="05040102010807070707" pitchFamily="18" charset="2"/>
              </a:rPr>
              <a:t>			       fotosintat ke sitoplasma</a:t>
            </a:r>
          </a:p>
        </p:txBody>
      </p:sp>
      <p:sp>
        <p:nvSpPr>
          <p:cNvPr id="38915" name="Line 7"/>
          <p:cNvSpPr>
            <a:spLocks noChangeShapeType="1"/>
          </p:cNvSpPr>
          <p:nvPr/>
        </p:nvSpPr>
        <p:spPr bwMode="auto">
          <a:xfrm flipH="1">
            <a:off x="4495800" y="865188"/>
            <a:ext cx="762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8916" name="Line 9"/>
          <p:cNvSpPr>
            <a:spLocks noChangeShapeType="1"/>
          </p:cNvSpPr>
          <p:nvPr/>
        </p:nvSpPr>
        <p:spPr bwMode="auto">
          <a:xfrm>
            <a:off x="4495800" y="16271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8917" name="Text Box 10"/>
          <p:cNvSpPr txBox="1">
            <a:spLocks noChangeArrowheads="1"/>
          </p:cNvSpPr>
          <p:nvPr/>
        </p:nvSpPr>
        <p:spPr bwMode="auto">
          <a:xfrm>
            <a:off x="2209801" y="2870200"/>
            <a:ext cx="635943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Mekanisme pengaturannya :</a:t>
            </a:r>
          </a:p>
          <a:p>
            <a:pPr>
              <a:spcBef>
                <a:spcPct val="0"/>
              </a:spcBef>
              <a:buClrTx/>
              <a:buSzTx/>
              <a:buFontTx/>
              <a:buNone/>
            </a:pPr>
            <a:r>
              <a:rPr lang="en-US" altLang="id-ID" sz="2400">
                <a:latin typeface="Arial" panose="020B0604020202020204" pitchFamily="34" charset="0"/>
              </a:rPr>
              <a:t>Jika serapan Pi ke kloroplast tinggi</a:t>
            </a:r>
          </a:p>
          <a:p>
            <a:pPr>
              <a:spcBef>
                <a:spcPct val="0"/>
              </a:spcBef>
              <a:buClrTx/>
              <a:buSzTx/>
              <a:buFontTx/>
              <a:buNone/>
            </a:pPr>
            <a:endParaRPr lang="en-US" altLang="id-ID" sz="2400">
              <a:latin typeface="Arial" panose="020B0604020202020204" pitchFamily="34" charset="0"/>
            </a:endParaRPr>
          </a:p>
          <a:p>
            <a:pPr>
              <a:spcBef>
                <a:spcPct val="0"/>
              </a:spcBef>
              <a:buClrTx/>
              <a:buSzTx/>
              <a:buFontTx/>
              <a:buNone/>
            </a:pPr>
            <a:r>
              <a:rPr lang="en-US" altLang="id-ID" sz="2400">
                <a:latin typeface="Arial" panose="020B0604020202020204" pitchFamily="34" charset="0"/>
              </a:rPr>
              <a:t>banyak TP yang keluar dari kloroplas</a:t>
            </a:r>
          </a:p>
          <a:p>
            <a:pPr>
              <a:spcBef>
                <a:spcPct val="0"/>
              </a:spcBef>
              <a:buClrTx/>
              <a:buSzTx/>
              <a:buFontTx/>
              <a:buNone/>
            </a:pPr>
            <a:r>
              <a:rPr lang="en-US" altLang="id-ID" sz="2400">
                <a:latin typeface="Arial" panose="020B0604020202020204" pitchFamily="34" charset="0"/>
              </a:rPr>
              <a:t>( [ TP ] dalam stroma rendah)</a:t>
            </a:r>
          </a:p>
          <a:p>
            <a:pPr>
              <a:spcBef>
                <a:spcPct val="0"/>
              </a:spcBef>
              <a:buClrTx/>
              <a:buSzTx/>
              <a:buFontTx/>
              <a:buNone/>
            </a:pPr>
            <a:r>
              <a:rPr lang="en-US" altLang="id-ID" sz="2400">
                <a:latin typeface="Arial" panose="020B0604020202020204" pitchFamily="34" charset="0"/>
              </a:rPr>
              <a:t>			bahan</a:t>
            </a:r>
          </a:p>
          <a:p>
            <a:pPr>
              <a:spcBef>
                <a:spcPct val="0"/>
              </a:spcBef>
              <a:buClrTx/>
              <a:buSzTx/>
              <a:buFontTx/>
              <a:buNone/>
            </a:pPr>
            <a:r>
              <a:rPr lang="en-US" altLang="id-ID" sz="2400">
                <a:latin typeface="Arial" panose="020B0604020202020204" pitchFamily="34" charset="0"/>
              </a:rPr>
              <a:t>TP adalah				sintesa pati</a:t>
            </a:r>
          </a:p>
          <a:p>
            <a:pPr>
              <a:spcBef>
                <a:spcPct val="0"/>
              </a:spcBef>
              <a:buClrTx/>
              <a:buSzTx/>
              <a:buFontTx/>
              <a:buNone/>
            </a:pPr>
            <a:r>
              <a:rPr lang="en-US" altLang="id-ID" sz="2400">
                <a:latin typeface="Arial" panose="020B0604020202020204" pitchFamily="34" charset="0"/>
              </a:rPr>
              <a:t>			aktivator</a:t>
            </a:r>
          </a:p>
          <a:p>
            <a:pPr>
              <a:spcBef>
                <a:spcPct val="0"/>
              </a:spcBef>
              <a:buClrTx/>
              <a:buSzTx/>
              <a:buFontTx/>
              <a:buNone/>
            </a:pPr>
            <a:r>
              <a:rPr lang="en-US" altLang="id-ID" sz="2400">
                <a:latin typeface="Arial" panose="020B0604020202020204" pitchFamily="34" charset="0"/>
              </a:rPr>
              <a:t>Sintesa pati &lt;&lt;&lt;</a:t>
            </a:r>
          </a:p>
        </p:txBody>
      </p:sp>
      <p:sp>
        <p:nvSpPr>
          <p:cNvPr id="38918" name="Line 11"/>
          <p:cNvSpPr>
            <a:spLocks noChangeShapeType="1"/>
          </p:cNvSpPr>
          <p:nvPr/>
        </p:nvSpPr>
        <p:spPr bwMode="auto">
          <a:xfrm flipV="1">
            <a:off x="4359275" y="5040313"/>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8919" name="Line 12"/>
          <p:cNvSpPr>
            <a:spLocks noChangeShapeType="1"/>
          </p:cNvSpPr>
          <p:nvPr/>
        </p:nvSpPr>
        <p:spPr bwMode="auto">
          <a:xfrm>
            <a:off x="4359275" y="5268913"/>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8920" name="Line 13"/>
          <p:cNvSpPr>
            <a:spLocks noChangeShapeType="1"/>
          </p:cNvSpPr>
          <p:nvPr/>
        </p:nvSpPr>
        <p:spPr bwMode="auto">
          <a:xfrm>
            <a:off x="6035675" y="4964113"/>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8921" name="Line 14"/>
          <p:cNvSpPr>
            <a:spLocks noChangeShapeType="1"/>
          </p:cNvSpPr>
          <p:nvPr/>
        </p:nvSpPr>
        <p:spPr bwMode="auto">
          <a:xfrm flipV="1">
            <a:off x="6264275" y="5268913"/>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8922" name="Line 15"/>
          <p:cNvSpPr>
            <a:spLocks noChangeShapeType="1"/>
          </p:cNvSpPr>
          <p:nvPr/>
        </p:nvSpPr>
        <p:spPr bwMode="auto">
          <a:xfrm>
            <a:off x="28194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8923" name="Line 16"/>
          <p:cNvSpPr>
            <a:spLocks noChangeShapeType="1"/>
          </p:cNvSpPr>
          <p:nvPr/>
        </p:nvSpPr>
        <p:spPr bwMode="auto">
          <a:xfrm>
            <a:off x="2819400" y="4724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8924" name="Line 17"/>
          <p:cNvSpPr>
            <a:spLocks noChangeShapeType="1"/>
          </p:cNvSpPr>
          <p:nvPr/>
        </p:nvSpPr>
        <p:spPr bwMode="auto">
          <a:xfrm>
            <a:off x="2819400" y="5486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90832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2362200" y="457201"/>
            <a:ext cx="78486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PERANAN Pi dalam </a:t>
            </a:r>
            <a:r>
              <a:rPr lang="en-US" altLang="id-ID" sz="2400">
                <a:latin typeface="Arial" panose="020B0604020202020204" pitchFamily="34" charset="0"/>
                <a:sym typeface="Wingdings 3" panose="05040102010807070707" pitchFamily="18" charset="2"/>
              </a:rPr>
              <a:t> Fotosintesis</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Jika  	[ Pi ] dalam kloroplas &gt;&gt;&gt;</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    	TP (bahan utk RuBP) keluar ke sitoplasma</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	TP dalam stroma &lt;&lt;&lt;</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	RuBP &lt;&lt;&lt; (penerima CO2)</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	Fiksasi CO2 &lt;&lt;&lt;  </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Konsentrasi P eksternal yang tinggi juga menghambat fiksasi CO2. </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p:txBody>
      </p:sp>
      <p:sp>
        <p:nvSpPr>
          <p:cNvPr id="39939" name="Line 15"/>
          <p:cNvSpPr>
            <a:spLocks noChangeShapeType="1"/>
          </p:cNvSpPr>
          <p:nvPr/>
        </p:nvSpPr>
        <p:spPr bwMode="auto">
          <a:xfrm>
            <a:off x="4800600" y="2133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9940" name="Line 16"/>
          <p:cNvSpPr>
            <a:spLocks noChangeShapeType="1"/>
          </p:cNvSpPr>
          <p:nvPr/>
        </p:nvSpPr>
        <p:spPr bwMode="auto">
          <a:xfrm>
            <a:off x="4724400" y="2819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9941" name="Line 17"/>
          <p:cNvSpPr>
            <a:spLocks noChangeShapeType="1"/>
          </p:cNvSpPr>
          <p:nvPr/>
        </p:nvSpPr>
        <p:spPr bwMode="auto">
          <a:xfrm>
            <a:off x="4724400" y="3581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9942" name="Line 18"/>
          <p:cNvSpPr>
            <a:spLocks noChangeShapeType="1"/>
          </p:cNvSpPr>
          <p:nvPr/>
        </p:nvSpPr>
        <p:spPr bwMode="auto">
          <a:xfrm>
            <a:off x="47244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46385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828800" y="304800"/>
            <a:ext cx="8610600" cy="457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342900" indent="-342900">
              <a:buFontTx/>
              <a:buAutoNum type="arabicPeriod" startAt="3"/>
              <a:defRPr/>
            </a:pPr>
            <a:r>
              <a:rPr lang="en-US" sz="2400" dirty="0"/>
              <a:t> Pi </a:t>
            </a:r>
            <a:r>
              <a:rPr lang="en-US" sz="2400" dirty="0" err="1"/>
              <a:t>dalam</a:t>
            </a:r>
            <a:r>
              <a:rPr lang="en-US" sz="2400" dirty="0"/>
              <a:t> </a:t>
            </a:r>
            <a:r>
              <a:rPr lang="en-US" sz="2400" dirty="0" err="1"/>
              <a:t>fotosintesis</a:t>
            </a:r>
            <a:r>
              <a:rPr lang="en-US" sz="2400" dirty="0"/>
              <a:t> </a:t>
            </a:r>
            <a:r>
              <a:rPr lang="en-US" sz="2400" dirty="0" err="1"/>
              <a:t>dan</a:t>
            </a:r>
            <a:r>
              <a:rPr lang="en-US" sz="2400" dirty="0"/>
              <a:t> </a:t>
            </a:r>
            <a:r>
              <a:rPr lang="en-US" sz="2400" dirty="0" err="1"/>
              <a:t>metabolisme</a:t>
            </a:r>
            <a:r>
              <a:rPr lang="en-US" sz="2400" dirty="0"/>
              <a:t> </a:t>
            </a:r>
            <a:r>
              <a:rPr lang="en-US" sz="2400" dirty="0" err="1"/>
              <a:t>karbohidrat</a:t>
            </a:r>
            <a:endParaRPr lang="en-US" sz="2400" dirty="0"/>
          </a:p>
        </p:txBody>
      </p:sp>
      <p:sp>
        <p:nvSpPr>
          <p:cNvPr id="40963" name="Text Box 6"/>
          <p:cNvSpPr txBox="1">
            <a:spLocks noChangeArrowheads="1"/>
          </p:cNvSpPr>
          <p:nvPr/>
        </p:nvSpPr>
        <p:spPr bwMode="auto">
          <a:xfrm>
            <a:off x="2270126" y="838201"/>
            <a:ext cx="771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t>Hub. Antara fiksasi C,  pembentukan pati dlm</a:t>
            </a:r>
          </a:p>
          <a:p>
            <a:pPr>
              <a:spcBef>
                <a:spcPct val="0"/>
              </a:spcBef>
              <a:buClrTx/>
              <a:buSzTx/>
              <a:buFontTx/>
              <a:buNone/>
            </a:pPr>
            <a:r>
              <a:rPr lang="en-US" altLang="id-ID" sz="2400"/>
              <a:t>Kloroplas sebagai fungsi konsentrasi P external</a:t>
            </a:r>
          </a:p>
        </p:txBody>
      </p:sp>
      <p:graphicFrame>
        <p:nvGraphicFramePr>
          <p:cNvPr id="21631" name="Group 127"/>
          <p:cNvGraphicFramePr>
            <a:graphicFrameLocks noGrp="1"/>
          </p:cNvGraphicFramePr>
          <p:nvPr>
            <p:ph/>
          </p:nvPr>
        </p:nvGraphicFramePr>
        <p:xfrm>
          <a:off x="2209800" y="2209800"/>
          <a:ext cx="7927976" cy="3429000"/>
        </p:xfrm>
        <a:graphic>
          <a:graphicData uri="http://schemas.openxmlformats.org/drawingml/2006/table">
            <a:tbl>
              <a:tblPr/>
              <a:tblGrid>
                <a:gridCol w="2750226"/>
                <a:gridCol w="1238237"/>
                <a:gridCol w="1080511"/>
                <a:gridCol w="1080511"/>
                <a:gridCol w="774124"/>
                <a:gridCol w="1004367"/>
              </a:tblGrid>
              <a:tr h="687788">
                <a:tc rowSpan="2">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19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err="1" smtClean="0">
                          <a:ln>
                            <a:noFill/>
                          </a:ln>
                          <a:solidFill>
                            <a:schemeClr val="tx1"/>
                          </a:solidFill>
                          <a:effectLst/>
                          <a:latin typeface="Verdana" pitchFamily="34" charset="0"/>
                        </a:rPr>
                        <a:t>Konsentrasi</a:t>
                      </a:r>
                      <a:r>
                        <a:rPr kumimoji="0" lang="en-US" sz="2400" b="0" i="0" u="none" strike="noStrike" cap="none" normalizeH="0" baseline="0" dirty="0" smtClean="0">
                          <a:ln>
                            <a:noFill/>
                          </a:ln>
                          <a:solidFill>
                            <a:schemeClr val="tx1"/>
                          </a:solidFill>
                          <a:effectLst/>
                          <a:latin typeface="Verdana" pitchFamily="34" charset="0"/>
                        </a:rPr>
                        <a:t> P </a:t>
                      </a:r>
                      <a:r>
                        <a:rPr kumimoji="0" lang="en-US" sz="2400" b="0" i="0" u="none" strike="noStrike" cap="none" normalizeH="0" baseline="0" dirty="0" err="1" smtClean="0">
                          <a:ln>
                            <a:noFill/>
                          </a:ln>
                          <a:solidFill>
                            <a:schemeClr val="tx1"/>
                          </a:solidFill>
                          <a:effectLst/>
                          <a:latin typeface="Verdana" pitchFamily="34" charset="0"/>
                        </a:rPr>
                        <a:t>Lar</a:t>
                      </a:r>
                      <a:r>
                        <a:rPr kumimoji="0" lang="en-US" sz="2400" b="0" i="0" u="none" strike="noStrike" cap="none" normalizeH="0" baseline="0" dirty="0" smtClean="0">
                          <a:ln>
                            <a:noFill/>
                          </a:ln>
                          <a:solidFill>
                            <a:schemeClr val="tx1"/>
                          </a:solidFill>
                          <a:effectLst/>
                          <a:latin typeface="Verdana" pitchFamily="34" charset="0"/>
                        </a:rPr>
                        <a:t> External (</a:t>
                      </a:r>
                      <a:r>
                        <a:rPr kumimoji="0" lang="en-US" sz="2400" b="0" i="0" u="none" strike="noStrike" cap="none" normalizeH="0" baseline="0" dirty="0" err="1" smtClean="0">
                          <a:ln>
                            <a:noFill/>
                          </a:ln>
                          <a:solidFill>
                            <a:schemeClr val="tx1"/>
                          </a:solidFill>
                          <a:effectLst/>
                          <a:latin typeface="Verdana" pitchFamily="34" charset="0"/>
                        </a:rPr>
                        <a:t>mM</a:t>
                      </a:r>
                      <a:r>
                        <a:rPr kumimoji="0" lang="en-US" sz="2400" b="0" i="0" u="none" strike="noStrike" cap="none" normalizeH="0" baseline="0" dirty="0" smtClean="0">
                          <a:ln>
                            <a:noFill/>
                          </a:ln>
                          <a:solidFill>
                            <a:schemeClr val="tx1"/>
                          </a:solidFill>
                          <a:effectLst/>
                          <a:latin typeface="Verdan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65550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5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Total C Fixation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err="1" smtClean="0">
                          <a:ln>
                            <a:noFill/>
                          </a:ln>
                          <a:solidFill>
                            <a:schemeClr val="tx1"/>
                          </a:solidFill>
                          <a:effectLst/>
                          <a:latin typeface="Verdana" pitchFamily="34" charset="0"/>
                        </a:rPr>
                        <a:t>Incorp</a:t>
                      </a:r>
                      <a:r>
                        <a:rPr kumimoji="0" lang="en-US" sz="2000" b="0" i="0" u="none" strike="noStrike" cap="none" normalizeH="0" baseline="0" dirty="0" smtClean="0">
                          <a:ln>
                            <a:noFill/>
                          </a:ln>
                          <a:solidFill>
                            <a:schemeClr val="tx1"/>
                          </a:solidFill>
                          <a:effectLst/>
                          <a:latin typeface="Verdana" pitchFamily="34" charset="0"/>
                        </a:rPr>
                        <a:t> into starch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11.0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13.6</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10.9</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7.1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3.3</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80516526"/>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894013" y="0"/>
            <a:ext cx="7313612" cy="1143000"/>
          </a:xfrm>
        </p:spPr>
        <p:txBody>
          <a:bodyPr>
            <a:normAutofit fontScale="90000"/>
          </a:bodyPr>
          <a:lstStyle/>
          <a:p>
            <a:pPr algn="ctr">
              <a:tabLst>
                <a:tab pos="2517775" algn="l"/>
              </a:tabLst>
            </a:pPr>
            <a:r>
              <a:rPr lang="id-ID" altLang="id-ID" smtClean="0"/>
              <a:t>Pi dan metabolisme karbohidrat dan transport sukrosa </a:t>
            </a:r>
          </a:p>
        </p:txBody>
      </p:sp>
      <p:sp>
        <p:nvSpPr>
          <p:cNvPr id="41987" name="Rectangle 6"/>
          <p:cNvSpPr>
            <a:spLocks noGrp="1" noChangeArrowheads="1"/>
          </p:cNvSpPr>
          <p:nvPr>
            <p:ph idx="1"/>
          </p:nvPr>
        </p:nvSpPr>
        <p:spPr>
          <a:xfrm>
            <a:off x="2235716" y="1534603"/>
            <a:ext cx="7971909" cy="424732"/>
          </a:xfrm>
        </p:spPr>
        <p:txBody>
          <a:bodyPr wrap="square">
            <a:spAutoFit/>
          </a:bodyPr>
          <a:lstStyle/>
          <a:p>
            <a:r>
              <a:rPr lang="en-US" altLang="id-ID" sz="2400" dirty="0"/>
              <a:t>ATP-UTP       </a:t>
            </a:r>
            <a:r>
              <a:rPr lang="id-ID" altLang="id-ID" sz="2400" dirty="0" smtClean="0"/>
              <a:t>      </a:t>
            </a:r>
            <a:r>
              <a:rPr lang="en-US" altLang="id-ID" sz="2400" dirty="0" smtClean="0"/>
              <a:t> </a:t>
            </a:r>
            <a:r>
              <a:rPr lang="en-US" altLang="id-ID" sz="2400" dirty="0" err="1"/>
              <a:t>heksosa</a:t>
            </a:r>
            <a:r>
              <a:rPr lang="en-US" altLang="id-ID" sz="2400" dirty="0"/>
              <a:t> </a:t>
            </a:r>
            <a:r>
              <a:rPr lang="en-US" altLang="id-ID" sz="2400" dirty="0" err="1"/>
              <a:t>dan</a:t>
            </a:r>
            <a:r>
              <a:rPr lang="en-US" altLang="id-ID" sz="2400" dirty="0"/>
              <a:t> </a:t>
            </a:r>
            <a:r>
              <a:rPr lang="en-US" altLang="id-ID" sz="2400" dirty="0" err="1"/>
              <a:t>sukrosa</a:t>
            </a:r>
            <a:r>
              <a:rPr lang="en-US" altLang="id-ID" sz="2400" dirty="0"/>
              <a:t> ( </a:t>
            </a:r>
            <a:r>
              <a:rPr lang="en-US" altLang="id-ID" sz="2400" dirty="0" err="1" smtClean="0"/>
              <a:t>Karbohidrat</a:t>
            </a:r>
            <a:r>
              <a:rPr lang="en-US" altLang="id-ID" sz="2400" dirty="0" smtClean="0"/>
              <a:t> </a:t>
            </a:r>
            <a:r>
              <a:rPr lang="en-US" altLang="id-ID" sz="2400" dirty="0"/>
              <a:t>)</a:t>
            </a:r>
          </a:p>
        </p:txBody>
      </p:sp>
      <p:sp>
        <p:nvSpPr>
          <p:cNvPr id="41988" name="Right Arrow 5"/>
          <p:cNvSpPr>
            <a:spLocks noChangeArrowheads="1"/>
          </p:cNvSpPr>
          <p:nvPr/>
        </p:nvSpPr>
        <p:spPr bwMode="auto">
          <a:xfrm>
            <a:off x="3755572" y="1622066"/>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41989" name="Text Box 10"/>
          <p:cNvSpPr txBox="1">
            <a:spLocks noChangeArrowheads="1"/>
          </p:cNvSpPr>
          <p:nvPr/>
        </p:nvSpPr>
        <p:spPr bwMode="auto">
          <a:xfrm>
            <a:off x="2234727" y="2667001"/>
            <a:ext cx="6307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15000"/>
              </a:spcBef>
              <a:buClr>
                <a:schemeClr val="accent2"/>
              </a:buClr>
              <a:buSzTx/>
              <a:buFont typeface="Wingdings 2" panose="05020102010507070707" pitchFamily="18" charset="2"/>
              <a:buNone/>
            </a:pPr>
            <a:r>
              <a:rPr lang="en-US" altLang="id-ID" sz="2400" dirty="0">
                <a:latin typeface="Arial" panose="020B0604020202020204" pitchFamily="34" charset="0"/>
                <a:sym typeface="Wingdings 3" panose="05040102010807070707" pitchFamily="18" charset="2"/>
              </a:rPr>
              <a:t>Pi 	</a:t>
            </a:r>
            <a:r>
              <a:rPr lang="en-US" altLang="id-ID" sz="2400" dirty="0" err="1">
                <a:latin typeface="Arial" panose="020B0604020202020204" pitchFamily="34" charset="0"/>
                <a:sym typeface="Wingdings 3" panose="05040102010807070707" pitchFamily="18" charset="2"/>
              </a:rPr>
              <a:t>membentuk</a:t>
            </a:r>
            <a:r>
              <a:rPr lang="en-US" altLang="id-ID" sz="2400" dirty="0">
                <a:latin typeface="Arial" panose="020B0604020202020204" pitchFamily="34" charset="0"/>
                <a:sym typeface="Wingdings 3" panose="05040102010807070707" pitchFamily="18" charset="2"/>
              </a:rPr>
              <a:t> ATP / ADP. UTP </a:t>
            </a:r>
          </a:p>
          <a:p>
            <a:pPr>
              <a:spcBef>
                <a:spcPct val="0"/>
              </a:spcBef>
              <a:buClr>
                <a:schemeClr val="accent2"/>
              </a:buClr>
              <a:buSzTx/>
              <a:buFont typeface="Wingdings 2" panose="05020102010507070707" pitchFamily="18" charset="2"/>
              <a:buNone/>
            </a:pPr>
            <a:endParaRPr lang="en-US" altLang="id-ID" sz="2400" dirty="0">
              <a:latin typeface="Arial" panose="020B0604020202020204" pitchFamily="34" charset="0"/>
              <a:sym typeface="Wingdings 3" panose="05040102010807070707" pitchFamily="18" charset="2"/>
            </a:endParaRPr>
          </a:p>
          <a:p>
            <a:pPr>
              <a:spcBef>
                <a:spcPct val="0"/>
              </a:spcBef>
              <a:buClr>
                <a:schemeClr val="accent2"/>
              </a:buClr>
              <a:buSzTx/>
              <a:buFont typeface="Wingdings 2" panose="05020102010507070707" pitchFamily="18" charset="2"/>
              <a:buNone/>
            </a:pPr>
            <a:r>
              <a:rPr lang="en-US" altLang="id-ID" sz="24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perlu</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utk</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sintesa</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hexosa</a:t>
            </a:r>
            <a:r>
              <a:rPr lang="en-US" altLang="id-ID" sz="2800" dirty="0">
                <a:latin typeface="Arial" panose="020B0604020202020204" pitchFamily="34" charset="0"/>
                <a:sym typeface="Wingdings 3" panose="05040102010807070707" pitchFamily="18" charset="2"/>
              </a:rPr>
              <a:t>/</a:t>
            </a:r>
            <a:r>
              <a:rPr lang="en-US" altLang="id-ID" sz="2800" dirty="0" err="1">
                <a:latin typeface="Arial" panose="020B0604020202020204" pitchFamily="34" charset="0"/>
                <a:sym typeface="Wingdings 3" panose="05040102010807070707" pitchFamily="18" charset="2"/>
              </a:rPr>
              <a:t>sucrosa</a:t>
            </a:r>
            <a:endParaRPr lang="en-US" altLang="id-ID" sz="2800" dirty="0">
              <a:latin typeface="Arial" panose="020B0604020202020204" pitchFamily="34" charset="0"/>
              <a:sym typeface="Wingdings 3" panose="05040102010807070707" pitchFamily="18" charset="2"/>
            </a:endParaRPr>
          </a:p>
          <a:p>
            <a:pPr>
              <a:spcBef>
                <a:spcPct val="0"/>
              </a:spcBef>
              <a:buClr>
                <a:schemeClr val="accent2"/>
              </a:buClr>
              <a:buSzTx/>
              <a:buFont typeface="Wingdings 2" panose="05020102010507070707" pitchFamily="18" charset="2"/>
              <a:buNone/>
            </a:pP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perlu</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utk</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sucrosa</a:t>
            </a:r>
            <a:r>
              <a:rPr lang="en-US" altLang="id-ID" sz="2800" dirty="0">
                <a:latin typeface="Arial" panose="020B0604020202020204" pitchFamily="34" charset="0"/>
                <a:sym typeface="Wingdings 3" panose="05040102010807070707" pitchFamily="18" charset="2"/>
              </a:rPr>
              <a:t> proton 	</a:t>
            </a:r>
            <a:r>
              <a:rPr lang="en-US" altLang="id-ID" sz="2800" dirty="0" err="1">
                <a:latin typeface="Arial" panose="020B0604020202020204" pitchFamily="34" charset="0"/>
                <a:sym typeface="Wingdings 3" panose="05040102010807070707" pitchFamily="18" charset="2"/>
              </a:rPr>
              <a:t>cotransport</a:t>
            </a:r>
            <a:r>
              <a:rPr lang="en-US" altLang="id-ID" sz="2800" dirty="0">
                <a:latin typeface="Arial" panose="020B0604020202020204" pitchFamily="34" charset="0"/>
                <a:sym typeface="Wingdings 3" panose="05040102010807070707" pitchFamily="18" charset="2"/>
              </a:rPr>
              <a:t> </a:t>
            </a:r>
            <a:r>
              <a:rPr lang="en-US" altLang="id-ID" sz="2800" dirty="0" err="1">
                <a:latin typeface="Arial" panose="020B0604020202020204" pitchFamily="34" charset="0"/>
                <a:sym typeface="Wingdings 3" panose="05040102010807070707" pitchFamily="18" charset="2"/>
              </a:rPr>
              <a:t>dlm</a:t>
            </a:r>
            <a:r>
              <a:rPr lang="en-US" altLang="id-ID" sz="2800" dirty="0">
                <a:latin typeface="Arial" panose="020B0604020202020204" pitchFamily="34" charset="0"/>
                <a:sym typeface="Wingdings 3" panose="05040102010807070707" pitchFamily="18" charset="2"/>
              </a:rPr>
              <a:t> phloem</a:t>
            </a:r>
          </a:p>
        </p:txBody>
      </p:sp>
    </p:spTree>
    <p:extLst>
      <p:ext uri="{BB962C8B-B14F-4D97-AF65-F5344CB8AC3E}">
        <p14:creationId xmlns:p14="http://schemas.microsoft.com/office/powerpoint/2010/main" val="416661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pPr eaLnBrk="1" hangingPunct="1"/>
            <a:r>
              <a:rPr lang="en-US" altLang="id-ID" sz="3200" dirty="0">
                <a:latin typeface="Arial" panose="020B0604020202020204" pitchFamily="34" charset="0"/>
              </a:rPr>
              <a:t>P&lt;&lt;&lt;	</a:t>
            </a:r>
            <a:r>
              <a:rPr lang="en-US" altLang="id-ID" sz="3200" dirty="0">
                <a:latin typeface="Arial" panose="020B0604020202020204" pitchFamily="34" charset="0"/>
                <a:sym typeface="Wingdings 3" panose="05040102010807070707" pitchFamily="18" charset="2"/>
              </a:rPr>
              <a:t> transport </a:t>
            </a:r>
            <a:r>
              <a:rPr lang="en-US" altLang="id-ID" sz="3200" dirty="0">
                <a:latin typeface="Arial" panose="020B0604020202020204" pitchFamily="34" charset="0"/>
                <a:sym typeface="Symbol" panose="05050102010706020507" pitchFamily="18" charset="2"/>
              </a:rPr>
              <a:t>E </a:t>
            </a:r>
            <a:r>
              <a:rPr lang="en-US" altLang="id-ID" sz="3200" dirty="0" err="1">
                <a:latin typeface="Arial" panose="020B0604020202020204" pitchFamily="34" charset="0"/>
                <a:sym typeface="Symbol" panose="05050102010706020507" pitchFamily="18" charset="2"/>
              </a:rPr>
              <a:t>dr</a:t>
            </a:r>
            <a:r>
              <a:rPr lang="en-US" altLang="id-ID" sz="3200" dirty="0">
                <a:latin typeface="Arial" panose="020B0604020202020204" pitchFamily="34" charset="0"/>
                <a:sym typeface="Symbol" panose="05050102010706020507" pitchFamily="18" charset="2"/>
              </a:rPr>
              <a:t> </a:t>
            </a:r>
            <a:r>
              <a:rPr lang="en-US" altLang="id-ID" sz="3200" dirty="0" err="1">
                <a:latin typeface="Arial" panose="020B0604020202020204" pitchFamily="34" charset="0"/>
                <a:sym typeface="Symbol" panose="05050102010706020507" pitchFamily="18" charset="2"/>
              </a:rPr>
              <a:t>kloroplas</a:t>
            </a:r>
            <a:r>
              <a:rPr lang="en-US" altLang="id-ID" sz="3200" dirty="0">
                <a:latin typeface="Arial" panose="020B0604020202020204" pitchFamily="34" charset="0"/>
                <a:sym typeface="Wingdings 3" panose="05040102010807070707" pitchFamily="18" charset="2"/>
              </a:rPr>
              <a:t> </a:t>
            </a:r>
            <a:r>
              <a:rPr lang="en-US" altLang="id-ID" sz="3200" dirty="0" smtClean="0">
                <a:latin typeface="Arial" panose="020B0604020202020204" pitchFamily="34" charset="0"/>
                <a:sym typeface="Wingdings 3" panose="05040102010807070707" pitchFamily="18" charset="2"/>
              </a:rPr>
              <a:t>bag </a:t>
            </a:r>
            <a:r>
              <a:rPr lang="en-US" altLang="id-ID" sz="3200" dirty="0">
                <a:latin typeface="Arial" panose="020B0604020202020204" pitchFamily="34" charset="0"/>
                <a:sym typeface="Wingdings 3" panose="05040102010807070707" pitchFamily="18" charset="2"/>
              </a:rPr>
              <a:t>lain </a:t>
            </a:r>
          </a:p>
          <a:p>
            <a:pPr eaLnBrk="1" hangingPunct="1"/>
            <a:r>
              <a:rPr lang="en-US" altLang="id-ID" sz="3200" dirty="0">
                <a:latin typeface="Arial" panose="020B0604020202020204" pitchFamily="34" charset="0"/>
                <a:sym typeface="Wingdings 3" panose="05040102010807070707" pitchFamily="18" charset="2"/>
              </a:rPr>
              <a:t>	 </a:t>
            </a:r>
            <a:r>
              <a:rPr lang="en-US" altLang="id-ID" sz="3200" dirty="0" err="1">
                <a:latin typeface="Arial" panose="020B0604020202020204" pitchFamily="34" charset="0"/>
                <a:sym typeface="Wingdings 3" panose="05040102010807070707" pitchFamily="18" charset="2"/>
              </a:rPr>
              <a:t>sintesa</a:t>
            </a:r>
            <a:r>
              <a:rPr lang="en-US" altLang="id-ID" sz="3200" dirty="0">
                <a:latin typeface="Arial" panose="020B0604020202020204" pitchFamily="34" charset="0"/>
                <a:sym typeface="Wingdings 3" panose="05040102010807070707" pitchFamily="18" charset="2"/>
              </a:rPr>
              <a:t> protein &amp; as </a:t>
            </a:r>
            <a:r>
              <a:rPr lang="en-US" altLang="id-ID" sz="3200" dirty="0" err="1">
                <a:latin typeface="Arial" panose="020B0604020202020204" pitchFamily="34" charset="0"/>
                <a:sym typeface="Wingdings 3" panose="05040102010807070707" pitchFamily="18" charset="2"/>
              </a:rPr>
              <a:t>nukleat</a:t>
            </a:r>
            <a:r>
              <a:rPr lang="en-US" altLang="id-ID" sz="3200" dirty="0">
                <a:latin typeface="Arial" panose="020B0604020202020204" pitchFamily="34" charset="0"/>
                <a:sym typeface="Wingdings 3" panose="05040102010807070707" pitchFamily="18" charset="2"/>
              </a:rPr>
              <a:t> </a:t>
            </a:r>
          </a:p>
          <a:p>
            <a:pPr eaLnBrk="1" hangingPunct="1"/>
            <a:r>
              <a:rPr lang="en-US" altLang="id-ID" sz="3200" dirty="0">
                <a:latin typeface="Arial" panose="020B0604020202020204" pitchFamily="34" charset="0"/>
                <a:sym typeface="Wingdings 3" panose="05040102010807070707" pitchFamily="18" charset="2"/>
              </a:rPr>
              <a:t>	 </a:t>
            </a:r>
            <a:r>
              <a:rPr lang="en-US" altLang="id-ID" sz="3200" dirty="0" err="1">
                <a:latin typeface="Arial" panose="020B0604020202020204" pitchFamily="34" charset="0"/>
                <a:sym typeface="Wingdings 3" panose="05040102010807070707" pitchFamily="18" charset="2"/>
              </a:rPr>
              <a:t>pati</a:t>
            </a:r>
            <a:r>
              <a:rPr lang="en-US" altLang="id-ID" sz="3200" dirty="0">
                <a:latin typeface="Arial" panose="020B0604020202020204" pitchFamily="34" charset="0"/>
                <a:sym typeface="Wingdings 3" panose="05040102010807070707" pitchFamily="18" charset="2"/>
              </a:rPr>
              <a:t> &amp; </a:t>
            </a:r>
            <a:r>
              <a:rPr lang="en-US" altLang="id-ID" sz="3200" dirty="0" err="1">
                <a:latin typeface="Arial" panose="020B0604020202020204" pitchFamily="34" charset="0"/>
                <a:sym typeface="Wingdings 3" panose="05040102010807070707" pitchFamily="18" charset="2"/>
              </a:rPr>
              <a:t>sukrosa</a:t>
            </a:r>
            <a:r>
              <a:rPr lang="en-US" altLang="id-ID" sz="3200" dirty="0">
                <a:latin typeface="Arial" panose="020B0604020202020204" pitchFamily="34" charset="0"/>
                <a:sym typeface="Wingdings 3" panose="05040102010807070707" pitchFamily="18" charset="2"/>
              </a:rPr>
              <a:t> </a:t>
            </a:r>
            <a:r>
              <a:rPr lang="en-US" altLang="id-ID" sz="3200" dirty="0" err="1">
                <a:latin typeface="Arial" panose="020B0604020202020204" pitchFamily="34" charset="0"/>
                <a:sym typeface="Wingdings 3" panose="05040102010807070707" pitchFamily="18" charset="2"/>
              </a:rPr>
              <a:t>akumulasi</a:t>
            </a:r>
            <a:endParaRPr lang="en-US" altLang="id-ID" sz="3200" dirty="0">
              <a:latin typeface="Arial" panose="020B0604020202020204" pitchFamily="34" charset="0"/>
              <a:sym typeface="Wingdings 3" panose="05040102010807070707" pitchFamily="18" charset="2"/>
            </a:endParaRPr>
          </a:p>
          <a:p>
            <a:pPr eaLnBrk="1" hangingPunct="1"/>
            <a:r>
              <a:rPr lang="en-US" altLang="id-ID" sz="3200" dirty="0">
                <a:latin typeface="Arial" panose="020B0604020202020204" pitchFamily="34" charset="0"/>
                <a:sym typeface="Wingdings 3" panose="05040102010807070707" pitchFamily="18" charset="2"/>
              </a:rPr>
              <a:t>	 </a:t>
            </a:r>
            <a:r>
              <a:rPr lang="en-US" altLang="id-ID" sz="3200" dirty="0" err="1">
                <a:latin typeface="Arial" panose="020B0604020202020204" pitchFamily="34" charset="0"/>
                <a:sym typeface="Wingdings 3" panose="05040102010807070707" pitchFamily="18" charset="2"/>
              </a:rPr>
              <a:t>gula</a:t>
            </a:r>
            <a:r>
              <a:rPr lang="en-US" altLang="id-ID" sz="3200" dirty="0">
                <a:latin typeface="Arial" panose="020B0604020202020204" pitchFamily="34" charset="0"/>
                <a:sym typeface="Wingdings 3" panose="05040102010807070707" pitchFamily="18" charset="2"/>
              </a:rPr>
              <a:t> </a:t>
            </a:r>
            <a:r>
              <a:rPr lang="en-US" altLang="id-ID" sz="3200" dirty="0" err="1">
                <a:latin typeface="Arial" panose="020B0604020202020204" pitchFamily="34" charset="0"/>
                <a:sym typeface="Wingdings 3" panose="05040102010807070707" pitchFamily="18" charset="2"/>
              </a:rPr>
              <a:t>fosfat</a:t>
            </a:r>
            <a:r>
              <a:rPr lang="en-US" altLang="id-ID" sz="3200" dirty="0">
                <a:latin typeface="Arial" panose="020B0604020202020204" pitchFamily="34" charset="0"/>
                <a:sym typeface="Wingdings 3" panose="05040102010807070707" pitchFamily="18" charset="2"/>
              </a:rPr>
              <a:t> </a:t>
            </a:r>
            <a:r>
              <a:rPr lang="en-US" altLang="id-ID" sz="3200" dirty="0" err="1">
                <a:latin typeface="Arial" panose="020B0604020202020204" pitchFamily="34" charset="0"/>
                <a:sym typeface="Wingdings 3" panose="05040102010807070707" pitchFamily="18" charset="2"/>
              </a:rPr>
              <a:t>dan</a:t>
            </a:r>
            <a:r>
              <a:rPr lang="en-US" altLang="id-ID" sz="3200" dirty="0">
                <a:latin typeface="Arial" panose="020B0604020202020204" pitchFamily="34" charset="0"/>
                <a:sym typeface="Wingdings 3" panose="05040102010807070707" pitchFamily="18" charset="2"/>
              </a:rPr>
              <a:t> </a:t>
            </a:r>
            <a:r>
              <a:rPr lang="en-US" altLang="id-ID" sz="3200" dirty="0" err="1">
                <a:latin typeface="Arial" panose="020B0604020202020204" pitchFamily="34" charset="0"/>
                <a:sym typeface="Wingdings 3" panose="05040102010807070707" pitchFamily="18" charset="2"/>
              </a:rPr>
              <a:t>adenilat</a:t>
            </a:r>
            <a:r>
              <a:rPr lang="en-US" altLang="id-ID" sz="3200" dirty="0">
                <a:latin typeface="Arial" panose="020B0604020202020204" pitchFamily="34" charset="0"/>
                <a:sym typeface="Wingdings 3" panose="05040102010807070707" pitchFamily="18" charset="2"/>
              </a:rPr>
              <a:t> </a:t>
            </a:r>
          </a:p>
          <a:p>
            <a:endParaRPr lang="id-ID" altLang="id-ID" dirty="0" smtClean="0"/>
          </a:p>
        </p:txBody>
      </p:sp>
      <p:sp>
        <p:nvSpPr>
          <p:cNvPr id="43011" name="Title 4"/>
          <p:cNvSpPr>
            <a:spLocks noGrp="1"/>
          </p:cNvSpPr>
          <p:nvPr>
            <p:ph type="title"/>
          </p:nvPr>
        </p:nvSpPr>
        <p:spPr>
          <a:xfrm>
            <a:off x="1791196" y="304800"/>
            <a:ext cx="8385957" cy="1066800"/>
          </a:xfrm>
        </p:spPr>
        <p:txBody>
          <a:bodyPr>
            <a:normAutofit/>
          </a:bodyPr>
          <a:lstStyle/>
          <a:p>
            <a:r>
              <a:rPr lang="en-US" altLang="id-ID" dirty="0" smtClean="0"/>
              <a:t>Pi  </a:t>
            </a:r>
            <a:r>
              <a:rPr lang="en-US" altLang="id-ID" dirty="0" err="1" smtClean="0"/>
              <a:t>dengan</a:t>
            </a:r>
            <a:r>
              <a:rPr lang="en-US" altLang="id-ID" dirty="0" smtClean="0"/>
              <a:t> </a:t>
            </a:r>
            <a:r>
              <a:rPr lang="en-US" altLang="id-ID" dirty="0" err="1" smtClean="0"/>
              <a:t>metabolisme</a:t>
            </a:r>
            <a:r>
              <a:rPr lang="en-US" altLang="id-ID" dirty="0" smtClean="0"/>
              <a:t> </a:t>
            </a:r>
            <a:r>
              <a:rPr lang="id-ID" altLang="id-ID" dirty="0" smtClean="0"/>
              <a:t>k</a:t>
            </a:r>
            <a:r>
              <a:rPr lang="en-US" altLang="id-ID" dirty="0" err="1" smtClean="0"/>
              <a:t>arbohidrat</a:t>
            </a:r>
            <a:endParaRPr lang="id-ID" altLang="id-ID" dirty="0" smtClean="0"/>
          </a:p>
        </p:txBody>
      </p:sp>
    </p:spTree>
    <p:extLst>
      <p:ext uri="{BB962C8B-B14F-4D97-AF65-F5344CB8AC3E}">
        <p14:creationId xmlns:p14="http://schemas.microsoft.com/office/powerpoint/2010/main" val="138771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2209800" y="457201"/>
            <a:ext cx="777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tabLst>
                <a:tab pos="1198563" algn="l"/>
              </a:tabLst>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tabLst>
                <a:tab pos="1198563" algn="l"/>
              </a:tabLst>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tabLst>
                <a:tab pos="1198563" algn="l"/>
              </a:tabLst>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tabLst>
                <a:tab pos="1198563" algn="l"/>
              </a:tabLst>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tabLst>
                <a:tab pos="1198563" algn="l"/>
              </a:tabLst>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tabLst>
                <a:tab pos="1198563" algn="l"/>
              </a:tabLst>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tabLst>
                <a:tab pos="1198563" algn="l"/>
              </a:tabLst>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tabLst>
                <a:tab pos="1198563" algn="l"/>
              </a:tabLst>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tabLst>
                <a:tab pos="1198563" algn="l"/>
              </a:tabLst>
              <a:defRPr sz="1900">
                <a:solidFill>
                  <a:schemeClr val="tx1"/>
                </a:solidFill>
                <a:latin typeface="Verdana" panose="020B0604030504040204" pitchFamily="34" charset="0"/>
              </a:defRPr>
            </a:lvl9pPr>
          </a:lstStyle>
          <a:p>
            <a:pPr>
              <a:spcBef>
                <a:spcPct val="0"/>
              </a:spcBef>
              <a:buClrTx/>
              <a:buSzTx/>
              <a:buFontTx/>
              <a:buNone/>
            </a:pPr>
            <a:r>
              <a:rPr lang="en-US" altLang="id-ID" sz="2400" b="1">
                <a:latin typeface="Arial" panose="020B0604020202020204" pitchFamily="34" charset="0"/>
                <a:sym typeface="Wingdings 3" panose="05040102010807070707" pitchFamily="18" charset="2"/>
              </a:rPr>
              <a:t>P &gt;&gt;&gt; kandungan pati dalam daun &lt;&lt;&lt; </a:t>
            </a:r>
          </a:p>
          <a:p>
            <a:pPr>
              <a:spcBef>
                <a:spcPct val="0"/>
              </a:spcBef>
              <a:buClrTx/>
              <a:buSzTx/>
              <a:buFontTx/>
              <a:buNone/>
            </a:pPr>
            <a:endParaRPr lang="en-US" altLang="id-ID" sz="2400" b="1">
              <a:latin typeface="Arial" panose="020B0604020202020204" pitchFamily="34" charset="0"/>
              <a:sym typeface="Wingdings 3" panose="05040102010807070707" pitchFamily="18" charset="2"/>
            </a:endParaRPr>
          </a:p>
          <a:p>
            <a:pPr>
              <a:spcBef>
                <a:spcPct val="0"/>
              </a:spcBef>
              <a:buClrTx/>
              <a:buSzTx/>
              <a:buFontTx/>
              <a:buNone/>
            </a:pPr>
            <a:r>
              <a:rPr lang="en-US" altLang="id-ID" sz="2400" b="1">
                <a:latin typeface="Arial" panose="020B0604020202020204" pitchFamily="34" charset="0"/>
                <a:sym typeface="Wingdings 3" panose="05040102010807070707" pitchFamily="18" charset="2"/>
              </a:rPr>
              <a:t>P&lt;&lt;&lt;	 leaf expansion </a:t>
            </a:r>
          </a:p>
          <a:p>
            <a:pPr>
              <a:spcBef>
                <a:spcPct val="0"/>
              </a:spcBef>
              <a:buClrTx/>
              <a:buSzTx/>
              <a:buFontTx/>
              <a:buNone/>
            </a:pPr>
            <a:r>
              <a:rPr lang="en-US" altLang="id-ID" sz="2400" b="1">
                <a:latin typeface="Arial" panose="020B0604020202020204" pitchFamily="34" charset="0"/>
                <a:sym typeface="Wingdings 3" panose="05040102010807070707" pitchFamily="18" charset="2"/>
              </a:rPr>
              <a:t>	 [ C ] dlm daun  eksport C dr daun     </a:t>
            </a:r>
          </a:p>
          <a:p>
            <a:pPr>
              <a:spcBef>
                <a:spcPct val="0"/>
              </a:spcBef>
              <a:buClrTx/>
              <a:buSzTx/>
              <a:buFontTx/>
              <a:buNone/>
            </a:pPr>
            <a:r>
              <a:rPr lang="en-US" altLang="id-ID" sz="2400" b="1">
                <a:latin typeface="Arial" panose="020B0604020202020204" pitchFamily="34" charset="0"/>
                <a:sym typeface="Wingdings 3" panose="05040102010807070707" pitchFamily="18" charset="2"/>
              </a:rPr>
              <a:t>	   </a:t>
            </a:r>
          </a:p>
          <a:p>
            <a:pPr>
              <a:spcBef>
                <a:spcPct val="0"/>
              </a:spcBef>
              <a:buClrTx/>
              <a:buSzTx/>
              <a:buFontTx/>
              <a:buNone/>
            </a:pPr>
            <a:r>
              <a:rPr lang="en-US" altLang="id-ID" sz="2400" b="1">
                <a:latin typeface="Arial" panose="020B0604020202020204" pitchFamily="34" charset="0"/>
                <a:sym typeface="Wingdings 3" panose="05040102010807070707" pitchFamily="18" charset="2"/>
              </a:rPr>
              <a:t>	   Akumulasi karbohodrat </a:t>
            </a:r>
          </a:p>
        </p:txBody>
      </p:sp>
      <p:sp>
        <p:nvSpPr>
          <p:cNvPr id="44035" name="Line 6"/>
          <p:cNvSpPr>
            <a:spLocks noChangeShapeType="1"/>
          </p:cNvSpPr>
          <p:nvPr/>
        </p:nvSpPr>
        <p:spPr bwMode="auto">
          <a:xfrm>
            <a:off x="45720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2772" name="Text Box 7"/>
          <p:cNvSpPr txBox="1">
            <a:spLocks noChangeArrowheads="1"/>
          </p:cNvSpPr>
          <p:nvPr/>
        </p:nvSpPr>
        <p:spPr bwMode="auto">
          <a:xfrm>
            <a:off x="1752600" y="2879725"/>
            <a:ext cx="5301516" cy="4093428"/>
          </a:xfrm>
          <a:prstGeom prst="rect">
            <a:avLst/>
          </a:prstGeom>
          <a:noFill/>
          <a:ln w="9525">
            <a:noFill/>
            <a:miter lim="800000"/>
            <a:headEnd/>
            <a:tailEnd/>
          </a:ln>
        </p:spPr>
        <p:txBody>
          <a:bodyPr wrap="none">
            <a:spAutoFit/>
          </a:bodyPr>
          <a:lstStyle/>
          <a:p>
            <a:pPr>
              <a:defRPr/>
            </a:pPr>
            <a:r>
              <a:rPr lang="en-US" sz="2000" b="1" dirty="0"/>
              <a:t>P &lt;&lt;&lt; </a:t>
            </a:r>
            <a:r>
              <a:rPr lang="en-US" sz="2000" b="1" dirty="0">
                <a:sym typeface="Wingdings 3" pitchFamily="18" charset="2"/>
              </a:rPr>
              <a:t> 	</a:t>
            </a:r>
            <a:r>
              <a:rPr lang="en-US" sz="2000" b="1" dirty="0" err="1">
                <a:sym typeface="Wingdings 3" pitchFamily="18" charset="2"/>
              </a:rPr>
              <a:t>kurang</a:t>
            </a:r>
            <a:r>
              <a:rPr lang="en-US" sz="2000" b="1" dirty="0">
                <a:sym typeface="Wingdings 3" pitchFamily="18" charset="2"/>
              </a:rPr>
              <a:t> </a:t>
            </a:r>
            <a:r>
              <a:rPr lang="en-US" sz="2000" b="1" dirty="0" err="1">
                <a:sym typeface="Wingdings 3" pitchFamily="18" charset="2"/>
              </a:rPr>
              <a:t>sensitif</a:t>
            </a:r>
            <a:r>
              <a:rPr lang="en-US" sz="2000" b="1" dirty="0">
                <a:sym typeface="Wingdings 3" pitchFamily="18" charset="2"/>
              </a:rPr>
              <a:t> </a:t>
            </a:r>
            <a:r>
              <a:rPr lang="en-US" sz="2000" b="1" dirty="0" err="1">
                <a:sym typeface="Wingdings 3" pitchFamily="18" charset="2"/>
              </a:rPr>
              <a:t>thd</a:t>
            </a:r>
            <a:r>
              <a:rPr lang="en-US" sz="2000" b="1" dirty="0">
                <a:sym typeface="Wingdings 3" pitchFamily="18" charset="2"/>
              </a:rPr>
              <a:t> UV – B </a:t>
            </a:r>
            <a:r>
              <a:rPr lang="en-US" sz="2000" b="1" dirty="0" smtClean="0">
                <a:sym typeface="Wingdings 3" pitchFamily="18" charset="2"/>
              </a:rPr>
              <a:t>light</a:t>
            </a:r>
            <a:endParaRPr lang="id-ID" sz="2000" b="1" dirty="0" smtClean="0">
              <a:sym typeface="Wingdings 3" pitchFamily="18" charset="2"/>
            </a:endParaRPr>
          </a:p>
          <a:p>
            <a:pPr>
              <a:defRPr/>
            </a:pPr>
            <a:endParaRPr lang="en-US" sz="2000" b="1" dirty="0">
              <a:sym typeface="Wingdings 3" pitchFamily="18" charset="2"/>
            </a:endParaRPr>
          </a:p>
          <a:p>
            <a:pPr>
              <a:defRPr/>
            </a:pPr>
            <a:r>
              <a:rPr lang="en-US" sz="2000" b="1" dirty="0">
                <a:sym typeface="Wingdings 3" pitchFamily="18" charset="2"/>
              </a:rPr>
              <a:t>	  	</a:t>
            </a:r>
            <a:r>
              <a:rPr lang="en-US" sz="2000" b="1" dirty="0" err="1">
                <a:sym typeface="Wingdings 3" pitchFamily="18" charset="2"/>
              </a:rPr>
              <a:t>akumulasi</a:t>
            </a:r>
            <a:r>
              <a:rPr lang="en-US" sz="2000" b="1" dirty="0">
                <a:sym typeface="Wingdings 3" pitchFamily="18" charset="2"/>
              </a:rPr>
              <a:t> “</a:t>
            </a:r>
            <a:r>
              <a:rPr lang="en-US" sz="2000" b="1" dirty="0" err="1">
                <a:solidFill>
                  <a:schemeClr val="tx1">
                    <a:lumMod val="95000"/>
                    <a:lumOff val="5000"/>
                  </a:schemeClr>
                </a:solidFill>
                <a:sym typeface="Wingdings 3" pitchFamily="18" charset="2"/>
              </a:rPr>
              <a:t>flavenoids</a:t>
            </a:r>
            <a:r>
              <a:rPr lang="en-US" sz="2000" b="1" dirty="0">
                <a:sym typeface="Wingdings 3" pitchFamily="18" charset="2"/>
              </a:rPr>
              <a:t>”</a:t>
            </a:r>
          </a:p>
          <a:p>
            <a:pPr>
              <a:defRPr/>
            </a:pPr>
            <a:r>
              <a:rPr lang="en-US" sz="2000" b="1" dirty="0">
                <a:sym typeface="Wingdings 3" pitchFamily="18" charset="2"/>
              </a:rPr>
              <a:t>		</a:t>
            </a:r>
          </a:p>
          <a:p>
            <a:pPr>
              <a:defRPr/>
            </a:pPr>
            <a:r>
              <a:rPr lang="en-US" sz="2000" b="1" dirty="0">
                <a:sym typeface="Wingdings 3" pitchFamily="18" charset="2"/>
              </a:rPr>
              <a:t>		</a:t>
            </a:r>
            <a:r>
              <a:rPr lang="en-US" sz="2000" b="1" dirty="0" err="1">
                <a:sym typeface="Wingdings 3" pitchFamily="18" charset="2"/>
              </a:rPr>
              <a:t>daun</a:t>
            </a:r>
            <a:r>
              <a:rPr lang="en-US" sz="2000" b="1" dirty="0">
                <a:sym typeface="Wingdings 3" pitchFamily="18" charset="2"/>
              </a:rPr>
              <a:t> </a:t>
            </a:r>
            <a:r>
              <a:rPr lang="en-US" sz="2000" b="1" dirty="0" err="1">
                <a:sym typeface="Wingdings 3" pitchFamily="18" charset="2"/>
              </a:rPr>
              <a:t>lebih</a:t>
            </a:r>
            <a:r>
              <a:rPr lang="en-US" sz="2000" b="1" dirty="0">
                <a:sym typeface="Wingdings 3" pitchFamily="18" charset="2"/>
              </a:rPr>
              <a:t> </a:t>
            </a:r>
            <a:r>
              <a:rPr lang="en-US" sz="2000" b="1" dirty="0" err="1">
                <a:sym typeface="Wingdings 3" pitchFamily="18" charset="2"/>
              </a:rPr>
              <a:t>tebal</a:t>
            </a:r>
            <a:endParaRPr lang="en-US" sz="2000" b="1" dirty="0">
              <a:sym typeface="Wingdings 3" pitchFamily="18" charset="2"/>
            </a:endParaRPr>
          </a:p>
          <a:p>
            <a:pPr>
              <a:defRPr/>
            </a:pPr>
            <a:endParaRPr lang="en-US" sz="2000" b="1" dirty="0">
              <a:sym typeface="Wingdings 3" pitchFamily="18" charset="2"/>
            </a:endParaRPr>
          </a:p>
          <a:p>
            <a:pPr>
              <a:defRPr/>
            </a:pPr>
            <a:r>
              <a:rPr lang="en-US" sz="2000" b="1" dirty="0">
                <a:sym typeface="Wingdings 3" pitchFamily="18" charset="2"/>
              </a:rPr>
              <a:t>		</a:t>
            </a:r>
            <a:r>
              <a:rPr lang="en-US" sz="2000" b="1" dirty="0" err="1">
                <a:sym typeface="Wingdings 3" pitchFamily="18" charset="2"/>
              </a:rPr>
              <a:t>kurang</a:t>
            </a:r>
            <a:r>
              <a:rPr lang="en-US" sz="2000" b="1" dirty="0">
                <a:sym typeface="Wingdings 3" pitchFamily="18" charset="2"/>
              </a:rPr>
              <a:t> </a:t>
            </a:r>
            <a:r>
              <a:rPr lang="en-US" sz="2000" b="1" dirty="0" err="1">
                <a:sym typeface="Wingdings 3" pitchFamily="18" charset="2"/>
              </a:rPr>
              <a:t>peka</a:t>
            </a:r>
            <a:r>
              <a:rPr lang="en-US" sz="2000" b="1" dirty="0">
                <a:sym typeface="Wingdings 3" pitchFamily="18" charset="2"/>
              </a:rPr>
              <a:t> </a:t>
            </a:r>
            <a:r>
              <a:rPr lang="en-US" sz="2000" b="1" dirty="0" err="1">
                <a:sym typeface="Wingdings 3" pitchFamily="18" charset="2"/>
              </a:rPr>
              <a:t>thd</a:t>
            </a:r>
            <a:r>
              <a:rPr lang="en-US" sz="2000" b="1" dirty="0">
                <a:sym typeface="Wingdings 3" pitchFamily="18" charset="2"/>
              </a:rPr>
              <a:t> </a:t>
            </a:r>
            <a:r>
              <a:rPr lang="en-US" sz="2000" b="1" dirty="0" err="1">
                <a:sym typeface="Wingdings 3" pitchFamily="18" charset="2"/>
              </a:rPr>
              <a:t>chy</a:t>
            </a:r>
            <a:r>
              <a:rPr lang="en-US" sz="2000" b="1" dirty="0">
                <a:sym typeface="Wingdings 3" pitchFamily="18" charset="2"/>
              </a:rPr>
              <a:t> UV – B</a:t>
            </a:r>
          </a:p>
          <a:p>
            <a:pPr>
              <a:defRPr/>
            </a:pPr>
            <a:endParaRPr lang="en-US" sz="2000" b="1" dirty="0">
              <a:sym typeface="Wingdings 3" pitchFamily="18" charset="2"/>
            </a:endParaRPr>
          </a:p>
          <a:p>
            <a:pPr>
              <a:defRPr/>
            </a:pPr>
            <a:r>
              <a:rPr lang="en-US" sz="2000" b="1" dirty="0">
                <a:sym typeface="Wingdings 3" pitchFamily="18" charset="2"/>
              </a:rPr>
              <a:t>		</a:t>
            </a:r>
            <a:r>
              <a:rPr lang="en-US" sz="2000" b="1" dirty="0" err="1">
                <a:sym typeface="Wingdings 3" pitchFamily="18" charset="2"/>
              </a:rPr>
              <a:t>proses</a:t>
            </a:r>
            <a:r>
              <a:rPr lang="en-US" sz="2000" b="1" dirty="0">
                <a:sym typeface="Wingdings 3" pitchFamily="18" charset="2"/>
              </a:rPr>
              <a:t> </a:t>
            </a:r>
            <a:r>
              <a:rPr lang="en-US" sz="2000" b="1" dirty="0" err="1">
                <a:sym typeface="Wingdings 3" pitchFamily="18" charset="2"/>
              </a:rPr>
              <a:t>fotosintesis</a:t>
            </a:r>
            <a:r>
              <a:rPr lang="en-US" sz="2000" b="1" dirty="0">
                <a:sym typeface="Wingdings 3" pitchFamily="18" charset="2"/>
              </a:rPr>
              <a:t> </a:t>
            </a:r>
          </a:p>
          <a:p>
            <a:pPr>
              <a:defRPr/>
            </a:pPr>
            <a:endParaRPr lang="en-US" sz="2000" b="1" dirty="0">
              <a:sym typeface="Wingdings 3" pitchFamily="18" charset="2"/>
            </a:endParaRPr>
          </a:p>
          <a:p>
            <a:pPr>
              <a:defRPr/>
            </a:pPr>
            <a:r>
              <a:rPr lang="en-US" sz="2000" b="1" dirty="0">
                <a:sym typeface="Wingdings 3" pitchFamily="18" charset="2"/>
              </a:rPr>
              <a:t>		sugar</a:t>
            </a:r>
          </a:p>
          <a:p>
            <a:pPr>
              <a:defRPr/>
            </a:pPr>
            <a:r>
              <a:rPr lang="en-US" sz="2000" b="1" dirty="0">
                <a:sym typeface="Wingdings 3" pitchFamily="18" charset="2"/>
              </a:rPr>
              <a:t>		starch</a:t>
            </a:r>
          </a:p>
          <a:p>
            <a:pPr>
              <a:defRPr/>
            </a:pPr>
            <a:r>
              <a:rPr lang="en-US" sz="2000" b="1" dirty="0">
                <a:sym typeface="Wingdings 3" pitchFamily="18" charset="2"/>
              </a:rPr>
              <a:t>		protein</a:t>
            </a:r>
          </a:p>
        </p:txBody>
      </p:sp>
      <p:sp>
        <p:nvSpPr>
          <p:cNvPr id="44037" name="Line 8"/>
          <p:cNvSpPr>
            <a:spLocks noChangeShapeType="1"/>
          </p:cNvSpPr>
          <p:nvPr/>
        </p:nvSpPr>
        <p:spPr bwMode="auto">
          <a:xfrm>
            <a:off x="4559135" y="332014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4038" name="Line 9"/>
          <p:cNvSpPr>
            <a:spLocks noChangeShapeType="1"/>
          </p:cNvSpPr>
          <p:nvPr/>
        </p:nvSpPr>
        <p:spPr bwMode="auto">
          <a:xfrm>
            <a:off x="4559135" y="3977244"/>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4039" name="Line 10"/>
          <p:cNvSpPr>
            <a:spLocks noChangeShapeType="1"/>
          </p:cNvSpPr>
          <p:nvPr/>
        </p:nvSpPr>
        <p:spPr bwMode="auto">
          <a:xfrm>
            <a:off x="4451267" y="451559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4040" name="Line 11"/>
          <p:cNvSpPr>
            <a:spLocks noChangeShapeType="1"/>
          </p:cNvSpPr>
          <p:nvPr/>
        </p:nvSpPr>
        <p:spPr bwMode="auto">
          <a:xfrm>
            <a:off x="4440382" y="5077691"/>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4041" name="AutoShape 12"/>
          <p:cNvSpPr>
            <a:spLocks/>
          </p:cNvSpPr>
          <p:nvPr/>
        </p:nvSpPr>
        <p:spPr bwMode="auto">
          <a:xfrm>
            <a:off x="4572000" y="6010234"/>
            <a:ext cx="304800" cy="838200"/>
          </a:xfrm>
          <a:prstGeom prst="rightBrace">
            <a:avLst>
              <a:gd name="adj1" fmla="val 4468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id-ID" altLang="id-ID" sz="1800"/>
          </a:p>
        </p:txBody>
      </p:sp>
      <p:sp>
        <p:nvSpPr>
          <p:cNvPr id="44042" name="Line 13"/>
          <p:cNvSpPr>
            <a:spLocks noChangeShapeType="1"/>
          </p:cNvSpPr>
          <p:nvPr/>
        </p:nvSpPr>
        <p:spPr bwMode="auto">
          <a:xfrm flipH="1">
            <a:off x="5135749" y="6372266"/>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74466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152400"/>
            <a:ext cx="7772400" cy="928255"/>
          </a:xfrm>
        </p:spPr>
        <p:txBody>
          <a:bodyPr/>
          <a:lstStyle/>
          <a:p>
            <a:r>
              <a:rPr lang="id-ID" altLang="id-ID" sz="3600" b="1" dirty="0" smtClean="0"/>
              <a:t>P</a:t>
            </a:r>
            <a:r>
              <a:rPr lang="en-US" altLang="id-ID" sz="3600" b="1" dirty="0" err="1" smtClean="0"/>
              <a:t>hosphorus</a:t>
            </a:r>
            <a:r>
              <a:rPr lang="en-US" altLang="id-ID" sz="3600" b="1" dirty="0" smtClean="0"/>
              <a:t> </a:t>
            </a:r>
            <a:r>
              <a:rPr lang="en-US" altLang="id-ID" sz="3600" b="1" dirty="0"/>
              <a:t>behavior in soils</a:t>
            </a:r>
          </a:p>
        </p:txBody>
      </p:sp>
      <p:sp>
        <p:nvSpPr>
          <p:cNvPr id="43011" name="Rectangle 3"/>
          <p:cNvSpPr>
            <a:spLocks noChangeArrowheads="1"/>
          </p:cNvSpPr>
          <p:nvPr/>
        </p:nvSpPr>
        <p:spPr bwMode="auto">
          <a:xfrm>
            <a:off x="1960417" y="1179616"/>
            <a:ext cx="8252361" cy="48768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will react with:</a:t>
            </a:r>
          </a:p>
          <a:p>
            <a:pPr lvl="1">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 whatever cation is in greatest abundance and,</a:t>
            </a:r>
          </a:p>
          <a:p>
            <a:pPr lvl="1">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whatever cation is held with the strongest bond.</a:t>
            </a:r>
          </a:p>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In nature, there is plenty of water around:</a:t>
            </a:r>
          </a:p>
          <a:p>
            <a:pPr>
              <a:spcBef>
                <a:spcPct val="20000"/>
              </a:spcBef>
              <a:buClr>
                <a:schemeClr val="accent2"/>
              </a:buClr>
              <a:buSzPct val="80000"/>
              <a:buFont typeface="Wingdings" panose="05000000000000000000" pitchFamily="2" charset="2"/>
              <a:buNone/>
            </a:pPr>
            <a:endParaRPr lang="en-US" altLang="id-ID" sz="2800">
              <a:effectLst>
                <a:outerShdw blurRad="38100" dist="38100" dir="2700000" algn="tl">
                  <a:srgbClr val="000000"/>
                </a:outerShdw>
              </a:effectLst>
              <a:latin typeface="Arial" panose="020B0604020202020204" pitchFamily="34" charset="0"/>
            </a:endParaRPr>
          </a:p>
          <a:p>
            <a:pPr algn="ctr">
              <a:spcBef>
                <a:spcPct val="20000"/>
              </a:spcBef>
              <a:buClr>
                <a:schemeClr val="accent2"/>
              </a:buClr>
              <a:buSzPct val="80000"/>
              <a:buFont typeface="Wingdings" panose="05000000000000000000" pitchFamily="2" charset="2"/>
              <a:buNone/>
            </a:pPr>
            <a:r>
              <a:rPr lang="en-US" altLang="id-ID" sz="2800">
                <a:effectLst>
                  <a:outerShdw blurRad="38100" dist="38100" dir="2700000" algn="tl">
                    <a:srgbClr val="000000"/>
                  </a:outerShdw>
                </a:effectLst>
                <a:latin typeface="Arial" panose="020B0604020202020204" pitchFamily="34" charset="0"/>
              </a:rPr>
              <a:t>H</a:t>
            </a:r>
            <a:r>
              <a:rPr lang="en-US" altLang="id-ID" sz="3200" baseline="-25000">
                <a:effectLst>
                  <a:outerShdw blurRad="38100" dist="38100" dir="2700000" algn="tl">
                    <a:srgbClr val="000000"/>
                  </a:outerShdw>
                </a:effectLst>
                <a:latin typeface="Arial" panose="020B0604020202020204" pitchFamily="34" charset="0"/>
              </a:rPr>
              <a:t>2</a:t>
            </a:r>
            <a:r>
              <a:rPr lang="en-US" altLang="id-ID" sz="2800">
                <a:effectLst>
                  <a:outerShdw blurRad="38100" dist="38100" dir="2700000" algn="tl">
                    <a:srgbClr val="000000"/>
                  </a:outerShdw>
                </a:effectLst>
                <a:latin typeface="Arial" panose="020B0604020202020204" pitchFamily="34" charset="0"/>
              </a:rPr>
              <a:t>O </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H</a:t>
            </a:r>
            <a:r>
              <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 OH</a:t>
            </a:r>
            <a:r>
              <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rPr>
              <a:t>-</a:t>
            </a:r>
          </a:p>
          <a:p>
            <a:pPr algn="ctr">
              <a:spcBef>
                <a:spcPct val="20000"/>
              </a:spcBef>
              <a:buClr>
                <a:schemeClr val="accent2"/>
              </a:buClr>
              <a:buSzPct val="80000"/>
              <a:buFont typeface="Wingdings" panose="05000000000000000000" pitchFamily="2" charset="2"/>
              <a:buNone/>
            </a:pPr>
            <a:endPar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endParaRPr>
          </a:p>
          <a:p>
            <a:pPr algn="ctr">
              <a:spcBef>
                <a:spcPct val="20000"/>
              </a:spcBef>
              <a:buClr>
                <a:schemeClr val="accent2"/>
              </a:buClr>
              <a:buSzPct val="80000"/>
              <a:buFont typeface="Wingdings" panose="05000000000000000000" pitchFamily="2" charset="2"/>
              <a:buNone/>
            </a:pP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Concentration of H</a:t>
            </a:r>
            <a:r>
              <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 OH</a:t>
            </a:r>
            <a:r>
              <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a:effectLst>
                  <a:outerShdw blurRad="38100" dist="38100" dir="2700000" algn="tl">
                    <a:srgbClr val="000000"/>
                  </a:outerShdw>
                </a:effectLst>
                <a:latin typeface="Arial" panose="020B0604020202020204" pitchFamily="34" charset="0"/>
                <a:sym typeface="Wingdings" panose="05000000000000000000" pitchFamily="2" charset="2"/>
              </a:rPr>
              <a:t>= 10</a:t>
            </a:r>
            <a:r>
              <a:rPr lang="en-US" altLang="id-ID" sz="3200" baseline="30000">
                <a:effectLst>
                  <a:outerShdw blurRad="38100" dist="38100" dir="2700000" algn="tl">
                    <a:srgbClr val="000000"/>
                  </a:outerShdw>
                </a:effectLst>
                <a:latin typeface="Arial" panose="020B0604020202020204" pitchFamily="34" charset="0"/>
                <a:sym typeface="Wingdings" panose="05000000000000000000" pitchFamily="2" charset="2"/>
              </a:rPr>
              <a:t>-7</a:t>
            </a:r>
            <a:endParaRPr lang="en-US" altLang="id-ID" sz="3200" baseline="30000">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411414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left)">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Effect transition="in" filter="wipe(left)">
                                      <p:cBhvr>
                                        <p:cTn id="27" dur="500"/>
                                        <p:tgtEl>
                                          <p:spTgt spid="430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wipe(left)">
                                      <p:cBhvr>
                                        <p:cTn id="32"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905000" y="361951"/>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800" b="1">
                <a:solidFill>
                  <a:schemeClr val="tx2"/>
                </a:solidFill>
                <a:latin typeface="Arial" panose="020B0604020202020204" pitchFamily="34" charset="0"/>
              </a:rPr>
              <a:t>Suplai P, Pertumb Tan, Komposisi Tan</a:t>
            </a:r>
          </a:p>
        </p:txBody>
      </p:sp>
      <p:sp>
        <p:nvSpPr>
          <p:cNvPr id="46083" name="Text Box 5"/>
          <p:cNvSpPr txBox="1">
            <a:spLocks noChangeArrowheads="1"/>
          </p:cNvSpPr>
          <p:nvPr/>
        </p:nvSpPr>
        <p:spPr bwMode="auto">
          <a:xfrm>
            <a:off x="1978026" y="106521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P </a:t>
            </a:r>
            <a:r>
              <a:rPr lang="en-US" altLang="id-ID" sz="2400">
                <a:latin typeface="Arial" panose="020B0604020202020204" pitchFamily="34" charset="0"/>
                <a:sym typeface="Wingdings 3" panose="05040102010807070707" pitchFamily="18" charset="2"/>
              </a:rPr>
              <a:t> pertumbuhan optimal  0.3 – 0.5 % d w of plant</a:t>
            </a:r>
          </a:p>
        </p:txBody>
      </p:sp>
      <p:sp>
        <p:nvSpPr>
          <p:cNvPr id="33796" name="Text Box 6"/>
          <p:cNvSpPr txBox="1">
            <a:spLocks noChangeArrowheads="1"/>
          </p:cNvSpPr>
          <p:nvPr/>
        </p:nvSpPr>
        <p:spPr bwMode="auto">
          <a:xfrm>
            <a:off x="1962150" y="1524001"/>
            <a:ext cx="7213600" cy="4524375"/>
          </a:xfrm>
          <a:prstGeom prst="rect">
            <a:avLst/>
          </a:prstGeom>
          <a:noFill/>
          <a:ln w="9525">
            <a:noFill/>
            <a:miter lim="800000"/>
            <a:headEnd/>
            <a:tailEnd/>
          </a:ln>
        </p:spPr>
        <p:txBody>
          <a:bodyPr wrap="none">
            <a:spAutoFit/>
          </a:bodyPr>
          <a:lstStyle/>
          <a:p>
            <a:pPr>
              <a:tabLst>
                <a:tab pos="1319213" algn="l"/>
              </a:tabLst>
              <a:defRPr/>
            </a:pPr>
            <a:r>
              <a:rPr lang="en-US" sz="2400" dirty="0">
                <a:latin typeface="Arial" charset="0"/>
              </a:rPr>
              <a:t>P &lt;&lt;&lt;	-</a:t>
            </a:r>
            <a:r>
              <a:rPr lang="en-US" sz="2400" dirty="0" err="1">
                <a:latin typeface="Arial" charset="0"/>
              </a:rPr>
              <a:t>pertumbuhan</a:t>
            </a:r>
            <a:r>
              <a:rPr lang="en-US" sz="2400" dirty="0">
                <a:latin typeface="Arial" charset="0"/>
              </a:rPr>
              <a:t> </a:t>
            </a:r>
            <a:r>
              <a:rPr lang="en-US" sz="2400" dirty="0" err="1">
                <a:latin typeface="Arial" charset="0"/>
              </a:rPr>
              <a:t>terhambat</a:t>
            </a:r>
            <a:endParaRPr lang="en-US" sz="2400" dirty="0">
              <a:latin typeface="Arial" charset="0"/>
            </a:endParaRPr>
          </a:p>
          <a:p>
            <a:pPr>
              <a:tabLst>
                <a:tab pos="1319213" algn="l"/>
              </a:tabLst>
              <a:defRPr/>
            </a:pPr>
            <a:r>
              <a:rPr lang="en-US" sz="2400" dirty="0">
                <a:latin typeface="Arial" charset="0"/>
              </a:rPr>
              <a:t>	-</a:t>
            </a:r>
            <a:r>
              <a:rPr lang="en-US" sz="2400" dirty="0" err="1">
                <a:latin typeface="Arial" charset="0"/>
              </a:rPr>
              <a:t>warna</a:t>
            </a:r>
            <a:r>
              <a:rPr lang="en-US" sz="2400" dirty="0">
                <a:latin typeface="Arial" charset="0"/>
              </a:rPr>
              <a:t> </a:t>
            </a:r>
            <a:r>
              <a:rPr lang="en-US" sz="2400" dirty="0" err="1">
                <a:latin typeface="Arial" charset="0"/>
              </a:rPr>
              <a:t>kemerah-merahan</a:t>
            </a:r>
            <a:r>
              <a:rPr lang="en-US" sz="2400" dirty="0">
                <a:latin typeface="Arial" charset="0"/>
              </a:rPr>
              <a:t> </a:t>
            </a:r>
            <a:r>
              <a:rPr lang="en-US" sz="2400" dirty="0">
                <a:latin typeface="Arial" charset="0"/>
                <a:sym typeface="Wingdings 3" pitchFamily="18" charset="2"/>
              </a:rPr>
              <a:t></a:t>
            </a:r>
            <a:r>
              <a:rPr lang="en-US" sz="2400" dirty="0" err="1">
                <a:latin typeface="Arial" charset="0"/>
                <a:sym typeface="Wingdings 3" pitchFamily="18" charset="2"/>
              </a:rPr>
              <a:t>antocyamin</a:t>
            </a:r>
            <a:r>
              <a:rPr lang="en-US" sz="2400" dirty="0">
                <a:latin typeface="Arial" charset="0"/>
                <a:sym typeface="Wingdings 3" pitchFamily="18" charset="2"/>
              </a:rPr>
              <a:t></a:t>
            </a:r>
          </a:p>
          <a:p>
            <a:pPr>
              <a:tabLst>
                <a:tab pos="1319213" algn="l"/>
              </a:tabLst>
              <a:defRPr/>
            </a:pPr>
            <a:r>
              <a:rPr lang="en-US" sz="2400" dirty="0">
                <a:latin typeface="Arial" charset="0"/>
                <a:sym typeface="Wingdings 3" pitchFamily="18" charset="2"/>
              </a:rPr>
              <a:t>	-</a:t>
            </a:r>
            <a:r>
              <a:rPr lang="en-US" sz="2400" dirty="0" err="1">
                <a:latin typeface="Arial" charset="0"/>
                <a:sym typeface="Wingdings 3" pitchFamily="18" charset="2"/>
              </a:rPr>
              <a:t>daun</a:t>
            </a:r>
            <a:r>
              <a:rPr lang="en-US" sz="2400" dirty="0">
                <a:latin typeface="Arial" charset="0"/>
                <a:sym typeface="Wingdings 3" pitchFamily="18" charset="2"/>
              </a:rPr>
              <a:t> </a:t>
            </a:r>
            <a:r>
              <a:rPr lang="en-US" sz="2400" dirty="0" err="1">
                <a:latin typeface="Arial" charset="0"/>
                <a:sym typeface="Wingdings 3" pitchFamily="18" charset="2"/>
              </a:rPr>
              <a:t>warna</a:t>
            </a:r>
            <a:r>
              <a:rPr lang="en-US" sz="2400" dirty="0">
                <a:latin typeface="Arial" charset="0"/>
                <a:sym typeface="Wingdings 3" pitchFamily="18" charset="2"/>
              </a:rPr>
              <a:t> </a:t>
            </a:r>
            <a:r>
              <a:rPr lang="en-US" sz="2400" b="1" dirty="0" err="1">
                <a:solidFill>
                  <a:schemeClr val="tx1">
                    <a:lumMod val="95000"/>
                    <a:lumOff val="5000"/>
                  </a:schemeClr>
                </a:solidFill>
                <a:latin typeface="Arial" charset="0"/>
                <a:sym typeface="Wingdings 3" pitchFamily="18" charset="2"/>
              </a:rPr>
              <a:t>hijau</a:t>
            </a:r>
            <a:r>
              <a:rPr lang="en-US" sz="2400" b="1" dirty="0">
                <a:solidFill>
                  <a:schemeClr val="tx1">
                    <a:lumMod val="95000"/>
                    <a:lumOff val="5000"/>
                  </a:schemeClr>
                </a:solidFill>
                <a:latin typeface="Arial" charset="0"/>
                <a:sym typeface="Wingdings 3" pitchFamily="18" charset="2"/>
              </a:rPr>
              <a:t> </a:t>
            </a:r>
            <a:r>
              <a:rPr lang="en-US" sz="2400" b="1" dirty="0" err="1">
                <a:solidFill>
                  <a:schemeClr val="tx1">
                    <a:lumMod val="95000"/>
                    <a:lumOff val="5000"/>
                  </a:schemeClr>
                </a:solidFill>
                <a:latin typeface="Arial" charset="0"/>
                <a:sym typeface="Wingdings 3" pitchFamily="18" charset="2"/>
              </a:rPr>
              <a:t>gelap</a:t>
            </a:r>
            <a:endParaRPr lang="en-US" sz="2400" b="1" dirty="0">
              <a:solidFill>
                <a:schemeClr val="tx1">
                  <a:lumMod val="95000"/>
                  <a:lumOff val="5000"/>
                </a:schemeClr>
              </a:solidFill>
              <a:latin typeface="Arial" charset="0"/>
              <a:sym typeface="Wingdings 3" pitchFamily="18" charset="2"/>
            </a:endParaRPr>
          </a:p>
          <a:p>
            <a:pPr>
              <a:tabLst>
                <a:tab pos="1319213" algn="l"/>
              </a:tabLst>
              <a:defRPr/>
            </a:pPr>
            <a:r>
              <a:rPr lang="en-US" sz="2400" dirty="0">
                <a:latin typeface="Arial" charset="0"/>
                <a:sym typeface="Wingdings 3" pitchFamily="18" charset="2"/>
              </a:rPr>
              <a:t>	-</a:t>
            </a:r>
            <a:r>
              <a:rPr lang="en-US" sz="2400" dirty="0" err="1">
                <a:latin typeface="Arial" charset="0"/>
                <a:sym typeface="Wingdings 3" pitchFamily="18" charset="2"/>
              </a:rPr>
              <a:t>perpanjangan</a:t>
            </a:r>
            <a:r>
              <a:rPr lang="en-US" sz="2400" dirty="0">
                <a:latin typeface="Arial" charset="0"/>
                <a:sym typeface="Wingdings 3" pitchFamily="18" charset="2"/>
              </a:rPr>
              <a:t> </a:t>
            </a:r>
            <a:r>
              <a:rPr lang="en-US" sz="2400" dirty="0" err="1">
                <a:latin typeface="Arial" charset="0"/>
                <a:sym typeface="Wingdings 3" pitchFamily="18" charset="2"/>
              </a:rPr>
              <a:t>sel</a:t>
            </a:r>
            <a:r>
              <a:rPr lang="en-US" sz="2400" dirty="0">
                <a:latin typeface="Arial" charset="0"/>
                <a:sym typeface="Wingdings 3" pitchFamily="18" charset="2"/>
              </a:rPr>
              <a:t> </a:t>
            </a:r>
            <a:r>
              <a:rPr lang="en-US" sz="2400" dirty="0" err="1">
                <a:latin typeface="Arial" charset="0"/>
                <a:sym typeface="Wingdings 3" pitchFamily="18" charset="2"/>
              </a:rPr>
              <a:t>daun</a:t>
            </a:r>
            <a:r>
              <a:rPr lang="en-US" sz="2400" dirty="0">
                <a:latin typeface="Arial" charset="0"/>
                <a:sym typeface="Wingdings 3" pitchFamily="18" charset="2"/>
              </a:rPr>
              <a:t> </a:t>
            </a:r>
            <a:r>
              <a:rPr lang="en-US" sz="2400" b="1" dirty="0" err="1">
                <a:solidFill>
                  <a:schemeClr val="tx1">
                    <a:lumMod val="95000"/>
                    <a:lumOff val="5000"/>
                  </a:schemeClr>
                </a:solidFill>
                <a:latin typeface="Arial" charset="0"/>
                <a:sym typeface="Wingdings 3" pitchFamily="18" charset="2"/>
              </a:rPr>
              <a:t>terhambat</a:t>
            </a:r>
            <a:endParaRPr lang="en-US" sz="2400" b="1" dirty="0">
              <a:solidFill>
                <a:schemeClr val="tx1">
                  <a:lumMod val="95000"/>
                  <a:lumOff val="5000"/>
                </a:schemeClr>
              </a:solidFill>
              <a:latin typeface="Arial" charset="0"/>
              <a:sym typeface="Wingdings 3" pitchFamily="18" charset="2"/>
            </a:endParaRPr>
          </a:p>
          <a:p>
            <a:pPr>
              <a:tabLst>
                <a:tab pos="1319213" algn="l"/>
              </a:tabLst>
              <a:defRPr/>
            </a:pPr>
            <a:r>
              <a:rPr lang="en-US" sz="2400" dirty="0">
                <a:latin typeface="Arial" charset="0"/>
                <a:sym typeface="Wingdings 3" pitchFamily="18" charset="2"/>
              </a:rPr>
              <a:t>	-</a:t>
            </a:r>
            <a:r>
              <a:rPr lang="en-US" sz="2400" dirty="0" err="1">
                <a:latin typeface="Arial" charset="0"/>
                <a:sym typeface="Wingdings 3" pitchFamily="18" charset="2"/>
              </a:rPr>
              <a:t>klorofil</a:t>
            </a:r>
            <a:r>
              <a:rPr lang="en-US" sz="2400" dirty="0">
                <a:latin typeface="Arial" charset="0"/>
                <a:sym typeface="Wingdings 3" pitchFamily="18" charset="2"/>
              </a:rPr>
              <a:t>/unit </a:t>
            </a:r>
            <a:r>
              <a:rPr lang="en-US" sz="2400" dirty="0" err="1">
                <a:latin typeface="Arial" charset="0"/>
                <a:sym typeface="Wingdings 3" pitchFamily="18" charset="2"/>
              </a:rPr>
              <a:t>luas</a:t>
            </a:r>
            <a:r>
              <a:rPr lang="en-US" sz="2400" dirty="0">
                <a:latin typeface="Arial" charset="0"/>
                <a:sym typeface="Wingdings 3" pitchFamily="18" charset="2"/>
              </a:rPr>
              <a:t> </a:t>
            </a:r>
            <a:r>
              <a:rPr lang="en-US" sz="2400" dirty="0" err="1">
                <a:latin typeface="Arial" charset="0"/>
                <a:sym typeface="Wingdings 3" pitchFamily="18" charset="2"/>
              </a:rPr>
              <a:t>daun</a:t>
            </a:r>
            <a:r>
              <a:rPr lang="en-US" sz="2400" dirty="0">
                <a:latin typeface="Arial" charset="0"/>
                <a:sym typeface="Wingdings 3" pitchFamily="18" charset="2"/>
              </a:rPr>
              <a:t> </a:t>
            </a:r>
            <a:r>
              <a:rPr lang="en-US" sz="2400" dirty="0" err="1">
                <a:solidFill>
                  <a:schemeClr val="tx1">
                    <a:lumMod val="95000"/>
                    <a:lumOff val="5000"/>
                  </a:schemeClr>
                </a:solidFill>
                <a:latin typeface="Arial" charset="0"/>
                <a:sym typeface="Wingdings 3" pitchFamily="18" charset="2"/>
              </a:rPr>
              <a:t>tinggi</a:t>
            </a:r>
            <a:endParaRPr lang="en-US" sz="2400" dirty="0">
              <a:solidFill>
                <a:schemeClr val="tx1">
                  <a:lumMod val="95000"/>
                  <a:lumOff val="5000"/>
                </a:schemeClr>
              </a:solidFill>
              <a:latin typeface="Arial" charset="0"/>
              <a:sym typeface="Wingdings 3" pitchFamily="18" charset="2"/>
            </a:endParaRPr>
          </a:p>
          <a:p>
            <a:pPr>
              <a:tabLst>
                <a:tab pos="1319213" algn="l"/>
              </a:tabLst>
              <a:defRPr/>
            </a:pPr>
            <a:r>
              <a:rPr lang="en-US" sz="2400" dirty="0">
                <a:solidFill>
                  <a:schemeClr val="accent2"/>
                </a:solidFill>
                <a:latin typeface="Arial" charset="0"/>
                <a:sym typeface="Wingdings 3" pitchFamily="18" charset="2"/>
              </a:rPr>
              <a:t>	-</a:t>
            </a:r>
            <a:r>
              <a:rPr lang="en-US" sz="2400" dirty="0" err="1">
                <a:latin typeface="Arial" charset="0"/>
                <a:sym typeface="Wingdings 3" pitchFamily="18" charset="2"/>
              </a:rPr>
              <a:t>eff.fotosintesis</a:t>
            </a:r>
            <a:r>
              <a:rPr lang="en-US" sz="2400" dirty="0">
                <a:latin typeface="Arial" charset="0"/>
                <a:sym typeface="Wingdings 3" pitchFamily="18" charset="2"/>
              </a:rPr>
              <a:t>/unit </a:t>
            </a:r>
            <a:r>
              <a:rPr lang="en-US" sz="2400" dirty="0" err="1">
                <a:latin typeface="Arial" charset="0"/>
                <a:sym typeface="Wingdings 3" pitchFamily="18" charset="2"/>
              </a:rPr>
              <a:t>luas</a:t>
            </a:r>
            <a:r>
              <a:rPr lang="en-US" sz="2400" dirty="0">
                <a:latin typeface="Arial" charset="0"/>
                <a:sym typeface="Wingdings 3" pitchFamily="18" charset="2"/>
              </a:rPr>
              <a:t> </a:t>
            </a:r>
            <a:r>
              <a:rPr lang="en-US" sz="2400" dirty="0" err="1">
                <a:latin typeface="Arial" charset="0"/>
                <a:sym typeface="Wingdings 3" pitchFamily="18" charset="2"/>
              </a:rPr>
              <a:t>daun</a:t>
            </a:r>
            <a:r>
              <a:rPr lang="en-US" sz="2400" dirty="0">
                <a:latin typeface="Arial" charset="0"/>
                <a:sym typeface="Wingdings 3" pitchFamily="18" charset="2"/>
              </a:rPr>
              <a:t> </a:t>
            </a:r>
            <a:r>
              <a:rPr lang="en-US" sz="2400" dirty="0" err="1">
                <a:latin typeface="Arial" charset="0"/>
                <a:sym typeface="Wingdings 3" pitchFamily="18" charset="2"/>
              </a:rPr>
              <a:t>rendah</a:t>
            </a:r>
            <a:endParaRPr lang="en-US" sz="2400" dirty="0">
              <a:latin typeface="Arial" charset="0"/>
              <a:sym typeface="Wingdings 3" pitchFamily="18" charset="2"/>
            </a:endParaRPr>
          </a:p>
          <a:p>
            <a:pPr>
              <a:tabLst>
                <a:tab pos="1319213" algn="l"/>
              </a:tabLst>
              <a:defRPr/>
            </a:pPr>
            <a:r>
              <a:rPr lang="en-US" sz="2400" dirty="0">
                <a:latin typeface="Arial" charset="0"/>
                <a:sym typeface="Wingdings 3" pitchFamily="18" charset="2"/>
              </a:rPr>
              <a:t>	-</a:t>
            </a:r>
            <a:r>
              <a:rPr lang="en-US" sz="2400" dirty="0" err="1">
                <a:latin typeface="Arial" charset="0"/>
                <a:sym typeface="Wingdings 3" pitchFamily="18" charset="2"/>
              </a:rPr>
              <a:t>respirasi</a:t>
            </a:r>
            <a:r>
              <a:rPr lang="en-US" sz="2400" dirty="0">
                <a:latin typeface="Arial" charset="0"/>
                <a:sym typeface="Wingdings 3" pitchFamily="18" charset="2"/>
              </a:rPr>
              <a:t>, </a:t>
            </a:r>
            <a:r>
              <a:rPr lang="en-US" sz="2400" dirty="0" err="1">
                <a:latin typeface="Arial" charset="0"/>
                <a:sym typeface="Wingdings 3" pitchFamily="18" charset="2"/>
              </a:rPr>
              <a:t>fotosintesis</a:t>
            </a:r>
            <a:r>
              <a:rPr lang="en-US" sz="2400" dirty="0">
                <a:latin typeface="Arial" charset="0"/>
                <a:sym typeface="Wingdings 3" pitchFamily="18" charset="2"/>
              </a:rPr>
              <a:t>, </a:t>
            </a:r>
            <a:r>
              <a:rPr lang="en-US" sz="2400" dirty="0" err="1">
                <a:latin typeface="Arial" charset="0"/>
                <a:sym typeface="Wingdings 3" pitchFamily="18" charset="2"/>
              </a:rPr>
              <a:t>pembelahan</a:t>
            </a:r>
            <a:r>
              <a:rPr lang="en-US" sz="2400" dirty="0">
                <a:latin typeface="Arial" charset="0"/>
                <a:sym typeface="Wingdings 3" pitchFamily="18" charset="2"/>
              </a:rPr>
              <a:t> </a:t>
            </a:r>
            <a:r>
              <a:rPr lang="en-US" sz="2400" dirty="0" err="1">
                <a:latin typeface="Arial" charset="0"/>
                <a:sym typeface="Wingdings 3" pitchFamily="18" charset="2"/>
              </a:rPr>
              <a:t>sel</a:t>
            </a:r>
            <a:r>
              <a:rPr lang="en-US" sz="2400" dirty="0">
                <a:latin typeface="Arial" charset="0"/>
                <a:sym typeface="Wingdings 3" pitchFamily="18" charset="2"/>
              </a:rPr>
              <a:t> </a:t>
            </a:r>
          </a:p>
          <a:p>
            <a:pPr>
              <a:tabLst>
                <a:tab pos="1319213" algn="l"/>
              </a:tabLst>
              <a:defRPr/>
            </a:pPr>
            <a:endParaRPr lang="en-US" sz="2400" dirty="0">
              <a:latin typeface="Arial" charset="0"/>
            </a:endParaRPr>
          </a:p>
          <a:p>
            <a:pPr>
              <a:tabLst>
                <a:tab pos="1319213" algn="l"/>
              </a:tabLst>
              <a:defRPr/>
            </a:pPr>
            <a:r>
              <a:rPr lang="en-US" sz="2400" dirty="0">
                <a:latin typeface="Arial" charset="0"/>
              </a:rPr>
              <a:t>Level P </a:t>
            </a:r>
            <a:r>
              <a:rPr lang="en-US" sz="2400" dirty="0" err="1">
                <a:latin typeface="Arial" charset="0"/>
              </a:rPr>
              <a:t>suplai</a:t>
            </a:r>
            <a:r>
              <a:rPr lang="en-US" sz="2400" dirty="0">
                <a:latin typeface="Arial" charset="0"/>
              </a:rPr>
              <a:t> </a:t>
            </a:r>
            <a:r>
              <a:rPr lang="en-US" sz="2400" dirty="0" err="1">
                <a:latin typeface="Arial" charset="0"/>
              </a:rPr>
              <a:t>selama</a:t>
            </a:r>
            <a:r>
              <a:rPr lang="en-US" sz="2400" dirty="0">
                <a:latin typeface="Arial" charset="0"/>
              </a:rPr>
              <a:t> </a:t>
            </a:r>
            <a:r>
              <a:rPr lang="en-US" sz="2400" dirty="0" err="1">
                <a:latin typeface="Arial" charset="0"/>
              </a:rPr>
              <a:t>reproduktif</a:t>
            </a:r>
            <a:endParaRPr lang="en-US" sz="2400" dirty="0">
              <a:latin typeface="Arial" charset="0"/>
            </a:endParaRPr>
          </a:p>
          <a:p>
            <a:pPr>
              <a:tabLst>
                <a:tab pos="1319213" algn="l"/>
              </a:tabLst>
              <a:defRPr/>
            </a:pPr>
            <a:r>
              <a:rPr lang="en-US" sz="2400" dirty="0">
                <a:latin typeface="Arial" charset="0"/>
              </a:rPr>
              <a:t>	  - </a:t>
            </a:r>
            <a:r>
              <a:rPr lang="en-US" sz="2400" dirty="0" err="1">
                <a:latin typeface="Arial" charset="0"/>
              </a:rPr>
              <a:t>mengatur</a:t>
            </a:r>
            <a:r>
              <a:rPr lang="en-US" sz="2400" dirty="0">
                <a:latin typeface="Arial" charset="0"/>
              </a:rPr>
              <a:t> ratio </a:t>
            </a:r>
            <a:r>
              <a:rPr lang="en-US" sz="2400" dirty="0" err="1">
                <a:latin typeface="Arial" charset="0"/>
              </a:rPr>
              <a:t>pati</a:t>
            </a:r>
            <a:r>
              <a:rPr lang="en-US" sz="2400" dirty="0">
                <a:latin typeface="Arial" charset="0"/>
              </a:rPr>
              <a:t>/</a:t>
            </a:r>
            <a:r>
              <a:rPr lang="en-US" sz="2400" dirty="0" err="1">
                <a:latin typeface="Arial" charset="0"/>
              </a:rPr>
              <a:t>sukrosa</a:t>
            </a:r>
            <a:r>
              <a:rPr lang="en-US" sz="2400" dirty="0">
                <a:latin typeface="Arial" charset="0"/>
              </a:rPr>
              <a:t> </a:t>
            </a:r>
            <a:r>
              <a:rPr lang="en-US" sz="2400" dirty="0" err="1">
                <a:latin typeface="Arial" charset="0"/>
              </a:rPr>
              <a:t>dlm</a:t>
            </a:r>
            <a:r>
              <a:rPr lang="en-US" sz="2400" dirty="0">
                <a:latin typeface="Arial" charset="0"/>
              </a:rPr>
              <a:t> </a:t>
            </a:r>
            <a:r>
              <a:rPr lang="en-US" sz="2400" dirty="0" err="1">
                <a:latin typeface="Arial" charset="0"/>
              </a:rPr>
              <a:t>daun</a:t>
            </a:r>
            <a:endParaRPr lang="en-US" sz="2400" dirty="0">
              <a:latin typeface="Arial" charset="0"/>
            </a:endParaRPr>
          </a:p>
          <a:p>
            <a:pPr>
              <a:tabLst>
                <a:tab pos="1319213" algn="l"/>
              </a:tabLst>
              <a:defRPr/>
            </a:pPr>
            <a:r>
              <a:rPr lang="en-US" sz="2400" dirty="0">
                <a:latin typeface="Arial" charset="0"/>
              </a:rPr>
              <a:t>	  - </a:t>
            </a:r>
            <a:r>
              <a:rPr lang="en-US" sz="2400" dirty="0" err="1">
                <a:latin typeface="Arial" charset="0"/>
              </a:rPr>
              <a:t>mengatur</a:t>
            </a:r>
            <a:r>
              <a:rPr lang="en-US" sz="2400" dirty="0">
                <a:latin typeface="Arial" charset="0"/>
              </a:rPr>
              <a:t> </a:t>
            </a:r>
            <a:r>
              <a:rPr lang="en-US" sz="2400" dirty="0" err="1">
                <a:latin typeface="Arial" charset="0"/>
              </a:rPr>
              <a:t>pembagian</a:t>
            </a:r>
            <a:r>
              <a:rPr lang="en-US" sz="2400" dirty="0">
                <a:latin typeface="Arial" charset="0"/>
              </a:rPr>
              <a:t> </a:t>
            </a:r>
            <a:r>
              <a:rPr lang="en-US" sz="2400" dirty="0" err="1">
                <a:latin typeface="Arial" charset="0"/>
              </a:rPr>
              <a:t>fotosintat</a:t>
            </a:r>
            <a:r>
              <a:rPr lang="en-US" sz="2400" dirty="0">
                <a:latin typeface="Arial" charset="0"/>
              </a:rPr>
              <a:t> </a:t>
            </a:r>
            <a:r>
              <a:rPr lang="en-US" sz="2400" dirty="0" err="1">
                <a:latin typeface="Arial" charset="0"/>
              </a:rPr>
              <a:t>antara</a:t>
            </a:r>
            <a:endParaRPr lang="en-US" sz="2400" dirty="0">
              <a:latin typeface="Arial" charset="0"/>
            </a:endParaRPr>
          </a:p>
          <a:p>
            <a:pPr>
              <a:tabLst>
                <a:tab pos="1319213" algn="l"/>
              </a:tabLst>
              <a:defRPr/>
            </a:pPr>
            <a:r>
              <a:rPr lang="en-US" sz="2400" dirty="0">
                <a:latin typeface="Arial" charset="0"/>
              </a:rPr>
              <a:t>	    </a:t>
            </a:r>
            <a:r>
              <a:rPr lang="en-US" sz="2400" dirty="0" err="1">
                <a:latin typeface="Arial" charset="0"/>
              </a:rPr>
              <a:t>daun</a:t>
            </a:r>
            <a:r>
              <a:rPr lang="en-US" sz="2400" dirty="0">
                <a:latin typeface="Arial" charset="0"/>
              </a:rPr>
              <a:t> </a:t>
            </a:r>
            <a:r>
              <a:rPr lang="en-US" sz="2400" dirty="0" err="1">
                <a:latin typeface="Arial" charset="0"/>
              </a:rPr>
              <a:t>dan</a:t>
            </a:r>
            <a:r>
              <a:rPr lang="en-US" sz="2400" dirty="0">
                <a:latin typeface="Arial" charset="0"/>
              </a:rPr>
              <a:t> organ </a:t>
            </a:r>
            <a:r>
              <a:rPr lang="en-US" sz="2400" dirty="0" err="1">
                <a:latin typeface="Arial" charset="0"/>
              </a:rPr>
              <a:t>reproduktif</a:t>
            </a:r>
            <a:endParaRPr lang="en-US" sz="2400" dirty="0">
              <a:solidFill>
                <a:schemeClr val="accent2"/>
              </a:solidFill>
              <a:latin typeface="Arial" charset="0"/>
              <a:sym typeface="Wingdings 3" pitchFamily="18" charset="2"/>
            </a:endParaRPr>
          </a:p>
        </p:txBody>
      </p:sp>
      <p:sp>
        <p:nvSpPr>
          <p:cNvPr id="46085" name="Line 8"/>
          <p:cNvSpPr>
            <a:spLocks noChangeShapeType="1"/>
          </p:cNvSpPr>
          <p:nvPr/>
        </p:nvSpPr>
        <p:spPr bwMode="auto">
          <a:xfrm>
            <a:off x="2971800" y="17526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260214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911350" y="641351"/>
            <a:ext cx="58400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Tan legum yg – P </a:t>
            </a:r>
          </a:p>
          <a:p>
            <a:pPr>
              <a:spcBef>
                <a:spcPct val="0"/>
              </a:spcBef>
              <a:buClrTx/>
              <a:buSzTx/>
              <a:buFontTx/>
              <a:buNone/>
            </a:pPr>
            <a:r>
              <a:rPr lang="en-US" altLang="id-ID" sz="2400">
                <a:latin typeface="Arial" panose="020B0604020202020204" pitchFamily="34" charset="0"/>
              </a:rPr>
              <a:t>	</a:t>
            </a:r>
            <a:r>
              <a:rPr lang="en-US" altLang="id-ID" sz="2400">
                <a:latin typeface="Arial" panose="020B0604020202020204" pitchFamily="34" charset="0"/>
                <a:sym typeface="Wingdings 3" panose="05040102010807070707" pitchFamily="18" charset="2"/>
              </a:rPr>
              <a:t> suplai karbohidrat  ke nodul &lt;&lt;&lt; </a:t>
            </a:r>
          </a:p>
          <a:p>
            <a:pPr>
              <a:spcBef>
                <a:spcPct val="0"/>
              </a:spcBef>
              <a:buClrTx/>
              <a:buSzTx/>
              <a:buFontTx/>
              <a:buNone/>
            </a:pPr>
            <a:r>
              <a:rPr lang="en-US" altLang="id-ID" sz="2400">
                <a:latin typeface="Arial" panose="020B0604020202020204" pitchFamily="34" charset="0"/>
                <a:sym typeface="Wingdings 3" panose="05040102010807070707" pitchFamily="18" charset="2"/>
              </a:rPr>
              <a:t>	  muncul gejala kekurangan N</a:t>
            </a:r>
          </a:p>
        </p:txBody>
      </p:sp>
      <p:sp>
        <p:nvSpPr>
          <p:cNvPr id="47107" name="Text Box 6"/>
          <p:cNvSpPr txBox="1">
            <a:spLocks noChangeArrowheads="1"/>
          </p:cNvSpPr>
          <p:nvPr/>
        </p:nvSpPr>
        <p:spPr bwMode="auto">
          <a:xfrm>
            <a:off x="1909763" y="2305050"/>
            <a:ext cx="69958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id-ID" sz="2400">
                <a:latin typeface="Arial" panose="020B0604020202020204" pitchFamily="34" charset="0"/>
              </a:rPr>
              <a:t>P </a:t>
            </a:r>
            <a:r>
              <a:rPr lang="en-US" altLang="id-ID" sz="2400">
                <a:latin typeface="Arial" panose="020B0604020202020204" pitchFamily="34" charset="0"/>
                <a:sym typeface="Wingdings 3" panose="05040102010807070707" pitchFamily="18" charset="2"/>
              </a:rPr>
              <a:t> 	keseimbangan fitohormon</a:t>
            </a:r>
          </a:p>
          <a:p>
            <a:pPr>
              <a:spcBef>
                <a:spcPct val="0"/>
              </a:spcBef>
              <a:buClrTx/>
              <a:buSzTx/>
              <a:buFontTx/>
              <a:buNone/>
            </a:pPr>
            <a:r>
              <a:rPr lang="en-US" altLang="id-ID" sz="2400">
                <a:latin typeface="Arial" panose="020B0604020202020204" pitchFamily="34" charset="0"/>
                <a:sym typeface="Wingdings 3" panose="05040102010807070707" pitchFamily="18" charset="2"/>
              </a:rPr>
              <a:t>P  	&lt;&lt;&lt;		 </a:t>
            </a:r>
            <a:r>
              <a:rPr lang="en-US" altLang="id-ID" sz="2400">
                <a:latin typeface="Arial" panose="020B0604020202020204" pitchFamily="34" charset="0"/>
                <a:sym typeface="Symbol" panose="05050102010706020507" pitchFamily="18" charset="2"/>
              </a:rPr>
              <a:t> daun &lt;&lt;&lt;</a:t>
            </a:r>
          </a:p>
          <a:p>
            <a:pPr>
              <a:spcBef>
                <a:spcPct val="0"/>
              </a:spcBef>
              <a:buClrTx/>
              <a:buSzTx/>
              <a:buFontTx/>
              <a:buNone/>
            </a:pPr>
            <a:r>
              <a:rPr lang="en-US" altLang="id-ID" sz="2400">
                <a:latin typeface="Arial" panose="020B0604020202020204" pitchFamily="34" charset="0"/>
                <a:sym typeface="Symbol" panose="05050102010706020507" pitchFamily="18" charset="2"/>
              </a:rPr>
              <a:t>			</a:t>
            </a:r>
            <a:r>
              <a:rPr lang="en-US" altLang="id-ID" sz="2400">
                <a:latin typeface="Arial" panose="020B0604020202020204" pitchFamily="34" charset="0"/>
                <a:sym typeface="Wingdings 3" panose="05040102010807070707" pitchFamily="18" charset="2"/>
              </a:rPr>
              <a:t> saat pembungaan tertunda</a:t>
            </a:r>
          </a:p>
          <a:p>
            <a:pPr>
              <a:spcBef>
                <a:spcPct val="0"/>
              </a:spcBef>
              <a:buClrTx/>
              <a:buSzTx/>
              <a:buFontTx/>
              <a:buNone/>
            </a:pPr>
            <a:endParaRPr lang="en-US" altLang="id-ID" sz="2400">
              <a:latin typeface="Arial" panose="020B0604020202020204" pitchFamily="34" charset="0"/>
              <a:sym typeface="Wingdings 3" panose="05040102010807070707" pitchFamily="18" charset="2"/>
            </a:endParaRPr>
          </a:p>
          <a:p>
            <a:pPr>
              <a:spcBef>
                <a:spcPct val="0"/>
              </a:spcBef>
              <a:buClrTx/>
              <a:buSzTx/>
              <a:buFontTx/>
              <a:buNone/>
            </a:pPr>
            <a:r>
              <a:rPr lang="en-US" altLang="id-ID" sz="2400">
                <a:latin typeface="Arial" panose="020B0604020202020204" pitchFamily="34" charset="0"/>
                <a:sym typeface="Wingdings 3" panose="05040102010807070707" pitchFamily="18" charset="2"/>
              </a:rPr>
              <a:t>P &lt;&lt;&lt;   	pembentukan buah &amp; biji </a:t>
            </a:r>
          </a:p>
          <a:p>
            <a:pPr>
              <a:spcBef>
                <a:spcPct val="0"/>
              </a:spcBef>
              <a:buClrTx/>
              <a:buSzTx/>
              <a:buFontTx/>
              <a:buNone/>
            </a:pPr>
            <a:r>
              <a:rPr lang="en-US" altLang="id-ID" sz="2400">
                <a:latin typeface="Arial" panose="020B0604020202020204" pitchFamily="34" charset="0"/>
                <a:sym typeface="Wingdings 3" panose="05040102010807070707" pitchFamily="18" charset="2"/>
              </a:rPr>
              <a:t>			hasil &lt;&lt;&lt;</a:t>
            </a:r>
          </a:p>
          <a:p>
            <a:pPr>
              <a:spcBef>
                <a:spcPct val="0"/>
              </a:spcBef>
              <a:buClrTx/>
              <a:buSzTx/>
              <a:buFontTx/>
              <a:buNone/>
            </a:pPr>
            <a:r>
              <a:rPr lang="en-US" altLang="id-ID" sz="2400">
                <a:latin typeface="Arial" panose="020B0604020202020204" pitchFamily="34" charset="0"/>
                <a:sym typeface="Wingdings 3" panose="05040102010807070707" pitchFamily="18" charset="2"/>
              </a:rPr>
              <a:t>			qualitas &lt;&lt;&lt;</a:t>
            </a:r>
          </a:p>
        </p:txBody>
      </p:sp>
      <p:sp>
        <p:nvSpPr>
          <p:cNvPr id="47108" name="Line 7"/>
          <p:cNvSpPr>
            <a:spLocks noChangeShapeType="1"/>
          </p:cNvSpPr>
          <p:nvPr/>
        </p:nvSpPr>
        <p:spPr bwMode="auto">
          <a:xfrm>
            <a:off x="6477000" y="2514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7109" name="Line 8"/>
          <p:cNvSpPr>
            <a:spLocks noChangeShapeType="1"/>
          </p:cNvSpPr>
          <p:nvPr/>
        </p:nvSpPr>
        <p:spPr bwMode="auto">
          <a:xfrm>
            <a:off x="6934200" y="2514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39700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id-ID" smtClean="0"/>
              <a:t>P in Plant Nutrition</a:t>
            </a:r>
          </a:p>
        </p:txBody>
      </p:sp>
      <p:sp>
        <p:nvSpPr>
          <p:cNvPr id="48131" name="Rectangle 3"/>
          <p:cNvSpPr>
            <a:spLocks noGrp="1" noChangeArrowheads="1"/>
          </p:cNvSpPr>
          <p:nvPr>
            <p:ph type="body" idx="1"/>
          </p:nvPr>
        </p:nvSpPr>
        <p:spPr>
          <a:xfrm>
            <a:off x="1865415" y="1566553"/>
            <a:ext cx="7848600" cy="4267200"/>
          </a:xfrm>
        </p:spPr>
        <p:txBody>
          <a:bodyPr/>
          <a:lstStyle/>
          <a:p>
            <a:pPr eaLnBrk="1" hangingPunct="1"/>
            <a:r>
              <a:rPr lang="en-US" altLang="id-ID" dirty="0" smtClean="0"/>
              <a:t>Essential to plants and animals</a:t>
            </a:r>
          </a:p>
          <a:p>
            <a:pPr lvl="1" eaLnBrk="1" hangingPunct="1"/>
            <a:r>
              <a:rPr lang="en-US" altLang="id-ID" dirty="0" smtClean="0"/>
              <a:t>ATP, DNA, RNA</a:t>
            </a:r>
          </a:p>
          <a:p>
            <a:pPr eaLnBrk="1" hangingPunct="1"/>
            <a:r>
              <a:rPr lang="en-US" altLang="id-ID" dirty="0" smtClean="0"/>
              <a:t>Critical to energy flow in cells</a:t>
            </a:r>
          </a:p>
          <a:p>
            <a:pPr eaLnBrk="1" hangingPunct="1"/>
            <a:r>
              <a:rPr lang="en-US" altLang="id-ID" dirty="0" smtClean="0"/>
              <a:t>Usually 0.2 to 0.4% of dry matter</a:t>
            </a:r>
          </a:p>
          <a:p>
            <a:pPr eaLnBrk="1" hangingPunct="1"/>
            <a:r>
              <a:rPr lang="en-US" altLang="id-ID" dirty="0" err="1" smtClean="0"/>
              <a:t>Mycorrhizae</a:t>
            </a:r>
            <a:r>
              <a:rPr lang="en-US" altLang="id-ID" dirty="0" smtClean="0"/>
              <a:t> critical to P uptake in most plants</a:t>
            </a:r>
          </a:p>
          <a:p>
            <a:pPr lvl="1" eaLnBrk="1" hangingPunct="1"/>
            <a:r>
              <a:rPr lang="en-US" altLang="id-ID" dirty="0" smtClean="0"/>
              <a:t>exudates</a:t>
            </a:r>
          </a:p>
        </p:txBody>
      </p:sp>
    </p:spTree>
    <p:extLst>
      <p:ext uri="{BB962C8B-B14F-4D97-AF65-F5344CB8AC3E}">
        <p14:creationId xmlns:p14="http://schemas.microsoft.com/office/powerpoint/2010/main" val="116787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74638"/>
            <a:ext cx="8229600" cy="715962"/>
          </a:xfrm>
        </p:spPr>
        <p:txBody>
          <a:bodyPr/>
          <a:lstStyle/>
          <a:p>
            <a:pPr eaLnBrk="1" hangingPunct="1"/>
            <a:r>
              <a:rPr lang="en-US" sz="4000"/>
              <a:t>Phosphorus Sources</a:t>
            </a:r>
          </a:p>
        </p:txBody>
      </p:sp>
      <p:sp>
        <p:nvSpPr>
          <p:cNvPr id="17411" name="Rectangle 3"/>
          <p:cNvSpPr>
            <a:spLocks noGrp="1" noChangeArrowheads="1"/>
          </p:cNvSpPr>
          <p:nvPr>
            <p:ph type="body" idx="1"/>
          </p:nvPr>
        </p:nvSpPr>
        <p:spPr>
          <a:xfrm>
            <a:off x="1981200" y="990600"/>
            <a:ext cx="8229600" cy="5486400"/>
          </a:xfrm>
        </p:spPr>
        <p:txBody>
          <a:bodyPr/>
          <a:lstStyle/>
          <a:p>
            <a:pPr eaLnBrk="1" hangingPunct="1"/>
            <a:r>
              <a:rPr lang="en-US" smtClean="0"/>
              <a:t>Inorganic P Sources</a:t>
            </a:r>
          </a:p>
          <a:p>
            <a:pPr lvl="1" eaLnBrk="1" hangingPunct="1"/>
            <a:r>
              <a:rPr lang="en-US" smtClean="0"/>
              <a:t>Rock Phosphate</a:t>
            </a:r>
          </a:p>
          <a:p>
            <a:pPr lvl="1" eaLnBrk="1" hangingPunct="1"/>
            <a:r>
              <a:rPr lang="en-US" smtClean="0"/>
              <a:t>Bone Meal</a:t>
            </a:r>
          </a:p>
          <a:p>
            <a:pPr lvl="1" eaLnBrk="1" hangingPunct="1"/>
            <a:r>
              <a:rPr lang="en-US" smtClean="0"/>
              <a:t>P fertilizer</a:t>
            </a:r>
          </a:p>
          <a:p>
            <a:pPr eaLnBrk="1" hangingPunct="1"/>
            <a:r>
              <a:rPr lang="en-US" smtClean="0"/>
              <a:t>Organic-based P sources</a:t>
            </a:r>
          </a:p>
          <a:p>
            <a:pPr lvl="1" eaLnBrk="1" hangingPunct="1"/>
            <a:r>
              <a:rPr lang="en-US" smtClean="0"/>
              <a:t>Green Manures - ?</a:t>
            </a:r>
          </a:p>
          <a:p>
            <a:pPr lvl="1" eaLnBrk="1" hangingPunct="1"/>
            <a:r>
              <a:rPr lang="en-US" smtClean="0"/>
              <a:t>Manures</a:t>
            </a:r>
          </a:p>
          <a:p>
            <a:pPr lvl="1" eaLnBrk="1" hangingPunct="1"/>
            <a:r>
              <a:rPr lang="en-US" smtClean="0"/>
              <a:t>Composts</a:t>
            </a:r>
          </a:p>
          <a:p>
            <a:pPr lvl="2" eaLnBrk="1" hangingPunct="1"/>
            <a:r>
              <a:rPr lang="en-US" smtClean="0"/>
              <a:t>Composted Manures</a:t>
            </a:r>
          </a:p>
          <a:p>
            <a:pPr lvl="2" eaLnBrk="1" hangingPunct="1"/>
            <a:r>
              <a:rPr lang="en-US" smtClean="0"/>
              <a:t>Composted Plant Biomass</a:t>
            </a:r>
          </a:p>
        </p:txBody>
      </p:sp>
    </p:spTree>
    <p:extLst>
      <p:ext uri="{BB962C8B-B14F-4D97-AF65-F5344CB8AC3E}">
        <p14:creationId xmlns:p14="http://schemas.microsoft.com/office/powerpoint/2010/main" val="14543551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id-ID" smtClean="0"/>
              <a:t>Rock Phosphate as a P Source</a:t>
            </a:r>
          </a:p>
        </p:txBody>
      </p:sp>
      <p:sp>
        <p:nvSpPr>
          <p:cNvPr id="21507" name="Rectangle 3"/>
          <p:cNvSpPr>
            <a:spLocks noGrp="1" noChangeArrowheads="1"/>
          </p:cNvSpPr>
          <p:nvPr>
            <p:ph type="body" idx="1"/>
          </p:nvPr>
        </p:nvSpPr>
        <p:spPr/>
        <p:txBody>
          <a:bodyPr/>
          <a:lstStyle/>
          <a:p>
            <a:pPr eaLnBrk="1" hangingPunct="1"/>
            <a:r>
              <a:rPr lang="en-US" altLang="id-ID" dirty="0" smtClean="0"/>
              <a:t>Rock phosphate (RP) is a slowly soluble P source from mined phosphate (calcium phosphates).</a:t>
            </a:r>
          </a:p>
          <a:p>
            <a:pPr eaLnBrk="1" hangingPunct="1"/>
            <a:r>
              <a:rPr lang="en-US" altLang="id-ID" dirty="0" smtClean="0"/>
              <a:t>Solubility is highly </a:t>
            </a:r>
            <a:r>
              <a:rPr lang="en-US" altLang="id-ID" dirty="0" err="1" smtClean="0"/>
              <a:t>dependant</a:t>
            </a:r>
            <a:r>
              <a:rPr lang="en-US" altLang="id-ID" dirty="0" smtClean="0"/>
              <a:t> on several factors</a:t>
            </a:r>
          </a:p>
          <a:p>
            <a:pPr lvl="1" eaLnBrk="1" hangingPunct="1"/>
            <a:r>
              <a:rPr lang="en-US" altLang="id-ID" dirty="0" smtClean="0"/>
              <a:t>Soil type</a:t>
            </a:r>
          </a:p>
          <a:p>
            <a:pPr lvl="2" eaLnBrk="1" hangingPunct="1"/>
            <a:r>
              <a:rPr lang="en-US" altLang="id-ID" dirty="0" smtClean="0"/>
              <a:t>Low pH</a:t>
            </a:r>
          </a:p>
          <a:p>
            <a:pPr lvl="2" eaLnBrk="1" hangingPunct="1"/>
            <a:r>
              <a:rPr lang="en-US" altLang="id-ID" dirty="0" smtClean="0"/>
              <a:t>Low Ca</a:t>
            </a:r>
          </a:p>
          <a:p>
            <a:pPr lvl="2" eaLnBrk="1" hangingPunct="1"/>
            <a:r>
              <a:rPr lang="en-US" altLang="id-ID" dirty="0" smtClean="0"/>
              <a:t>Low P fixing Capacity</a:t>
            </a:r>
            <a:br>
              <a:rPr lang="en-US" altLang="id-ID" dirty="0" smtClean="0"/>
            </a:br>
            <a:endParaRPr lang="en-US" altLang="id-ID" dirty="0" smtClean="0"/>
          </a:p>
        </p:txBody>
      </p:sp>
      <p:pic>
        <p:nvPicPr>
          <p:cNvPr id="14340" name="Picture 6" descr="Rock Phosphate Mine -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1"/>
            <a:ext cx="3886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p:cNvSpPr txBox="1">
            <a:spLocks noChangeArrowheads="1"/>
          </p:cNvSpPr>
          <p:nvPr/>
        </p:nvSpPr>
        <p:spPr bwMode="auto">
          <a:xfrm>
            <a:off x="6705600" y="4953000"/>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id-ID" sz="1800">
                <a:solidFill>
                  <a:srgbClr val="00FF00"/>
                </a:solidFill>
                <a:latin typeface="Tw Cen MT" panose="020B0602020104020603" pitchFamily="34" charset="0"/>
              </a:rPr>
              <a:t>Rock phosphate</a:t>
            </a:r>
            <a:br>
              <a:rPr lang="en-US" altLang="id-ID" sz="1800">
                <a:solidFill>
                  <a:srgbClr val="00FF00"/>
                </a:solidFill>
                <a:latin typeface="Tw Cen MT" panose="020B0602020104020603" pitchFamily="34" charset="0"/>
              </a:rPr>
            </a:br>
            <a:r>
              <a:rPr lang="en-US" altLang="id-ID" sz="1800">
                <a:solidFill>
                  <a:srgbClr val="00FF00"/>
                </a:solidFill>
                <a:latin typeface="Tw Cen MT" panose="020B0602020104020603" pitchFamily="34" charset="0"/>
              </a:rPr>
              <a:t>mine in India</a:t>
            </a:r>
          </a:p>
        </p:txBody>
      </p:sp>
    </p:spTree>
    <p:extLst>
      <p:ext uri="{BB962C8B-B14F-4D97-AF65-F5344CB8AC3E}">
        <p14:creationId xmlns:p14="http://schemas.microsoft.com/office/powerpoint/2010/main" val="79565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left)">
                                      <p:cBhvr>
                                        <p:cTn id="7" dur="500"/>
                                        <p:tgtEl>
                                          <p:spTgt spid="2150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wipe(left)">
                                      <p:cBhvr>
                                        <p:cTn id="10" dur="500"/>
                                        <p:tgtEl>
                                          <p:spTgt spid="21507">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Effect transition="in" filter="wipe(left)">
                                      <p:cBhvr>
                                        <p:cTn id="13" dur="500"/>
                                        <p:tgtEl>
                                          <p:spTgt spid="21507">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507">
                                            <p:txEl>
                                              <p:pRg st="4" end="4"/>
                                            </p:txEl>
                                          </p:spTgt>
                                        </p:tgtEl>
                                        <p:attrNameLst>
                                          <p:attrName>style.visibility</p:attrName>
                                        </p:attrNameLst>
                                      </p:cBhvr>
                                      <p:to>
                                        <p:strVal val="visible"/>
                                      </p:to>
                                    </p:set>
                                    <p:animEffect transition="in" filter="wipe(left)">
                                      <p:cBhvr>
                                        <p:cTn id="16" dur="500"/>
                                        <p:tgtEl>
                                          <p:spTgt spid="21507">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animEffect transition="in" filter="wipe(left)">
                                      <p:cBhvr>
                                        <p:cTn id="19"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981200" y="90488"/>
            <a:ext cx="8686800" cy="1219200"/>
          </a:xfrm>
        </p:spPr>
        <p:txBody>
          <a:bodyPr/>
          <a:lstStyle/>
          <a:p>
            <a:pPr eaLnBrk="1" hangingPunct="1"/>
            <a:r>
              <a:rPr lang="en-US" altLang="id-ID" smtClean="0"/>
              <a:t>Rock Phosphate as a P Source</a:t>
            </a:r>
          </a:p>
        </p:txBody>
      </p:sp>
      <p:sp>
        <p:nvSpPr>
          <p:cNvPr id="2052" name="Rectangle 3"/>
          <p:cNvSpPr>
            <a:spLocks noGrp="1" noChangeArrowheads="1"/>
          </p:cNvSpPr>
          <p:nvPr>
            <p:ph type="body" idx="1"/>
          </p:nvPr>
        </p:nvSpPr>
        <p:spPr/>
        <p:txBody>
          <a:bodyPr/>
          <a:lstStyle/>
          <a:p>
            <a:pPr eaLnBrk="1" hangingPunct="1"/>
            <a:r>
              <a:rPr lang="en-US" altLang="id-ID" smtClean="0"/>
              <a:t>Phosphorus availability – relative response approaches 1:1</a:t>
            </a:r>
          </a:p>
          <a:p>
            <a:pPr lvl="1" eaLnBrk="1" hangingPunct="1"/>
            <a:r>
              <a:rPr lang="en-US" altLang="id-ID" smtClean="0"/>
              <a:t>Optimum soil</a:t>
            </a:r>
            <a:br>
              <a:rPr lang="en-US" altLang="id-ID" smtClean="0"/>
            </a:br>
            <a:r>
              <a:rPr lang="en-US" altLang="id-ID" smtClean="0"/>
              <a:t>and RP source</a:t>
            </a:r>
          </a:p>
        </p:txBody>
      </p:sp>
      <p:sp>
        <p:nvSpPr>
          <p:cNvPr id="2053" name="Text Box 5"/>
          <p:cNvSpPr txBox="1">
            <a:spLocks noChangeArrowheads="1"/>
          </p:cNvSpPr>
          <p:nvPr/>
        </p:nvSpPr>
        <p:spPr bwMode="auto">
          <a:xfrm>
            <a:off x="2881313" y="6276976"/>
            <a:ext cx="242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id-ID" sz="1600" i="1">
                <a:solidFill>
                  <a:srgbClr val="E4E4E4"/>
                </a:solidFill>
                <a:latin typeface="Tw Cen MT" panose="020B0602020104020603" pitchFamily="34" charset="0"/>
              </a:rPr>
              <a:t>Source: Correa et al., 2005.</a:t>
            </a:r>
            <a:br>
              <a:rPr lang="en-US" altLang="id-ID" sz="1600" i="1">
                <a:solidFill>
                  <a:srgbClr val="E4E4E4"/>
                </a:solidFill>
                <a:latin typeface="Tw Cen MT" panose="020B0602020104020603" pitchFamily="34" charset="0"/>
              </a:rPr>
            </a:br>
            <a:r>
              <a:rPr lang="en-US" altLang="id-ID" sz="1600" i="1">
                <a:solidFill>
                  <a:srgbClr val="E4E4E4"/>
                </a:solidFill>
                <a:latin typeface="Tw Cen MT" panose="020B0602020104020603" pitchFamily="34" charset="0"/>
              </a:rPr>
              <a:t>Sci. Agric. 62:159-164</a:t>
            </a:r>
          </a:p>
        </p:txBody>
      </p:sp>
      <p:graphicFrame>
        <p:nvGraphicFramePr>
          <p:cNvPr id="2050" name="Object 8"/>
          <p:cNvGraphicFramePr>
            <a:graphicFrameLocks noChangeAspect="1"/>
          </p:cNvGraphicFramePr>
          <p:nvPr/>
        </p:nvGraphicFramePr>
        <p:xfrm>
          <a:off x="5346700" y="2547938"/>
          <a:ext cx="5321300" cy="4310062"/>
        </p:xfrm>
        <a:graphic>
          <a:graphicData uri="http://schemas.openxmlformats.org/presentationml/2006/ole">
            <mc:AlternateContent xmlns:mc="http://schemas.openxmlformats.org/markup-compatibility/2006">
              <mc:Choice xmlns:v="urn:schemas-microsoft-com:vml" Requires="v">
                <p:oleObj spid="_x0000_s3082" name="Chart" r:id="rId4" imgW="5090236" imgH="4122515" progId="Excel.Chart.8">
                  <p:embed/>
                </p:oleObj>
              </mc:Choice>
              <mc:Fallback>
                <p:oleObj name="Chart" r:id="rId4" imgW="5090236" imgH="412251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700" y="2547938"/>
                        <a:ext cx="5321300"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77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id-ID" smtClean="0"/>
              <a:t>Fertilizer P</a:t>
            </a:r>
          </a:p>
        </p:txBody>
      </p:sp>
      <p:sp>
        <p:nvSpPr>
          <p:cNvPr id="5123" name="Rectangle 3"/>
          <p:cNvSpPr>
            <a:spLocks noGrp="1" noChangeArrowheads="1"/>
          </p:cNvSpPr>
          <p:nvPr>
            <p:ph type="body" idx="1"/>
          </p:nvPr>
        </p:nvSpPr>
        <p:spPr/>
        <p:txBody>
          <a:bodyPr/>
          <a:lstStyle/>
          <a:p>
            <a:pPr eaLnBrk="1" hangingPunct="1"/>
            <a:r>
              <a:rPr lang="en-US" altLang="id-ID" dirty="0" smtClean="0"/>
              <a:t>Rock phosphate contains hydroxyapatite and </a:t>
            </a:r>
            <a:r>
              <a:rPr lang="en-US" altLang="id-ID" dirty="0" err="1" smtClean="0"/>
              <a:t>fluoroapatite</a:t>
            </a:r>
            <a:r>
              <a:rPr lang="en-US" altLang="id-ID" dirty="0" smtClean="0"/>
              <a:t> that are not very soluble</a:t>
            </a:r>
            <a:br>
              <a:rPr lang="en-US" altLang="id-ID" dirty="0" smtClean="0"/>
            </a:br>
            <a:endParaRPr lang="en-US" altLang="id-ID" dirty="0" smtClean="0"/>
          </a:p>
          <a:p>
            <a:pPr eaLnBrk="1" hangingPunct="1"/>
            <a:r>
              <a:rPr lang="en-US" altLang="id-ID" dirty="0" smtClean="0"/>
              <a:t>Treat with sulfuric and phosphoric acid to make </a:t>
            </a:r>
            <a:r>
              <a:rPr lang="en-US" altLang="id-ID" dirty="0" err="1" smtClean="0"/>
              <a:t>triplesuperphosphate</a:t>
            </a:r>
            <a:r>
              <a:rPr lang="en-US" altLang="id-ID" dirty="0" smtClean="0"/>
              <a:t>, which is very soluble</a:t>
            </a:r>
            <a:br>
              <a:rPr lang="en-US" altLang="id-ID" dirty="0" smtClean="0"/>
            </a:br>
            <a:endParaRPr lang="en-US" altLang="id-ID" dirty="0" smtClean="0"/>
          </a:p>
        </p:txBody>
      </p:sp>
    </p:spTree>
    <p:extLst>
      <p:ext uri="{BB962C8B-B14F-4D97-AF65-F5344CB8AC3E}">
        <p14:creationId xmlns:p14="http://schemas.microsoft.com/office/powerpoint/2010/main" val="3735158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558926" y="185738"/>
            <a:ext cx="8951913" cy="6424612"/>
            <a:chOff x="22" y="117"/>
            <a:chExt cx="5639" cy="4047"/>
          </a:xfrm>
        </p:grpSpPr>
        <p:sp>
          <p:nvSpPr>
            <p:cNvPr id="7171" name="Text Box 3"/>
            <p:cNvSpPr txBox="1">
              <a:spLocks noChangeArrowheads="1"/>
            </p:cNvSpPr>
            <p:nvPr/>
          </p:nvSpPr>
          <p:spPr bwMode="auto">
            <a:xfrm flipH="1">
              <a:off x="1622" y="117"/>
              <a:ext cx="6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3200"/>
                <a:t>BFA</a:t>
              </a:r>
            </a:p>
          </p:txBody>
        </p:sp>
        <p:sp>
          <p:nvSpPr>
            <p:cNvPr id="7172" name="Line 4"/>
            <p:cNvSpPr>
              <a:spLocks noChangeShapeType="1"/>
            </p:cNvSpPr>
            <p:nvPr/>
          </p:nvSpPr>
          <p:spPr bwMode="auto">
            <a:xfrm>
              <a:off x="2406" y="300"/>
              <a:ext cx="952" cy="0"/>
            </a:xfrm>
            <a:prstGeom prst="line">
              <a:avLst/>
            </a:prstGeom>
            <a:noFill/>
            <a:ln w="5715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73" name="Text Box 5"/>
            <p:cNvSpPr txBox="1">
              <a:spLocks noChangeArrowheads="1"/>
            </p:cNvSpPr>
            <p:nvPr/>
          </p:nvSpPr>
          <p:spPr bwMode="auto">
            <a:xfrm>
              <a:off x="3657" y="117"/>
              <a:ext cx="10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3200"/>
                <a:t>Pupuk P</a:t>
              </a:r>
            </a:p>
          </p:txBody>
        </p:sp>
        <p:sp>
          <p:nvSpPr>
            <p:cNvPr id="7174" name="Text Box 6"/>
            <p:cNvSpPr txBox="1">
              <a:spLocks noChangeArrowheads="1"/>
            </p:cNvSpPr>
            <p:nvPr/>
          </p:nvSpPr>
          <p:spPr bwMode="auto">
            <a:xfrm>
              <a:off x="2517" y="482"/>
              <a:ext cx="6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3200"/>
                <a:t>BFA</a:t>
              </a:r>
            </a:p>
          </p:txBody>
        </p:sp>
        <p:grpSp>
          <p:nvGrpSpPr>
            <p:cNvPr id="7175" name="Group 7"/>
            <p:cNvGrpSpPr>
              <a:grpSpLocks/>
            </p:cNvGrpSpPr>
            <p:nvPr/>
          </p:nvGrpSpPr>
          <p:grpSpPr bwMode="auto">
            <a:xfrm>
              <a:off x="22" y="871"/>
              <a:ext cx="5639" cy="3293"/>
              <a:chOff x="22" y="871"/>
              <a:chExt cx="5639" cy="3293"/>
            </a:xfrm>
          </p:grpSpPr>
          <p:sp>
            <p:nvSpPr>
              <p:cNvPr id="7176" name="Line 8"/>
              <p:cNvSpPr>
                <a:spLocks noChangeShapeType="1"/>
              </p:cNvSpPr>
              <p:nvPr/>
            </p:nvSpPr>
            <p:spPr bwMode="auto">
              <a:xfrm>
                <a:off x="344" y="889"/>
                <a:ext cx="4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77" name="Line 9"/>
              <p:cNvSpPr>
                <a:spLocks noChangeShapeType="1"/>
              </p:cNvSpPr>
              <p:nvPr/>
            </p:nvSpPr>
            <p:spPr bwMode="auto">
              <a:xfrm>
                <a:off x="354" y="879"/>
                <a:ext cx="0" cy="817"/>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78" name="Line 10"/>
              <p:cNvSpPr>
                <a:spLocks noChangeShapeType="1"/>
              </p:cNvSpPr>
              <p:nvPr/>
            </p:nvSpPr>
            <p:spPr bwMode="auto">
              <a:xfrm>
                <a:off x="1069" y="889"/>
                <a:ext cx="0" cy="1135"/>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79" name="Line 11"/>
              <p:cNvSpPr>
                <a:spLocks noChangeShapeType="1"/>
              </p:cNvSpPr>
              <p:nvPr/>
            </p:nvSpPr>
            <p:spPr bwMode="auto">
              <a:xfrm flipH="1">
                <a:off x="1837" y="889"/>
                <a:ext cx="3" cy="1861"/>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80" name="Line 12"/>
              <p:cNvSpPr>
                <a:spLocks noChangeShapeType="1"/>
              </p:cNvSpPr>
              <p:nvPr/>
            </p:nvSpPr>
            <p:spPr bwMode="auto">
              <a:xfrm flipH="1">
                <a:off x="2699" y="889"/>
                <a:ext cx="3" cy="1316"/>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81" name="Line 13"/>
              <p:cNvSpPr>
                <a:spLocks noChangeShapeType="1"/>
              </p:cNvSpPr>
              <p:nvPr/>
            </p:nvSpPr>
            <p:spPr bwMode="auto">
              <a:xfrm>
                <a:off x="3564" y="871"/>
                <a:ext cx="0" cy="817"/>
              </a:xfrm>
              <a:prstGeom prst="line">
                <a:avLst/>
              </a:prstGeom>
              <a:noFill/>
              <a:ln w="38100">
                <a:solidFill>
                  <a:schemeClr val="tx1"/>
                </a:solidFill>
                <a:round/>
                <a:headEnd/>
                <a:tailEnd type="none" w="lg" len="med"/>
              </a:ln>
              <a:extLst>
                <a:ext uri="{909E8E84-426E-40DD-AFC4-6F175D3DCCD1}">
                  <a14:hiddenFill xmlns:a14="http://schemas.microsoft.com/office/drawing/2010/main">
                    <a:noFill/>
                  </a14:hiddenFill>
                </a:ext>
              </a:extLst>
            </p:spPr>
            <p:txBody>
              <a:bodyPr/>
              <a:lstStyle/>
              <a:p>
                <a:endParaRPr lang="id-ID"/>
              </a:p>
            </p:txBody>
          </p:sp>
          <p:sp>
            <p:nvSpPr>
              <p:cNvPr id="7182" name="Line 14"/>
              <p:cNvSpPr>
                <a:spLocks noChangeShapeType="1"/>
              </p:cNvSpPr>
              <p:nvPr/>
            </p:nvSpPr>
            <p:spPr bwMode="auto">
              <a:xfrm flipH="1">
                <a:off x="4422" y="889"/>
                <a:ext cx="4" cy="1226"/>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83" name="Line 15"/>
              <p:cNvSpPr>
                <a:spLocks noChangeShapeType="1"/>
              </p:cNvSpPr>
              <p:nvPr/>
            </p:nvSpPr>
            <p:spPr bwMode="auto">
              <a:xfrm>
                <a:off x="5233" y="880"/>
                <a:ext cx="9" cy="2414"/>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184" name="Text Box 16"/>
              <p:cNvSpPr txBox="1">
                <a:spLocks noChangeArrowheads="1"/>
              </p:cNvSpPr>
              <p:nvPr/>
            </p:nvSpPr>
            <p:spPr bwMode="auto">
              <a:xfrm>
                <a:off x="399" y="1158"/>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85" name="Text Box 17"/>
              <p:cNvSpPr txBox="1">
                <a:spLocks noChangeArrowheads="1"/>
              </p:cNvSpPr>
              <p:nvPr/>
            </p:nvSpPr>
            <p:spPr bwMode="auto">
              <a:xfrm>
                <a:off x="1121" y="1158"/>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86" name="Text Box 18"/>
              <p:cNvSpPr txBox="1">
                <a:spLocks noChangeArrowheads="1"/>
              </p:cNvSpPr>
              <p:nvPr/>
            </p:nvSpPr>
            <p:spPr bwMode="auto">
              <a:xfrm>
                <a:off x="4471" y="1113"/>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87" name="Text Box 19"/>
              <p:cNvSpPr txBox="1">
                <a:spLocks noChangeArrowheads="1"/>
              </p:cNvSpPr>
              <p:nvPr/>
            </p:nvSpPr>
            <p:spPr bwMode="auto">
              <a:xfrm>
                <a:off x="3609" y="1113"/>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88" name="Text Box 20"/>
              <p:cNvSpPr txBox="1">
                <a:spLocks noChangeArrowheads="1"/>
              </p:cNvSpPr>
              <p:nvPr/>
            </p:nvSpPr>
            <p:spPr bwMode="auto">
              <a:xfrm>
                <a:off x="2744" y="1158"/>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89" name="Text Box 21"/>
              <p:cNvSpPr txBox="1">
                <a:spLocks noChangeArrowheads="1"/>
              </p:cNvSpPr>
              <p:nvPr/>
            </p:nvSpPr>
            <p:spPr bwMode="auto">
              <a:xfrm>
                <a:off x="1886" y="1158"/>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2</a:t>
                </a:r>
                <a:r>
                  <a:rPr lang="en-US" altLang="id-ID" b="1"/>
                  <a:t>SO</a:t>
                </a:r>
                <a:r>
                  <a:rPr lang="en-US" altLang="id-ID" b="1" baseline="-25000"/>
                  <a:t>4</a:t>
                </a:r>
                <a:endParaRPr lang="en-US" altLang="id-ID" b="1"/>
              </a:p>
            </p:txBody>
          </p:sp>
          <p:sp>
            <p:nvSpPr>
              <p:cNvPr id="7190" name="Text Box 22"/>
              <p:cNvSpPr txBox="1">
                <a:spLocks noChangeArrowheads="1"/>
              </p:cNvSpPr>
              <p:nvPr/>
            </p:nvSpPr>
            <p:spPr bwMode="auto">
              <a:xfrm>
                <a:off x="1111" y="1685"/>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3</a:t>
                </a:r>
                <a:r>
                  <a:rPr lang="en-US" altLang="id-ID" b="1"/>
                  <a:t>PO</a:t>
                </a:r>
                <a:r>
                  <a:rPr lang="en-US" altLang="id-ID" b="1" baseline="-25000"/>
                  <a:t>4</a:t>
                </a:r>
                <a:endParaRPr lang="en-US" altLang="id-ID" b="1"/>
              </a:p>
            </p:txBody>
          </p:sp>
          <p:sp>
            <p:nvSpPr>
              <p:cNvPr id="7191" name="Text Box 23"/>
              <p:cNvSpPr txBox="1">
                <a:spLocks noChangeArrowheads="1"/>
              </p:cNvSpPr>
              <p:nvPr/>
            </p:nvSpPr>
            <p:spPr bwMode="auto">
              <a:xfrm>
                <a:off x="1882" y="1640"/>
                <a:ext cx="5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a:t>
                </a:r>
                <a:r>
                  <a:rPr lang="en-US" altLang="id-ID" b="1" baseline="-25000"/>
                  <a:t>3</a:t>
                </a:r>
                <a:r>
                  <a:rPr lang="en-US" altLang="id-ID" b="1"/>
                  <a:t>PO</a:t>
                </a:r>
                <a:r>
                  <a:rPr lang="en-US" altLang="id-ID" b="1" baseline="-25000"/>
                  <a:t>4</a:t>
                </a:r>
                <a:endParaRPr lang="en-US" altLang="id-ID" b="1"/>
              </a:p>
            </p:txBody>
          </p:sp>
          <p:sp>
            <p:nvSpPr>
              <p:cNvPr id="7192" name="Text Box 24"/>
              <p:cNvSpPr txBox="1">
                <a:spLocks noChangeArrowheads="1"/>
              </p:cNvSpPr>
              <p:nvPr/>
            </p:nvSpPr>
            <p:spPr bwMode="auto">
              <a:xfrm>
                <a:off x="1868" y="2156"/>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NH</a:t>
                </a:r>
                <a:r>
                  <a:rPr lang="en-US" altLang="id-ID" b="1" baseline="-25000"/>
                  <a:t>3</a:t>
                </a:r>
                <a:endParaRPr lang="en-US" altLang="id-ID" b="1"/>
              </a:p>
            </p:txBody>
          </p:sp>
          <p:sp>
            <p:nvSpPr>
              <p:cNvPr id="7193" name="Text Box 25"/>
              <p:cNvSpPr txBox="1">
                <a:spLocks noChangeArrowheads="1"/>
              </p:cNvSpPr>
              <p:nvPr/>
            </p:nvSpPr>
            <p:spPr bwMode="auto">
              <a:xfrm>
                <a:off x="2744" y="1640"/>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NH</a:t>
                </a:r>
                <a:r>
                  <a:rPr lang="en-US" altLang="id-ID" b="1" baseline="-25000"/>
                  <a:t>3</a:t>
                </a:r>
                <a:endParaRPr lang="en-US" altLang="id-ID" b="1"/>
              </a:p>
            </p:txBody>
          </p:sp>
          <p:sp>
            <p:nvSpPr>
              <p:cNvPr id="7194" name="Text Box 26"/>
              <p:cNvSpPr txBox="1">
                <a:spLocks noChangeArrowheads="1"/>
              </p:cNvSpPr>
              <p:nvPr/>
            </p:nvSpPr>
            <p:spPr bwMode="auto">
              <a:xfrm>
                <a:off x="4468" y="1657"/>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NH</a:t>
                </a:r>
                <a:r>
                  <a:rPr lang="en-US" altLang="id-ID" b="1" baseline="-25000"/>
                  <a:t>3</a:t>
                </a:r>
                <a:endParaRPr lang="en-US" altLang="id-ID" b="1"/>
              </a:p>
            </p:txBody>
          </p:sp>
          <p:sp>
            <p:nvSpPr>
              <p:cNvPr id="7195" name="Text Box 27"/>
              <p:cNvSpPr txBox="1">
                <a:spLocks noChangeArrowheads="1"/>
              </p:cNvSpPr>
              <p:nvPr/>
            </p:nvSpPr>
            <p:spPr bwMode="auto">
              <a:xfrm>
                <a:off x="22" y="1764"/>
                <a:ext cx="6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Normal </a:t>
                </a:r>
              </a:p>
              <a:p>
                <a:pPr eaLnBrk="1" hangingPunct="1"/>
                <a:r>
                  <a:rPr lang="en-US" altLang="id-ID" b="1"/>
                  <a:t>Super </a:t>
                </a:r>
              </a:p>
              <a:p>
                <a:pPr eaLnBrk="1" hangingPunct="1"/>
                <a:r>
                  <a:rPr lang="en-US" altLang="id-ID" b="1"/>
                  <a:t>Fosfat</a:t>
                </a:r>
              </a:p>
            </p:txBody>
          </p:sp>
          <p:sp>
            <p:nvSpPr>
              <p:cNvPr id="7196" name="Text Box 28"/>
              <p:cNvSpPr txBox="1">
                <a:spLocks noChangeArrowheads="1"/>
              </p:cNvSpPr>
              <p:nvPr/>
            </p:nvSpPr>
            <p:spPr bwMode="auto">
              <a:xfrm>
                <a:off x="68" y="2445"/>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0-20-0</a:t>
                </a:r>
              </a:p>
            </p:txBody>
          </p:sp>
          <p:sp>
            <p:nvSpPr>
              <p:cNvPr id="7197" name="Text Box 29"/>
              <p:cNvSpPr txBox="1">
                <a:spLocks noChangeArrowheads="1"/>
              </p:cNvSpPr>
              <p:nvPr/>
            </p:nvSpPr>
            <p:spPr bwMode="auto">
              <a:xfrm>
                <a:off x="875" y="2115"/>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TSP</a:t>
                </a:r>
              </a:p>
            </p:txBody>
          </p:sp>
          <p:sp>
            <p:nvSpPr>
              <p:cNvPr id="7198" name="Text Box 30"/>
              <p:cNvSpPr txBox="1">
                <a:spLocks noChangeArrowheads="1"/>
              </p:cNvSpPr>
              <p:nvPr/>
            </p:nvSpPr>
            <p:spPr bwMode="auto">
              <a:xfrm>
                <a:off x="793" y="2428"/>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0-46-0</a:t>
                </a:r>
              </a:p>
            </p:txBody>
          </p:sp>
          <p:sp>
            <p:nvSpPr>
              <p:cNvPr id="7199" name="Text Box 31"/>
              <p:cNvSpPr txBox="1">
                <a:spLocks noChangeArrowheads="1"/>
              </p:cNvSpPr>
              <p:nvPr/>
            </p:nvSpPr>
            <p:spPr bwMode="auto">
              <a:xfrm>
                <a:off x="1383" y="2758"/>
                <a:ext cx="9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Superfosfat</a:t>
                </a:r>
              </a:p>
              <a:p>
                <a:pPr eaLnBrk="1" hangingPunct="1"/>
                <a:r>
                  <a:rPr lang="en-US" altLang="id-ID" b="1"/>
                  <a:t>beramonia</a:t>
                </a:r>
              </a:p>
            </p:txBody>
          </p:sp>
          <p:sp>
            <p:nvSpPr>
              <p:cNvPr id="7200" name="Text Box 32"/>
              <p:cNvSpPr txBox="1">
                <a:spLocks noChangeArrowheads="1"/>
              </p:cNvSpPr>
              <p:nvPr/>
            </p:nvSpPr>
            <p:spPr bwMode="auto">
              <a:xfrm>
                <a:off x="1519" y="3199"/>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8-16-0</a:t>
                </a:r>
              </a:p>
            </p:txBody>
          </p:sp>
          <p:sp>
            <p:nvSpPr>
              <p:cNvPr id="7201" name="Line 33"/>
              <p:cNvSpPr>
                <a:spLocks noChangeShapeType="1"/>
              </p:cNvSpPr>
              <p:nvPr/>
            </p:nvSpPr>
            <p:spPr bwMode="auto">
              <a:xfrm>
                <a:off x="1069" y="2704"/>
                <a:ext cx="0" cy="625"/>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02" name="Text Box 34"/>
              <p:cNvSpPr txBox="1">
                <a:spLocks noChangeArrowheads="1"/>
              </p:cNvSpPr>
              <p:nvPr/>
            </p:nvSpPr>
            <p:spPr bwMode="auto">
              <a:xfrm>
                <a:off x="793" y="3430"/>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SP 36</a:t>
                </a:r>
              </a:p>
            </p:txBody>
          </p:sp>
          <p:sp>
            <p:nvSpPr>
              <p:cNvPr id="7203" name="Text Box 35"/>
              <p:cNvSpPr txBox="1">
                <a:spLocks noChangeArrowheads="1"/>
              </p:cNvSpPr>
              <p:nvPr/>
            </p:nvSpPr>
            <p:spPr bwMode="auto">
              <a:xfrm>
                <a:off x="793" y="3657"/>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0-36-0</a:t>
                </a:r>
              </a:p>
            </p:txBody>
          </p:sp>
          <p:sp>
            <p:nvSpPr>
              <p:cNvPr id="7204" name="Text Box 36"/>
              <p:cNvSpPr txBox="1">
                <a:spLocks noChangeArrowheads="1"/>
              </p:cNvSpPr>
              <p:nvPr/>
            </p:nvSpPr>
            <p:spPr bwMode="auto">
              <a:xfrm>
                <a:off x="2336" y="2209"/>
                <a:ext cx="7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id-ID" b="1"/>
                  <a:t>Amonium</a:t>
                </a:r>
              </a:p>
              <a:p>
                <a:pPr algn="ctr" eaLnBrk="1" hangingPunct="1"/>
                <a:r>
                  <a:rPr lang="en-US" altLang="id-ID" b="1"/>
                  <a:t>Fosfat</a:t>
                </a:r>
              </a:p>
            </p:txBody>
          </p:sp>
          <p:sp>
            <p:nvSpPr>
              <p:cNvPr id="7205" name="Text Box 37"/>
              <p:cNvSpPr txBox="1">
                <a:spLocks noChangeArrowheads="1"/>
              </p:cNvSpPr>
              <p:nvPr/>
            </p:nvSpPr>
            <p:spPr bwMode="auto">
              <a:xfrm>
                <a:off x="2426" y="2663"/>
                <a:ext cx="6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11-55-0</a:t>
                </a:r>
              </a:p>
              <a:p>
                <a:pPr eaLnBrk="1" hangingPunct="1"/>
                <a:r>
                  <a:rPr lang="en-US" altLang="id-ID" b="1"/>
                  <a:t>18-46-0</a:t>
                </a:r>
              </a:p>
            </p:txBody>
          </p:sp>
          <p:sp>
            <p:nvSpPr>
              <p:cNvPr id="7206" name="Text Box 38"/>
              <p:cNvSpPr txBox="1">
                <a:spLocks noChangeArrowheads="1"/>
              </p:cNvSpPr>
              <p:nvPr/>
            </p:nvSpPr>
            <p:spPr bwMode="auto">
              <a:xfrm>
                <a:off x="3325" y="1719"/>
                <a:ext cx="54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Asam</a:t>
                </a:r>
              </a:p>
              <a:p>
                <a:pPr eaLnBrk="1" hangingPunct="1"/>
                <a:r>
                  <a:rPr lang="en-US" altLang="id-ID" b="1"/>
                  <a:t>Super</a:t>
                </a:r>
              </a:p>
              <a:p>
                <a:pPr eaLnBrk="1" hangingPunct="1"/>
                <a:r>
                  <a:rPr lang="en-US" altLang="id-ID" b="1"/>
                  <a:t>Fosfat</a:t>
                </a:r>
              </a:p>
            </p:txBody>
          </p:sp>
          <p:sp>
            <p:nvSpPr>
              <p:cNvPr id="7207" name="Line 39"/>
              <p:cNvSpPr>
                <a:spLocks noChangeShapeType="1"/>
              </p:cNvSpPr>
              <p:nvPr/>
            </p:nvSpPr>
            <p:spPr bwMode="auto">
              <a:xfrm>
                <a:off x="3564" y="2341"/>
                <a:ext cx="0" cy="1090"/>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08" name="Text Box 40"/>
              <p:cNvSpPr txBox="1">
                <a:spLocks noChangeArrowheads="1"/>
              </p:cNvSpPr>
              <p:nvPr/>
            </p:nvSpPr>
            <p:spPr bwMode="auto">
              <a:xfrm>
                <a:off x="3189" y="3521"/>
                <a:ext cx="7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Amonium</a:t>
                </a:r>
              </a:p>
              <a:p>
                <a:pPr eaLnBrk="1" hangingPunct="1"/>
                <a:r>
                  <a:rPr lang="en-US" altLang="id-ID" b="1"/>
                  <a:t>Polifosfat</a:t>
                </a:r>
              </a:p>
            </p:txBody>
          </p:sp>
          <p:sp>
            <p:nvSpPr>
              <p:cNvPr id="7209" name="Text Box 41"/>
              <p:cNvSpPr txBox="1">
                <a:spLocks noChangeArrowheads="1"/>
              </p:cNvSpPr>
              <p:nvPr/>
            </p:nvSpPr>
            <p:spPr bwMode="auto">
              <a:xfrm>
                <a:off x="4150" y="2119"/>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Fosfat</a:t>
                </a:r>
              </a:p>
              <a:p>
                <a:pPr eaLnBrk="1" hangingPunct="1"/>
                <a:r>
                  <a:rPr lang="en-US" altLang="id-ID" b="1"/>
                  <a:t>nitrat</a:t>
                </a:r>
              </a:p>
            </p:txBody>
          </p:sp>
          <p:sp>
            <p:nvSpPr>
              <p:cNvPr id="7210" name="Text Box 42"/>
              <p:cNvSpPr txBox="1">
                <a:spLocks noChangeArrowheads="1"/>
              </p:cNvSpPr>
              <p:nvPr/>
            </p:nvSpPr>
            <p:spPr bwMode="auto">
              <a:xfrm>
                <a:off x="4876" y="3306"/>
                <a:ext cx="7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id-ID" b="1"/>
                  <a:t>Amonium</a:t>
                </a:r>
              </a:p>
              <a:p>
                <a:pPr algn="ctr" eaLnBrk="1" hangingPunct="1"/>
                <a:r>
                  <a:rPr lang="en-US" altLang="id-ID" b="1"/>
                  <a:t>Fosfat</a:t>
                </a:r>
              </a:p>
            </p:txBody>
          </p:sp>
          <p:sp>
            <p:nvSpPr>
              <p:cNvPr id="7211" name="Text Box 43"/>
              <p:cNvSpPr txBox="1">
                <a:spLocks noChangeArrowheads="1"/>
              </p:cNvSpPr>
              <p:nvPr/>
            </p:nvSpPr>
            <p:spPr bwMode="auto">
              <a:xfrm>
                <a:off x="4948" y="3760"/>
                <a:ext cx="6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11-55-0</a:t>
                </a:r>
              </a:p>
              <a:p>
                <a:pPr eaLnBrk="1" hangingPunct="1"/>
                <a:r>
                  <a:rPr lang="en-US" altLang="id-ID" b="1"/>
                  <a:t>18-46-0</a:t>
                </a:r>
              </a:p>
            </p:txBody>
          </p:sp>
          <p:sp>
            <p:nvSpPr>
              <p:cNvPr id="7212" name="Text Box 44"/>
              <p:cNvSpPr txBox="1">
                <a:spLocks noChangeArrowheads="1"/>
              </p:cNvSpPr>
              <p:nvPr/>
            </p:nvSpPr>
            <p:spPr bwMode="auto">
              <a:xfrm>
                <a:off x="5284" y="2160"/>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NH</a:t>
                </a:r>
                <a:r>
                  <a:rPr lang="en-US" altLang="id-ID" b="1" baseline="-25000"/>
                  <a:t>3</a:t>
                </a:r>
                <a:endParaRPr lang="en-US" altLang="id-ID" b="1"/>
              </a:p>
            </p:txBody>
          </p:sp>
          <p:sp>
            <p:nvSpPr>
              <p:cNvPr id="7213" name="Text Box 45"/>
              <p:cNvSpPr txBox="1">
                <a:spLocks noChangeArrowheads="1"/>
              </p:cNvSpPr>
              <p:nvPr/>
            </p:nvSpPr>
            <p:spPr bwMode="auto">
              <a:xfrm>
                <a:off x="3606" y="2745"/>
                <a:ext cx="3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NH</a:t>
                </a:r>
                <a:r>
                  <a:rPr lang="en-US" altLang="id-ID" b="1" baseline="-25000"/>
                  <a:t>3</a:t>
                </a:r>
                <a:endParaRPr lang="en-US" altLang="id-ID" b="1"/>
              </a:p>
            </p:txBody>
          </p:sp>
          <p:sp>
            <p:nvSpPr>
              <p:cNvPr id="7214" name="Text Box 46"/>
              <p:cNvSpPr txBox="1">
                <a:spLocks noChangeArrowheads="1"/>
              </p:cNvSpPr>
              <p:nvPr/>
            </p:nvSpPr>
            <p:spPr bwMode="auto">
              <a:xfrm>
                <a:off x="5275" y="1220"/>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b="1"/>
                  <a:t>HCl</a:t>
                </a:r>
              </a:p>
            </p:txBody>
          </p:sp>
          <p:sp>
            <p:nvSpPr>
              <p:cNvPr id="7215" name="Line 47"/>
              <p:cNvSpPr>
                <a:spLocks noChangeShapeType="1"/>
              </p:cNvSpPr>
              <p:nvPr/>
            </p:nvSpPr>
            <p:spPr bwMode="auto">
              <a:xfrm flipH="1">
                <a:off x="389"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16" name="Line 48"/>
              <p:cNvSpPr>
                <a:spLocks noChangeShapeType="1"/>
              </p:cNvSpPr>
              <p:nvPr/>
            </p:nvSpPr>
            <p:spPr bwMode="auto">
              <a:xfrm flipH="1">
                <a:off x="1111"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17" name="Line 49"/>
              <p:cNvSpPr>
                <a:spLocks noChangeShapeType="1"/>
              </p:cNvSpPr>
              <p:nvPr/>
            </p:nvSpPr>
            <p:spPr bwMode="auto">
              <a:xfrm flipH="1">
                <a:off x="1111" y="1554"/>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18" name="Line 50"/>
              <p:cNvSpPr>
                <a:spLocks noChangeShapeType="1"/>
              </p:cNvSpPr>
              <p:nvPr/>
            </p:nvSpPr>
            <p:spPr bwMode="auto">
              <a:xfrm flipH="1">
                <a:off x="1882"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19" name="Line 51"/>
              <p:cNvSpPr>
                <a:spLocks noChangeShapeType="1"/>
              </p:cNvSpPr>
              <p:nvPr/>
            </p:nvSpPr>
            <p:spPr bwMode="auto">
              <a:xfrm flipH="1">
                <a:off x="1882" y="1535"/>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0" name="Line 52"/>
              <p:cNvSpPr>
                <a:spLocks noChangeShapeType="1"/>
              </p:cNvSpPr>
              <p:nvPr/>
            </p:nvSpPr>
            <p:spPr bwMode="auto">
              <a:xfrm flipH="1">
                <a:off x="1882" y="2053"/>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1" name="Line 53"/>
              <p:cNvSpPr>
                <a:spLocks noChangeShapeType="1"/>
              </p:cNvSpPr>
              <p:nvPr/>
            </p:nvSpPr>
            <p:spPr bwMode="auto">
              <a:xfrm flipH="1">
                <a:off x="2744"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2" name="Line 54"/>
              <p:cNvSpPr>
                <a:spLocks noChangeShapeType="1"/>
              </p:cNvSpPr>
              <p:nvPr/>
            </p:nvSpPr>
            <p:spPr bwMode="auto">
              <a:xfrm flipH="1">
                <a:off x="2744" y="1508"/>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3" name="Line 55"/>
              <p:cNvSpPr>
                <a:spLocks noChangeShapeType="1"/>
              </p:cNvSpPr>
              <p:nvPr/>
            </p:nvSpPr>
            <p:spPr bwMode="auto">
              <a:xfrm flipH="1">
                <a:off x="3606"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4" name="Line 56"/>
              <p:cNvSpPr>
                <a:spLocks noChangeShapeType="1"/>
              </p:cNvSpPr>
              <p:nvPr/>
            </p:nvSpPr>
            <p:spPr bwMode="auto">
              <a:xfrm flipH="1">
                <a:off x="3606" y="2614"/>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5" name="Line 57"/>
              <p:cNvSpPr>
                <a:spLocks noChangeShapeType="1"/>
              </p:cNvSpPr>
              <p:nvPr/>
            </p:nvSpPr>
            <p:spPr bwMode="auto">
              <a:xfrm flipH="1">
                <a:off x="4468" y="1026"/>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6" name="Line 58"/>
              <p:cNvSpPr>
                <a:spLocks noChangeShapeType="1"/>
              </p:cNvSpPr>
              <p:nvPr/>
            </p:nvSpPr>
            <p:spPr bwMode="auto">
              <a:xfrm flipH="1">
                <a:off x="4468" y="1525"/>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7" name="Line 59"/>
              <p:cNvSpPr>
                <a:spLocks noChangeShapeType="1"/>
              </p:cNvSpPr>
              <p:nvPr/>
            </p:nvSpPr>
            <p:spPr bwMode="auto">
              <a:xfrm flipH="1">
                <a:off x="5284" y="1071"/>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sp>
            <p:nvSpPr>
              <p:cNvPr id="7228" name="Line 60"/>
              <p:cNvSpPr>
                <a:spLocks noChangeShapeType="1"/>
              </p:cNvSpPr>
              <p:nvPr/>
            </p:nvSpPr>
            <p:spPr bwMode="auto">
              <a:xfrm flipH="1">
                <a:off x="5284" y="2024"/>
                <a:ext cx="182" cy="126"/>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id-ID"/>
              </a:p>
            </p:txBody>
          </p:sp>
        </p:grpSp>
      </p:grpSp>
    </p:spTree>
    <p:extLst>
      <p:ext uri="{BB962C8B-B14F-4D97-AF65-F5344CB8AC3E}">
        <p14:creationId xmlns:p14="http://schemas.microsoft.com/office/powerpoint/2010/main" val="178522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id-ID" smtClean="0"/>
              <a:t>Soil Phosphorus</a:t>
            </a:r>
          </a:p>
        </p:txBody>
      </p:sp>
      <p:sp>
        <p:nvSpPr>
          <p:cNvPr id="6147" name="Rectangle 3"/>
          <p:cNvSpPr>
            <a:spLocks noGrp="1" noChangeArrowheads="1"/>
          </p:cNvSpPr>
          <p:nvPr>
            <p:ph type="body" idx="1"/>
          </p:nvPr>
        </p:nvSpPr>
        <p:spPr>
          <a:xfrm>
            <a:off x="2362200" y="1905000"/>
            <a:ext cx="8229600" cy="4114800"/>
          </a:xfrm>
          <a:noFill/>
        </p:spPr>
        <p:txBody>
          <a:bodyPr/>
          <a:lstStyle/>
          <a:p>
            <a:pPr eaLnBrk="1" hangingPunct="1">
              <a:lnSpc>
                <a:spcPct val="90000"/>
              </a:lnSpc>
            </a:pPr>
            <a:r>
              <a:rPr lang="en-US" altLang="id-ID" sz="3600"/>
              <a:t>Derived from P bearing rocks &amp; minerals</a:t>
            </a:r>
          </a:p>
          <a:p>
            <a:pPr eaLnBrk="1" hangingPunct="1">
              <a:lnSpc>
                <a:spcPct val="90000"/>
              </a:lnSpc>
            </a:pPr>
            <a:r>
              <a:rPr lang="en-US" altLang="id-ID" sz="3600"/>
              <a:t>Different forms: organic/inorganic, soluble/insoluble</a:t>
            </a:r>
          </a:p>
          <a:p>
            <a:pPr eaLnBrk="1" hangingPunct="1">
              <a:lnSpc>
                <a:spcPct val="90000"/>
              </a:lnSpc>
            </a:pPr>
            <a:r>
              <a:rPr lang="en-US" altLang="id-ID" sz="3600"/>
              <a:t>Very reactive: Fe, Al, Ca</a:t>
            </a:r>
          </a:p>
          <a:p>
            <a:pPr eaLnBrk="1" hangingPunct="1">
              <a:lnSpc>
                <a:spcPct val="90000"/>
              </a:lnSpc>
            </a:pPr>
            <a:r>
              <a:rPr lang="en-US" altLang="id-ID" sz="3600"/>
              <a:t>Limiting nutrient in many </a:t>
            </a:r>
            <a:r>
              <a:rPr lang="en-US" altLang="id-ID" sz="3600" u="sng"/>
              <a:t>unfertilized</a:t>
            </a:r>
            <a:r>
              <a:rPr lang="en-US" altLang="id-ID" sz="3600"/>
              <a:t>, acid soils</a:t>
            </a:r>
            <a:endParaRPr lang="en-US" altLang="id-ID" smtClean="0"/>
          </a:p>
        </p:txBody>
      </p:sp>
    </p:spTree>
    <p:extLst>
      <p:ext uri="{BB962C8B-B14F-4D97-AF65-F5344CB8AC3E}">
        <p14:creationId xmlns:p14="http://schemas.microsoft.com/office/powerpoint/2010/main" val="3895313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152400"/>
            <a:ext cx="7086600" cy="838200"/>
          </a:xfrm>
        </p:spPr>
        <p:txBody>
          <a:bodyPr/>
          <a:lstStyle/>
          <a:p>
            <a:pPr eaLnBrk="1" hangingPunct="1"/>
            <a:r>
              <a:rPr lang="en-US" altLang="id-ID" smtClean="0"/>
              <a:t>Inorganic fertilizers</a:t>
            </a:r>
          </a:p>
        </p:txBody>
      </p:sp>
      <p:sp>
        <p:nvSpPr>
          <p:cNvPr id="8195" name="Rectangle 3"/>
          <p:cNvSpPr>
            <a:spLocks noGrp="1" noChangeArrowheads="1"/>
          </p:cNvSpPr>
          <p:nvPr>
            <p:ph type="body" idx="1"/>
          </p:nvPr>
        </p:nvSpPr>
        <p:spPr>
          <a:xfrm>
            <a:off x="1828800" y="1066801"/>
            <a:ext cx="8382000" cy="5064125"/>
          </a:xfrm>
        </p:spPr>
        <p:txBody>
          <a:bodyPr/>
          <a:lstStyle/>
          <a:p>
            <a:pPr eaLnBrk="1" hangingPunct="1">
              <a:lnSpc>
                <a:spcPct val="80000"/>
              </a:lnSpc>
            </a:pPr>
            <a:r>
              <a:rPr lang="en-US" altLang="id-ID" sz="3600" b="1"/>
              <a:t>All mineral fertilizers originate from mined geologic formations of the mineral apatite (rock phosphate).  </a:t>
            </a:r>
          </a:p>
          <a:p>
            <a:pPr eaLnBrk="1" hangingPunct="1">
              <a:lnSpc>
                <a:spcPct val="80000"/>
              </a:lnSpc>
            </a:pPr>
            <a:endParaRPr lang="en-US" altLang="id-ID" sz="3600" b="1" u="sng"/>
          </a:p>
          <a:p>
            <a:pPr eaLnBrk="1" hangingPunct="1">
              <a:lnSpc>
                <a:spcPct val="80000"/>
              </a:lnSpc>
            </a:pPr>
            <a:r>
              <a:rPr lang="en-US" altLang="id-ID" sz="4000" b="1" u="sng"/>
              <a:t>Rock Phosphate (0-20-0).</a:t>
            </a:r>
            <a:endParaRPr lang="en-US" altLang="id-ID" sz="4000" b="1"/>
          </a:p>
          <a:p>
            <a:pPr eaLnBrk="1" hangingPunct="1">
              <a:lnSpc>
                <a:spcPct val="80000"/>
              </a:lnSpc>
            </a:pPr>
            <a:r>
              <a:rPr lang="en-US" altLang="id-ID" sz="4000" b="1"/>
              <a:t>Finely ground rock phosphate was one of the first inorganic P fertilizer used.  </a:t>
            </a:r>
          </a:p>
        </p:txBody>
      </p:sp>
    </p:spTree>
    <p:extLst>
      <p:ext uri="{BB962C8B-B14F-4D97-AF65-F5344CB8AC3E}">
        <p14:creationId xmlns:p14="http://schemas.microsoft.com/office/powerpoint/2010/main" val="2367285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152400"/>
            <a:ext cx="7772400" cy="1143000"/>
          </a:xfrm>
        </p:spPr>
        <p:txBody>
          <a:bodyPr/>
          <a:lstStyle/>
          <a:p>
            <a:r>
              <a:rPr lang="id-ID" altLang="id-ID" sz="3600" b="1" dirty="0" smtClean="0"/>
              <a:t>P</a:t>
            </a:r>
            <a:r>
              <a:rPr lang="en-US" altLang="id-ID" sz="3600" b="1" dirty="0" err="1" smtClean="0"/>
              <a:t>hosphorus</a:t>
            </a:r>
            <a:r>
              <a:rPr lang="en-US" altLang="id-ID" sz="3600" b="1" dirty="0" smtClean="0"/>
              <a:t> </a:t>
            </a:r>
            <a:r>
              <a:rPr lang="en-US" altLang="id-ID" sz="3600" b="1" dirty="0"/>
              <a:t>behavior in soils</a:t>
            </a:r>
          </a:p>
        </p:txBody>
      </p:sp>
      <p:sp>
        <p:nvSpPr>
          <p:cNvPr id="34819" name="Rectangle 3"/>
          <p:cNvSpPr>
            <a:spLocks noChangeArrowheads="1"/>
          </p:cNvSpPr>
          <p:nvPr/>
        </p:nvSpPr>
        <p:spPr bwMode="auto">
          <a:xfrm>
            <a:off x="1828800" y="1905000"/>
            <a:ext cx="7239000" cy="21336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When the charges on phosphate are all satisfied by H</a:t>
            </a:r>
            <a:r>
              <a:rPr lang="en-US" altLang="id-ID" sz="2800" baseline="30000">
                <a:effectLst>
                  <a:outerShdw blurRad="38100" dist="38100" dir="2700000" algn="tl">
                    <a:srgbClr val="000000"/>
                  </a:outerShdw>
                </a:effectLst>
                <a:latin typeface="Arial" panose="020B0604020202020204" pitchFamily="34" charset="0"/>
              </a:rPr>
              <a:t>+</a:t>
            </a:r>
            <a:r>
              <a:rPr lang="en-US" altLang="id-ID" sz="2800">
                <a:effectLst>
                  <a:outerShdw blurRad="38100" dist="38100" dir="2700000" algn="tl">
                    <a:srgbClr val="000000"/>
                  </a:outerShdw>
                </a:effectLst>
                <a:latin typeface="Arial" panose="020B0604020202020204" pitchFamily="34" charset="0"/>
              </a:rPr>
              <a:t>, in the laboratory, the compound phosphoric acid is formed.</a:t>
            </a:r>
          </a:p>
          <a:p>
            <a:pPr lvl="1">
              <a:spcBef>
                <a:spcPct val="20000"/>
              </a:spcBef>
              <a:buClr>
                <a:schemeClr val="accent2"/>
              </a:buClr>
              <a:buSzPct val="80000"/>
              <a:buFont typeface="Wingdings" panose="05000000000000000000" pitchFamily="2" charset="2"/>
              <a:buChar char="l"/>
            </a:pP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baseline="-25000">
                <a:solidFill>
                  <a:schemeClr val="accent1"/>
                </a:solidFill>
                <a:effectLst>
                  <a:outerShdw blurRad="38100" dist="38100" dir="2700000" algn="tl">
                    <a:srgbClr val="000000"/>
                  </a:outerShdw>
                </a:effectLst>
                <a:latin typeface="Arial" panose="020B0604020202020204" pitchFamily="34" charset="0"/>
              </a:rPr>
              <a:t>3</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endParaRPr lang="en-US" altLang="id-ID" sz="2800">
              <a:effectLst>
                <a:outerShdw blurRad="38100" dist="38100" dir="2700000" algn="tl">
                  <a:srgbClr val="000000"/>
                </a:outerShdw>
              </a:effectLst>
              <a:latin typeface="Arial" panose="020B0604020202020204" pitchFamily="34" charset="0"/>
            </a:endParaRPr>
          </a:p>
        </p:txBody>
      </p:sp>
      <p:sp>
        <p:nvSpPr>
          <p:cNvPr id="34820" name="Rectangle 4"/>
          <p:cNvSpPr>
            <a:spLocks noChangeArrowheads="1"/>
          </p:cNvSpPr>
          <p:nvPr/>
        </p:nvSpPr>
        <p:spPr bwMode="auto">
          <a:xfrm>
            <a:off x="2133600" y="1219200"/>
            <a:ext cx="2057400" cy="5334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80000"/>
              <a:buFont typeface="Wingdings" panose="05000000000000000000" pitchFamily="2" charset="2"/>
              <a:buChar char="l"/>
            </a:pPr>
            <a:r>
              <a:rPr lang="en-US" altLang="id-ID" sz="3200" b="1">
                <a:solidFill>
                  <a:schemeClr val="folHlink"/>
                </a:solidFill>
                <a:effectLst>
                  <a:outerShdw blurRad="38100" dist="38100" dir="2700000" algn="tl">
                    <a:srgbClr val="000000"/>
                  </a:outerShdw>
                </a:effectLst>
                <a:latin typeface="Arial" panose="020B0604020202020204" pitchFamily="34" charset="0"/>
              </a:rPr>
              <a:t>Review</a:t>
            </a:r>
          </a:p>
        </p:txBody>
      </p:sp>
      <p:grpSp>
        <p:nvGrpSpPr>
          <p:cNvPr id="34825" name="Group 9"/>
          <p:cNvGrpSpPr>
            <a:grpSpLocks/>
          </p:cNvGrpSpPr>
          <p:nvPr/>
        </p:nvGrpSpPr>
        <p:grpSpPr bwMode="auto">
          <a:xfrm>
            <a:off x="5334000" y="3657600"/>
            <a:ext cx="2395538" cy="2590800"/>
            <a:chOff x="2400" y="2304"/>
            <a:chExt cx="1509" cy="1632"/>
          </a:xfrm>
        </p:grpSpPr>
        <p:sp>
          <p:nvSpPr>
            <p:cNvPr id="34822" name="Text Box 6"/>
            <p:cNvSpPr txBox="1">
              <a:spLocks noChangeArrowheads="1"/>
            </p:cNvSpPr>
            <p:nvPr/>
          </p:nvSpPr>
          <p:spPr bwMode="auto">
            <a:xfrm>
              <a:off x="2400" y="2938"/>
              <a:ext cx="1509" cy="36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d-ID" sz="3200" b="1">
                  <a:solidFill>
                    <a:srgbClr val="66FFFF"/>
                  </a:solidFill>
                  <a:effectLst>
                    <a:outerShdw blurRad="38100" dist="38100" dir="2700000" algn="tl">
                      <a:srgbClr val="000000"/>
                    </a:outerShdw>
                  </a:effectLst>
                  <a:latin typeface="Arial" panose="020B0604020202020204" pitchFamily="34" charset="0"/>
                </a:rPr>
                <a:t>H</a:t>
              </a:r>
              <a:r>
                <a:rPr lang="en-US" altLang="id-ID" sz="3200" b="1">
                  <a:effectLst>
                    <a:outerShdw blurRad="38100" dist="38100" dir="2700000" algn="tl">
                      <a:srgbClr val="000000"/>
                    </a:outerShdw>
                  </a:effectLst>
                  <a:latin typeface="Arial" panose="020B0604020202020204" pitchFamily="34" charset="0"/>
                </a:rPr>
                <a:t>O - P - O</a:t>
              </a:r>
              <a:r>
                <a:rPr lang="en-US" altLang="id-ID" sz="3200" b="1">
                  <a:solidFill>
                    <a:srgbClr val="66FFFF"/>
                  </a:solidFill>
                  <a:effectLst>
                    <a:outerShdw blurRad="38100" dist="38100" dir="2700000" algn="tl">
                      <a:srgbClr val="000000"/>
                    </a:outerShdw>
                  </a:effectLst>
                  <a:latin typeface="Arial" panose="020B0604020202020204" pitchFamily="34" charset="0"/>
                </a:rPr>
                <a:t>H</a:t>
              </a:r>
            </a:p>
          </p:txBody>
        </p:sp>
        <p:sp>
          <p:nvSpPr>
            <p:cNvPr id="34823" name="Text Box 7"/>
            <p:cNvSpPr txBox="1">
              <a:spLocks noChangeArrowheads="1"/>
            </p:cNvSpPr>
            <p:nvPr/>
          </p:nvSpPr>
          <p:spPr bwMode="auto">
            <a:xfrm>
              <a:off x="3024" y="2304"/>
              <a:ext cx="315" cy="672"/>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d-ID" sz="3200" b="1">
                  <a:effectLst>
                    <a:outerShdw blurRad="38100" dist="38100" dir="2700000" algn="tl">
                      <a:srgbClr val="000000"/>
                    </a:outerShdw>
                  </a:effectLst>
                  <a:latin typeface="Arial" panose="020B0604020202020204" pitchFamily="34" charset="0"/>
                </a:rPr>
                <a:t>O</a:t>
              </a:r>
            </a:p>
            <a:p>
              <a:r>
                <a:rPr lang="en-US" altLang="id-ID" sz="3200" b="1">
                  <a:effectLst>
                    <a:outerShdw blurRad="38100" dist="38100" dir="2700000" algn="tl">
                      <a:srgbClr val="000000"/>
                    </a:outerShdw>
                  </a:effectLst>
                  <a:latin typeface="Arial" panose="020B0604020202020204" pitchFamily="34" charset="0"/>
                  <a:sym typeface="Symbol" panose="05050102010706020507" pitchFamily="18" charset="2"/>
                </a:rPr>
                <a:t>ll</a:t>
              </a:r>
              <a:endParaRPr lang="en-US" altLang="id-ID" sz="3200" b="1">
                <a:effectLst>
                  <a:outerShdw blurRad="38100" dist="38100" dir="2700000" algn="tl">
                    <a:srgbClr val="000000"/>
                  </a:outerShdw>
                </a:effectLst>
                <a:latin typeface="Arial" panose="020B0604020202020204" pitchFamily="34" charset="0"/>
              </a:endParaRPr>
            </a:p>
          </p:txBody>
        </p:sp>
        <p:sp>
          <p:nvSpPr>
            <p:cNvPr id="34824" name="Text Box 8"/>
            <p:cNvSpPr txBox="1">
              <a:spLocks noChangeArrowheads="1"/>
            </p:cNvSpPr>
            <p:nvPr/>
          </p:nvSpPr>
          <p:spPr bwMode="auto">
            <a:xfrm>
              <a:off x="3024" y="3264"/>
              <a:ext cx="500" cy="672"/>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d-ID" sz="3200" b="1">
                  <a:effectLst>
                    <a:outerShdw blurRad="38100" dist="38100" dir="2700000" algn="tl">
                      <a:srgbClr val="000000"/>
                    </a:outerShdw>
                  </a:effectLst>
                  <a:latin typeface="Arial" panose="020B0604020202020204" pitchFamily="34" charset="0"/>
                  <a:sym typeface="Symbol" panose="05050102010706020507" pitchFamily="18" charset="2"/>
                </a:rPr>
                <a:t> l</a:t>
              </a:r>
            </a:p>
            <a:p>
              <a:r>
                <a:rPr lang="en-US" altLang="id-ID" sz="3200" b="1">
                  <a:effectLst>
                    <a:outerShdw blurRad="38100" dist="38100" dir="2700000" algn="tl">
                      <a:srgbClr val="000000"/>
                    </a:outerShdw>
                  </a:effectLst>
                  <a:latin typeface="Arial" panose="020B0604020202020204" pitchFamily="34" charset="0"/>
                </a:rPr>
                <a:t>O</a:t>
              </a:r>
              <a:r>
                <a:rPr lang="en-US" altLang="id-ID" sz="3200" b="1">
                  <a:solidFill>
                    <a:srgbClr val="66FFFF"/>
                  </a:solidFill>
                  <a:effectLst>
                    <a:outerShdw blurRad="38100" dist="38100" dir="2700000" algn="tl">
                      <a:srgbClr val="000000"/>
                    </a:outerShdw>
                  </a:effectLst>
                  <a:latin typeface="Arial" panose="020B0604020202020204" pitchFamily="34" charset="0"/>
                </a:rPr>
                <a:t>H</a:t>
              </a:r>
            </a:p>
          </p:txBody>
        </p:sp>
      </p:grpSp>
    </p:spTree>
    <p:extLst>
      <p:ext uri="{BB962C8B-B14F-4D97-AF65-F5344CB8AC3E}">
        <p14:creationId xmlns:p14="http://schemas.microsoft.com/office/powerpoint/2010/main" val="729671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52400"/>
            <a:ext cx="8229600" cy="685800"/>
          </a:xfrm>
        </p:spPr>
        <p:txBody>
          <a:bodyPr>
            <a:normAutofit fontScale="90000"/>
          </a:bodyPr>
          <a:lstStyle/>
          <a:p>
            <a:pPr eaLnBrk="1" hangingPunct="1"/>
            <a:r>
              <a:rPr lang="en-US" altLang="id-ID" smtClean="0"/>
              <a:t>Inorganic fertilizers</a:t>
            </a:r>
          </a:p>
        </p:txBody>
      </p:sp>
      <p:sp>
        <p:nvSpPr>
          <p:cNvPr id="10243" name="Rectangle 3"/>
          <p:cNvSpPr>
            <a:spLocks noGrp="1" noChangeArrowheads="1"/>
          </p:cNvSpPr>
          <p:nvPr>
            <p:ph type="body" idx="1"/>
          </p:nvPr>
        </p:nvSpPr>
        <p:spPr>
          <a:xfrm>
            <a:off x="1981200" y="1066800"/>
            <a:ext cx="8229600" cy="5562600"/>
          </a:xfrm>
        </p:spPr>
        <p:txBody>
          <a:bodyPr/>
          <a:lstStyle/>
          <a:p>
            <a:pPr eaLnBrk="1" hangingPunct="1">
              <a:lnSpc>
                <a:spcPct val="90000"/>
              </a:lnSpc>
            </a:pPr>
            <a:r>
              <a:rPr lang="en-US" altLang="id-ID" b="1" smtClean="0"/>
              <a:t>Its low P2O5 analysis and low solubility were associated with high rates and costs when it was used.   </a:t>
            </a:r>
          </a:p>
          <a:p>
            <a:pPr eaLnBrk="1" hangingPunct="1">
              <a:lnSpc>
                <a:spcPct val="90000"/>
              </a:lnSpc>
            </a:pPr>
            <a:r>
              <a:rPr lang="en-US" altLang="id-ID" b="1" smtClean="0"/>
              <a:t>Although very little rock phosphate is currently used, it can be an important source of P on </a:t>
            </a:r>
            <a:r>
              <a:rPr lang="en-US" altLang="id-ID" b="1" i="1" smtClean="0"/>
              <a:t>soils that have a high P fixing capacity</a:t>
            </a:r>
            <a:r>
              <a:rPr lang="en-US" altLang="id-ID" b="1" smtClean="0"/>
              <a:t> or a single application is desired to correct a severe soil deficiency in a small area such as a home landscape.</a:t>
            </a:r>
          </a:p>
          <a:p>
            <a:pPr eaLnBrk="1" hangingPunct="1">
              <a:lnSpc>
                <a:spcPct val="90000"/>
              </a:lnSpc>
            </a:pPr>
            <a:r>
              <a:rPr lang="en-US" altLang="id-ID" b="1" smtClean="0"/>
              <a:t>Application to highly acid soils?</a:t>
            </a:r>
          </a:p>
          <a:p>
            <a:pPr eaLnBrk="1" hangingPunct="1">
              <a:lnSpc>
                <a:spcPct val="90000"/>
              </a:lnSpc>
            </a:pPr>
            <a:endParaRPr lang="en-US" altLang="id-ID" sz="2400"/>
          </a:p>
        </p:txBody>
      </p:sp>
    </p:spTree>
    <p:extLst>
      <p:ext uri="{BB962C8B-B14F-4D97-AF65-F5344CB8AC3E}">
        <p14:creationId xmlns:p14="http://schemas.microsoft.com/office/powerpoint/2010/main" val="3385628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905000" y="304800"/>
            <a:ext cx="8458200" cy="5562600"/>
          </a:xfrm>
        </p:spPr>
        <p:txBody>
          <a:bodyPr/>
          <a:lstStyle/>
          <a:p>
            <a:pPr>
              <a:buFont typeface="Wingdings" pitchFamily="2" charset="2"/>
              <a:buNone/>
            </a:pPr>
            <a:r>
              <a:rPr lang="en-US" u="sng" dirty="0" smtClean="0">
                <a:latin typeface="Berlin Sans FB" pitchFamily="34" charset="0"/>
              </a:rPr>
              <a:t>PUPUK</a:t>
            </a:r>
            <a:r>
              <a:rPr lang="en-US" u="sng" dirty="0">
                <a:latin typeface="Berlin Sans FB" pitchFamily="34" charset="0"/>
              </a:rPr>
              <a:t> </a:t>
            </a:r>
            <a:r>
              <a:rPr lang="en-US" u="sng" dirty="0" smtClean="0">
                <a:latin typeface="Berlin Sans FB" pitchFamily="34" charset="0"/>
              </a:rPr>
              <a:t>P</a:t>
            </a:r>
          </a:p>
          <a:p>
            <a:r>
              <a:rPr lang="en-US" dirty="0">
                <a:latin typeface="Berlin Sans FB" pitchFamily="34" charset="0"/>
              </a:rPr>
              <a:t>DSP (Double </a:t>
            </a:r>
            <a:r>
              <a:rPr lang="en-US" dirty="0" err="1">
                <a:latin typeface="Berlin Sans FB" pitchFamily="34" charset="0"/>
              </a:rPr>
              <a:t>superfosfat</a:t>
            </a:r>
            <a:r>
              <a:rPr lang="en-US" dirty="0">
                <a:latin typeface="Berlin Sans FB" pitchFamily="34" charset="0"/>
              </a:rPr>
              <a:t>) / DS / Ca(H</a:t>
            </a:r>
            <a:r>
              <a:rPr lang="en-US" baseline="-25000" dirty="0">
                <a:latin typeface="Berlin Sans FB" pitchFamily="34" charset="0"/>
              </a:rPr>
              <a:t>2</a:t>
            </a:r>
            <a:r>
              <a:rPr lang="en-US" dirty="0">
                <a:latin typeface="Berlin Sans FB" pitchFamily="34" charset="0"/>
              </a:rPr>
              <a:t>PO</a:t>
            </a:r>
            <a:r>
              <a:rPr lang="en-US" baseline="-25000" dirty="0">
                <a:latin typeface="Berlin Sans FB" pitchFamily="34" charset="0"/>
              </a:rPr>
              <a:t>4</a:t>
            </a:r>
            <a:r>
              <a:rPr lang="en-US" dirty="0">
                <a:latin typeface="Berlin Sans FB" pitchFamily="34" charset="0"/>
              </a:rPr>
              <a:t>)</a:t>
            </a:r>
            <a:r>
              <a:rPr lang="en-US" baseline="-25000" dirty="0">
                <a:latin typeface="Berlin Sans FB" pitchFamily="34" charset="0"/>
              </a:rPr>
              <a:t>2</a:t>
            </a:r>
            <a:endParaRPr lang="en-US" dirty="0">
              <a:latin typeface="Berlin Sans FB" pitchFamily="34" charset="0"/>
            </a:endParaRPr>
          </a:p>
          <a:p>
            <a:r>
              <a:rPr lang="en-US" dirty="0">
                <a:latin typeface="Berlin Sans FB" pitchFamily="34" charset="0"/>
              </a:rPr>
              <a:t>TSP (Triple superphosphate) / TS / Ca(H</a:t>
            </a:r>
            <a:r>
              <a:rPr lang="en-US" baseline="-25000" dirty="0">
                <a:latin typeface="Berlin Sans FB" pitchFamily="34" charset="0"/>
              </a:rPr>
              <a:t>2</a:t>
            </a:r>
            <a:r>
              <a:rPr lang="en-US" dirty="0">
                <a:latin typeface="Berlin Sans FB" pitchFamily="34" charset="0"/>
              </a:rPr>
              <a:t>PO</a:t>
            </a:r>
            <a:r>
              <a:rPr lang="en-US" baseline="-25000" dirty="0">
                <a:latin typeface="Berlin Sans FB" pitchFamily="34" charset="0"/>
              </a:rPr>
              <a:t>4</a:t>
            </a:r>
            <a:r>
              <a:rPr lang="en-US" dirty="0">
                <a:latin typeface="Berlin Sans FB" pitchFamily="34" charset="0"/>
              </a:rPr>
              <a:t>)</a:t>
            </a:r>
            <a:r>
              <a:rPr lang="en-US" baseline="-25000" dirty="0">
                <a:latin typeface="Berlin Sans FB" pitchFamily="34" charset="0"/>
              </a:rPr>
              <a:t>2</a:t>
            </a:r>
            <a:endParaRPr lang="en-US" dirty="0">
              <a:latin typeface="Berlin Sans FB" pitchFamily="34" charset="0"/>
            </a:endParaRPr>
          </a:p>
          <a:p>
            <a:r>
              <a:rPr lang="en-US" dirty="0">
                <a:latin typeface="Berlin Sans FB" pitchFamily="34" charset="0"/>
              </a:rPr>
              <a:t>SP-36</a:t>
            </a:r>
          </a:p>
          <a:p>
            <a:r>
              <a:rPr lang="en-US" dirty="0">
                <a:latin typeface="Berlin Sans FB" pitchFamily="34" charset="0"/>
              </a:rPr>
              <a:t>FMP (Fused Magnesium Phosphate)</a:t>
            </a:r>
          </a:p>
          <a:p>
            <a:r>
              <a:rPr lang="en-US" dirty="0" err="1">
                <a:latin typeface="Berlin Sans FB" pitchFamily="34" charset="0"/>
              </a:rPr>
              <a:t>Agrophos</a:t>
            </a:r>
            <a:endParaRPr lang="en-US" dirty="0">
              <a:latin typeface="Berlin Sans FB" pitchFamily="34" charset="0"/>
            </a:endParaRPr>
          </a:p>
          <a:p>
            <a:r>
              <a:rPr lang="en-US" dirty="0" err="1">
                <a:latin typeface="Berlin Sans FB" pitchFamily="34" charset="0"/>
              </a:rPr>
              <a:t>Fosfat</a:t>
            </a:r>
            <a:r>
              <a:rPr lang="en-US" dirty="0">
                <a:latin typeface="Berlin Sans FB" pitchFamily="34" charset="0"/>
              </a:rPr>
              <a:t> </a:t>
            </a:r>
            <a:r>
              <a:rPr lang="en-US" dirty="0" err="1">
                <a:latin typeface="Berlin Sans FB" pitchFamily="34" charset="0"/>
              </a:rPr>
              <a:t>cirebon</a:t>
            </a:r>
            <a:endParaRPr lang="en-US" dirty="0">
              <a:latin typeface="Berlin Sans FB" pitchFamily="34" charset="0"/>
            </a:endParaRPr>
          </a:p>
          <a:p>
            <a:r>
              <a:rPr lang="en-US" dirty="0" err="1">
                <a:latin typeface="Berlin Sans FB" pitchFamily="34" charset="0"/>
              </a:rPr>
              <a:t>Serbuk</a:t>
            </a:r>
            <a:r>
              <a:rPr lang="en-US" dirty="0">
                <a:latin typeface="Berlin Sans FB" pitchFamily="34" charset="0"/>
              </a:rPr>
              <a:t> </a:t>
            </a:r>
            <a:r>
              <a:rPr lang="en-US" dirty="0" err="1">
                <a:latin typeface="Berlin Sans FB" pitchFamily="34" charset="0"/>
              </a:rPr>
              <a:t>thomas</a:t>
            </a:r>
            <a:endParaRPr lang="en-US" dirty="0">
              <a:latin typeface="Berlin Sans FB" pitchFamily="34" charset="0"/>
            </a:endParaRPr>
          </a:p>
          <a:p>
            <a:r>
              <a:rPr lang="en-US" dirty="0" err="1">
                <a:latin typeface="Berlin Sans FB" pitchFamily="34" charset="0"/>
              </a:rPr>
              <a:t>Citraphos</a:t>
            </a:r>
            <a:r>
              <a:rPr lang="en-US" dirty="0">
                <a:latin typeface="Berlin Sans FB" pitchFamily="34" charset="0"/>
              </a:rPr>
              <a:t> / CIRP</a:t>
            </a:r>
            <a:endParaRPr lang="id-ID" dirty="0">
              <a:latin typeface="Berlin Sans FB" pitchFamily="34" charset="0"/>
            </a:endParaRPr>
          </a:p>
          <a:p>
            <a:pPr>
              <a:buFont typeface="Wingdings" pitchFamily="2" charset="2"/>
              <a:buNone/>
            </a:pPr>
            <a:endParaRPr lang="en-US" dirty="0">
              <a:latin typeface="Berlin Sans FB" pitchFamily="34" charset="0"/>
            </a:endParaRPr>
          </a:p>
          <a:p>
            <a:endParaRPr lang="en-US" dirty="0">
              <a:latin typeface="Berlin Sans FB" pitchFamily="34" charset="0"/>
            </a:endParaRPr>
          </a:p>
        </p:txBody>
      </p:sp>
    </p:spTree>
    <p:extLst>
      <p:ext uri="{BB962C8B-B14F-4D97-AF65-F5344CB8AC3E}">
        <p14:creationId xmlns:p14="http://schemas.microsoft.com/office/powerpoint/2010/main" val="137122554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0">
            <a:normAutofit/>
          </a:bodyPr>
          <a:lstStyle/>
          <a:p>
            <a:pPr>
              <a:defRPr/>
            </a:pPr>
            <a:r>
              <a:rPr lang="en-US" sz="4000"/>
              <a:t>Common phosphate fertilizers with ammonium</a:t>
            </a:r>
          </a:p>
        </p:txBody>
      </p:sp>
      <p:sp>
        <p:nvSpPr>
          <p:cNvPr id="19459" name="Rectangle 3"/>
          <p:cNvSpPr>
            <a:spLocks noGrp="1" noChangeArrowheads="1"/>
          </p:cNvSpPr>
          <p:nvPr>
            <p:ph type="body" idx="1"/>
          </p:nvPr>
        </p:nvSpPr>
        <p:spPr/>
        <p:txBody>
          <a:bodyPr/>
          <a:lstStyle/>
          <a:p>
            <a:pPr eaLnBrk="1" hangingPunct="1">
              <a:lnSpc>
                <a:spcPct val="90000"/>
              </a:lnSpc>
            </a:pPr>
            <a:r>
              <a:rPr lang="en-US" sz="2400"/>
              <a:t>Monoammonium phosphate (MAP)</a:t>
            </a:r>
          </a:p>
          <a:p>
            <a:pPr lvl="1" eaLnBrk="1" hangingPunct="1">
              <a:lnSpc>
                <a:spcPct val="90000"/>
              </a:lnSpc>
            </a:pPr>
            <a:r>
              <a:rPr lang="en-US" sz="2200"/>
              <a:t>NH</a:t>
            </a:r>
            <a:r>
              <a:rPr lang="en-US" sz="2200" baseline="-25000"/>
              <a:t>4</a:t>
            </a:r>
            <a:r>
              <a:rPr lang="en-US" sz="2200"/>
              <a:t>H</a:t>
            </a:r>
            <a:r>
              <a:rPr lang="en-US" sz="2200" baseline="-25000"/>
              <a:t>2</a:t>
            </a:r>
            <a:r>
              <a:rPr lang="en-US" sz="2200"/>
              <a:t>PO</a:t>
            </a:r>
            <a:r>
              <a:rPr lang="en-US" sz="2200" baseline="-25000"/>
              <a:t>4</a:t>
            </a:r>
          </a:p>
          <a:p>
            <a:pPr lvl="1" eaLnBrk="1" hangingPunct="1">
              <a:lnSpc>
                <a:spcPct val="90000"/>
              </a:lnSpc>
            </a:pPr>
            <a:r>
              <a:rPr lang="en-US" sz="2200"/>
              <a:t>pH of 0.1M solution is 4.0</a:t>
            </a:r>
          </a:p>
          <a:p>
            <a:pPr lvl="2" eaLnBrk="1" hangingPunct="1">
              <a:lnSpc>
                <a:spcPct val="90000"/>
              </a:lnSpc>
            </a:pPr>
            <a:r>
              <a:rPr lang="en-US"/>
              <a:t>H</a:t>
            </a:r>
            <a:r>
              <a:rPr lang="en-US" baseline="-25000"/>
              <a:t>2</a:t>
            </a:r>
            <a:r>
              <a:rPr lang="en-US"/>
              <a:t>PO</a:t>
            </a:r>
            <a:r>
              <a:rPr lang="en-US" baseline="-25000"/>
              <a:t>4</a:t>
            </a:r>
            <a:r>
              <a:rPr lang="en-US" baseline="30000"/>
              <a:t>-</a:t>
            </a:r>
            <a:r>
              <a:rPr lang="en-US"/>
              <a:t> </a:t>
            </a:r>
            <a:r>
              <a:rPr lang="en-US">
                <a:cs typeface="Arial" charset="0"/>
              </a:rPr>
              <a:t>↔ HPO</a:t>
            </a:r>
            <a:r>
              <a:rPr lang="en-US" baseline="-25000">
                <a:cs typeface="Arial" charset="0"/>
              </a:rPr>
              <a:t>4</a:t>
            </a:r>
            <a:r>
              <a:rPr lang="en-US" baseline="30000">
                <a:cs typeface="Arial" charset="0"/>
              </a:rPr>
              <a:t>2-</a:t>
            </a:r>
            <a:r>
              <a:rPr lang="en-US">
                <a:cs typeface="Arial" charset="0"/>
              </a:rPr>
              <a:t> + H</a:t>
            </a:r>
            <a:r>
              <a:rPr lang="en-US" baseline="30000">
                <a:cs typeface="Arial" charset="0"/>
              </a:rPr>
              <a:t>+</a:t>
            </a:r>
          </a:p>
          <a:p>
            <a:pPr eaLnBrk="1" hangingPunct="1">
              <a:lnSpc>
                <a:spcPct val="90000"/>
              </a:lnSpc>
            </a:pPr>
            <a:r>
              <a:rPr lang="en-US" sz="2400"/>
              <a:t>Diammonium phosphate (DAP)</a:t>
            </a:r>
          </a:p>
          <a:p>
            <a:pPr lvl="1" eaLnBrk="1" hangingPunct="1">
              <a:lnSpc>
                <a:spcPct val="90000"/>
              </a:lnSpc>
            </a:pPr>
            <a:r>
              <a:rPr lang="en-US" sz="2200"/>
              <a:t>(NH</a:t>
            </a:r>
            <a:r>
              <a:rPr lang="en-US" sz="2200" baseline="-25000"/>
              <a:t>4</a:t>
            </a:r>
            <a:r>
              <a:rPr lang="en-US" sz="2200"/>
              <a:t>)</a:t>
            </a:r>
            <a:r>
              <a:rPr lang="en-US" sz="2200" baseline="-25000"/>
              <a:t>2</a:t>
            </a:r>
            <a:r>
              <a:rPr lang="en-US" sz="2200"/>
              <a:t>HPO</a:t>
            </a:r>
            <a:r>
              <a:rPr lang="en-US" sz="2200" baseline="-25000"/>
              <a:t>4</a:t>
            </a:r>
          </a:p>
          <a:p>
            <a:pPr lvl="1" eaLnBrk="1" hangingPunct="1">
              <a:lnSpc>
                <a:spcPct val="90000"/>
              </a:lnSpc>
            </a:pPr>
            <a:r>
              <a:rPr lang="en-US" sz="2200"/>
              <a:t>pH of 0.1M solution is  7.8</a:t>
            </a:r>
          </a:p>
          <a:p>
            <a:pPr lvl="2" eaLnBrk="1" hangingPunct="1">
              <a:lnSpc>
                <a:spcPct val="90000"/>
              </a:lnSpc>
            </a:pPr>
            <a:r>
              <a:rPr lang="en-US"/>
              <a:t>HPO</a:t>
            </a:r>
            <a:r>
              <a:rPr lang="en-US" baseline="-25000"/>
              <a:t>4</a:t>
            </a:r>
            <a:r>
              <a:rPr lang="en-US" baseline="30000"/>
              <a:t>2-</a:t>
            </a:r>
            <a:r>
              <a:rPr lang="en-US"/>
              <a:t> </a:t>
            </a:r>
            <a:r>
              <a:rPr lang="en-US">
                <a:cs typeface="Arial" charset="0"/>
              </a:rPr>
              <a:t>↔ H</a:t>
            </a:r>
            <a:r>
              <a:rPr lang="en-US" baseline="-25000">
                <a:cs typeface="Arial" charset="0"/>
              </a:rPr>
              <a:t>2</a:t>
            </a:r>
            <a:r>
              <a:rPr lang="en-US">
                <a:cs typeface="Arial" charset="0"/>
              </a:rPr>
              <a:t>PO</a:t>
            </a:r>
            <a:r>
              <a:rPr lang="en-US" baseline="-25000">
                <a:cs typeface="Arial" charset="0"/>
              </a:rPr>
              <a:t>4</a:t>
            </a:r>
            <a:r>
              <a:rPr lang="en-US" baseline="30000">
                <a:cs typeface="Arial" charset="0"/>
              </a:rPr>
              <a:t>-</a:t>
            </a:r>
            <a:r>
              <a:rPr lang="en-US">
                <a:cs typeface="Arial" charset="0"/>
              </a:rPr>
              <a:t> + OH</a:t>
            </a:r>
            <a:r>
              <a:rPr lang="en-US" baseline="30000">
                <a:cs typeface="Arial" charset="0"/>
              </a:rPr>
              <a:t>-</a:t>
            </a:r>
          </a:p>
          <a:p>
            <a:pPr eaLnBrk="1" hangingPunct="1">
              <a:lnSpc>
                <a:spcPct val="90000"/>
              </a:lnSpc>
            </a:pPr>
            <a:r>
              <a:rPr lang="en-US" sz="2400"/>
              <a:t>Ammonium polyphosphate (APP)</a:t>
            </a:r>
          </a:p>
          <a:p>
            <a:pPr lvl="1" eaLnBrk="1" hangingPunct="1">
              <a:lnSpc>
                <a:spcPct val="90000"/>
              </a:lnSpc>
            </a:pPr>
            <a:r>
              <a:rPr lang="en-US" sz="2200"/>
              <a:t>pH 6.0 – 6.5</a:t>
            </a:r>
          </a:p>
          <a:p>
            <a:pPr lvl="1" eaLnBrk="1" hangingPunct="1">
              <a:lnSpc>
                <a:spcPct val="90000"/>
              </a:lnSpc>
            </a:pPr>
            <a:r>
              <a:rPr lang="en-US" sz="2200"/>
              <a:t>Hydrolysis reaction</a:t>
            </a:r>
          </a:p>
        </p:txBody>
      </p:sp>
      <p:sp>
        <p:nvSpPr>
          <p:cNvPr id="19460" name="Text Box 4"/>
          <p:cNvSpPr txBox="1">
            <a:spLocks noChangeArrowheads="1"/>
          </p:cNvSpPr>
          <p:nvPr/>
        </p:nvSpPr>
        <p:spPr bwMode="auto">
          <a:xfrm>
            <a:off x="1524001" y="6481763"/>
            <a:ext cx="1595309" cy="369332"/>
          </a:xfrm>
          <a:prstGeom prst="rect">
            <a:avLst/>
          </a:prstGeom>
          <a:solidFill>
            <a:srgbClr val="AAA974"/>
          </a:solidFill>
          <a:ln w="9525">
            <a:solidFill>
              <a:srgbClr val="8A0A00"/>
            </a:solidFill>
            <a:miter lim="800000"/>
            <a:headEnd/>
            <a:tailEnd/>
          </a:ln>
        </p:spPr>
        <p:txBody>
          <a:bodyPr wrap="none">
            <a:spAutoFit/>
          </a:bodyPr>
          <a:lstStyle/>
          <a:p>
            <a:r>
              <a:rPr lang="en-US">
                <a:solidFill>
                  <a:schemeClr val="bg1"/>
                </a:solidFill>
                <a:latin typeface="Calibri" pitchFamily="34" charset="0"/>
              </a:rPr>
              <a:t>Sauchelli, 1965</a:t>
            </a:r>
          </a:p>
        </p:txBody>
      </p:sp>
      <p:pic>
        <p:nvPicPr>
          <p:cNvPr id="19461" name="Picture 5" descr="ammonium_polyphosphate"/>
          <p:cNvPicPr>
            <a:picLocks noChangeAspect="1" noChangeArrowheads="1"/>
          </p:cNvPicPr>
          <p:nvPr/>
        </p:nvPicPr>
        <p:blipFill>
          <a:blip r:embed="rId3" cstate="print"/>
          <a:srcRect/>
          <a:stretch>
            <a:fillRect/>
          </a:stretch>
        </p:blipFill>
        <p:spPr bwMode="auto">
          <a:xfrm>
            <a:off x="7862888" y="4879976"/>
            <a:ext cx="1428750" cy="1381125"/>
          </a:xfrm>
          <a:prstGeom prst="rect">
            <a:avLst/>
          </a:prstGeom>
          <a:noFill/>
          <a:ln w="9525">
            <a:noFill/>
            <a:miter lim="800000"/>
            <a:headEnd/>
            <a:tailEnd/>
          </a:ln>
        </p:spPr>
      </p:pic>
      <p:sp>
        <p:nvSpPr>
          <p:cNvPr id="19462" name="Text Box 6"/>
          <p:cNvSpPr txBox="1">
            <a:spLocks noChangeArrowheads="1"/>
          </p:cNvSpPr>
          <p:nvPr/>
        </p:nvSpPr>
        <p:spPr bwMode="auto">
          <a:xfrm>
            <a:off x="7794043" y="6254751"/>
            <a:ext cx="1564852" cy="246221"/>
          </a:xfrm>
          <a:prstGeom prst="rect">
            <a:avLst/>
          </a:prstGeom>
          <a:noFill/>
          <a:ln w="9525" algn="ctr">
            <a:noFill/>
            <a:miter lim="800000"/>
            <a:headEnd/>
            <a:tailEnd/>
          </a:ln>
        </p:spPr>
        <p:txBody>
          <a:bodyPr wrap="none">
            <a:spAutoFit/>
          </a:bodyPr>
          <a:lstStyle/>
          <a:p>
            <a:pPr algn="ctr"/>
            <a:r>
              <a:rPr lang="en-US" sz="1000">
                <a:latin typeface="Calibri" pitchFamily="34" charset="0"/>
              </a:rPr>
              <a:t>Photos courtesy of Agrium</a:t>
            </a:r>
          </a:p>
        </p:txBody>
      </p:sp>
      <p:pic>
        <p:nvPicPr>
          <p:cNvPr id="19463" name="Picture 7" descr="phosphate1"/>
          <p:cNvPicPr>
            <a:picLocks noChangeAspect="1" noChangeArrowheads="1"/>
          </p:cNvPicPr>
          <p:nvPr/>
        </p:nvPicPr>
        <p:blipFill>
          <a:blip r:embed="rId4" cstate="print"/>
          <a:srcRect/>
          <a:stretch>
            <a:fillRect/>
          </a:stretch>
        </p:blipFill>
        <p:spPr bwMode="auto">
          <a:xfrm>
            <a:off x="7861300" y="1801814"/>
            <a:ext cx="1428750" cy="1362075"/>
          </a:xfrm>
          <a:prstGeom prst="rect">
            <a:avLst/>
          </a:prstGeom>
          <a:noFill/>
          <a:ln w="9525">
            <a:noFill/>
            <a:miter lim="800000"/>
            <a:headEnd/>
            <a:tailEnd/>
          </a:ln>
        </p:spPr>
      </p:pic>
    </p:spTree>
    <p:extLst>
      <p:ext uri="{BB962C8B-B14F-4D97-AF65-F5344CB8AC3E}">
        <p14:creationId xmlns:p14="http://schemas.microsoft.com/office/powerpoint/2010/main" val="40201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reeform 2"/>
          <p:cNvSpPr>
            <a:spLocks/>
          </p:cNvSpPr>
          <p:nvPr/>
        </p:nvSpPr>
        <p:spPr bwMode="auto">
          <a:xfrm>
            <a:off x="1524000" y="4419600"/>
            <a:ext cx="9144000" cy="2514600"/>
          </a:xfrm>
          <a:custGeom>
            <a:avLst/>
            <a:gdLst/>
            <a:ahLst/>
            <a:cxnLst>
              <a:cxn ang="0">
                <a:pos x="180" y="84"/>
              </a:cxn>
              <a:cxn ang="0">
                <a:pos x="396" y="84"/>
              </a:cxn>
              <a:cxn ang="0">
                <a:pos x="636" y="120"/>
              </a:cxn>
              <a:cxn ang="0">
                <a:pos x="876" y="108"/>
              </a:cxn>
              <a:cxn ang="0">
                <a:pos x="1128" y="60"/>
              </a:cxn>
              <a:cxn ang="0">
                <a:pos x="1332" y="48"/>
              </a:cxn>
              <a:cxn ang="0">
                <a:pos x="1548" y="96"/>
              </a:cxn>
              <a:cxn ang="0">
                <a:pos x="1764" y="132"/>
              </a:cxn>
              <a:cxn ang="0">
                <a:pos x="1968" y="168"/>
              </a:cxn>
              <a:cxn ang="0">
                <a:pos x="2148" y="180"/>
              </a:cxn>
              <a:cxn ang="0">
                <a:pos x="2328" y="144"/>
              </a:cxn>
              <a:cxn ang="0">
                <a:pos x="2508" y="120"/>
              </a:cxn>
              <a:cxn ang="0">
                <a:pos x="2688" y="144"/>
              </a:cxn>
              <a:cxn ang="0">
                <a:pos x="2868" y="108"/>
              </a:cxn>
              <a:cxn ang="0">
                <a:pos x="3048" y="84"/>
              </a:cxn>
              <a:cxn ang="0">
                <a:pos x="3240" y="108"/>
              </a:cxn>
              <a:cxn ang="0">
                <a:pos x="3420" y="108"/>
              </a:cxn>
              <a:cxn ang="0">
                <a:pos x="3600" y="108"/>
              </a:cxn>
              <a:cxn ang="0">
                <a:pos x="3780" y="132"/>
              </a:cxn>
              <a:cxn ang="0">
                <a:pos x="3960" y="132"/>
              </a:cxn>
              <a:cxn ang="0">
                <a:pos x="4140" y="132"/>
              </a:cxn>
              <a:cxn ang="0">
                <a:pos x="4320" y="132"/>
              </a:cxn>
              <a:cxn ang="0">
                <a:pos x="4500" y="144"/>
              </a:cxn>
              <a:cxn ang="0">
                <a:pos x="4680" y="168"/>
              </a:cxn>
              <a:cxn ang="0">
                <a:pos x="4860" y="216"/>
              </a:cxn>
              <a:cxn ang="0">
                <a:pos x="5076" y="204"/>
              </a:cxn>
              <a:cxn ang="0">
                <a:pos x="5304" y="216"/>
              </a:cxn>
              <a:cxn ang="0">
                <a:pos x="5508" y="240"/>
              </a:cxn>
              <a:cxn ang="0">
                <a:pos x="5724" y="216"/>
              </a:cxn>
              <a:cxn ang="0">
                <a:pos x="5759" y="312"/>
              </a:cxn>
              <a:cxn ang="0">
                <a:pos x="5759" y="612"/>
              </a:cxn>
              <a:cxn ang="0">
                <a:pos x="5759" y="936"/>
              </a:cxn>
              <a:cxn ang="0">
                <a:pos x="5759" y="1164"/>
              </a:cxn>
              <a:cxn ang="0">
                <a:pos x="5759" y="1356"/>
              </a:cxn>
              <a:cxn ang="0">
                <a:pos x="5759" y="1500"/>
              </a:cxn>
              <a:cxn ang="0">
                <a:pos x="5628" y="1583"/>
              </a:cxn>
              <a:cxn ang="0">
                <a:pos x="5340" y="1583"/>
              </a:cxn>
              <a:cxn ang="0">
                <a:pos x="5016" y="1583"/>
              </a:cxn>
              <a:cxn ang="0">
                <a:pos x="4596" y="1583"/>
              </a:cxn>
              <a:cxn ang="0">
                <a:pos x="4188" y="1583"/>
              </a:cxn>
              <a:cxn ang="0">
                <a:pos x="3756" y="1583"/>
              </a:cxn>
              <a:cxn ang="0">
                <a:pos x="3096" y="1583"/>
              </a:cxn>
              <a:cxn ang="0">
                <a:pos x="2484" y="1583"/>
              </a:cxn>
              <a:cxn ang="0">
                <a:pos x="2112" y="1583"/>
              </a:cxn>
              <a:cxn ang="0">
                <a:pos x="1692" y="1583"/>
              </a:cxn>
              <a:cxn ang="0">
                <a:pos x="1284" y="1583"/>
              </a:cxn>
              <a:cxn ang="0">
                <a:pos x="876" y="1583"/>
              </a:cxn>
              <a:cxn ang="0">
                <a:pos x="444" y="1583"/>
              </a:cxn>
              <a:cxn ang="0">
                <a:pos x="84" y="1583"/>
              </a:cxn>
              <a:cxn ang="0">
                <a:pos x="0" y="1548"/>
              </a:cxn>
              <a:cxn ang="0">
                <a:pos x="0" y="1332"/>
              </a:cxn>
              <a:cxn ang="0">
                <a:pos x="0" y="1020"/>
              </a:cxn>
              <a:cxn ang="0">
                <a:pos x="0" y="732"/>
              </a:cxn>
              <a:cxn ang="0">
                <a:pos x="0" y="468"/>
              </a:cxn>
              <a:cxn ang="0">
                <a:pos x="0" y="264"/>
              </a:cxn>
              <a:cxn ang="0">
                <a:pos x="0" y="168"/>
              </a:cxn>
              <a:cxn ang="0">
                <a:pos x="0" y="108"/>
              </a:cxn>
            </a:cxnLst>
            <a:rect l="0" t="0" r="r" b="b"/>
            <a:pathLst>
              <a:path w="5760" h="1584">
                <a:moveTo>
                  <a:pt x="0" y="0"/>
                </a:moveTo>
                <a:lnTo>
                  <a:pt x="24" y="48"/>
                </a:lnTo>
                <a:lnTo>
                  <a:pt x="72" y="48"/>
                </a:lnTo>
                <a:lnTo>
                  <a:pt x="132" y="72"/>
                </a:lnTo>
                <a:lnTo>
                  <a:pt x="180" y="84"/>
                </a:lnTo>
                <a:lnTo>
                  <a:pt x="216" y="84"/>
                </a:lnTo>
                <a:lnTo>
                  <a:pt x="252" y="84"/>
                </a:lnTo>
                <a:lnTo>
                  <a:pt x="312" y="84"/>
                </a:lnTo>
                <a:lnTo>
                  <a:pt x="348" y="84"/>
                </a:lnTo>
                <a:lnTo>
                  <a:pt x="396" y="84"/>
                </a:lnTo>
                <a:lnTo>
                  <a:pt x="432" y="96"/>
                </a:lnTo>
                <a:lnTo>
                  <a:pt x="492" y="108"/>
                </a:lnTo>
                <a:lnTo>
                  <a:pt x="540" y="120"/>
                </a:lnTo>
                <a:lnTo>
                  <a:pt x="588" y="120"/>
                </a:lnTo>
                <a:lnTo>
                  <a:pt x="636" y="120"/>
                </a:lnTo>
                <a:lnTo>
                  <a:pt x="684" y="132"/>
                </a:lnTo>
                <a:lnTo>
                  <a:pt x="732" y="132"/>
                </a:lnTo>
                <a:lnTo>
                  <a:pt x="780" y="132"/>
                </a:lnTo>
                <a:lnTo>
                  <a:pt x="816" y="132"/>
                </a:lnTo>
                <a:lnTo>
                  <a:pt x="876" y="108"/>
                </a:lnTo>
                <a:lnTo>
                  <a:pt x="948" y="96"/>
                </a:lnTo>
                <a:lnTo>
                  <a:pt x="996" y="84"/>
                </a:lnTo>
                <a:lnTo>
                  <a:pt x="1044" y="72"/>
                </a:lnTo>
                <a:lnTo>
                  <a:pt x="1092" y="60"/>
                </a:lnTo>
                <a:lnTo>
                  <a:pt x="1128" y="60"/>
                </a:lnTo>
                <a:lnTo>
                  <a:pt x="1164" y="60"/>
                </a:lnTo>
                <a:lnTo>
                  <a:pt x="1200" y="48"/>
                </a:lnTo>
                <a:lnTo>
                  <a:pt x="1236" y="48"/>
                </a:lnTo>
                <a:lnTo>
                  <a:pt x="1272" y="48"/>
                </a:lnTo>
                <a:lnTo>
                  <a:pt x="1332" y="48"/>
                </a:lnTo>
                <a:lnTo>
                  <a:pt x="1380" y="72"/>
                </a:lnTo>
                <a:lnTo>
                  <a:pt x="1440" y="72"/>
                </a:lnTo>
                <a:lnTo>
                  <a:pt x="1476" y="84"/>
                </a:lnTo>
                <a:lnTo>
                  <a:pt x="1512" y="96"/>
                </a:lnTo>
                <a:lnTo>
                  <a:pt x="1548" y="96"/>
                </a:lnTo>
                <a:lnTo>
                  <a:pt x="1596" y="108"/>
                </a:lnTo>
                <a:lnTo>
                  <a:pt x="1644" y="120"/>
                </a:lnTo>
                <a:lnTo>
                  <a:pt x="1680" y="120"/>
                </a:lnTo>
                <a:lnTo>
                  <a:pt x="1716" y="120"/>
                </a:lnTo>
                <a:lnTo>
                  <a:pt x="1764" y="132"/>
                </a:lnTo>
                <a:lnTo>
                  <a:pt x="1812" y="144"/>
                </a:lnTo>
                <a:lnTo>
                  <a:pt x="1848" y="144"/>
                </a:lnTo>
                <a:lnTo>
                  <a:pt x="1884" y="144"/>
                </a:lnTo>
                <a:lnTo>
                  <a:pt x="1932" y="144"/>
                </a:lnTo>
                <a:lnTo>
                  <a:pt x="1968" y="168"/>
                </a:lnTo>
                <a:lnTo>
                  <a:pt x="2004" y="168"/>
                </a:lnTo>
                <a:lnTo>
                  <a:pt x="2040" y="168"/>
                </a:lnTo>
                <a:lnTo>
                  <a:pt x="2076" y="180"/>
                </a:lnTo>
                <a:lnTo>
                  <a:pt x="2112" y="180"/>
                </a:lnTo>
                <a:lnTo>
                  <a:pt x="2148" y="180"/>
                </a:lnTo>
                <a:lnTo>
                  <a:pt x="2184" y="180"/>
                </a:lnTo>
                <a:lnTo>
                  <a:pt x="2220" y="156"/>
                </a:lnTo>
                <a:lnTo>
                  <a:pt x="2256" y="144"/>
                </a:lnTo>
                <a:lnTo>
                  <a:pt x="2292" y="144"/>
                </a:lnTo>
                <a:lnTo>
                  <a:pt x="2328" y="144"/>
                </a:lnTo>
                <a:lnTo>
                  <a:pt x="2364" y="132"/>
                </a:lnTo>
                <a:lnTo>
                  <a:pt x="2400" y="132"/>
                </a:lnTo>
                <a:lnTo>
                  <a:pt x="2436" y="120"/>
                </a:lnTo>
                <a:lnTo>
                  <a:pt x="2472" y="120"/>
                </a:lnTo>
                <a:lnTo>
                  <a:pt x="2508" y="120"/>
                </a:lnTo>
                <a:lnTo>
                  <a:pt x="2544" y="144"/>
                </a:lnTo>
                <a:lnTo>
                  <a:pt x="2580" y="144"/>
                </a:lnTo>
                <a:lnTo>
                  <a:pt x="2616" y="144"/>
                </a:lnTo>
                <a:lnTo>
                  <a:pt x="2652" y="144"/>
                </a:lnTo>
                <a:lnTo>
                  <a:pt x="2688" y="144"/>
                </a:lnTo>
                <a:lnTo>
                  <a:pt x="2724" y="144"/>
                </a:lnTo>
                <a:lnTo>
                  <a:pt x="2760" y="144"/>
                </a:lnTo>
                <a:lnTo>
                  <a:pt x="2796" y="132"/>
                </a:lnTo>
                <a:lnTo>
                  <a:pt x="2832" y="120"/>
                </a:lnTo>
                <a:lnTo>
                  <a:pt x="2868" y="108"/>
                </a:lnTo>
                <a:lnTo>
                  <a:pt x="2904" y="96"/>
                </a:lnTo>
                <a:lnTo>
                  <a:pt x="2940" y="72"/>
                </a:lnTo>
                <a:lnTo>
                  <a:pt x="2976" y="84"/>
                </a:lnTo>
                <a:lnTo>
                  <a:pt x="3012" y="84"/>
                </a:lnTo>
                <a:lnTo>
                  <a:pt x="3048" y="84"/>
                </a:lnTo>
                <a:lnTo>
                  <a:pt x="3084" y="84"/>
                </a:lnTo>
                <a:lnTo>
                  <a:pt x="3120" y="96"/>
                </a:lnTo>
                <a:lnTo>
                  <a:pt x="3156" y="96"/>
                </a:lnTo>
                <a:lnTo>
                  <a:pt x="3204" y="96"/>
                </a:lnTo>
                <a:lnTo>
                  <a:pt x="3240" y="108"/>
                </a:lnTo>
                <a:lnTo>
                  <a:pt x="3276" y="108"/>
                </a:lnTo>
                <a:lnTo>
                  <a:pt x="3312" y="108"/>
                </a:lnTo>
                <a:lnTo>
                  <a:pt x="3348" y="108"/>
                </a:lnTo>
                <a:lnTo>
                  <a:pt x="3384" y="108"/>
                </a:lnTo>
                <a:lnTo>
                  <a:pt x="3420" y="108"/>
                </a:lnTo>
                <a:lnTo>
                  <a:pt x="3456" y="108"/>
                </a:lnTo>
                <a:lnTo>
                  <a:pt x="3492" y="108"/>
                </a:lnTo>
                <a:lnTo>
                  <a:pt x="3528" y="108"/>
                </a:lnTo>
                <a:lnTo>
                  <a:pt x="3564" y="108"/>
                </a:lnTo>
                <a:lnTo>
                  <a:pt x="3600" y="108"/>
                </a:lnTo>
                <a:lnTo>
                  <a:pt x="3636" y="108"/>
                </a:lnTo>
                <a:lnTo>
                  <a:pt x="3672" y="120"/>
                </a:lnTo>
                <a:lnTo>
                  <a:pt x="3708" y="132"/>
                </a:lnTo>
                <a:lnTo>
                  <a:pt x="3744" y="132"/>
                </a:lnTo>
                <a:lnTo>
                  <a:pt x="3780" y="132"/>
                </a:lnTo>
                <a:lnTo>
                  <a:pt x="3816" y="132"/>
                </a:lnTo>
                <a:lnTo>
                  <a:pt x="3852" y="132"/>
                </a:lnTo>
                <a:lnTo>
                  <a:pt x="3888" y="132"/>
                </a:lnTo>
                <a:lnTo>
                  <a:pt x="3924" y="132"/>
                </a:lnTo>
                <a:lnTo>
                  <a:pt x="3960" y="132"/>
                </a:lnTo>
                <a:lnTo>
                  <a:pt x="3996" y="132"/>
                </a:lnTo>
                <a:lnTo>
                  <a:pt x="4032" y="132"/>
                </a:lnTo>
                <a:lnTo>
                  <a:pt x="4068" y="132"/>
                </a:lnTo>
                <a:lnTo>
                  <a:pt x="4104" y="132"/>
                </a:lnTo>
                <a:lnTo>
                  <a:pt x="4140" y="132"/>
                </a:lnTo>
                <a:lnTo>
                  <a:pt x="4176" y="132"/>
                </a:lnTo>
                <a:lnTo>
                  <a:pt x="4212" y="132"/>
                </a:lnTo>
                <a:lnTo>
                  <a:pt x="4248" y="132"/>
                </a:lnTo>
                <a:lnTo>
                  <a:pt x="4284" y="132"/>
                </a:lnTo>
                <a:lnTo>
                  <a:pt x="4320" y="132"/>
                </a:lnTo>
                <a:lnTo>
                  <a:pt x="4356" y="144"/>
                </a:lnTo>
                <a:lnTo>
                  <a:pt x="4392" y="144"/>
                </a:lnTo>
                <a:lnTo>
                  <a:pt x="4428" y="144"/>
                </a:lnTo>
                <a:lnTo>
                  <a:pt x="4464" y="144"/>
                </a:lnTo>
                <a:lnTo>
                  <a:pt x="4500" y="144"/>
                </a:lnTo>
                <a:lnTo>
                  <a:pt x="4536" y="144"/>
                </a:lnTo>
                <a:lnTo>
                  <a:pt x="4572" y="144"/>
                </a:lnTo>
                <a:lnTo>
                  <a:pt x="4608" y="156"/>
                </a:lnTo>
                <a:lnTo>
                  <a:pt x="4644" y="168"/>
                </a:lnTo>
                <a:lnTo>
                  <a:pt x="4680" y="168"/>
                </a:lnTo>
                <a:lnTo>
                  <a:pt x="4716" y="168"/>
                </a:lnTo>
                <a:lnTo>
                  <a:pt x="4752" y="192"/>
                </a:lnTo>
                <a:lnTo>
                  <a:pt x="4788" y="204"/>
                </a:lnTo>
                <a:lnTo>
                  <a:pt x="4824" y="216"/>
                </a:lnTo>
                <a:lnTo>
                  <a:pt x="4860" y="216"/>
                </a:lnTo>
                <a:lnTo>
                  <a:pt x="4896" y="216"/>
                </a:lnTo>
                <a:lnTo>
                  <a:pt x="4932" y="216"/>
                </a:lnTo>
                <a:lnTo>
                  <a:pt x="4968" y="216"/>
                </a:lnTo>
                <a:lnTo>
                  <a:pt x="5028" y="204"/>
                </a:lnTo>
                <a:lnTo>
                  <a:pt x="5076" y="204"/>
                </a:lnTo>
                <a:lnTo>
                  <a:pt x="5124" y="204"/>
                </a:lnTo>
                <a:lnTo>
                  <a:pt x="5172" y="204"/>
                </a:lnTo>
                <a:lnTo>
                  <a:pt x="5232" y="204"/>
                </a:lnTo>
                <a:lnTo>
                  <a:pt x="5268" y="204"/>
                </a:lnTo>
                <a:lnTo>
                  <a:pt x="5304" y="216"/>
                </a:lnTo>
                <a:lnTo>
                  <a:pt x="5364" y="228"/>
                </a:lnTo>
                <a:lnTo>
                  <a:pt x="5400" y="228"/>
                </a:lnTo>
                <a:lnTo>
                  <a:pt x="5436" y="240"/>
                </a:lnTo>
                <a:lnTo>
                  <a:pt x="5472" y="240"/>
                </a:lnTo>
                <a:lnTo>
                  <a:pt x="5508" y="240"/>
                </a:lnTo>
                <a:lnTo>
                  <a:pt x="5544" y="216"/>
                </a:lnTo>
                <a:lnTo>
                  <a:pt x="5580" y="204"/>
                </a:lnTo>
                <a:lnTo>
                  <a:pt x="5640" y="204"/>
                </a:lnTo>
                <a:lnTo>
                  <a:pt x="5676" y="204"/>
                </a:lnTo>
                <a:lnTo>
                  <a:pt x="5724" y="216"/>
                </a:lnTo>
                <a:lnTo>
                  <a:pt x="5759" y="228"/>
                </a:lnTo>
                <a:lnTo>
                  <a:pt x="5759" y="240"/>
                </a:lnTo>
                <a:lnTo>
                  <a:pt x="5759" y="252"/>
                </a:lnTo>
                <a:lnTo>
                  <a:pt x="5759" y="276"/>
                </a:lnTo>
                <a:lnTo>
                  <a:pt x="5759" y="312"/>
                </a:lnTo>
                <a:lnTo>
                  <a:pt x="5759" y="348"/>
                </a:lnTo>
                <a:lnTo>
                  <a:pt x="5759" y="408"/>
                </a:lnTo>
                <a:lnTo>
                  <a:pt x="5759" y="468"/>
                </a:lnTo>
                <a:lnTo>
                  <a:pt x="5759" y="540"/>
                </a:lnTo>
                <a:lnTo>
                  <a:pt x="5759" y="612"/>
                </a:lnTo>
                <a:lnTo>
                  <a:pt x="5759" y="672"/>
                </a:lnTo>
                <a:lnTo>
                  <a:pt x="5759" y="732"/>
                </a:lnTo>
                <a:lnTo>
                  <a:pt x="5759" y="804"/>
                </a:lnTo>
                <a:lnTo>
                  <a:pt x="5759" y="876"/>
                </a:lnTo>
                <a:lnTo>
                  <a:pt x="5759" y="936"/>
                </a:lnTo>
                <a:lnTo>
                  <a:pt x="5759" y="984"/>
                </a:lnTo>
                <a:lnTo>
                  <a:pt x="5759" y="1044"/>
                </a:lnTo>
                <a:lnTo>
                  <a:pt x="5759" y="1080"/>
                </a:lnTo>
                <a:lnTo>
                  <a:pt x="5759" y="1128"/>
                </a:lnTo>
                <a:lnTo>
                  <a:pt x="5759" y="1164"/>
                </a:lnTo>
                <a:lnTo>
                  <a:pt x="5759" y="1212"/>
                </a:lnTo>
                <a:lnTo>
                  <a:pt x="5759" y="1248"/>
                </a:lnTo>
                <a:lnTo>
                  <a:pt x="5759" y="1296"/>
                </a:lnTo>
                <a:lnTo>
                  <a:pt x="5759" y="1332"/>
                </a:lnTo>
                <a:lnTo>
                  <a:pt x="5759" y="1356"/>
                </a:lnTo>
                <a:lnTo>
                  <a:pt x="5759" y="1392"/>
                </a:lnTo>
                <a:lnTo>
                  <a:pt x="5759" y="1416"/>
                </a:lnTo>
                <a:lnTo>
                  <a:pt x="5759" y="1440"/>
                </a:lnTo>
                <a:lnTo>
                  <a:pt x="5759" y="1464"/>
                </a:lnTo>
                <a:lnTo>
                  <a:pt x="5759" y="1500"/>
                </a:lnTo>
                <a:lnTo>
                  <a:pt x="5759" y="1536"/>
                </a:lnTo>
                <a:lnTo>
                  <a:pt x="5759" y="1572"/>
                </a:lnTo>
                <a:lnTo>
                  <a:pt x="5759" y="1583"/>
                </a:lnTo>
                <a:lnTo>
                  <a:pt x="5688" y="1583"/>
                </a:lnTo>
                <a:lnTo>
                  <a:pt x="5628" y="1583"/>
                </a:lnTo>
                <a:lnTo>
                  <a:pt x="5556" y="1583"/>
                </a:lnTo>
                <a:lnTo>
                  <a:pt x="5472" y="1583"/>
                </a:lnTo>
                <a:lnTo>
                  <a:pt x="5424" y="1583"/>
                </a:lnTo>
                <a:lnTo>
                  <a:pt x="5376" y="1583"/>
                </a:lnTo>
                <a:lnTo>
                  <a:pt x="5340" y="1583"/>
                </a:lnTo>
                <a:lnTo>
                  <a:pt x="5292" y="1583"/>
                </a:lnTo>
                <a:lnTo>
                  <a:pt x="5244" y="1583"/>
                </a:lnTo>
                <a:lnTo>
                  <a:pt x="5172" y="1583"/>
                </a:lnTo>
                <a:lnTo>
                  <a:pt x="5088" y="1583"/>
                </a:lnTo>
                <a:lnTo>
                  <a:pt x="5016" y="1583"/>
                </a:lnTo>
                <a:lnTo>
                  <a:pt x="4920" y="1583"/>
                </a:lnTo>
                <a:lnTo>
                  <a:pt x="4836" y="1583"/>
                </a:lnTo>
                <a:lnTo>
                  <a:pt x="4752" y="1583"/>
                </a:lnTo>
                <a:lnTo>
                  <a:pt x="4668" y="1583"/>
                </a:lnTo>
                <a:lnTo>
                  <a:pt x="4596" y="1583"/>
                </a:lnTo>
                <a:lnTo>
                  <a:pt x="4500" y="1583"/>
                </a:lnTo>
                <a:lnTo>
                  <a:pt x="4428" y="1583"/>
                </a:lnTo>
                <a:lnTo>
                  <a:pt x="4344" y="1583"/>
                </a:lnTo>
                <a:lnTo>
                  <a:pt x="4272" y="1583"/>
                </a:lnTo>
                <a:lnTo>
                  <a:pt x="4188" y="1583"/>
                </a:lnTo>
                <a:lnTo>
                  <a:pt x="4104" y="1583"/>
                </a:lnTo>
                <a:lnTo>
                  <a:pt x="4020" y="1583"/>
                </a:lnTo>
                <a:lnTo>
                  <a:pt x="3936" y="1583"/>
                </a:lnTo>
                <a:lnTo>
                  <a:pt x="3852" y="1583"/>
                </a:lnTo>
                <a:lnTo>
                  <a:pt x="3756" y="1583"/>
                </a:lnTo>
                <a:lnTo>
                  <a:pt x="3636" y="1583"/>
                </a:lnTo>
                <a:lnTo>
                  <a:pt x="3516" y="1583"/>
                </a:lnTo>
                <a:lnTo>
                  <a:pt x="3372" y="1583"/>
                </a:lnTo>
                <a:lnTo>
                  <a:pt x="3240" y="1583"/>
                </a:lnTo>
                <a:lnTo>
                  <a:pt x="3096" y="1583"/>
                </a:lnTo>
                <a:lnTo>
                  <a:pt x="2964" y="1583"/>
                </a:lnTo>
                <a:lnTo>
                  <a:pt x="2832" y="1583"/>
                </a:lnTo>
                <a:lnTo>
                  <a:pt x="2700" y="1583"/>
                </a:lnTo>
                <a:lnTo>
                  <a:pt x="2580" y="1583"/>
                </a:lnTo>
                <a:lnTo>
                  <a:pt x="2484" y="1583"/>
                </a:lnTo>
                <a:lnTo>
                  <a:pt x="2412" y="1583"/>
                </a:lnTo>
                <a:lnTo>
                  <a:pt x="2340" y="1583"/>
                </a:lnTo>
                <a:lnTo>
                  <a:pt x="2268" y="1583"/>
                </a:lnTo>
                <a:lnTo>
                  <a:pt x="2196" y="1583"/>
                </a:lnTo>
                <a:lnTo>
                  <a:pt x="2112" y="1583"/>
                </a:lnTo>
                <a:lnTo>
                  <a:pt x="2028" y="1583"/>
                </a:lnTo>
                <a:lnTo>
                  <a:pt x="1932" y="1583"/>
                </a:lnTo>
                <a:lnTo>
                  <a:pt x="1848" y="1583"/>
                </a:lnTo>
                <a:lnTo>
                  <a:pt x="1764" y="1583"/>
                </a:lnTo>
                <a:lnTo>
                  <a:pt x="1692" y="1583"/>
                </a:lnTo>
                <a:lnTo>
                  <a:pt x="1608" y="1583"/>
                </a:lnTo>
                <a:lnTo>
                  <a:pt x="1524" y="1583"/>
                </a:lnTo>
                <a:lnTo>
                  <a:pt x="1452" y="1583"/>
                </a:lnTo>
                <a:lnTo>
                  <a:pt x="1368" y="1583"/>
                </a:lnTo>
                <a:lnTo>
                  <a:pt x="1284" y="1583"/>
                </a:lnTo>
                <a:lnTo>
                  <a:pt x="1212" y="1583"/>
                </a:lnTo>
                <a:lnTo>
                  <a:pt x="1128" y="1583"/>
                </a:lnTo>
                <a:lnTo>
                  <a:pt x="1032" y="1583"/>
                </a:lnTo>
                <a:lnTo>
                  <a:pt x="960" y="1583"/>
                </a:lnTo>
                <a:lnTo>
                  <a:pt x="876" y="1583"/>
                </a:lnTo>
                <a:lnTo>
                  <a:pt x="792" y="1583"/>
                </a:lnTo>
                <a:lnTo>
                  <a:pt x="708" y="1583"/>
                </a:lnTo>
                <a:lnTo>
                  <a:pt x="624" y="1583"/>
                </a:lnTo>
                <a:lnTo>
                  <a:pt x="528" y="1583"/>
                </a:lnTo>
                <a:lnTo>
                  <a:pt x="444" y="1583"/>
                </a:lnTo>
                <a:lnTo>
                  <a:pt x="372" y="1583"/>
                </a:lnTo>
                <a:lnTo>
                  <a:pt x="288" y="1583"/>
                </a:lnTo>
                <a:lnTo>
                  <a:pt x="216" y="1583"/>
                </a:lnTo>
                <a:lnTo>
                  <a:pt x="156" y="1583"/>
                </a:lnTo>
                <a:lnTo>
                  <a:pt x="84" y="1583"/>
                </a:lnTo>
                <a:lnTo>
                  <a:pt x="36" y="1583"/>
                </a:lnTo>
                <a:lnTo>
                  <a:pt x="0" y="1583"/>
                </a:lnTo>
                <a:lnTo>
                  <a:pt x="0" y="1572"/>
                </a:lnTo>
                <a:lnTo>
                  <a:pt x="0" y="1560"/>
                </a:lnTo>
                <a:lnTo>
                  <a:pt x="0" y="1548"/>
                </a:lnTo>
                <a:lnTo>
                  <a:pt x="0" y="1536"/>
                </a:lnTo>
                <a:lnTo>
                  <a:pt x="0" y="1500"/>
                </a:lnTo>
                <a:lnTo>
                  <a:pt x="0" y="1440"/>
                </a:lnTo>
                <a:lnTo>
                  <a:pt x="0" y="1392"/>
                </a:lnTo>
                <a:lnTo>
                  <a:pt x="0" y="1332"/>
                </a:lnTo>
                <a:lnTo>
                  <a:pt x="0" y="1260"/>
                </a:lnTo>
                <a:lnTo>
                  <a:pt x="0" y="1200"/>
                </a:lnTo>
                <a:lnTo>
                  <a:pt x="0" y="1128"/>
                </a:lnTo>
                <a:lnTo>
                  <a:pt x="0" y="1068"/>
                </a:lnTo>
                <a:lnTo>
                  <a:pt x="0" y="1020"/>
                </a:lnTo>
                <a:lnTo>
                  <a:pt x="0" y="960"/>
                </a:lnTo>
                <a:lnTo>
                  <a:pt x="0" y="900"/>
                </a:lnTo>
                <a:lnTo>
                  <a:pt x="0" y="840"/>
                </a:lnTo>
                <a:lnTo>
                  <a:pt x="0" y="792"/>
                </a:lnTo>
                <a:lnTo>
                  <a:pt x="0" y="732"/>
                </a:lnTo>
                <a:lnTo>
                  <a:pt x="0" y="672"/>
                </a:lnTo>
                <a:lnTo>
                  <a:pt x="0" y="600"/>
                </a:lnTo>
                <a:lnTo>
                  <a:pt x="0" y="552"/>
                </a:lnTo>
                <a:lnTo>
                  <a:pt x="0" y="504"/>
                </a:lnTo>
                <a:lnTo>
                  <a:pt x="0" y="468"/>
                </a:lnTo>
                <a:lnTo>
                  <a:pt x="0" y="408"/>
                </a:lnTo>
                <a:lnTo>
                  <a:pt x="0" y="372"/>
                </a:lnTo>
                <a:lnTo>
                  <a:pt x="0" y="336"/>
                </a:lnTo>
                <a:lnTo>
                  <a:pt x="0" y="300"/>
                </a:lnTo>
                <a:lnTo>
                  <a:pt x="0" y="264"/>
                </a:lnTo>
                <a:lnTo>
                  <a:pt x="0" y="240"/>
                </a:lnTo>
                <a:lnTo>
                  <a:pt x="0" y="216"/>
                </a:lnTo>
                <a:lnTo>
                  <a:pt x="0" y="192"/>
                </a:lnTo>
                <a:lnTo>
                  <a:pt x="0" y="180"/>
                </a:lnTo>
                <a:lnTo>
                  <a:pt x="0" y="168"/>
                </a:lnTo>
                <a:lnTo>
                  <a:pt x="0" y="156"/>
                </a:lnTo>
                <a:lnTo>
                  <a:pt x="0" y="144"/>
                </a:lnTo>
                <a:lnTo>
                  <a:pt x="0" y="132"/>
                </a:lnTo>
                <a:lnTo>
                  <a:pt x="0" y="120"/>
                </a:lnTo>
                <a:lnTo>
                  <a:pt x="0" y="108"/>
                </a:lnTo>
                <a:lnTo>
                  <a:pt x="0" y="96"/>
                </a:lnTo>
                <a:lnTo>
                  <a:pt x="0" y="84"/>
                </a:lnTo>
                <a:lnTo>
                  <a:pt x="0" y="96"/>
                </a:lnTo>
              </a:path>
            </a:pathLst>
          </a:custGeom>
          <a:solidFill>
            <a:srgbClr val="996600"/>
          </a:solidFill>
          <a:ln w="12700" cap="rnd" cmpd="sng">
            <a:solidFill>
              <a:schemeClr val="tx1"/>
            </a:solidFill>
            <a:prstDash val="solid"/>
            <a:round/>
            <a:headEnd type="none" w="sm" len="sm"/>
            <a:tailEnd type="none" w="sm" len="sm"/>
          </a:ln>
          <a:effectLst/>
        </p:spPr>
        <p:txBody>
          <a:bodyPr/>
          <a:lstStyle/>
          <a:p>
            <a:endParaRPr lang="id-ID"/>
          </a:p>
        </p:txBody>
      </p:sp>
      <p:sp>
        <p:nvSpPr>
          <p:cNvPr id="20483" name="Rectangle 3"/>
          <p:cNvSpPr>
            <a:spLocks noGrp="1" noChangeArrowheads="1"/>
          </p:cNvSpPr>
          <p:nvPr>
            <p:ph type="title"/>
          </p:nvPr>
        </p:nvSpPr>
        <p:spPr>
          <a:xfrm>
            <a:off x="1930400" y="304800"/>
            <a:ext cx="8313738" cy="762000"/>
          </a:xfrm>
          <a:noFill/>
          <a:ln/>
          <a:effectLst>
            <a:outerShdw dist="35921" dir="2700000" algn="ctr" rotWithShape="0">
              <a:schemeClr val="bg2"/>
            </a:outerShdw>
          </a:effectLst>
        </p:spPr>
        <p:txBody>
          <a:bodyPr vert="horz" lIns="92075" tIns="46038" rIns="92075" bIns="46038" rtlCol="0" anchor="b">
            <a:normAutofit/>
          </a:bodyPr>
          <a:lstStyle/>
          <a:p>
            <a:r>
              <a:rPr lang="en-US"/>
              <a:t>Crop absorption of soil-P.</a:t>
            </a:r>
          </a:p>
        </p:txBody>
      </p:sp>
      <p:sp>
        <p:nvSpPr>
          <p:cNvPr id="20484" name="Freeform 4"/>
          <p:cNvSpPr>
            <a:spLocks/>
          </p:cNvSpPr>
          <p:nvPr/>
        </p:nvSpPr>
        <p:spPr bwMode="auto">
          <a:xfrm>
            <a:off x="6465889" y="4587875"/>
            <a:ext cx="1425575" cy="1220788"/>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2" name="Group 5"/>
          <p:cNvGrpSpPr>
            <a:grpSpLocks/>
          </p:cNvGrpSpPr>
          <p:nvPr/>
        </p:nvGrpSpPr>
        <p:grpSpPr bwMode="auto">
          <a:xfrm>
            <a:off x="5722938" y="2057400"/>
            <a:ext cx="2767012" cy="2471738"/>
            <a:chOff x="2943" y="1296"/>
            <a:chExt cx="1961" cy="1557"/>
          </a:xfrm>
        </p:grpSpPr>
        <p:sp>
          <p:nvSpPr>
            <p:cNvPr id="20486" name="Freeform 6"/>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0487" name="Freeform 7"/>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0488" name="Freeform 8"/>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0489" name="Freeform 9"/>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grpSp>
        <p:nvGrpSpPr>
          <p:cNvPr id="3" name="Group 10"/>
          <p:cNvGrpSpPr>
            <a:grpSpLocks/>
          </p:cNvGrpSpPr>
          <p:nvPr/>
        </p:nvGrpSpPr>
        <p:grpSpPr bwMode="auto">
          <a:xfrm>
            <a:off x="6535738" y="4572000"/>
            <a:ext cx="1312862" cy="1195388"/>
            <a:chOff x="3534" y="2847"/>
            <a:chExt cx="930" cy="753"/>
          </a:xfrm>
        </p:grpSpPr>
        <p:sp>
          <p:nvSpPr>
            <p:cNvPr id="20491" name="Freeform 11"/>
            <p:cNvSpPr>
              <a:spLocks/>
            </p:cNvSpPr>
            <p:nvPr/>
          </p:nvSpPr>
          <p:spPr bwMode="auto">
            <a:xfrm>
              <a:off x="3988" y="2847"/>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0492" name="Freeform 12"/>
            <p:cNvSpPr>
              <a:spLocks/>
            </p:cNvSpPr>
            <p:nvPr/>
          </p:nvSpPr>
          <p:spPr bwMode="auto">
            <a:xfrm>
              <a:off x="3534" y="2869"/>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0493" name="Freeform 13"/>
            <p:cNvSpPr>
              <a:spLocks/>
            </p:cNvSpPr>
            <p:nvPr/>
          </p:nvSpPr>
          <p:spPr bwMode="auto">
            <a:xfrm>
              <a:off x="3822" y="3102"/>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nvGrpSpPr>
          <p:cNvPr id="4" name="Group 14"/>
          <p:cNvGrpSpPr>
            <a:grpSpLocks/>
          </p:cNvGrpSpPr>
          <p:nvPr/>
        </p:nvGrpSpPr>
        <p:grpSpPr bwMode="auto">
          <a:xfrm>
            <a:off x="1984376" y="4887913"/>
            <a:ext cx="4506913" cy="1325562"/>
            <a:chOff x="326" y="3079"/>
            <a:chExt cx="3194" cy="835"/>
          </a:xfrm>
        </p:grpSpPr>
        <p:sp>
          <p:nvSpPr>
            <p:cNvPr id="20495" name="Text Box 15"/>
            <p:cNvSpPr txBox="1">
              <a:spLocks noChangeArrowheads="1"/>
            </p:cNvSpPr>
            <p:nvPr/>
          </p:nvSpPr>
          <p:spPr bwMode="auto">
            <a:xfrm>
              <a:off x="326" y="3079"/>
              <a:ext cx="2362" cy="757"/>
            </a:xfrm>
            <a:prstGeom prst="rect">
              <a:avLst/>
            </a:prstGeom>
            <a:noFill/>
            <a:ln w="9525">
              <a:noFill/>
              <a:miter lim="800000"/>
              <a:headEnd/>
              <a:tailEnd/>
            </a:ln>
            <a:effectLst/>
          </p:spPr>
          <p:txBody>
            <a:bodyPr lIns="92075" tIns="46038" rIns="92075" bIns="46038">
              <a:spAutoFit/>
            </a:bodyPr>
            <a:lstStyle/>
            <a:p>
              <a:r>
                <a:rPr lang="en-US" sz="2400" b="1">
                  <a:solidFill>
                    <a:srgbClr val="FFFC00"/>
                  </a:solidFill>
                </a:rPr>
                <a:t>Absorption is from just a thin cylinder of soil around each root.</a:t>
              </a:r>
            </a:p>
          </p:txBody>
        </p:sp>
        <p:sp>
          <p:nvSpPr>
            <p:cNvPr id="20496" name="Freeform 16"/>
            <p:cNvSpPr>
              <a:spLocks/>
            </p:cNvSpPr>
            <p:nvPr/>
          </p:nvSpPr>
          <p:spPr bwMode="auto">
            <a:xfrm>
              <a:off x="712" y="3344"/>
              <a:ext cx="2808" cy="570"/>
            </a:xfrm>
            <a:custGeom>
              <a:avLst/>
              <a:gdLst/>
              <a:ahLst/>
              <a:cxnLst>
                <a:cxn ang="0">
                  <a:pos x="0" y="544"/>
                </a:cxn>
                <a:cxn ang="0">
                  <a:pos x="1056" y="552"/>
                </a:cxn>
                <a:cxn ang="0">
                  <a:pos x="1376" y="480"/>
                </a:cxn>
                <a:cxn ang="0">
                  <a:pos x="1440" y="432"/>
                </a:cxn>
                <a:cxn ang="0">
                  <a:pos x="1584" y="344"/>
                </a:cxn>
                <a:cxn ang="0">
                  <a:pos x="1712" y="248"/>
                </a:cxn>
                <a:cxn ang="0">
                  <a:pos x="1920" y="88"/>
                </a:cxn>
                <a:cxn ang="0">
                  <a:pos x="2008" y="64"/>
                </a:cxn>
                <a:cxn ang="0">
                  <a:pos x="2320" y="0"/>
                </a:cxn>
                <a:cxn ang="0">
                  <a:pos x="2808" y="16"/>
                </a:cxn>
              </a:cxnLst>
              <a:rect l="0" t="0" r="r" b="b"/>
              <a:pathLst>
                <a:path w="2808" h="570">
                  <a:moveTo>
                    <a:pt x="0" y="544"/>
                  </a:moveTo>
                  <a:cubicBezTo>
                    <a:pt x="358" y="570"/>
                    <a:pt x="676" y="556"/>
                    <a:pt x="1056" y="552"/>
                  </a:cubicBezTo>
                  <a:cubicBezTo>
                    <a:pt x="1163" y="525"/>
                    <a:pt x="1267" y="498"/>
                    <a:pt x="1376" y="480"/>
                  </a:cubicBezTo>
                  <a:cubicBezTo>
                    <a:pt x="1398" y="465"/>
                    <a:pt x="1418" y="446"/>
                    <a:pt x="1440" y="432"/>
                  </a:cubicBezTo>
                  <a:cubicBezTo>
                    <a:pt x="1467" y="414"/>
                    <a:pt x="1550" y="372"/>
                    <a:pt x="1584" y="344"/>
                  </a:cubicBezTo>
                  <a:cubicBezTo>
                    <a:pt x="1626" y="310"/>
                    <a:pt x="1667" y="278"/>
                    <a:pt x="1712" y="248"/>
                  </a:cubicBezTo>
                  <a:cubicBezTo>
                    <a:pt x="1756" y="182"/>
                    <a:pt x="1846" y="120"/>
                    <a:pt x="1920" y="88"/>
                  </a:cubicBezTo>
                  <a:cubicBezTo>
                    <a:pt x="1947" y="76"/>
                    <a:pt x="1980" y="74"/>
                    <a:pt x="2008" y="64"/>
                  </a:cubicBezTo>
                  <a:cubicBezTo>
                    <a:pt x="2108" y="27"/>
                    <a:pt x="2213" y="10"/>
                    <a:pt x="2320" y="0"/>
                  </a:cubicBezTo>
                  <a:cubicBezTo>
                    <a:pt x="2484" y="6"/>
                    <a:pt x="2645" y="16"/>
                    <a:pt x="2808" y="16"/>
                  </a:cubicBezTo>
                </a:path>
              </a:pathLst>
            </a:custGeom>
            <a:noFill/>
            <a:ln w="38100" cap="flat" cmpd="sng">
              <a:solidFill>
                <a:srgbClr val="FFFC00"/>
              </a:solidFill>
              <a:prstDash val="solid"/>
              <a:round/>
              <a:headEnd type="none" w="med" len="med"/>
              <a:tailEnd type="triangle" w="med" len="med"/>
            </a:ln>
            <a:effectLst/>
          </p:spPr>
          <p:txBody>
            <a:bodyPr wrap="none" lIns="92075" tIns="46038" rIns="92075" bIns="46038"/>
            <a:lstStyle/>
            <a:p>
              <a:endParaRPr lang="id-ID"/>
            </a:p>
          </p:txBody>
        </p:sp>
      </p:grpSp>
      <p:sp>
        <p:nvSpPr>
          <p:cNvPr id="20497" name="Rectangle 17"/>
          <p:cNvSpPr>
            <a:spLocks noChangeArrowheads="1"/>
          </p:cNvSpPr>
          <p:nvPr/>
        </p:nvSpPr>
        <p:spPr bwMode="auto">
          <a:xfrm>
            <a:off x="2609851" y="6338888"/>
            <a:ext cx="6938503" cy="523220"/>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C0C0C0"/>
                  </a:outerShdw>
                </a:effectLst>
                <a:cs typeface="Arial" charset="0"/>
              </a:rPr>
              <a:t>Ca</a:t>
            </a:r>
            <a:r>
              <a:rPr lang="en-US" sz="2800">
                <a:solidFill>
                  <a:srgbClr val="8DD9FF"/>
                </a:solidFill>
                <a:effectLst>
                  <a:outerShdw blurRad="38100" dist="38100" dir="2700000" algn="tl">
                    <a:srgbClr val="C0C0C0"/>
                  </a:outerShdw>
                </a:effectLst>
              </a:rPr>
              <a:t>HPO</a:t>
            </a:r>
            <a:r>
              <a:rPr lang="en-US" sz="3200" baseline="-25000">
                <a:solidFill>
                  <a:srgbClr val="8DD9FF"/>
                </a:solidFill>
                <a:effectLst>
                  <a:outerShdw blurRad="38100" dist="38100" dir="2700000" algn="tl">
                    <a:srgbClr val="C0C0C0"/>
                  </a:outerShdw>
                </a:effectLst>
              </a:rPr>
              <a:t>4</a:t>
            </a:r>
            <a:r>
              <a:rPr lang="en-US" sz="2800">
                <a:effectLst>
                  <a:outerShdw blurRad="38100" dist="38100" dir="2700000" algn="tl">
                    <a:srgbClr val="C0C0C0"/>
                  </a:outerShdw>
                </a:effectLst>
                <a:cs typeface="Arial" charset="0"/>
              </a:rPr>
              <a:t> + H</a:t>
            </a:r>
            <a:r>
              <a:rPr lang="en-US" sz="3200" baseline="-25000">
                <a:effectLst>
                  <a:outerShdw blurRad="38100" dist="38100" dir="2700000" algn="tl">
                    <a:srgbClr val="C0C0C0"/>
                  </a:outerShdw>
                </a:effectLst>
                <a:cs typeface="Arial" charset="0"/>
              </a:rPr>
              <a:t>2</a:t>
            </a:r>
            <a:r>
              <a:rPr lang="en-US" sz="2800">
                <a:effectLst>
                  <a:outerShdw blurRad="38100" dist="38100" dir="2700000" algn="tl">
                    <a:srgbClr val="C0C0C0"/>
                  </a:outerShdw>
                </a:effectLst>
                <a:cs typeface="Arial" charset="0"/>
              </a:rPr>
              <a:t>O </a:t>
            </a:r>
            <a:r>
              <a:rPr lang="en-US" sz="1600" baseline="30000">
                <a:effectLst>
                  <a:outerShdw blurRad="38100" dist="38100" dir="2700000" algn="tl">
                    <a:srgbClr val="C0C0C0"/>
                  </a:outerShdw>
                </a:effectLst>
                <a:sym typeface="Wingdings" pitchFamily="2" charset="2"/>
              </a:rPr>
              <a:t>&lt;</a:t>
            </a:r>
            <a:r>
              <a:rPr lang="en-US" sz="2000" baseline="30000">
                <a:effectLst>
                  <a:outerShdw blurRad="38100" dist="38100" dir="2700000" algn="tl">
                    <a:srgbClr val="C0C0C0"/>
                  </a:outerShdw>
                </a:effectLst>
                <a:sym typeface="Wingdings" pitchFamily="2" charset="2"/>
              </a:rPr>
              <a:t>==</a:t>
            </a:r>
            <a:r>
              <a:rPr lang="en-US" sz="3200" baseline="-25000">
                <a:effectLst>
                  <a:outerShdw blurRad="38100" dist="38100" dir="2700000" algn="tl">
                    <a:srgbClr val="C0C0C0"/>
                  </a:outerShdw>
                </a:effectLst>
              </a:rPr>
              <a:t> </a:t>
            </a:r>
            <a:r>
              <a:rPr lang="en-US" sz="2800">
                <a:effectLst>
                  <a:outerShdw blurRad="38100" dist="38100" dir="2700000" algn="tl">
                    <a:srgbClr val="C0C0C0"/>
                  </a:outerShdw>
                </a:effectLst>
              </a:rPr>
              <a:t>= </a:t>
            </a:r>
            <a:r>
              <a:rPr lang="en-US" sz="2400" baseline="30000">
                <a:effectLst>
                  <a:outerShdw blurRad="38100" dist="38100" dir="2700000" algn="tl">
                    <a:srgbClr val="C0C0C0"/>
                  </a:outerShdw>
                </a:effectLst>
                <a:cs typeface="Arial" charset="0"/>
              </a:rPr>
              <a:t>(</a:t>
            </a:r>
            <a:r>
              <a:rPr lang="en-US" sz="2400" baseline="30000">
                <a:effectLst>
                  <a:outerShdw blurRad="38100" dist="38100" dir="2700000" algn="tl">
                    <a:srgbClr val="C0C0C0"/>
                  </a:outerShdw>
                </a:effectLst>
              </a:rPr>
              <a:t>dissolves slowly)</a:t>
            </a:r>
            <a:r>
              <a:rPr lang="en-US" sz="2800">
                <a:effectLst>
                  <a:outerShdw blurRad="38100" dist="38100" dir="2700000" algn="tl">
                    <a:srgbClr val="C0C0C0"/>
                  </a:outerShdw>
                </a:effectLst>
              </a:rPr>
              <a:t> </a:t>
            </a:r>
            <a:r>
              <a:rPr lang="en-US" sz="2800">
                <a:effectLst>
                  <a:outerShdw blurRad="38100" dist="38100" dir="2700000" algn="tl">
                    <a:srgbClr val="C0C0C0"/>
                  </a:outerShdw>
                </a:effectLst>
                <a:sym typeface="Wingdings" pitchFamily="2" charset="2"/>
              </a:rPr>
              <a:t> </a:t>
            </a:r>
            <a:r>
              <a:rPr lang="en-US" sz="2800">
                <a:effectLst>
                  <a:outerShdw blurRad="38100" dist="38100" dir="2700000" algn="tl">
                    <a:srgbClr val="C0C0C0"/>
                  </a:outerShdw>
                </a:effectLst>
                <a:cs typeface="Arial" charset="0"/>
              </a:rPr>
              <a:t>Ca</a:t>
            </a:r>
            <a:r>
              <a:rPr lang="en-US" sz="3200" baseline="30000">
                <a:effectLst>
                  <a:outerShdw blurRad="38100" dist="38100" dir="2700000" algn="tl">
                    <a:srgbClr val="C0C0C0"/>
                  </a:outerShdw>
                </a:effectLst>
                <a:cs typeface="Arial" charset="0"/>
              </a:rPr>
              <a:t>2+ </a:t>
            </a:r>
            <a:r>
              <a:rPr lang="en-US" sz="2800">
                <a:effectLst>
                  <a:outerShdw blurRad="38100" dist="38100" dir="2700000" algn="tl">
                    <a:srgbClr val="C0C0C0"/>
                  </a:outerShdw>
                </a:effectLst>
                <a:cs typeface="Arial" charset="0"/>
              </a:rPr>
              <a:t>+ </a:t>
            </a:r>
            <a:r>
              <a:rPr lang="en-US" sz="2800">
                <a:effectLst>
                  <a:outerShdw blurRad="38100" dist="38100" dir="2700000" algn="tl">
                    <a:srgbClr val="C0C0C0"/>
                  </a:outerShdw>
                </a:effectLst>
              </a:rPr>
              <a:t>H</a:t>
            </a:r>
            <a:r>
              <a:rPr lang="en-US" sz="2800">
                <a:solidFill>
                  <a:srgbClr val="66CCFF"/>
                </a:solidFill>
                <a:effectLst>
                  <a:outerShdw blurRad="38100" dist="38100" dir="2700000" algn="tl">
                    <a:srgbClr val="C0C0C0"/>
                  </a:outerShdw>
                </a:effectLst>
              </a:rPr>
              <a:t>PO</a:t>
            </a:r>
            <a:r>
              <a:rPr lang="en-US" sz="3200" baseline="-25000">
                <a:solidFill>
                  <a:srgbClr val="66CCFF"/>
                </a:solidFill>
                <a:effectLst>
                  <a:outerShdw blurRad="38100" dist="38100" dir="2700000" algn="tl">
                    <a:srgbClr val="C0C0C0"/>
                  </a:outerShdw>
                </a:effectLst>
              </a:rPr>
              <a:t>4</a:t>
            </a:r>
            <a:r>
              <a:rPr lang="en-US" sz="3200" baseline="30000">
                <a:effectLst>
                  <a:outerShdw blurRad="38100" dist="38100" dir="2700000" algn="tl">
                    <a:srgbClr val="C0C0C0"/>
                  </a:outerShdw>
                </a:effectLst>
              </a:rPr>
              <a:t>2-</a:t>
            </a:r>
            <a:r>
              <a:rPr lang="en-US" sz="3200" baseline="-25000">
                <a:effectLst>
                  <a:outerShdw blurRad="38100" dist="38100" dir="2700000" algn="tl">
                    <a:srgbClr val="C0C0C0"/>
                  </a:outerShdw>
                </a:effectLst>
              </a:rPr>
              <a:t> </a:t>
            </a:r>
          </a:p>
        </p:txBody>
      </p:sp>
      <p:sp>
        <p:nvSpPr>
          <p:cNvPr id="20498" name="Freeform 18"/>
          <p:cNvSpPr>
            <a:spLocks/>
          </p:cNvSpPr>
          <p:nvPr/>
        </p:nvSpPr>
        <p:spPr bwMode="auto">
          <a:xfrm>
            <a:off x="7851775" y="5514975"/>
            <a:ext cx="1974850" cy="827088"/>
          </a:xfrm>
          <a:custGeom>
            <a:avLst/>
            <a:gdLst/>
            <a:ahLst/>
            <a:cxnLst>
              <a:cxn ang="0">
                <a:pos x="1244" y="521"/>
              </a:cxn>
              <a:cxn ang="0">
                <a:pos x="1235" y="320"/>
              </a:cxn>
              <a:cxn ang="0">
                <a:pos x="988" y="83"/>
              </a:cxn>
              <a:cxn ang="0">
                <a:pos x="704" y="119"/>
              </a:cxn>
              <a:cxn ang="0">
                <a:pos x="677" y="137"/>
              </a:cxn>
              <a:cxn ang="0">
                <a:pos x="649" y="147"/>
              </a:cxn>
              <a:cxn ang="0">
                <a:pos x="558" y="220"/>
              </a:cxn>
              <a:cxn ang="0">
                <a:pos x="521" y="238"/>
              </a:cxn>
              <a:cxn ang="0">
                <a:pos x="467" y="256"/>
              </a:cxn>
              <a:cxn ang="0">
                <a:pos x="229" y="192"/>
              </a:cxn>
              <a:cxn ang="0">
                <a:pos x="0" y="0"/>
              </a:cxn>
            </a:cxnLst>
            <a:rect l="0" t="0" r="r" b="b"/>
            <a:pathLst>
              <a:path w="1244" h="521">
                <a:moveTo>
                  <a:pt x="1244" y="521"/>
                </a:moveTo>
                <a:cubicBezTo>
                  <a:pt x="1241" y="454"/>
                  <a:pt x="1242" y="387"/>
                  <a:pt x="1235" y="320"/>
                </a:cubicBezTo>
                <a:cubicBezTo>
                  <a:pt x="1219" y="167"/>
                  <a:pt x="1129" y="111"/>
                  <a:pt x="988" y="83"/>
                </a:cubicBezTo>
                <a:cubicBezTo>
                  <a:pt x="654" y="97"/>
                  <a:pt x="871" y="86"/>
                  <a:pt x="704" y="119"/>
                </a:cubicBezTo>
                <a:cubicBezTo>
                  <a:pt x="695" y="125"/>
                  <a:pt x="687" y="132"/>
                  <a:pt x="677" y="137"/>
                </a:cubicBezTo>
                <a:cubicBezTo>
                  <a:pt x="668" y="141"/>
                  <a:pt x="658" y="142"/>
                  <a:pt x="649" y="147"/>
                </a:cubicBezTo>
                <a:cubicBezTo>
                  <a:pt x="614" y="167"/>
                  <a:pt x="592" y="200"/>
                  <a:pt x="558" y="220"/>
                </a:cubicBezTo>
                <a:cubicBezTo>
                  <a:pt x="546" y="227"/>
                  <a:pt x="534" y="233"/>
                  <a:pt x="521" y="238"/>
                </a:cubicBezTo>
                <a:cubicBezTo>
                  <a:pt x="503" y="245"/>
                  <a:pt x="467" y="256"/>
                  <a:pt x="467" y="256"/>
                </a:cubicBezTo>
                <a:cubicBezTo>
                  <a:pt x="353" y="248"/>
                  <a:pt x="314" y="249"/>
                  <a:pt x="229" y="192"/>
                </a:cubicBezTo>
                <a:cubicBezTo>
                  <a:pt x="145" y="135"/>
                  <a:pt x="115" y="0"/>
                  <a:pt x="0" y="0"/>
                </a:cubicBezTo>
              </a:path>
            </a:pathLst>
          </a:custGeom>
          <a:noFill/>
          <a:ln w="38100" cmpd="sng">
            <a:solidFill>
              <a:srgbClr val="66CCFF"/>
            </a:solidFill>
            <a:round/>
            <a:headEnd type="none" w="med" len="med"/>
            <a:tailEnd type="triangle" w="med" len="med"/>
          </a:ln>
          <a:effectLst/>
        </p:spPr>
        <p:txBody>
          <a:bodyPr wrap="none"/>
          <a:lstStyle/>
          <a:p>
            <a:endParaRPr lang="id-ID"/>
          </a:p>
        </p:txBody>
      </p:sp>
    </p:spTree>
    <p:extLst>
      <p:ext uri="{BB962C8B-B14F-4D97-AF65-F5344CB8AC3E}">
        <p14:creationId xmlns:p14="http://schemas.microsoft.com/office/powerpoint/2010/main" val="7433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97"/>
                                        </p:tgtEl>
                                        <p:attrNameLst>
                                          <p:attrName>style.visibility</p:attrName>
                                        </p:attrNameLst>
                                      </p:cBhvr>
                                      <p:to>
                                        <p:strVal val="visible"/>
                                      </p:to>
                                    </p:set>
                                    <p:animEffect transition="in" filter="wipe(left)">
                                      <p:cBhvr>
                                        <p:cTn id="17" dur="500"/>
                                        <p:tgtEl>
                                          <p:spTgt spid="204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98"/>
                                        </p:tgtEl>
                                        <p:attrNameLst>
                                          <p:attrName>style.visibility</p:attrName>
                                        </p:attrNameLst>
                                      </p:cBhvr>
                                      <p:to>
                                        <p:strVal val="visible"/>
                                      </p:to>
                                    </p:set>
                                    <p:animEffect transition="in" filter="wipe(down)">
                                      <p:cBhvr>
                                        <p:cTn id="22"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97" grpId="0" autoUpdateAnimBg="0"/>
      <p:bldP spid="2049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reeform 2"/>
          <p:cNvSpPr>
            <a:spLocks/>
          </p:cNvSpPr>
          <p:nvPr/>
        </p:nvSpPr>
        <p:spPr bwMode="auto">
          <a:xfrm>
            <a:off x="1524000" y="4343400"/>
            <a:ext cx="9144000" cy="2514600"/>
          </a:xfrm>
          <a:custGeom>
            <a:avLst/>
            <a:gdLst/>
            <a:ahLst/>
            <a:cxnLst>
              <a:cxn ang="0">
                <a:pos x="180" y="84"/>
              </a:cxn>
              <a:cxn ang="0">
                <a:pos x="396" y="84"/>
              </a:cxn>
              <a:cxn ang="0">
                <a:pos x="636" y="120"/>
              </a:cxn>
              <a:cxn ang="0">
                <a:pos x="876" y="108"/>
              </a:cxn>
              <a:cxn ang="0">
                <a:pos x="1128" y="60"/>
              </a:cxn>
              <a:cxn ang="0">
                <a:pos x="1332" y="48"/>
              </a:cxn>
              <a:cxn ang="0">
                <a:pos x="1548" y="96"/>
              </a:cxn>
              <a:cxn ang="0">
                <a:pos x="1764" y="132"/>
              </a:cxn>
              <a:cxn ang="0">
                <a:pos x="1968" y="168"/>
              </a:cxn>
              <a:cxn ang="0">
                <a:pos x="2148" y="180"/>
              </a:cxn>
              <a:cxn ang="0">
                <a:pos x="2328" y="144"/>
              </a:cxn>
              <a:cxn ang="0">
                <a:pos x="2508" y="120"/>
              </a:cxn>
              <a:cxn ang="0">
                <a:pos x="2688" y="144"/>
              </a:cxn>
              <a:cxn ang="0">
                <a:pos x="2868" y="108"/>
              </a:cxn>
              <a:cxn ang="0">
                <a:pos x="3048" y="84"/>
              </a:cxn>
              <a:cxn ang="0">
                <a:pos x="3240" y="108"/>
              </a:cxn>
              <a:cxn ang="0">
                <a:pos x="3420" y="108"/>
              </a:cxn>
              <a:cxn ang="0">
                <a:pos x="3600" y="108"/>
              </a:cxn>
              <a:cxn ang="0">
                <a:pos x="3780" y="132"/>
              </a:cxn>
              <a:cxn ang="0">
                <a:pos x="3960" y="132"/>
              </a:cxn>
              <a:cxn ang="0">
                <a:pos x="4140" y="132"/>
              </a:cxn>
              <a:cxn ang="0">
                <a:pos x="4320" y="132"/>
              </a:cxn>
              <a:cxn ang="0">
                <a:pos x="4500" y="144"/>
              </a:cxn>
              <a:cxn ang="0">
                <a:pos x="4680" y="168"/>
              </a:cxn>
              <a:cxn ang="0">
                <a:pos x="4860" y="216"/>
              </a:cxn>
              <a:cxn ang="0">
                <a:pos x="5076" y="204"/>
              </a:cxn>
              <a:cxn ang="0">
                <a:pos x="5304" y="216"/>
              </a:cxn>
              <a:cxn ang="0">
                <a:pos x="5508" y="240"/>
              </a:cxn>
              <a:cxn ang="0">
                <a:pos x="5724" y="216"/>
              </a:cxn>
              <a:cxn ang="0">
                <a:pos x="5759" y="312"/>
              </a:cxn>
              <a:cxn ang="0">
                <a:pos x="5759" y="612"/>
              </a:cxn>
              <a:cxn ang="0">
                <a:pos x="5759" y="936"/>
              </a:cxn>
              <a:cxn ang="0">
                <a:pos x="5759" y="1164"/>
              </a:cxn>
              <a:cxn ang="0">
                <a:pos x="5759" y="1356"/>
              </a:cxn>
              <a:cxn ang="0">
                <a:pos x="5759" y="1500"/>
              </a:cxn>
              <a:cxn ang="0">
                <a:pos x="5628" y="1583"/>
              </a:cxn>
              <a:cxn ang="0">
                <a:pos x="5340" y="1583"/>
              </a:cxn>
              <a:cxn ang="0">
                <a:pos x="5016" y="1583"/>
              </a:cxn>
              <a:cxn ang="0">
                <a:pos x="4596" y="1583"/>
              </a:cxn>
              <a:cxn ang="0">
                <a:pos x="4188" y="1583"/>
              </a:cxn>
              <a:cxn ang="0">
                <a:pos x="3756" y="1583"/>
              </a:cxn>
              <a:cxn ang="0">
                <a:pos x="3096" y="1583"/>
              </a:cxn>
              <a:cxn ang="0">
                <a:pos x="2484" y="1583"/>
              </a:cxn>
              <a:cxn ang="0">
                <a:pos x="2112" y="1583"/>
              </a:cxn>
              <a:cxn ang="0">
                <a:pos x="1692" y="1583"/>
              </a:cxn>
              <a:cxn ang="0">
                <a:pos x="1284" y="1583"/>
              </a:cxn>
              <a:cxn ang="0">
                <a:pos x="876" y="1583"/>
              </a:cxn>
              <a:cxn ang="0">
                <a:pos x="444" y="1583"/>
              </a:cxn>
              <a:cxn ang="0">
                <a:pos x="84" y="1583"/>
              </a:cxn>
              <a:cxn ang="0">
                <a:pos x="0" y="1548"/>
              </a:cxn>
              <a:cxn ang="0">
                <a:pos x="0" y="1332"/>
              </a:cxn>
              <a:cxn ang="0">
                <a:pos x="0" y="1020"/>
              </a:cxn>
              <a:cxn ang="0">
                <a:pos x="0" y="732"/>
              </a:cxn>
              <a:cxn ang="0">
                <a:pos x="0" y="468"/>
              </a:cxn>
              <a:cxn ang="0">
                <a:pos x="0" y="264"/>
              </a:cxn>
              <a:cxn ang="0">
                <a:pos x="0" y="168"/>
              </a:cxn>
              <a:cxn ang="0">
                <a:pos x="0" y="108"/>
              </a:cxn>
            </a:cxnLst>
            <a:rect l="0" t="0" r="r" b="b"/>
            <a:pathLst>
              <a:path w="5760" h="1584">
                <a:moveTo>
                  <a:pt x="0" y="0"/>
                </a:moveTo>
                <a:lnTo>
                  <a:pt x="24" y="48"/>
                </a:lnTo>
                <a:lnTo>
                  <a:pt x="72" y="48"/>
                </a:lnTo>
                <a:lnTo>
                  <a:pt x="132" y="72"/>
                </a:lnTo>
                <a:lnTo>
                  <a:pt x="180" y="84"/>
                </a:lnTo>
                <a:lnTo>
                  <a:pt x="216" y="84"/>
                </a:lnTo>
                <a:lnTo>
                  <a:pt x="252" y="84"/>
                </a:lnTo>
                <a:lnTo>
                  <a:pt x="312" y="84"/>
                </a:lnTo>
                <a:lnTo>
                  <a:pt x="348" y="84"/>
                </a:lnTo>
                <a:lnTo>
                  <a:pt x="396" y="84"/>
                </a:lnTo>
                <a:lnTo>
                  <a:pt x="432" y="96"/>
                </a:lnTo>
                <a:lnTo>
                  <a:pt x="492" y="108"/>
                </a:lnTo>
                <a:lnTo>
                  <a:pt x="540" y="120"/>
                </a:lnTo>
                <a:lnTo>
                  <a:pt x="588" y="120"/>
                </a:lnTo>
                <a:lnTo>
                  <a:pt x="636" y="120"/>
                </a:lnTo>
                <a:lnTo>
                  <a:pt x="684" y="132"/>
                </a:lnTo>
                <a:lnTo>
                  <a:pt x="732" y="132"/>
                </a:lnTo>
                <a:lnTo>
                  <a:pt x="780" y="132"/>
                </a:lnTo>
                <a:lnTo>
                  <a:pt x="816" y="132"/>
                </a:lnTo>
                <a:lnTo>
                  <a:pt x="876" y="108"/>
                </a:lnTo>
                <a:lnTo>
                  <a:pt x="948" y="96"/>
                </a:lnTo>
                <a:lnTo>
                  <a:pt x="996" y="84"/>
                </a:lnTo>
                <a:lnTo>
                  <a:pt x="1044" y="72"/>
                </a:lnTo>
                <a:lnTo>
                  <a:pt x="1092" y="60"/>
                </a:lnTo>
                <a:lnTo>
                  <a:pt x="1128" y="60"/>
                </a:lnTo>
                <a:lnTo>
                  <a:pt x="1164" y="60"/>
                </a:lnTo>
                <a:lnTo>
                  <a:pt x="1200" y="48"/>
                </a:lnTo>
                <a:lnTo>
                  <a:pt x="1236" y="48"/>
                </a:lnTo>
                <a:lnTo>
                  <a:pt x="1272" y="48"/>
                </a:lnTo>
                <a:lnTo>
                  <a:pt x="1332" y="48"/>
                </a:lnTo>
                <a:lnTo>
                  <a:pt x="1380" y="72"/>
                </a:lnTo>
                <a:lnTo>
                  <a:pt x="1440" y="72"/>
                </a:lnTo>
                <a:lnTo>
                  <a:pt x="1476" y="84"/>
                </a:lnTo>
                <a:lnTo>
                  <a:pt x="1512" y="96"/>
                </a:lnTo>
                <a:lnTo>
                  <a:pt x="1548" y="96"/>
                </a:lnTo>
                <a:lnTo>
                  <a:pt x="1596" y="108"/>
                </a:lnTo>
                <a:lnTo>
                  <a:pt x="1644" y="120"/>
                </a:lnTo>
                <a:lnTo>
                  <a:pt x="1680" y="120"/>
                </a:lnTo>
                <a:lnTo>
                  <a:pt x="1716" y="120"/>
                </a:lnTo>
                <a:lnTo>
                  <a:pt x="1764" y="132"/>
                </a:lnTo>
                <a:lnTo>
                  <a:pt x="1812" y="144"/>
                </a:lnTo>
                <a:lnTo>
                  <a:pt x="1848" y="144"/>
                </a:lnTo>
                <a:lnTo>
                  <a:pt x="1884" y="144"/>
                </a:lnTo>
                <a:lnTo>
                  <a:pt x="1932" y="144"/>
                </a:lnTo>
                <a:lnTo>
                  <a:pt x="1968" y="168"/>
                </a:lnTo>
                <a:lnTo>
                  <a:pt x="2004" y="168"/>
                </a:lnTo>
                <a:lnTo>
                  <a:pt x="2040" y="168"/>
                </a:lnTo>
                <a:lnTo>
                  <a:pt x="2076" y="180"/>
                </a:lnTo>
                <a:lnTo>
                  <a:pt x="2112" y="180"/>
                </a:lnTo>
                <a:lnTo>
                  <a:pt x="2148" y="180"/>
                </a:lnTo>
                <a:lnTo>
                  <a:pt x="2184" y="180"/>
                </a:lnTo>
                <a:lnTo>
                  <a:pt x="2220" y="156"/>
                </a:lnTo>
                <a:lnTo>
                  <a:pt x="2256" y="144"/>
                </a:lnTo>
                <a:lnTo>
                  <a:pt x="2292" y="144"/>
                </a:lnTo>
                <a:lnTo>
                  <a:pt x="2328" y="144"/>
                </a:lnTo>
                <a:lnTo>
                  <a:pt x="2364" y="132"/>
                </a:lnTo>
                <a:lnTo>
                  <a:pt x="2400" y="132"/>
                </a:lnTo>
                <a:lnTo>
                  <a:pt x="2436" y="120"/>
                </a:lnTo>
                <a:lnTo>
                  <a:pt x="2472" y="120"/>
                </a:lnTo>
                <a:lnTo>
                  <a:pt x="2508" y="120"/>
                </a:lnTo>
                <a:lnTo>
                  <a:pt x="2544" y="144"/>
                </a:lnTo>
                <a:lnTo>
                  <a:pt x="2580" y="144"/>
                </a:lnTo>
                <a:lnTo>
                  <a:pt x="2616" y="144"/>
                </a:lnTo>
                <a:lnTo>
                  <a:pt x="2652" y="144"/>
                </a:lnTo>
                <a:lnTo>
                  <a:pt x="2688" y="144"/>
                </a:lnTo>
                <a:lnTo>
                  <a:pt x="2724" y="144"/>
                </a:lnTo>
                <a:lnTo>
                  <a:pt x="2760" y="144"/>
                </a:lnTo>
                <a:lnTo>
                  <a:pt x="2796" y="132"/>
                </a:lnTo>
                <a:lnTo>
                  <a:pt x="2832" y="120"/>
                </a:lnTo>
                <a:lnTo>
                  <a:pt x="2868" y="108"/>
                </a:lnTo>
                <a:lnTo>
                  <a:pt x="2904" y="96"/>
                </a:lnTo>
                <a:lnTo>
                  <a:pt x="2940" y="72"/>
                </a:lnTo>
                <a:lnTo>
                  <a:pt x="2976" y="84"/>
                </a:lnTo>
                <a:lnTo>
                  <a:pt x="3012" y="84"/>
                </a:lnTo>
                <a:lnTo>
                  <a:pt x="3048" y="84"/>
                </a:lnTo>
                <a:lnTo>
                  <a:pt x="3084" y="84"/>
                </a:lnTo>
                <a:lnTo>
                  <a:pt x="3120" y="96"/>
                </a:lnTo>
                <a:lnTo>
                  <a:pt x="3156" y="96"/>
                </a:lnTo>
                <a:lnTo>
                  <a:pt x="3204" y="96"/>
                </a:lnTo>
                <a:lnTo>
                  <a:pt x="3240" y="108"/>
                </a:lnTo>
                <a:lnTo>
                  <a:pt x="3276" y="108"/>
                </a:lnTo>
                <a:lnTo>
                  <a:pt x="3312" y="108"/>
                </a:lnTo>
                <a:lnTo>
                  <a:pt x="3348" y="108"/>
                </a:lnTo>
                <a:lnTo>
                  <a:pt x="3384" y="108"/>
                </a:lnTo>
                <a:lnTo>
                  <a:pt x="3420" y="108"/>
                </a:lnTo>
                <a:lnTo>
                  <a:pt x="3456" y="108"/>
                </a:lnTo>
                <a:lnTo>
                  <a:pt x="3492" y="108"/>
                </a:lnTo>
                <a:lnTo>
                  <a:pt x="3528" y="108"/>
                </a:lnTo>
                <a:lnTo>
                  <a:pt x="3564" y="108"/>
                </a:lnTo>
                <a:lnTo>
                  <a:pt x="3600" y="108"/>
                </a:lnTo>
                <a:lnTo>
                  <a:pt x="3636" y="108"/>
                </a:lnTo>
                <a:lnTo>
                  <a:pt x="3672" y="120"/>
                </a:lnTo>
                <a:lnTo>
                  <a:pt x="3708" y="132"/>
                </a:lnTo>
                <a:lnTo>
                  <a:pt x="3744" y="132"/>
                </a:lnTo>
                <a:lnTo>
                  <a:pt x="3780" y="132"/>
                </a:lnTo>
                <a:lnTo>
                  <a:pt x="3816" y="132"/>
                </a:lnTo>
                <a:lnTo>
                  <a:pt x="3852" y="132"/>
                </a:lnTo>
                <a:lnTo>
                  <a:pt x="3888" y="132"/>
                </a:lnTo>
                <a:lnTo>
                  <a:pt x="3924" y="132"/>
                </a:lnTo>
                <a:lnTo>
                  <a:pt x="3960" y="132"/>
                </a:lnTo>
                <a:lnTo>
                  <a:pt x="3996" y="132"/>
                </a:lnTo>
                <a:lnTo>
                  <a:pt x="4032" y="132"/>
                </a:lnTo>
                <a:lnTo>
                  <a:pt x="4068" y="132"/>
                </a:lnTo>
                <a:lnTo>
                  <a:pt x="4104" y="132"/>
                </a:lnTo>
                <a:lnTo>
                  <a:pt x="4140" y="132"/>
                </a:lnTo>
                <a:lnTo>
                  <a:pt x="4176" y="132"/>
                </a:lnTo>
                <a:lnTo>
                  <a:pt x="4212" y="132"/>
                </a:lnTo>
                <a:lnTo>
                  <a:pt x="4248" y="132"/>
                </a:lnTo>
                <a:lnTo>
                  <a:pt x="4284" y="132"/>
                </a:lnTo>
                <a:lnTo>
                  <a:pt x="4320" y="132"/>
                </a:lnTo>
                <a:lnTo>
                  <a:pt x="4356" y="144"/>
                </a:lnTo>
                <a:lnTo>
                  <a:pt x="4392" y="144"/>
                </a:lnTo>
                <a:lnTo>
                  <a:pt x="4428" y="144"/>
                </a:lnTo>
                <a:lnTo>
                  <a:pt x="4464" y="144"/>
                </a:lnTo>
                <a:lnTo>
                  <a:pt x="4500" y="144"/>
                </a:lnTo>
                <a:lnTo>
                  <a:pt x="4536" y="144"/>
                </a:lnTo>
                <a:lnTo>
                  <a:pt x="4572" y="144"/>
                </a:lnTo>
                <a:lnTo>
                  <a:pt x="4608" y="156"/>
                </a:lnTo>
                <a:lnTo>
                  <a:pt x="4644" y="168"/>
                </a:lnTo>
                <a:lnTo>
                  <a:pt x="4680" y="168"/>
                </a:lnTo>
                <a:lnTo>
                  <a:pt x="4716" y="168"/>
                </a:lnTo>
                <a:lnTo>
                  <a:pt x="4752" y="192"/>
                </a:lnTo>
                <a:lnTo>
                  <a:pt x="4788" y="204"/>
                </a:lnTo>
                <a:lnTo>
                  <a:pt x="4824" y="216"/>
                </a:lnTo>
                <a:lnTo>
                  <a:pt x="4860" y="216"/>
                </a:lnTo>
                <a:lnTo>
                  <a:pt x="4896" y="216"/>
                </a:lnTo>
                <a:lnTo>
                  <a:pt x="4932" y="216"/>
                </a:lnTo>
                <a:lnTo>
                  <a:pt x="4968" y="216"/>
                </a:lnTo>
                <a:lnTo>
                  <a:pt x="5028" y="204"/>
                </a:lnTo>
                <a:lnTo>
                  <a:pt x="5076" y="204"/>
                </a:lnTo>
                <a:lnTo>
                  <a:pt x="5124" y="204"/>
                </a:lnTo>
                <a:lnTo>
                  <a:pt x="5172" y="204"/>
                </a:lnTo>
                <a:lnTo>
                  <a:pt x="5232" y="204"/>
                </a:lnTo>
                <a:lnTo>
                  <a:pt x="5268" y="204"/>
                </a:lnTo>
                <a:lnTo>
                  <a:pt x="5304" y="216"/>
                </a:lnTo>
                <a:lnTo>
                  <a:pt x="5364" y="228"/>
                </a:lnTo>
                <a:lnTo>
                  <a:pt x="5400" y="228"/>
                </a:lnTo>
                <a:lnTo>
                  <a:pt x="5436" y="240"/>
                </a:lnTo>
                <a:lnTo>
                  <a:pt x="5472" y="240"/>
                </a:lnTo>
                <a:lnTo>
                  <a:pt x="5508" y="240"/>
                </a:lnTo>
                <a:lnTo>
                  <a:pt x="5544" y="216"/>
                </a:lnTo>
                <a:lnTo>
                  <a:pt x="5580" y="204"/>
                </a:lnTo>
                <a:lnTo>
                  <a:pt x="5640" y="204"/>
                </a:lnTo>
                <a:lnTo>
                  <a:pt x="5676" y="204"/>
                </a:lnTo>
                <a:lnTo>
                  <a:pt x="5724" y="216"/>
                </a:lnTo>
                <a:lnTo>
                  <a:pt x="5759" y="228"/>
                </a:lnTo>
                <a:lnTo>
                  <a:pt x="5759" y="240"/>
                </a:lnTo>
                <a:lnTo>
                  <a:pt x="5759" y="252"/>
                </a:lnTo>
                <a:lnTo>
                  <a:pt x="5759" y="276"/>
                </a:lnTo>
                <a:lnTo>
                  <a:pt x="5759" y="312"/>
                </a:lnTo>
                <a:lnTo>
                  <a:pt x="5759" y="348"/>
                </a:lnTo>
                <a:lnTo>
                  <a:pt x="5759" y="408"/>
                </a:lnTo>
                <a:lnTo>
                  <a:pt x="5759" y="468"/>
                </a:lnTo>
                <a:lnTo>
                  <a:pt x="5759" y="540"/>
                </a:lnTo>
                <a:lnTo>
                  <a:pt x="5759" y="612"/>
                </a:lnTo>
                <a:lnTo>
                  <a:pt x="5759" y="672"/>
                </a:lnTo>
                <a:lnTo>
                  <a:pt x="5759" y="732"/>
                </a:lnTo>
                <a:lnTo>
                  <a:pt x="5759" y="804"/>
                </a:lnTo>
                <a:lnTo>
                  <a:pt x="5759" y="876"/>
                </a:lnTo>
                <a:lnTo>
                  <a:pt x="5759" y="936"/>
                </a:lnTo>
                <a:lnTo>
                  <a:pt x="5759" y="984"/>
                </a:lnTo>
                <a:lnTo>
                  <a:pt x="5759" y="1044"/>
                </a:lnTo>
                <a:lnTo>
                  <a:pt x="5759" y="1080"/>
                </a:lnTo>
                <a:lnTo>
                  <a:pt x="5759" y="1128"/>
                </a:lnTo>
                <a:lnTo>
                  <a:pt x="5759" y="1164"/>
                </a:lnTo>
                <a:lnTo>
                  <a:pt x="5759" y="1212"/>
                </a:lnTo>
                <a:lnTo>
                  <a:pt x="5759" y="1248"/>
                </a:lnTo>
                <a:lnTo>
                  <a:pt x="5759" y="1296"/>
                </a:lnTo>
                <a:lnTo>
                  <a:pt x="5759" y="1332"/>
                </a:lnTo>
                <a:lnTo>
                  <a:pt x="5759" y="1356"/>
                </a:lnTo>
                <a:lnTo>
                  <a:pt x="5759" y="1392"/>
                </a:lnTo>
                <a:lnTo>
                  <a:pt x="5759" y="1416"/>
                </a:lnTo>
                <a:lnTo>
                  <a:pt x="5759" y="1440"/>
                </a:lnTo>
                <a:lnTo>
                  <a:pt x="5759" y="1464"/>
                </a:lnTo>
                <a:lnTo>
                  <a:pt x="5759" y="1500"/>
                </a:lnTo>
                <a:lnTo>
                  <a:pt x="5759" y="1536"/>
                </a:lnTo>
                <a:lnTo>
                  <a:pt x="5759" y="1572"/>
                </a:lnTo>
                <a:lnTo>
                  <a:pt x="5759" y="1583"/>
                </a:lnTo>
                <a:lnTo>
                  <a:pt x="5688" y="1583"/>
                </a:lnTo>
                <a:lnTo>
                  <a:pt x="5628" y="1583"/>
                </a:lnTo>
                <a:lnTo>
                  <a:pt x="5556" y="1583"/>
                </a:lnTo>
                <a:lnTo>
                  <a:pt x="5472" y="1583"/>
                </a:lnTo>
                <a:lnTo>
                  <a:pt x="5424" y="1583"/>
                </a:lnTo>
                <a:lnTo>
                  <a:pt x="5376" y="1583"/>
                </a:lnTo>
                <a:lnTo>
                  <a:pt x="5340" y="1583"/>
                </a:lnTo>
                <a:lnTo>
                  <a:pt x="5292" y="1583"/>
                </a:lnTo>
                <a:lnTo>
                  <a:pt x="5244" y="1583"/>
                </a:lnTo>
                <a:lnTo>
                  <a:pt x="5172" y="1583"/>
                </a:lnTo>
                <a:lnTo>
                  <a:pt x="5088" y="1583"/>
                </a:lnTo>
                <a:lnTo>
                  <a:pt x="5016" y="1583"/>
                </a:lnTo>
                <a:lnTo>
                  <a:pt x="4920" y="1583"/>
                </a:lnTo>
                <a:lnTo>
                  <a:pt x="4836" y="1583"/>
                </a:lnTo>
                <a:lnTo>
                  <a:pt x="4752" y="1583"/>
                </a:lnTo>
                <a:lnTo>
                  <a:pt x="4668" y="1583"/>
                </a:lnTo>
                <a:lnTo>
                  <a:pt x="4596" y="1583"/>
                </a:lnTo>
                <a:lnTo>
                  <a:pt x="4500" y="1583"/>
                </a:lnTo>
                <a:lnTo>
                  <a:pt x="4428" y="1583"/>
                </a:lnTo>
                <a:lnTo>
                  <a:pt x="4344" y="1583"/>
                </a:lnTo>
                <a:lnTo>
                  <a:pt x="4272" y="1583"/>
                </a:lnTo>
                <a:lnTo>
                  <a:pt x="4188" y="1583"/>
                </a:lnTo>
                <a:lnTo>
                  <a:pt x="4104" y="1583"/>
                </a:lnTo>
                <a:lnTo>
                  <a:pt x="4020" y="1583"/>
                </a:lnTo>
                <a:lnTo>
                  <a:pt x="3936" y="1583"/>
                </a:lnTo>
                <a:lnTo>
                  <a:pt x="3852" y="1583"/>
                </a:lnTo>
                <a:lnTo>
                  <a:pt x="3756" y="1583"/>
                </a:lnTo>
                <a:lnTo>
                  <a:pt x="3636" y="1583"/>
                </a:lnTo>
                <a:lnTo>
                  <a:pt x="3516" y="1583"/>
                </a:lnTo>
                <a:lnTo>
                  <a:pt x="3372" y="1583"/>
                </a:lnTo>
                <a:lnTo>
                  <a:pt x="3240" y="1583"/>
                </a:lnTo>
                <a:lnTo>
                  <a:pt x="3096" y="1583"/>
                </a:lnTo>
                <a:lnTo>
                  <a:pt x="2964" y="1583"/>
                </a:lnTo>
                <a:lnTo>
                  <a:pt x="2832" y="1583"/>
                </a:lnTo>
                <a:lnTo>
                  <a:pt x="2700" y="1583"/>
                </a:lnTo>
                <a:lnTo>
                  <a:pt x="2580" y="1583"/>
                </a:lnTo>
                <a:lnTo>
                  <a:pt x="2484" y="1583"/>
                </a:lnTo>
                <a:lnTo>
                  <a:pt x="2412" y="1583"/>
                </a:lnTo>
                <a:lnTo>
                  <a:pt x="2340" y="1583"/>
                </a:lnTo>
                <a:lnTo>
                  <a:pt x="2268" y="1583"/>
                </a:lnTo>
                <a:lnTo>
                  <a:pt x="2196" y="1583"/>
                </a:lnTo>
                <a:lnTo>
                  <a:pt x="2112" y="1583"/>
                </a:lnTo>
                <a:lnTo>
                  <a:pt x="2028" y="1583"/>
                </a:lnTo>
                <a:lnTo>
                  <a:pt x="1932" y="1583"/>
                </a:lnTo>
                <a:lnTo>
                  <a:pt x="1848" y="1583"/>
                </a:lnTo>
                <a:lnTo>
                  <a:pt x="1764" y="1583"/>
                </a:lnTo>
                <a:lnTo>
                  <a:pt x="1692" y="1583"/>
                </a:lnTo>
                <a:lnTo>
                  <a:pt x="1608" y="1583"/>
                </a:lnTo>
                <a:lnTo>
                  <a:pt x="1524" y="1583"/>
                </a:lnTo>
                <a:lnTo>
                  <a:pt x="1452" y="1583"/>
                </a:lnTo>
                <a:lnTo>
                  <a:pt x="1368" y="1583"/>
                </a:lnTo>
                <a:lnTo>
                  <a:pt x="1284" y="1583"/>
                </a:lnTo>
                <a:lnTo>
                  <a:pt x="1212" y="1583"/>
                </a:lnTo>
                <a:lnTo>
                  <a:pt x="1128" y="1583"/>
                </a:lnTo>
                <a:lnTo>
                  <a:pt x="1032" y="1583"/>
                </a:lnTo>
                <a:lnTo>
                  <a:pt x="960" y="1583"/>
                </a:lnTo>
                <a:lnTo>
                  <a:pt x="876" y="1583"/>
                </a:lnTo>
                <a:lnTo>
                  <a:pt x="792" y="1583"/>
                </a:lnTo>
                <a:lnTo>
                  <a:pt x="708" y="1583"/>
                </a:lnTo>
                <a:lnTo>
                  <a:pt x="624" y="1583"/>
                </a:lnTo>
                <a:lnTo>
                  <a:pt x="528" y="1583"/>
                </a:lnTo>
                <a:lnTo>
                  <a:pt x="444" y="1583"/>
                </a:lnTo>
                <a:lnTo>
                  <a:pt x="372" y="1583"/>
                </a:lnTo>
                <a:lnTo>
                  <a:pt x="288" y="1583"/>
                </a:lnTo>
                <a:lnTo>
                  <a:pt x="216" y="1583"/>
                </a:lnTo>
                <a:lnTo>
                  <a:pt x="156" y="1583"/>
                </a:lnTo>
                <a:lnTo>
                  <a:pt x="84" y="1583"/>
                </a:lnTo>
                <a:lnTo>
                  <a:pt x="36" y="1583"/>
                </a:lnTo>
                <a:lnTo>
                  <a:pt x="0" y="1583"/>
                </a:lnTo>
                <a:lnTo>
                  <a:pt x="0" y="1572"/>
                </a:lnTo>
                <a:lnTo>
                  <a:pt x="0" y="1560"/>
                </a:lnTo>
                <a:lnTo>
                  <a:pt x="0" y="1548"/>
                </a:lnTo>
                <a:lnTo>
                  <a:pt x="0" y="1536"/>
                </a:lnTo>
                <a:lnTo>
                  <a:pt x="0" y="1500"/>
                </a:lnTo>
                <a:lnTo>
                  <a:pt x="0" y="1440"/>
                </a:lnTo>
                <a:lnTo>
                  <a:pt x="0" y="1392"/>
                </a:lnTo>
                <a:lnTo>
                  <a:pt x="0" y="1332"/>
                </a:lnTo>
                <a:lnTo>
                  <a:pt x="0" y="1260"/>
                </a:lnTo>
                <a:lnTo>
                  <a:pt x="0" y="1200"/>
                </a:lnTo>
                <a:lnTo>
                  <a:pt x="0" y="1128"/>
                </a:lnTo>
                <a:lnTo>
                  <a:pt x="0" y="1068"/>
                </a:lnTo>
                <a:lnTo>
                  <a:pt x="0" y="1020"/>
                </a:lnTo>
                <a:lnTo>
                  <a:pt x="0" y="960"/>
                </a:lnTo>
                <a:lnTo>
                  <a:pt x="0" y="900"/>
                </a:lnTo>
                <a:lnTo>
                  <a:pt x="0" y="840"/>
                </a:lnTo>
                <a:lnTo>
                  <a:pt x="0" y="792"/>
                </a:lnTo>
                <a:lnTo>
                  <a:pt x="0" y="732"/>
                </a:lnTo>
                <a:lnTo>
                  <a:pt x="0" y="672"/>
                </a:lnTo>
                <a:lnTo>
                  <a:pt x="0" y="600"/>
                </a:lnTo>
                <a:lnTo>
                  <a:pt x="0" y="552"/>
                </a:lnTo>
                <a:lnTo>
                  <a:pt x="0" y="504"/>
                </a:lnTo>
                <a:lnTo>
                  <a:pt x="0" y="468"/>
                </a:lnTo>
                <a:lnTo>
                  <a:pt x="0" y="408"/>
                </a:lnTo>
                <a:lnTo>
                  <a:pt x="0" y="372"/>
                </a:lnTo>
                <a:lnTo>
                  <a:pt x="0" y="336"/>
                </a:lnTo>
                <a:lnTo>
                  <a:pt x="0" y="300"/>
                </a:lnTo>
                <a:lnTo>
                  <a:pt x="0" y="264"/>
                </a:lnTo>
                <a:lnTo>
                  <a:pt x="0" y="240"/>
                </a:lnTo>
                <a:lnTo>
                  <a:pt x="0" y="216"/>
                </a:lnTo>
                <a:lnTo>
                  <a:pt x="0" y="192"/>
                </a:lnTo>
                <a:lnTo>
                  <a:pt x="0" y="180"/>
                </a:lnTo>
                <a:lnTo>
                  <a:pt x="0" y="168"/>
                </a:lnTo>
                <a:lnTo>
                  <a:pt x="0" y="156"/>
                </a:lnTo>
                <a:lnTo>
                  <a:pt x="0" y="144"/>
                </a:lnTo>
                <a:lnTo>
                  <a:pt x="0" y="132"/>
                </a:lnTo>
                <a:lnTo>
                  <a:pt x="0" y="120"/>
                </a:lnTo>
                <a:lnTo>
                  <a:pt x="0" y="108"/>
                </a:lnTo>
                <a:lnTo>
                  <a:pt x="0" y="96"/>
                </a:lnTo>
                <a:lnTo>
                  <a:pt x="0" y="84"/>
                </a:lnTo>
                <a:lnTo>
                  <a:pt x="0" y="96"/>
                </a:lnTo>
              </a:path>
            </a:pathLst>
          </a:custGeom>
          <a:solidFill>
            <a:srgbClr val="996600"/>
          </a:solidFill>
          <a:ln w="12700" cap="rnd" cmpd="sng">
            <a:solidFill>
              <a:schemeClr val="tx1"/>
            </a:solidFill>
            <a:prstDash val="solid"/>
            <a:round/>
            <a:headEnd type="none" w="sm" len="sm"/>
            <a:tailEnd type="none" w="sm" len="sm"/>
          </a:ln>
          <a:effectLst/>
        </p:spPr>
        <p:txBody>
          <a:bodyPr/>
          <a:lstStyle/>
          <a:p>
            <a:endParaRPr lang="id-ID"/>
          </a:p>
        </p:txBody>
      </p:sp>
      <p:sp>
        <p:nvSpPr>
          <p:cNvPr id="21507" name="Rectangle 3"/>
          <p:cNvSpPr>
            <a:spLocks noGrp="1" noChangeArrowheads="1"/>
          </p:cNvSpPr>
          <p:nvPr>
            <p:ph type="title"/>
          </p:nvPr>
        </p:nvSpPr>
        <p:spPr>
          <a:xfrm>
            <a:off x="1727201" y="152400"/>
            <a:ext cx="8805863" cy="1371600"/>
          </a:xfrm>
          <a:noFill/>
          <a:ln/>
          <a:effectLst>
            <a:outerShdw dist="35921" dir="2700000" algn="ctr" rotWithShape="0">
              <a:schemeClr val="bg2"/>
            </a:outerShdw>
          </a:effectLst>
        </p:spPr>
        <p:txBody>
          <a:bodyPr vert="horz" lIns="92075" tIns="46038" rIns="92075" bIns="46038" rtlCol="0" anchor="b">
            <a:normAutofit/>
          </a:bodyPr>
          <a:lstStyle/>
          <a:p>
            <a:r>
              <a:rPr lang="en-US" sz="4000"/>
              <a:t>Plant uptake of broadcast, </a:t>
            </a:r>
            <a:br>
              <a:rPr lang="en-US" sz="4000"/>
            </a:br>
            <a:r>
              <a:rPr lang="en-US" sz="4000"/>
              <a:t>incorporated P Fertilizer.</a:t>
            </a:r>
          </a:p>
        </p:txBody>
      </p:sp>
      <p:grpSp>
        <p:nvGrpSpPr>
          <p:cNvPr id="2" name="Group 4"/>
          <p:cNvGrpSpPr>
            <a:grpSpLocks/>
          </p:cNvGrpSpPr>
          <p:nvPr/>
        </p:nvGrpSpPr>
        <p:grpSpPr bwMode="auto">
          <a:xfrm>
            <a:off x="5316538" y="2057401"/>
            <a:ext cx="2767012" cy="3751263"/>
            <a:chOff x="2976" y="1296"/>
            <a:chExt cx="1961" cy="2363"/>
          </a:xfrm>
        </p:grpSpPr>
        <p:sp>
          <p:nvSpPr>
            <p:cNvPr id="21509" name="Freeform 5"/>
            <p:cNvSpPr>
              <a:spLocks/>
            </p:cNvSpPr>
            <p:nvPr/>
          </p:nvSpPr>
          <p:spPr bwMode="auto">
            <a:xfrm>
              <a:off x="3502"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3" name="Group 6"/>
            <p:cNvGrpSpPr>
              <a:grpSpLocks/>
            </p:cNvGrpSpPr>
            <p:nvPr/>
          </p:nvGrpSpPr>
          <p:grpSpPr bwMode="auto">
            <a:xfrm>
              <a:off x="2976" y="1296"/>
              <a:ext cx="1961" cy="1557"/>
              <a:chOff x="2943" y="1296"/>
              <a:chExt cx="1961" cy="1557"/>
            </a:xfrm>
          </p:grpSpPr>
          <p:sp>
            <p:nvSpPr>
              <p:cNvPr id="21511" name="Freeform 7"/>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12" name="Freeform 8"/>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13" name="Freeform 9"/>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14" name="Freeform 10"/>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grpSp>
          <p:nvGrpSpPr>
            <p:cNvPr id="4" name="Group 11"/>
            <p:cNvGrpSpPr>
              <a:grpSpLocks/>
            </p:cNvGrpSpPr>
            <p:nvPr/>
          </p:nvGrpSpPr>
          <p:grpSpPr bwMode="auto">
            <a:xfrm>
              <a:off x="3552" y="2880"/>
              <a:ext cx="930" cy="753"/>
              <a:chOff x="3534" y="2847"/>
              <a:chExt cx="930" cy="753"/>
            </a:xfrm>
          </p:grpSpPr>
          <p:sp>
            <p:nvSpPr>
              <p:cNvPr id="21516" name="Freeform 12"/>
              <p:cNvSpPr>
                <a:spLocks/>
              </p:cNvSpPr>
              <p:nvPr/>
            </p:nvSpPr>
            <p:spPr bwMode="auto">
              <a:xfrm>
                <a:off x="3988" y="2847"/>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17" name="Freeform 13"/>
              <p:cNvSpPr>
                <a:spLocks/>
              </p:cNvSpPr>
              <p:nvPr/>
            </p:nvSpPr>
            <p:spPr bwMode="auto">
              <a:xfrm>
                <a:off x="3534" y="2869"/>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18" name="Freeform 14"/>
              <p:cNvSpPr>
                <a:spLocks/>
              </p:cNvSpPr>
              <p:nvPr/>
            </p:nvSpPr>
            <p:spPr bwMode="auto">
              <a:xfrm>
                <a:off x="3822" y="3102"/>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grpSp>
        <p:nvGrpSpPr>
          <p:cNvPr id="5" name="Group 15"/>
          <p:cNvGrpSpPr>
            <a:grpSpLocks/>
          </p:cNvGrpSpPr>
          <p:nvPr/>
        </p:nvGrpSpPr>
        <p:grpSpPr bwMode="auto">
          <a:xfrm>
            <a:off x="3487738" y="2133601"/>
            <a:ext cx="2767012" cy="3751263"/>
            <a:chOff x="2976" y="1296"/>
            <a:chExt cx="1961" cy="2363"/>
          </a:xfrm>
        </p:grpSpPr>
        <p:sp>
          <p:nvSpPr>
            <p:cNvPr id="21520" name="Freeform 16"/>
            <p:cNvSpPr>
              <a:spLocks/>
            </p:cNvSpPr>
            <p:nvPr/>
          </p:nvSpPr>
          <p:spPr bwMode="auto">
            <a:xfrm>
              <a:off x="3502"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6" name="Group 17"/>
            <p:cNvGrpSpPr>
              <a:grpSpLocks/>
            </p:cNvGrpSpPr>
            <p:nvPr/>
          </p:nvGrpSpPr>
          <p:grpSpPr bwMode="auto">
            <a:xfrm>
              <a:off x="2976" y="1296"/>
              <a:ext cx="1961" cy="1557"/>
              <a:chOff x="2943" y="1296"/>
              <a:chExt cx="1961" cy="1557"/>
            </a:xfrm>
          </p:grpSpPr>
          <p:sp>
            <p:nvSpPr>
              <p:cNvPr id="21522" name="Freeform 18"/>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23" name="Freeform 19"/>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24" name="Freeform 20"/>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25" name="Freeform 21"/>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grpSp>
          <p:nvGrpSpPr>
            <p:cNvPr id="7" name="Group 22"/>
            <p:cNvGrpSpPr>
              <a:grpSpLocks/>
            </p:cNvGrpSpPr>
            <p:nvPr/>
          </p:nvGrpSpPr>
          <p:grpSpPr bwMode="auto">
            <a:xfrm>
              <a:off x="3552" y="2880"/>
              <a:ext cx="930" cy="753"/>
              <a:chOff x="3534" y="2847"/>
              <a:chExt cx="930" cy="753"/>
            </a:xfrm>
          </p:grpSpPr>
          <p:sp>
            <p:nvSpPr>
              <p:cNvPr id="21527" name="Freeform 23"/>
              <p:cNvSpPr>
                <a:spLocks/>
              </p:cNvSpPr>
              <p:nvPr/>
            </p:nvSpPr>
            <p:spPr bwMode="auto">
              <a:xfrm>
                <a:off x="3988" y="2847"/>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28" name="Freeform 24"/>
              <p:cNvSpPr>
                <a:spLocks/>
              </p:cNvSpPr>
              <p:nvPr/>
            </p:nvSpPr>
            <p:spPr bwMode="auto">
              <a:xfrm>
                <a:off x="3534" y="2869"/>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29" name="Freeform 25"/>
              <p:cNvSpPr>
                <a:spLocks/>
              </p:cNvSpPr>
              <p:nvPr/>
            </p:nvSpPr>
            <p:spPr bwMode="auto">
              <a:xfrm>
                <a:off x="3822" y="3102"/>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grpSp>
        <p:nvGrpSpPr>
          <p:cNvPr id="8" name="Group 26"/>
          <p:cNvGrpSpPr>
            <a:grpSpLocks/>
          </p:cNvGrpSpPr>
          <p:nvPr/>
        </p:nvGrpSpPr>
        <p:grpSpPr bwMode="auto">
          <a:xfrm>
            <a:off x="7078663" y="2133601"/>
            <a:ext cx="2767012" cy="3751263"/>
            <a:chOff x="4519" y="1296"/>
            <a:chExt cx="1961" cy="2363"/>
          </a:xfrm>
        </p:grpSpPr>
        <p:sp>
          <p:nvSpPr>
            <p:cNvPr id="21531" name="Freeform 27"/>
            <p:cNvSpPr>
              <a:spLocks/>
            </p:cNvSpPr>
            <p:nvPr/>
          </p:nvSpPr>
          <p:spPr bwMode="auto">
            <a:xfrm>
              <a:off x="5045"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9" name="Group 28"/>
            <p:cNvGrpSpPr>
              <a:grpSpLocks/>
            </p:cNvGrpSpPr>
            <p:nvPr/>
          </p:nvGrpSpPr>
          <p:grpSpPr bwMode="auto">
            <a:xfrm>
              <a:off x="4519" y="1296"/>
              <a:ext cx="1961" cy="1557"/>
              <a:chOff x="2943" y="1296"/>
              <a:chExt cx="1961" cy="1557"/>
            </a:xfrm>
          </p:grpSpPr>
          <p:sp>
            <p:nvSpPr>
              <p:cNvPr id="21533" name="Freeform 29"/>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34" name="Freeform 30"/>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35" name="Freeform 31"/>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1536" name="Freeform 32"/>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sp>
          <p:nvSpPr>
            <p:cNvPr id="21537" name="Freeform 33"/>
            <p:cNvSpPr>
              <a:spLocks/>
            </p:cNvSpPr>
            <p:nvPr/>
          </p:nvSpPr>
          <p:spPr bwMode="auto">
            <a:xfrm>
              <a:off x="5549" y="2880"/>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38" name="Freeform 34"/>
            <p:cNvSpPr>
              <a:spLocks/>
            </p:cNvSpPr>
            <p:nvPr/>
          </p:nvSpPr>
          <p:spPr bwMode="auto">
            <a:xfrm>
              <a:off x="5095" y="2902"/>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1539" name="Freeform 35"/>
            <p:cNvSpPr>
              <a:spLocks/>
            </p:cNvSpPr>
            <p:nvPr/>
          </p:nvSpPr>
          <p:spPr bwMode="auto">
            <a:xfrm>
              <a:off x="5383" y="3135"/>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nvGrpSpPr>
          <p:cNvPr id="10" name="Group 36"/>
          <p:cNvGrpSpPr>
            <a:grpSpLocks/>
          </p:cNvGrpSpPr>
          <p:nvPr/>
        </p:nvGrpSpPr>
        <p:grpSpPr bwMode="auto">
          <a:xfrm>
            <a:off x="1752600" y="4419600"/>
            <a:ext cx="8548688" cy="1284288"/>
            <a:chOff x="182" y="2791"/>
            <a:chExt cx="6058" cy="809"/>
          </a:xfrm>
        </p:grpSpPr>
        <p:grpSp>
          <p:nvGrpSpPr>
            <p:cNvPr id="11" name="Group 37"/>
            <p:cNvGrpSpPr>
              <a:grpSpLocks/>
            </p:cNvGrpSpPr>
            <p:nvPr/>
          </p:nvGrpSpPr>
          <p:grpSpPr bwMode="auto">
            <a:xfrm>
              <a:off x="192" y="2976"/>
              <a:ext cx="6048" cy="624"/>
              <a:chOff x="192" y="2976"/>
              <a:chExt cx="6048" cy="624"/>
            </a:xfrm>
          </p:grpSpPr>
          <p:sp>
            <p:nvSpPr>
              <p:cNvPr id="21542" name="Oval 38"/>
              <p:cNvSpPr>
                <a:spLocks noChangeArrowheads="1"/>
              </p:cNvSpPr>
              <p:nvPr/>
            </p:nvSpPr>
            <p:spPr bwMode="auto">
              <a:xfrm>
                <a:off x="5232" y="3120"/>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3" name="Oval 39"/>
              <p:cNvSpPr>
                <a:spLocks noChangeArrowheads="1"/>
              </p:cNvSpPr>
              <p:nvPr/>
            </p:nvSpPr>
            <p:spPr bwMode="auto">
              <a:xfrm>
                <a:off x="5232" y="345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4" name="Oval 40"/>
              <p:cNvSpPr>
                <a:spLocks noChangeArrowheads="1"/>
              </p:cNvSpPr>
              <p:nvPr/>
            </p:nvSpPr>
            <p:spPr bwMode="auto">
              <a:xfrm>
                <a:off x="5904" y="321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5" name="Oval 41"/>
              <p:cNvSpPr>
                <a:spLocks noChangeArrowheads="1"/>
              </p:cNvSpPr>
              <p:nvPr/>
            </p:nvSpPr>
            <p:spPr bwMode="auto">
              <a:xfrm>
                <a:off x="6144" y="355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6" name="Oval 42"/>
              <p:cNvSpPr>
                <a:spLocks noChangeArrowheads="1"/>
              </p:cNvSpPr>
              <p:nvPr/>
            </p:nvSpPr>
            <p:spPr bwMode="auto">
              <a:xfrm>
                <a:off x="5520" y="331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7" name="Oval 43"/>
              <p:cNvSpPr>
                <a:spLocks noChangeArrowheads="1"/>
              </p:cNvSpPr>
              <p:nvPr/>
            </p:nvSpPr>
            <p:spPr bwMode="auto">
              <a:xfrm>
                <a:off x="6192" y="307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8" name="Oval 44"/>
              <p:cNvSpPr>
                <a:spLocks noChangeArrowheads="1"/>
              </p:cNvSpPr>
              <p:nvPr/>
            </p:nvSpPr>
            <p:spPr bwMode="auto">
              <a:xfrm>
                <a:off x="4032" y="3120"/>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49" name="Oval 45"/>
              <p:cNvSpPr>
                <a:spLocks noChangeArrowheads="1"/>
              </p:cNvSpPr>
              <p:nvPr/>
            </p:nvSpPr>
            <p:spPr bwMode="auto">
              <a:xfrm>
                <a:off x="4032" y="345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0" name="Oval 46"/>
              <p:cNvSpPr>
                <a:spLocks noChangeArrowheads="1"/>
              </p:cNvSpPr>
              <p:nvPr/>
            </p:nvSpPr>
            <p:spPr bwMode="auto">
              <a:xfrm>
                <a:off x="4704" y="321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1" name="Oval 47"/>
              <p:cNvSpPr>
                <a:spLocks noChangeArrowheads="1"/>
              </p:cNvSpPr>
              <p:nvPr/>
            </p:nvSpPr>
            <p:spPr bwMode="auto">
              <a:xfrm>
                <a:off x="4944" y="355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2" name="Oval 48"/>
              <p:cNvSpPr>
                <a:spLocks noChangeArrowheads="1"/>
              </p:cNvSpPr>
              <p:nvPr/>
            </p:nvSpPr>
            <p:spPr bwMode="auto">
              <a:xfrm>
                <a:off x="4320" y="331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3" name="Oval 49"/>
              <p:cNvSpPr>
                <a:spLocks noChangeArrowheads="1"/>
              </p:cNvSpPr>
              <p:nvPr/>
            </p:nvSpPr>
            <p:spPr bwMode="auto">
              <a:xfrm>
                <a:off x="4992" y="307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4" name="Oval 50"/>
              <p:cNvSpPr>
                <a:spLocks noChangeArrowheads="1"/>
              </p:cNvSpPr>
              <p:nvPr/>
            </p:nvSpPr>
            <p:spPr bwMode="auto">
              <a:xfrm>
                <a:off x="1296" y="307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5" name="Oval 51"/>
              <p:cNvSpPr>
                <a:spLocks noChangeArrowheads="1"/>
              </p:cNvSpPr>
              <p:nvPr/>
            </p:nvSpPr>
            <p:spPr bwMode="auto">
              <a:xfrm>
                <a:off x="2496" y="3024"/>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6" name="Oval 52"/>
              <p:cNvSpPr>
                <a:spLocks noChangeArrowheads="1"/>
              </p:cNvSpPr>
              <p:nvPr/>
            </p:nvSpPr>
            <p:spPr bwMode="auto">
              <a:xfrm>
                <a:off x="2496" y="3360"/>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7" name="Oval 53"/>
              <p:cNvSpPr>
                <a:spLocks noChangeArrowheads="1"/>
              </p:cNvSpPr>
              <p:nvPr/>
            </p:nvSpPr>
            <p:spPr bwMode="auto">
              <a:xfrm>
                <a:off x="3168" y="3120"/>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8" name="Oval 54"/>
              <p:cNvSpPr>
                <a:spLocks noChangeArrowheads="1"/>
              </p:cNvSpPr>
              <p:nvPr/>
            </p:nvSpPr>
            <p:spPr bwMode="auto">
              <a:xfrm>
                <a:off x="3408" y="345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59" name="Oval 55"/>
              <p:cNvSpPr>
                <a:spLocks noChangeArrowheads="1"/>
              </p:cNvSpPr>
              <p:nvPr/>
            </p:nvSpPr>
            <p:spPr bwMode="auto">
              <a:xfrm>
                <a:off x="2784" y="321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0" name="Oval 56"/>
              <p:cNvSpPr>
                <a:spLocks noChangeArrowheads="1"/>
              </p:cNvSpPr>
              <p:nvPr/>
            </p:nvSpPr>
            <p:spPr bwMode="auto">
              <a:xfrm>
                <a:off x="3456" y="297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1" name="Oval 57"/>
              <p:cNvSpPr>
                <a:spLocks noChangeArrowheads="1"/>
              </p:cNvSpPr>
              <p:nvPr/>
            </p:nvSpPr>
            <p:spPr bwMode="auto">
              <a:xfrm>
                <a:off x="1152" y="307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2" name="Oval 58"/>
              <p:cNvSpPr>
                <a:spLocks noChangeArrowheads="1"/>
              </p:cNvSpPr>
              <p:nvPr/>
            </p:nvSpPr>
            <p:spPr bwMode="auto">
              <a:xfrm>
                <a:off x="1152" y="3408"/>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3" name="Oval 59"/>
              <p:cNvSpPr>
                <a:spLocks noChangeArrowheads="1"/>
              </p:cNvSpPr>
              <p:nvPr/>
            </p:nvSpPr>
            <p:spPr bwMode="auto">
              <a:xfrm>
                <a:off x="1824" y="3168"/>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4" name="Oval 60"/>
              <p:cNvSpPr>
                <a:spLocks noChangeArrowheads="1"/>
              </p:cNvSpPr>
              <p:nvPr/>
            </p:nvSpPr>
            <p:spPr bwMode="auto">
              <a:xfrm>
                <a:off x="2064" y="3504"/>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5" name="Oval 61"/>
              <p:cNvSpPr>
                <a:spLocks noChangeArrowheads="1"/>
              </p:cNvSpPr>
              <p:nvPr/>
            </p:nvSpPr>
            <p:spPr bwMode="auto">
              <a:xfrm>
                <a:off x="1440" y="3264"/>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6" name="Oval 62"/>
              <p:cNvSpPr>
                <a:spLocks noChangeArrowheads="1"/>
              </p:cNvSpPr>
              <p:nvPr/>
            </p:nvSpPr>
            <p:spPr bwMode="auto">
              <a:xfrm>
                <a:off x="2112" y="3024"/>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7" name="Oval 63"/>
              <p:cNvSpPr>
                <a:spLocks noChangeArrowheads="1"/>
              </p:cNvSpPr>
              <p:nvPr/>
            </p:nvSpPr>
            <p:spPr bwMode="auto">
              <a:xfrm>
                <a:off x="192" y="3120"/>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8" name="Oval 64"/>
              <p:cNvSpPr>
                <a:spLocks noChangeArrowheads="1"/>
              </p:cNvSpPr>
              <p:nvPr/>
            </p:nvSpPr>
            <p:spPr bwMode="auto">
              <a:xfrm>
                <a:off x="192" y="345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69" name="Oval 65"/>
              <p:cNvSpPr>
                <a:spLocks noChangeArrowheads="1"/>
              </p:cNvSpPr>
              <p:nvPr/>
            </p:nvSpPr>
            <p:spPr bwMode="auto">
              <a:xfrm>
                <a:off x="864" y="3216"/>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70" name="Oval 66"/>
              <p:cNvSpPr>
                <a:spLocks noChangeArrowheads="1"/>
              </p:cNvSpPr>
              <p:nvPr/>
            </p:nvSpPr>
            <p:spPr bwMode="auto">
              <a:xfrm>
                <a:off x="1104" y="355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71" name="Oval 67"/>
              <p:cNvSpPr>
                <a:spLocks noChangeArrowheads="1"/>
              </p:cNvSpPr>
              <p:nvPr/>
            </p:nvSpPr>
            <p:spPr bwMode="auto">
              <a:xfrm>
                <a:off x="480" y="331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sp>
            <p:nvSpPr>
              <p:cNvPr id="21572" name="Oval 68"/>
              <p:cNvSpPr>
                <a:spLocks noChangeArrowheads="1"/>
              </p:cNvSpPr>
              <p:nvPr/>
            </p:nvSpPr>
            <p:spPr bwMode="auto">
              <a:xfrm>
                <a:off x="1152" y="3072"/>
                <a:ext cx="48" cy="48"/>
              </a:xfrm>
              <a:prstGeom prst="ellipse">
                <a:avLst/>
              </a:prstGeom>
              <a:solidFill>
                <a:schemeClr val="accent1"/>
              </a:solidFill>
              <a:ln w="9525">
                <a:solidFill>
                  <a:schemeClr val="tx1"/>
                </a:solidFill>
                <a:round/>
                <a:headEnd/>
                <a:tailEnd/>
              </a:ln>
              <a:effectLst/>
            </p:spPr>
            <p:txBody>
              <a:bodyPr wrap="none" lIns="92075" tIns="46038" rIns="92075" bIns="46038" anchor="ctr"/>
              <a:lstStyle/>
              <a:p>
                <a:endParaRPr lang="id-ID"/>
              </a:p>
            </p:txBody>
          </p:sp>
        </p:grpSp>
        <p:sp>
          <p:nvSpPr>
            <p:cNvPr id="21573" name="Text Box 69"/>
            <p:cNvSpPr txBox="1">
              <a:spLocks noChangeArrowheads="1"/>
            </p:cNvSpPr>
            <p:nvPr/>
          </p:nvSpPr>
          <p:spPr bwMode="auto">
            <a:xfrm>
              <a:off x="182" y="2791"/>
              <a:ext cx="1066" cy="291"/>
            </a:xfrm>
            <a:prstGeom prst="rect">
              <a:avLst/>
            </a:prstGeom>
            <a:noFill/>
            <a:ln w="9525">
              <a:noFill/>
              <a:miter lim="800000"/>
              <a:headEnd/>
              <a:tailEnd/>
            </a:ln>
            <a:effectLst/>
          </p:spPr>
          <p:txBody>
            <a:bodyPr lIns="92075" tIns="46038" rIns="92075" bIns="46038">
              <a:spAutoFit/>
            </a:bodyPr>
            <a:lstStyle/>
            <a:p>
              <a:r>
                <a:rPr lang="en-US" sz="2400">
                  <a:solidFill>
                    <a:srgbClr val="FFFC00"/>
                  </a:solidFill>
                </a:rPr>
                <a:t>P Fertilizer</a:t>
              </a:r>
            </a:p>
          </p:txBody>
        </p:sp>
        <p:sp>
          <p:nvSpPr>
            <p:cNvPr id="21574" name="Freeform 70"/>
            <p:cNvSpPr>
              <a:spLocks/>
            </p:cNvSpPr>
            <p:nvPr/>
          </p:nvSpPr>
          <p:spPr bwMode="auto">
            <a:xfrm>
              <a:off x="1192" y="2933"/>
              <a:ext cx="712" cy="259"/>
            </a:xfrm>
            <a:custGeom>
              <a:avLst/>
              <a:gdLst/>
              <a:ahLst/>
              <a:cxnLst>
                <a:cxn ang="0">
                  <a:pos x="0" y="51"/>
                </a:cxn>
                <a:cxn ang="0">
                  <a:pos x="104" y="75"/>
                </a:cxn>
                <a:cxn ang="0">
                  <a:pos x="312" y="67"/>
                </a:cxn>
                <a:cxn ang="0">
                  <a:pos x="408" y="43"/>
                </a:cxn>
                <a:cxn ang="0">
                  <a:pos x="648" y="3"/>
                </a:cxn>
                <a:cxn ang="0">
                  <a:pos x="688" y="11"/>
                </a:cxn>
                <a:cxn ang="0">
                  <a:pos x="712" y="83"/>
                </a:cxn>
                <a:cxn ang="0">
                  <a:pos x="704" y="211"/>
                </a:cxn>
                <a:cxn ang="0">
                  <a:pos x="688" y="259"/>
                </a:cxn>
              </a:cxnLst>
              <a:rect l="0" t="0" r="r" b="b"/>
              <a:pathLst>
                <a:path w="712" h="259">
                  <a:moveTo>
                    <a:pt x="0" y="51"/>
                  </a:moveTo>
                  <a:cubicBezTo>
                    <a:pt x="66" y="73"/>
                    <a:pt x="31" y="65"/>
                    <a:pt x="104" y="75"/>
                  </a:cubicBezTo>
                  <a:cubicBezTo>
                    <a:pt x="173" y="72"/>
                    <a:pt x="243" y="72"/>
                    <a:pt x="312" y="67"/>
                  </a:cubicBezTo>
                  <a:cubicBezTo>
                    <a:pt x="342" y="65"/>
                    <a:pt x="378" y="48"/>
                    <a:pt x="408" y="43"/>
                  </a:cubicBezTo>
                  <a:cubicBezTo>
                    <a:pt x="490" y="28"/>
                    <a:pt x="564" y="11"/>
                    <a:pt x="648" y="3"/>
                  </a:cubicBezTo>
                  <a:cubicBezTo>
                    <a:pt x="661" y="6"/>
                    <a:pt x="680" y="0"/>
                    <a:pt x="688" y="11"/>
                  </a:cubicBezTo>
                  <a:cubicBezTo>
                    <a:pt x="704" y="31"/>
                    <a:pt x="712" y="83"/>
                    <a:pt x="712" y="83"/>
                  </a:cubicBezTo>
                  <a:cubicBezTo>
                    <a:pt x="709" y="126"/>
                    <a:pt x="710" y="169"/>
                    <a:pt x="704" y="211"/>
                  </a:cubicBezTo>
                  <a:cubicBezTo>
                    <a:pt x="702" y="228"/>
                    <a:pt x="688" y="259"/>
                    <a:pt x="688" y="259"/>
                  </a:cubicBezTo>
                </a:path>
              </a:pathLst>
            </a:custGeom>
            <a:noFill/>
            <a:ln w="28575" cap="flat" cmpd="sng">
              <a:solidFill>
                <a:srgbClr val="FFFC00"/>
              </a:solidFill>
              <a:prstDash val="solid"/>
              <a:round/>
              <a:headEnd type="none" w="med" len="med"/>
              <a:tailEnd type="triangle" w="med" len="med"/>
            </a:ln>
            <a:effectLst/>
          </p:spPr>
          <p:txBody>
            <a:bodyPr wrap="none" lIns="92075" tIns="46038" rIns="92075" bIns="46038"/>
            <a:lstStyle/>
            <a:p>
              <a:endParaRPr lang="id-ID"/>
            </a:p>
          </p:txBody>
        </p:sp>
        <p:sp>
          <p:nvSpPr>
            <p:cNvPr id="21575" name="Freeform 71"/>
            <p:cNvSpPr>
              <a:spLocks/>
            </p:cNvSpPr>
            <p:nvPr/>
          </p:nvSpPr>
          <p:spPr bwMode="auto">
            <a:xfrm>
              <a:off x="1888" y="2927"/>
              <a:ext cx="232" cy="81"/>
            </a:xfrm>
            <a:custGeom>
              <a:avLst/>
              <a:gdLst/>
              <a:ahLst/>
              <a:cxnLst>
                <a:cxn ang="0">
                  <a:pos x="0" y="9"/>
                </a:cxn>
                <a:cxn ang="0">
                  <a:pos x="232" y="81"/>
                </a:cxn>
              </a:cxnLst>
              <a:rect l="0" t="0" r="r" b="b"/>
              <a:pathLst>
                <a:path w="232" h="81">
                  <a:moveTo>
                    <a:pt x="0" y="9"/>
                  </a:moveTo>
                  <a:cubicBezTo>
                    <a:pt x="68" y="13"/>
                    <a:pt x="191" y="0"/>
                    <a:pt x="232" y="81"/>
                  </a:cubicBezTo>
                </a:path>
              </a:pathLst>
            </a:custGeom>
            <a:noFill/>
            <a:ln w="38100" cap="flat" cmpd="sng">
              <a:solidFill>
                <a:srgbClr val="FFFC00"/>
              </a:solidFill>
              <a:prstDash val="solid"/>
              <a:round/>
              <a:headEnd type="none" w="med" len="med"/>
              <a:tailEnd type="triangle" w="med" len="med"/>
            </a:ln>
            <a:effectLst/>
          </p:spPr>
          <p:txBody>
            <a:bodyPr wrap="none" lIns="92075" tIns="46038" rIns="92075" bIns="46038"/>
            <a:lstStyle/>
            <a:p>
              <a:endParaRPr lang="id-ID"/>
            </a:p>
          </p:txBody>
        </p:sp>
      </p:grpSp>
      <p:grpSp>
        <p:nvGrpSpPr>
          <p:cNvPr id="12" name="Group 72"/>
          <p:cNvGrpSpPr>
            <a:grpSpLocks/>
          </p:cNvGrpSpPr>
          <p:nvPr/>
        </p:nvGrpSpPr>
        <p:grpSpPr bwMode="auto">
          <a:xfrm>
            <a:off x="2608264" y="4648201"/>
            <a:ext cx="7381875" cy="1662113"/>
            <a:chOff x="683" y="2928"/>
            <a:chExt cx="4650" cy="1047"/>
          </a:xfrm>
        </p:grpSpPr>
        <p:sp>
          <p:nvSpPr>
            <p:cNvPr id="21577" name="Text Box 73"/>
            <p:cNvSpPr txBox="1">
              <a:spLocks noChangeArrowheads="1"/>
            </p:cNvSpPr>
            <p:nvPr/>
          </p:nvSpPr>
          <p:spPr bwMode="auto">
            <a:xfrm>
              <a:off x="683" y="3744"/>
              <a:ext cx="4650" cy="231"/>
            </a:xfrm>
            <a:prstGeom prst="rect">
              <a:avLst/>
            </a:prstGeom>
            <a:noFill/>
            <a:ln w="9525">
              <a:noFill/>
              <a:miter lim="800000"/>
              <a:headEnd/>
              <a:tailEnd/>
            </a:ln>
            <a:effectLst/>
          </p:spPr>
          <p:txBody>
            <a:bodyPr lIns="92075" tIns="46038" rIns="92075" bIns="46038">
              <a:spAutoFit/>
            </a:bodyPr>
            <a:lstStyle/>
            <a:p>
              <a:pPr>
                <a:buFontTx/>
                <a:buChar char="•"/>
              </a:pPr>
              <a:r>
                <a:rPr lang="en-US" b="1">
                  <a:solidFill>
                    <a:srgbClr val="FFFC00"/>
                  </a:solidFill>
                </a:rPr>
                <a:t>Only 10 to 15 % of incorporated P fertilizer is absorbed by crop.</a:t>
              </a:r>
            </a:p>
          </p:txBody>
        </p:sp>
        <p:grpSp>
          <p:nvGrpSpPr>
            <p:cNvPr id="13" name="Group 74"/>
            <p:cNvGrpSpPr>
              <a:grpSpLocks/>
            </p:cNvGrpSpPr>
            <p:nvPr/>
          </p:nvGrpSpPr>
          <p:grpSpPr bwMode="auto">
            <a:xfrm>
              <a:off x="1776" y="2928"/>
              <a:ext cx="3008" cy="772"/>
              <a:chOff x="1776" y="2928"/>
              <a:chExt cx="3008" cy="772"/>
            </a:xfrm>
          </p:grpSpPr>
          <p:sp>
            <p:nvSpPr>
              <p:cNvPr id="21579" name="Freeform 75"/>
              <p:cNvSpPr>
                <a:spLocks/>
              </p:cNvSpPr>
              <p:nvPr/>
            </p:nvSpPr>
            <p:spPr bwMode="auto">
              <a:xfrm>
                <a:off x="1776" y="3410"/>
                <a:ext cx="117" cy="265"/>
              </a:xfrm>
              <a:custGeom>
                <a:avLst/>
                <a:gdLst/>
                <a:ahLst/>
                <a:cxnLst>
                  <a:cxn ang="0">
                    <a:pos x="46" y="0"/>
                  </a:cxn>
                  <a:cxn ang="0">
                    <a:pos x="55" y="28"/>
                  </a:cxn>
                  <a:cxn ang="0">
                    <a:pos x="82" y="46"/>
                  </a:cxn>
                  <a:cxn ang="0">
                    <a:pos x="101" y="101"/>
                  </a:cxn>
                  <a:cxn ang="0">
                    <a:pos x="91" y="183"/>
                  </a:cxn>
                  <a:cxn ang="0">
                    <a:pos x="64" y="201"/>
                  </a:cxn>
                  <a:cxn ang="0">
                    <a:pos x="0" y="265"/>
                  </a:cxn>
                </a:cxnLst>
                <a:rect l="0" t="0" r="r" b="b"/>
                <a:pathLst>
                  <a:path w="101" h="265">
                    <a:moveTo>
                      <a:pt x="46" y="0"/>
                    </a:moveTo>
                    <a:cubicBezTo>
                      <a:pt x="49" y="9"/>
                      <a:pt x="49" y="20"/>
                      <a:pt x="55" y="28"/>
                    </a:cubicBezTo>
                    <a:cubicBezTo>
                      <a:pt x="62" y="37"/>
                      <a:pt x="76" y="37"/>
                      <a:pt x="82" y="46"/>
                    </a:cubicBezTo>
                    <a:cubicBezTo>
                      <a:pt x="92" y="62"/>
                      <a:pt x="101" y="101"/>
                      <a:pt x="101" y="101"/>
                    </a:cubicBezTo>
                    <a:cubicBezTo>
                      <a:pt x="98" y="128"/>
                      <a:pt x="101" y="157"/>
                      <a:pt x="91" y="183"/>
                    </a:cubicBezTo>
                    <a:cubicBezTo>
                      <a:pt x="87" y="193"/>
                      <a:pt x="72" y="194"/>
                      <a:pt x="64" y="201"/>
                    </a:cubicBezTo>
                    <a:cubicBezTo>
                      <a:pt x="47" y="215"/>
                      <a:pt x="18" y="265"/>
                      <a:pt x="0" y="265"/>
                    </a:cubicBezTo>
                  </a:path>
                </a:pathLst>
              </a:custGeom>
              <a:solidFill>
                <a:srgbClr val="8DD9FF"/>
              </a:solidFill>
              <a:ln w="9525">
                <a:solidFill>
                  <a:schemeClr val="tx1"/>
                </a:solidFill>
                <a:round/>
                <a:headEnd/>
                <a:tailEnd/>
              </a:ln>
              <a:effectLst/>
            </p:spPr>
            <p:txBody>
              <a:bodyPr wrap="none"/>
              <a:lstStyle/>
              <a:p>
                <a:endParaRPr lang="id-ID"/>
              </a:p>
            </p:txBody>
          </p:sp>
          <p:sp>
            <p:nvSpPr>
              <p:cNvPr id="21580" name="Freeform 76"/>
              <p:cNvSpPr>
                <a:spLocks/>
              </p:cNvSpPr>
              <p:nvPr/>
            </p:nvSpPr>
            <p:spPr bwMode="auto">
              <a:xfrm>
                <a:off x="2112" y="2928"/>
                <a:ext cx="247" cy="192"/>
              </a:xfrm>
              <a:custGeom>
                <a:avLst/>
                <a:gdLst/>
                <a:ahLst/>
                <a:cxnLst>
                  <a:cxn ang="0">
                    <a:pos x="152" y="212"/>
                  </a:cxn>
                  <a:cxn ang="0">
                    <a:pos x="143" y="29"/>
                  </a:cxn>
                  <a:cxn ang="0">
                    <a:pos x="15" y="11"/>
                  </a:cxn>
                </a:cxnLst>
                <a:rect l="0" t="0" r="r" b="b"/>
                <a:pathLst>
                  <a:path w="199" h="212">
                    <a:moveTo>
                      <a:pt x="152" y="212"/>
                    </a:moveTo>
                    <a:cubicBezTo>
                      <a:pt x="166" y="171"/>
                      <a:pt x="199" y="40"/>
                      <a:pt x="143" y="29"/>
                    </a:cubicBezTo>
                    <a:cubicBezTo>
                      <a:pt x="0" y="0"/>
                      <a:pt x="54" y="50"/>
                      <a:pt x="15" y="11"/>
                    </a:cubicBezTo>
                  </a:path>
                </a:pathLst>
              </a:custGeom>
              <a:solidFill>
                <a:srgbClr val="8DD9FF"/>
              </a:solidFill>
              <a:ln w="9525">
                <a:solidFill>
                  <a:schemeClr val="tx1"/>
                </a:solidFill>
                <a:round/>
                <a:headEnd/>
                <a:tailEnd/>
              </a:ln>
              <a:effectLst/>
            </p:spPr>
            <p:txBody>
              <a:bodyPr wrap="none"/>
              <a:lstStyle/>
              <a:p>
                <a:endParaRPr lang="id-ID"/>
              </a:p>
            </p:txBody>
          </p:sp>
          <p:sp>
            <p:nvSpPr>
              <p:cNvPr id="21581" name="Freeform 77"/>
              <p:cNvSpPr>
                <a:spLocks/>
              </p:cNvSpPr>
              <p:nvPr/>
            </p:nvSpPr>
            <p:spPr bwMode="auto">
              <a:xfrm>
                <a:off x="2845" y="3319"/>
                <a:ext cx="300" cy="356"/>
              </a:xfrm>
              <a:custGeom>
                <a:avLst/>
                <a:gdLst/>
                <a:ahLst/>
                <a:cxnLst>
                  <a:cxn ang="0">
                    <a:pos x="154" y="0"/>
                  </a:cxn>
                  <a:cxn ang="0">
                    <a:pos x="163" y="64"/>
                  </a:cxn>
                  <a:cxn ang="0">
                    <a:pos x="236" y="82"/>
                  </a:cxn>
                  <a:cxn ang="0">
                    <a:pos x="282" y="137"/>
                  </a:cxn>
                  <a:cxn ang="0">
                    <a:pos x="300" y="192"/>
                  </a:cxn>
                  <a:cxn ang="0">
                    <a:pos x="254" y="292"/>
                  </a:cxn>
                  <a:cxn ang="0">
                    <a:pos x="236" y="311"/>
                  </a:cxn>
                  <a:cxn ang="0">
                    <a:pos x="181" y="338"/>
                  </a:cxn>
                  <a:cxn ang="0">
                    <a:pos x="126" y="356"/>
                  </a:cxn>
                  <a:cxn ang="0">
                    <a:pos x="90" y="311"/>
                  </a:cxn>
                </a:cxnLst>
                <a:rect l="0" t="0" r="r" b="b"/>
                <a:pathLst>
                  <a:path w="300" h="356">
                    <a:moveTo>
                      <a:pt x="154" y="0"/>
                    </a:moveTo>
                    <a:cubicBezTo>
                      <a:pt x="157" y="21"/>
                      <a:pt x="150" y="47"/>
                      <a:pt x="163" y="64"/>
                    </a:cubicBezTo>
                    <a:cubicBezTo>
                      <a:pt x="178" y="84"/>
                      <a:pt x="212" y="74"/>
                      <a:pt x="236" y="82"/>
                    </a:cubicBezTo>
                    <a:cubicBezTo>
                      <a:pt x="253" y="99"/>
                      <a:pt x="272" y="114"/>
                      <a:pt x="282" y="137"/>
                    </a:cubicBezTo>
                    <a:cubicBezTo>
                      <a:pt x="290" y="155"/>
                      <a:pt x="300" y="192"/>
                      <a:pt x="300" y="192"/>
                    </a:cubicBezTo>
                    <a:cubicBezTo>
                      <a:pt x="289" y="257"/>
                      <a:pt x="300" y="255"/>
                      <a:pt x="254" y="292"/>
                    </a:cubicBezTo>
                    <a:cubicBezTo>
                      <a:pt x="247" y="297"/>
                      <a:pt x="243" y="306"/>
                      <a:pt x="236" y="311"/>
                    </a:cubicBezTo>
                    <a:cubicBezTo>
                      <a:pt x="219" y="322"/>
                      <a:pt x="200" y="330"/>
                      <a:pt x="181" y="338"/>
                    </a:cubicBezTo>
                    <a:cubicBezTo>
                      <a:pt x="163" y="346"/>
                      <a:pt x="126" y="356"/>
                      <a:pt x="126" y="356"/>
                    </a:cubicBezTo>
                    <a:cubicBezTo>
                      <a:pt x="0" y="342"/>
                      <a:pt x="45" y="356"/>
                      <a:pt x="90" y="311"/>
                    </a:cubicBezTo>
                  </a:path>
                </a:pathLst>
              </a:custGeom>
              <a:solidFill>
                <a:srgbClr val="8DD9FF"/>
              </a:solidFill>
              <a:ln w="9525">
                <a:solidFill>
                  <a:schemeClr val="tx1"/>
                </a:solidFill>
                <a:round/>
                <a:headEnd/>
                <a:tailEnd/>
              </a:ln>
              <a:effectLst/>
            </p:spPr>
            <p:txBody>
              <a:bodyPr wrap="none"/>
              <a:lstStyle/>
              <a:p>
                <a:endParaRPr lang="id-ID"/>
              </a:p>
            </p:txBody>
          </p:sp>
          <p:sp>
            <p:nvSpPr>
              <p:cNvPr id="21582" name="Freeform 78"/>
              <p:cNvSpPr>
                <a:spLocks/>
              </p:cNvSpPr>
              <p:nvPr/>
            </p:nvSpPr>
            <p:spPr bwMode="auto">
              <a:xfrm>
                <a:off x="3493" y="3216"/>
                <a:ext cx="251" cy="386"/>
              </a:xfrm>
              <a:custGeom>
                <a:avLst/>
                <a:gdLst/>
                <a:ahLst/>
                <a:cxnLst>
                  <a:cxn ang="0">
                    <a:pos x="0" y="0"/>
                  </a:cxn>
                  <a:cxn ang="0">
                    <a:pos x="18" y="183"/>
                  </a:cxn>
                  <a:cxn ang="0">
                    <a:pos x="27" y="228"/>
                  </a:cxn>
                  <a:cxn ang="0">
                    <a:pos x="137" y="274"/>
                  </a:cxn>
                  <a:cxn ang="0">
                    <a:pos x="210" y="292"/>
                  </a:cxn>
                </a:cxnLst>
                <a:rect l="0" t="0" r="r" b="b"/>
                <a:pathLst>
                  <a:path w="210" h="292">
                    <a:moveTo>
                      <a:pt x="0" y="0"/>
                    </a:moveTo>
                    <a:cubicBezTo>
                      <a:pt x="54" y="54"/>
                      <a:pt x="35" y="111"/>
                      <a:pt x="18" y="183"/>
                    </a:cubicBezTo>
                    <a:cubicBezTo>
                      <a:pt x="21" y="198"/>
                      <a:pt x="20" y="215"/>
                      <a:pt x="27" y="228"/>
                    </a:cubicBezTo>
                    <a:cubicBezTo>
                      <a:pt x="45" y="260"/>
                      <a:pt x="106" y="264"/>
                      <a:pt x="137" y="274"/>
                    </a:cubicBezTo>
                    <a:cubicBezTo>
                      <a:pt x="161" y="282"/>
                      <a:pt x="210" y="292"/>
                      <a:pt x="210" y="292"/>
                    </a:cubicBezTo>
                  </a:path>
                </a:pathLst>
              </a:custGeom>
              <a:solidFill>
                <a:srgbClr val="8DD9FF"/>
              </a:solidFill>
              <a:ln w="9525">
                <a:solidFill>
                  <a:schemeClr val="tx1"/>
                </a:solidFill>
                <a:round/>
                <a:headEnd/>
                <a:tailEnd/>
              </a:ln>
              <a:effectLst/>
            </p:spPr>
            <p:txBody>
              <a:bodyPr wrap="none"/>
              <a:lstStyle/>
              <a:p>
                <a:endParaRPr lang="id-ID"/>
              </a:p>
            </p:txBody>
          </p:sp>
          <p:sp>
            <p:nvSpPr>
              <p:cNvPr id="21583" name="Freeform 79"/>
              <p:cNvSpPr>
                <a:spLocks/>
              </p:cNvSpPr>
              <p:nvPr/>
            </p:nvSpPr>
            <p:spPr bwMode="auto">
              <a:xfrm>
                <a:off x="4288" y="3360"/>
                <a:ext cx="320" cy="340"/>
              </a:xfrm>
              <a:custGeom>
                <a:avLst/>
                <a:gdLst/>
                <a:ahLst/>
                <a:cxnLst>
                  <a:cxn ang="0">
                    <a:pos x="0" y="0"/>
                  </a:cxn>
                  <a:cxn ang="0">
                    <a:pos x="46" y="201"/>
                  </a:cxn>
                  <a:cxn ang="0">
                    <a:pos x="64" y="228"/>
                  </a:cxn>
                  <a:cxn ang="0">
                    <a:pos x="119" y="247"/>
                  </a:cxn>
                  <a:cxn ang="0">
                    <a:pos x="229" y="183"/>
                  </a:cxn>
                </a:cxnLst>
                <a:rect l="0" t="0" r="r" b="b"/>
                <a:pathLst>
                  <a:path w="255" h="262">
                    <a:moveTo>
                      <a:pt x="0" y="0"/>
                    </a:moveTo>
                    <a:cubicBezTo>
                      <a:pt x="55" y="74"/>
                      <a:pt x="12" y="131"/>
                      <a:pt x="46" y="201"/>
                    </a:cubicBezTo>
                    <a:cubicBezTo>
                      <a:pt x="51" y="211"/>
                      <a:pt x="55" y="222"/>
                      <a:pt x="64" y="228"/>
                    </a:cubicBezTo>
                    <a:cubicBezTo>
                      <a:pt x="80" y="238"/>
                      <a:pt x="119" y="247"/>
                      <a:pt x="119" y="247"/>
                    </a:cubicBezTo>
                    <a:cubicBezTo>
                      <a:pt x="255" y="232"/>
                      <a:pt x="185" y="262"/>
                      <a:pt x="229" y="183"/>
                    </a:cubicBezTo>
                  </a:path>
                </a:pathLst>
              </a:custGeom>
              <a:solidFill>
                <a:srgbClr val="8DD9FF"/>
              </a:solidFill>
              <a:ln w="9525">
                <a:solidFill>
                  <a:schemeClr val="tx1"/>
                </a:solidFill>
                <a:round/>
                <a:headEnd/>
                <a:tailEnd/>
              </a:ln>
              <a:effectLst/>
            </p:spPr>
            <p:txBody>
              <a:bodyPr wrap="none"/>
              <a:lstStyle/>
              <a:p>
                <a:endParaRPr lang="id-ID"/>
              </a:p>
            </p:txBody>
          </p:sp>
          <p:sp>
            <p:nvSpPr>
              <p:cNvPr id="21584" name="Freeform 80"/>
              <p:cNvSpPr>
                <a:spLocks/>
              </p:cNvSpPr>
              <p:nvPr/>
            </p:nvSpPr>
            <p:spPr bwMode="auto">
              <a:xfrm>
                <a:off x="4571" y="3328"/>
                <a:ext cx="213" cy="247"/>
              </a:xfrm>
              <a:custGeom>
                <a:avLst/>
                <a:gdLst/>
                <a:ahLst/>
                <a:cxnLst>
                  <a:cxn ang="0">
                    <a:pos x="0" y="0"/>
                  </a:cxn>
                  <a:cxn ang="0">
                    <a:pos x="28" y="165"/>
                  </a:cxn>
                  <a:cxn ang="0">
                    <a:pos x="202" y="247"/>
                  </a:cxn>
                  <a:cxn ang="0">
                    <a:pos x="211" y="192"/>
                  </a:cxn>
                  <a:cxn ang="0">
                    <a:pos x="192" y="165"/>
                  </a:cxn>
                  <a:cxn ang="0">
                    <a:pos x="128" y="73"/>
                  </a:cxn>
                  <a:cxn ang="0">
                    <a:pos x="74" y="37"/>
                  </a:cxn>
                  <a:cxn ang="0">
                    <a:pos x="0" y="0"/>
                  </a:cxn>
                </a:cxnLst>
                <a:rect l="0" t="0" r="r" b="b"/>
                <a:pathLst>
                  <a:path w="213" h="247">
                    <a:moveTo>
                      <a:pt x="0" y="0"/>
                    </a:moveTo>
                    <a:cubicBezTo>
                      <a:pt x="56" y="53"/>
                      <a:pt x="11" y="2"/>
                      <a:pt x="28" y="165"/>
                    </a:cubicBezTo>
                    <a:cubicBezTo>
                      <a:pt x="36" y="238"/>
                      <a:pt x="151" y="237"/>
                      <a:pt x="202" y="247"/>
                    </a:cubicBezTo>
                    <a:cubicBezTo>
                      <a:pt x="205" y="229"/>
                      <a:pt x="213" y="210"/>
                      <a:pt x="211" y="192"/>
                    </a:cubicBezTo>
                    <a:cubicBezTo>
                      <a:pt x="210" y="181"/>
                      <a:pt x="197" y="175"/>
                      <a:pt x="192" y="165"/>
                    </a:cubicBezTo>
                    <a:cubicBezTo>
                      <a:pt x="174" y="129"/>
                      <a:pt x="162" y="98"/>
                      <a:pt x="128" y="73"/>
                    </a:cubicBezTo>
                    <a:cubicBezTo>
                      <a:pt x="111" y="60"/>
                      <a:pt x="89" y="52"/>
                      <a:pt x="74" y="37"/>
                    </a:cubicBezTo>
                    <a:cubicBezTo>
                      <a:pt x="49" y="12"/>
                      <a:pt x="36" y="0"/>
                      <a:pt x="0" y="0"/>
                    </a:cubicBezTo>
                    <a:close/>
                  </a:path>
                </a:pathLst>
              </a:custGeom>
              <a:solidFill>
                <a:srgbClr val="8DD9FF"/>
              </a:solidFill>
              <a:ln w="9525">
                <a:solidFill>
                  <a:srgbClr val="66CCFF"/>
                </a:solidFill>
                <a:round/>
                <a:headEnd/>
                <a:tailEnd/>
              </a:ln>
              <a:effectLst/>
            </p:spPr>
            <p:txBody>
              <a:bodyPr wrap="none"/>
              <a:lstStyle/>
              <a:p>
                <a:endParaRPr lang="id-ID"/>
              </a:p>
            </p:txBody>
          </p:sp>
        </p:grpSp>
      </p:grpSp>
      <p:sp>
        <p:nvSpPr>
          <p:cNvPr id="21585" name="Text Box 81"/>
          <p:cNvSpPr txBox="1">
            <a:spLocks noChangeArrowheads="1"/>
          </p:cNvSpPr>
          <p:nvPr/>
        </p:nvSpPr>
        <p:spPr bwMode="auto">
          <a:xfrm>
            <a:off x="2590800" y="6324601"/>
            <a:ext cx="7162800" cy="366713"/>
          </a:xfrm>
          <a:prstGeom prst="rect">
            <a:avLst/>
          </a:prstGeom>
          <a:noFill/>
          <a:ln w="9525">
            <a:noFill/>
            <a:miter lim="800000"/>
            <a:headEnd/>
            <a:tailEnd/>
          </a:ln>
          <a:effectLst/>
        </p:spPr>
        <p:txBody>
          <a:bodyPr lIns="92075" tIns="46038" rIns="92075" bIns="46038">
            <a:spAutoFit/>
          </a:bodyPr>
          <a:lstStyle/>
          <a:p>
            <a:pPr>
              <a:buFontTx/>
              <a:buChar char="•"/>
            </a:pPr>
            <a:r>
              <a:rPr lang="en-US" b="1">
                <a:solidFill>
                  <a:srgbClr val="FFFC00"/>
                </a:solidFill>
              </a:rPr>
              <a:t>85 to 90 % of P fertilizer reacts with soil to “build up” soil test.</a:t>
            </a:r>
          </a:p>
        </p:txBody>
      </p:sp>
    </p:spTree>
    <p:extLst>
      <p:ext uri="{BB962C8B-B14F-4D97-AF65-F5344CB8AC3E}">
        <p14:creationId xmlns:p14="http://schemas.microsoft.com/office/powerpoint/2010/main" val="7346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85"/>
                                        </p:tgtEl>
                                        <p:attrNameLst>
                                          <p:attrName>style.visibility</p:attrName>
                                        </p:attrNameLst>
                                      </p:cBhvr>
                                      <p:to>
                                        <p:strVal val="visible"/>
                                      </p:to>
                                    </p:set>
                                    <p:animEffect transition="in" filter="wipe(left)">
                                      <p:cBhvr>
                                        <p:cTn id="21" dur="500"/>
                                        <p:tgtEl>
                                          <p:spTgt spid="21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P spid="2158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reeform 2"/>
          <p:cNvSpPr>
            <a:spLocks/>
          </p:cNvSpPr>
          <p:nvPr/>
        </p:nvSpPr>
        <p:spPr bwMode="auto">
          <a:xfrm>
            <a:off x="1524000" y="4343400"/>
            <a:ext cx="9144000" cy="2514600"/>
          </a:xfrm>
          <a:custGeom>
            <a:avLst/>
            <a:gdLst/>
            <a:ahLst/>
            <a:cxnLst>
              <a:cxn ang="0">
                <a:pos x="180" y="84"/>
              </a:cxn>
              <a:cxn ang="0">
                <a:pos x="396" y="84"/>
              </a:cxn>
              <a:cxn ang="0">
                <a:pos x="636" y="120"/>
              </a:cxn>
              <a:cxn ang="0">
                <a:pos x="876" y="108"/>
              </a:cxn>
              <a:cxn ang="0">
                <a:pos x="1128" y="60"/>
              </a:cxn>
              <a:cxn ang="0">
                <a:pos x="1332" y="48"/>
              </a:cxn>
              <a:cxn ang="0">
                <a:pos x="1548" y="96"/>
              </a:cxn>
              <a:cxn ang="0">
                <a:pos x="1764" y="132"/>
              </a:cxn>
              <a:cxn ang="0">
                <a:pos x="1968" y="168"/>
              </a:cxn>
              <a:cxn ang="0">
                <a:pos x="2148" y="180"/>
              </a:cxn>
              <a:cxn ang="0">
                <a:pos x="2328" y="144"/>
              </a:cxn>
              <a:cxn ang="0">
                <a:pos x="2508" y="120"/>
              </a:cxn>
              <a:cxn ang="0">
                <a:pos x="2688" y="144"/>
              </a:cxn>
              <a:cxn ang="0">
                <a:pos x="2868" y="108"/>
              </a:cxn>
              <a:cxn ang="0">
                <a:pos x="3048" y="84"/>
              </a:cxn>
              <a:cxn ang="0">
                <a:pos x="3240" y="108"/>
              </a:cxn>
              <a:cxn ang="0">
                <a:pos x="3420" y="108"/>
              </a:cxn>
              <a:cxn ang="0">
                <a:pos x="3600" y="108"/>
              </a:cxn>
              <a:cxn ang="0">
                <a:pos x="3780" y="132"/>
              </a:cxn>
              <a:cxn ang="0">
                <a:pos x="3960" y="132"/>
              </a:cxn>
              <a:cxn ang="0">
                <a:pos x="4140" y="132"/>
              </a:cxn>
              <a:cxn ang="0">
                <a:pos x="4320" y="132"/>
              </a:cxn>
              <a:cxn ang="0">
                <a:pos x="4500" y="144"/>
              </a:cxn>
              <a:cxn ang="0">
                <a:pos x="4680" y="168"/>
              </a:cxn>
              <a:cxn ang="0">
                <a:pos x="4860" y="216"/>
              </a:cxn>
              <a:cxn ang="0">
                <a:pos x="5076" y="204"/>
              </a:cxn>
              <a:cxn ang="0">
                <a:pos x="5304" y="216"/>
              </a:cxn>
              <a:cxn ang="0">
                <a:pos x="5508" y="240"/>
              </a:cxn>
              <a:cxn ang="0">
                <a:pos x="5724" y="216"/>
              </a:cxn>
              <a:cxn ang="0">
                <a:pos x="5759" y="312"/>
              </a:cxn>
              <a:cxn ang="0">
                <a:pos x="5759" y="612"/>
              </a:cxn>
              <a:cxn ang="0">
                <a:pos x="5759" y="936"/>
              </a:cxn>
              <a:cxn ang="0">
                <a:pos x="5759" y="1164"/>
              </a:cxn>
              <a:cxn ang="0">
                <a:pos x="5759" y="1356"/>
              </a:cxn>
              <a:cxn ang="0">
                <a:pos x="5759" y="1500"/>
              </a:cxn>
              <a:cxn ang="0">
                <a:pos x="5628" y="1583"/>
              </a:cxn>
              <a:cxn ang="0">
                <a:pos x="5340" y="1583"/>
              </a:cxn>
              <a:cxn ang="0">
                <a:pos x="5016" y="1583"/>
              </a:cxn>
              <a:cxn ang="0">
                <a:pos x="4596" y="1583"/>
              </a:cxn>
              <a:cxn ang="0">
                <a:pos x="4188" y="1583"/>
              </a:cxn>
              <a:cxn ang="0">
                <a:pos x="3756" y="1583"/>
              </a:cxn>
              <a:cxn ang="0">
                <a:pos x="3096" y="1583"/>
              </a:cxn>
              <a:cxn ang="0">
                <a:pos x="2484" y="1583"/>
              </a:cxn>
              <a:cxn ang="0">
                <a:pos x="2112" y="1583"/>
              </a:cxn>
              <a:cxn ang="0">
                <a:pos x="1692" y="1583"/>
              </a:cxn>
              <a:cxn ang="0">
                <a:pos x="1284" y="1583"/>
              </a:cxn>
              <a:cxn ang="0">
                <a:pos x="876" y="1583"/>
              </a:cxn>
              <a:cxn ang="0">
                <a:pos x="444" y="1583"/>
              </a:cxn>
              <a:cxn ang="0">
                <a:pos x="84" y="1583"/>
              </a:cxn>
              <a:cxn ang="0">
                <a:pos x="0" y="1548"/>
              </a:cxn>
              <a:cxn ang="0">
                <a:pos x="0" y="1332"/>
              </a:cxn>
              <a:cxn ang="0">
                <a:pos x="0" y="1020"/>
              </a:cxn>
              <a:cxn ang="0">
                <a:pos x="0" y="732"/>
              </a:cxn>
              <a:cxn ang="0">
                <a:pos x="0" y="468"/>
              </a:cxn>
              <a:cxn ang="0">
                <a:pos x="0" y="264"/>
              </a:cxn>
              <a:cxn ang="0">
                <a:pos x="0" y="168"/>
              </a:cxn>
              <a:cxn ang="0">
                <a:pos x="0" y="108"/>
              </a:cxn>
            </a:cxnLst>
            <a:rect l="0" t="0" r="r" b="b"/>
            <a:pathLst>
              <a:path w="5760" h="1584">
                <a:moveTo>
                  <a:pt x="0" y="0"/>
                </a:moveTo>
                <a:lnTo>
                  <a:pt x="24" y="48"/>
                </a:lnTo>
                <a:lnTo>
                  <a:pt x="72" y="48"/>
                </a:lnTo>
                <a:lnTo>
                  <a:pt x="132" y="72"/>
                </a:lnTo>
                <a:lnTo>
                  <a:pt x="180" y="84"/>
                </a:lnTo>
                <a:lnTo>
                  <a:pt x="216" y="84"/>
                </a:lnTo>
                <a:lnTo>
                  <a:pt x="252" y="84"/>
                </a:lnTo>
                <a:lnTo>
                  <a:pt x="312" y="84"/>
                </a:lnTo>
                <a:lnTo>
                  <a:pt x="348" y="84"/>
                </a:lnTo>
                <a:lnTo>
                  <a:pt x="396" y="84"/>
                </a:lnTo>
                <a:lnTo>
                  <a:pt x="432" y="96"/>
                </a:lnTo>
                <a:lnTo>
                  <a:pt x="492" y="108"/>
                </a:lnTo>
                <a:lnTo>
                  <a:pt x="540" y="120"/>
                </a:lnTo>
                <a:lnTo>
                  <a:pt x="588" y="120"/>
                </a:lnTo>
                <a:lnTo>
                  <a:pt x="636" y="120"/>
                </a:lnTo>
                <a:lnTo>
                  <a:pt x="684" y="132"/>
                </a:lnTo>
                <a:lnTo>
                  <a:pt x="732" y="132"/>
                </a:lnTo>
                <a:lnTo>
                  <a:pt x="780" y="132"/>
                </a:lnTo>
                <a:lnTo>
                  <a:pt x="816" y="132"/>
                </a:lnTo>
                <a:lnTo>
                  <a:pt x="876" y="108"/>
                </a:lnTo>
                <a:lnTo>
                  <a:pt x="948" y="96"/>
                </a:lnTo>
                <a:lnTo>
                  <a:pt x="996" y="84"/>
                </a:lnTo>
                <a:lnTo>
                  <a:pt x="1044" y="72"/>
                </a:lnTo>
                <a:lnTo>
                  <a:pt x="1092" y="60"/>
                </a:lnTo>
                <a:lnTo>
                  <a:pt x="1128" y="60"/>
                </a:lnTo>
                <a:lnTo>
                  <a:pt x="1164" y="60"/>
                </a:lnTo>
                <a:lnTo>
                  <a:pt x="1200" y="48"/>
                </a:lnTo>
                <a:lnTo>
                  <a:pt x="1236" y="48"/>
                </a:lnTo>
                <a:lnTo>
                  <a:pt x="1272" y="48"/>
                </a:lnTo>
                <a:lnTo>
                  <a:pt x="1332" y="48"/>
                </a:lnTo>
                <a:lnTo>
                  <a:pt x="1380" y="72"/>
                </a:lnTo>
                <a:lnTo>
                  <a:pt x="1440" y="72"/>
                </a:lnTo>
                <a:lnTo>
                  <a:pt x="1476" y="84"/>
                </a:lnTo>
                <a:lnTo>
                  <a:pt x="1512" y="96"/>
                </a:lnTo>
                <a:lnTo>
                  <a:pt x="1548" y="96"/>
                </a:lnTo>
                <a:lnTo>
                  <a:pt x="1596" y="108"/>
                </a:lnTo>
                <a:lnTo>
                  <a:pt x="1644" y="120"/>
                </a:lnTo>
                <a:lnTo>
                  <a:pt x="1680" y="120"/>
                </a:lnTo>
                <a:lnTo>
                  <a:pt x="1716" y="120"/>
                </a:lnTo>
                <a:lnTo>
                  <a:pt x="1764" y="132"/>
                </a:lnTo>
                <a:lnTo>
                  <a:pt x="1812" y="144"/>
                </a:lnTo>
                <a:lnTo>
                  <a:pt x="1848" y="144"/>
                </a:lnTo>
                <a:lnTo>
                  <a:pt x="1884" y="144"/>
                </a:lnTo>
                <a:lnTo>
                  <a:pt x="1932" y="144"/>
                </a:lnTo>
                <a:lnTo>
                  <a:pt x="1968" y="168"/>
                </a:lnTo>
                <a:lnTo>
                  <a:pt x="2004" y="168"/>
                </a:lnTo>
                <a:lnTo>
                  <a:pt x="2040" y="168"/>
                </a:lnTo>
                <a:lnTo>
                  <a:pt x="2076" y="180"/>
                </a:lnTo>
                <a:lnTo>
                  <a:pt x="2112" y="180"/>
                </a:lnTo>
                <a:lnTo>
                  <a:pt x="2148" y="180"/>
                </a:lnTo>
                <a:lnTo>
                  <a:pt x="2184" y="180"/>
                </a:lnTo>
                <a:lnTo>
                  <a:pt x="2220" y="156"/>
                </a:lnTo>
                <a:lnTo>
                  <a:pt x="2256" y="144"/>
                </a:lnTo>
                <a:lnTo>
                  <a:pt x="2292" y="144"/>
                </a:lnTo>
                <a:lnTo>
                  <a:pt x="2328" y="144"/>
                </a:lnTo>
                <a:lnTo>
                  <a:pt x="2364" y="132"/>
                </a:lnTo>
                <a:lnTo>
                  <a:pt x="2400" y="132"/>
                </a:lnTo>
                <a:lnTo>
                  <a:pt x="2436" y="120"/>
                </a:lnTo>
                <a:lnTo>
                  <a:pt x="2472" y="120"/>
                </a:lnTo>
                <a:lnTo>
                  <a:pt x="2508" y="120"/>
                </a:lnTo>
                <a:lnTo>
                  <a:pt x="2544" y="144"/>
                </a:lnTo>
                <a:lnTo>
                  <a:pt x="2580" y="144"/>
                </a:lnTo>
                <a:lnTo>
                  <a:pt x="2616" y="144"/>
                </a:lnTo>
                <a:lnTo>
                  <a:pt x="2652" y="144"/>
                </a:lnTo>
                <a:lnTo>
                  <a:pt x="2688" y="144"/>
                </a:lnTo>
                <a:lnTo>
                  <a:pt x="2724" y="144"/>
                </a:lnTo>
                <a:lnTo>
                  <a:pt x="2760" y="144"/>
                </a:lnTo>
                <a:lnTo>
                  <a:pt x="2796" y="132"/>
                </a:lnTo>
                <a:lnTo>
                  <a:pt x="2832" y="120"/>
                </a:lnTo>
                <a:lnTo>
                  <a:pt x="2868" y="108"/>
                </a:lnTo>
                <a:lnTo>
                  <a:pt x="2904" y="96"/>
                </a:lnTo>
                <a:lnTo>
                  <a:pt x="2940" y="72"/>
                </a:lnTo>
                <a:lnTo>
                  <a:pt x="2976" y="84"/>
                </a:lnTo>
                <a:lnTo>
                  <a:pt x="3012" y="84"/>
                </a:lnTo>
                <a:lnTo>
                  <a:pt x="3048" y="84"/>
                </a:lnTo>
                <a:lnTo>
                  <a:pt x="3084" y="84"/>
                </a:lnTo>
                <a:lnTo>
                  <a:pt x="3120" y="96"/>
                </a:lnTo>
                <a:lnTo>
                  <a:pt x="3156" y="96"/>
                </a:lnTo>
                <a:lnTo>
                  <a:pt x="3204" y="96"/>
                </a:lnTo>
                <a:lnTo>
                  <a:pt x="3240" y="108"/>
                </a:lnTo>
                <a:lnTo>
                  <a:pt x="3276" y="108"/>
                </a:lnTo>
                <a:lnTo>
                  <a:pt x="3312" y="108"/>
                </a:lnTo>
                <a:lnTo>
                  <a:pt x="3348" y="108"/>
                </a:lnTo>
                <a:lnTo>
                  <a:pt x="3384" y="108"/>
                </a:lnTo>
                <a:lnTo>
                  <a:pt x="3420" y="108"/>
                </a:lnTo>
                <a:lnTo>
                  <a:pt x="3456" y="108"/>
                </a:lnTo>
                <a:lnTo>
                  <a:pt x="3492" y="108"/>
                </a:lnTo>
                <a:lnTo>
                  <a:pt x="3528" y="108"/>
                </a:lnTo>
                <a:lnTo>
                  <a:pt x="3564" y="108"/>
                </a:lnTo>
                <a:lnTo>
                  <a:pt x="3600" y="108"/>
                </a:lnTo>
                <a:lnTo>
                  <a:pt x="3636" y="108"/>
                </a:lnTo>
                <a:lnTo>
                  <a:pt x="3672" y="120"/>
                </a:lnTo>
                <a:lnTo>
                  <a:pt x="3708" y="132"/>
                </a:lnTo>
                <a:lnTo>
                  <a:pt x="3744" y="132"/>
                </a:lnTo>
                <a:lnTo>
                  <a:pt x="3780" y="132"/>
                </a:lnTo>
                <a:lnTo>
                  <a:pt x="3816" y="132"/>
                </a:lnTo>
                <a:lnTo>
                  <a:pt x="3852" y="132"/>
                </a:lnTo>
                <a:lnTo>
                  <a:pt x="3888" y="132"/>
                </a:lnTo>
                <a:lnTo>
                  <a:pt x="3924" y="132"/>
                </a:lnTo>
                <a:lnTo>
                  <a:pt x="3960" y="132"/>
                </a:lnTo>
                <a:lnTo>
                  <a:pt x="3996" y="132"/>
                </a:lnTo>
                <a:lnTo>
                  <a:pt x="4032" y="132"/>
                </a:lnTo>
                <a:lnTo>
                  <a:pt x="4068" y="132"/>
                </a:lnTo>
                <a:lnTo>
                  <a:pt x="4104" y="132"/>
                </a:lnTo>
                <a:lnTo>
                  <a:pt x="4140" y="132"/>
                </a:lnTo>
                <a:lnTo>
                  <a:pt x="4176" y="132"/>
                </a:lnTo>
                <a:lnTo>
                  <a:pt x="4212" y="132"/>
                </a:lnTo>
                <a:lnTo>
                  <a:pt x="4248" y="132"/>
                </a:lnTo>
                <a:lnTo>
                  <a:pt x="4284" y="132"/>
                </a:lnTo>
                <a:lnTo>
                  <a:pt x="4320" y="132"/>
                </a:lnTo>
                <a:lnTo>
                  <a:pt x="4356" y="144"/>
                </a:lnTo>
                <a:lnTo>
                  <a:pt x="4392" y="144"/>
                </a:lnTo>
                <a:lnTo>
                  <a:pt x="4428" y="144"/>
                </a:lnTo>
                <a:lnTo>
                  <a:pt x="4464" y="144"/>
                </a:lnTo>
                <a:lnTo>
                  <a:pt x="4500" y="144"/>
                </a:lnTo>
                <a:lnTo>
                  <a:pt x="4536" y="144"/>
                </a:lnTo>
                <a:lnTo>
                  <a:pt x="4572" y="144"/>
                </a:lnTo>
                <a:lnTo>
                  <a:pt x="4608" y="156"/>
                </a:lnTo>
                <a:lnTo>
                  <a:pt x="4644" y="168"/>
                </a:lnTo>
                <a:lnTo>
                  <a:pt x="4680" y="168"/>
                </a:lnTo>
                <a:lnTo>
                  <a:pt x="4716" y="168"/>
                </a:lnTo>
                <a:lnTo>
                  <a:pt x="4752" y="192"/>
                </a:lnTo>
                <a:lnTo>
                  <a:pt x="4788" y="204"/>
                </a:lnTo>
                <a:lnTo>
                  <a:pt x="4824" y="216"/>
                </a:lnTo>
                <a:lnTo>
                  <a:pt x="4860" y="216"/>
                </a:lnTo>
                <a:lnTo>
                  <a:pt x="4896" y="216"/>
                </a:lnTo>
                <a:lnTo>
                  <a:pt x="4932" y="216"/>
                </a:lnTo>
                <a:lnTo>
                  <a:pt x="4968" y="216"/>
                </a:lnTo>
                <a:lnTo>
                  <a:pt x="5028" y="204"/>
                </a:lnTo>
                <a:lnTo>
                  <a:pt x="5076" y="204"/>
                </a:lnTo>
                <a:lnTo>
                  <a:pt x="5124" y="204"/>
                </a:lnTo>
                <a:lnTo>
                  <a:pt x="5172" y="204"/>
                </a:lnTo>
                <a:lnTo>
                  <a:pt x="5232" y="204"/>
                </a:lnTo>
                <a:lnTo>
                  <a:pt x="5268" y="204"/>
                </a:lnTo>
                <a:lnTo>
                  <a:pt x="5304" y="216"/>
                </a:lnTo>
                <a:lnTo>
                  <a:pt x="5364" y="228"/>
                </a:lnTo>
                <a:lnTo>
                  <a:pt x="5400" y="228"/>
                </a:lnTo>
                <a:lnTo>
                  <a:pt x="5436" y="240"/>
                </a:lnTo>
                <a:lnTo>
                  <a:pt x="5472" y="240"/>
                </a:lnTo>
                <a:lnTo>
                  <a:pt x="5508" y="240"/>
                </a:lnTo>
                <a:lnTo>
                  <a:pt x="5544" y="216"/>
                </a:lnTo>
                <a:lnTo>
                  <a:pt x="5580" y="204"/>
                </a:lnTo>
                <a:lnTo>
                  <a:pt x="5640" y="204"/>
                </a:lnTo>
                <a:lnTo>
                  <a:pt x="5676" y="204"/>
                </a:lnTo>
                <a:lnTo>
                  <a:pt x="5724" y="216"/>
                </a:lnTo>
                <a:lnTo>
                  <a:pt x="5759" y="228"/>
                </a:lnTo>
                <a:lnTo>
                  <a:pt x="5759" y="240"/>
                </a:lnTo>
                <a:lnTo>
                  <a:pt x="5759" y="252"/>
                </a:lnTo>
                <a:lnTo>
                  <a:pt x="5759" y="276"/>
                </a:lnTo>
                <a:lnTo>
                  <a:pt x="5759" y="312"/>
                </a:lnTo>
                <a:lnTo>
                  <a:pt x="5759" y="348"/>
                </a:lnTo>
                <a:lnTo>
                  <a:pt x="5759" y="408"/>
                </a:lnTo>
                <a:lnTo>
                  <a:pt x="5759" y="468"/>
                </a:lnTo>
                <a:lnTo>
                  <a:pt x="5759" y="540"/>
                </a:lnTo>
                <a:lnTo>
                  <a:pt x="5759" y="612"/>
                </a:lnTo>
                <a:lnTo>
                  <a:pt x="5759" y="672"/>
                </a:lnTo>
                <a:lnTo>
                  <a:pt x="5759" y="732"/>
                </a:lnTo>
                <a:lnTo>
                  <a:pt x="5759" y="804"/>
                </a:lnTo>
                <a:lnTo>
                  <a:pt x="5759" y="876"/>
                </a:lnTo>
                <a:lnTo>
                  <a:pt x="5759" y="936"/>
                </a:lnTo>
                <a:lnTo>
                  <a:pt x="5759" y="984"/>
                </a:lnTo>
                <a:lnTo>
                  <a:pt x="5759" y="1044"/>
                </a:lnTo>
                <a:lnTo>
                  <a:pt x="5759" y="1080"/>
                </a:lnTo>
                <a:lnTo>
                  <a:pt x="5759" y="1128"/>
                </a:lnTo>
                <a:lnTo>
                  <a:pt x="5759" y="1164"/>
                </a:lnTo>
                <a:lnTo>
                  <a:pt x="5759" y="1212"/>
                </a:lnTo>
                <a:lnTo>
                  <a:pt x="5759" y="1248"/>
                </a:lnTo>
                <a:lnTo>
                  <a:pt x="5759" y="1296"/>
                </a:lnTo>
                <a:lnTo>
                  <a:pt x="5759" y="1332"/>
                </a:lnTo>
                <a:lnTo>
                  <a:pt x="5759" y="1356"/>
                </a:lnTo>
                <a:lnTo>
                  <a:pt x="5759" y="1392"/>
                </a:lnTo>
                <a:lnTo>
                  <a:pt x="5759" y="1416"/>
                </a:lnTo>
                <a:lnTo>
                  <a:pt x="5759" y="1440"/>
                </a:lnTo>
                <a:lnTo>
                  <a:pt x="5759" y="1464"/>
                </a:lnTo>
                <a:lnTo>
                  <a:pt x="5759" y="1500"/>
                </a:lnTo>
                <a:lnTo>
                  <a:pt x="5759" y="1536"/>
                </a:lnTo>
                <a:lnTo>
                  <a:pt x="5759" y="1572"/>
                </a:lnTo>
                <a:lnTo>
                  <a:pt x="5759" y="1583"/>
                </a:lnTo>
                <a:lnTo>
                  <a:pt x="5688" y="1583"/>
                </a:lnTo>
                <a:lnTo>
                  <a:pt x="5628" y="1583"/>
                </a:lnTo>
                <a:lnTo>
                  <a:pt x="5556" y="1583"/>
                </a:lnTo>
                <a:lnTo>
                  <a:pt x="5472" y="1583"/>
                </a:lnTo>
                <a:lnTo>
                  <a:pt x="5424" y="1583"/>
                </a:lnTo>
                <a:lnTo>
                  <a:pt x="5376" y="1583"/>
                </a:lnTo>
                <a:lnTo>
                  <a:pt x="5340" y="1583"/>
                </a:lnTo>
                <a:lnTo>
                  <a:pt x="5292" y="1583"/>
                </a:lnTo>
                <a:lnTo>
                  <a:pt x="5244" y="1583"/>
                </a:lnTo>
                <a:lnTo>
                  <a:pt x="5172" y="1583"/>
                </a:lnTo>
                <a:lnTo>
                  <a:pt x="5088" y="1583"/>
                </a:lnTo>
                <a:lnTo>
                  <a:pt x="5016" y="1583"/>
                </a:lnTo>
                <a:lnTo>
                  <a:pt x="4920" y="1583"/>
                </a:lnTo>
                <a:lnTo>
                  <a:pt x="4836" y="1583"/>
                </a:lnTo>
                <a:lnTo>
                  <a:pt x="4752" y="1583"/>
                </a:lnTo>
                <a:lnTo>
                  <a:pt x="4668" y="1583"/>
                </a:lnTo>
                <a:lnTo>
                  <a:pt x="4596" y="1583"/>
                </a:lnTo>
                <a:lnTo>
                  <a:pt x="4500" y="1583"/>
                </a:lnTo>
                <a:lnTo>
                  <a:pt x="4428" y="1583"/>
                </a:lnTo>
                <a:lnTo>
                  <a:pt x="4344" y="1583"/>
                </a:lnTo>
                <a:lnTo>
                  <a:pt x="4272" y="1583"/>
                </a:lnTo>
                <a:lnTo>
                  <a:pt x="4188" y="1583"/>
                </a:lnTo>
                <a:lnTo>
                  <a:pt x="4104" y="1583"/>
                </a:lnTo>
                <a:lnTo>
                  <a:pt x="4020" y="1583"/>
                </a:lnTo>
                <a:lnTo>
                  <a:pt x="3936" y="1583"/>
                </a:lnTo>
                <a:lnTo>
                  <a:pt x="3852" y="1583"/>
                </a:lnTo>
                <a:lnTo>
                  <a:pt x="3756" y="1583"/>
                </a:lnTo>
                <a:lnTo>
                  <a:pt x="3636" y="1583"/>
                </a:lnTo>
                <a:lnTo>
                  <a:pt x="3516" y="1583"/>
                </a:lnTo>
                <a:lnTo>
                  <a:pt x="3372" y="1583"/>
                </a:lnTo>
                <a:lnTo>
                  <a:pt x="3240" y="1583"/>
                </a:lnTo>
                <a:lnTo>
                  <a:pt x="3096" y="1583"/>
                </a:lnTo>
                <a:lnTo>
                  <a:pt x="2964" y="1583"/>
                </a:lnTo>
                <a:lnTo>
                  <a:pt x="2832" y="1583"/>
                </a:lnTo>
                <a:lnTo>
                  <a:pt x="2700" y="1583"/>
                </a:lnTo>
                <a:lnTo>
                  <a:pt x="2580" y="1583"/>
                </a:lnTo>
                <a:lnTo>
                  <a:pt x="2484" y="1583"/>
                </a:lnTo>
                <a:lnTo>
                  <a:pt x="2412" y="1583"/>
                </a:lnTo>
                <a:lnTo>
                  <a:pt x="2340" y="1583"/>
                </a:lnTo>
                <a:lnTo>
                  <a:pt x="2268" y="1583"/>
                </a:lnTo>
                <a:lnTo>
                  <a:pt x="2196" y="1583"/>
                </a:lnTo>
                <a:lnTo>
                  <a:pt x="2112" y="1583"/>
                </a:lnTo>
                <a:lnTo>
                  <a:pt x="2028" y="1583"/>
                </a:lnTo>
                <a:lnTo>
                  <a:pt x="1932" y="1583"/>
                </a:lnTo>
                <a:lnTo>
                  <a:pt x="1848" y="1583"/>
                </a:lnTo>
                <a:lnTo>
                  <a:pt x="1764" y="1583"/>
                </a:lnTo>
                <a:lnTo>
                  <a:pt x="1692" y="1583"/>
                </a:lnTo>
                <a:lnTo>
                  <a:pt x="1608" y="1583"/>
                </a:lnTo>
                <a:lnTo>
                  <a:pt x="1524" y="1583"/>
                </a:lnTo>
                <a:lnTo>
                  <a:pt x="1452" y="1583"/>
                </a:lnTo>
                <a:lnTo>
                  <a:pt x="1368" y="1583"/>
                </a:lnTo>
                <a:lnTo>
                  <a:pt x="1284" y="1583"/>
                </a:lnTo>
                <a:lnTo>
                  <a:pt x="1212" y="1583"/>
                </a:lnTo>
                <a:lnTo>
                  <a:pt x="1128" y="1583"/>
                </a:lnTo>
                <a:lnTo>
                  <a:pt x="1032" y="1583"/>
                </a:lnTo>
                <a:lnTo>
                  <a:pt x="960" y="1583"/>
                </a:lnTo>
                <a:lnTo>
                  <a:pt x="876" y="1583"/>
                </a:lnTo>
                <a:lnTo>
                  <a:pt x="792" y="1583"/>
                </a:lnTo>
                <a:lnTo>
                  <a:pt x="708" y="1583"/>
                </a:lnTo>
                <a:lnTo>
                  <a:pt x="624" y="1583"/>
                </a:lnTo>
                <a:lnTo>
                  <a:pt x="528" y="1583"/>
                </a:lnTo>
                <a:lnTo>
                  <a:pt x="444" y="1583"/>
                </a:lnTo>
                <a:lnTo>
                  <a:pt x="372" y="1583"/>
                </a:lnTo>
                <a:lnTo>
                  <a:pt x="288" y="1583"/>
                </a:lnTo>
                <a:lnTo>
                  <a:pt x="216" y="1583"/>
                </a:lnTo>
                <a:lnTo>
                  <a:pt x="156" y="1583"/>
                </a:lnTo>
                <a:lnTo>
                  <a:pt x="84" y="1583"/>
                </a:lnTo>
                <a:lnTo>
                  <a:pt x="36" y="1583"/>
                </a:lnTo>
                <a:lnTo>
                  <a:pt x="0" y="1583"/>
                </a:lnTo>
                <a:lnTo>
                  <a:pt x="0" y="1572"/>
                </a:lnTo>
                <a:lnTo>
                  <a:pt x="0" y="1560"/>
                </a:lnTo>
                <a:lnTo>
                  <a:pt x="0" y="1548"/>
                </a:lnTo>
                <a:lnTo>
                  <a:pt x="0" y="1536"/>
                </a:lnTo>
                <a:lnTo>
                  <a:pt x="0" y="1500"/>
                </a:lnTo>
                <a:lnTo>
                  <a:pt x="0" y="1440"/>
                </a:lnTo>
                <a:lnTo>
                  <a:pt x="0" y="1392"/>
                </a:lnTo>
                <a:lnTo>
                  <a:pt x="0" y="1332"/>
                </a:lnTo>
                <a:lnTo>
                  <a:pt x="0" y="1260"/>
                </a:lnTo>
                <a:lnTo>
                  <a:pt x="0" y="1200"/>
                </a:lnTo>
                <a:lnTo>
                  <a:pt x="0" y="1128"/>
                </a:lnTo>
                <a:lnTo>
                  <a:pt x="0" y="1068"/>
                </a:lnTo>
                <a:lnTo>
                  <a:pt x="0" y="1020"/>
                </a:lnTo>
                <a:lnTo>
                  <a:pt x="0" y="960"/>
                </a:lnTo>
                <a:lnTo>
                  <a:pt x="0" y="900"/>
                </a:lnTo>
                <a:lnTo>
                  <a:pt x="0" y="840"/>
                </a:lnTo>
                <a:lnTo>
                  <a:pt x="0" y="792"/>
                </a:lnTo>
                <a:lnTo>
                  <a:pt x="0" y="732"/>
                </a:lnTo>
                <a:lnTo>
                  <a:pt x="0" y="672"/>
                </a:lnTo>
                <a:lnTo>
                  <a:pt x="0" y="600"/>
                </a:lnTo>
                <a:lnTo>
                  <a:pt x="0" y="552"/>
                </a:lnTo>
                <a:lnTo>
                  <a:pt x="0" y="504"/>
                </a:lnTo>
                <a:lnTo>
                  <a:pt x="0" y="468"/>
                </a:lnTo>
                <a:lnTo>
                  <a:pt x="0" y="408"/>
                </a:lnTo>
                <a:lnTo>
                  <a:pt x="0" y="372"/>
                </a:lnTo>
                <a:lnTo>
                  <a:pt x="0" y="336"/>
                </a:lnTo>
                <a:lnTo>
                  <a:pt x="0" y="300"/>
                </a:lnTo>
                <a:lnTo>
                  <a:pt x="0" y="264"/>
                </a:lnTo>
                <a:lnTo>
                  <a:pt x="0" y="240"/>
                </a:lnTo>
                <a:lnTo>
                  <a:pt x="0" y="216"/>
                </a:lnTo>
                <a:lnTo>
                  <a:pt x="0" y="192"/>
                </a:lnTo>
                <a:lnTo>
                  <a:pt x="0" y="180"/>
                </a:lnTo>
                <a:lnTo>
                  <a:pt x="0" y="168"/>
                </a:lnTo>
                <a:lnTo>
                  <a:pt x="0" y="156"/>
                </a:lnTo>
                <a:lnTo>
                  <a:pt x="0" y="144"/>
                </a:lnTo>
                <a:lnTo>
                  <a:pt x="0" y="132"/>
                </a:lnTo>
                <a:lnTo>
                  <a:pt x="0" y="120"/>
                </a:lnTo>
                <a:lnTo>
                  <a:pt x="0" y="108"/>
                </a:lnTo>
                <a:lnTo>
                  <a:pt x="0" y="96"/>
                </a:lnTo>
                <a:lnTo>
                  <a:pt x="0" y="84"/>
                </a:lnTo>
                <a:lnTo>
                  <a:pt x="0" y="96"/>
                </a:lnTo>
              </a:path>
            </a:pathLst>
          </a:custGeom>
          <a:solidFill>
            <a:srgbClr val="996600"/>
          </a:solidFill>
          <a:ln w="12700" cap="rnd" cmpd="sng">
            <a:solidFill>
              <a:schemeClr val="tx1"/>
            </a:solidFill>
            <a:prstDash val="solid"/>
            <a:round/>
            <a:headEnd type="none" w="sm" len="sm"/>
            <a:tailEnd type="none" w="sm" len="sm"/>
          </a:ln>
          <a:effectLst/>
        </p:spPr>
        <p:txBody>
          <a:bodyPr/>
          <a:lstStyle/>
          <a:p>
            <a:endParaRPr lang="id-ID"/>
          </a:p>
        </p:txBody>
      </p:sp>
      <p:sp>
        <p:nvSpPr>
          <p:cNvPr id="22531" name="Rectangle 3"/>
          <p:cNvSpPr>
            <a:spLocks noGrp="1" noChangeArrowheads="1"/>
          </p:cNvSpPr>
          <p:nvPr>
            <p:ph type="title"/>
          </p:nvPr>
        </p:nvSpPr>
        <p:spPr>
          <a:xfrm>
            <a:off x="1862138" y="304800"/>
            <a:ext cx="8805862" cy="838200"/>
          </a:xfrm>
          <a:noFill/>
          <a:ln/>
          <a:effectLst>
            <a:outerShdw dist="35921" dir="2700000" algn="ctr" rotWithShape="0">
              <a:schemeClr val="bg2"/>
            </a:outerShdw>
          </a:effectLst>
        </p:spPr>
        <p:txBody>
          <a:bodyPr vert="horz" lIns="92075" tIns="46038" rIns="92075" bIns="46038" rtlCol="0" anchor="b">
            <a:normAutofit/>
          </a:bodyPr>
          <a:lstStyle/>
          <a:p>
            <a:r>
              <a:rPr lang="en-US" sz="4000"/>
              <a:t>Plant uptake of banded P Fertilizer.</a:t>
            </a:r>
          </a:p>
        </p:txBody>
      </p:sp>
      <p:grpSp>
        <p:nvGrpSpPr>
          <p:cNvPr id="2" name="Group 4"/>
          <p:cNvGrpSpPr>
            <a:grpSpLocks/>
          </p:cNvGrpSpPr>
          <p:nvPr/>
        </p:nvGrpSpPr>
        <p:grpSpPr bwMode="auto">
          <a:xfrm>
            <a:off x="5316538" y="2057401"/>
            <a:ext cx="2767012" cy="3751263"/>
            <a:chOff x="2976" y="1296"/>
            <a:chExt cx="1961" cy="2363"/>
          </a:xfrm>
        </p:grpSpPr>
        <p:sp>
          <p:nvSpPr>
            <p:cNvPr id="22533" name="Freeform 5"/>
            <p:cNvSpPr>
              <a:spLocks/>
            </p:cNvSpPr>
            <p:nvPr/>
          </p:nvSpPr>
          <p:spPr bwMode="auto">
            <a:xfrm>
              <a:off x="3502"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3" name="Group 6"/>
            <p:cNvGrpSpPr>
              <a:grpSpLocks/>
            </p:cNvGrpSpPr>
            <p:nvPr/>
          </p:nvGrpSpPr>
          <p:grpSpPr bwMode="auto">
            <a:xfrm>
              <a:off x="2976" y="1296"/>
              <a:ext cx="1961" cy="1557"/>
              <a:chOff x="2943" y="1296"/>
              <a:chExt cx="1961" cy="1557"/>
            </a:xfrm>
          </p:grpSpPr>
          <p:sp>
            <p:nvSpPr>
              <p:cNvPr id="22535" name="Freeform 7"/>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36" name="Freeform 8"/>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37" name="Freeform 9"/>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38" name="Freeform 10"/>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grpSp>
          <p:nvGrpSpPr>
            <p:cNvPr id="4" name="Group 11"/>
            <p:cNvGrpSpPr>
              <a:grpSpLocks/>
            </p:cNvGrpSpPr>
            <p:nvPr/>
          </p:nvGrpSpPr>
          <p:grpSpPr bwMode="auto">
            <a:xfrm>
              <a:off x="3552" y="2880"/>
              <a:ext cx="930" cy="753"/>
              <a:chOff x="3534" y="2847"/>
              <a:chExt cx="930" cy="753"/>
            </a:xfrm>
          </p:grpSpPr>
          <p:sp>
            <p:nvSpPr>
              <p:cNvPr id="22540" name="Freeform 12"/>
              <p:cNvSpPr>
                <a:spLocks/>
              </p:cNvSpPr>
              <p:nvPr/>
            </p:nvSpPr>
            <p:spPr bwMode="auto">
              <a:xfrm>
                <a:off x="3988" y="2847"/>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41" name="Freeform 13"/>
              <p:cNvSpPr>
                <a:spLocks/>
              </p:cNvSpPr>
              <p:nvPr/>
            </p:nvSpPr>
            <p:spPr bwMode="auto">
              <a:xfrm>
                <a:off x="3534" y="2869"/>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42" name="Freeform 14"/>
              <p:cNvSpPr>
                <a:spLocks/>
              </p:cNvSpPr>
              <p:nvPr/>
            </p:nvSpPr>
            <p:spPr bwMode="auto">
              <a:xfrm>
                <a:off x="3822" y="3102"/>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grpSp>
        <p:nvGrpSpPr>
          <p:cNvPr id="5" name="Group 15"/>
          <p:cNvGrpSpPr>
            <a:grpSpLocks/>
          </p:cNvGrpSpPr>
          <p:nvPr/>
        </p:nvGrpSpPr>
        <p:grpSpPr bwMode="auto">
          <a:xfrm>
            <a:off x="3505201" y="2133601"/>
            <a:ext cx="2767013" cy="3751263"/>
            <a:chOff x="2976" y="1296"/>
            <a:chExt cx="1961" cy="2363"/>
          </a:xfrm>
        </p:grpSpPr>
        <p:sp>
          <p:nvSpPr>
            <p:cNvPr id="22544" name="Freeform 16"/>
            <p:cNvSpPr>
              <a:spLocks/>
            </p:cNvSpPr>
            <p:nvPr/>
          </p:nvSpPr>
          <p:spPr bwMode="auto">
            <a:xfrm>
              <a:off x="3502"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6" name="Group 17"/>
            <p:cNvGrpSpPr>
              <a:grpSpLocks/>
            </p:cNvGrpSpPr>
            <p:nvPr/>
          </p:nvGrpSpPr>
          <p:grpSpPr bwMode="auto">
            <a:xfrm>
              <a:off x="2976" y="1296"/>
              <a:ext cx="1961" cy="1557"/>
              <a:chOff x="2943" y="1296"/>
              <a:chExt cx="1961" cy="1557"/>
            </a:xfrm>
          </p:grpSpPr>
          <p:sp>
            <p:nvSpPr>
              <p:cNvPr id="22546" name="Freeform 18"/>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47" name="Freeform 19"/>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48" name="Freeform 20"/>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49" name="Freeform 21"/>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grpSp>
          <p:nvGrpSpPr>
            <p:cNvPr id="7" name="Group 22"/>
            <p:cNvGrpSpPr>
              <a:grpSpLocks/>
            </p:cNvGrpSpPr>
            <p:nvPr/>
          </p:nvGrpSpPr>
          <p:grpSpPr bwMode="auto">
            <a:xfrm>
              <a:off x="3552" y="2880"/>
              <a:ext cx="930" cy="753"/>
              <a:chOff x="3534" y="2847"/>
              <a:chExt cx="930" cy="753"/>
            </a:xfrm>
          </p:grpSpPr>
          <p:sp>
            <p:nvSpPr>
              <p:cNvPr id="22551" name="Freeform 23"/>
              <p:cNvSpPr>
                <a:spLocks/>
              </p:cNvSpPr>
              <p:nvPr/>
            </p:nvSpPr>
            <p:spPr bwMode="auto">
              <a:xfrm>
                <a:off x="3988" y="2847"/>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52" name="Freeform 24"/>
              <p:cNvSpPr>
                <a:spLocks/>
              </p:cNvSpPr>
              <p:nvPr/>
            </p:nvSpPr>
            <p:spPr bwMode="auto">
              <a:xfrm>
                <a:off x="3534" y="2869"/>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53" name="Freeform 25"/>
              <p:cNvSpPr>
                <a:spLocks/>
              </p:cNvSpPr>
              <p:nvPr/>
            </p:nvSpPr>
            <p:spPr bwMode="auto">
              <a:xfrm>
                <a:off x="3822" y="3102"/>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grpSp>
      <p:grpSp>
        <p:nvGrpSpPr>
          <p:cNvPr id="8" name="Group 26"/>
          <p:cNvGrpSpPr>
            <a:grpSpLocks/>
          </p:cNvGrpSpPr>
          <p:nvPr/>
        </p:nvGrpSpPr>
        <p:grpSpPr bwMode="auto">
          <a:xfrm>
            <a:off x="7078663" y="2133601"/>
            <a:ext cx="2767012" cy="3751263"/>
            <a:chOff x="4519" y="1296"/>
            <a:chExt cx="1961" cy="2363"/>
          </a:xfrm>
        </p:grpSpPr>
        <p:sp>
          <p:nvSpPr>
            <p:cNvPr id="22555" name="Freeform 27"/>
            <p:cNvSpPr>
              <a:spLocks/>
            </p:cNvSpPr>
            <p:nvPr/>
          </p:nvSpPr>
          <p:spPr bwMode="auto">
            <a:xfrm>
              <a:off x="5045" y="2890"/>
              <a:ext cx="1010" cy="769"/>
            </a:xfrm>
            <a:custGeom>
              <a:avLst/>
              <a:gdLst/>
              <a:ahLst/>
              <a:cxnLst>
                <a:cxn ang="0">
                  <a:pos x="416" y="44"/>
                </a:cxn>
                <a:cxn ang="0">
                  <a:pos x="398" y="82"/>
                </a:cxn>
                <a:cxn ang="0">
                  <a:pos x="358" y="212"/>
                </a:cxn>
                <a:cxn ang="0">
                  <a:pos x="294" y="242"/>
                </a:cxn>
                <a:cxn ang="0">
                  <a:pos x="226" y="266"/>
                </a:cxn>
                <a:cxn ang="0">
                  <a:pos x="118" y="310"/>
                </a:cxn>
                <a:cxn ang="0">
                  <a:pos x="52" y="414"/>
                </a:cxn>
                <a:cxn ang="0">
                  <a:pos x="8" y="534"/>
                </a:cxn>
                <a:cxn ang="0">
                  <a:pos x="30" y="746"/>
                </a:cxn>
                <a:cxn ang="0">
                  <a:pos x="100" y="730"/>
                </a:cxn>
                <a:cxn ang="0">
                  <a:pos x="104" y="632"/>
                </a:cxn>
                <a:cxn ang="0">
                  <a:pos x="150" y="432"/>
                </a:cxn>
                <a:cxn ang="0">
                  <a:pos x="272" y="312"/>
                </a:cxn>
                <a:cxn ang="0">
                  <a:pos x="314" y="428"/>
                </a:cxn>
                <a:cxn ang="0">
                  <a:pos x="474" y="566"/>
                </a:cxn>
                <a:cxn ang="0">
                  <a:pos x="594" y="632"/>
                </a:cxn>
                <a:cxn ang="0">
                  <a:pos x="642" y="732"/>
                </a:cxn>
                <a:cxn ang="0">
                  <a:pos x="674" y="604"/>
                </a:cxn>
                <a:cxn ang="0">
                  <a:pos x="544" y="510"/>
                </a:cxn>
                <a:cxn ang="0">
                  <a:pos x="456" y="476"/>
                </a:cxn>
                <a:cxn ang="0">
                  <a:pos x="412" y="430"/>
                </a:cxn>
                <a:cxn ang="0">
                  <a:pos x="382" y="348"/>
                </a:cxn>
                <a:cxn ang="0">
                  <a:pos x="378" y="314"/>
                </a:cxn>
                <a:cxn ang="0">
                  <a:pos x="386" y="266"/>
                </a:cxn>
                <a:cxn ang="0">
                  <a:pos x="418" y="196"/>
                </a:cxn>
                <a:cxn ang="0">
                  <a:pos x="478" y="58"/>
                </a:cxn>
                <a:cxn ang="0">
                  <a:pos x="522" y="150"/>
                </a:cxn>
                <a:cxn ang="0">
                  <a:pos x="580" y="216"/>
                </a:cxn>
                <a:cxn ang="0">
                  <a:pos x="614" y="272"/>
                </a:cxn>
                <a:cxn ang="0">
                  <a:pos x="732" y="414"/>
                </a:cxn>
                <a:cxn ang="0">
                  <a:pos x="818" y="462"/>
                </a:cxn>
                <a:cxn ang="0">
                  <a:pos x="876" y="542"/>
                </a:cxn>
                <a:cxn ang="0">
                  <a:pos x="910" y="624"/>
                </a:cxn>
                <a:cxn ang="0">
                  <a:pos x="986" y="768"/>
                </a:cxn>
                <a:cxn ang="0">
                  <a:pos x="1006" y="710"/>
                </a:cxn>
                <a:cxn ang="0">
                  <a:pos x="920" y="442"/>
                </a:cxn>
                <a:cxn ang="0">
                  <a:pos x="766" y="338"/>
                </a:cxn>
                <a:cxn ang="0">
                  <a:pos x="700" y="284"/>
                </a:cxn>
                <a:cxn ang="0">
                  <a:pos x="628" y="156"/>
                </a:cxn>
                <a:cxn ang="0">
                  <a:pos x="566" y="92"/>
                </a:cxn>
                <a:cxn ang="0">
                  <a:pos x="502" y="0"/>
                </a:cxn>
              </a:cxnLst>
              <a:rect l="0" t="0" r="r" b="b"/>
              <a:pathLst>
                <a:path w="1010" h="769">
                  <a:moveTo>
                    <a:pt x="462" y="6"/>
                  </a:moveTo>
                  <a:cubicBezTo>
                    <a:pt x="449" y="26"/>
                    <a:pt x="439" y="36"/>
                    <a:pt x="416" y="44"/>
                  </a:cubicBezTo>
                  <a:cubicBezTo>
                    <a:pt x="409" y="54"/>
                    <a:pt x="405" y="58"/>
                    <a:pt x="402" y="70"/>
                  </a:cubicBezTo>
                  <a:cubicBezTo>
                    <a:pt x="401" y="74"/>
                    <a:pt x="398" y="82"/>
                    <a:pt x="398" y="82"/>
                  </a:cubicBezTo>
                  <a:cubicBezTo>
                    <a:pt x="393" y="119"/>
                    <a:pt x="388" y="157"/>
                    <a:pt x="376" y="192"/>
                  </a:cubicBezTo>
                  <a:cubicBezTo>
                    <a:pt x="373" y="201"/>
                    <a:pt x="363" y="205"/>
                    <a:pt x="358" y="212"/>
                  </a:cubicBezTo>
                  <a:cubicBezTo>
                    <a:pt x="354" y="218"/>
                    <a:pt x="353" y="228"/>
                    <a:pt x="346" y="230"/>
                  </a:cubicBezTo>
                  <a:cubicBezTo>
                    <a:pt x="330" y="235"/>
                    <a:pt x="309" y="234"/>
                    <a:pt x="294" y="242"/>
                  </a:cubicBezTo>
                  <a:cubicBezTo>
                    <a:pt x="285" y="247"/>
                    <a:pt x="277" y="252"/>
                    <a:pt x="268" y="258"/>
                  </a:cubicBezTo>
                  <a:cubicBezTo>
                    <a:pt x="257" y="265"/>
                    <a:pt x="239" y="263"/>
                    <a:pt x="226" y="266"/>
                  </a:cubicBezTo>
                  <a:cubicBezTo>
                    <a:pt x="212" y="269"/>
                    <a:pt x="198" y="277"/>
                    <a:pt x="184" y="282"/>
                  </a:cubicBezTo>
                  <a:cubicBezTo>
                    <a:pt x="160" y="291"/>
                    <a:pt x="138" y="293"/>
                    <a:pt x="118" y="310"/>
                  </a:cubicBezTo>
                  <a:cubicBezTo>
                    <a:pt x="99" y="326"/>
                    <a:pt x="96" y="348"/>
                    <a:pt x="84" y="368"/>
                  </a:cubicBezTo>
                  <a:cubicBezTo>
                    <a:pt x="74" y="384"/>
                    <a:pt x="61" y="397"/>
                    <a:pt x="52" y="414"/>
                  </a:cubicBezTo>
                  <a:cubicBezTo>
                    <a:pt x="51" y="431"/>
                    <a:pt x="53" y="448"/>
                    <a:pt x="38" y="458"/>
                  </a:cubicBezTo>
                  <a:cubicBezTo>
                    <a:pt x="30" y="483"/>
                    <a:pt x="17" y="508"/>
                    <a:pt x="8" y="534"/>
                  </a:cubicBezTo>
                  <a:cubicBezTo>
                    <a:pt x="6" y="548"/>
                    <a:pt x="3" y="562"/>
                    <a:pt x="0" y="576"/>
                  </a:cubicBezTo>
                  <a:cubicBezTo>
                    <a:pt x="2" y="616"/>
                    <a:pt x="1" y="711"/>
                    <a:pt x="30" y="746"/>
                  </a:cubicBezTo>
                  <a:cubicBezTo>
                    <a:pt x="39" y="756"/>
                    <a:pt x="58" y="757"/>
                    <a:pt x="70" y="762"/>
                  </a:cubicBezTo>
                  <a:cubicBezTo>
                    <a:pt x="95" y="759"/>
                    <a:pt x="93" y="753"/>
                    <a:pt x="100" y="730"/>
                  </a:cubicBezTo>
                  <a:cubicBezTo>
                    <a:pt x="101" y="723"/>
                    <a:pt x="102" y="715"/>
                    <a:pt x="102" y="708"/>
                  </a:cubicBezTo>
                  <a:cubicBezTo>
                    <a:pt x="103" y="683"/>
                    <a:pt x="103" y="657"/>
                    <a:pt x="104" y="632"/>
                  </a:cubicBezTo>
                  <a:cubicBezTo>
                    <a:pt x="105" y="611"/>
                    <a:pt x="119" y="589"/>
                    <a:pt x="122" y="568"/>
                  </a:cubicBezTo>
                  <a:cubicBezTo>
                    <a:pt x="129" y="523"/>
                    <a:pt x="139" y="476"/>
                    <a:pt x="150" y="432"/>
                  </a:cubicBezTo>
                  <a:cubicBezTo>
                    <a:pt x="158" y="401"/>
                    <a:pt x="173" y="345"/>
                    <a:pt x="204" y="330"/>
                  </a:cubicBezTo>
                  <a:cubicBezTo>
                    <a:pt x="226" y="319"/>
                    <a:pt x="249" y="319"/>
                    <a:pt x="272" y="312"/>
                  </a:cubicBezTo>
                  <a:cubicBezTo>
                    <a:pt x="286" y="308"/>
                    <a:pt x="298" y="303"/>
                    <a:pt x="312" y="300"/>
                  </a:cubicBezTo>
                  <a:cubicBezTo>
                    <a:pt x="311" y="329"/>
                    <a:pt x="302" y="399"/>
                    <a:pt x="314" y="428"/>
                  </a:cubicBezTo>
                  <a:cubicBezTo>
                    <a:pt x="330" y="466"/>
                    <a:pt x="364" y="491"/>
                    <a:pt x="394" y="518"/>
                  </a:cubicBezTo>
                  <a:cubicBezTo>
                    <a:pt x="418" y="540"/>
                    <a:pt x="441" y="561"/>
                    <a:pt x="474" y="566"/>
                  </a:cubicBezTo>
                  <a:cubicBezTo>
                    <a:pt x="503" y="580"/>
                    <a:pt x="534" y="587"/>
                    <a:pt x="566" y="592"/>
                  </a:cubicBezTo>
                  <a:cubicBezTo>
                    <a:pt x="576" y="605"/>
                    <a:pt x="586" y="617"/>
                    <a:pt x="594" y="632"/>
                  </a:cubicBezTo>
                  <a:cubicBezTo>
                    <a:pt x="597" y="649"/>
                    <a:pt x="602" y="669"/>
                    <a:pt x="610" y="684"/>
                  </a:cubicBezTo>
                  <a:cubicBezTo>
                    <a:pt x="615" y="709"/>
                    <a:pt x="615" y="725"/>
                    <a:pt x="642" y="732"/>
                  </a:cubicBezTo>
                  <a:cubicBezTo>
                    <a:pt x="662" y="730"/>
                    <a:pt x="671" y="734"/>
                    <a:pt x="676" y="714"/>
                  </a:cubicBezTo>
                  <a:cubicBezTo>
                    <a:pt x="675" y="677"/>
                    <a:pt x="676" y="641"/>
                    <a:pt x="674" y="604"/>
                  </a:cubicBezTo>
                  <a:cubicBezTo>
                    <a:pt x="673" y="592"/>
                    <a:pt x="668" y="566"/>
                    <a:pt x="660" y="558"/>
                  </a:cubicBezTo>
                  <a:cubicBezTo>
                    <a:pt x="645" y="512"/>
                    <a:pt x="579" y="512"/>
                    <a:pt x="544" y="510"/>
                  </a:cubicBezTo>
                  <a:cubicBezTo>
                    <a:pt x="532" y="507"/>
                    <a:pt x="523" y="496"/>
                    <a:pt x="512" y="494"/>
                  </a:cubicBezTo>
                  <a:cubicBezTo>
                    <a:pt x="492" y="490"/>
                    <a:pt x="476" y="479"/>
                    <a:pt x="456" y="476"/>
                  </a:cubicBezTo>
                  <a:cubicBezTo>
                    <a:pt x="447" y="471"/>
                    <a:pt x="446" y="466"/>
                    <a:pt x="438" y="460"/>
                  </a:cubicBezTo>
                  <a:cubicBezTo>
                    <a:pt x="431" y="449"/>
                    <a:pt x="421" y="439"/>
                    <a:pt x="412" y="430"/>
                  </a:cubicBezTo>
                  <a:cubicBezTo>
                    <a:pt x="406" y="413"/>
                    <a:pt x="416" y="440"/>
                    <a:pt x="402" y="414"/>
                  </a:cubicBezTo>
                  <a:cubicBezTo>
                    <a:pt x="392" y="396"/>
                    <a:pt x="385" y="368"/>
                    <a:pt x="382" y="348"/>
                  </a:cubicBezTo>
                  <a:cubicBezTo>
                    <a:pt x="381" y="344"/>
                    <a:pt x="380" y="340"/>
                    <a:pt x="380" y="336"/>
                  </a:cubicBezTo>
                  <a:cubicBezTo>
                    <a:pt x="379" y="329"/>
                    <a:pt x="379" y="321"/>
                    <a:pt x="378" y="314"/>
                  </a:cubicBezTo>
                  <a:cubicBezTo>
                    <a:pt x="377" y="309"/>
                    <a:pt x="374" y="298"/>
                    <a:pt x="374" y="298"/>
                  </a:cubicBezTo>
                  <a:cubicBezTo>
                    <a:pt x="376" y="279"/>
                    <a:pt x="373" y="276"/>
                    <a:pt x="386" y="266"/>
                  </a:cubicBezTo>
                  <a:cubicBezTo>
                    <a:pt x="393" y="261"/>
                    <a:pt x="402" y="248"/>
                    <a:pt x="402" y="248"/>
                  </a:cubicBezTo>
                  <a:cubicBezTo>
                    <a:pt x="405" y="231"/>
                    <a:pt x="409" y="211"/>
                    <a:pt x="418" y="196"/>
                  </a:cubicBezTo>
                  <a:cubicBezTo>
                    <a:pt x="424" y="185"/>
                    <a:pt x="435" y="177"/>
                    <a:pt x="438" y="164"/>
                  </a:cubicBezTo>
                  <a:cubicBezTo>
                    <a:pt x="449" y="124"/>
                    <a:pt x="447" y="89"/>
                    <a:pt x="478" y="58"/>
                  </a:cubicBezTo>
                  <a:cubicBezTo>
                    <a:pt x="483" y="43"/>
                    <a:pt x="481" y="42"/>
                    <a:pt x="484" y="56"/>
                  </a:cubicBezTo>
                  <a:cubicBezTo>
                    <a:pt x="486" y="103"/>
                    <a:pt x="483" y="124"/>
                    <a:pt x="522" y="150"/>
                  </a:cubicBezTo>
                  <a:cubicBezTo>
                    <a:pt x="531" y="163"/>
                    <a:pt x="547" y="171"/>
                    <a:pt x="558" y="182"/>
                  </a:cubicBezTo>
                  <a:cubicBezTo>
                    <a:pt x="568" y="192"/>
                    <a:pt x="572" y="205"/>
                    <a:pt x="580" y="216"/>
                  </a:cubicBezTo>
                  <a:cubicBezTo>
                    <a:pt x="589" y="228"/>
                    <a:pt x="600" y="237"/>
                    <a:pt x="608" y="250"/>
                  </a:cubicBezTo>
                  <a:cubicBezTo>
                    <a:pt x="613" y="268"/>
                    <a:pt x="610" y="261"/>
                    <a:pt x="614" y="272"/>
                  </a:cubicBezTo>
                  <a:cubicBezTo>
                    <a:pt x="618" y="329"/>
                    <a:pt x="636" y="357"/>
                    <a:pt x="682" y="386"/>
                  </a:cubicBezTo>
                  <a:cubicBezTo>
                    <a:pt x="701" y="398"/>
                    <a:pt x="708" y="409"/>
                    <a:pt x="732" y="414"/>
                  </a:cubicBezTo>
                  <a:cubicBezTo>
                    <a:pt x="753" y="427"/>
                    <a:pt x="778" y="434"/>
                    <a:pt x="798" y="448"/>
                  </a:cubicBezTo>
                  <a:cubicBezTo>
                    <a:pt x="805" y="453"/>
                    <a:pt x="809" y="459"/>
                    <a:pt x="818" y="462"/>
                  </a:cubicBezTo>
                  <a:cubicBezTo>
                    <a:pt x="828" y="472"/>
                    <a:pt x="834" y="483"/>
                    <a:pt x="846" y="490"/>
                  </a:cubicBezTo>
                  <a:cubicBezTo>
                    <a:pt x="855" y="508"/>
                    <a:pt x="860" y="530"/>
                    <a:pt x="876" y="542"/>
                  </a:cubicBezTo>
                  <a:cubicBezTo>
                    <a:pt x="885" y="560"/>
                    <a:pt x="894" y="581"/>
                    <a:pt x="900" y="600"/>
                  </a:cubicBezTo>
                  <a:cubicBezTo>
                    <a:pt x="905" y="616"/>
                    <a:pt x="898" y="601"/>
                    <a:pt x="910" y="624"/>
                  </a:cubicBezTo>
                  <a:cubicBezTo>
                    <a:pt x="911" y="627"/>
                    <a:pt x="914" y="632"/>
                    <a:pt x="914" y="632"/>
                  </a:cubicBezTo>
                  <a:cubicBezTo>
                    <a:pt x="923" y="693"/>
                    <a:pt x="922" y="742"/>
                    <a:pt x="986" y="768"/>
                  </a:cubicBezTo>
                  <a:cubicBezTo>
                    <a:pt x="1005" y="765"/>
                    <a:pt x="1007" y="769"/>
                    <a:pt x="1010" y="750"/>
                  </a:cubicBezTo>
                  <a:cubicBezTo>
                    <a:pt x="1010" y="744"/>
                    <a:pt x="1010" y="721"/>
                    <a:pt x="1006" y="710"/>
                  </a:cubicBezTo>
                  <a:cubicBezTo>
                    <a:pt x="995" y="682"/>
                    <a:pt x="984" y="665"/>
                    <a:pt x="980" y="634"/>
                  </a:cubicBezTo>
                  <a:cubicBezTo>
                    <a:pt x="978" y="576"/>
                    <a:pt x="979" y="478"/>
                    <a:pt x="920" y="442"/>
                  </a:cubicBezTo>
                  <a:cubicBezTo>
                    <a:pt x="903" y="417"/>
                    <a:pt x="866" y="374"/>
                    <a:pt x="834" y="368"/>
                  </a:cubicBezTo>
                  <a:cubicBezTo>
                    <a:pt x="813" y="354"/>
                    <a:pt x="788" y="349"/>
                    <a:pt x="766" y="338"/>
                  </a:cubicBezTo>
                  <a:cubicBezTo>
                    <a:pt x="754" y="332"/>
                    <a:pt x="740" y="318"/>
                    <a:pt x="728" y="314"/>
                  </a:cubicBezTo>
                  <a:cubicBezTo>
                    <a:pt x="722" y="302"/>
                    <a:pt x="708" y="296"/>
                    <a:pt x="700" y="284"/>
                  </a:cubicBezTo>
                  <a:cubicBezTo>
                    <a:pt x="697" y="280"/>
                    <a:pt x="692" y="272"/>
                    <a:pt x="692" y="272"/>
                  </a:cubicBezTo>
                  <a:cubicBezTo>
                    <a:pt x="679" y="219"/>
                    <a:pt x="677" y="189"/>
                    <a:pt x="628" y="156"/>
                  </a:cubicBezTo>
                  <a:cubicBezTo>
                    <a:pt x="620" y="144"/>
                    <a:pt x="604" y="128"/>
                    <a:pt x="592" y="120"/>
                  </a:cubicBezTo>
                  <a:cubicBezTo>
                    <a:pt x="585" y="110"/>
                    <a:pt x="575" y="101"/>
                    <a:pt x="566" y="92"/>
                  </a:cubicBezTo>
                  <a:cubicBezTo>
                    <a:pt x="559" y="70"/>
                    <a:pt x="548" y="47"/>
                    <a:pt x="528" y="34"/>
                  </a:cubicBezTo>
                  <a:cubicBezTo>
                    <a:pt x="518" y="13"/>
                    <a:pt x="527" y="4"/>
                    <a:pt x="502" y="0"/>
                  </a:cubicBezTo>
                  <a:cubicBezTo>
                    <a:pt x="468" y="4"/>
                    <a:pt x="476" y="5"/>
                    <a:pt x="454" y="16"/>
                  </a:cubicBezTo>
                </a:path>
              </a:pathLst>
            </a:custGeom>
            <a:solidFill>
              <a:srgbClr val="66CCFF"/>
            </a:solidFill>
            <a:ln w="9525" cap="flat" cmpd="sng">
              <a:solidFill>
                <a:schemeClr val="tx1"/>
              </a:solidFill>
              <a:prstDash val="solid"/>
              <a:round/>
              <a:headEnd/>
              <a:tailEnd/>
            </a:ln>
            <a:effectLst/>
          </p:spPr>
          <p:txBody>
            <a:bodyPr wrap="none" lIns="92075" tIns="46038" rIns="92075" bIns="46038"/>
            <a:lstStyle/>
            <a:p>
              <a:endParaRPr lang="id-ID"/>
            </a:p>
          </p:txBody>
        </p:sp>
        <p:grpSp>
          <p:nvGrpSpPr>
            <p:cNvPr id="9" name="Group 28"/>
            <p:cNvGrpSpPr>
              <a:grpSpLocks/>
            </p:cNvGrpSpPr>
            <p:nvPr/>
          </p:nvGrpSpPr>
          <p:grpSpPr bwMode="auto">
            <a:xfrm>
              <a:off x="4519" y="1296"/>
              <a:ext cx="1961" cy="1557"/>
              <a:chOff x="2943" y="1296"/>
              <a:chExt cx="1961" cy="1557"/>
            </a:xfrm>
          </p:grpSpPr>
          <p:sp>
            <p:nvSpPr>
              <p:cNvPr id="22557" name="Freeform 29"/>
              <p:cNvSpPr>
                <a:spLocks/>
              </p:cNvSpPr>
              <p:nvPr/>
            </p:nvSpPr>
            <p:spPr bwMode="auto">
              <a:xfrm>
                <a:off x="2943" y="1987"/>
                <a:ext cx="897" cy="405"/>
              </a:xfrm>
              <a:custGeom>
                <a:avLst/>
                <a:gdLst/>
                <a:ahLst/>
                <a:cxnLst>
                  <a:cxn ang="0">
                    <a:pos x="796" y="404"/>
                  </a:cxn>
                  <a:cxn ang="0">
                    <a:pos x="796" y="346"/>
                  </a:cxn>
                  <a:cxn ang="0">
                    <a:pos x="762" y="303"/>
                  </a:cxn>
                  <a:cxn ang="0">
                    <a:pos x="713" y="274"/>
                  </a:cxn>
                  <a:cxn ang="0">
                    <a:pos x="696" y="230"/>
                  </a:cxn>
                  <a:cxn ang="0">
                    <a:pos x="646" y="216"/>
                  </a:cxn>
                  <a:cxn ang="0">
                    <a:pos x="613" y="173"/>
                  </a:cxn>
                  <a:cxn ang="0">
                    <a:pos x="563" y="158"/>
                  </a:cxn>
                  <a:cxn ang="0">
                    <a:pos x="514" y="129"/>
                  </a:cxn>
                  <a:cxn ang="0">
                    <a:pos x="464" y="115"/>
                  </a:cxn>
                  <a:cxn ang="0">
                    <a:pos x="398" y="86"/>
                  </a:cxn>
                  <a:cxn ang="0">
                    <a:pos x="348" y="57"/>
                  </a:cxn>
                  <a:cxn ang="0">
                    <a:pos x="298" y="43"/>
                  </a:cxn>
                  <a:cxn ang="0">
                    <a:pos x="248" y="28"/>
                  </a:cxn>
                  <a:cxn ang="0">
                    <a:pos x="199" y="28"/>
                  </a:cxn>
                  <a:cxn ang="0">
                    <a:pos x="149" y="14"/>
                  </a:cxn>
                  <a:cxn ang="0">
                    <a:pos x="99" y="14"/>
                  </a:cxn>
                  <a:cxn ang="0">
                    <a:pos x="49" y="14"/>
                  </a:cxn>
                  <a:cxn ang="0">
                    <a:pos x="0" y="0"/>
                  </a:cxn>
                </a:cxnLst>
                <a:rect l="0" t="0" r="r" b="b"/>
                <a:pathLst>
                  <a:path w="797" h="405">
                    <a:moveTo>
                      <a:pt x="796" y="404"/>
                    </a:moveTo>
                    <a:lnTo>
                      <a:pt x="796" y="346"/>
                    </a:lnTo>
                    <a:lnTo>
                      <a:pt x="762" y="303"/>
                    </a:lnTo>
                    <a:lnTo>
                      <a:pt x="713" y="274"/>
                    </a:lnTo>
                    <a:lnTo>
                      <a:pt x="696" y="230"/>
                    </a:lnTo>
                    <a:lnTo>
                      <a:pt x="646" y="216"/>
                    </a:lnTo>
                    <a:lnTo>
                      <a:pt x="613" y="173"/>
                    </a:lnTo>
                    <a:lnTo>
                      <a:pt x="563" y="158"/>
                    </a:lnTo>
                    <a:lnTo>
                      <a:pt x="514" y="129"/>
                    </a:lnTo>
                    <a:lnTo>
                      <a:pt x="464" y="115"/>
                    </a:lnTo>
                    <a:lnTo>
                      <a:pt x="398" y="86"/>
                    </a:lnTo>
                    <a:lnTo>
                      <a:pt x="348" y="57"/>
                    </a:lnTo>
                    <a:lnTo>
                      <a:pt x="298" y="43"/>
                    </a:lnTo>
                    <a:lnTo>
                      <a:pt x="248" y="28"/>
                    </a:lnTo>
                    <a:lnTo>
                      <a:pt x="199" y="28"/>
                    </a:lnTo>
                    <a:lnTo>
                      <a:pt x="149" y="14"/>
                    </a:lnTo>
                    <a:lnTo>
                      <a:pt x="99" y="14"/>
                    </a:lnTo>
                    <a:lnTo>
                      <a:pt x="49" y="14"/>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58" name="Freeform 30"/>
              <p:cNvSpPr>
                <a:spLocks/>
              </p:cNvSpPr>
              <p:nvPr/>
            </p:nvSpPr>
            <p:spPr bwMode="auto">
              <a:xfrm>
                <a:off x="3839" y="1700"/>
                <a:ext cx="972" cy="346"/>
              </a:xfrm>
              <a:custGeom>
                <a:avLst/>
                <a:gdLst/>
                <a:ahLst/>
                <a:cxnLst>
                  <a:cxn ang="0">
                    <a:pos x="0" y="345"/>
                  </a:cxn>
                  <a:cxn ang="0">
                    <a:pos x="26" y="276"/>
                  </a:cxn>
                  <a:cxn ang="0">
                    <a:pos x="78" y="224"/>
                  </a:cxn>
                  <a:cxn ang="0">
                    <a:pos x="156" y="189"/>
                  </a:cxn>
                  <a:cxn ang="0">
                    <a:pos x="235" y="155"/>
                  </a:cxn>
                  <a:cxn ang="0">
                    <a:pos x="313" y="138"/>
                  </a:cxn>
                  <a:cxn ang="0">
                    <a:pos x="392" y="103"/>
                  </a:cxn>
                  <a:cxn ang="0">
                    <a:pos x="470" y="69"/>
                  </a:cxn>
                  <a:cxn ang="0">
                    <a:pos x="549" y="51"/>
                  </a:cxn>
                  <a:cxn ang="0">
                    <a:pos x="627" y="34"/>
                  </a:cxn>
                  <a:cxn ang="0">
                    <a:pos x="706" y="17"/>
                  </a:cxn>
                  <a:cxn ang="0">
                    <a:pos x="784" y="17"/>
                  </a:cxn>
                  <a:cxn ang="0">
                    <a:pos x="863" y="17"/>
                  </a:cxn>
                  <a:cxn ang="0">
                    <a:pos x="836" y="0"/>
                  </a:cxn>
                </a:cxnLst>
                <a:rect l="0" t="0" r="r" b="b"/>
                <a:pathLst>
                  <a:path w="864" h="346">
                    <a:moveTo>
                      <a:pt x="0" y="345"/>
                    </a:moveTo>
                    <a:lnTo>
                      <a:pt x="26" y="276"/>
                    </a:lnTo>
                    <a:lnTo>
                      <a:pt x="78" y="224"/>
                    </a:lnTo>
                    <a:lnTo>
                      <a:pt x="156" y="189"/>
                    </a:lnTo>
                    <a:lnTo>
                      <a:pt x="235" y="155"/>
                    </a:lnTo>
                    <a:lnTo>
                      <a:pt x="313" y="138"/>
                    </a:lnTo>
                    <a:lnTo>
                      <a:pt x="392" y="103"/>
                    </a:lnTo>
                    <a:lnTo>
                      <a:pt x="470" y="69"/>
                    </a:lnTo>
                    <a:lnTo>
                      <a:pt x="549" y="51"/>
                    </a:lnTo>
                    <a:lnTo>
                      <a:pt x="627" y="34"/>
                    </a:lnTo>
                    <a:lnTo>
                      <a:pt x="706" y="17"/>
                    </a:lnTo>
                    <a:lnTo>
                      <a:pt x="784" y="17"/>
                    </a:lnTo>
                    <a:lnTo>
                      <a:pt x="863" y="17"/>
                    </a:lnTo>
                    <a:lnTo>
                      <a:pt x="836" y="0"/>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59" name="Freeform 31"/>
              <p:cNvSpPr>
                <a:spLocks/>
              </p:cNvSpPr>
              <p:nvPr/>
            </p:nvSpPr>
            <p:spPr bwMode="auto">
              <a:xfrm>
                <a:off x="3916" y="2448"/>
                <a:ext cx="988" cy="118"/>
              </a:xfrm>
              <a:custGeom>
                <a:avLst/>
                <a:gdLst/>
                <a:ahLst/>
                <a:cxnLst>
                  <a:cxn ang="0">
                    <a:pos x="13" y="117"/>
                  </a:cxn>
                  <a:cxn ang="0">
                    <a:pos x="0" y="87"/>
                  </a:cxn>
                  <a:cxn ang="0">
                    <a:pos x="26" y="65"/>
                  </a:cxn>
                  <a:cxn ang="0">
                    <a:pos x="53" y="43"/>
                  </a:cxn>
                  <a:cxn ang="0">
                    <a:pos x="94" y="29"/>
                  </a:cxn>
                  <a:cxn ang="0">
                    <a:pos x="134" y="21"/>
                  </a:cxn>
                  <a:cxn ang="0">
                    <a:pos x="175" y="7"/>
                  </a:cxn>
                  <a:cxn ang="0">
                    <a:pos x="215" y="7"/>
                  </a:cxn>
                  <a:cxn ang="0">
                    <a:pos x="256" y="7"/>
                  </a:cxn>
                  <a:cxn ang="0">
                    <a:pos x="296" y="7"/>
                  </a:cxn>
                  <a:cxn ang="0">
                    <a:pos x="350" y="0"/>
                  </a:cxn>
                  <a:cxn ang="0">
                    <a:pos x="391" y="0"/>
                  </a:cxn>
                  <a:cxn ang="0">
                    <a:pos x="431" y="0"/>
                  </a:cxn>
                  <a:cxn ang="0">
                    <a:pos x="485" y="0"/>
                  </a:cxn>
                  <a:cxn ang="0">
                    <a:pos x="526" y="0"/>
                  </a:cxn>
                  <a:cxn ang="0">
                    <a:pos x="580" y="0"/>
                  </a:cxn>
                  <a:cxn ang="0">
                    <a:pos x="620" y="0"/>
                  </a:cxn>
                  <a:cxn ang="0">
                    <a:pos x="661" y="7"/>
                  </a:cxn>
                  <a:cxn ang="0">
                    <a:pos x="701" y="14"/>
                  </a:cxn>
                  <a:cxn ang="0">
                    <a:pos x="755" y="21"/>
                  </a:cxn>
                  <a:cxn ang="0">
                    <a:pos x="796" y="36"/>
                  </a:cxn>
                  <a:cxn ang="0">
                    <a:pos x="836" y="36"/>
                  </a:cxn>
                  <a:cxn ang="0">
                    <a:pos x="877" y="43"/>
                  </a:cxn>
                  <a:cxn ang="0">
                    <a:pos x="877" y="58"/>
                  </a:cxn>
                </a:cxnLst>
                <a:rect l="0" t="0" r="r" b="b"/>
                <a:pathLst>
                  <a:path w="878" h="118">
                    <a:moveTo>
                      <a:pt x="13" y="117"/>
                    </a:moveTo>
                    <a:lnTo>
                      <a:pt x="0" y="87"/>
                    </a:lnTo>
                    <a:lnTo>
                      <a:pt x="26" y="65"/>
                    </a:lnTo>
                    <a:lnTo>
                      <a:pt x="53" y="43"/>
                    </a:lnTo>
                    <a:lnTo>
                      <a:pt x="94" y="29"/>
                    </a:lnTo>
                    <a:lnTo>
                      <a:pt x="134" y="21"/>
                    </a:lnTo>
                    <a:lnTo>
                      <a:pt x="175" y="7"/>
                    </a:lnTo>
                    <a:lnTo>
                      <a:pt x="215" y="7"/>
                    </a:lnTo>
                    <a:lnTo>
                      <a:pt x="256" y="7"/>
                    </a:lnTo>
                    <a:lnTo>
                      <a:pt x="296" y="7"/>
                    </a:lnTo>
                    <a:lnTo>
                      <a:pt x="350" y="0"/>
                    </a:lnTo>
                    <a:lnTo>
                      <a:pt x="391" y="0"/>
                    </a:lnTo>
                    <a:lnTo>
                      <a:pt x="431" y="0"/>
                    </a:lnTo>
                    <a:lnTo>
                      <a:pt x="485" y="0"/>
                    </a:lnTo>
                    <a:lnTo>
                      <a:pt x="526" y="0"/>
                    </a:lnTo>
                    <a:lnTo>
                      <a:pt x="580" y="0"/>
                    </a:lnTo>
                    <a:lnTo>
                      <a:pt x="620" y="0"/>
                    </a:lnTo>
                    <a:lnTo>
                      <a:pt x="661" y="7"/>
                    </a:lnTo>
                    <a:lnTo>
                      <a:pt x="701" y="14"/>
                    </a:lnTo>
                    <a:lnTo>
                      <a:pt x="755" y="21"/>
                    </a:lnTo>
                    <a:lnTo>
                      <a:pt x="796" y="36"/>
                    </a:lnTo>
                    <a:lnTo>
                      <a:pt x="836" y="36"/>
                    </a:lnTo>
                    <a:lnTo>
                      <a:pt x="877" y="43"/>
                    </a:lnTo>
                    <a:lnTo>
                      <a:pt x="877" y="58"/>
                    </a:lnTo>
                  </a:path>
                </a:pathLst>
              </a:custGeom>
              <a:noFill/>
              <a:ln w="25400" cap="rnd" cmpd="sng">
                <a:solidFill>
                  <a:schemeClr val="tx1"/>
                </a:solidFill>
                <a:prstDash val="solid"/>
                <a:round/>
                <a:headEnd type="none" w="sm" len="sm"/>
                <a:tailEnd type="none" w="sm" len="sm"/>
              </a:ln>
              <a:effectLst/>
            </p:spPr>
            <p:txBody>
              <a:bodyPr/>
              <a:lstStyle/>
              <a:p>
                <a:endParaRPr lang="id-ID"/>
              </a:p>
            </p:txBody>
          </p:sp>
          <p:sp>
            <p:nvSpPr>
              <p:cNvPr id="22560" name="Freeform 32"/>
              <p:cNvSpPr>
                <a:spLocks/>
              </p:cNvSpPr>
              <p:nvPr/>
            </p:nvSpPr>
            <p:spPr bwMode="auto">
              <a:xfrm>
                <a:off x="3391" y="1296"/>
                <a:ext cx="599" cy="1557"/>
              </a:xfrm>
              <a:custGeom>
                <a:avLst/>
                <a:gdLst/>
                <a:ahLst/>
                <a:cxnLst>
                  <a:cxn ang="0">
                    <a:pos x="532" y="1556"/>
                  </a:cxn>
                  <a:cxn ang="0">
                    <a:pos x="532" y="1488"/>
                  </a:cxn>
                  <a:cxn ang="0">
                    <a:pos x="532" y="1437"/>
                  </a:cxn>
                  <a:cxn ang="0">
                    <a:pos x="532" y="1386"/>
                  </a:cxn>
                  <a:cxn ang="0">
                    <a:pos x="494" y="1336"/>
                  </a:cxn>
                  <a:cxn ang="0">
                    <a:pos x="494" y="1285"/>
                  </a:cxn>
                  <a:cxn ang="0">
                    <a:pos x="475" y="1234"/>
                  </a:cxn>
                  <a:cxn ang="0">
                    <a:pos x="437" y="1183"/>
                  </a:cxn>
                  <a:cxn ang="0">
                    <a:pos x="437" y="1133"/>
                  </a:cxn>
                  <a:cxn ang="0">
                    <a:pos x="399" y="1082"/>
                  </a:cxn>
                  <a:cxn ang="0">
                    <a:pos x="399" y="1031"/>
                  </a:cxn>
                  <a:cxn ang="0">
                    <a:pos x="380" y="980"/>
                  </a:cxn>
                  <a:cxn ang="0">
                    <a:pos x="380" y="930"/>
                  </a:cxn>
                  <a:cxn ang="0">
                    <a:pos x="380" y="879"/>
                  </a:cxn>
                  <a:cxn ang="0">
                    <a:pos x="380" y="828"/>
                  </a:cxn>
                  <a:cxn ang="0">
                    <a:pos x="380" y="778"/>
                  </a:cxn>
                  <a:cxn ang="0">
                    <a:pos x="380" y="727"/>
                  </a:cxn>
                  <a:cxn ang="0">
                    <a:pos x="380" y="676"/>
                  </a:cxn>
                  <a:cxn ang="0">
                    <a:pos x="380" y="625"/>
                  </a:cxn>
                  <a:cxn ang="0">
                    <a:pos x="380" y="575"/>
                  </a:cxn>
                  <a:cxn ang="0">
                    <a:pos x="380" y="524"/>
                  </a:cxn>
                  <a:cxn ang="0">
                    <a:pos x="380" y="473"/>
                  </a:cxn>
                  <a:cxn ang="0">
                    <a:pos x="380" y="422"/>
                  </a:cxn>
                  <a:cxn ang="0">
                    <a:pos x="361" y="372"/>
                  </a:cxn>
                  <a:cxn ang="0">
                    <a:pos x="342" y="321"/>
                  </a:cxn>
                  <a:cxn ang="0">
                    <a:pos x="304" y="270"/>
                  </a:cxn>
                  <a:cxn ang="0">
                    <a:pos x="247" y="219"/>
                  </a:cxn>
                  <a:cxn ang="0">
                    <a:pos x="209" y="169"/>
                  </a:cxn>
                  <a:cxn ang="0">
                    <a:pos x="152" y="135"/>
                  </a:cxn>
                  <a:cxn ang="0">
                    <a:pos x="114" y="84"/>
                  </a:cxn>
                  <a:cxn ang="0">
                    <a:pos x="57" y="50"/>
                  </a:cxn>
                  <a:cxn ang="0">
                    <a:pos x="19" y="0"/>
                  </a:cxn>
                  <a:cxn ang="0">
                    <a:pos x="0" y="0"/>
                  </a:cxn>
                </a:cxnLst>
                <a:rect l="0" t="0" r="r" b="b"/>
                <a:pathLst>
                  <a:path w="533" h="1557">
                    <a:moveTo>
                      <a:pt x="532" y="1556"/>
                    </a:moveTo>
                    <a:lnTo>
                      <a:pt x="532" y="1488"/>
                    </a:lnTo>
                    <a:lnTo>
                      <a:pt x="532" y="1437"/>
                    </a:lnTo>
                    <a:lnTo>
                      <a:pt x="532" y="1386"/>
                    </a:lnTo>
                    <a:lnTo>
                      <a:pt x="494" y="1336"/>
                    </a:lnTo>
                    <a:lnTo>
                      <a:pt x="494" y="1285"/>
                    </a:lnTo>
                    <a:lnTo>
                      <a:pt x="475" y="1234"/>
                    </a:lnTo>
                    <a:lnTo>
                      <a:pt x="437" y="1183"/>
                    </a:lnTo>
                    <a:lnTo>
                      <a:pt x="437" y="1133"/>
                    </a:lnTo>
                    <a:lnTo>
                      <a:pt x="399" y="1082"/>
                    </a:lnTo>
                    <a:lnTo>
                      <a:pt x="399" y="1031"/>
                    </a:lnTo>
                    <a:lnTo>
                      <a:pt x="380" y="980"/>
                    </a:lnTo>
                    <a:lnTo>
                      <a:pt x="380" y="930"/>
                    </a:lnTo>
                    <a:lnTo>
                      <a:pt x="380" y="879"/>
                    </a:lnTo>
                    <a:lnTo>
                      <a:pt x="380" y="828"/>
                    </a:lnTo>
                    <a:lnTo>
                      <a:pt x="380" y="778"/>
                    </a:lnTo>
                    <a:lnTo>
                      <a:pt x="380" y="727"/>
                    </a:lnTo>
                    <a:lnTo>
                      <a:pt x="380" y="676"/>
                    </a:lnTo>
                    <a:lnTo>
                      <a:pt x="380" y="625"/>
                    </a:lnTo>
                    <a:lnTo>
                      <a:pt x="380" y="575"/>
                    </a:lnTo>
                    <a:lnTo>
                      <a:pt x="380" y="524"/>
                    </a:lnTo>
                    <a:lnTo>
                      <a:pt x="380" y="473"/>
                    </a:lnTo>
                    <a:lnTo>
                      <a:pt x="380" y="422"/>
                    </a:lnTo>
                    <a:lnTo>
                      <a:pt x="361" y="372"/>
                    </a:lnTo>
                    <a:lnTo>
                      <a:pt x="342" y="321"/>
                    </a:lnTo>
                    <a:lnTo>
                      <a:pt x="304" y="270"/>
                    </a:lnTo>
                    <a:lnTo>
                      <a:pt x="247" y="219"/>
                    </a:lnTo>
                    <a:lnTo>
                      <a:pt x="209" y="169"/>
                    </a:lnTo>
                    <a:lnTo>
                      <a:pt x="152" y="135"/>
                    </a:lnTo>
                    <a:lnTo>
                      <a:pt x="114" y="84"/>
                    </a:lnTo>
                    <a:lnTo>
                      <a:pt x="57" y="50"/>
                    </a:lnTo>
                    <a:lnTo>
                      <a:pt x="19" y="0"/>
                    </a:lnTo>
                    <a:lnTo>
                      <a:pt x="0" y="0"/>
                    </a:lnTo>
                  </a:path>
                </a:pathLst>
              </a:custGeom>
              <a:noFill/>
              <a:ln w="25400" cap="rnd" cmpd="sng">
                <a:solidFill>
                  <a:schemeClr val="tx1"/>
                </a:solidFill>
                <a:prstDash val="solid"/>
                <a:round/>
                <a:headEnd type="none" w="sm" len="sm"/>
                <a:tailEnd type="none" w="sm" len="sm"/>
              </a:ln>
              <a:effectLst/>
            </p:spPr>
            <p:txBody>
              <a:bodyPr/>
              <a:lstStyle/>
              <a:p>
                <a:endParaRPr lang="id-ID"/>
              </a:p>
            </p:txBody>
          </p:sp>
        </p:grpSp>
        <p:sp>
          <p:nvSpPr>
            <p:cNvPr id="22561" name="Freeform 33"/>
            <p:cNvSpPr>
              <a:spLocks/>
            </p:cNvSpPr>
            <p:nvPr/>
          </p:nvSpPr>
          <p:spPr bwMode="auto">
            <a:xfrm>
              <a:off x="5549" y="2880"/>
              <a:ext cx="476" cy="753"/>
            </a:xfrm>
            <a:custGeom>
              <a:avLst/>
              <a:gdLst/>
              <a:ahLst/>
              <a:cxnLst>
                <a:cxn ang="0">
                  <a:pos x="0" y="0"/>
                </a:cxn>
                <a:cxn ang="0">
                  <a:pos x="11" y="99"/>
                </a:cxn>
                <a:cxn ang="0">
                  <a:pos x="133" y="232"/>
                </a:cxn>
                <a:cxn ang="0">
                  <a:pos x="177" y="332"/>
                </a:cxn>
                <a:cxn ang="0">
                  <a:pos x="254" y="376"/>
                </a:cxn>
                <a:cxn ang="0">
                  <a:pos x="277" y="399"/>
                </a:cxn>
                <a:cxn ang="0">
                  <a:pos x="310" y="410"/>
                </a:cxn>
                <a:cxn ang="0">
                  <a:pos x="343" y="432"/>
                </a:cxn>
                <a:cxn ang="0">
                  <a:pos x="421" y="554"/>
                </a:cxn>
                <a:cxn ang="0">
                  <a:pos x="454" y="664"/>
                </a:cxn>
                <a:cxn ang="0">
                  <a:pos x="465" y="720"/>
                </a:cxn>
                <a:cxn ang="0">
                  <a:pos x="476" y="753"/>
                </a:cxn>
              </a:cxnLst>
              <a:rect l="0" t="0" r="r" b="b"/>
              <a:pathLst>
                <a:path w="476" h="753">
                  <a:moveTo>
                    <a:pt x="0" y="0"/>
                  </a:moveTo>
                  <a:cubicBezTo>
                    <a:pt x="4" y="33"/>
                    <a:pt x="3" y="67"/>
                    <a:pt x="11" y="99"/>
                  </a:cubicBezTo>
                  <a:cubicBezTo>
                    <a:pt x="19" y="131"/>
                    <a:pt x="105" y="192"/>
                    <a:pt x="133" y="232"/>
                  </a:cubicBezTo>
                  <a:cubicBezTo>
                    <a:pt x="144" y="265"/>
                    <a:pt x="151" y="306"/>
                    <a:pt x="177" y="332"/>
                  </a:cubicBezTo>
                  <a:cubicBezTo>
                    <a:pt x="200" y="355"/>
                    <a:pt x="228" y="358"/>
                    <a:pt x="254" y="376"/>
                  </a:cubicBezTo>
                  <a:cubicBezTo>
                    <a:pt x="263" y="382"/>
                    <a:pt x="268" y="393"/>
                    <a:pt x="277" y="399"/>
                  </a:cubicBezTo>
                  <a:cubicBezTo>
                    <a:pt x="287" y="405"/>
                    <a:pt x="300" y="405"/>
                    <a:pt x="310" y="410"/>
                  </a:cubicBezTo>
                  <a:cubicBezTo>
                    <a:pt x="322" y="416"/>
                    <a:pt x="332" y="425"/>
                    <a:pt x="343" y="432"/>
                  </a:cubicBezTo>
                  <a:cubicBezTo>
                    <a:pt x="370" y="472"/>
                    <a:pt x="394" y="514"/>
                    <a:pt x="421" y="554"/>
                  </a:cubicBezTo>
                  <a:cubicBezTo>
                    <a:pt x="433" y="590"/>
                    <a:pt x="445" y="627"/>
                    <a:pt x="454" y="664"/>
                  </a:cubicBezTo>
                  <a:cubicBezTo>
                    <a:pt x="459" y="682"/>
                    <a:pt x="460" y="702"/>
                    <a:pt x="465" y="720"/>
                  </a:cubicBezTo>
                  <a:cubicBezTo>
                    <a:pt x="468" y="731"/>
                    <a:pt x="476" y="753"/>
                    <a:pt x="476" y="75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62" name="Freeform 34"/>
            <p:cNvSpPr>
              <a:spLocks/>
            </p:cNvSpPr>
            <p:nvPr/>
          </p:nvSpPr>
          <p:spPr bwMode="auto">
            <a:xfrm>
              <a:off x="5095" y="2902"/>
              <a:ext cx="443" cy="687"/>
            </a:xfrm>
            <a:custGeom>
              <a:avLst/>
              <a:gdLst/>
              <a:ahLst/>
              <a:cxnLst>
                <a:cxn ang="0">
                  <a:pos x="443" y="0"/>
                </a:cxn>
                <a:cxn ang="0">
                  <a:pos x="376" y="77"/>
                </a:cxn>
                <a:cxn ang="0">
                  <a:pos x="343" y="199"/>
                </a:cxn>
                <a:cxn ang="0">
                  <a:pos x="144" y="288"/>
                </a:cxn>
                <a:cxn ang="0">
                  <a:pos x="110" y="310"/>
                </a:cxn>
                <a:cxn ang="0">
                  <a:pos x="55" y="388"/>
                </a:cxn>
                <a:cxn ang="0">
                  <a:pos x="22" y="465"/>
                </a:cxn>
                <a:cxn ang="0">
                  <a:pos x="11" y="687"/>
                </a:cxn>
              </a:cxnLst>
              <a:rect l="0" t="0" r="r" b="b"/>
              <a:pathLst>
                <a:path w="443" h="687">
                  <a:moveTo>
                    <a:pt x="443" y="0"/>
                  </a:moveTo>
                  <a:cubicBezTo>
                    <a:pt x="400" y="31"/>
                    <a:pt x="393" y="26"/>
                    <a:pt x="376" y="77"/>
                  </a:cubicBezTo>
                  <a:cubicBezTo>
                    <a:pt x="363" y="117"/>
                    <a:pt x="370" y="166"/>
                    <a:pt x="343" y="199"/>
                  </a:cubicBezTo>
                  <a:cubicBezTo>
                    <a:pt x="295" y="257"/>
                    <a:pt x="213" y="277"/>
                    <a:pt x="144" y="288"/>
                  </a:cubicBezTo>
                  <a:cubicBezTo>
                    <a:pt x="133" y="295"/>
                    <a:pt x="119" y="300"/>
                    <a:pt x="110" y="310"/>
                  </a:cubicBezTo>
                  <a:cubicBezTo>
                    <a:pt x="89" y="334"/>
                    <a:pt x="55" y="388"/>
                    <a:pt x="55" y="388"/>
                  </a:cubicBezTo>
                  <a:cubicBezTo>
                    <a:pt x="9" y="573"/>
                    <a:pt x="80" y="308"/>
                    <a:pt x="22" y="465"/>
                  </a:cubicBezTo>
                  <a:cubicBezTo>
                    <a:pt x="0" y="523"/>
                    <a:pt x="11" y="653"/>
                    <a:pt x="11" y="687"/>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sp>
          <p:nvSpPr>
            <p:cNvPr id="22563" name="Freeform 35"/>
            <p:cNvSpPr>
              <a:spLocks/>
            </p:cNvSpPr>
            <p:nvPr/>
          </p:nvSpPr>
          <p:spPr bwMode="auto">
            <a:xfrm>
              <a:off x="5383" y="3135"/>
              <a:ext cx="299" cy="443"/>
            </a:xfrm>
            <a:custGeom>
              <a:avLst/>
              <a:gdLst/>
              <a:ahLst/>
              <a:cxnLst>
                <a:cxn ang="0">
                  <a:pos x="0" y="0"/>
                </a:cxn>
                <a:cxn ang="0">
                  <a:pos x="11" y="166"/>
                </a:cxn>
                <a:cxn ang="0">
                  <a:pos x="66" y="232"/>
                </a:cxn>
                <a:cxn ang="0">
                  <a:pos x="254" y="310"/>
                </a:cxn>
                <a:cxn ang="0">
                  <a:pos x="299" y="443"/>
                </a:cxn>
              </a:cxnLst>
              <a:rect l="0" t="0" r="r" b="b"/>
              <a:pathLst>
                <a:path w="299" h="443">
                  <a:moveTo>
                    <a:pt x="0" y="0"/>
                  </a:moveTo>
                  <a:cubicBezTo>
                    <a:pt x="4" y="55"/>
                    <a:pt x="2" y="111"/>
                    <a:pt x="11" y="166"/>
                  </a:cubicBezTo>
                  <a:cubicBezTo>
                    <a:pt x="14" y="183"/>
                    <a:pt x="56" y="224"/>
                    <a:pt x="66" y="232"/>
                  </a:cubicBezTo>
                  <a:cubicBezTo>
                    <a:pt x="139" y="294"/>
                    <a:pt x="155" y="296"/>
                    <a:pt x="254" y="310"/>
                  </a:cubicBezTo>
                  <a:cubicBezTo>
                    <a:pt x="292" y="359"/>
                    <a:pt x="299" y="382"/>
                    <a:pt x="299" y="443"/>
                  </a:cubicBezTo>
                </a:path>
              </a:pathLst>
            </a:custGeom>
            <a:noFill/>
            <a:ln w="28575" cap="flat" cmpd="sng">
              <a:solidFill>
                <a:schemeClr val="bg2"/>
              </a:solidFill>
              <a:prstDash val="solid"/>
              <a:round/>
              <a:headEnd/>
              <a:tailEnd/>
            </a:ln>
            <a:effectLst/>
          </p:spPr>
          <p:txBody>
            <a:bodyPr wrap="none" lIns="92075" tIns="46038" rIns="92075" bIns="46038"/>
            <a:lstStyle/>
            <a:p>
              <a:endParaRPr lang="id-ID"/>
            </a:p>
          </p:txBody>
        </p:sp>
      </p:grpSp>
      <p:sp>
        <p:nvSpPr>
          <p:cNvPr id="22564" name="Text Box 36"/>
          <p:cNvSpPr txBox="1">
            <a:spLocks noChangeArrowheads="1"/>
          </p:cNvSpPr>
          <p:nvPr/>
        </p:nvSpPr>
        <p:spPr bwMode="auto">
          <a:xfrm>
            <a:off x="2057400" y="6172201"/>
            <a:ext cx="8153400" cy="366713"/>
          </a:xfrm>
          <a:prstGeom prst="rect">
            <a:avLst/>
          </a:prstGeom>
          <a:noFill/>
          <a:ln w="9525">
            <a:noFill/>
            <a:miter lim="800000"/>
            <a:headEnd/>
            <a:tailEnd/>
          </a:ln>
          <a:effectLst/>
        </p:spPr>
        <p:txBody>
          <a:bodyPr lIns="92075" tIns="46038" rIns="92075" bIns="46038">
            <a:spAutoFit/>
          </a:bodyPr>
          <a:lstStyle/>
          <a:p>
            <a:r>
              <a:rPr lang="en-US" b="1">
                <a:solidFill>
                  <a:srgbClr val="FFFC00"/>
                </a:solidFill>
              </a:rPr>
              <a:t>Most of fertilizer P is used by crop and there is little soil test build-up.</a:t>
            </a:r>
          </a:p>
        </p:txBody>
      </p:sp>
      <p:grpSp>
        <p:nvGrpSpPr>
          <p:cNvPr id="10" name="Group 37"/>
          <p:cNvGrpSpPr>
            <a:grpSpLocks/>
          </p:cNvGrpSpPr>
          <p:nvPr/>
        </p:nvGrpSpPr>
        <p:grpSpPr bwMode="auto">
          <a:xfrm>
            <a:off x="1828801" y="4586289"/>
            <a:ext cx="6772275" cy="809625"/>
            <a:chOff x="192" y="2889"/>
            <a:chExt cx="4266" cy="510"/>
          </a:xfrm>
        </p:grpSpPr>
        <p:grpSp>
          <p:nvGrpSpPr>
            <p:cNvPr id="11" name="Group 38"/>
            <p:cNvGrpSpPr>
              <a:grpSpLocks/>
            </p:cNvGrpSpPr>
            <p:nvPr/>
          </p:nvGrpSpPr>
          <p:grpSpPr bwMode="auto">
            <a:xfrm>
              <a:off x="2064" y="3072"/>
              <a:ext cx="2394" cy="192"/>
              <a:chOff x="2064" y="3072"/>
              <a:chExt cx="2394" cy="192"/>
            </a:xfrm>
          </p:grpSpPr>
          <p:grpSp>
            <p:nvGrpSpPr>
              <p:cNvPr id="12" name="Group 39"/>
              <p:cNvGrpSpPr>
                <a:grpSpLocks/>
              </p:cNvGrpSpPr>
              <p:nvPr/>
            </p:nvGrpSpPr>
            <p:grpSpPr bwMode="auto">
              <a:xfrm>
                <a:off x="3216" y="3072"/>
                <a:ext cx="138" cy="144"/>
                <a:chOff x="3216" y="3072"/>
                <a:chExt cx="138" cy="144"/>
              </a:xfrm>
            </p:grpSpPr>
            <p:sp>
              <p:nvSpPr>
                <p:cNvPr id="22568" name="Oval 40"/>
                <p:cNvSpPr>
                  <a:spLocks noChangeArrowheads="1"/>
                </p:cNvSpPr>
                <p:nvPr/>
              </p:nvSpPr>
              <p:spPr bwMode="auto">
                <a:xfrm>
                  <a:off x="3264" y="3072"/>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69" name="Oval 41"/>
                <p:cNvSpPr>
                  <a:spLocks noChangeArrowheads="1"/>
                </p:cNvSpPr>
                <p:nvPr/>
              </p:nvSpPr>
              <p:spPr bwMode="auto">
                <a:xfrm>
                  <a:off x="3312"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70" name="Oval 42"/>
                <p:cNvSpPr>
                  <a:spLocks noChangeArrowheads="1"/>
                </p:cNvSpPr>
                <p:nvPr/>
              </p:nvSpPr>
              <p:spPr bwMode="auto">
                <a:xfrm>
                  <a:off x="3216"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grpSp>
          <p:grpSp>
            <p:nvGrpSpPr>
              <p:cNvPr id="13" name="Group 43"/>
              <p:cNvGrpSpPr>
                <a:grpSpLocks/>
              </p:cNvGrpSpPr>
              <p:nvPr/>
            </p:nvGrpSpPr>
            <p:grpSpPr bwMode="auto">
              <a:xfrm>
                <a:off x="4320" y="3120"/>
                <a:ext cx="138" cy="144"/>
                <a:chOff x="3216" y="3072"/>
                <a:chExt cx="138" cy="144"/>
              </a:xfrm>
            </p:grpSpPr>
            <p:sp>
              <p:nvSpPr>
                <p:cNvPr id="22572" name="Oval 44"/>
                <p:cNvSpPr>
                  <a:spLocks noChangeArrowheads="1"/>
                </p:cNvSpPr>
                <p:nvPr/>
              </p:nvSpPr>
              <p:spPr bwMode="auto">
                <a:xfrm>
                  <a:off x="3264" y="3072"/>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73" name="Oval 45"/>
                <p:cNvSpPr>
                  <a:spLocks noChangeArrowheads="1"/>
                </p:cNvSpPr>
                <p:nvPr/>
              </p:nvSpPr>
              <p:spPr bwMode="auto">
                <a:xfrm>
                  <a:off x="3312"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74" name="Oval 46"/>
                <p:cNvSpPr>
                  <a:spLocks noChangeArrowheads="1"/>
                </p:cNvSpPr>
                <p:nvPr/>
              </p:nvSpPr>
              <p:spPr bwMode="auto">
                <a:xfrm>
                  <a:off x="3216"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grpSp>
          <p:grpSp>
            <p:nvGrpSpPr>
              <p:cNvPr id="14" name="Group 47"/>
              <p:cNvGrpSpPr>
                <a:grpSpLocks/>
              </p:cNvGrpSpPr>
              <p:nvPr/>
            </p:nvGrpSpPr>
            <p:grpSpPr bwMode="auto">
              <a:xfrm>
                <a:off x="2064" y="3120"/>
                <a:ext cx="138" cy="144"/>
                <a:chOff x="3216" y="3072"/>
                <a:chExt cx="138" cy="144"/>
              </a:xfrm>
            </p:grpSpPr>
            <p:sp>
              <p:nvSpPr>
                <p:cNvPr id="22576" name="Oval 48"/>
                <p:cNvSpPr>
                  <a:spLocks noChangeArrowheads="1"/>
                </p:cNvSpPr>
                <p:nvPr/>
              </p:nvSpPr>
              <p:spPr bwMode="auto">
                <a:xfrm>
                  <a:off x="3264" y="3072"/>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77" name="Oval 49"/>
                <p:cNvSpPr>
                  <a:spLocks noChangeArrowheads="1"/>
                </p:cNvSpPr>
                <p:nvPr/>
              </p:nvSpPr>
              <p:spPr bwMode="auto">
                <a:xfrm>
                  <a:off x="3312"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sp>
              <p:nvSpPr>
                <p:cNvPr id="22578" name="Oval 50"/>
                <p:cNvSpPr>
                  <a:spLocks noChangeArrowheads="1"/>
                </p:cNvSpPr>
                <p:nvPr/>
              </p:nvSpPr>
              <p:spPr bwMode="auto">
                <a:xfrm>
                  <a:off x="3216" y="3168"/>
                  <a:ext cx="42" cy="48"/>
                </a:xfrm>
                <a:prstGeom prst="ellipse">
                  <a:avLst/>
                </a:prstGeom>
                <a:solidFill>
                  <a:schemeClr val="accent1"/>
                </a:solidFill>
                <a:ln w="9525">
                  <a:solidFill>
                    <a:schemeClr val="tx1"/>
                  </a:solidFill>
                  <a:round/>
                  <a:headEnd/>
                  <a:tailEnd/>
                </a:ln>
                <a:effectLst>
                  <a:outerShdw dist="53882" dir="2700000" algn="ctr" rotWithShape="0">
                    <a:schemeClr val="bg2"/>
                  </a:outerShdw>
                </a:effectLst>
              </p:spPr>
              <p:txBody>
                <a:bodyPr wrap="none" lIns="92075" tIns="46038" rIns="92075" bIns="46038" anchor="ctr"/>
                <a:lstStyle/>
                <a:p>
                  <a:endParaRPr lang="id-ID"/>
                </a:p>
              </p:txBody>
            </p:sp>
          </p:grpSp>
        </p:grpSp>
        <p:grpSp>
          <p:nvGrpSpPr>
            <p:cNvPr id="15" name="Group 51"/>
            <p:cNvGrpSpPr>
              <a:grpSpLocks/>
            </p:cNvGrpSpPr>
            <p:nvPr/>
          </p:nvGrpSpPr>
          <p:grpSpPr bwMode="auto">
            <a:xfrm>
              <a:off x="192" y="2889"/>
              <a:ext cx="4212" cy="510"/>
              <a:chOff x="192" y="2889"/>
              <a:chExt cx="4212" cy="510"/>
            </a:xfrm>
          </p:grpSpPr>
          <p:sp>
            <p:nvSpPr>
              <p:cNvPr id="22580" name="Text Box 52"/>
              <p:cNvSpPr txBox="1">
                <a:spLocks noChangeArrowheads="1"/>
              </p:cNvSpPr>
              <p:nvPr/>
            </p:nvSpPr>
            <p:spPr bwMode="auto">
              <a:xfrm>
                <a:off x="192" y="3168"/>
                <a:ext cx="1440" cy="231"/>
              </a:xfrm>
              <a:prstGeom prst="rect">
                <a:avLst/>
              </a:prstGeom>
              <a:noFill/>
              <a:ln w="9525">
                <a:noFill/>
                <a:miter lim="800000"/>
                <a:headEnd/>
                <a:tailEnd/>
              </a:ln>
              <a:effectLst>
                <a:outerShdw dist="53882" dir="2700000" algn="ctr" rotWithShape="0">
                  <a:schemeClr val="bg2"/>
                </a:outerShdw>
              </a:effectLst>
            </p:spPr>
            <p:txBody>
              <a:bodyPr lIns="92075" tIns="46038" rIns="92075" bIns="46038">
                <a:spAutoFit/>
              </a:bodyPr>
              <a:lstStyle/>
              <a:p>
                <a:r>
                  <a:rPr lang="en-US" b="1">
                    <a:solidFill>
                      <a:srgbClr val="FFFC00"/>
                    </a:solidFill>
                    <a:effectLst>
                      <a:outerShdw blurRad="38100" dist="38100" dir="2700000" algn="tl">
                        <a:srgbClr val="C0C0C0"/>
                      </a:outerShdw>
                    </a:effectLst>
                  </a:rPr>
                  <a:t>Banded</a:t>
                </a:r>
                <a:r>
                  <a:rPr lang="en-US" b="1">
                    <a:solidFill>
                      <a:srgbClr val="FFFC00"/>
                    </a:solidFill>
                  </a:rPr>
                  <a:t> P-fertilizer</a:t>
                </a:r>
              </a:p>
            </p:txBody>
          </p:sp>
          <p:sp>
            <p:nvSpPr>
              <p:cNvPr id="22581" name="Freeform 53"/>
              <p:cNvSpPr>
                <a:spLocks/>
              </p:cNvSpPr>
              <p:nvPr/>
            </p:nvSpPr>
            <p:spPr bwMode="auto">
              <a:xfrm>
                <a:off x="1042" y="2971"/>
                <a:ext cx="1088" cy="183"/>
              </a:xfrm>
              <a:custGeom>
                <a:avLst/>
                <a:gdLst/>
                <a:ahLst/>
                <a:cxnLst>
                  <a:cxn ang="0">
                    <a:pos x="0" y="183"/>
                  </a:cxn>
                  <a:cxn ang="0">
                    <a:pos x="101" y="92"/>
                  </a:cxn>
                  <a:cxn ang="0">
                    <a:pos x="165" y="55"/>
                  </a:cxn>
                  <a:cxn ang="0">
                    <a:pos x="393" y="0"/>
                  </a:cxn>
                  <a:cxn ang="0">
                    <a:pos x="915" y="64"/>
                  </a:cxn>
                  <a:cxn ang="0">
                    <a:pos x="979" y="110"/>
                  </a:cxn>
                  <a:cxn ang="0">
                    <a:pos x="997" y="138"/>
                  </a:cxn>
                  <a:cxn ang="0">
                    <a:pos x="1024" y="147"/>
                  </a:cxn>
                  <a:cxn ang="0">
                    <a:pos x="1043" y="165"/>
                  </a:cxn>
                  <a:cxn ang="0">
                    <a:pos x="1088" y="174"/>
                  </a:cxn>
                </a:cxnLst>
                <a:rect l="0" t="0" r="r" b="b"/>
                <a:pathLst>
                  <a:path w="1088" h="183">
                    <a:moveTo>
                      <a:pt x="0" y="183"/>
                    </a:moveTo>
                    <a:cubicBezTo>
                      <a:pt x="28" y="130"/>
                      <a:pt x="52" y="123"/>
                      <a:pt x="101" y="92"/>
                    </a:cubicBezTo>
                    <a:cubicBezTo>
                      <a:pt x="166" y="51"/>
                      <a:pt x="109" y="73"/>
                      <a:pt x="165" y="55"/>
                    </a:cubicBezTo>
                    <a:cubicBezTo>
                      <a:pt x="230" y="12"/>
                      <a:pt x="317" y="10"/>
                      <a:pt x="393" y="0"/>
                    </a:cubicBezTo>
                    <a:cubicBezTo>
                      <a:pt x="651" y="8"/>
                      <a:pt x="716" y="0"/>
                      <a:pt x="915" y="64"/>
                    </a:cubicBezTo>
                    <a:cubicBezTo>
                      <a:pt x="936" y="79"/>
                      <a:pt x="965" y="88"/>
                      <a:pt x="979" y="110"/>
                    </a:cubicBezTo>
                    <a:cubicBezTo>
                      <a:pt x="985" y="119"/>
                      <a:pt x="988" y="131"/>
                      <a:pt x="997" y="138"/>
                    </a:cubicBezTo>
                    <a:cubicBezTo>
                      <a:pt x="1004" y="144"/>
                      <a:pt x="1015" y="144"/>
                      <a:pt x="1024" y="147"/>
                    </a:cubicBezTo>
                    <a:cubicBezTo>
                      <a:pt x="1030" y="153"/>
                      <a:pt x="1035" y="162"/>
                      <a:pt x="1043" y="165"/>
                    </a:cubicBezTo>
                    <a:cubicBezTo>
                      <a:pt x="1057" y="171"/>
                      <a:pt x="1088" y="174"/>
                      <a:pt x="1088" y="174"/>
                    </a:cubicBezTo>
                  </a:path>
                </a:pathLst>
              </a:custGeom>
              <a:noFill/>
              <a:ln w="28575" cmpd="sng">
                <a:solidFill>
                  <a:srgbClr val="66CCFF"/>
                </a:solidFill>
                <a:round/>
                <a:headEnd type="none" w="med" len="med"/>
                <a:tailEnd type="triangle" w="med" len="med"/>
              </a:ln>
              <a:effectLst>
                <a:outerShdw dist="53882" dir="2700000" algn="ctr" rotWithShape="0">
                  <a:schemeClr val="bg2"/>
                </a:outerShdw>
              </a:effectLst>
            </p:spPr>
            <p:txBody>
              <a:bodyPr wrap="none"/>
              <a:lstStyle/>
              <a:p>
                <a:endParaRPr lang="id-ID"/>
              </a:p>
            </p:txBody>
          </p:sp>
          <p:sp>
            <p:nvSpPr>
              <p:cNvPr id="22582" name="Freeform 54"/>
              <p:cNvSpPr>
                <a:spLocks/>
              </p:cNvSpPr>
              <p:nvPr/>
            </p:nvSpPr>
            <p:spPr bwMode="auto">
              <a:xfrm>
                <a:off x="1765" y="2917"/>
                <a:ext cx="1499" cy="146"/>
              </a:xfrm>
              <a:custGeom>
                <a:avLst/>
                <a:gdLst/>
                <a:ahLst/>
                <a:cxnLst>
                  <a:cxn ang="0">
                    <a:pos x="0" y="73"/>
                  </a:cxn>
                  <a:cxn ang="0">
                    <a:pos x="228" y="9"/>
                  </a:cxn>
                  <a:cxn ang="0">
                    <a:pos x="402" y="0"/>
                  </a:cxn>
                  <a:cxn ang="0">
                    <a:pos x="841" y="9"/>
                  </a:cxn>
                  <a:cxn ang="0">
                    <a:pos x="1097" y="54"/>
                  </a:cxn>
                  <a:cxn ang="0">
                    <a:pos x="1353" y="118"/>
                  </a:cxn>
                  <a:cxn ang="0">
                    <a:pos x="1426" y="128"/>
                  </a:cxn>
                  <a:cxn ang="0">
                    <a:pos x="1499" y="146"/>
                  </a:cxn>
                </a:cxnLst>
                <a:rect l="0" t="0" r="r" b="b"/>
                <a:pathLst>
                  <a:path w="1499" h="146">
                    <a:moveTo>
                      <a:pt x="0" y="73"/>
                    </a:moveTo>
                    <a:cubicBezTo>
                      <a:pt x="46" y="24"/>
                      <a:pt x="165" y="13"/>
                      <a:pt x="228" y="9"/>
                    </a:cubicBezTo>
                    <a:cubicBezTo>
                      <a:pt x="286" y="5"/>
                      <a:pt x="344" y="3"/>
                      <a:pt x="402" y="0"/>
                    </a:cubicBezTo>
                    <a:cubicBezTo>
                      <a:pt x="548" y="3"/>
                      <a:pt x="695" y="4"/>
                      <a:pt x="841" y="9"/>
                    </a:cubicBezTo>
                    <a:cubicBezTo>
                      <a:pt x="928" y="12"/>
                      <a:pt x="1012" y="40"/>
                      <a:pt x="1097" y="54"/>
                    </a:cubicBezTo>
                    <a:cubicBezTo>
                      <a:pt x="1172" y="82"/>
                      <a:pt x="1273" y="104"/>
                      <a:pt x="1353" y="118"/>
                    </a:cubicBezTo>
                    <a:cubicBezTo>
                      <a:pt x="1377" y="122"/>
                      <a:pt x="1402" y="123"/>
                      <a:pt x="1426" y="128"/>
                    </a:cubicBezTo>
                    <a:cubicBezTo>
                      <a:pt x="1451" y="133"/>
                      <a:pt x="1499" y="146"/>
                      <a:pt x="1499" y="146"/>
                    </a:cubicBezTo>
                  </a:path>
                </a:pathLst>
              </a:custGeom>
              <a:noFill/>
              <a:ln w="28575" cmpd="sng">
                <a:solidFill>
                  <a:srgbClr val="66CCFF"/>
                </a:solidFill>
                <a:round/>
                <a:headEnd type="none" w="med" len="med"/>
                <a:tailEnd type="triangle" w="med" len="med"/>
              </a:ln>
              <a:effectLst>
                <a:outerShdw dist="53882" dir="2700000" algn="ctr" rotWithShape="0">
                  <a:schemeClr val="bg2"/>
                </a:outerShdw>
              </a:effectLst>
            </p:spPr>
            <p:txBody>
              <a:bodyPr wrap="none"/>
              <a:lstStyle/>
              <a:p>
                <a:endParaRPr lang="id-ID"/>
              </a:p>
            </p:txBody>
          </p:sp>
          <p:sp>
            <p:nvSpPr>
              <p:cNvPr id="22583" name="Freeform 55"/>
              <p:cNvSpPr>
                <a:spLocks/>
              </p:cNvSpPr>
              <p:nvPr/>
            </p:nvSpPr>
            <p:spPr bwMode="auto">
              <a:xfrm>
                <a:off x="2816" y="2889"/>
                <a:ext cx="1588" cy="223"/>
              </a:xfrm>
              <a:custGeom>
                <a:avLst/>
                <a:gdLst/>
                <a:ahLst/>
                <a:cxnLst>
                  <a:cxn ang="0">
                    <a:pos x="0" y="82"/>
                  </a:cxn>
                  <a:cxn ang="0">
                    <a:pos x="192" y="37"/>
                  </a:cxn>
                  <a:cxn ang="0">
                    <a:pos x="375" y="0"/>
                  </a:cxn>
                  <a:cxn ang="0">
                    <a:pos x="832" y="9"/>
                  </a:cxn>
                  <a:cxn ang="0">
                    <a:pos x="942" y="37"/>
                  </a:cxn>
                  <a:cxn ang="0">
                    <a:pos x="1225" y="110"/>
                  </a:cxn>
                  <a:cxn ang="0">
                    <a:pos x="1445" y="183"/>
                  </a:cxn>
                  <a:cxn ang="0">
                    <a:pos x="1582" y="220"/>
                  </a:cxn>
                  <a:cxn ang="0">
                    <a:pos x="1563" y="220"/>
                  </a:cxn>
                </a:cxnLst>
                <a:rect l="0" t="0" r="r" b="b"/>
                <a:pathLst>
                  <a:path w="1588" h="223">
                    <a:moveTo>
                      <a:pt x="0" y="82"/>
                    </a:moveTo>
                    <a:cubicBezTo>
                      <a:pt x="63" y="57"/>
                      <a:pt x="126" y="53"/>
                      <a:pt x="192" y="37"/>
                    </a:cubicBezTo>
                    <a:cubicBezTo>
                      <a:pt x="255" y="22"/>
                      <a:pt x="309" y="7"/>
                      <a:pt x="375" y="0"/>
                    </a:cubicBezTo>
                    <a:cubicBezTo>
                      <a:pt x="527" y="3"/>
                      <a:pt x="680" y="1"/>
                      <a:pt x="832" y="9"/>
                    </a:cubicBezTo>
                    <a:cubicBezTo>
                      <a:pt x="886" y="12"/>
                      <a:pt x="900" y="26"/>
                      <a:pt x="942" y="37"/>
                    </a:cubicBezTo>
                    <a:cubicBezTo>
                      <a:pt x="1036" y="62"/>
                      <a:pt x="1130" y="87"/>
                      <a:pt x="1225" y="110"/>
                    </a:cubicBezTo>
                    <a:cubicBezTo>
                      <a:pt x="1303" y="129"/>
                      <a:pt x="1370" y="158"/>
                      <a:pt x="1445" y="183"/>
                    </a:cubicBezTo>
                    <a:cubicBezTo>
                      <a:pt x="1487" y="197"/>
                      <a:pt x="1543" y="198"/>
                      <a:pt x="1582" y="220"/>
                    </a:cubicBezTo>
                    <a:cubicBezTo>
                      <a:pt x="1588" y="223"/>
                      <a:pt x="1569" y="220"/>
                      <a:pt x="1563" y="220"/>
                    </a:cubicBezTo>
                  </a:path>
                </a:pathLst>
              </a:custGeom>
              <a:noFill/>
              <a:ln w="28575" cmpd="sng">
                <a:solidFill>
                  <a:srgbClr val="66CCFF"/>
                </a:solidFill>
                <a:round/>
                <a:headEnd type="none" w="med" len="med"/>
                <a:tailEnd type="triangle" w="med" len="med"/>
              </a:ln>
              <a:effectLst>
                <a:outerShdw dist="53882" dir="2700000" algn="ctr" rotWithShape="0">
                  <a:schemeClr val="bg2"/>
                </a:outerShdw>
              </a:effectLst>
            </p:spPr>
            <p:txBody>
              <a:bodyPr wrap="none"/>
              <a:lstStyle/>
              <a:p>
                <a:endParaRPr lang="id-ID"/>
              </a:p>
            </p:txBody>
          </p:sp>
        </p:grpSp>
      </p:grpSp>
      <p:grpSp>
        <p:nvGrpSpPr>
          <p:cNvPr id="16" name="Group 56"/>
          <p:cNvGrpSpPr>
            <a:grpSpLocks/>
          </p:cNvGrpSpPr>
          <p:nvPr/>
        </p:nvGrpSpPr>
        <p:grpSpPr bwMode="auto">
          <a:xfrm>
            <a:off x="1752600" y="4343400"/>
            <a:ext cx="6991350" cy="915988"/>
            <a:chOff x="144" y="2784"/>
            <a:chExt cx="4404" cy="577"/>
          </a:xfrm>
        </p:grpSpPr>
        <p:grpSp>
          <p:nvGrpSpPr>
            <p:cNvPr id="17" name="Group 57"/>
            <p:cNvGrpSpPr>
              <a:grpSpLocks/>
            </p:cNvGrpSpPr>
            <p:nvPr/>
          </p:nvGrpSpPr>
          <p:grpSpPr bwMode="auto">
            <a:xfrm>
              <a:off x="144" y="2784"/>
              <a:ext cx="4212" cy="512"/>
              <a:chOff x="192" y="2889"/>
              <a:chExt cx="4212" cy="512"/>
            </a:xfrm>
          </p:grpSpPr>
          <p:sp>
            <p:nvSpPr>
              <p:cNvPr id="22586" name="Text Box 58"/>
              <p:cNvSpPr txBox="1">
                <a:spLocks noChangeArrowheads="1"/>
              </p:cNvSpPr>
              <p:nvPr/>
            </p:nvSpPr>
            <p:spPr bwMode="auto">
              <a:xfrm>
                <a:off x="192" y="3168"/>
                <a:ext cx="1440" cy="233"/>
              </a:xfrm>
              <a:prstGeom prst="rect">
                <a:avLst/>
              </a:prstGeom>
              <a:noFill/>
              <a:ln w="9525">
                <a:noFill/>
                <a:miter lim="800000"/>
                <a:headEnd/>
                <a:tailEnd/>
              </a:ln>
              <a:effectLst/>
            </p:spPr>
            <p:txBody>
              <a:bodyPr lIns="92075" tIns="46038" rIns="92075" bIns="46038">
                <a:spAutoFit/>
              </a:bodyPr>
              <a:lstStyle/>
              <a:p>
                <a:r>
                  <a:rPr lang="en-US" b="1" dirty="0">
                    <a:solidFill>
                      <a:srgbClr val="FFFC00"/>
                    </a:solidFill>
                  </a:rPr>
                  <a:t>Expanded sorption</a:t>
                </a:r>
              </a:p>
            </p:txBody>
          </p:sp>
          <p:sp>
            <p:nvSpPr>
              <p:cNvPr id="22587" name="Freeform 59"/>
              <p:cNvSpPr>
                <a:spLocks/>
              </p:cNvSpPr>
              <p:nvPr/>
            </p:nvSpPr>
            <p:spPr bwMode="auto">
              <a:xfrm>
                <a:off x="1042" y="2971"/>
                <a:ext cx="1088" cy="183"/>
              </a:xfrm>
              <a:custGeom>
                <a:avLst/>
                <a:gdLst/>
                <a:ahLst/>
                <a:cxnLst>
                  <a:cxn ang="0">
                    <a:pos x="0" y="183"/>
                  </a:cxn>
                  <a:cxn ang="0">
                    <a:pos x="101" y="92"/>
                  </a:cxn>
                  <a:cxn ang="0">
                    <a:pos x="165" y="55"/>
                  </a:cxn>
                  <a:cxn ang="0">
                    <a:pos x="393" y="0"/>
                  </a:cxn>
                  <a:cxn ang="0">
                    <a:pos x="915" y="64"/>
                  </a:cxn>
                  <a:cxn ang="0">
                    <a:pos x="979" y="110"/>
                  </a:cxn>
                  <a:cxn ang="0">
                    <a:pos x="997" y="138"/>
                  </a:cxn>
                  <a:cxn ang="0">
                    <a:pos x="1024" y="147"/>
                  </a:cxn>
                  <a:cxn ang="0">
                    <a:pos x="1043" y="165"/>
                  </a:cxn>
                  <a:cxn ang="0">
                    <a:pos x="1088" y="174"/>
                  </a:cxn>
                </a:cxnLst>
                <a:rect l="0" t="0" r="r" b="b"/>
                <a:pathLst>
                  <a:path w="1088" h="183">
                    <a:moveTo>
                      <a:pt x="0" y="183"/>
                    </a:moveTo>
                    <a:cubicBezTo>
                      <a:pt x="28" y="130"/>
                      <a:pt x="52" y="123"/>
                      <a:pt x="101" y="92"/>
                    </a:cubicBezTo>
                    <a:cubicBezTo>
                      <a:pt x="166" y="51"/>
                      <a:pt x="109" y="73"/>
                      <a:pt x="165" y="55"/>
                    </a:cubicBezTo>
                    <a:cubicBezTo>
                      <a:pt x="230" y="12"/>
                      <a:pt x="317" y="10"/>
                      <a:pt x="393" y="0"/>
                    </a:cubicBezTo>
                    <a:cubicBezTo>
                      <a:pt x="651" y="8"/>
                      <a:pt x="716" y="0"/>
                      <a:pt x="915" y="64"/>
                    </a:cubicBezTo>
                    <a:cubicBezTo>
                      <a:pt x="936" y="79"/>
                      <a:pt x="965" y="88"/>
                      <a:pt x="979" y="110"/>
                    </a:cubicBezTo>
                    <a:cubicBezTo>
                      <a:pt x="985" y="119"/>
                      <a:pt x="988" y="131"/>
                      <a:pt x="997" y="138"/>
                    </a:cubicBezTo>
                    <a:cubicBezTo>
                      <a:pt x="1004" y="144"/>
                      <a:pt x="1015" y="144"/>
                      <a:pt x="1024" y="147"/>
                    </a:cubicBezTo>
                    <a:cubicBezTo>
                      <a:pt x="1030" y="153"/>
                      <a:pt x="1035" y="162"/>
                      <a:pt x="1043" y="165"/>
                    </a:cubicBezTo>
                    <a:cubicBezTo>
                      <a:pt x="1057" y="171"/>
                      <a:pt x="1088" y="174"/>
                      <a:pt x="1088" y="174"/>
                    </a:cubicBezTo>
                  </a:path>
                </a:pathLst>
              </a:custGeom>
              <a:noFill/>
              <a:ln w="28575" cmpd="sng">
                <a:solidFill>
                  <a:srgbClr val="66CCFF"/>
                </a:solidFill>
                <a:round/>
                <a:headEnd type="none" w="med" len="med"/>
                <a:tailEnd type="triangle" w="med" len="med"/>
              </a:ln>
              <a:effectLst/>
            </p:spPr>
            <p:txBody>
              <a:bodyPr wrap="none"/>
              <a:lstStyle/>
              <a:p>
                <a:endParaRPr lang="id-ID"/>
              </a:p>
            </p:txBody>
          </p:sp>
          <p:sp>
            <p:nvSpPr>
              <p:cNvPr id="22588" name="Freeform 60"/>
              <p:cNvSpPr>
                <a:spLocks/>
              </p:cNvSpPr>
              <p:nvPr/>
            </p:nvSpPr>
            <p:spPr bwMode="auto">
              <a:xfrm>
                <a:off x="1765" y="2917"/>
                <a:ext cx="1499" cy="146"/>
              </a:xfrm>
              <a:custGeom>
                <a:avLst/>
                <a:gdLst/>
                <a:ahLst/>
                <a:cxnLst>
                  <a:cxn ang="0">
                    <a:pos x="0" y="73"/>
                  </a:cxn>
                  <a:cxn ang="0">
                    <a:pos x="228" y="9"/>
                  </a:cxn>
                  <a:cxn ang="0">
                    <a:pos x="402" y="0"/>
                  </a:cxn>
                  <a:cxn ang="0">
                    <a:pos x="841" y="9"/>
                  </a:cxn>
                  <a:cxn ang="0">
                    <a:pos x="1097" y="54"/>
                  </a:cxn>
                  <a:cxn ang="0">
                    <a:pos x="1353" y="118"/>
                  </a:cxn>
                  <a:cxn ang="0">
                    <a:pos x="1426" y="128"/>
                  </a:cxn>
                  <a:cxn ang="0">
                    <a:pos x="1499" y="146"/>
                  </a:cxn>
                </a:cxnLst>
                <a:rect l="0" t="0" r="r" b="b"/>
                <a:pathLst>
                  <a:path w="1499" h="146">
                    <a:moveTo>
                      <a:pt x="0" y="73"/>
                    </a:moveTo>
                    <a:cubicBezTo>
                      <a:pt x="46" y="24"/>
                      <a:pt x="165" y="13"/>
                      <a:pt x="228" y="9"/>
                    </a:cubicBezTo>
                    <a:cubicBezTo>
                      <a:pt x="286" y="5"/>
                      <a:pt x="344" y="3"/>
                      <a:pt x="402" y="0"/>
                    </a:cubicBezTo>
                    <a:cubicBezTo>
                      <a:pt x="548" y="3"/>
                      <a:pt x="695" y="4"/>
                      <a:pt x="841" y="9"/>
                    </a:cubicBezTo>
                    <a:cubicBezTo>
                      <a:pt x="928" y="12"/>
                      <a:pt x="1012" y="40"/>
                      <a:pt x="1097" y="54"/>
                    </a:cubicBezTo>
                    <a:cubicBezTo>
                      <a:pt x="1172" y="82"/>
                      <a:pt x="1273" y="104"/>
                      <a:pt x="1353" y="118"/>
                    </a:cubicBezTo>
                    <a:cubicBezTo>
                      <a:pt x="1377" y="122"/>
                      <a:pt x="1402" y="123"/>
                      <a:pt x="1426" y="128"/>
                    </a:cubicBezTo>
                    <a:cubicBezTo>
                      <a:pt x="1451" y="133"/>
                      <a:pt x="1499" y="146"/>
                      <a:pt x="1499" y="146"/>
                    </a:cubicBezTo>
                  </a:path>
                </a:pathLst>
              </a:custGeom>
              <a:noFill/>
              <a:ln w="28575" cmpd="sng">
                <a:solidFill>
                  <a:srgbClr val="66CCFF"/>
                </a:solidFill>
                <a:round/>
                <a:headEnd type="none" w="med" len="med"/>
                <a:tailEnd type="triangle" w="med" len="med"/>
              </a:ln>
              <a:effectLst/>
            </p:spPr>
            <p:txBody>
              <a:bodyPr wrap="none"/>
              <a:lstStyle/>
              <a:p>
                <a:endParaRPr lang="id-ID"/>
              </a:p>
            </p:txBody>
          </p:sp>
          <p:sp>
            <p:nvSpPr>
              <p:cNvPr id="22589" name="Freeform 61"/>
              <p:cNvSpPr>
                <a:spLocks/>
              </p:cNvSpPr>
              <p:nvPr/>
            </p:nvSpPr>
            <p:spPr bwMode="auto">
              <a:xfrm>
                <a:off x="2816" y="2889"/>
                <a:ext cx="1588" cy="223"/>
              </a:xfrm>
              <a:custGeom>
                <a:avLst/>
                <a:gdLst/>
                <a:ahLst/>
                <a:cxnLst>
                  <a:cxn ang="0">
                    <a:pos x="0" y="82"/>
                  </a:cxn>
                  <a:cxn ang="0">
                    <a:pos x="192" y="37"/>
                  </a:cxn>
                  <a:cxn ang="0">
                    <a:pos x="375" y="0"/>
                  </a:cxn>
                  <a:cxn ang="0">
                    <a:pos x="832" y="9"/>
                  </a:cxn>
                  <a:cxn ang="0">
                    <a:pos x="942" y="37"/>
                  </a:cxn>
                  <a:cxn ang="0">
                    <a:pos x="1225" y="110"/>
                  </a:cxn>
                  <a:cxn ang="0">
                    <a:pos x="1445" y="183"/>
                  </a:cxn>
                  <a:cxn ang="0">
                    <a:pos x="1582" y="220"/>
                  </a:cxn>
                  <a:cxn ang="0">
                    <a:pos x="1563" y="220"/>
                  </a:cxn>
                </a:cxnLst>
                <a:rect l="0" t="0" r="r" b="b"/>
                <a:pathLst>
                  <a:path w="1588" h="223">
                    <a:moveTo>
                      <a:pt x="0" y="82"/>
                    </a:moveTo>
                    <a:cubicBezTo>
                      <a:pt x="63" y="57"/>
                      <a:pt x="126" y="53"/>
                      <a:pt x="192" y="37"/>
                    </a:cubicBezTo>
                    <a:cubicBezTo>
                      <a:pt x="255" y="22"/>
                      <a:pt x="309" y="7"/>
                      <a:pt x="375" y="0"/>
                    </a:cubicBezTo>
                    <a:cubicBezTo>
                      <a:pt x="527" y="3"/>
                      <a:pt x="680" y="1"/>
                      <a:pt x="832" y="9"/>
                    </a:cubicBezTo>
                    <a:cubicBezTo>
                      <a:pt x="886" y="12"/>
                      <a:pt x="900" y="26"/>
                      <a:pt x="942" y="37"/>
                    </a:cubicBezTo>
                    <a:cubicBezTo>
                      <a:pt x="1036" y="62"/>
                      <a:pt x="1130" y="87"/>
                      <a:pt x="1225" y="110"/>
                    </a:cubicBezTo>
                    <a:cubicBezTo>
                      <a:pt x="1303" y="129"/>
                      <a:pt x="1370" y="158"/>
                      <a:pt x="1445" y="183"/>
                    </a:cubicBezTo>
                    <a:cubicBezTo>
                      <a:pt x="1487" y="197"/>
                      <a:pt x="1543" y="198"/>
                      <a:pt x="1582" y="220"/>
                    </a:cubicBezTo>
                    <a:cubicBezTo>
                      <a:pt x="1588" y="223"/>
                      <a:pt x="1569" y="220"/>
                      <a:pt x="1563" y="220"/>
                    </a:cubicBezTo>
                  </a:path>
                </a:pathLst>
              </a:custGeom>
              <a:noFill/>
              <a:ln w="28575" cmpd="sng">
                <a:solidFill>
                  <a:srgbClr val="66CCFF"/>
                </a:solidFill>
                <a:round/>
                <a:headEnd type="none" w="med" len="med"/>
                <a:tailEnd type="triangle" w="med" len="med"/>
              </a:ln>
              <a:effectLst/>
            </p:spPr>
            <p:txBody>
              <a:bodyPr wrap="none"/>
              <a:lstStyle/>
              <a:p>
                <a:endParaRPr lang="id-ID"/>
              </a:p>
            </p:txBody>
          </p:sp>
        </p:grpSp>
        <p:sp>
          <p:nvSpPr>
            <p:cNvPr id="22590" name="Freeform 62"/>
            <p:cNvSpPr>
              <a:spLocks/>
            </p:cNvSpPr>
            <p:nvPr/>
          </p:nvSpPr>
          <p:spPr bwMode="auto">
            <a:xfrm>
              <a:off x="2047" y="2990"/>
              <a:ext cx="239" cy="345"/>
            </a:xfrm>
            <a:custGeom>
              <a:avLst/>
              <a:gdLst/>
              <a:ahLst/>
              <a:cxnLst>
                <a:cxn ang="0">
                  <a:pos x="111" y="18"/>
                </a:cxn>
                <a:cxn ang="0">
                  <a:pos x="147" y="109"/>
                </a:cxn>
                <a:cxn ang="0">
                  <a:pos x="175" y="119"/>
                </a:cxn>
                <a:cxn ang="0">
                  <a:pos x="184" y="146"/>
                </a:cxn>
                <a:cxn ang="0">
                  <a:pos x="211" y="155"/>
                </a:cxn>
                <a:cxn ang="0">
                  <a:pos x="220" y="219"/>
                </a:cxn>
                <a:cxn ang="0">
                  <a:pos x="239" y="274"/>
                </a:cxn>
                <a:cxn ang="0">
                  <a:pos x="166" y="311"/>
                </a:cxn>
                <a:cxn ang="0">
                  <a:pos x="65" y="329"/>
                </a:cxn>
                <a:cxn ang="0">
                  <a:pos x="10" y="301"/>
                </a:cxn>
                <a:cxn ang="0">
                  <a:pos x="47" y="91"/>
                </a:cxn>
                <a:cxn ang="0">
                  <a:pos x="92" y="0"/>
                </a:cxn>
                <a:cxn ang="0">
                  <a:pos x="111" y="18"/>
                </a:cxn>
              </a:cxnLst>
              <a:rect l="0" t="0" r="r" b="b"/>
              <a:pathLst>
                <a:path w="239" h="345">
                  <a:moveTo>
                    <a:pt x="111" y="18"/>
                  </a:moveTo>
                  <a:cubicBezTo>
                    <a:pt x="114" y="29"/>
                    <a:pt x="139" y="101"/>
                    <a:pt x="147" y="109"/>
                  </a:cubicBezTo>
                  <a:cubicBezTo>
                    <a:pt x="154" y="116"/>
                    <a:pt x="166" y="116"/>
                    <a:pt x="175" y="119"/>
                  </a:cubicBezTo>
                  <a:cubicBezTo>
                    <a:pt x="178" y="128"/>
                    <a:pt x="177" y="139"/>
                    <a:pt x="184" y="146"/>
                  </a:cubicBezTo>
                  <a:cubicBezTo>
                    <a:pt x="191" y="153"/>
                    <a:pt x="207" y="146"/>
                    <a:pt x="211" y="155"/>
                  </a:cubicBezTo>
                  <a:cubicBezTo>
                    <a:pt x="221" y="174"/>
                    <a:pt x="215" y="198"/>
                    <a:pt x="220" y="219"/>
                  </a:cubicBezTo>
                  <a:cubicBezTo>
                    <a:pt x="224" y="238"/>
                    <a:pt x="239" y="274"/>
                    <a:pt x="239" y="274"/>
                  </a:cubicBezTo>
                  <a:cubicBezTo>
                    <a:pt x="216" y="296"/>
                    <a:pt x="195" y="300"/>
                    <a:pt x="166" y="311"/>
                  </a:cubicBezTo>
                  <a:cubicBezTo>
                    <a:pt x="130" y="345"/>
                    <a:pt x="116" y="337"/>
                    <a:pt x="65" y="329"/>
                  </a:cubicBezTo>
                  <a:cubicBezTo>
                    <a:pt x="56" y="326"/>
                    <a:pt x="12" y="314"/>
                    <a:pt x="10" y="301"/>
                  </a:cubicBezTo>
                  <a:cubicBezTo>
                    <a:pt x="0" y="244"/>
                    <a:pt x="33" y="148"/>
                    <a:pt x="47" y="91"/>
                  </a:cubicBezTo>
                  <a:cubicBezTo>
                    <a:pt x="32" y="47"/>
                    <a:pt x="48" y="15"/>
                    <a:pt x="92" y="0"/>
                  </a:cubicBezTo>
                  <a:cubicBezTo>
                    <a:pt x="98" y="6"/>
                    <a:pt x="111" y="18"/>
                    <a:pt x="111" y="18"/>
                  </a:cubicBezTo>
                  <a:close/>
                </a:path>
              </a:pathLst>
            </a:custGeom>
            <a:solidFill>
              <a:srgbClr val="8DD9FF"/>
            </a:solidFill>
            <a:ln w="9525">
              <a:solidFill>
                <a:srgbClr val="66CCFF"/>
              </a:solidFill>
              <a:round/>
              <a:headEnd/>
              <a:tailEnd/>
            </a:ln>
            <a:effectLst/>
          </p:spPr>
          <p:txBody>
            <a:bodyPr wrap="none"/>
            <a:lstStyle/>
            <a:p>
              <a:endParaRPr lang="id-ID"/>
            </a:p>
          </p:txBody>
        </p:sp>
        <p:sp>
          <p:nvSpPr>
            <p:cNvPr id="22591" name="Freeform 63"/>
            <p:cNvSpPr>
              <a:spLocks/>
            </p:cNvSpPr>
            <p:nvPr/>
          </p:nvSpPr>
          <p:spPr bwMode="auto">
            <a:xfrm>
              <a:off x="3191" y="2927"/>
              <a:ext cx="249" cy="385"/>
            </a:xfrm>
            <a:custGeom>
              <a:avLst/>
              <a:gdLst/>
              <a:ahLst/>
              <a:cxnLst>
                <a:cxn ang="0">
                  <a:pos x="100" y="26"/>
                </a:cxn>
                <a:cxn ang="0">
                  <a:pos x="201" y="163"/>
                </a:cxn>
                <a:cxn ang="0">
                  <a:pos x="238" y="255"/>
                </a:cxn>
                <a:cxn ang="0">
                  <a:pos x="228" y="328"/>
                </a:cxn>
                <a:cxn ang="0">
                  <a:pos x="201" y="337"/>
                </a:cxn>
                <a:cxn ang="0">
                  <a:pos x="128" y="374"/>
                </a:cxn>
                <a:cxn ang="0">
                  <a:pos x="36" y="364"/>
                </a:cxn>
                <a:cxn ang="0">
                  <a:pos x="0" y="282"/>
                </a:cxn>
                <a:cxn ang="0">
                  <a:pos x="9" y="246"/>
                </a:cxn>
                <a:cxn ang="0">
                  <a:pos x="27" y="218"/>
                </a:cxn>
                <a:cxn ang="0">
                  <a:pos x="64" y="54"/>
                </a:cxn>
                <a:cxn ang="0">
                  <a:pos x="110" y="26"/>
                </a:cxn>
                <a:cxn ang="0">
                  <a:pos x="128" y="99"/>
                </a:cxn>
              </a:cxnLst>
              <a:rect l="0" t="0" r="r" b="b"/>
              <a:pathLst>
                <a:path w="249" h="385">
                  <a:moveTo>
                    <a:pt x="100" y="26"/>
                  </a:moveTo>
                  <a:cubicBezTo>
                    <a:pt x="122" y="89"/>
                    <a:pt x="144" y="125"/>
                    <a:pt x="201" y="163"/>
                  </a:cubicBezTo>
                  <a:cubicBezTo>
                    <a:pt x="210" y="198"/>
                    <a:pt x="226" y="221"/>
                    <a:pt x="238" y="255"/>
                  </a:cubicBezTo>
                  <a:cubicBezTo>
                    <a:pt x="235" y="279"/>
                    <a:pt x="238" y="306"/>
                    <a:pt x="228" y="328"/>
                  </a:cubicBezTo>
                  <a:cubicBezTo>
                    <a:pt x="224" y="337"/>
                    <a:pt x="208" y="331"/>
                    <a:pt x="201" y="337"/>
                  </a:cubicBezTo>
                  <a:cubicBezTo>
                    <a:pt x="141" y="385"/>
                    <a:pt x="249" y="352"/>
                    <a:pt x="128" y="374"/>
                  </a:cubicBezTo>
                  <a:cubicBezTo>
                    <a:pt x="97" y="371"/>
                    <a:pt x="65" y="374"/>
                    <a:pt x="36" y="364"/>
                  </a:cubicBezTo>
                  <a:cubicBezTo>
                    <a:pt x="8" y="354"/>
                    <a:pt x="0" y="282"/>
                    <a:pt x="0" y="282"/>
                  </a:cubicBezTo>
                  <a:cubicBezTo>
                    <a:pt x="3" y="270"/>
                    <a:pt x="4" y="257"/>
                    <a:pt x="9" y="246"/>
                  </a:cubicBezTo>
                  <a:cubicBezTo>
                    <a:pt x="13" y="236"/>
                    <a:pt x="24" y="229"/>
                    <a:pt x="27" y="218"/>
                  </a:cubicBezTo>
                  <a:cubicBezTo>
                    <a:pt x="43" y="164"/>
                    <a:pt x="46" y="108"/>
                    <a:pt x="64" y="54"/>
                  </a:cubicBezTo>
                  <a:cubicBezTo>
                    <a:pt x="47" y="0"/>
                    <a:pt x="71" y="1"/>
                    <a:pt x="110" y="26"/>
                  </a:cubicBezTo>
                  <a:cubicBezTo>
                    <a:pt x="136" y="67"/>
                    <a:pt x="128" y="43"/>
                    <a:pt x="128" y="99"/>
                  </a:cubicBezTo>
                </a:path>
              </a:pathLst>
            </a:custGeom>
            <a:solidFill>
              <a:srgbClr val="8DD9FF"/>
            </a:solidFill>
            <a:ln w="9525">
              <a:solidFill>
                <a:srgbClr val="66CCFF"/>
              </a:solidFill>
              <a:round/>
              <a:headEnd/>
              <a:tailEnd/>
            </a:ln>
            <a:effectLst/>
          </p:spPr>
          <p:txBody>
            <a:bodyPr wrap="none"/>
            <a:lstStyle/>
            <a:p>
              <a:endParaRPr lang="id-ID"/>
            </a:p>
          </p:txBody>
        </p:sp>
        <p:sp>
          <p:nvSpPr>
            <p:cNvPr id="22592" name="Freeform 64"/>
            <p:cNvSpPr>
              <a:spLocks/>
            </p:cNvSpPr>
            <p:nvPr/>
          </p:nvSpPr>
          <p:spPr bwMode="auto">
            <a:xfrm>
              <a:off x="4282" y="2981"/>
              <a:ext cx="266" cy="380"/>
            </a:xfrm>
            <a:custGeom>
              <a:avLst/>
              <a:gdLst/>
              <a:ahLst/>
              <a:cxnLst>
                <a:cxn ang="0">
                  <a:pos x="116" y="18"/>
                </a:cxn>
                <a:cxn ang="0">
                  <a:pos x="134" y="82"/>
                </a:cxn>
                <a:cxn ang="0">
                  <a:pos x="180" y="118"/>
                </a:cxn>
                <a:cxn ang="0">
                  <a:pos x="225" y="201"/>
                </a:cxn>
                <a:cxn ang="0">
                  <a:pos x="262" y="292"/>
                </a:cxn>
                <a:cxn ang="0">
                  <a:pos x="253" y="356"/>
                </a:cxn>
                <a:cxn ang="0">
                  <a:pos x="198" y="374"/>
                </a:cxn>
                <a:cxn ang="0">
                  <a:pos x="79" y="356"/>
                </a:cxn>
                <a:cxn ang="0">
                  <a:pos x="33" y="310"/>
                </a:cxn>
                <a:cxn ang="0">
                  <a:pos x="43" y="210"/>
                </a:cxn>
                <a:cxn ang="0">
                  <a:pos x="88" y="9"/>
                </a:cxn>
                <a:cxn ang="0">
                  <a:pos x="116" y="0"/>
                </a:cxn>
                <a:cxn ang="0">
                  <a:pos x="134" y="27"/>
                </a:cxn>
                <a:cxn ang="0">
                  <a:pos x="125" y="54"/>
                </a:cxn>
                <a:cxn ang="0">
                  <a:pos x="161" y="100"/>
                </a:cxn>
                <a:cxn ang="0">
                  <a:pos x="152" y="128"/>
                </a:cxn>
              </a:cxnLst>
              <a:rect l="0" t="0" r="r" b="b"/>
              <a:pathLst>
                <a:path w="266" h="380">
                  <a:moveTo>
                    <a:pt x="116" y="18"/>
                  </a:moveTo>
                  <a:cubicBezTo>
                    <a:pt x="117" y="20"/>
                    <a:pt x="130" y="77"/>
                    <a:pt x="134" y="82"/>
                  </a:cubicBezTo>
                  <a:cubicBezTo>
                    <a:pt x="146" y="97"/>
                    <a:pt x="166" y="105"/>
                    <a:pt x="180" y="118"/>
                  </a:cubicBezTo>
                  <a:cubicBezTo>
                    <a:pt x="190" y="148"/>
                    <a:pt x="225" y="201"/>
                    <a:pt x="225" y="201"/>
                  </a:cubicBezTo>
                  <a:cubicBezTo>
                    <a:pt x="235" y="236"/>
                    <a:pt x="242" y="262"/>
                    <a:pt x="262" y="292"/>
                  </a:cubicBezTo>
                  <a:cubicBezTo>
                    <a:pt x="259" y="313"/>
                    <a:pt x="266" y="339"/>
                    <a:pt x="253" y="356"/>
                  </a:cubicBezTo>
                  <a:cubicBezTo>
                    <a:pt x="241" y="371"/>
                    <a:pt x="198" y="374"/>
                    <a:pt x="198" y="374"/>
                  </a:cubicBezTo>
                  <a:cubicBezTo>
                    <a:pt x="158" y="370"/>
                    <a:pt x="111" y="380"/>
                    <a:pt x="79" y="356"/>
                  </a:cubicBezTo>
                  <a:cubicBezTo>
                    <a:pt x="62" y="343"/>
                    <a:pt x="33" y="310"/>
                    <a:pt x="33" y="310"/>
                  </a:cubicBezTo>
                  <a:cubicBezTo>
                    <a:pt x="15" y="256"/>
                    <a:pt x="0" y="251"/>
                    <a:pt x="43" y="210"/>
                  </a:cubicBezTo>
                  <a:cubicBezTo>
                    <a:pt x="50" y="136"/>
                    <a:pt x="65" y="78"/>
                    <a:pt x="88" y="9"/>
                  </a:cubicBezTo>
                  <a:cubicBezTo>
                    <a:pt x="91" y="0"/>
                    <a:pt x="107" y="3"/>
                    <a:pt x="116" y="0"/>
                  </a:cubicBezTo>
                  <a:cubicBezTo>
                    <a:pt x="122" y="9"/>
                    <a:pt x="132" y="16"/>
                    <a:pt x="134" y="27"/>
                  </a:cubicBezTo>
                  <a:cubicBezTo>
                    <a:pt x="136" y="36"/>
                    <a:pt x="125" y="45"/>
                    <a:pt x="125" y="54"/>
                  </a:cubicBezTo>
                  <a:cubicBezTo>
                    <a:pt x="125" y="96"/>
                    <a:pt x="130" y="90"/>
                    <a:pt x="161" y="100"/>
                  </a:cubicBezTo>
                  <a:cubicBezTo>
                    <a:pt x="173" y="134"/>
                    <a:pt x="181" y="128"/>
                    <a:pt x="152" y="128"/>
                  </a:cubicBezTo>
                </a:path>
              </a:pathLst>
            </a:custGeom>
            <a:solidFill>
              <a:srgbClr val="8DD9FF"/>
            </a:solidFill>
            <a:ln w="9525">
              <a:solidFill>
                <a:srgbClr val="66CCFF"/>
              </a:solidFill>
              <a:round/>
              <a:headEnd/>
              <a:tailEnd/>
            </a:ln>
            <a:effectLst/>
          </p:spPr>
          <p:txBody>
            <a:bodyPr wrap="none"/>
            <a:lstStyle/>
            <a:p>
              <a:endParaRPr lang="id-ID"/>
            </a:p>
          </p:txBody>
        </p:sp>
      </p:grpSp>
    </p:spTree>
    <p:extLst>
      <p:ext uri="{BB962C8B-B14F-4D97-AF65-F5344CB8AC3E}">
        <p14:creationId xmlns:p14="http://schemas.microsoft.com/office/powerpoint/2010/main" val="9718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564"/>
                                        </p:tgtEl>
                                        <p:attrNameLst>
                                          <p:attrName>style.visibility</p:attrName>
                                        </p:attrNameLst>
                                      </p:cBhvr>
                                      <p:to>
                                        <p:strVal val="visible"/>
                                      </p:to>
                                    </p:set>
                                    <p:animEffect transition="in" filter="wipe(left)">
                                      <p:cBhvr>
                                        <p:cTn id="21" dur="500"/>
                                        <p:tgtEl>
                                          <p:spTgt spid="2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autoUpdateAnimBg="0"/>
      <p:bldP spid="2256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35201" y="6248400"/>
            <a:ext cx="1897063" cy="457200"/>
          </a:xfrm>
          <a:prstGeom prst="rect">
            <a:avLst/>
          </a:prstGeom>
          <a:noFill/>
          <a:ln w="9525">
            <a:noFill/>
            <a:miter lim="800000"/>
            <a:headEnd/>
            <a:tailEnd/>
          </a:ln>
        </p:spPr>
        <p:txBody>
          <a:bodyPr wrap="none" anchor="ctr"/>
          <a:lstStyle/>
          <a:p>
            <a:endParaRPr lang="id-ID"/>
          </a:p>
        </p:txBody>
      </p:sp>
      <p:sp>
        <p:nvSpPr>
          <p:cNvPr id="39939" name="Rectangle 3"/>
          <p:cNvSpPr>
            <a:spLocks noChangeArrowheads="1"/>
          </p:cNvSpPr>
          <p:nvPr/>
        </p:nvSpPr>
        <p:spPr bwMode="auto">
          <a:xfrm>
            <a:off x="4673600" y="6248400"/>
            <a:ext cx="2844800" cy="457200"/>
          </a:xfrm>
          <a:prstGeom prst="rect">
            <a:avLst/>
          </a:prstGeom>
          <a:noFill/>
          <a:ln w="9525">
            <a:noFill/>
            <a:miter lim="800000"/>
            <a:headEnd/>
            <a:tailEnd/>
          </a:ln>
        </p:spPr>
        <p:txBody>
          <a:bodyPr wrap="none" anchor="ctr"/>
          <a:lstStyle/>
          <a:p>
            <a:endParaRPr lang="id-ID"/>
          </a:p>
        </p:txBody>
      </p:sp>
      <p:sp>
        <p:nvSpPr>
          <p:cNvPr id="39940" name="Rectangle 4"/>
          <p:cNvSpPr>
            <a:spLocks noGrp="1" noChangeArrowheads="1"/>
          </p:cNvSpPr>
          <p:nvPr>
            <p:ph type="title"/>
          </p:nvPr>
        </p:nvSpPr>
        <p:spPr>
          <a:xfrm>
            <a:off x="1524001" y="457200"/>
            <a:ext cx="9009063" cy="1295400"/>
          </a:xfrm>
          <a:noFill/>
        </p:spPr>
        <p:txBody>
          <a:bodyPr vert="horz" lIns="92075" tIns="46038" rIns="92075" bIns="46038" rtlCol="0" anchor="ctr">
            <a:normAutofit/>
          </a:bodyPr>
          <a:lstStyle/>
          <a:p>
            <a:pPr eaLnBrk="1" hangingPunct="1"/>
            <a:r>
              <a:rPr lang="en-US" sz="5400" b="1" i="1"/>
              <a:t>Important P Considerations</a:t>
            </a:r>
            <a:endParaRPr lang="en-US" smtClean="0"/>
          </a:p>
        </p:txBody>
      </p:sp>
      <p:sp>
        <p:nvSpPr>
          <p:cNvPr id="39941" name="Rectangle 5"/>
          <p:cNvSpPr>
            <a:spLocks noGrp="1" noChangeArrowheads="1"/>
          </p:cNvSpPr>
          <p:nvPr>
            <p:ph type="body" idx="1"/>
          </p:nvPr>
        </p:nvSpPr>
        <p:spPr>
          <a:xfrm>
            <a:off x="2438400" y="2133600"/>
            <a:ext cx="7653338" cy="4419600"/>
          </a:xfrm>
          <a:noFill/>
        </p:spPr>
        <p:txBody>
          <a:bodyPr vert="horz" lIns="92075" tIns="46038" rIns="92075" bIns="46038" rtlCol="0">
            <a:normAutofit/>
          </a:bodyPr>
          <a:lstStyle/>
          <a:p>
            <a:pPr eaLnBrk="1" hangingPunct="1"/>
            <a:r>
              <a:rPr lang="en-US" smtClean="0"/>
              <a:t>  Banding reduces P fixation</a:t>
            </a:r>
          </a:p>
          <a:p>
            <a:pPr eaLnBrk="1" hangingPunct="1"/>
            <a:r>
              <a:rPr lang="en-US" smtClean="0"/>
              <a:t>  Immobile in soil under most conditions</a:t>
            </a:r>
          </a:p>
          <a:p>
            <a:pPr eaLnBrk="1" hangingPunct="1"/>
            <a:r>
              <a:rPr lang="en-US" smtClean="0"/>
              <a:t>  High levels  -  get movement of organics</a:t>
            </a:r>
          </a:p>
          <a:p>
            <a:pPr lvl="1" eaLnBrk="1" hangingPunct="1"/>
            <a:r>
              <a:rPr lang="en-US" smtClean="0"/>
              <a:t>  phospholipids, inositol phosphates, etc.</a:t>
            </a:r>
          </a:p>
          <a:p>
            <a:pPr lvl="1" eaLnBrk="1" hangingPunct="1"/>
            <a:r>
              <a:rPr lang="en-US" smtClean="0"/>
              <a:t>  could tie up Zn, but manure supplies Zn</a:t>
            </a:r>
          </a:p>
          <a:p>
            <a:pPr eaLnBrk="1" hangingPunct="1"/>
            <a:r>
              <a:rPr lang="en-US" smtClean="0"/>
              <a:t>  Erosion loss - greatest concern</a:t>
            </a:r>
          </a:p>
          <a:p>
            <a:pPr eaLnBrk="1" hangingPunct="1"/>
            <a:r>
              <a:rPr lang="en-US" smtClean="0"/>
              <a:t>  Conversions%P</a:t>
            </a:r>
            <a:r>
              <a:rPr lang="en-US" baseline="-25000" smtClean="0"/>
              <a:t>2</a:t>
            </a:r>
            <a:r>
              <a:rPr lang="en-US" smtClean="0"/>
              <a:t>O</a:t>
            </a:r>
            <a:r>
              <a:rPr lang="en-US" baseline="-25000" smtClean="0"/>
              <a:t>5</a:t>
            </a:r>
            <a:r>
              <a:rPr lang="en-US" smtClean="0"/>
              <a:t>  -&gt; %P  *  2.29</a:t>
            </a:r>
          </a:p>
        </p:txBody>
      </p:sp>
      <p:sp>
        <p:nvSpPr>
          <p:cNvPr id="39942" name="Line 6"/>
          <p:cNvSpPr>
            <a:spLocks noChangeShapeType="1"/>
          </p:cNvSpPr>
          <p:nvPr/>
        </p:nvSpPr>
        <p:spPr bwMode="auto">
          <a:xfrm>
            <a:off x="1524000" y="1752600"/>
            <a:ext cx="9144000" cy="0"/>
          </a:xfrm>
          <a:prstGeom prst="line">
            <a:avLst/>
          </a:prstGeom>
          <a:noFill/>
          <a:ln w="12700">
            <a:solidFill>
              <a:schemeClr val="tx1"/>
            </a:solidFill>
            <a:round/>
            <a:headEnd type="none" w="sm" len="sm"/>
            <a:tailEnd type="none" w="sm" len="sm"/>
          </a:ln>
        </p:spPr>
        <p:txBody>
          <a:bodyPr wrap="none" anchor="ctr"/>
          <a:lstStyle/>
          <a:p>
            <a:endParaRPr lang="id-ID"/>
          </a:p>
        </p:txBody>
      </p:sp>
    </p:spTree>
    <p:extLst>
      <p:ext uri="{BB962C8B-B14F-4D97-AF65-F5344CB8AC3E}">
        <p14:creationId xmlns:p14="http://schemas.microsoft.com/office/powerpoint/2010/main" val="30685162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0" y="304800"/>
            <a:ext cx="8534400" cy="884238"/>
          </a:xfrm>
        </p:spPr>
        <p:txBody>
          <a:bodyPr/>
          <a:lstStyle/>
          <a:p>
            <a:pPr eaLnBrk="1" hangingPunct="1"/>
            <a:r>
              <a:rPr lang="en-US" b="1" smtClean="0">
                <a:solidFill>
                  <a:srgbClr val="FF9900"/>
                </a:solidFill>
              </a:rPr>
              <a:t>Methods of P fertilization</a:t>
            </a:r>
          </a:p>
        </p:txBody>
      </p:sp>
      <p:sp>
        <p:nvSpPr>
          <p:cNvPr id="34819" name="Rectangle 3"/>
          <p:cNvSpPr>
            <a:spLocks noGrp="1" noChangeArrowheads="1"/>
          </p:cNvSpPr>
          <p:nvPr>
            <p:ph type="body" idx="1"/>
          </p:nvPr>
        </p:nvSpPr>
        <p:spPr>
          <a:xfrm>
            <a:off x="1828800" y="1371600"/>
            <a:ext cx="8382000" cy="4495800"/>
          </a:xfrm>
        </p:spPr>
        <p:txBody>
          <a:bodyPr/>
          <a:lstStyle/>
          <a:p>
            <a:pPr eaLnBrk="1" hangingPunct="1">
              <a:lnSpc>
                <a:spcPct val="80000"/>
              </a:lnSpc>
            </a:pPr>
            <a:r>
              <a:rPr lang="en-US" sz="2400" b="1"/>
              <a:t>Most common application of P fertilizers: </a:t>
            </a:r>
            <a:r>
              <a:rPr lang="en-US" sz="2400" b="1" i="1"/>
              <a:t>Broadcast</a:t>
            </a:r>
            <a:r>
              <a:rPr lang="en-US" sz="2400" b="1"/>
              <a:t>  </a:t>
            </a:r>
            <a:r>
              <a:rPr lang="en-US" sz="2400" b="1" i="1"/>
              <a:t>fertilizer</a:t>
            </a:r>
            <a:r>
              <a:rPr lang="en-US" sz="2400" b="1"/>
              <a:t> over the soil surface and then incorporate it with a tillage operation. </a:t>
            </a:r>
          </a:p>
          <a:p>
            <a:pPr eaLnBrk="1" hangingPunct="1">
              <a:lnSpc>
                <a:spcPct val="80000"/>
              </a:lnSpc>
            </a:pPr>
            <a:r>
              <a:rPr lang="en-US" sz="2400" b="1"/>
              <a:t> </a:t>
            </a:r>
          </a:p>
          <a:p>
            <a:pPr eaLnBrk="1" hangingPunct="1">
              <a:lnSpc>
                <a:spcPct val="80000"/>
              </a:lnSpc>
            </a:pPr>
            <a:r>
              <a:rPr lang="en-US" sz="2400" b="1"/>
              <a:t>Alternative: </a:t>
            </a:r>
            <a:r>
              <a:rPr lang="en-US" sz="2400" b="1" i="1"/>
              <a:t>Band with the seed</a:t>
            </a:r>
            <a:r>
              <a:rPr lang="en-US" sz="2400" b="1"/>
              <a:t>, or two inches below and to the side of the seed at planting. </a:t>
            </a:r>
          </a:p>
          <a:p>
            <a:pPr eaLnBrk="1" hangingPunct="1">
              <a:lnSpc>
                <a:spcPct val="80000"/>
              </a:lnSpc>
            </a:pPr>
            <a:endParaRPr lang="en-US" sz="2400" b="1"/>
          </a:p>
          <a:p>
            <a:pPr eaLnBrk="1" hangingPunct="1">
              <a:lnSpc>
                <a:spcPct val="80000"/>
              </a:lnSpc>
            </a:pPr>
            <a:endParaRPr lang="en-US" sz="2400" b="1"/>
          </a:p>
          <a:p>
            <a:pPr eaLnBrk="1" hangingPunct="1">
              <a:lnSpc>
                <a:spcPct val="80000"/>
              </a:lnSpc>
            </a:pPr>
            <a:r>
              <a:rPr lang="en-US" sz="2400" b="1" i="1"/>
              <a:t>Broadcast-incorporation</a:t>
            </a:r>
            <a:r>
              <a:rPr lang="en-US" sz="2400" b="1"/>
              <a:t> is less time consuming and is popular when large acreages must be fertilized and planted in a short period of time, or labor is scarce.  </a:t>
            </a:r>
          </a:p>
        </p:txBody>
      </p:sp>
    </p:spTree>
    <p:extLst>
      <p:ext uri="{BB962C8B-B14F-4D97-AF65-F5344CB8AC3E}">
        <p14:creationId xmlns:p14="http://schemas.microsoft.com/office/powerpoint/2010/main" val="287898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6"/>
          <p:cNvPicPr>
            <a:picLocks noGrp="1" noChangeAspect="1" noChangeArrowheads="1"/>
          </p:cNvPicPr>
          <p:nvPr>
            <p:ph/>
          </p:nvPr>
        </p:nvPicPr>
        <p:blipFill>
          <a:blip r:embed="rId2" cstate="print">
            <a:lum bright="-2000" contrast="34000"/>
          </a:blip>
          <a:srcRect/>
          <a:stretch>
            <a:fillRect/>
          </a:stretch>
        </p:blipFill>
        <p:spPr>
          <a:xfrm>
            <a:off x="1524000" y="0"/>
            <a:ext cx="8991600" cy="6858000"/>
          </a:xfrm>
          <a:noFill/>
        </p:spPr>
      </p:pic>
      <p:sp>
        <p:nvSpPr>
          <p:cNvPr id="76803" name="Text Box 3"/>
          <p:cNvSpPr txBox="1">
            <a:spLocks noChangeArrowheads="1"/>
          </p:cNvSpPr>
          <p:nvPr/>
        </p:nvSpPr>
        <p:spPr bwMode="auto">
          <a:xfrm>
            <a:off x="2754314" y="2962276"/>
            <a:ext cx="6683375" cy="4667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0" hangingPunct="0">
              <a:spcBef>
                <a:spcPct val="50000"/>
              </a:spcBef>
              <a:defRPr/>
            </a:pPr>
            <a:r>
              <a:rPr lang="en-US" sz="2400" b="1">
                <a:solidFill>
                  <a:schemeClr val="accent2"/>
                </a:solidFill>
                <a:latin typeface="Times" charset="0"/>
                <a:cs typeface="Arial" pitchFamily="34" charset="0"/>
              </a:rPr>
              <a:t>Methods of nutrient </a:t>
            </a:r>
            <a:r>
              <a:rPr lang="en-US" sz="2400" b="1">
                <a:solidFill>
                  <a:schemeClr val="accent2"/>
                </a:solidFill>
                <a:effectLst>
                  <a:outerShdw blurRad="38100" dist="38100" dir="2700000" algn="tl">
                    <a:srgbClr val="C0C0C0"/>
                  </a:outerShdw>
                </a:effectLst>
                <a:latin typeface="Times" charset="0"/>
                <a:cs typeface="Arial" pitchFamily="34" charset="0"/>
              </a:rPr>
              <a:t>placement</a:t>
            </a:r>
          </a:p>
        </p:txBody>
      </p:sp>
    </p:spTree>
    <p:extLst>
      <p:ext uri="{BB962C8B-B14F-4D97-AF65-F5344CB8AC3E}">
        <p14:creationId xmlns:p14="http://schemas.microsoft.com/office/powerpoint/2010/main" val="4175263278"/>
      </p:ext>
    </p:extLst>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05000" y="304800"/>
            <a:ext cx="7620000" cy="1143000"/>
          </a:xfrm>
        </p:spPr>
        <p:txBody>
          <a:bodyPr/>
          <a:lstStyle/>
          <a:p>
            <a:pPr eaLnBrk="1" hangingPunct="1"/>
            <a:r>
              <a:rPr lang="en-US" b="1" smtClean="0"/>
              <a:t>Broadcasting</a:t>
            </a:r>
          </a:p>
        </p:txBody>
      </p:sp>
      <p:pic>
        <p:nvPicPr>
          <p:cNvPr id="36867" name="Picture 3" descr="1281"/>
          <p:cNvPicPr>
            <a:picLocks noChangeAspect="1" noChangeArrowheads="1"/>
          </p:cNvPicPr>
          <p:nvPr/>
        </p:nvPicPr>
        <p:blipFill>
          <a:blip r:embed="rId3" cstate="print"/>
          <a:srcRect/>
          <a:stretch>
            <a:fillRect/>
          </a:stretch>
        </p:blipFill>
        <p:spPr bwMode="auto">
          <a:xfrm>
            <a:off x="1524000" y="1371600"/>
            <a:ext cx="4572000" cy="5181600"/>
          </a:xfrm>
          <a:prstGeom prst="rect">
            <a:avLst/>
          </a:prstGeom>
          <a:noFill/>
          <a:ln w="9525">
            <a:noFill/>
            <a:miter lim="800000"/>
            <a:headEnd/>
            <a:tailEnd/>
          </a:ln>
        </p:spPr>
      </p:pic>
      <p:pic>
        <p:nvPicPr>
          <p:cNvPr id="36868" name="Picture 4" descr="1282"/>
          <p:cNvPicPr>
            <a:picLocks noChangeAspect="1" noChangeArrowheads="1"/>
          </p:cNvPicPr>
          <p:nvPr/>
        </p:nvPicPr>
        <p:blipFill>
          <a:blip r:embed="rId4" cstate="print"/>
          <a:srcRect/>
          <a:stretch>
            <a:fillRect/>
          </a:stretch>
        </p:blipFill>
        <p:spPr bwMode="auto">
          <a:xfrm>
            <a:off x="5867400" y="1447800"/>
            <a:ext cx="4800600" cy="5410200"/>
          </a:xfrm>
          <a:prstGeom prst="rect">
            <a:avLst/>
          </a:prstGeom>
          <a:noFill/>
          <a:ln w="9525">
            <a:noFill/>
            <a:miter lim="800000"/>
            <a:headEnd/>
            <a:tailEnd/>
          </a:ln>
        </p:spPr>
      </p:pic>
      <p:sp>
        <p:nvSpPr>
          <p:cNvPr id="36869" name="Text Box 5"/>
          <p:cNvSpPr txBox="1">
            <a:spLocks noChangeArrowheads="1"/>
          </p:cNvSpPr>
          <p:nvPr/>
        </p:nvSpPr>
        <p:spPr bwMode="auto">
          <a:xfrm>
            <a:off x="6324601" y="1598613"/>
            <a:ext cx="3388301" cy="828432"/>
          </a:xfrm>
          <a:prstGeom prst="rect">
            <a:avLst/>
          </a:prstGeom>
          <a:noFill/>
          <a:ln w="12700">
            <a:noFill/>
            <a:miter lim="800000"/>
            <a:headEnd/>
            <a:tailEnd/>
          </a:ln>
        </p:spPr>
        <p:txBody>
          <a:bodyPr wrap="none" lIns="90488" tIns="44450" rIns="90488" bIns="44450">
            <a:spAutoFit/>
          </a:bodyPr>
          <a:lstStyle/>
          <a:p>
            <a:r>
              <a:rPr lang="en-US" sz="2400">
                <a:solidFill>
                  <a:schemeClr val="bg1"/>
                </a:solidFill>
                <a:cs typeface="Arial" charset="0"/>
              </a:rPr>
              <a:t>Broadcast TSP followed</a:t>
            </a:r>
          </a:p>
          <a:p>
            <a:r>
              <a:rPr lang="en-US" sz="2400">
                <a:solidFill>
                  <a:schemeClr val="bg1"/>
                </a:solidFill>
                <a:cs typeface="Arial" charset="0"/>
              </a:rPr>
              <a:t>by “listing” (making beds)</a:t>
            </a:r>
          </a:p>
        </p:txBody>
      </p:sp>
      <p:sp>
        <p:nvSpPr>
          <p:cNvPr id="36870" name="Text Box 6"/>
          <p:cNvSpPr txBox="1">
            <a:spLocks noChangeArrowheads="1"/>
          </p:cNvSpPr>
          <p:nvPr/>
        </p:nvSpPr>
        <p:spPr bwMode="auto">
          <a:xfrm>
            <a:off x="3351213" y="5027613"/>
            <a:ext cx="1837684" cy="459100"/>
          </a:xfrm>
          <a:prstGeom prst="rect">
            <a:avLst/>
          </a:prstGeom>
          <a:noFill/>
          <a:ln w="12700">
            <a:noFill/>
            <a:miter lim="800000"/>
            <a:headEnd/>
            <a:tailEnd/>
          </a:ln>
        </p:spPr>
        <p:txBody>
          <a:bodyPr wrap="none" lIns="90488" tIns="44450" rIns="90488" bIns="44450">
            <a:spAutoFit/>
          </a:bodyPr>
          <a:lstStyle/>
          <a:p>
            <a:r>
              <a:rPr lang="en-US" sz="2400">
                <a:solidFill>
                  <a:schemeClr val="bg1"/>
                </a:solidFill>
                <a:cs typeface="Arial" charset="0"/>
              </a:rPr>
              <a:t>Maricopa, AZ</a:t>
            </a:r>
          </a:p>
        </p:txBody>
      </p:sp>
    </p:spTree>
    <p:extLst>
      <p:ext uri="{BB962C8B-B14F-4D97-AF65-F5344CB8AC3E}">
        <p14:creationId xmlns:p14="http://schemas.microsoft.com/office/powerpoint/2010/main" val="64716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152400"/>
            <a:ext cx="7772400" cy="1143000"/>
          </a:xfrm>
        </p:spPr>
        <p:txBody>
          <a:bodyPr/>
          <a:lstStyle/>
          <a:p>
            <a:r>
              <a:rPr lang="id-ID" altLang="id-ID" sz="3600" dirty="0" smtClean="0"/>
              <a:t>P</a:t>
            </a:r>
            <a:r>
              <a:rPr lang="en-US" altLang="id-ID" sz="3600" dirty="0" err="1" smtClean="0"/>
              <a:t>hosphorus</a:t>
            </a:r>
            <a:r>
              <a:rPr lang="en-US" altLang="id-ID" sz="3600" dirty="0" smtClean="0"/>
              <a:t> </a:t>
            </a:r>
            <a:r>
              <a:rPr lang="en-US" altLang="id-ID" sz="3600" dirty="0"/>
              <a:t>behavior in soils</a:t>
            </a:r>
          </a:p>
        </p:txBody>
      </p:sp>
      <p:sp>
        <p:nvSpPr>
          <p:cNvPr id="37891" name="Rectangle 3"/>
          <p:cNvSpPr>
            <a:spLocks noChangeArrowheads="1"/>
          </p:cNvSpPr>
          <p:nvPr/>
        </p:nvSpPr>
        <p:spPr bwMode="auto">
          <a:xfrm>
            <a:off x="2133600" y="1600200"/>
            <a:ext cx="7391400" cy="51816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The </a:t>
            </a:r>
            <a:r>
              <a:rPr lang="en-US" altLang="id-ID" sz="2800">
                <a:solidFill>
                  <a:schemeClr val="accent1"/>
                </a:solidFill>
                <a:effectLst>
                  <a:outerShdw blurRad="38100" dist="38100" dir="2700000" algn="tl">
                    <a:srgbClr val="000000"/>
                  </a:outerShdw>
                </a:effectLst>
                <a:latin typeface="Arial" panose="020B0604020202020204" pitchFamily="34" charset="0"/>
              </a:rPr>
              <a:t>H</a:t>
            </a:r>
            <a:r>
              <a:rPr lang="en-US" altLang="id-ID" sz="2800" baseline="30000">
                <a:effectLst>
                  <a:outerShdw blurRad="38100" dist="38100" dir="2700000" algn="tl">
                    <a:srgbClr val="000000"/>
                  </a:outerShdw>
                </a:effectLst>
                <a:latin typeface="Arial" panose="020B0604020202020204" pitchFamily="34" charset="0"/>
              </a:rPr>
              <a:t>+</a:t>
            </a:r>
            <a:r>
              <a:rPr lang="en-US" altLang="id-ID" sz="2800">
                <a:effectLst>
                  <a:outerShdw blurRad="38100" dist="38100" dir="2700000" algn="tl">
                    <a:srgbClr val="000000"/>
                  </a:outerShdw>
                </a:effectLst>
                <a:latin typeface="Arial" panose="020B0604020202020204" pitchFamily="34" charset="0"/>
              </a:rPr>
              <a:t> leave (dissociate from) phosphoric acid in a stepwise manner when the acid is reacted with base, like sodium hydroxide (NaOH).</a:t>
            </a:r>
          </a:p>
          <a:p>
            <a:pPr lvl="1">
              <a:spcBef>
                <a:spcPct val="20000"/>
              </a:spcBef>
              <a:buClr>
                <a:schemeClr val="accent2"/>
              </a:buClr>
              <a:buSzPct val="80000"/>
              <a:buFont typeface="Wingdings" panose="05000000000000000000" pitchFamily="2" charset="2"/>
              <a:buChar char="l"/>
            </a:pP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baseline="-25000">
                <a:solidFill>
                  <a:schemeClr val="accent1"/>
                </a:solidFill>
                <a:effectLst>
                  <a:outerShdw blurRad="38100" dist="38100" dir="2700000" algn="tl">
                    <a:srgbClr val="000000"/>
                  </a:outerShdw>
                </a:effectLst>
                <a:latin typeface="Arial" panose="020B0604020202020204" pitchFamily="34" charset="0"/>
              </a:rPr>
              <a:t>3</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 </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H</a:t>
            </a:r>
            <a:r>
              <a:rPr lang="en-US" altLang="id-ID" sz="3200" b="1" baseline="30000">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baseline="-25000">
                <a:solidFill>
                  <a:schemeClr val="accent1"/>
                </a:solidFill>
                <a:effectLst>
                  <a:outerShdw blurRad="38100" dist="38100" dir="2700000" algn="tl">
                    <a:srgbClr val="000000"/>
                  </a:outerShdw>
                </a:effectLst>
                <a:latin typeface="Arial" panose="020B0604020202020204" pitchFamily="34" charset="0"/>
              </a:rPr>
              <a:t>2</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r>
              <a:rPr lang="en-US" altLang="id-ID" sz="3600" b="1" baseline="30000">
                <a:solidFill>
                  <a:schemeClr val="accent1"/>
                </a:solidFill>
                <a:effectLst>
                  <a:outerShdw blurRad="38100" dist="38100" dir="2700000" algn="tl">
                    <a:srgbClr val="000000"/>
                  </a:outerShdw>
                </a:effectLst>
                <a:latin typeface="Arial" panose="020B0604020202020204" pitchFamily="34" charset="0"/>
              </a:rPr>
              <a:t>-</a:t>
            </a:r>
            <a:endParaRPr lang="en-US" altLang="id-ID" sz="3600" b="1" baseline="30000">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endParaRPr>
          </a:p>
          <a:p>
            <a:pPr lvl="1">
              <a:spcBef>
                <a:spcPct val="20000"/>
              </a:spcBef>
              <a:buClr>
                <a:schemeClr val="accent2"/>
              </a:buClr>
              <a:buSzPct val="80000"/>
              <a:buFont typeface="Wingdings" panose="05000000000000000000" pitchFamily="2" charset="2"/>
              <a:buChar char="l"/>
            </a:pP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baseline="-25000">
                <a:solidFill>
                  <a:schemeClr val="accent1"/>
                </a:solidFill>
                <a:effectLst>
                  <a:outerShdw blurRad="38100" dist="38100" dir="2700000" algn="tl">
                    <a:srgbClr val="000000"/>
                  </a:outerShdw>
                </a:effectLst>
                <a:latin typeface="Arial" panose="020B0604020202020204" pitchFamily="34" charset="0"/>
              </a:rPr>
              <a:t>2</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r>
              <a:rPr lang="en-US" altLang="id-ID" sz="3600" b="1" baseline="30000">
                <a:solidFill>
                  <a:schemeClr val="accent1"/>
                </a:solidFill>
                <a:effectLst>
                  <a:outerShdw blurRad="38100" dist="38100" dir="2700000" algn="tl">
                    <a:srgbClr val="000000"/>
                  </a:outerShdw>
                </a:effectLst>
                <a:latin typeface="Arial" panose="020B0604020202020204" pitchFamily="34" charset="0"/>
              </a:rPr>
              <a:t>-</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H</a:t>
            </a:r>
            <a:r>
              <a:rPr lang="en-US" altLang="id-ID" sz="3200" b="1" baseline="30000">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r>
              <a:rPr lang="en-US" altLang="id-ID" sz="3200" b="1" baseline="30000">
                <a:solidFill>
                  <a:schemeClr val="accent1"/>
                </a:solidFill>
                <a:effectLst>
                  <a:outerShdw blurRad="38100" dist="38100" dir="2700000" algn="tl">
                    <a:srgbClr val="000000"/>
                  </a:outerShdw>
                </a:effectLst>
                <a:latin typeface="Arial" panose="020B0604020202020204" pitchFamily="34" charset="0"/>
              </a:rPr>
              <a:t>2</a:t>
            </a:r>
            <a:r>
              <a:rPr lang="en-US" altLang="id-ID" sz="3600" b="1" baseline="30000">
                <a:solidFill>
                  <a:schemeClr val="accent1"/>
                </a:solidFill>
                <a:effectLst>
                  <a:outerShdw blurRad="38100" dist="38100" dir="2700000" algn="tl">
                    <a:srgbClr val="000000"/>
                  </a:outerShdw>
                </a:effectLst>
                <a:latin typeface="Arial" panose="020B0604020202020204" pitchFamily="34" charset="0"/>
              </a:rPr>
              <a:t>-</a:t>
            </a:r>
            <a:endParaRPr lang="en-US" altLang="id-ID" sz="3600" b="1" baseline="30000">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endParaRPr>
          </a:p>
          <a:p>
            <a:pPr lvl="1">
              <a:spcBef>
                <a:spcPct val="20000"/>
              </a:spcBef>
              <a:buClr>
                <a:schemeClr val="accent2"/>
              </a:buClr>
              <a:buSzPct val="80000"/>
              <a:buFont typeface="Wingdings" panose="05000000000000000000" pitchFamily="2" charset="2"/>
              <a:buChar char="l"/>
            </a:pPr>
            <a:r>
              <a:rPr lang="en-US" altLang="id-ID" sz="3200" b="1">
                <a:solidFill>
                  <a:schemeClr val="accent1"/>
                </a:solidFill>
                <a:effectLst>
                  <a:outerShdw blurRad="38100" dist="38100" dir="2700000" algn="tl">
                    <a:srgbClr val="000000"/>
                  </a:outerShdw>
                </a:effectLst>
                <a:latin typeface="Arial" panose="020B0604020202020204" pitchFamily="34" charset="0"/>
              </a:rPr>
              <a:t>H</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r>
              <a:rPr lang="en-US" altLang="id-ID" sz="3200" b="1" baseline="30000">
                <a:solidFill>
                  <a:schemeClr val="accent1"/>
                </a:solidFill>
                <a:effectLst>
                  <a:outerShdw blurRad="38100" dist="38100" dir="2700000" algn="tl">
                    <a:srgbClr val="000000"/>
                  </a:outerShdw>
                </a:effectLst>
                <a:latin typeface="Arial" panose="020B0604020202020204" pitchFamily="34" charset="0"/>
              </a:rPr>
              <a:t>2</a:t>
            </a:r>
            <a:r>
              <a:rPr lang="en-US" altLang="id-ID" sz="3600" b="1" baseline="30000">
                <a:solidFill>
                  <a:schemeClr val="accent1"/>
                </a:solidFill>
                <a:effectLst>
                  <a:outerShdw blurRad="38100" dist="38100" dir="2700000" algn="tl">
                    <a:srgbClr val="000000"/>
                  </a:outerShdw>
                </a:effectLst>
                <a:latin typeface="Arial" panose="020B0604020202020204" pitchFamily="34" charset="0"/>
              </a:rPr>
              <a:t>-</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H</a:t>
            </a:r>
            <a:r>
              <a:rPr lang="en-US" altLang="id-ID" sz="3200" b="1" baseline="30000">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3200" b="1">
                <a:solidFill>
                  <a:schemeClr val="accent1"/>
                </a:solidFill>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3200" b="1">
                <a:effectLst>
                  <a:outerShdw blurRad="38100" dist="38100" dir="2700000" algn="tl">
                    <a:srgbClr val="000000"/>
                  </a:outerShdw>
                </a:effectLst>
                <a:latin typeface="Arial" panose="020B0604020202020204" pitchFamily="34" charset="0"/>
              </a:rPr>
              <a:t>PO</a:t>
            </a:r>
            <a:r>
              <a:rPr lang="en-US" altLang="id-ID" sz="3200" b="1" baseline="-25000">
                <a:effectLst>
                  <a:outerShdw blurRad="38100" dist="38100" dir="2700000" algn="tl">
                    <a:srgbClr val="000000"/>
                  </a:outerShdw>
                </a:effectLst>
                <a:latin typeface="Arial" panose="020B0604020202020204" pitchFamily="34" charset="0"/>
              </a:rPr>
              <a:t>4</a:t>
            </a:r>
            <a:r>
              <a:rPr lang="en-US" altLang="id-ID" sz="3200" b="1" baseline="30000">
                <a:solidFill>
                  <a:schemeClr val="accent1"/>
                </a:solidFill>
                <a:effectLst>
                  <a:outerShdw blurRad="38100" dist="38100" dir="2700000" algn="tl">
                    <a:srgbClr val="000000"/>
                  </a:outerShdw>
                </a:effectLst>
                <a:latin typeface="Arial" panose="020B0604020202020204" pitchFamily="34" charset="0"/>
              </a:rPr>
              <a:t>3</a:t>
            </a:r>
            <a:r>
              <a:rPr lang="en-US" altLang="id-ID" sz="3600" b="1" baseline="30000">
                <a:solidFill>
                  <a:schemeClr val="accent1"/>
                </a:solidFill>
                <a:effectLst>
                  <a:outerShdw blurRad="38100" dist="38100" dir="2700000" algn="tl">
                    <a:srgbClr val="000000"/>
                  </a:outerShdw>
                </a:effectLst>
                <a:latin typeface="Arial" panose="020B0604020202020204" pitchFamily="34" charset="0"/>
              </a:rPr>
              <a:t>-</a:t>
            </a:r>
          </a:p>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One or more of the phosphate forms will be present in solution, depending upon the solution pH.</a:t>
            </a:r>
          </a:p>
        </p:txBody>
      </p:sp>
    </p:spTree>
    <p:extLst>
      <p:ext uri="{BB962C8B-B14F-4D97-AF65-F5344CB8AC3E}">
        <p14:creationId xmlns:p14="http://schemas.microsoft.com/office/powerpoint/2010/main" val="67256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wipe(left)">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mtClean="0"/>
              <a:t>Preplant Applications</a:t>
            </a:r>
          </a:p>
        </p:txBody>
      </p:sp>
      <p:sp>
        <p:nvSpPr>
          <p:cNvPr id="37891" name="Rectangle 3"/>
          <p:cNvSpPr>
            <a:spLocks noGrp="1" noChangeArrowheads="1"/>
          </p:cNvSpPr>
          <p:nvPr>
            <p:ph type="body" idx="1"/>
          </p:nvPr>
        </p:nvSpPr>
        <p:spPr>
          <a:xfrm>
            <a:off x="2230438" y="1600200"/>
            <a:ext cx="3575050" cy="4141788"/>
          </a:xfrm>
          <a:noFill/>
        </p:spPr>
        <p:txBody>
          <a:bodyPr vert="horz" lIns="90488" tIns="44450" rIns="90488" bIns="44450" rtlCol="0">
            <a:normAutofit/>
          </a:bodyPr>
          <a:lstStyle/>
          <a:p>
            <a:pPr eaLnBrk="1" hangingPunct="1">
              <a:lnSpc>
                <a:spcPct val="90000"/>
              </a:lnSpc>
            </a:pPr>
            <a:r>
              <a:rPr lang="en-US" b="1"/>
              <a:t>Broadcast</a:t>
            </a:r>
          </a:p>
          <a:p>
            <a:pPr lvl="1" eaLnBrk="1" hangingPunct="1">
              <a:lnSpc>
                <a:spcPct val="90000"/>
              </a:lnSpc>
            </a:pPr>
            <a:r>
              <a:rPr lang="en-US"/>
              <a:t>Uniform distribution of dry or liquid materials over the soil surface</a:t>
            </a:r>
          </a:p>
          <a:p>
            <a:pPr lvl="1" eaLnBrk="1" hangingPunct="1">
              <a:lnSpc>
                <a:spcPct val="90000"/>
              </a:lnSpc>
            </a:pPr>
            <a:r>
              <a:rPr lang="en-US"/>
              <a:t>Can be mechanically incorporated  </a:t>
            </a:r>
          </a:p>
          <a:p>
            <a:pPr lvl="1" eaLnBrk="1" hangingPunct="1">
              <a:lnSpc>
                <a:spcPct val="90000"/>
              </a:lnSpc>
            </a:pPr>
            <a:r>
              <a:rPr lang="en-US"/>
              <a:t>Can be incorporated by rain or irrigation</a:t>
            </a:r>
          </a:p>
          <a:p>
            <a:pPr lvl="2" eaLnBrk="1" hangingPunct="1">
              <a:lnSpc>
                <a:spcPct val="90000"/>
              </a:lnSpc>
            </a:pPr>
            <a:endParaRPr lang="en-US"/>
          </a:p>
        </p:txBody>
      </p:sp>
      <p:pic>
        <p:nvPicPr>
          <p:cNvPr id="37892" name="Picture 4" descr="Liquid manure from a hog feeding operation in northeast Iowa is being pumped onto cropland with a honey wagon."/>
          <p:cNvPicPr>
            <a:picLocks noChangeAspect="1" noChangeArrowheads="1"/>
          </p:cNvPicPr>
          <p:nvPr/>
        </p:nvPicPr>
        <p:blipFill>
          <a:blip r:embed="rId2" cstate="print"/>
          <a:srcRect/>
          <a:stretch>
            <a:fillRect/>
          </a:stretch>
        </p:blipFill>
        <p:spPr bwMode="auto">
          <a:xfrm>
            <a:off x="6248400" y="2133600"/>
            <a:ext cx="4237038" cy="4267200"/>
          </a:xfrm>
          <a:prstGeom prst="rect">
            <a:avLst/>
          </a:prstGeom>
          <a:noFill/>
          <a:ln w="9525">
            <a:noFill/>
            <a:miter lim="800000"/>
            <a:headEnd/>
            <a:tailEnd/>
          </a:ln>
        </p:spPr>
      </p:pic>
      <p:sp>
        <p:nvSpPr>
          <p:cNvPr id="37893" name="Text Box 5"/>
          <p:cNvSpPr txBox="1">
            <a:spLocks noChangeArrowheads="1"/>
          </p:cNvSpPr>
          <p:nvPr/>
        </p:nvSpPr>
        <p:spPr bwMode="auto">
          <a:xfrm>
            <a:off x="6400800" y="5334001"/>
            <a:ext cx="4114800" cy="396875"/>
          </a:xfrm>
          <a:prstGeom prst="rect">
            <a:avLst/>
          </a:prstGeom>
          <a:noFill/>
          <a:ln w="12700">
            <a:noFill/>
            <a:miter lim="800000"/>
            <a:headEnd/>
            <a:tailEnd/>
          </a:ln>
        </p:spPr>
        <p:txBody>
          <a:bodyPr>
            <a:spAutoFit/>
          </a:bodyPr>
          <a:lstStyle/>
          <a:p>
            <a:pPr eaLnBrk="0" hangingPunct="0">
              <a:spcBef>
                <a:spcPct val="50000"/>
              </a:spcBef>
            </a:pPr>
            <a:r>
              <a:rPr lang="en-US" sz="1000">
                <a:solidFill>
                  <a:srgbClr val="FF0000"/>
                </a:solidFill>
                <a:latin typeface="Tahoma" pitchFamily="34" charset="0"/>
              </a:rPr>
              <a:t>Liquid manure from hog feeding being pumped onto farmland in Iowa, USDA-NRCS</a:t>
            </a:r>
          </a:p>
        </p:txBody>
      </p:sp>
    </p:spTree>
    <p:extLst>
      <p:ext uri="{BB962C8B-B14F-4D97-AF65-F5344CB8AC3E}">
        <p14:creationId xmlns:p14="http://schemas.microsoft.com/office/powerpoint/2010/main" val="29130752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381000"/>
            <a:ext cx="7620000" cy="1143000"/>
          </a:xfrm>
        </p:spPr>
        <p:txBody>
          <a:bodyPr/>
          <a:lstStyle/>
          <a:p>
            <a:pPr eaLnBrk="1" hangingPunct="1"/>
            <a:r>
              <a:rPr lang="en-US" b="1" smtClean="0"/>
              <a:t>Band Application</a:t>
            </a:r>
          </a:p>
        </p:txBody>
      </p:sp>
      <p:pic>
        <p:nvPicPr>
          <p:cNvPr id="38915" name="Picture 3" descr="1267"/>
          <p:cNvPicPr>
            <a:picLocks noChangeAspect="1" noChangeArrowheads="1"/>
          </p:cNvPicPr>
          <p:nvPr/>
        </p:nvPicPr>
        <p:blipFill>
          <a:blip r:embed="rId3" cstate="print"/>
          <a:srcRect/>
          <a:stretch>
            <a:fillRect/>
          </a:stretch>
        </p:blipFill>
        <p:spPr bwMode="auto">
          <a:xfrm>
            <a:off x="1752600" y="1752600"/>
            <a:ext cx="3722688" cy="3048000"/>
          </a:xfrm>
          <a:prstGeom prst="rect">
            <a:avLst/>
          </a:prstGeom>
          <a:noFill/>
          <a:ln w="9525">
            <a:noFill/>
            <a:miter lim="800000"/>
            <a:headEnd/>
            <a:tailEnd/>
          </a:ln>
        </p:spPr>
      </p:pic>
      <p:sp>
        <p:nvSpPr>
          <p:cNvPr id="38916" name="Text Box 4"/>
          <p:cNvSpPr txBox="1">
            <a:spLocks noChangeArrowheads="1"/>
          </p:cNvSpPr>
          <p:nvPr/>
        </p:nvSpPr>
        <p:spPr bwMode="auto">
          <a:xfrm>
            <a:off x="1890714" y="5181600"/>
            <a:ext cx="3735387" cy="1003300"/>
          </a:xfrm>
          <a:prstGeom prst="rect">
            <a:avLst/>
          </a:prstGeom>
          <a:noFill/>
          <a:ln w="12700">
            <a:noFill/>
            <a:miter lim="800000"/>
            <a:headEnd/>
            <a:tailEnd/>
          </a:ln>
        </p:spPr>
        <p:txBody>
          <a:bodyPr lIns="90488" tIns="44450" rIns="90488" bIns="44450">
            <a:spAutoFit/>
          </a:bodyPr>
          <a:lstStyle/>
          <a:p>
            <a:r>
              <a:rPr lang="en-US" sz="2000">
                <a:solidFill>
                  <a:srgbClr val="FF3300"/>
                </a:solidFill>
                <a:cs typeface="Arial" charset="0"/>
              </a:rPr>
              <a:t>Surface band near transplanted</a:t>
            </a:r>
          </a:p>
          <a:p>
            <a:r>
              <a:rPr lang="en-US" sz="2000">
                <a:solidFill>
                  <a:srgbClr val="FF3300"/>
                </a:solidFill>
                <a:cs typeface="Arial" charset="0"/>
              </a:rPr>
              <a:t>broccoli, sprinkler-irrigated</a:t>
            </a:r>
          </a:p>
          <a:p>
            <a:r>
              <a:rPr lang="en-US" sz="2000">
                <a:solidFill>
                  <a:srgbClr val="FF3300"/>
                </a:solidFill>
                <a:cs typeface="Arial" charset="0"/>
              </a:rPr>
              <a:t>Oregon</a:t>
            </a:r>
          </a:p>
        </p:txBody>
      </p:sp>
      <p:pic>
        <p:nvPicPr>
          <p:cNvPr id="38917" name="Picture 5" descr="866"/>
          <p:cNvPicPr>
            <a:picLocks noChangeAspect="1" noChangeArrowheads="1"/>
          </p:cNvPicPr>
          <p:nvPr/>
        </p:nvPicPr>
        <p:blipFill>
          <a:blip r:embed="rId4" cstate="print"/>
          <a:srcRect/>
          <a:stretch>
            <a:fillRect/>
          </a:stretch>
        </p:blipFill>
        <p:spPr bwMode="auto">
          <a:xfrm>
            <a:off x="6096001" y="1676400"/>
            <a:ext cx="4181475" cy="3200400"/>
          </a:xfrm>
          <a:prstGeom prst="rect">
            <a:avLst/>
          </a:prstGeom>
          <a:noFill/>
          <a:ln w="9525">
            <a:noFill/>
            <a:miter lim="800000"/>
            <a:headEnd/>
            <a:tailEnd/>
          </a:ln>
        </p:spPr>
      </p:pic>
      <p:sp>
        <p:nvSpPr>
          <p:cNvPr id="38918" name="Text Box 6"/>
          <p:cNvSpPr txBox="1">
            <a:spLocks noChangeArrowheads="1"/>
          </p:cNvSpPr>
          <p:nvPr/>
        </p:nvSpPr>
        <p:spPr bwMode="auto">
          <a:xfrm>
            <a:off x="6400801" y="5181601"/>
            <a:ext cx="3159071" cy="705321"/>
          </a:xfrm>
          <a:prstGeom prst="rect">
            <a:avLst/>
          </a:prstGeom>
          <a:noFill/>
          <a:ln w="12700">
            <a:solidFill>
              <a:schemeClr val="tx2"/>
            </a:solidFill>
            <a:miter lim="800000"/>
            <a:headEnd/>
            <a:tailEnd/>
          </a:ln>
        </p:spPr>
        <p:txBody>
          <a:bodyPr wrap="none" lIns="90488" tIns="44450" rIns="90488" bIns="44450">
            <a:spAutoFit/>
          </a:bodyPr>
          <a:lstStyle/>
          <a:p>
            <a:r>
              <a:rPr lang="en-US" sz="2000">
                <a:solidFill>
                  <a:schemeClr val="accent2"/>
                </a:solidFill>
                <a:cs typeface="Arial" charset="0"/>
              </a:rPr>
              <a:t>“</a:t>
            </a:r>
            <a:r>
              <a:rPr lang="en-US" sz="2000" b="1">
                <a:solidFill>
                  <a:schemeClr val="accent2"/>
                </a:solidFill>
                <a:cs typeface="Arial" charset="0"/>
              </a:rPr>
              <a:t>Side-dressing” lettuce with</a:t>
            </a:r>
          </a:p>
          <a:p>
            <a:r>
              <a:rPr lang="en-US" sz="2000" b="1">
                <a:solidFill>
                  <a:schemeClr val="accent2"/>
                </a:solidFill>
                <a:cs typeface="Arial" charset="0"/>
              </a:rPr>
              <a:t>liquid N fertilizer, Yuma</a:t>
            </a:r>
          </a:p>
        </p:txBody>
      </p:sp>
    </p:spTree>
    <p:extLst>
      <p:ext uri="{BB962C8B-B14F-4D97-AF65-F5344CB8AC3E}">
        <p14:creationId xmlns:p14="http://schemas.microsoft.com/office/powerpoint/2010/main" val="650085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mtClean="0"/>
              <a:t>Nutrient Considerations</a:t>
            </a:r>
          </a:p>
        </p:txBody>
      </p:sp>
      <p:sp>
        <p:nvSpPr>
          <p:cNvPr id="40963" name="Rectangle 3"/>
          <p:cNvSpPr>
            <a:spLocks noGrp="1" noChangeArrowheads="1"/>
          </p:cNvSpPr>
          <p:nvPr>
            <p:ph type="body" idx="1"/>
          </p:nvPr>
        </p:nvSpPr>
        <p:spPr>
          <a:noFill/>
        </p:spPr>
        <p:txBody>
          <a:bodyPr vert="horz" lIns="90488" tIns="44450" rIns="90488" bIns="44450" rtlCol="0">
            <a:normAutofit/>
          </a:bodyPr>
          <a:lstStyle/>
          <a:p>
            <a:pPr eaLnBrk="1" hangingPunct="1"/>
            <a:r>
              <a:rPr lang="en-US" smtClean="0"/>
              <a:t>Phosphorus</a:t>
            </a:r>
          </a:p>
          <a:p>
            <a:pPr lvl="1" eaLnBrk="1" hangingPunct="1"/>
            <a:r>
              <a:rPr lang="en-US" b="1" smtClean="0"/>
              <a:t>Banding minimizes soil:fertilizer contact</a:t>
            </a:r>
          </a:p>
          <a:p>
            <a:pPr lvl="2" eaLnBrk="1" hangingPunct="1"/>
            <a:r>
              <a:rPr lang="en-US" smtClean="0"/>
              <a:t>Minimizes reversion</a:t>
            </a:r>
          </a:p>
          <a:p>
            <a:pPr lvl="1" eaLnBrk="1" hangingPunct="1"/>
            <a:r>
              <a:rPr lang="en-US" b="1" smtClean="0"/>
              <a:t>Banding is generally more efficient in soils with lower amounts of available P</a:t>
            </a:r>
          </a:p>
          <a:p>
            <a:pPr lvl="1" eaLnBrk="1" hangingPunct="1"/>
            <a:r>
              <a:rPr lang="en-US" smtClean="0"/>
              <a:t>At higher levels of available P banding and broadcasting result in similar efficiencies</a:t>
            </a:r>
          </a:p>
          <a:p>
            <a:pPr lvl="1" eaLnBrk="1" hangingPunct="1"/>
            <a:r>
              <a:rPr lang="en-US" b="1" smtClean="0"/>
              <a:t>Apply just before or at planting</a:t>
            </a:r>
          </a:p>
          <a:p>
            <a:pPr lvl="2" eaLnBrk="1" hangingPunct="1"/>
            <a:r>
              <a:rPr lang="en-US" smtClean="0"/>
              <a:t>Less time for reversion to occur</a:t>
            </a:r>
          </a:p>
        </p:txBody>
      </p:sp>
    </p:spTree>
    <p:extLst>
      <p:ext uri="{BB962C8B-B14F-4D97-AF65-F5344CB8AC3E}">
        <p14:creationId xmlns:p14="http://schemas.microsoft.com/office/powerpoint/2010/main" val="19996747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1828800"/>
            <a:ext cx="6400800" cy="3733800"/>
          </a:xfrm>
          <a:prstGeom prst="rect">
            <a:avLst/>
          </a:prstGeom>
          <a:solidFill>
            <a:schemeClr val="accent1">
              <a:alpha val="50195"/>
            </a:schemeClr>
          </a:solidFill>
          <a:ln w="9525">
            <a:solidFill>
              <a:schemeClr val="tx1"/>
            </a:solidFill>
            <a:miter lim="800000"/>
            <a:headEnd/>
            <a:tailEnd/>
          </a:ln>
        </p:spPr>
        <p:txBody>
          <a:bodyPr wrap="none" anchor="ctr"/>
          <a:lstStyle/>
          <a:p>
            <a:pPr algn="ctr"/>
            <a:endParaRPr lang="id-ID" sz="2400">
              <a:latin typeface="Times New Roman" pitchFamily="18" charset="0"/>
            </a:endParaRPr>
          </a:p>
        </p:txBody>
      </p:sp>
      <p:sp>
        <p:nvSpPr>
          <p:cNvPr id="41987" name="Rectangle 3"/>
          <p:cNvSpPr>
            <a:spLocks noGrp="1" noChangeArrowheads="1"/>
          </p:cNvSpPr>
          <p:nvPr>
            <p:ph type="title"/>
          </p:nvPr>
        </p:nvSpPr>
        <p:spPr/>
        <p:txBody>
          <a:bodyPr/>
          <a:lstStyle/>
          <a:p>
            <a:pPr eaLnBrk="1" hangingPunct="1"/>
            <a:r>
              <a:rPr lang="en-US" smtClean="0"/>
              <a:t>Model Response Curve</a:t>
            </a:r>
          </a:p>
        </p:txBody>
      </p:sp>
      <p:sp>
        <p:nvSpPr>
          <p:cNvPr id="41988" name="Text Box 4"/>
          <p:cNvSpPr txBox="1">
            <a:spLocks noChangeArrowheads="1"/>
          </p:cNvSpPr>
          <p:nvPr/>
        </p:nvSpPr>
        <p:spPr bwMode="auto">
          <a:xfrm>
            <a:off x="6302376" y="5562600"/>
            <a:ext cx="2232025" cy="4572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Amount of Input</a:t>
            </a:r>
          </a:p>
        </p:txBody>
      </p:sp>
      <p:sp>
        <p:nvSpPr>
          <p:cNvPr id="41989" name="Text Box 5"/>
          <p:cNvSpPr txBox="1">
            <a:spLocks noChangeArrowheads="1"/>
          </p:cNvSpPr>
          <p:nvPr/>
        </p:nvSpPr>
        <p:spPr bwMode="auto">
          <a:xfrm rot="-5400000">
            <a:off x="2352675" y="3362325"/>
            <a:ext cx="2305050" cy="457200"/>
          </a:xfrm>
          <a:prstGeom prst="rect">
            <a:avLst/>
          </a:prstGeom>
          <a:noFill/>
          <a:ln w="9525">
            <a:noFill/>
            <a:miter lim="800000"/>
            <a:headEnd/>
            <a:tailEnd/>
          </a:ln>
        </p:spPr>
        <p:txBody>
          <a:bodyPr>
            <a:spAutoFit/>
          </a:bodyPr>
          <a:lstStyle/>
          <a:p>
            <a:r>
              <a:rPr lang="en-US" sz="2400">
                <a:solidFill>
                  <a:schemeClr val="bg1"/>
                </a:solidFill>
                <a:latin typeface="Times New Roman" pitchFamily="18" charset="0"/>
              </a:rPr>
              <a:t>Crop Response</a:t>
            </a:r>
          </a:p>
        </p:txBody>
      </p:sp>
      <p:sp>
        <p:nvSpPr>
          <p:cNvPr id="90118" name="Freeform 6"/>
          <p:cNvSpPr>
            <a:spLocks/>
          </p:cNvSpPr>
          <p:nvPr/>
        </p:nvSpPr>
        <p:spPr bwMode="auto">
          <a:xfrm>
            <a:off x="3886200" y="2997200"/>
            <a:ext cx="5105400" cy="2336800"/>
          </a:xfrm>
          <a:custGeom>
            <a:avLst/>
            <a:gdLst>
              <a:gd name="T0" fmla="*/ 0 w 3216"/>
              <a:gd name="T1" fmla="*/ 1472 h 1472"/>
              <a:gd name="T2" fmla="*/ 240 w 3216"/>
              <a:gd name="T3" fmla="*/ 1136 h 1472"/>
              <a:gd name="T4" fmla="*/ 576 w 3216"/>
              <a:gd name="T5" fmla="*/ 704 h 1472"/>
              <a:gd name="T6" fmla="*/ 1248 w 3216"/>
              <a:gd name="T7" fmla="*/ 176 h 1472"/>
              <a:gd name="T8" fmla="*/ 1968 w 3216"/>
              <a:gd name="T9" fmla="*/ 32 h 1472"/>
              <a:gd name="T10" fmla="*/ 2592 w 3216"/>
              <a:gd name="T11" fmla="*/ 32 h 1472"/>
              <a:gd name="T12" fmla="*/ 3216 w 3216"/>
              <a:gd name="T13" fmla="*/ 224 h 1472"/>
              <a:gd name="T14" fmla="*/ 0 60000 65536"/>
              <a:gd name="T15" fmla="*/ 0 60000 65536"/>
              <a:gd name="T16" fmla="*/ 0 60000 65536"/>
              <a:gd name="T17" fmla="*/ 0 60000 65536"/>
              <a:gd name="T18" fmla="*/ 0 60000 65536"/>
              <a:gd name="T19" fmla="*/ 0 60000 65536"/>
              <a:gd name="T20" fmla="*/ 0 60000 65536"/>
              <a:gd name="T21" fmla="*/ 0 w 3216"/>
              <a:gd name="T22" fmla="*/ 0 h 1472"/>
              <a:gd name="T23" fmla="*/ 3216 w 3216"/>
              <a:gd name="T24" fmla="*/ 1472 h 14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6" h="1472">
                <a:moveTo>
                  <a:pt x="0" y="1472"/>
                </a:moveTo>
                <a:cubicBezTo>
                  <a:pt x="72" y="1368"/>
                  <a:pt x="144" y="1264"/>
                  <a:pt x="240" y="1136"/>
                </a:cubicBezTo>
                <a:cubicBezTo>
                  <a:pt x="336" y="1008"/>
                  <a:pt x="408" y="864"/>
                  <a:pt x="576" y="704"/>
                </a:cubicBezTo>
                <a:cubicBezTo>
                  <a:pt x="744" y="544"/>
                  <a:pt x="1016" y="288"/>
                  <a:pt x="1248" y="176"/>
                </a:cubicBezTo>
                <a:cubicBezTo>
                  <a:pt x="1480" y="64"/>
                  <a:pt x="1744" y="56"/>
                  <a:pt x="1968" y="32"/>
                </a:cubicBezTo>
                <a:cubicBezTo>
                  <a:pt x="2192" y="8"/>
                  <a:pt x="2384" y="0"/>
                  <a:pt x="2592" y="32"/>
                </a:cubicBezTo>
                <a:cubicBezTo>
                  <a:pt x="2800" y="64"/>
                  <a:pt x="3112" y="184"/>
                  <a:pt x="3216" y="224"/>
                </a:cubicBezTo>
              </a:path>
            </a:pathLst>
          </a:custGeom>
          <a:noFill/>
          <a:ln w="28575">
            <a:solidFill>
              <a:srgbClr val="008000"/>
            </a:solidFill>
            <a:round/>
            <a:headEnd/>
            <a:tailEnd/>
          </a:ln>
        </p:spPr>
        <p:txBody>
          <a:bodyPr/>
          <a:lstStyle/>
          <a:p>
            <a:endParaRPr lang="id-ID"/>
          </a:p>
        </p:txBody>
      </p:sp>
      <p:sp>
        <p:nvSpPr>
          <p:cNvPr id="90119" name="Line 7"/>
          <p:cNvSpPr>
            <a:spLocks noChangeShapeType="1"/>
          </p:cNvSpPr>
          <p:nvPr/>
        </p:nvSpPr>
        <p:spPr bwMode="auto">
          <a:xfrm flipV="1">
            <a:off x="7391400" y="3048000"/>
            <a:ext cx="0" cy="762000"/>
          </a:xfrm>
          <a:prstGeom prst="line">
            <a:avLst/>
          </a:prstGeom>
          <a:noFill/>
          <a:ln w="22225">
            <a:solidFill>
              <a:srgbClr val="993300"/>
            </a:solidFill>
            <a:round/>
            <a:headEnd/>
            <a:tailEnd type="triangle" w="med" len="med"/>
          </a:ln>
        </p:spPr>
        <p:txBody>
          <a:bodyPr/>
          <a:lstStyle/>
          <a:p>
            <a:endParaRPr lang="id-ID"/>
          </a:p>
        </p:txBody>
      </p:sp>
      <p:sp>
        <p:nvSpPr>
          <p:cNvPr id="90120" name="Line 8"/>
          <p:cNvSpPr>
            <a:spLocks noChangeShapeType="1"/>
          </p:cNvSpPr>
          <p:nvPr/>
        </p:nvSpPr>
        <p:spPr bwMode="auto">
          <a:xfrm>
            <a:off x="5257800" y="2895600"/>
            <a:ext cx="609600" cy="304800"/>
          </a:xfrm>
          <a:prstGeom prst="line">
            <a:avLst/>
          </a:prstGeom>
          <a:noFill/>
          <a:ln w="19050">
            <a:solidFill>
              <a:srgbClr val="0000FF"/>
            </a:solidFill>
            <a:round/>
            <a:headEnd/>
            <a:tailEnd type="triangle" w="med" len="med"/>
          </a:ln>
        </p:spPr>
        <p:txBody>
          <a:bodyPr/>
          <a:lstStyle/>
          <a:p>
            <a:endParaRPr lang="id-ID"/>
          </a:p>
        </p:txBody>
      </p:sp>
      <p:sp>
        <p:nvSpPr>
          <p:cNvPr id="90121" name="Text Box 9"/>
          <p:cNvSpPr txBox="1">
            <a:spLocks noChangeArrowheads="1"/>
          </p:cNvSpPr>
          <p:nvPr/>
        </p:nvSpPr>
        <p:spPr bwMode="auto">
          <a:xfrm>
            <a:off x="4411664" y="2413001"/>
            <a:ext cx="1303337" cy="701675"/>
          </a:xfrm>
          <a:prstGeom prst="rect">
            <a:avLst/>
          </a:prstGeom>
          <a:noFill/>
          <a:ln w="9525">
            <a:noFill/>
            <a:miter lim="800000"/>
            <a:headEnd/>
            <a:tailEnd/>
          </a:ln>
        </p:spPr>
        <p:txBody>
          <a:bodyPr wrap="none">
            <a:spAutoFit/>
          </a:bodyPr>
          <a:lstStyle/>
          <a:p>
            <a:r>
              <a:rPr lang="en-US" sz="2000">
                <a:solidFill>
                  <a:srgbClr val="0033CC"/>
                </a:solidFill>
                <a:latin typeface="Times New Roman" pitchFamily="18" charset="0"/>
              </a:rPr>
              <a:t>Maximum </a:t>
            </a:r>
          </a:p>
          <a:p>
            <a:r>
              <a:rPr lang="en-US" sz="2000">
                <a:solidFill>
                  <a:srgbClr val="0033CC"/>
                </a:solidFill>
                <a:latin typeface="Times New Roman" pitchFamily="18" charset="0"/>
              </a:rPr>
              <a:t>Profit</a:t>
            </a:r>
          </a:p>
        </p:txBody>
      </p:sp>
      <p:sp>
        <p:nvSpPr>
          <p:cNvPr id="90122" name="Text Box 10"/>
          <p:cNvSpPr txBox="1">
            <a:spLocks noChangeArrowheads="1"/>
          </p:cNvSpPr>
          <p:nvPr/>
        </p:nvSpPr>
        <p:spPr bwMode="auto">
          <a:xfrm>
            <a:off x="6777038" y="3886201"/>
            <a:ext cx="1465466" cy="830997"/>
          </a:xfrm>
          <a:prstGeom prst="rect">
            <a:avLst/>
          </a:prstGeom>
          <a:noFill/>
          <a:ln w="9525">
            <a:noFill/>
            <a:miter lim="800000"/>
            <a:headEnd/>
            <a:tailEnd/>
          </a:ln>
        </p:spPr>
        <p:txBody>
          <a:bodyPr wrap="none">
            <a:spAutoFit/>
          </a:bodyPr>
          <a:lstStyle/>
          <a:p>
            <a:r>
              <a:rPr lang="en-US" sz="2400">
                <a:solidFill>
                  <a:srgbClr val="990000"/>
                </a:solidFill>
                <a:latin typeface="Times New Roman" pitchFamily="18" charset="0"/>
              </a:rPr>
              <a:t>Maximum</a:t>
            </a:r>
          </a:p>
          <a:p>
            <a:r>
              <a:rPr lang="en-US" sz="2400">
                <a:solidFill>
                  <a:srgbClr val="990000"/>
                </a:solidFill>
                <a:latin typeface="Times New Roman" pitchFamily="18" charset="0"/>
              </a:rPr>
              <a:t>Yield</a:t>
            </a:r>
          </a:p>
        </p:txBody>
      </p:sp>
    </p:spTree>
    <p:extLst>
      <p:ext uri="{BB962C8B-B14F-4D97-AF65-F5344CB8AC3E}">
        <p14:creationId xmlns:p14="http://schemas.microsoft.com/office/powerpoint/2010/main" val="31118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dissolve">
                                      <p:cBhvr>
                                        <p:cTn id="7" dur="500"/>
                                        <p:tgtEl>
                                          <p:spTgt spid="901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Effect transition="in" filter="dissolve">
                                      <p:cBhvr>
                                        <p:cTn id="12" dur="500"/>
                                        <p:tgtEl>
                                          <p:spTgt spid="901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22"/>
                                        </p:tgtEl>
                                        <p:attrNameLst>
                                          <p:attrName>style.visibility</p:attrName>
                                        </p:attrNameLst>
                                      </p:cBhvr>
                                      <p:to>
                                        <p:strVal val="visible"/>
                                      </p:to>
                                    </p:set>
                                    <p:animEffect transition="in" filter="dissolve">
                                      <p:cBhvr>
                                        <p:cTn id="17" dur="500"/>
                                        <p:tgtEl>
                                          <p:spTgt spid="901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20"/>
                                        </p:tgtEl>
                                        <p:attrNameLst>
                                          <p:attrName>style.visibility</p:attrName>
                                        </p:attrNameLst>
                                      </p:cBhvr>
                                      <p:to>
                                        <p:strVal val="visible"/>
                                      </p:to>
                                    </p:set>
                                    <p:animEffect transition="in" filter="dissolve">
                                      <p:cBhvr>
                                        <p:cTn id="22" dur="500"/>
                                        <p:tgtEl>
                                          <p:spTgt spid="901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21"/>
                                        </p:tgtEl>
                                        <p:attrNameLst>
                                          <p:attrName>style.visibility</p:attrName>
                                        </p:attrNameLst>
                                      </p:cBhvr>
                                      <p:to>
                                        <p:strVal val="visible"/>
                                      </p:to>
                                    </p:set>
                                    <p:animEffect transition="in" filter="dissolve">
                                      <p:cBhvr>
                                        <p:cTn id="27" dur="5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P spid="90120" grpId="0" animBg="1"/>
      <p:bldP spid="90121" grpId="0" autoUpdateAnimBg="0"/>
      <p:bldP spid="9012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8800" y="381001"/>
            <a:ext cx="7162800" cy="563563"/>
          </a:xfrm>
        </p:spPr>
        <p:txBody>
          <a:bodyPr>
            <a:normAutofit fontScale="90000"/>
          </a:bodyPr>
          <a:lstStyle/>
          <a:p>
            <a:pPr eaLnBrk="1" hangingPunct="1"/>
            <a:r>
              <a:rPr lang="en-US" altLang="id-ID" sz="3600"/>
              <a:t>Fertilizer Application</a:t>
            </a:r>
          </a:p>
        </p:txBody>
      </p:sp>
      <p:sp>
        <p:nvSpPr>
          <p:cNvPr id="17411" name="Rectangle 3"/>
          <p:cNvSpPr>
            <a:spLocks noGrp="1" noChangeArrowheads="1"/>
          </p:cNvSpPr>
          <p:nvPr>
            <p:ph type="body" idx="1"/>
          </p:nvPr>
        </p:nvSpPr>
        <p:spPr>
          <a:xfrm>
            <a:off x="1981200" y="1219200"/>
            <a:ext cx="8458200" cy="5334000"/>
          </a:xfrm>
        </p:spPr>
        <p:txBody>
          <a:bodyPr/>
          <a:lstStyle/>
          <a:p>
            <a:pPr marL="609600" indent="-609600">
              <a:buFontTx/>
              <a:buAutoNum type="arabicPeriod"/>
            </a:pPr>
            <a:r>
              <a:rPr lang="en-US" altLang="id-ID" smtClean="0">
                <a:solidFill>
                  <a:srgbClr val="FF0000"/>
                </a:solidFill>
              </a:rPr>
              <a:t>Preplant Application</a:t>
            </a:r>
          </a:p>
          <a:p>
            <a:pPr marL="609600" indent="-609600">
              <a:buNone/>
            </a:pPr>
            <a:r>
              <a:rPr lang="en-US" altLang="id-ID" smtClean="0"/>
              <a:t>	</a:t>
            </a:r>
            <a:r>
              <a:rPr lang="en-US" altLang="id-ID"/>
              <a:t>-Lime, sulfur, superphosphate, gypsum, dolomite</a:t>
            </a:r>
          </a:p>
          <a:p>
            <a:pPr marL="609600" indent="-609600">
              <a:buNone/>
            </a:pPr>
            <a:r>
              <a:rPr lang="en-US" altLang="id-ID" smtClean="0">
                <a:solidFill>
                  <a:srgbClr val="FF0000"/>
                </a:solidFill>
              </a:rPr>
              <a:t>2.</a:t>
            </a:r>
            <a:r>
              <a:rPr lang="en-US" altLang="id-ID" smtClean="0"/>
              <a:t> 	</a:t>
            </a:r>
            <a:r>
              <a:rPr lang="en-US" altLang="id-ID" smtClean="0">
                <a:solidFill>
                  <a:srgbClr val="FF0000"/>
                </a:solidFill>
              </a:rPr>
              <a:t>Dry Application</a:t>
            </a:r>
          </a:p>
          <a:p>
            <a:pPr marL="609600" indent="-609600">
              <a:buNone/>
            </a:pPr>
            <a:r>
              <a:rPr lang="en-US" altLang="id-ID" smtClean="0"/>
              <a:t> 	</a:t>
            </a:r>
            <a:r>
              <a:rPr lang="en-US" altLang="id-ID"/>
              <a:t>- Fertilizers with solubility &lt;20 g/100 ml</a:t>
            </a:r>
          </a:p>
          <a:p>
            <a:pPr marL="609600" indent="-609600">
              <a:buNone/>
            </a:pPr>
            <a:r>
              <a:rPr lang="en-US" altLang="id-ID"/>
              <a:t>	- Top dressing</a:t>
            </a:r>
          </a:p>
          <a:p>
            <a:pPr marL="609600" indent="-609600">
              <a:buNone/>
            </a:pPr>
            <a:r>
              <a:rPr lang="en-US" altLang="id-ID"/>
              <a:t>	- Do not apply lime with phosphorus</a:t>
            </a:r>
            <a:endParaRPr lang="en-US" altLang="id-ID" smtClean="0"/>
          </a:p>
          <a:p>
            <a:pPr marL="609600" indent="-609600">
              <a:buNone/>
            </a:pPr>
            <a:r>
              <a:rPr lang="en-US" altLang="id-ID" smtClean="0">
                <a:solidFill>
                  <a:srgbClr val="FF0000"/>
                </a:solidFill>
              </a:rPr>
              <a:t>3. 	Liquid Feeding</a:t>
            </a:r>
          </a:p>
          <a:p>
            <a:pPr marL="609600" indent="-609600">
              <a:buNone/>
            </a:pPr>
            <a:r>
              <a:rPr lang="en-US" altLang="id-ID" smtClean="0"/>
              <a:t> 	</a:t>
            </a:r>
            <a:r>
              <a:rPr lang="en-US" altLang="id-ID"/>
              <a:t>- Use soluble fertilizers</a:t>
            </a:r>
          </a:p>
          <a:p>
            <a:pPr marL="609600" indent="-609600">
              <a:buNone/>
            </a:pPr>
            <a:r>
              <a:rPr lang="en-US" altLang="id-ID" smtClean="0"/>
              <a:t> 	</a:t>
            </a:r>
            <a:r>
              <a:rPr lang="en-US" altLang="id-ID"/>
              <a:t>- Constant feeding vs intermittent feeding</a:t>
            </a:r>
          </a:p>
        </p:txBody>
      </p:sp>
    </p:spTree>
    <p:extLst>
      <p:ext uri="{BB962C8B-B14F-4D97-AF65-F5344CB8AC3E}">
        <p14:creationId xmlns:p14="http://schemas.microsoft.com/office/powerpoint/2010/main" val="316431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id-ID" smtClean="0"/>
              <a:t>P Based Application Rate</a:t>
            </a:r>
          </a:p>
        </p:txBody>
      </p:sp>
      <p:sp>
        <p:nvSpPr>
          <p:cNvPr id="18435" name="Rectangle 3"/>
          <p:cNvSpPr>
            <a:spLocks noGrp="1" noChangeArrowheads="1"/>
          </p:cNvSpPr>
          <p:nvPr>
            <p:ph type="body" idx="1"/>
          </p:nvPr>
        </p:nvSpPr>
        <p:spPr>
          <a:xfrm>
            <a:off x="1981200" y="1741488"/>
            <a:ext cx="8229600" cy="4102100"/>
          </a:xfrm>
        </p:spPr>
        <p:txBody>
          <a:bodyPr/>
          <a:lstStyle/>
          <a:p>
            <a:pPr eaLnBrk="1" hangingPunct="1"/>
            <a:r>
              <a:rPr lang="en-US" altLang="id-ID" smtClean="0"/>
              <a:t>Soil Test Phosphorus (STP)</a:t>
            </a:r>
          </a:p>
          <a:p>
            <a:pPr lvl="1" eaLnBrk="1" hangingPunct="1"/>
            <a:r>
              <a:rPr lang="en-US" altLang="id-ID" sz="3200"/>
              <a:t>Application based upon soil test analysis, and crop P needs, based on university recommendations</a:t>
            </a:r>
          </a:p>
          <a:p>
            <a:pPr lvl="1" eaLnBrk="1" hangingPunct="1"/>
            <a:r>
              <a:rPr lang="en-US" altLang="id-ID" sz="3200"/>
              <a:t>Fertility strategy</a:t>
            </a:r>
          </a:p>
          <a:p>
            <a:pPr lvl="2" eaLnBrk="1" hangingPunct="1"/>
            <a:r>
              <a:rPr lang="en-US" altLang="id-ID" sz="2800"/>
              <a:t>Buildup low P soils</a:t>
            </a:r>
          </a:p>
          <a:p>
            <a:pPr lvl="2" eaLnBrk="1" hangingPunct="1"/>
            <a:r>
              <a:rPr lang="en-US" altLang="id-ID" sz="2800"/>
              <a:t>Maintenance</a:t>
            </a:r>
          </a:p>
          <a:p>
            <a:pPr lvl="2" eaLnBrk="1" hangingPunct="1"/>
            <a:r>
              <a:rPr lang="en-US" altLang="id-ID" sz="2800"/>
              <a:t>Drawdown</a:t>
            </a:r>
          </a:p>
        </p:txBody>
      </p:sp>
    </p:spTree>
    <p:extLst>
      <p:ext uri="{BB962C8B-B14F-4D97-AF65-F5344CB8AC3E}">
        <p14:creationId xmlns:p14="http://schemas.microsoft.com/office/powerpoint/2010/main" val="718685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21" y="1956419"/>
            <a:ext cx="10515600" cy="4088122"/>
          </a:xfrm>
        </p:spPr>
        <p:txBody>
          <a:bodyPr/>
          <a:lstStyle/>
          <a:p>
            <a:pPr algn="ctr"/>
            <a:r>
              <a:rPr lang="id-ID" b="1" dirty="0" smtClean="0"/>
              <a:t>TERIMA KASIH </a:t>
            </a:r>
            <a:endParaRPr lang="id-ID" b="1" dirty="0"/>
          </a:p>
        </p:txBody>
      </p:sp>
    </p:spTree>
    <p:extLst>
      <p:ext uri="{BB962C8B-B14F-4D97-AF65-F5344CB8AC3E}">
        <p14:creationId xmlns:p14="http://schemas.microsoft.com/office/powerpoint/2010/main" val="308484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152400"/>
            <a:ext cx="7772400" cy="1143000"/>
          </a:xfrm>
        </p:spPr>
        <p:txBody>
          <a:bodyPr/>
          <a:lstStyle/>
          <a:p>
            <a:r>
              <a:rPr lang="id-ID" altLang="id-ID" sz="3600" dirty="0" smtClean="0"/>
              <a:t>P</a:t>
            </a:r>
            <a:r>
              <a:rPr lang="en-US" altLang="id-ID" sz="3600" dirty="0" err="1" smtClean="0"/>
              <a:t>hosphorus</a:t>
            </a:r>
            <a:r>
              <a:rPr lang="en-US" altLang="id-ID" sz="3600" dirty="0" smtClean="0"/>
              <a:t> </a:t>
            </a:r>
            <a:r>
              <a:rPr lang="en-US" altLang="id-ID" sz="3600" dirty="0"/>
              <a:t>behavior in soils</a:t>
            </a:r>
          </a:p>
        </p:txBody>
      </p:sp>
      <p:sp>
        <p:nvSpPr>
          <p:cNvPr id="38915" name="Rectangle 3"/>
          <p:cNvSpPr>
            <a:spLocks noChangeArrowheads="1"/>
          </p:cNvSpPr>
          <p:nvPr/>
        </p:nvSpPr>
        <p:spPr bwMode="auto">
          <a:xfrm>
            <a:off x="2133600" y="1600200"/>
            <a:ext cx="7467600" cy="14478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One or more of the phosphate forms will be present in solution, depending upon the solution pH.</a:t>
            </a:r>
          </a:p>
        </p:txBody>
      </p:sp>
      <p:graphicFrame>
        <p:nvGraphicFramePr>
          <p:cNvPr id="38916" name="Object 4"/>
          <p:cNvGraphicFramePr>
            <a:graphicFrameLocks noChangeAspect="1"/>
          </p:cNvGraphicFramePr>
          <p:nvPr/>
        </p:nvGraphicFramePr>
        <p:xfrm>
          <a:off x="2159000" y="3059113"/>
          <a:ext cx="7937500" cy="3695700"/>
        </p:xfrm>
        <a:graphic>
          <a:graphicData uri="http://schemas.openxmlformats.org/presentationml/2006/ole">
            <mc:AlternateContent xmlns:mc="http://schemas.openxmlformats.org/markup-compatibility/2006">
              <mc:Choice xmlns:v="urn:schemas-microsoft-com:vml" Requires="v">
                <p:oleObj spid="_x0000_s1039" name="Chart" r:id="rId3" imgW="6467721" imgH="3010403" progId="Excel.Chart.8">
                  <p:embed/>
                </p:oleObj>
              </mc:Choice>
              <mc:Fallback>
                <p:oleObj name="Chart" r:id="rId3" imgW="6467721" imgH="301040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059113"/>
                        <a:ext cx="7937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5784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891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89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891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8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OleChart spid="38916" grpId="0" bld="series"/>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752600" y="1981200"/>
            <a:ext cx="8686800" cy="45720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80000"/>
              <a:buFont typeface="Wingdings" panose="05000000000000000000" pitchFamily="2" charset="2"/>
              <a:buNone/>
            </a:pP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 H</a:t>
            </a:r>
            <a:r>
              <a:rPr lang="en-US" altLang="id-ID" sz="3200" baseline="-25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 </a:t>
            </a:r>
            <a:r>
              <a:rPr lang="en-US" altLang="id-ID" sz="2800">
                <a:effectLst>
                  <a:outerShdw blurRad="38100" dist="38100" dir="2700000" algn="tl">
                    <a:srgbClr val="000000"/>
                  </a:outerShdw>
                </a:effectLst>
                <a:latin typeface="Arial" panose="020B0604020202020204" pitchFamily="34" charset="0"/>
              </a:rPr>
              <a:t> </a:t>
            </a:r>
            <a:r>
              <a:rPr lang="en-US" altLang="id-ID" sz="16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0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a:t>
            </a:r>
          </a:p>
          <a:p>
            <a:pPr algn="ctr">
              <a:spcBef>
                <a:spcPct val="20000"/>
              </a:spcBef>
              <a:buClr>
                <a:schemeClr val="accent2"/>
              </a:buClr>
              <a:buSzPct val="80000"/>
              <a:buFont typeface="Wingdings" panose="05000000000000000000" pitchFamily="2" charset="2"/>
              <a:buNone/>
            </a:pPr>
            <a:r>
              <a:rPr lang="en-US" altLang="id-ID" sz="2800" b="1" u="sng">
                <a:solidFill>
                  <a:srgbClr val="66FFFF"/>
                </a:solidFill>
                <a:effectLst>
                  <a:outerShdw blurRad="38100" dist="38100" dir="2700000" algn="tl">
                    <a:srgbClr val="000000"/>
                  </a:outerShdw>
                </a:effectLst>
                <a:latin typeface="Arial" panose="020B0604020202020204" pitchFamily="34" charset="0"/>
              </a:rPr>
              <a:t>DAP</a:t>
            </a:r>
            <a:r>
              <a:rPr lang="en-US" altLang="id-ID" sz="2800">
                <a:effectLst>
                  <a:outerShdw blurRad="38100" dist="38100" dir="2700000" algn="tl">
                    <a:srgbClr val="000000"/>
                  </a:outerShdw>
                </a:effectLst>
                <a:latin typeface="Arial" panose="020B0604020202020204" pitchFamily="34" charset="0"/>
              </a:rPr>
              <a:t>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 (NH</a:t>
            </a:r>
            <a:r>
              <a:rPr lang="en-US" altLang="id-ID" sz="3200" baseline="-25000">
                <a:effectLst>
                  <a:outerShdw blurRad="38100" dist="38100" dir="2700000" algn="tl">
                    <a:srgbClr val="000000"/>
                  </a:outerShdw>
                </a:effectLst>
                <a:latin typeface="Arial" panose="020B0604020202020204" pitchFamily="34" charset="0"/>
              </a:rPr>
              <a:t>4</a:t>
            </a:r>
            <a:r>
              <a:rPr lang="en-US" altLang="id-ID" sz="2800">
                <a:effectLst>
                  <a:outerShdw blurRad="38100" dist="38100" dir="2700000" algn="tl">
                    <a:srgbClr val="000000"/>
                  </a:outerShdw>
                </a:effectLst>
                <a:latin typeface="Arial" panose="020B0604020202020204" pitchFamily="34" charset="0"/>
              </a:rPr>
              <a:t>)</a:t>
            </a:r>
            <a:r>
              <a:rPr lang="en-US" altLang="id-ID" sz="3200" baseline="-25000">
                <a:effectLst>
                  <a:outerShdw blurRad="38100" dist="38100" dir="2700000" algn="tl">
                    <a:srgbClr val="000000"/>
                  </a:outerShdw>
                </a:effectLst>
                <a:latin typeface="Arial" panose="020B0604020202020204" pitchFamily="34" charset="0"/>
              </a:rPr>
              <a:t>2</a:t>
            </a:r>
            <a:r>
              <a:rPr lang="en-US" altLang="id-ID" sz="2800">
                <a:effectLst>
                  <a:outerShdw blurRad="38100" dist="38100" dir="2700000" algn="tl">
                    <a:srgbClr val="000000"/>
                  </a:outerShdw>
                </a:effectLst>
                <a:latin typeface="Arial" panose="020B0604020202020204" pitchFamily="34" charset="0"/>
              </a:rPr>
              <a:t>HPO</a:t>
            </a:r>
            <a:r>
              <a:rPr lang="en-US" altLang="id-ID" sz="3200" baseline="-25000">
                <a:effectLst>
                  <a:outerShdw blurRad="38100" dist="38100" dir="2700000" algn="tl">
                    <a:srgbClr val="000000"/>
                  </a:outerShdw>
                </a:effectLst>
                <a:latin typeface="Arial" panose="020B0604020202020204" pitchFamily="34" charset="0"/>
              </a:rPr>
              <a:t>4 </a:t>
            </a:r>
            <a:r>
              <a:rPr lang="en-US" altLang="id-ID" sz="16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0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 </a:t>
            </a:r>
            <a:r>
              <a:rPr lang="en-US" altLang="id-ID" sz="2800">
                <a:effectLst>
                  <a:outerShdw blurRad="38100" dist="38100" dir="2700000" algn="tl">
                    <a:srgbClr val="000000"/>
                  </a:outerShdw>
                </a:effectLst>
                <a:latin typeface="Arial" panose="020B0604020202020204" pitchFamily="34" charset="0"/>
              </a:rPr>
              <a:t>+ 2 NH</a:t>
            </a:r>
            <a:r>
              <a:rPr lang="en-US" altLang="id-ID" sz="3200" baseline="-25000">
                <a:effectLst>
                  <a:outerShdw blurRad="38100" dist="38100" dir="2700000" algn="tl">
                    <a:srgbClr val="000000"/>
                  </a:outerShdw>
                </a:effectLst>
                <a:latin typeface="Arial" panose="020B0604020202020204" pitchFamily="34" charset="0"/>
              </a:rPr>
              <a:t>4</a:t>
            </a:r>
            <a:r>
              <a:rPr lang="en-US" altLang="id-ID" sz="3200" baseline="30000">
                <a:effectLst>
                  <a:outerShdw blurRad="38100" dist="38100" dir="2700000" algn="tl">
                    <a:srgbClr val="000000"/>
                  </a:outerShdw>
                </a:effectLst>
                <a:latin typeface="Arial" panose="020B0604020202020204" pitchFamily="34" charset="0"/>
              </a:rPr>
              <a:t>+</a:t>
            </a:r>
          </a:p>
          <a:p>
            <a:pPr>
              <a:spcBef>
                <a:spcPct val="20000"/>
              </a:spcBef>
              <a:buClr>
                <a:schemeClr val="accent2"/>
              </a:buClr>
              <a:buSzPct val="80000"/>
              <a:buFont typeface="Wingdings" panose="05000000000000000000" pitchFamily="2" charset="2"/>
              <a:buNone/>
            </a:pPr>
            <a:r>
              <a:rPr lang="en-US" altLang="id-ID" sz="2800" b="1">
                <a:solidFill>
                  <a:srgbClr val="66FFFF"/>
                </a:solidFill>
                <a:effectLst>
                  <a:outerShdw blurRad="38100" dist="38100" dir="2700000" algn="tl">
                    <a:srgbClr val="000000"/>
                  </a:outerShdw>
                </a:effectLst>
                <a:latin typeface="Arial" panose="020B0604020202020204" pitchFamily="34" charset="0"/>
              </a:rPr>
              <a:t>  </a:t>
            </a:r>
            <a:r>
              <a:rPr lang="en-US" altLang="id-ID" sz="2800" b="1" u="sng">
                <a:solidFill>
                  <a:srgbClr val="66FFFF"/>
                </a:solidFill>
                <a:effectLst>
                  <a:outerShdw blurRad="38100" dist="38100" dir="2700000" algn="tl">
                    <a:srgbClr val="000000"/>
                  </a:outerShdw>
                </a:effectLst>
                <a:latin typeface="Arial" panose="020B0604020202020204" pitchFamily="34" charset="0"/>
              </a:rPr>
              <a:t>MAP</a:t>
            </a:r>
            <a:r>
              <a:rPr lang="en-US" altLang="id-ID" sz="2800">
                <a:effectLst>
                  <a:outerShdw blurRad="38100" dist="38100" dir="2700000" algn="tl">
                    <a:srgbClr val="000000"/>
                  </a:outerShdw>
                </a:effectLst>
                <a:latin typeface="Arial" panose="020B0604020202020204" pitchFamily="34" charset="0"/>
              </a:rPr>
              <a:t>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 NH</a:t>
            </a:r>
            <a:r>
              <a:rPr lang="en-US" altLang="id-ID" sz="3200" baseline="-25000">
                <a:effectLst>
                  <a:outerShdw blurRad="38100" dist="38100" dir="2700000" algn="tl">
                    <a:srgbClr val="000000"/>
                  </a:outerShdw>
                </a:effectLst>
                <a:latin typeface="Arial" panose="020B0604020202020204" pitchFamily="34" charset="0"/>
              </a:rPr>
              <a:t>4</a:t>
            </a:r>
            <a:r>
              <a:rPr lang="en-US" altLang="id-ID" sz="2800">
                <a:effectLst>
                  <a:outerShdw blurRad="38100" dist="38100" dir="2700000" algn="tl">
                    <a:srgbClr val="000000"/>
                  </a:outerShdw>
                </a:effectLst>
                <a:latin typeface="Arial" panose="020B0604020202020204" pitchFamily="34" charset="0"/>
              </a:rPr>
              <a:t>H</a:t>
            </a:r>
            <a:r>
              <a:rPr lang="en-US" altLang="id-ID" sz="3200" baseline="-25000">
                <a:effectLst>
                  <a:outerShdw blurRad="38100" dist="38100" dir="2700000" algn="tl">
                    <a:srgbClr val="000000"/>
                  </a:outerShdw>
                </a:effectLst>
                <a:latin typeface="Arial" panose="020B0604020202020204" pitchFamily="34" charset="0"/>
              </a:rPr>
              <a:t>2</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 </a:t>
            </a:r>
            <a:r>
              <a:rPr lang="en-US" altLang="id-ID" sz="16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000" baseline="30000">
                <a:effectLst>
                  <a:outerShdw blurRad="38100" dist="38100" dir="2700000" algn="tl">
                    <a:srgbClr val="000000"/>
                  </a:outerShdw>
                </a:effectLst>
                <a:latin typeface="Arial" panose="020B0604020202020204" pitchFamily="34" charset="0"/>
                <a:sym typeface="Wingdings" panose="05000000000000000000" pitchFamily="2" charset="2"/>
              </a:rPr>
              <a:t>=</a:t>
            </a:r>
            <a:r>
              <a:rPr lang="en-US" altLang="id-ID" sz="2800">
                <a:effectLst>
                  <a:outerShdw blurRad="38100" dist="38100" dir="2700000" algn="tl">
                    <a:srgbClr val="000000"/>
                  </a:outerShdw>
                </a:effectLst>
                <a:latin typeface="Arial" panose="020B0604020202020204" pitchFamily="34" charset="0"/>
                <a:sym typeface="Wingdings" panose="05000000000000000000" pitchFamily="2" charset="2"/>
              </a:rPr>
              <a:t>= 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 </a:t>
            </a:r>
            <a:r>
              <a:rPr lang="en-US" altLang="id-ID" sz="2800">
                <a:effectLst>
                  <a:outerShdw blurRad="38100" dist="38100" dir="2700000" algn="tl">
                    <a:srgbClr val="000000"/>
                  </a:outerShdw>
                </a:effectLst>
                <a:latin typeface="Arial" panose="020B0604020202020204" pitchFamily="34" charset="0"/>
              </a:rPr>
              <a:t>+ NH</a:t>
            </a:r>
            <a:r>
              <a:rPr lang="en-US" altLang="id-ID" sz="3200" baseline="-25000">
                <a:effectLst>
                  <a:outerShdw blurRad="38100" dist="38100" dir="2700000" algn="tl">
                    <a:srgbClr val="000000"/>
                  </a:outerShdw>
                </a:effectLst>
                <a:latin typeface="Arial" panose="020B0604020202020204" pitchFamily="34" charset="0"/>
              </a:rPr>
              <a:t>4</a:t>
            </a:r>
            <a:r>
              <a:rPr lang="en-US" altLang="id-ID" sz="3200" baseline="30000">
                <a:effectLst>
                  <a:outerShdw blurRad="38100" dist="38100" dir="2700000" algn="tl">
                    <a:srgbClr val="000000"/>
                  </a:outerShdw>
                </a:effectLst>
                <a:latin typeface="Arial" panose="020B0604020202020204" pitchFamily="34" charset="0"/>
              </a:rPr>
              <a:t>+</a:t>
            </a:r>
          </a:p>
          <a:p>
            <a:pPr>
              <a:spcBef>
                <a:spcPct val="20000"/>
              </a:spcBef>
              <a:buClr>
                <a:schemeClr val="accent2"/>
              </a:buClr>
              <a:buSzPct val="80000"/>
              <a:buFont typeface="Wingdings" panose="05000000000000000000" pitchFamily="2" charset="2"/>
              <a:buNone/>
            </a:pPr>
            <a:endParaRPr lang="en-US" altLang="id-ID" sz="2800">
              <a:effectLst>
                <a:outerShdw blurRad="38100" dist="38100" dir="2700000" algn="tl">
                  <a:srgbClr val="000000"/>
                </a:outerShdw>
              </a:effectLst>
              <a:latin typeface="Arial" panose="020B0604020202020204" pitchFamily="34" charset="0"/>
            </a:endParaRPr>
          </a:p>
          <a:p>
            <a:pPr lvl="1">
              <a:spcBef>
                <a:spcPct val="20000"/>
              </a:spcBef>
              <a:buClr>
                <a:schemeClr val="accent2"/>
              </a:buClr>
              <a:buSzPct val="80000"/>
              <a:buFont typeface="Wingdings" panose="05000000000000000000" pitchFamily="2" charset="2"/>
              <a:buChar char="l"/>
            </a:pP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a:t>
            </a:r>
            <a:r>
              <a:rPr lang="en-US" altLang="id-ID" sz="280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id-ID" sz="2800">
                <a:effectLst>
                  <a:outerShdw blurRad="38100" dist="38100" dir="2700000" algn="tl">
                    <a:srgbClr val="000000"/>
                  </a:outerShdw>
                </a:effectLst>
                <a:latin typeface="Arial" panose="020B0604020202020204" pitchFamily="34" charset="0"/>
                <a:cs typeface="Arial" panose="020B0604020202020204" pitchFamily="34" charset="0"/>
              </a:rPr>
              <a:t>is very insoluble.</a:t>
            </a:r>
          </a:p>
          <a:p>
            <a:pPr lvl="1">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The reaction rate depends on the concentrations of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and H</a:t>
            </a:r>
            <a:r>
              <a:rPr lang="en-US" altLang="id-ID" sz="3200" baseline="-25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 </a:t>
            </a:r>
            <a:r>
              <a:rPr lang="en-US" altLang="id-ID" sz="2800">
                <a:effectLst>
                  <a:outerShdw blurRad="38100" dist="38100" dir="2700000" algn="tl">
                    <a:srgbClr val="000000"/>
                  </a:outerShdw>
                </a:effectLst>
                <a:latin typeface="Arial" panose="020B0604020202020204" pitchFamily="34" charset="0"/>
              </a:rPr>
              <a:t>in the soil solution</a:t>
            </a:r>
            <a:r>
              <a:rPr lang="en-US" altLang="id-ID" sz="3200">
                <a:effectLst>
                  <a:outerShdw blurRad="38100" dist="38100" dir="2700000" algn="tl">
                    <a:srgbClr val="000000"/>
                  </a:outerShdw>
                </a:effectLst>
                <a:latin typeface="Arial" panose="020B0604020202020204" pitchFamily="34" charset="0"/>
              </a:rPr>
              <a:t>.</a:t>
            </a:r>
          </a:p>
          <a:p>
            <a:pPr lvl="2">
              <a:spcBef>
                <a:spcPct val="20000"/>
              </a:spcBef>
              <a:buClr>
                <a:schemeClr val="accent2"/>
              </a:buClr>
              <a:buSzPct val="80000"/>
              <a:buFont typeface="Wingdings" panose="05000000000000000000" pitchFamily="2" charset="2"/>
              <a:buChar char="l"/>
            </a:pPr>
            <a:r>
              <a:rPr lang="en-US" altLang="id-ID" sz="2800">
                <a:effectLst>
                  <a:outerShdw blurRad="38100" dist="38100" dir="2700000" algn="tl">
                    <a:srgbClr val="000000"/>
                  </a:outerShdw>
                </a:effectLst>
                <a:latin typeface="Arial" panose="020B0604020202020204" pitchFamily="34" charset="0"/>
              </a:rPr>
              <a:t>27 lbs</a:t>
            </a:r>
            <a:r>
              <a:rPr lang="en-US" altLang="id-ID" sz="3200">
                <a:effectLst>
                  <a:outerShdw blurRad="38100" dist="38100" dir="2700000" algn="tl">
                    <a:srgbClr val="000000"/>
                  </a:outerShdw>
                </a:effectLst>
                <a:latin typeface="Arial" panose="020B0604020202020204" pitchFamily="34" charset="0"/>
              </a:rPr>
              <a:t>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3200" baseline="30000">
                <a:effectLst>
                  <a:outerShdw blurRad="38100" dist="38100" dir="2700000" algn="tl">
                    <a:srgbClr val="000000"/>
                  </a:outerShdw>
                </a:effectLst>
                <a:latin typeface="Arial" panose="020B0604020202020204" pitchFamily="34" charset="0"/>
              </a:rPr>
              <a:t>3+</a:t>
            </a:r>
            <a:r>
              <a:rPr lang="en-US" altLang="id-ID" sz="2800">
                <a:effectLst>
                  <a:outerShdw blurRad="38100" dist="38100" dir="2700000" algn="tl">
                    <a:srgbClr val="000000"/>
                  </a:outerShdw>
                </a:effectLst>
                <a:latin typeface="Arial" panose="020B0604020202020204" pitchFamily="34" charset="0"/>
              </a:rPr>
              <a:t> will react with about 71 lbs P</a:t>
            </a:r>
            <a:r>
              <a:rPr lang="en-US" altLang="id-ID" sz="3200" baseline="-25000">
                <a:effectLst>
                  <a:outerShdw blurRad="38100" dist="38100" dir="2700000" algn="tl">
                    <a:srgbClr val="000000"/>
                  </a:outerShdw>
                </a:effectLst>
                <a:latin typeface="Arial" panose="020B0604020202020204" pitchFamily="34" charset="0"/>
              </a:rPr>
              <a:t>2</a:t>
            </a:r>
            <a:r>
              <a:rPr lang="en-US" altLang="id-ID" sz="2800">
                <a:effectLst>
                  <a:outerShdw blurRad="38100" dist="38100" dir="2700000" algn="tl">
                    <a:srgbClr val="000000"/>
                  </a:outerShdw>
                </a:effectLst>
                <a:latin typeface="Arial" panose="020B0604020202020204" pitchFamily="34" charset="0"/>
              </a:rPr>
              <a:t>O</a:t>
            </a:r>
            <a:r>
              <a:rPr lang="en-US" altLang="id-ID" sz="3200" baseline="-25000">
                <a:effectLst>
                  <a:outerShdw blurRad="38100" dist="38100" dir="2700000" algn="tl">
                    <a:srgbClr val="000000"/>
                  </a:outerShdw>
                </a:effectLst>
                <a:latin typeface="Arial" panose="020B0604020202020204" pitchFamily="34" charset="0"/>
              </a:rPr>
              <a:t>5 </a:t>
            </a:r>
            <a:r>
              <a:rPr lang="en-US" altLang="id-ID" sz="2800">
                <a:effectLst>
                  <a:outerShdw blurRad="38100" dist="38100" dir="2700000" algn="tl">
                    <a:srgbClr val="000000"/>
                  </a:outerShdw>
                </a:effectLst>
                <a:latin typeface="Arial" panose="020B0604020202020204" pitchFamily="34" charset="0"/>
              </a:rPr>
              <a:t>to form </a:t>
            </a:r>
            <a:r>
              <a:rPr lang="en-US" altLang="id-ID" sz="2800">
                <a:solidFill>
                  <a:schemeClr val="hlink"/>
                </a:solidFill>
                <a:effectLst>
                  <a:outerShdw blurRad="38100" dist="38100" dir="2700000" algn="tl">
                    <a:srgbClr val="000000"/>
                  </a:outerShdw>
                </a:effectLst>
                <a:latin typeface="Arial" panose="020B0604020202020204" pitchFamily="34" charset="0"/>
              </a:rPr>
              <a:t>Al</a:t>
            </a:r>
            <a:r>
              <a:rPr lang="en-US" altLang="id-ID" sz="2800">
                <a:effectLst>
                  <a:outerShdw blurRad="38100" dist="38100" dir="2700000" algn="tl">
                    <a:srgbClr val="000000"/>
                  </a:outerShdw>
                </a:effectLst>
                <a:latin typeface="Arial" panose="020B0604020202020204" pitchFamily="34" charset="0"/>
              </a:rPr>
              <a:t>PO</a:t>
            </a:r>
            <a:r>
              <a:rPr lang="en-US" altLang="id-ID" sz="3200" baseline="-25000">
                <a:effectLst>
                  <a:outerShdw blurRad="38100" dist="38100" dir="2700000" algn="tl">
                    <a:srgbClr val="000000"/>
                  </a:outerShdw>
                </a:effectLst>
                <a:latin typeface="Arial" panose="020B0604020202020204" pitchFamily="34" charset="0"/>
              </a:rPr>
              <a:t>4</a:t>
            </a:r>
            <a:r>
              <a:rPr lang="en-US" altLang="id-ID" sz="3200">
                <a:effectLst>
                  <a:outerShdw blurRad="38100" dist="38100" dir="2700000" algn="tl">
                    <a:srgbClr val="000000"/>
                  </a:outerShdw>
                </a:effectLst>
                <a:latin typeface="Arial" panose="020B0604020202020204" pitchFamily="34" charset="0"/>
              </a:rPr>
              <a:t>.</a:t>
            </a:r>
          </a:p>
        </p:txBody>
      </p:sp>
      <p:sp>
        <p:nvSpPr>
          <p:cNvPr id="48131" name="Rectangle 3"/>
          <p:cNvSpPr>
            <a:spLocks noGrp="1" noChangeArrowheads="1"/>
          </p:cNvSpPr>
          <p:nvPr>
            <p:ph type="title"/>
          </p:nvPr>
        </p:nvSpPr>
        <p:spPr>
          <a:xfrm>
            <a:off x="1531917" y="228600"/>
            <a:ext cx="8907483" cy="1143000"/>
          </a:xfrm>
          <a:noFill/>
          <a:ln/>
        </p:spPr>
        <p:txBody>
          <a:bodyPr/>
          <a:lstStyle/>
          <a:p>
            <a:pPr algn="l"/>
            <a:r>
              <a:rPr lang="en-US" altLang="id-ID" sz="2800" b="1" dirty="0"/>
              <a:t>Below soil pH 5.5 there are increasing amounts of </a:t>
            </a:r>
            <a:r>
              <a:rPr lang="en-US" altLang="id-ID" sz="2800" b="1" dirty="0">
                <a:solidFill>
                  <a:schemeClr val="hlink"/>
                </a:solidFill>
              </a:rPr>
              <a:t>Al</a:t>
            </a:r>
            <a:r>
              <a:rPr lang="en-US" altLang="id-ID" sz="3200" b="1" baseline="30000" dirty="0"/>
              <a:t>3+</a:t>
            </a:r>
            <a:r>
              <a:rPr lang="en-US" altLang="id-ID" sz="2800" b="1" dirty="0"/>
              <a:t> </a:t>
            </a:r>
            <a:r>
              <a:rPr lang="en-US" altLang="id-ID" sz="2800" b="1" dirty="0">
                <a:cs typeface="Arial" panose="020B0604020202020204" pitchFamily="34" charset="0"/>
              </a:rPr>
              <a:t>~ </a:t>
            </a:r>
            <a:r>
              <a:rPr lang="en-US" altLang="id-ID" sz="2800" b="1" dirty="0">
                <a:solidFill>
                  <a:schemeClr val="hlink"/>
                </a:solidFill>
                <a:cs typeface="Arial" panose="020B0604020202020204" pitchFamily="34" charset="0"/>
              </a:rPr>
              <a:t>H</a:t>
            </a:r>
            <a:r>
              <a:rPr lang="en-US" altLang="id-ID" sz="3200" b="1" baseline="30000" dirty="0">
                <a:cs typeface="Arial" panose="020B0604020202020204" pitchFamily="34" charset="0"/>
              </a:rPr>
              <a:t>+</a:t>
            </a:r>
            <a:r>
              <a:rPr lang="en-US" altLang="id-ID" sz="3200" b="1" dirty="0">
                <a:cs typeface="Arial" panose="020B0604020202020204" pitchFamily="34" charset="0"/>
              </a:rPr>
              <a:t>.</a:t>
            </a:r>
          </a:p>
        </p:txBody>
      </p:sp>
    </p:spTree>
    <p:extLst>
      <p:ext uri="{BB962C8B-B14F-4D97-AF65-F5344CB8AC3E}">
        <p14:creationId xmlns:p14="http://schemas.microsoft.com/office/powerpoint/2010/main" val="163844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wipe(left)">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wipe(left)">
                                      <p:cBhvr>
                                        <p:cTn id="12" dur="500"/>
                                        <p:tgtEl>
                                          <p:spTgt spid="48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wipe(left)">
                                      <p:cBhvr>
                                        <p:cTn id="17" dur="500"/>
                                        <p:tgtEl>
                                          <p:spTgt spid="481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0">
                                            <p:txEl>
                                              <p:pRg st="4" end="4"/>
                                            </p:txEl>
                                          </p:spTgt>
                                        </p:tgtEl>
                                        <p:attrNameLst>
                                          <p:attrName>style.visibility</p:attrName>
                                        </p:attrNameLst>
                                      </p:cBhvr>
                                      <p:to>
                                        <p:strVal val="visible"/>
                                      </p:to>
                                    </p:set>
                                    <p:animEffect transition="in" filter="wipe(left)">
                                      <p:cBhvr>
                                        <p:cTn id="22" dur="500"/>
                                        <p:tgtEl>
                                          <p:spTgt spid="4813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0">
                                            <p:txEl>
                                              <p:pRg st="5" end="5"/>
                                            </p:txEl>
                                          </p:spTgt>
                                        </p:tgtEl>
                                        <p:attrNameLst>
                                          <p:attrName>style.visibility</p:attrName>
                                        </p:attrNameLst>
                                      </p:cBhvr>
                                      <p:to>
                                        <p:strVal val="visible"/>
                                      </p:to>
                                    </p:set>
                                    <p:animEffect transition="in" filter="wipe(left)">
                                      <p:cBhvr>
                                        <p:cTn id="27" dur="500"/>
                                        <p:tgtEl>
                                          <p:spTgt spid="4813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130">
                                            <p:txEl>
                                              <p:pRg st="6" end="6"/>
                                            </p:txEl>
                                          </p:spTgt>
                                        </p:tgtEl>
                                        <p:attrNameLst>
                                          <p:attrName>style.visibility</p:attrName>
                                        </p:attrNameLst>
                                      </p:cBhvr>
                                      <p:to>
                                        <p:strVal val="visible"/>
                                      </p:to>
                                    </p:set>
                                    <p:animEffect transition="in" filter="wipe(left)">
                                      <p:cBhvr>
                                        <p:cTn id="32" dur="500"/>
                                        <p:tgtEl>
                                          <p:spTgt spid="48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1981200" y="381000"/>
            <a:ext cx="8229600" cy="1143000"/>
          </a:xfrm>
        </p:spPr>
        <p:txBody>
          <a:bodyPr/>
          <a:lstStyle/>
          <a:p>
            <a:r>
              <a:rPr lang="en-US" altLang="id-ID" sz="4000"/>
              <a:t>Mineralization-Immobilization of P</a:t>
            </a:r>
          </a:p>
        </p:txBody>
      </p:sp>
      <p:grpSp>
        <p:nvGrpSpPr>
          <p:cNvPr id="551945" name="Group 9"/>
          <p:cNvGrpSpPr>
            <a:grpSpLocks/>
          </p:cNvGrpSpPr>
          <p:nvPr/>
        </p:nvGrpSpPr>
        <p:grpSpPr bwMode="auto">
          <a:xfrm>
            <a:off x="2981325" y="1905003"/>
            <a:ext cx="6203950" cy="458788"/>
            <a:chOff x="878" y="1583"/>
            <a:chExt cx="3908" cy="289"/>
          </a:xfrm>
        </p:grpSpPr>
        <p:sp>
          <p:nvSpPr>
            <p:cNvPr id="551939" name="Text Box 3"/>
            <p:cNvSpPr txBox="1">
              <a:spLocks noChangeArrowheads="1"/>
            </p:cNvSpPr>
            <p:nvPr/>
          </p:nvSpPr>
          <p:spPr bwMode="auto">
            <a:xfrm>
              <a:off x="878" y="1583"/>
              <a:ext cx="8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spcBef>
                  <a:spcPct val="20000"/>
                </a:spcBef>
                <a:buClr>
                  <a:schemeClr val="tx1"/>
                </a:buClr>
              </a:pPr>
              <a:r>
                <a:rPr lang="en-US" altLang="id-ID" sz="2400">
                  <a:solidFill>
                    <a:srgbClr val="FF9900"/>
                  </a:solidFill>
                  <a:cs typeface="Arial" panose="020B0604020202020204" pitchFamily="34" charset="0"/>
                </a:rPr>
                <a:t>Organic P</a:t>
              </a:r>
            </a:p>
          </p:txBody>
        </p:sp>
        <p:sp>
          <p:nvSpPr>
            <p:cNvPr id="551940" name="Text Box 4"/>
            <p:cNvSpPr txBox="1">
              <a:spLocks noChangeArrowheads="1"/>
            </p:cNvSpPr>
            <p:nvPr/>
          </p:nvSpPr>
          <p:spPr bwMode="auto">
            <a:xfrm>
              <a:off x="3802" y="1583"/>
              <a:ext cx="9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spcBef>
                  <a:spcPct val="20000"/>
                </a:spcBef>
                <a:buClr>
                  <a:schemeClr val="tx1"/>
                </a:buClr>
              </a:pPr>
              <a:r>
                <a:rPr lang="en-US" altLang="id-ID" sz="2400">
                  <a:solidFill>
                    <a:srgbClr val="FF9900"/>
                  </a:solidFill>
                  <a:cs typeface="Arial" panose="020B0604020202020204" pitchFamily="34" charset="0"/>
                </a:rPr>
                <a:t>Inorganic P</a:t>
              </a:r>
            </a:p>
          </p:txBody>
        </p:sp>
        <p:sp>
          <p:nvSpPr>
            <p:cNvPr id="551941" name="Line 5"/>
            <p:cNvSpPr>
              <a:spLocks noChangeShapeType="1"/>
            </p:cNvSpPr>
            <p:nvPr/>
          </p:nvSpPr>
          <p:spPr bwMode="auto">
            <a:xfrm>
              <a:off x="1920" y="1680"/>
              <a:ext cx="1680" cy="0"/>
            </a:xfrm>
            <a:prstGeom prst="line">
              <a:avLst/>
            </a:prstGeom>
            <a:noFill/>
            <a:ln w="127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id-ID"/>
            </a:p>
          </p:txBody>
        </p:sp>
        <p:sp>
          <p:nvSpPr>
            <p:cNvPr id="551942" name="Line 6"/>
            <p:cNvSpPr>
              <a:spLocks noChangeShapeType="1"/>
            </p:cNvSpPr>
            <p:nvPr/>
          </p:nvSpPr>
          <p:spPr bwMode="auto">
            <a:xfrm>
              <a:off x="1920" y="1824"/>
              <a:ext cx="1680" cy="0"/>
            </a:xfrm>
            <a:prstGeom prst="line">
              <a:avLst/>
            </a:prstGeom>
            <a:noFill/>
            <a:ln w="127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id-ID"/>
            </a:p>
          </p:txBody>
        </p:sp>
      </p:grpSp>
      <p:sp>
        <p:nvSpPr>
          <p:cNvPr id="551943" name="Text Box 7"/>
          <p:cNvSpPr txBox="1">
            <a:spLocks noChangeArrowheads="1"/>
          </p:cNvSpPr>
          <p:nvPr/>
        </p:nvSpPr>
        <p:spPr bwMode="auto">
          <a:xfrm>
            <a:off x="2286000" y="2743201"/>
            <a:ext cx="7543800" cy="267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tabLst>
                <a:tab pos="457200" algn="l"/>
                <a:tab pos="914400" algn="l"/>
              </a:tabLst>
              <a:defRPr sz="2400">
                <a:solidFill>
                  <a:schemeClr val="tx1"/>
                </a:solidFill>
                <a:latin typeface="Times New Roman" panose="02020603050405020304" pitchFamily="18" charset="0"/>
              </a:defRPr>
            </a:lvl1pPr>
            <a:lvl2pPr>
              <a:tabLst>
                <a:tab pos="457200" algn="l"/>
                <a:tab pos="914400" algn="l"/>
              </a:tabLst>
              <a:defRPr sz="2400">
                <a:solidFill>
                  <a:schemeClr val="tx1"/>
                </a:solidFill>
                <a:latin typeface="Times New Roman" panose="02020603050405020304" pitchFamily="18" charset="0"/>
              </a:defRPr>
            </a:lvl2pPr>
            <a:lvl3pPr>
              <a:tabLst>
                <a:tab pos="457200" algn="l"/>
                <a:tab pos="914400" algn="l"/>
              </a:tabLst>
              <a:defRPr sz="2400">
                <a:solidFill>
                  <a:schemeClr val="tx1"/>
                </a:solidFill>
                <a:latin typeface="Times New Roman" panose="02020603050405020304" pitchFamily="18" charset="0"/>
              </a:defRPr>
            </a:lvl3pPr>
            <a:lvl4pPr>
              <a:tabLst>
                <a:tab pos="457200" algn="l"/>
                <a:tab pos="914400" algn="l"/>
              </a:tabLst>
              <a:defRPr sz="2400">
                <a:solidFill>
                  <a:schemeClr val="tx1"/>
                </a:solidFill>
                <a:latin typeface="Times New Roman" panose="02020603050405020304" pitchFamily="18" charset="0"/>
              </a:defRPr>
            </a:lvl4pPr>
            <a:lvl5pPr>
              <a:tabLst>
                <a:tab pos="457200" algn="l"/>
                <a:tab pos="914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 pos="914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 pos="914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 pos="914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 pos="914400" algn="l"/>
              </a:tabLst>
              <a:defRPr sz="2400">
                <a:solidFill>
                  <a:schemeClr val="tx1"/>
                </a:solidFill>
                <a:latin typeface="Times New Roman" panose="02020603050405020304" pitchFamily="18" charset="0"/>
              </a:defRPr>
            </a:lvl9pPr>
          </a:lstStyle>
          <a:p>
            <a:pPr>
              <a:spcBef>
                <a:spcPct val="20000"/>
              </a:spcBef>
              <a:buClr>
                <a:schemeClr val="tx1"/>
              </a:buClr>
            </a:pPr>
            <a:r>
              <a:rPr lang="en-US" altLang="id-ID">
                <a:latin typeface="Arial" panose="020B0604020202020204" pitchFamily="34" charset="0"/>
                <a:cs typeface="Arial" panose="020B0604020202020204" pitchFamily="34" charset="0"/>
              </a:rPr>
              <a:t>Immobilization and Mineralization of soil P are similar    	to that of N:</a:t>
            </a:r>
          </a:p>
          <a:p>
            <a:pPr>
              <a:spcBef>
                <a:spcPct val="20000"/>
              </a:spcBef>
              <a:buClr>
                <a:schemeClr val="tx1"/>
              </a:buClr>
            </a:pPr>
            <a:r>
              <a:rPr lang="en-US" altLang="id-ID">
                <a:latin typeface="Arial" panose="020B0604020202020204" pitchFamily="34" charset="0"/>
              </a:rPr>
              <a:t>		If added organic materials have a C:P ratio of 				&gt;300, there will be net immobilization P</a:t>
            </a:r>
          </a:p>
          <a:p>
            <a:pPr>
              <a:spcBef>
                <a:spcPct val="20000"/>
              </a:spcBef>
              <a:buClr>
                <a:schemeClr val="tx1"/>
              </a:buClr>
            </a:pPr>
            <a:endParaRPr lang="en-US" altLang="id-ID" sz="800">
              <a:latin typeface="Arial" panose="020B0604020202020204" pitchFamily="34" charset="0"/>
            </a:endParaRPr>
          </a:p>
          <a:p>
            <a:pPr>
              <a:spcBef>
                <a:spcPct val="20000"/>
              </a:spcBef>
              <a:buClr>
                <a:schemeClr val="tx1"/>
              </a:buClr>
            </a:pPr>
            <a:r>
              <a:rPr lang="en-US" altLang="id-ID">
                <a:latin typeface="Arial" panose="020B0604020202020204" pitchFamily="34" charset="0"/>
              </a:rPr>
              <a:t>		if &lt;200 there will be net mineralization of P</a:t>
            </a:r>
          </a:p>
          <a:p>
            <a:pPr>
              <a:spcBef>
                <a:spcPct val="20000"/>
              </a:spcBef>
              <a:buClr>
                <a:schemeClr val="tx1"/>
              </a:buClr>
            </a:pPr>
            <a:endParaRPr lang="en-US" altLang="id-ID">
              <a:latin typeface="Arial" panose="020B0604020202020204" pitchFamily="34" charset="0"/>
              <a:cs typeface="Arial" panose="020B0604020202020204" pitchFamily="34" charset="0"/>
            </a:endParaRPr>
          </a:p>
        </p:txBody>
      </p:sp>
      <p:sp>
        <p:nvSpPr>
          <p:cNvPr id="551944" name="Text Box 8"/>
          <p:cNvSpPr txBox="1">
            <a:spLocks noChangeArrowheads="1"/>
          </p:cNvSpPr>
          <p:nvPr/>
        </p:nvSpPr>
        <p:spPr bwMode="auto">
          <a:xfrm>
            <a:off x="2286000" y="4495801"/>
            <a:ext cx="749300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lstStyle/>
          <a:p>
            <a:pPr algn="ctr">
              <a:spcBef>
                <a:spcPct val="20000"/>
              </a:spcBef>
              <a:buClr>
                <a:schemeClr val="tx1"/>
              </a:buClr>
            </a:pPr>
            <a:endParaRPr lang="id-ID" altLang="id-ID" sz="2400">
              <a:cs typeface="Arial" panose="020B0604020202020204" pitchFamily="34" charset="0"/>
            </a:endParaRPr>
          </a:p>
        </p:txBody>
      </p:sp>
    </p:spTree>
    <p:extLst>
      <p:ext uri="{BB962C8B-B14F-4D97-AF65-F5344CB8AC3E}">
        <p14:creationId xmlns:p14="http://schemas.microsoft.com/office/powerpoint/2010/main" val="30928123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2163</Words>
  <Application>Microsoft Office PowerPoint</Application>
  <PresentationFormat>Widescreen</PresentationFormat>
  <Paragraphs>612</Paragraphs>
  <Slides>66</Slides>
  <Notes>21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83" baseType="lpstr">
      <vt:lpstr>Arial</vt:lpstr>
      <vt:lpstr>Arial Black</vt:lpstr>
      <vt:lpstr>Berlin Sans FB</vt:lpstr>
      <vt:lpstr>Calibri</vt:lpstr>
      <vt:lpstr>Calibri Light</vt:lpstr>
      <vt:lpstr>Symbol</vt:lpstr>
      <vt:lpstr>Tahoma</vt:lpstr>
      <vt:lpstr>Times</vt:lpstr>
      <vt:lpstr>Times New Roman</vt:lpstr>
      <vt:lpstr>Tw Cen MT</vt:lpstr>
      <vt:lpstr>Verdana</vt:lpstr>
      <vt:lpstr>Wingdings</vt:lpstr>
      <vt:lpstr>Wingdings 2</vt:lpstr>
      <vt:lpstr>Wingdings 3</vt:lpstr>
      <vt:lpstr>Office Theme</vt:lpstr>
      <vt:lpstr>Chart</vt:lpstr>
      <vt:lpstr>Drawing</vt:lpstr>
      <vt:lpstr>PowerPoint Presentation</vt:lpstr>
      <vt:lpstr>FOSFOR</vt:lpstr>
      <vt:lpstr>Phosphorus in Soils</vt:lpstr>
      <vt:lpstr>Phosphorus behavior in soils</vt:lpstr>
      <vt:lpstr>Phosphorus behavior in soils</vt:lpstr>
      <vt:lpstr>Phosphorus behavior in soils</vt:lpstr>
      <vt:lpstr>Phosphorus behavior in soils</vt:lpstr>
      <vt:lpstr>Below soil pH 5.5 there are increasing amounts of Al3+ ~ H+.</vt:lpstr>
      <vt:lpstr>Mineralization-Immobilization of P</vt:lpstr>
      <vt:lpstr>Mineral Forms of P</vt:lpstr>
      <vt:lpstr>Adsorbed P</vt:lpstr>
      <vt:lpstr>PowerPoint Presentation</vt:lpstr>
      <vt:lpstr>P Reactions with Soil Minerals</vt:lpstr>
      <vt:lpstr>Phosphorus Reactions in Desert Soils</vt:lpstr>
      <vt:lpstr>Nutrient Mobility in Soils</vt:lpstr>
      <vt:lpstr>Nutrient Mobility in Soil</vt:lpstr>
      <vt:lpstr>PowerPoint Presentation</vt:lpstr>
      <vt:lpstr>SERAPAN P</vt:lpstr>
      <vt:lpstr>Type serapan P</vt:lpstr>
      <vt:lpstr>Faktor yang mempengaruhi serapan P</vt:lpstr>
      <vt:lpstr>Bentuk bentuk  P setelah diserap tanaman</vt:lpstr>
      <vt:lpstr>PowerPoint Presentation</vt:lpstr>
      <vt:lpstr>PowerPoint Presentation</vt:lpstr>
      <vt:lpstr>PowerPoint Presentation</vt:lpstr>
      <vt:lpstr>PERANAN P DALAM TANAMAN</vt:lpstr>
      <vt:lpstr>PowerPoint Presentation</vt:lpstr>
      <vt:lpstr>2. Transfer energi</vt:lpstr>
      <vt:lpstr>PowerPoint Presentation</vt:lpstr>
      <vt:lpstr>PowerPoint Presentation</vt:lpstr>
      <vt:lpstr>PowerPoint Presentation</vt:lpstr>
      <vt:lpstr>PERAN PENGATURAN dr Pi</vt:lpstr>
      <vt:lpstr>FUNGSI P DALAM METABOLISME</vt:lpstr>
      <vt:lpstr>PowerPoint Presentation</vt:lpstr>
      <vt:lpstr>PowerPoint Presentation</vt:lpstr>
      <vt:lpstr>PowerPoint Presentation</vt:lpstr>
      <vt:lpstr>PowerPoint Presentation</vt:lpstr>
      <vt:lpstr>Pi dan metabolisme karbohidrat dan transport sukrosa </vt:lpstr>
      <vt:lpstr>Pi  dengan metabolisme karbohidrat</vt:lpstr>
      <vt:lpstr>PowerPoint Presentation</vt:lpstr>
      <vt:lpstr>PowerPoint Presentation</vt:lpstr>
      <vt:lpstr>PowerPoint Presentation</vt:lpstr>
      <vt:lpstr>P in Plant Nutrition</vt:lpstr>
      <vt:lpstr>Phosphorus Sources</vt:lpstr>
      <vt:lpstr>Rock Phosphate as a P Source</vt:lpstr>
      <vt:lpstr>Rock Phosphate as a P Source</vt:lpstr>
      <vt:lpstr>Fertilizer P</vt:lpstr>
      <vt:lpstr>PowerPoint Presentation</vt:lpstr>
      <vt:lpstr>Soil Phosphorus</vt:lpstr>
      <vt:lpstr>Inorganic fertilizers</vt:lpstr>
      <vt:lpstr>Inorganic fertilizers</vt:lpstr>
      <vt:lpstr>PowerPoint Presentation</vt:lpstr>
      <vt:lpstr>Common phosphate fertilizers with ammonium</vt:lpstr>
      <vt:lpstr>Crop absorption of soil-P.</vt:lpstr>
      <vt:lpstr>Plant uptake of broadcast,  incorporated P Fertilizer.</vt:lpstr>
      <vt:lpstr>Plant uptake of banded P Fertilizer.</vt:lpstr>
      <vt:lpstr>Important P Considerations</vt:lpstr>
      <vt:lpstr>Methods of P fertilization</vt:lpstr>
      <vt:lpstr>PowerPoint Presentation</vt:lpstr>
      <vt:lpstr>Broadcasting</vt:lpstr>
      <vt:lpstr>Preplant Applications</vt:lpstr>
      <vt:lpstr>Band Application</vt:lpstr>
      <vt:lpstr>Nutrient Considerations</vt:lpstr>
      <vt:lpstr>Model Response Curve</vt:lpstr>
      <vt:lpstr>Fertilizer Application</vt:lpstr>
      <vt:lpstr>P Based Application Rate</vt:lpstr>
      <vt:lpstr>TERIMA KASIH </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PERANAN HARA DALAM TANAMAN</dc:title>
  <dc:creator>W8</dc:creator>
  <cp:lastModifiedBy>W8</cp:lastModifiedBy>
  <cp:revision>22</cp:revision>
  <dcterms:created xsi:type="dcterms:W3CDTF">2018-09-13T12:47:56Z</dcterms:created>
  <dcterms:modified xsi:type="dcterms:W3CDTF">2018-09-23T13:11:22Z</dcterms:modified>
</cp:coreProperties>
</file>