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2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40-5E65-4546-BBC5-ADA04079D39D}" type="datetimeFigureOut">
              <a:rPr lang="id-ID" smtClean="0"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8DD5-0924-46CA-B595-F3E0F75B78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976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40-5E65-4546-BBC5-ADA04079D39D}" type="datetimeFigureOut">
              <a:rPr lang="id-ID" smtClean="0"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8DD5-0924-46CA-B595-F3E0F75B78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681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40-5E65-4546-BBC5-ADA04079D39D}" type="datetimeFigureOut">
              <a:rPr lang="id-ID" smtClean="0"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8DD5-0924-46CA-B595-F3E0F75B78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59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40-5E65-4546-BBC5-ADA04079D39D}" type="datetimeFigureOut">
              <a:rPr lang="id-ID" smtClean="0"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8DD5-0924-46CA-B595-F3E0F75B78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097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40-5E65-4546-BBC5-ADA04079D39D}" type="datetimeFigureOut">
              <a:rPr lang="id-ID" smtClean="0"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8DD5-0924-46CA-B595-F3E0F75B78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887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40-5E65-4546-BBC5-ADA04079D39D}" type="datetimeFigureOut">
              <a:rPr lang="id-ID" smtClean="0"/>
              <a:t>18/03/2021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8DD5-0924-46CA-B595-F3E0F75B78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205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40-5E65-4546-BBC5-ADA04079D39D}" type="datetimeFigureOut">
              <a:rPr lang="id-ID" smtClean="0"/>
              <a:t>18/03/2021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8DD5-0924-46CA-B595-F3E0F75B78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47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40-5E65-4546-BBC5-ADA04079D39D}" type="datetimeFigureOut">
              <a:rPr lang="id-ID" smtClean="0"/>
              <a:t>18/03/2021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8DD5-0924-46CA-B595-F3E0F75B78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850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40-5E65-4546-BBC5-ADA04079D39D}" type="datetimeFigureOut">
              <a:rPr lang="id-ID" smtClean="0"/>
              <a:t>18/03/2021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8DD5-0924-46CA-B595-F3E0F75B78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444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40-5E65-4546-BBC5-ADA04079D39D}" type="datetimeFigureOut">
              <a:rPr lang="id-ID" smtClean="0"/>
              <a:t>18/03/2021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8DD5-0924-46CA-B595-F3E0F75B78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831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B40-5E65-4546-BBC5-ADA04079D39D}" type="datetimeFigureOut">
              <a:rPr lang="id-ID" smtClean="0"/>
              <a:t>18/03/2021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8DD5-0924-46CA-B595-F3E0F75B78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120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EAB40-5E65-4546-BBC5-ADA04079D39D}" type="datetimeFigureOut">
              <a:rPr lang="id-ID" smtClean="0"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8DD5-0924-46CA-B595-F3E0F75B78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523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00113" y="333375"/>
            <a:ext cx="7772400" cy="71936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METODE PENELITIAN KUANTITATIF</a:t>
            </a:r>
            <a:endParaRPr lang="id-ID" sz="36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341438"/>
            <a:ext cx="6400800" cy="48238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id-ID" dirty="0" smtClean="0">
              <a:solidFill>
                <a:schemeClr val="tx1"/>
              </a:solidFill>
            </a:endParaRPr>
          </a:p>
          <a:p>
            <a:r>
              <a:rPr lang="id-ID" smtClean="0">
                <a:solidFill>
                  <a:schemeClr val="tx1"/>
                </a:solidFill>
              </a:rPr>
              <a:t>Materi 3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Klas B</a:t>
            </a:r>
          </a:p>
          <a:p>
            <a:endParaRPr lang="id-ID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Pengampu: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Dr. L.V.Ratna Devi S., M.Si.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Sosiologi, FISIP, UNS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01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648071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kumimoji="0" lang="id-ID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STRUKTUR LOGIKA P.KUANT</a:t>
            </a:r>
            <a:r>
              <a:rPr kumimoji="0" lang="id-ID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.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992888" cy="4824536"/>
          </a:xfrm>
        </p:spPr>
        <p:txBody>
          <a:bodyPr/>
          <a:lstStyle/>
          <a:p>
            <a:endParaRPr lang="id-ID" sz="2400" dirty="0" smtClean="0"/>
          </a:p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195388"/>
            <a:ext cx="6537846" cy="5094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9568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kumimoji="0" lang="id-ID" sz="3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CIRI-CIRI PENELITIAN KUANTITATIF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b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1. Kausalitas.</a:t>
            </a:r>
          </a:p>
          <a:p>
            <a:pPr lvl="0" fontAlgn="base"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</a:t>
            </a:r>
            <a:r>
              <a:rPr lang="id-ID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Hubungan sebab akibat antara dua konsep yang digambarkan dalam diagram jalur.</a:t>
            </a:r>
          </a:p>
          <a:p>
            <a:pPr lvl="0" fontAlgn="base"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Riset kuantitatif melihat hub ant variabel yang disusun kedalam suatu model. </a:t>
            </a:r>
          </a:p>
          <a:p>
            <a:pPr lvl="0" fontAlgn="base"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Riset kuantitatif </a:t>
            </a:r>
            <a:r>
              <a:rPr lang="id-ID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membangun suatu model dan menguji model tsb.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1104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b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2. Generalisasi</a:t>
            </a:r>
            <a:r>
              <a:rPr lang="id-ID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</a:t>
            </a:r>
            <a:r>
              <a:rPr lang="id-ID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menggunakan sampel random untuk menarik keadaan populasi.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</a:t>
            </a:r>
            <a:r>
              <a:rPr lang="id-ID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Hasil penelitiannya pada suatu lokasi tertentu dapat digeneralisasikan pada lokasi yang lebih luas</a:t>
            </a:r>
            <a:endParaRPr lang="id-ID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b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 charset="0"/>
              </a:rPr>
              <a:t>3. Replikasi</a:t>
            </a:r>
            <a:r>
              <a:rPr lang="id-ID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 charset="0"/>
              </a:rPr>
              <a:t>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 charset="0"/>
              </a:rPr>
              <a:t>	</a:t>
            </a:r>
            <a:r>
              <a:rPr lang="id-ID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 charset="0"/>
              </a:rPr>
              <a:t>mengkaji kembali dengan cara yang sama apakah penemuan yang terdahulu dapat diterapkan pada konteks-konteks yang lain.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30929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4. Individualisme</a:t>
            </a:r>
            <a:r>
              <a:rPr lang="id-ID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.</a:t>
            </a:r>
          </a:p>
          <a:p>
            <a:pPr lvl="0" fontAlgn="base"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</a:t>
            </a:r>
            <a:r>
              <a:rPr lang="id-ID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Memperlakukan satuan unit analisis sebagai satuan individu sebagai pusat dari penelitian empiris.</a:t>
            </a:r>
          </a:p>
          <a:p>
            <a:pPr lvl="0" fontAlgn="base"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Kumpulan jawaban dari unit analisis membentuk ukuran keseluruhan (misalnya tendensi sentral, variablilitas, dll.)</a:t>
            </a:r>
          </a:p>
          <a:p>
            <a:pPr lvl="0" fontAlgn="base"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93990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5. Probability sampling</a:t>
            </a:r>
          </a:p>
          <a:p>
            <a:pPr lvl="0" fontAlgn="base"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sz="28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- menggunakan sampel untuk mewakili/representasi keadaan populasi</a:t>
            </a:r>
            <a:r>
              <a:rPr lang="en-US" sz="28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(</a:t>
            </a:r>
            <a:r>
              <a:rPr lang="en-US" sz="2800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membuat</a:t>
            </a:r>
            <a:r>
              <a:rPr lang="en-US" sz="28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en-US" sz="2800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generalisasi</a:t>
            </a:r>
            <a:r>
              <a:rPr lang="en-US" sz="28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)</a:t>
            </a:r>
            <a:r>
              <a:rPr lang="id-ID" sz="28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.</a:t>
            </a:r>
          </a:p>
          <a:p>
            <a:pPr lvl="0" fontAlgn="base"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sz="28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- sampel adalah perkiraan terhadap keadaan populasi.</a:t>
            </a:r>
          </a:p>
          <a:p>
            <a:pPr lvl="0" fontAlgn="base"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sz="28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- setiap anggota populasi memperoleh kesempatan yang sama menjadi agt. sampel.</a:t>
            </a:r>
          </a:p>
          <a:p>
            <a:pPr lvl="0" fontAlgn="base"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03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kumimoji="0" lang="id-ID" sz="42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KONSEP DAN PENGUKURAN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d-ID" dirty="0" smtClean="0">
                <a:solidFill>
                  <a:schemeClr val="accent6">
                    <a:lumMod val="50000"/>
                  </a:schemeClr>
                </a:solidFill>
              </a:rPr>
              <a:t>Skema Lazarfeld untuk mengukur Konsep</a:t>
            </a:r>
          </a:p>
          <a:p>
            <a:pPr marL="0" indent="0">
              <a:buNone/>
            </a:pPr>
            <a:r>
              <a:rPr lang="id-ID" dirty="0" smtClean="0"/>
              <a:t>Imagery (mis.modernisasi)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Concept specification (terpaan media, urbanisasi, melek huruf, empathy)</a:t>
            </a:r>
          </a:p>
          <a:p>
            <a:pPr marL="0" indent="0">
              <a:buNone/>
            </a:pPr>
            <a:r>
              <a:rPr lang="id-ID" dirty="0" smtClean="0"/>
              <a:t>       </a:t>
            </a:r>
          </a:p>
          <a:p>
            <a:pPr marL="0" indent="0">
              <a:buNone/>
            </a:pPr>
            <a:r>
              <a:rPr lang="id-ID" dirty="0" smtClean="0"/>
              <a:t>Selection of indicators (mis. terpaan media: frekuensi terpaan, intensitas, resensi terpaan)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Formation of indices (skala atau sub skala untuk mengukur indikator)</a:t>
            </a:r>
          </a:p>
          <a:p>
            <a:pPr marL="0" indent="0">
              <a:buNone/>
            </a:pP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15616" y="2348880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15616" y="3501008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15616" y="4653136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850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355600"/>
            <a:r>
              <a:rPr kumimoji="0" lang="id-ID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Pengukuran adalah : </a:t>
            </a:r>
            <a:r>
              <a:rPr kumimoji="0" lang="en-US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Kegiatan</a:t>
            </a: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untuk</a:t>
            </a: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mendapatkan</a:t>
            </a: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nilai</a:t>
            </a: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variabel</a:t>
            </a: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tertentu</a:t>
            </a: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dari</a:t>
            </a: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unit </a:t>
            </a:r>
            <a:r>
              <a:rPr kumimoji="0" lang="en-US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analisis</a:t>
            </a: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yang </a:t>
            </a:r>
            <a:r>
              <a:rPr kumimoji="0" lang="en-US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diukur</a:t>
            </a: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. </a:t>
            </a:r>
            <a:endParaRPr kumimoji="0" lang="id-ID" sz="42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j-ea"/>
              <a:cs typeface="+mj-cs"/>
            </a:endParaRPr>
          </a:p>
          <a:p>
            <a:pPr marL="12700" indent="0">
              <a:buNone/>
            </a:pPr>
            <a:endParaRPr kumimoji="0" lang="id-ID" sz="42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j-ea"/>
              <a:cs typeface="+mj-cs"/>
            </a:endParaRPr>
          </a:p>
          <a:p>
            <a:r>
              <a:rPr kumimoji="0" lang="en-US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Tiga</a:t>
            </a: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bagian</a:t>
            </a: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penting</a:t>
            </a: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en-US" sz="4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dari</a:t>
            </a:r>
            <a:r>
              <a:rPr kumimoji="0" lang="en-US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data</a:t>
            </a:r>
            <a:r>
              <a:rPr kumimoji="0" lang="id-ID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:</a:t>
            </a:r>
          </a:p>
          <a:p>
            <a:endParaRPr kumimoji="0" lang="id-ID" sz="4200" b="0" i="0" u="none" strike="noStrike" kern="0" cap="none" spc="0" normalizeH="0" baseline="0" noProof="0" dirty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j-ea"/>
              <a:cs typeface="+mj-cs"/>
            </a:endParaRPr>
          </a:p>
          <a:p>
            <a:pPr marL="838200" lvl="0" indent="-45720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42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Unit </a:t>
            </a:r>
            <a:r>
              <a:rPr lang="en-US" sz="4200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analisis</a:t>
            </a:r>
            <a:endParaRPr lang="en-US" sz="4200" kern="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901700" lvl="0" indent="-8890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- </a:t>
            </a:r>
            <a:r>
              <a:rPr lang="en-US" sz="4200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mikro</a:t>
            </a: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(</a:t>
            </a:r>
            <a:r>
              <a:rPr lang="en-US" sz="4200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individu</a:t>
            </a: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)</a:t>
            </a:r>
          </a:p>
          <a:p>
            <a:pPr marL="901700" lvl="0" indent="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- </a:t>
            </a:r>
            <a:r>
              <a:rPr lang="en-US" sz="4200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meso</a:t>
            </a: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(</a:t>
            </a:r>
            <a:r>
              <a:rPr lang="en-US" sz="4200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kelompok</a:t>
            </a: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)</a:t>
            </a:r>
            <a:r>
              <a:rPr lang="id-ID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 keluarga, gank, primary group, secondary group.</a:t>
            </a:r>
            <a:endParaRPr lang="en-US" sz="4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901700" lvl="0" indent="-8890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- </a:t>
            </a:r>
            <a:r>
              <a:rPr lang="en-US" sz="4200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makro</a:t>
            </a: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(</a:t>
            </a:r>
            <a:r>
              <a:rPr lang="en-US" sz="4200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komunitas</a:t>
            </a:r>
            <a:r>
              <a:rPr lang="id-ID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, wilayah tertentu mis. kecmatan, kab, negara</a:t>
            </a: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)</a:t>
            </a:r>
            <a:r>
              <a:rPr lang="id-ID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 hdi (ipm), index korupsi, index of happiness. </a:t>
            </a:r>
            <a:endParaRPr lang="id-ID" sz="4200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901700" lvl="0" indent="-8890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sz="42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endParaRPr lang="en-US" sz="4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812800" lvl="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Font typeface="Courier New" pitchFamily="49" charset="0"/>
              <a:buChar char="o"/>
              <a:defRPr/>
            </a:pPr>
            <a:r>
              <a:rPr lang="en-US" sz="4200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Variabel</a:t>
            </a:r>
            <a:r>
              <a:rPr lang="id-ID" sz="42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</a:t>
            </a:r>
            <a:r>
              <a:rPr lang="id-ID" sz="42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endParaRPr lang="id-ID" sz="4200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812800" lvl="0" indent="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id-ID" sz="42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independen</a:t>
            </a:r>
            <a:r>
              <a:rPr lang="id-ID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, dependen, intervening, manifest, latent, exogeneous, indogeneous</a:t>
            </a:r>
            <a:r>
              <a:rPr lang="id-ID" sz="4200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.</a:t>
            </a:r>
          </a:p>
          <a:p>
            <a:pPr marL="812800" lvl="0" indent="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endParaRPr lang="en-US" sz="42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812800" lvl="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en-US" sz="42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● </a:t>
            </a:r>
            <a:r>
              <a:rPr lang="en-US" sz="4200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Nilai</a:t>
            </a:r>
            <a:r>
              <a:rPr lang="en-US" sz="4200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(</a:t>
            </a:r>
            <a:r>
              <a:rPr lang="en-US" sz="4200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hasil</a:t>
            </a: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en-US" sz="4200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pengukuran</a:t>
            </a: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)</a:t>
            </a:r>
          </a:p>
          <a:p>
            <a:pPr marL="812800" lvl="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- </a:t>
            </a:r>
            <a:r>
              <a:rPr lang="en-US" sz="4200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obyektif</a:t>
            </a:r>
            <a:endParaRPr lang="en-US" sz="4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812800" lvl="0" fontAlgn="base">
              <a:lnSpc>
                <a:spcPct val="90000"/>
              </a:lnSpc>
              <a:spcAft>
                <a:spcPct val="0"/>
              </a:spcAft>
              <a:buClr>
                <a:srgbClr val="EBF25A"/>
              </a:buClr>
              <a:buSzPct val="80000"/>
              <a:buNone/>
              <a:defRPr/>
            </a:pPr>
            <a:r>
              <a:rPr lang="en-US" sz="4200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- </a:t>
            </a:r>
            <a:r>
              <a:rPr lang="en-US" sz="4200" kern="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subyektif</a:t>
            </a:r>
            <a:endParaRPr lang="en-US" sz="4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355600" indent="0">
              <a:buNone/>
            </a:pPr>
            <a:r>
              <a:rPr kumimoji="0" lang="id-ID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/>
            </a:r>
            <a:br>
              <a:rPr kumimoji="0" lang="id-ID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</a:br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val="29041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2859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d-ID" sz="2500" dirty="0" smtClean="0"/>
              <a:t>Dua hal yang perlu diperhatikan dalam pengukuran:</a:t>
            </a:r>
          </a:p>
          <a:p>
            <a:pPr marL="812800" indent="-457200" defTabSz="8128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id-ID" sz="2500" dirty="0" smtClean="0"/>
              <a:t>Tentang makna pertanyaan. </a:t>
            </a:r>
          </a:p>
          <a:p>
            <a:pPr marL="812800" indent="-457200" defTabSz="8128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id-ID" sz="2500" dirty="0" smtClean="0"/>
              <a:t>Responden jangan sampai membuat penilaian terhadap dirinya sendiri. Penelitian dengan menggunakan </a:t>
            </a:r>
            <a:r>
              <a:rPr lang="id-ID" sz="2500" i="1" dirty="0" smtClean="0"/>
              <a:t>self assesment</a:t>
            </a:r>
            <a:r>
              <a:rPr lang="id-ID" sz="2500" dirty="0" smtClean="0"/>
              <a:t> (penilaian diri) tidak dapat dipercaya.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d-ID" sz="2500" dirty="0" smtClean="0"/>
              <a:t>Peneliti harus menggunakan cara mengukur variabel ,secara tidak langsung. Caranya adalah memikirkan komponen–komponen/ indikator-indikator yang terkandung pada variabel. Oleh karena itu suatu variabel yang abstrak perlu diperinci kedalam berbagai komponen.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2200" dirty="0" smtClean="0"/>
              <a:t>        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3165903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</a:pPr>
            <a:r>
              <a:rPr lang="id-ID" sz="2500" dirty="0">
                <a:solidFill>
                  <a:prstClr val="black"/>
                </a:solidFill>
              </a:rPr>
              <a:t>Ukuran-ukuran (indikator-item) dapat divalidasi baik secara logika maupun empiris. </a:t>
            </a:r>
          </a:p>
          <a:p>
            <a:pPr marL="723900" lvl="0">
              <a:spcBef>
                <a:spcPts val="0"/>
              </a:spcBef>
              <a:buFont typeface="Courier New" pitchFamily="49" charset="0"/>
              <a:buChar char="o"/>
            </a:pPr>
            <a:r>
              <a:rPr lang="id-ID" sz="2500" dirty="0">
                <a:solidFill>
                  <a:prstClr val="black"/>
                </a:solidFill>
              </a:rPr>
              <a:t>Secara logika , dapat dengan cara meninjau definisi-definisi tradisional tentang </a:t>
            </a:r>
            <a:r>
              <a:rPr lang="id-ID" sz="2500" dirty="0" smtClean="0">
                <a:solidFill>
                  <a:prstClr val="black"/>
                </a:solidFill>
              </a:rPr>
              <a:t>variabel itu</a:t>
            </a:r>
            <a:endParaRPr lang="id-ID" sz="2500" dirty="0">
              <a:solidFill>
                <a:prstClr val="black"/>
              </a:solidFill>
            </a:endParaRPr>
          </a:p>
          <a:p>
            <a:pPr marL="723900" lvl="0">
              <a:spcBef>
                <a:spcPts val="0"/>
              </a:spcBef>
              <a:buFont typeface="Courier New" pitchFamily="49" charset="0"/>
              <a:buChar char="o"/>
            </a:pPr>
            <a:r>
              <a:rPr lang="id-ID" sz="2500" dirty="0">
                <a:solidFill>
                  <a:prstClr val="black"/>
                </a:solidFill>
              </a:rPr>
              <a:t>Secara empiris, dapat mengukur dengan menggunakan ukuran-ukuran hasil pengamatan.</a:t>
            </a:r>
          </a:p>
          <a:p>
            <a:r>
              <a:rPr lang="id-ID" sz="2500" dirty="0" smtClean="0"/>
              <a:t>Untuk mengkuantifikasikan gejala yang bersifat kualitatif, dikembangkan berbagai skala pengukuran. Pembuatan skala meniru cara yang dilakukan para peneliti ilmu kealaman. </a:t>
            </a:r>
          </a:p>
          <a:p>
            <a:r>
              <a:rPr lang="id-ID" sz="2500" dirty="0" smtClean="0"/>
              <a:t>Beberapa skala pengukuran yang lazim digunakan oleh peneliti sosial; skala Likert, skala Bogardus, summated rating scale, self rating scale, semantic defferential, skala Guttman.</a:t>
            </a:r>
          </a:p>
          <a:p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val="2973106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400" dirty="0" smtClean="0"/>
              <a:t>Ini telah sesuai dengan anjuran Comte, tentang penerapan metode mempelajari masyarakat yang distilahkan positivisme di dalam ilmu-ilmu sosial.</a:t>
            </a:r>
          </a:p>
          <a:p>
            <a:r>
              <a:rPr lang="id-ID" sz="2400" dirty="0" smtClean="0"/>
              <a:t>Akan tetapi ilmu sosial digolongkan sebagai “</a:t>
            </a:r>
            <a:r>
              <a:rPr lang="id-ID" sz="2400" i="1" dirty="0" smtClean="0"/>
              <a:t>imperfect</a:t>
            </a:r>
            <a:r>
              <a:rPr lang="id-ID" sz="2400" dirty="0" smtClean="0"/>
              <a:t>” (pengetahuan yang tidak sempurna), karena banyaknya variabel </a:t>
            </a:r>
            <a:r>
              <a:rPr lang="id-ID" sz="2400" i="1" dirty="0" smtClean="0"/>
              <a:t>independent</a:t>
            </a:r>
            <a:r>
              <a:rPr lang="id-ID" sz="2400" dirty="0" smtClean="0"/>
              <a:t> yang masuk dan melakukan “campur tangan” dan  kita dalam kondisi tak berdaya untuk memperhitungkannya. </a:t>
            </a:r>
          </a:p>
          <a:p>
            <a:r>
              <a:rPr lang="id-ID" sz="2400" dirty="0" smtClean="0"/>
              <a:t>Ilmu sosial juga disebut “</a:t>
            </a:r>
            <a:r>
              <a:rPr lang="id-ID" sz="2400" i="1" dirty="0" smtClean="0"/>
              <a:t>soft science</a:t>
            </a:r>
            <a:r>
              <a:rPr lang="id-ID" sz="2400" dirty="0" smtClean="0"/>
              <a:t>”, karena derajat  “</a:t>
            </a:r>
            <a:r>
              <a:rPr lang="id-ID" sz="2400" i="1" dirty="0" smtClean="0"/>
              <a:t>over generalitation</a:t>
            </a:r>
            <a:r>
              <a:rPr lang="id-ID" sz="2400" dirty="0" smtClean="0"/>
              <a:t>” dan kesalahan pengukurannya (</a:t>
            </a:r>
            <a:r>
              <a:rPr lang="id-ID" sz="2400" i="1" dirty="0" smtClean="0"/>
              <a:t>error measurement</a:t>
            </a:r>
            <a:r>
              <a:rPr lang="id-ID" sz="2400" dirty="0" smtClean="0"/>
              <a:t>) yang tinggi.</a:t>
            </a:r>
          </a:p>
          <a:p>
            <a:endParaRPr lang="id-ID" sz="2400" dirty="0" smtClean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66624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Pemilihan metode</a:t>
            </a:r>
            <a:br>
              <a:rPr lang="id-ID" sz="3200" dirty="0" smtClean="0"/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67544" y="1052736"/>
            <a:ext cx="1728192" cy="19442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tx1"/>
                </a:solidFill>
              </a:rPr>
              <a:t>Ditentukan oleh 3 hal : minat, gagasan dan dan teori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9752" y="1052736"/>
            <a:ext cx="1800200" cy="25202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tx1"/>
                </a:solidFill>
              </a:rPr>
              <a:t>Dipengaruhi:</a:t>
            </a:r>
          </a:p>
          <a:p>
            <a:r>
              <a:rPr lang="id-ID" sz="2000" dirty="0" smtClean="0">
                <a:solidFill>
                  <a:schemeClr val="tx1"/>
                </a:solidFill>
              </a:rPr>
              <a:t>Oleh proses konseptuaisasi (menentukan konsep dan variabel yang hendak diukur) 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9992" y="1052736"/>
            <a:ext cx="1724704" cy="25202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tx1"/>
                </a:solidFill>
              </a:rPr>
              <a:t>Secara timbal balik berhubungan dengan:</a:t>
            </a:r>
          </a:p>
          <a:p>
            <a:r>
              <a:rPr lang="id-ID" sz="2000" dirty="0" smtClean="0">
                <a:solidFill>
                  <a:schemeClr val="tx1"/>
                </a:solidFill>
              </a:rPr>
              <a:t>Teknik sampling, </a:t>
            </a:r>
          </a:p>
          <a:p>
            <a:pPr algn="ctr"/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2200" y="1052736"/>
            <a:ext cx="2304256" cy="19442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tx1"/>
                </a:solidFill>
              </a:rPr>
              <a:t>Menentukan konsep dan operasionalisasi variabel</a:t>
            </a:r>
          </a:p>
          <a:p>
            <a:r>
              <a:rPr lang="id-ID" sz="2000" dirty="0" smtClean="0">
                <a:solidFill>
                  <a:schemeClr val="tx1"/>
                </a:solidFill>
              </a:rPr>
              <a:t>Menentukan corak pengolahan data dan analisis data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69922" y="4221088"/>
            <a:ext cx="2354774" cy="10081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TUJUANNYA MEMPEROLEH DATA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331640" y="3861048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31640" y="299695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</p:cNvCxnSpPr>
          <p:nvPr/>
        </p:nvCxnSpPr>
        <p:spPr>
          <a:xfrm>
            <a:off x="3239852" y="35730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2"/>
          </p:cNvCxnSpPr>
          <p:nvPr/>
        </p:nvCxnSpPr>
        <p:spPr>
          <a:xfrm>
            <a:off x="5362344" y="35730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2"/>
          </p:cNvCxnSpPr>
          <p:nvPr/>
        </p:nvCxnSpPr>
        <p:spPr>
          <a:xfrm>
            <a:off x="7524328" y="299695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32274" y="386104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67544" y="4041068"/>
            <a:ext cx="2664296" cy="21242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solidFill>
                  <a:schemeClr val="tx1"/>
                </a:solidFill>
              </a:rPr>
              <a:t>Struktur data terdiri dari 3 bagian: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Adanya unsur analisis atau unit analisis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Adanya variabel 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Adanya nilai dari unit yang diteliti variabelnya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131840" y="4725144"/>
            <a:ext cx="73808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588224" y="4725144"/>
            <a:ext cx="2088232" cy="1440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Galtung (1967);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2 pengertian survey (umum dan khusus)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131840" y="5733256"/>
            <a:ext cx="345638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94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67544" y="764704"/>
            <a:ext cx="8280920" cy="15121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11213" indent="-811213"/>
            <a:r>
              <a:rPr lang="id-ID" dirty="0" smtClean="0">
                <a:solidFill>
                  <a:schemeClr val="tx1"/>
                </a:solidFill>
              </a:rPr>
              <a:t>Umum : merupakan metode untuk mengisi matrik data, yaitu menentukan unit yang diteliti, menetukan variabel yang akan diidentifikasi, mengukur dengan instrumen terhadap variabel agar memperoleh nilai.</a:t>
            </a:r>
          </a:p>
          <a:p>
            <a:pPr marL="811213" indent="-811213"/>
            <a:r>
              <a:rPr lang="id-ID" dirty="0" smtClean="0">
                <a:solidFill>
                  <a:schemeClr val="tx1"/>
                </a:solidFill>
              </a:rPr>
              <a:t>Khusus: sebagai cara untuk mempelajari pendapat umum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841309"/>
              </p:ext>
            </p:extLst>
          </p:nvPr>
        </p:nvGraphicFramePr>
        <p:xfrm>
          <a:off x="539551" y="2852936"/>
          <a:ext cx="8208912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527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Definisi umum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Definisi khusus</a:t>
                      </a:r>
                      <a:endParaRPr lang="id-ID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936">
                <a:tc>
                  <a:txBody>
                    <a:bodyPr/>
                    <a:lstStyle/>
                    <a:p>
                      <a:r>
                        <a:rPr lang="id-ID" dirty="0" smtClean="0"/>
                        <a:t>Unit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Suatu unut sosial atau budaya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Individu-individu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936">
                <a:tc>
                  <a:txBody>
                    <a:bodyPr/>
                    <a:lstStyle/>
                    <a:p>
                      <a:r>
                        <a:rPr lang="id-ID" dirty="0" smtClean="0"/>
                        <a:t>Variabel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Suatu variabel yang dapat mencirikan unit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Sikap dan beberapa variabel latar belakang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936">
                <a:tc>
                  <a:txBody>
                    <a:bodyPr/>
                    <a:lstStyle/>
                    <a:p>
                      <a:r>
                        <a:rPr lang="id-ID" dirty="0" smtClean="0"/>
                        <a:t>Metode pengumpulan</a:t>
                      </a:r>
                      <a:r>
                        <a:rPr lang="id-ID" baseline="0" dirty="0" smtClean="0"/>
                        <a:t> data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Suatu metode yang dapat mengisis matrik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Lisan : interview</a:t>
                      </a:r>
                    </a:p>
                    <a:p>
                      <a:r>
                        <a:rPr lang="id-ID" dirty="0" smtClean="0"/>
                        <a:t>Tertulis: kuesioner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716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METODE SURVEY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467544" y="1124744"/>
            <a:ext cx="2880320" cy="49685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solidFill>
                  <a:schemeClr val="tx1"/>
                </a:solidFill>
              </a:rPr>
              <a:t>Survey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</a:rPr>
              <a:t>Pengumpulan data secara sistematik, informasi yang diperoleh  sendiri di tempat tertentu pada suatu waktu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</a:rPr>
              <a:t>Suatu kegiatan yang bertujuan untuk mendiskripsikan gejala-gejala  yang diteliti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</a:rPr>
              <a:t>Bertujuan untuk mempelajari  hubungan antar variabel , khususnya hubungan sebab dan akibat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91880" y="1268760"/>
            <a:ext cx="2952328" cy="468052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solidFill>
                  <a:schemeClr val="tx1"/>
                </a:solidFill>
              </a:rPr>
              <a:t>Sifat Survey: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</a:rPr>
              <a:t>Dapat merupakan sensus lengkap atau terhadap sebagian sampel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</a:rPr>
              <a:t>Bukan hanya survey manusia, tetapi dapat digunakan untuk survey ternak, tanaman, benda lain hidup maupun mati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 smtClean="0">
                <a:solidFill>
                  <a:schemeClr val="tx1"/>
                </a:solidFill>
              </a:rPr>
              <a:t>Bermaksud untuk mengamati atau menjawab pertanyaan-pertanyaan.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88224" y="1268760"/>
            <a:ext cx="2160240" cy="50405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solidFill>
                  <a:schemeClr val="tx1"/>
                </a:solidFill>
              </a:rPr>
              <a:t>Dua pemikiran dalam melakukan survey:</a:t>
            </a:r>
          </a:p>
          <a:p>
            <a:pPr marL="176213" indent="-176213">
              <a:tabLst>
                <a:tab pos="176213" algn="l"/>
              </a:tabLst>
            </a:pPr>
            <a:r>
              <a:rPr lang="id-ID" dirty="0" smtClean="0">
                <a:solidFill>
                  <a:schemeClr val="tx1"/>
                </a:solidFill>
              </a:rPr>
              <a:t>1.problem/hipote sis merupakan sumber yang membangkitkan pemikiran tentang unit dan metode pengumpulan data</a:t>
            </a:r>
          </a:p>
          <a:p>
            <a:pPr marL="176213" indent="-176213"/>
            <a:r>
              <a:rPr lang="id-ID" dirty="0" smtClean="0">
                <a:solidFill>
                  <a:schemeClr val="tx1"/>
                </a:solidFill>
              </a:rPr>
              <a:t>2. Perumusan problem merupakan kondisi awal melakukan survey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5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724" y="418654"/>
            <a:ext cx="5256584" cy="164219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200" dirty="0" smtClean="0"/>
              <a:t>Cara mengumpulkan data survey:</a:t>
            </a:r>
            <a:br>
              <a:rPr lang="id-ID" sz="2200" dirty="0" smtClean="0"/>
            </a:br>
            <a:r>
              <a:rPr lang="id-ID" sz="2200" dirty="0" smtClean="0"/>
              <a:t>1. pedoman wawancara</a:t>
            </a:r>
            <a:br>
              <a:rPr lang="id-ID" sz="2200" dirty="0" smtClean="0"/>
            </a:br>
            <a:r>
              <a:rPr lang="id-ID" sz="2200" dirty="0" smtClean="0"/>
              <a:t>2. kuesioner</a:t>
            </a:r>
            <a:br>
              <a:rPr lang="id-ID" sz="2200" dirty="0" smtClean="0"/>
            </a:br>
            <a:r>
              <a:rPr lang="id-ID" sz="2200" dirty="0" smtClean="0"/>
              <a:t>3. kuesioner terkirim</a:t>
            </a:r>
            <a:br>
              <a:rPr lang="id-ID" sz="2200" dirty="0" smtClean="0"/>
            </a:br>
            <a:r>
              <a:rPr lang="id-ID" sz="2200" dirty="0" smtClean="0"/>
              <a:t>4. wawancara melalui telpon</a:t>
            </a:r>
            <a:br>
              <a:rPr lang="id-ID" sz="2200" dirty="0" smtClean="0"/>
            </a:br>
            <a:r>
              <a:rPr lang="id-ID" sz="2200" dirty="0" smtClean="0"/>
              <a:t/>
            </a:r>
            <a:br>
              <a:rPr lang="id-ID" sz="2200" dirty="0" smtClean="0"/>
            </a:br>
            <a:endParaRPr lang="id-ID" sz="2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029309"/>
              </p:ext>
            </p:extLst>
          </p:nvPr>
        </p:nvGraphicFramePr>
        <p:xfrm>
          <a:off x="518864" y="4581128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Variabel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permanen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Variabel temporal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Variabel publik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Variabel latar belakang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Variabel privat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Variabel kepribadian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Variabel sikap dan tingkah laku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619672" y="2060848"/>
            <a:ext cx="6192688" cy="14401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Metode penelitian survey dipergunakan dalam hubungannya dengan penelitian diskriptif dan penelitian eksplanasi 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(Bilamana hasil penelitian yang diharapkan sekedar mengetahui suatu kejadian pada suatu saat tertentu)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Round Single Corner Rectangle 4"/>
          <p:cNvSpPr/>
          <p:nvPr/>
        </p:nvSpPr>
        <p:spPr>
          <a:xfrm>
            <a:off x="467544" y="3717032"/>
            <a:ext cx="8280920" cy="504056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C00000"/>
                </a:solidFill>
              </a:rPr>
              <a:t>Variabel : konsep yang mempunyai variasi nilai atau konsep yang dikategorikan</a:t>
            </a:r>
            <a:endParaRPr lang="id-ID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4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chemeClr val="accent4"/>
          </a:solidFill>
        </p:spPr>
        <p:txBody>
          <a:bodyPr/>
          <a:lstStyle/>
          <a:p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467544" y="467544"/>
            <a:ext cx="2088232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Variabel publik: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(diketahui oleh umum)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Jenis kelamin, ras, pekerjaan dll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55776" y="476672"/>
            <a:ext cx="2088232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Variabel privat: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(orang lain tak berhak tahu)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IQ, penghasilan, usia dll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44008" y="476672"/>
            <a:ext cx="2448272" cy="26642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Variabel permanen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(tetap tidak berubah) pada periode waktu tertentu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Jenis kelamin, ras, asal usul, pekerjaan, kepribadian, kekayaan dll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92280" y="476672"/>
            <a:ext cx="1800200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Variabel temporal: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(cukup mudah berubah)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Sikap, tingkah laku dll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4440" y="3140968"/>
            <a:ext cx="2081336" cy="25202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Variabel latar belakang                 ( bersifat tetap ndan diketahui umum)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Jenis kelamin, ras, asal usul, pekerjaan dll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66120" y="3140968"/>
            <a:ext cx="2081336" cy="25202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Variabel kepribadian( bersifat sulit berubah  dan sangat pribadi)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Kepribadian, IQ, dll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44008" y="3140968"/>
            <a:ext cx="2448272" cy="25202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Variabel sikap dan tingkah laku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092280" y="2420888"/>
            <a:ext cx="1800200" cy="32403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Variabel independent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Dan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Variabel dependent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7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39552" y="2132856"/>
            <a:ext cx="3312368" cy="2160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Jenis data yang diperoleh dalam kegiatan survey:</a:t>
            </a:r>
          </a:p>
          <a:p>
            <a:pPr marL="457200" indent="-457200"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Data dasar</a:t>
            </a:r>
          </a:p>
          <a:p>
            <a:pPr marL="457200" indent="-457200"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Data sikap</a:t>
            </a:r>
          </a:p>
          <a:p>
            <a:pPr marL="457200" indent="-457200"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Data perilaku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933" y="4793714"/>
            <a:ext cx="3312368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tx1"/>
                </a:solidFill>
              </a:rPr>
              <a:t>Data perilaku meliputi aktivitas responden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6933" y="3058994"/>
            <a:ext cx="3312368" cy="15941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tx1"/>
                </a:solidFill>
              </a:rPr>
              <a:t>Data sikap erat hubungannya dengan respon dan stimulus</a:t>
            </a:r>
            <a:r>
              <a:rPr lang="id-ID" sz="2400" dirty="0" smtClean="0">
                <a:solidFill>
                  <a:schemeClr val="tx1"/>
                </a:solidFill>
              </a:rPr>
              <a:t>: </a:t>
            </a:r>
            <a:r>
              <a:rPr lang="id-ID" sz="2000" dirty="0" smtClean="0">
                <a:solidFill>
                  <a:schemeClr val="tx1"/>
                </a:solidFill>
              </a:rPr>
              <a:t>sikap terhadap pendidikan modern, sikap terhadap program BPJS,  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6933" y="786787"/>
            <a:ext cx="3312368" cy="21602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tx1"/>
                </a:solidFill>
              </a:rPr>
              <a:t>Data dasar: data yang melekat pada diri: umur, pendidikan, agama, asal usul, tempat tinggal, pekerjaan, status perkawinan, besarnya pendapatan, besarnya pengeluaran, harta milik, dll</a:t>
            </a:r>
            <a:endParaRPr lang="id-ID" sz="20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51920" y="2276872"/>
            <a:ext cx="865013" cy="78212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51920" y="3058994"/>
            <a:ext cx="864096" cy="65803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51920" y="3058994"/>
            <a:ext cx="864096" cy="235022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98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971600" y="908720"/>
            <a:ext cx="7488832" cy="2376264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Sesuai dengan tujuan survey adalah memberikan gambaran yang seluas-luasnya tentang keadaan masyarakat yang diteliti, maka data dasar, data sikap dan data perilaku dapat dideskripsikan  dengan distribusi frekwensinya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37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772400" cy="504055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d-ID" sz="2500" dirty="0" smtClean="0"/>
              <a:t>Proses Penelitian Kuantitatif</a:t>
            </a:r>
            <a:endParaRPr lang="id-ID" sz="2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8208912" cy="55446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/>
                </a:solidFill>
              </a:rPr>
              <a:t>Penelitian kuantitatif mempunyai struktur logika yang teori menentukan problem, yang dinyatakan dalam bentuk hipotesis. Hipotesis ditarik dari teori-teori.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/>
                </a:solidFill>
              </a:rPr>
              <a:t>Hipotesis diasumsikan mempunyai hubungan kausal antara konsep satu dengan yang lain, yang dipercaya sebagai konsep yang masih abstrak.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/>
                </a:solidFill>
              </a:rPr>
              <a:t>Oleh sebab itu dibutuhkan definisi operasional, yang terukur derajat variasi dan kovariasinya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/>
                </a:solidFill>
              </a:rPr>
              <a:t>Melakukan pengumpulan data, melalu metode survey maupun yang lain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/>
                </a:solidFill>
              </a:rPr>
              <a:t>Melakukan analisis data untuk melihat apakah ada hubungan kausal seperti yang dimaksud hipotesis.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/>
                </a:solidFill>
              </a:rPr>
              <a:t>Memberi keputusan apakah hipotesisi diterima atau ditolak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/>
                </a:solidFill>
              </a:rPr>
              <a:t>Penemuan ini merupakan umpan balik terhadap teori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/>
                </a:solidFill>
              </a:rPr>
              <a:t>Rangkaian proses ini disebut “proses linier yang rasdional” 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47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1005</Words>
  <Application>Microsoft Office PowerPoint</Application>
  <PresentationFormat>On-screen Show (4:3)</PresentationFormat>
  <Paragraphs>159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Tahoma</vt:lpstr>
      <vt:lpstr>Office Theme</vt:lpstr>
      <vt:lpstr>METODE PENELITIAN KUANTITATIF</vt:lpstr>
      <vt:lpstr> Pemilihan metode </vt:lpstr>
      <vt:lpstr>PowerPoint Presentation</vt:lpstr>
      <vt:lpstr>METODE SURVEY</vt:lpstr>
      <vt:lpstr>  Cara mengumpulkan data survey: 1. pedoman wawancara 2. kuesioner 3. kuesioner terkirim 4. wawancara melalui telpon  </vt:lpstr>
      <vt:lpstr>PowerPoint Presentation</vt:lpstr>
      <vt:lpstr>PowerPoint Presentation</vt:lpstr>
      <vt:lpstr>PowerPoint Presentation</vt:lpstr>
      <vt:lpstr>Proses Penelitian Kuantitatif</vt:lpstr>
      <vt:lpstr>STRUKTUR LOGIKA P.KUANT.</vt:lpstr>
      <vt:lpstr>CIRI-CIRI PENELITIAN KUANTITATIF</vt:lpstr>
      <vt:lpstr>PowerPoint Presentation</vt:lpstr>
      <vt:lpstr>PowerPoint Presentation</vt:lpstr>
      <vt:lpstr>PowerPoint Presentation</vt:lpstr>
      <vt:lpstr>KONSEP DAN PENGUKURAN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KUANTITATIF</dc:title>
  <dc:creator>Ratna Devi</dc:creator>
  <cp:lastModifiedBy>ARUM</cp:lastModifiedBy>
  <cp:revision>27</cp:revision>
  <dcterms:created xsi:type="dcterms:W3CDTF">2019-03-31T14:54:33Z</dcterms:created>
  <dcterms:modified xsi:type="dcterms:W3CDTF">2021-03-18T00:51:42Z</dcterms:modified>
</cp:coreProperties>
</file>