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95" r:id="rId3"/>
    <p:sldId id="257" r:id="rId4"/>
    <p:sldId id="272" r:id="rId5"/>
    <p:sldId id="282" r:id="rId6"/>
    <p:sldId id="280" r:id="rId7"/>
    <p:sldId id="258" r:id="rId8"/>
    <p:sldId id="261" r:id="rId9"/>
    <p:sldId id="260" r:id="rId10"/>
    <p:sldId id="259" r:id="rId11"/>
    <p:sldId id="270" r:id="rId12"/>
    <p:sldId id="294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24597-6F59-4108-97EE-67E2968E921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8868F-B1A3-4118-A991-2D0E0A11F6B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625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8868F-B1A3-4118-A991-2D0E0A11F6B4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AEF1-2B49-48CD-A5BC-F515A5AB17B8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4A00-AD22-4598-9D02-CE703ACDC63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143000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MATERI AJAR KEBUDAYAAN JAWA</a:t>
            </a:r>
            <a:br>
              <a:rPr lang="en-US" sz="36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PERTEMUAN 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57224" y="2143116"/>
          <a:ext cx="73914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 STUDI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DESAIN INTERIOR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 RUPA DAN</a:t>
                      </a:r>
                      <a:r>
                        <a:rPr lang="en-US" baseline="0"/>
                        <a:t> DESAIN</a:t>
                      </a:r>
                    </a:p>
                    <a:p>
                      <a:r>
                        <a:rPr lang="en-US" baseline="0"/>
                        <a:t>UNIVERSITAS SEBELAS MARET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NAMA DOSEN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Dr.</a:t>
                      </a:r>
                      <a:r>
                        <a:rPr lang="en-US" baseline="0"/>
                        <a:t> RAHMANU WIDAYAT, M.Sn.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19621221 199201 1 001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KEBUDAYAAN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KODE MATA KULIAH/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SR2110/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SEMESTER/SKS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III/2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PERTEMUAN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/>
                        <a:t>“</a:t>
                      </a:r>
                      <a:r>
                        <a:rPr lang="en-US" i="1" baseline="0" dirty="0"/>
                        <a:t>DOLANAN LARE</a:t>
                      </a:r>
                      <a:r>
                        <a:rPr lang="en-US" baseline="0" dirty="0"/>
                        <a:t>” (PERMAINAN ANAK JAWA)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>
                <a:solidFill>
                  <a:schemeClr val="bg1"/>
                </a:solidFill>
              </a:rPr>
              <a:t>JELANGKUNG</a:t>
            </a:r>
          </a:p>
        </p:txBody>
      </p:sp>
      <p:pic>
        <p:nvPicPr>
          <p:cNvPr id="3074" name="Picture 2" descr="D:\MATERI KULIAH S1\KUMPULAN POWER POINT\KEBUDAYAAN JAWA\GAMBAR\nini thowok.jpeg"/>
          <p:cNvPicPr>
            <a:picLocks noChangeAspect="1" noChangeArrowheads="1"/>
          </p:cNvPicPr>
          <p:nvPr/>
        </p:nvPicPr>
        <p:blipFill>
          <a:blip r:embed="rId2"/>
          <a:srcRect t="10145" r="47089"/>
          <a:stretch>
            <a:fillRect/>
          </a:stretch>
        </p:blipFill>
        <p:spPr bwMode="auto">
          <a:xfrm>
            <a:off x="0" y="1000108"/>
            <a:ext cx="2428860" cy="4069982"/>
          </a:xfrm>
          <a:prstGeom prst="rect">
            <a:avLst/>
          </a:prstGeom>
          <a:noFill/>
        </p:spPr>
      </p:pic>
      <p:pic>
        <p:nvPicPr>
          <p:cNvPr id="3075" name="Picture 3" descr="D:\MATERI KULIAH S1\KUMPULAN POWER POINT\KEBUDAYAAN JAWA\GAMBAR\Jelangkung.jpeg"/>
          <p:cNvPicPr>
            <a:picLocks noChangeAspect="1" noChangeArrowheads="1"/>
          </p:cNvPicPr>
          <p:nvPr/>
        </p:nvPicPr>
        <p:blipFill>
          <a:blip r:embed="rId3"/>
          <a:srcRect l="14546" t="2083" r="4787" b="4167"/>
          <a:stretch>
            <a:fillRect/>
          </a:stretch>
        </p:blipFill>
        <p:spPr bwMode="auto">
          <a:xfrm>
            <a:off x="2454261" y="1000108"/>
            <a:ext cx="4357718" cy="321471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143512"/>
            <a:ext cx="9144000" cy="1714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:\gambar wid\IMGP1443(2).jpg"/>
          <p:cNvPicPr>
            <a:picLocks noChangeAspect="1" noChangeArrowheads="1"/>
          </p:cNvPicPr>
          <p:nvPr/>
        </p:nvPicPr>
        <p:blipFill>
          <a:blip r:embed="rId4"/>
          <a:srcRect r="58438"/>
          <a:stretch>
            <a:fillRect/>
          </a:stretch>
        </p:blipFill>
        <p:spPr bwMode="auto">
          <a:xfrm>
            <a:off x="6858016" y="1000107"/>
            <a:ext cx="2285983" cy="41250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6">
            <a:extLst>
              <a:ext uri="{FF2B5EF4-FFF2-40B4-BE49-F238E27FC236}">
                <a16:creationId xmlns:a16="http://schemas.microsoft.com/office/drawing/2014/main" xmlns="" id="{427F8B35-E97A-4DA6-899E-2D1DC981ED14}"/>
              </a:ext>
            </a:extLst>
          </p:cNvPr>
          <p:cNvSpPr txBox="1">
            <a:spLocks/>
          </p:cNvSpPr>
          <p:nvPr/>
        </p:nvSpPr>
        <p:spPr>
          <a:xfrm>
            <a:off x="0" y="18373"/>
            <a:ext cx="4283968" cy="6634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>
                <a:solidFill>
                  <a:schemeClr val="bg1"/>
                </a:solidFill>
              </a:rPr>
              <a:t/>
            </a:r>
            <a:br>
              <a:rPr lang="en-US" sz="3600" i="1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III. PENUTUP</a:t>
            </a:r>
            <a:r>
              <a:rPr lang="id-ID" sz="3600">
                <a:solidFill>
                  <a:schemeClr val="bg1"/>
                </a:solidFill>
              </a:rPr>
              <a:t/>
            </a:r>
            <a:br>
              <a:rPr lang="id-ID" sz="3600">
                <a:solidFill>
                  <a:schemeClr val="bg1"/>
                </a:solidFill>
              </a:rPr>
            </a:br>
            <a:endParaRPr lang="id-ID" sz="3600" i="1">
              <a:solidFill>
                <a:schemeClr val="bg1"/>
              </a:solidFill>
            </a:endParaRPr>
          </a:p>
        </p:txBody>
      </p:sp>
      <p:sp>
        <p:nvSpPr>
          <p:cNvPr id="18" name="Title 26">
            <a:extLst>
              <a:ext uri="{FF2B5EF4-FFF2-40B4-BE49-F238E27FC236}">
                <a16:creationId xmlns:a16="http://schemas.microsoft.com/office/drawing/2014/main" xmlns="" id="{E076FB25-EADC-424D-8D3C-9D74246D889B}"/>
              </a:ext>
            </a:extLst>
          </p:cNvPr>
          <p:cNvSpPr txBox="1">
            <a:spLocks/>
          </p:cNvSpPr>
          <p:nvPr/>
        </p:nvSpPr>
        <p:spPr>
          <a:xfrm>
            <a:off x="0" y="836712"/>
            <a:ext cx="4283968" cy="597666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lphaUcPeriod"/>
            </a:pPr>
            <a:r>
              <a:rPr lang="en-US" sz="2400" dirty="0">
                <a:solidFill>
                  <a:schemeClr val="bg1"/>
                </a:solidFill>
              </a:rPr>
              <a:t>KESIMPULAN</a:t>
            </a:r>
          </a:p>
          <a:p>
            <a:pPr marL="742950" indent="-742950" algn="l"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SARAN</a:t>
            </a:r>
          </a:p>
          <a:p>
            <a:pPr marL="742950" indent="-742950" algn="l"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MANFAAT</a:t>
            </a:r>
          </a:p>
          <a:p>
            <a:pPr algn="l"/>
            <a:r>
              <a:rPr lang="id-ID" sz="2400" dirty="0">
                <a:solidFill>
                  <a:schemeClr val="bg1"/>
                </a:solidFill>
              </a:rPr>
              <a:t>MENDESAIN INTERIOR MUSEUM MAINAN ANAK JAWA</a:t>
            </a:r>
          </a:p>
          <a:p>
            <a:pPr algn="l"/>
            <a:r>
              <a:rPr lang="id-ID" sz="2400" dirty="0">
                <a:solidFill>
                  <a:schemeClr val="bg1"/>
                </a:solidFill>
              </a:rPr>
              <a:t>MENDESAIN INTERIOR PUSAT MAINAN TRADISIONAL ANAK JAWA</a:t>
            </a:r>
          </a:p>
          <a:p>
            <a:pPr marL="742950" indent="-742950" algn="l">
              <a:buAutoNum type="alphaUcPeriod"/>
            </a:pP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429124" y="37962"/>
            <a:ext cx="4714876" cy="872279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KEPUSTAKAAN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29124" y="1196752"/>
            <a:ext cx="4714876" cy="5661248"/>
          </a:xfrm>
          <a:solidFill>
            <a:schemeClr val="tx2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b="1" dirty="0">
                <a:solidFill>
                  <a:schemeClr val="bg1"/>
                </a:solidFill>
              </a:rPr>
              <a:t>BUKU: </a:t>
            </a:r>
          </a:p>
          <a:p>
            <a:r>
              <a:rPr lang="id-ID" dirty="0">
                <a:solidFill>
                  <a:schemeClr val="bg1"/>
                </a:solidFill>
              </a:rPr>
              <a:t>Koentjaraningrat, 1994. </a:t>
            </a:r>
            <a:r>
              <a:rPr lang="id-ID" i="1" dirty="0">
                <a:solidFill>
                  <a:schemeClr val="bg1"/>
                </a:solidFill>
              </a:rPr>
              <a:t>Kebudayaan Jawa</a:t>
            </a:r>
            <a:r>
              <a:rPr lang="id-ID" dirty="0">
                <a:solidFill>
                  <a:schemeClr val="bg1"/>
                </a:solidFill>
              </a:rPr>
              <a:t>. Jakarta: </a:t>
            </a:r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id-ID" dirty="0">
                <a:solidFill>
                  <a:schemeClr val="bg1"/>
                </a:solidFill>
              </a:rPr>
              <a:t>alai Pustaka.</a:t>
            </a:r>
          </a:p>
          <a:p>
            <a:pPr>
              <a:buNone/>
            </a:pPr>
            <a:r>
              <a:rPr lang="id-ID" b="1" dirty="0">
                <a:solidFill>
                  <a:schemeClr val="bg1"/>
                </a:solidFill>
              </a:rPr>
              <a:t>VIDEO:</a:t>
            </a:r>
          </a:p>
          <a:p>
            <a:r>
              <a:rPr lang="id-ID" i="1" dirty="0">
                <a:solidFill>
                  <a:schemeClr val="bg1"/>
                </a:solidFill>
              </a:rPr>
              <a:t>Youtube</a:t>
            </a:r>
            <a:r>
              <a:rPr lang="id-ID" dirty="0">
                <a:solidFill>
                  <a:schemeClr val="bg1"/>
                </a:solidFill>
              </a:rPr>
              <a:t>, rekaman sendiri, rekaman rekan</a:t>
            </a:r>
          </a:p>
          <a:p>
            <a:pPr>
              <a:buNone/>
            </a:pPr>
            <a:r>
              <a:rPr lang="id-ID" b="1" dirty="0">
                <a:solidFill>
                  <a:schemeClr val="bg1"/>
                </a:solidFill>
              </a:rPr>
              <a:t>GAMBAR:</a:t>
            </a:r>
          </a:p>
          <a:p>
            <a:r>
              <a:rPr lang="id-ID" i="1" dirty="0">
                <a:solidFill>
                  <a:schemeClr val="bg1"/>
                </a:solidFill>
              </a:rPr>
              <a:t>Google Image</a:t>
            </a:r>
            <a:r>
              <a:rPr lang="id-ID" dirty="0">
                <a:solidFill>
                  <a:schemeClr val="bg1"/>
                </a:solidFill>
              </a:rPr>
              <a:t>, </a:t>
            </a:r>
            <a:r>
              <a:rPr lang="id-ID" i="1" dirty="0">
                <a:solidFill>
                  <a:schemeClr val="bg1"/>
                </a:solidFill>
              </a:rPr>
              <a:t>scan</a:t>
            </a:r>
            <a:r>
              <a:rPr lang="id-ID" dirty="0">
                <a:solidFill>
                  <a:schemeClr val="bg1"/>
                </a:solidFill>
              </a:rPr>
              <a:t> gambar, foto pribadi, sketsa pribadi, foto rekan, foto dokumentasi mahasiswa Interior FS</a:t>
            </a:r>
            <a:r>
              <a:rPr lang="en-US" dirty="0">
                <a:solidFill>
                  <a:schemeClr val="bg1"/>
                </a:solidFill>
              </a:rPr>
              <a:t>RD</a:t>
            </a:r>
            <a:r>
              <a:rPr lang="id-ID" dirty="0">
                <a:solidFill>
                  <a:schemeClr val="bg1"/>
                </a:solidFill>
              </a:rPr>
              <a:t> UNS, foto dokumentasi Jurusan Desain Interior FS</a:t>
            </a:r>
            <a:r>
              <a:rPr lang="en-US" dirty="0">
                <a:solidFill>
                  <a:schemeClr val="bg1"/>
                </a:solidFill>
              </a:rPr>
              <a:t>RD</a:t>
            </a:r>
            <a:r>
              <a:rPr lang="id-ID" dirty="0">
                <a:solidFill>
                  <a:schemeClr val="bg1"/>
                </a:solidFill>
              </a:rPr>
              <a:t> UNS, foto dokumentasi Jurusan Seni Kriya ISI Surakarta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PENJELASAN TUGAS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PRESENTASI KELOMPOK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FORMAT: POWERPOINT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2"/>
            <a:ext cx="4040188" cy="395128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JUDUL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PENDAHULUAN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PEMBAHASAN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KESIMPULAN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DAFTAR PUSTAKA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TATA CARA PRESENTASI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3951288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PEMBUKAAN (PERKENALAN)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PRESENTASI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TANYA-JAWAB/DISKUSI</a:t>
            </a:r>
          </a:p>
          <a:p>
            <a:pPr marL="457200" indent="-457200">
              <a:buAutoNum type="arabicPeriod"/>
            </a:pPr>
            <a:r>
              <a:rPr lang="en-US">
                <a:solidFill>
                  <a:schemeClr val="bg1"/>
                </a:solidFill>
              </a:rPr>
              <a:t>PENUTUP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2132856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>
                <a:solidFill>
                  <a:schemeClr val="bg1"/>
                </a:solidFill>
              </a:rPr>
              <a:t/>
            </a:r>
            <a:br>
              <a:rPr lang="en-US" i="1">
                <a:solidFill>
                  <a:schemeClr val="bg1"/>
                </a:solidFill>
              </a:rPr>
            </a:br>
            <a:r>
              <a:rPr lang="en-US" i="1">
                <a:solidFill>
                  <a:schemeClr val="bg1"/>
                </a:solidFill>
              </a:rPr>
              <a:t/>
            </a:r>
            <a:br>
              <a:rPr lang="en-US" i="1">
                <a:solidFill>
                  <a:schemeClr val="bg1"/>
                </a:solidFill>
              </a:rPr>
            </a:br>
            <a:r>
              <a:rPr lang="id-ID" i="1">
                <a:solidFill>
                  <a:schemeClr val="bg1"/>
                </a:solidFill>
              </a:rPr>
              <a:t>DOLANAN LARÉ</a:t>
            </a:r>
            <a:r>
              <a:rPr lang="en-US" i="1">
                <a:solidFill>
                  <a:schemeClr val="bg1"/>
                </a:solidFill>
              </a:rPr>
              <a:t/>
            </a:r>
            <a:br>
              <a:rPr lang="en-US" i="1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Sumber: </a:t>
            </a:r>
            <a:r>
              <a:rPr lang="id-ID" sz="2200">
                <a:solidFill>
                  <a:schemeClr val="bg1"/>
                </a:solidFill>
              </a:rPr>
              <a:t>Koentjaraningrat, 1994. </a:t>
            </a:r>
            <a:r>
              <a:rPr lang="id-ID" sz="2200" i="1">
                <a:solidFill>
                  <a:schemeClr val="bg1"/>
                </a:solidFill>
              </a:rPr>
              <a:t>Kebudayaan Jawa</a:t>
            </a:r>
            <a:r>
              <a:rPr lang="id-ID" sz="2200">
                <a:solidFill>
                  <a:schemeClr val="bg1"/>
                </a:solidFill>
              </a:rPr>
              <a:t>. Jakarta: </a:t>
            </a:r>
            <a:r>
              <a:rPr lang="en-US" sz="2200">
                <a:solidFill>
                  <a:schemeClr val="bg1"/>
                </a:solidFill>
              </a:rPr>
              <a:t>B</a:t>
            </a:r>
            <a:r>
              <a:rPr lang="id-ID" sz="2200">
                <a:solidFill>
                  <a:schemeClr val="bg1"/>
                </a:solidFill>
              </a:rPr>
              <a:t>alai Pustaka.</a:t>
            </a:r>
            <a:r>
              <a:rPr lang="en-US" sz="2200">
                <a:solidFill>
                  <a:schemeClr val="bg1"/>
                </a:solidFill>
              </a:rPr>
              <a:t/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Sumber gambar: Google Image, 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Video: You Tube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id-ID">
                <a:solidFill>
                  <a:schemeClr val="bg1"/>
                </a:solidFill>
              </a:rPr>
              <a:t/>
            </a:r>
            <a:br>
              <a:rPr lang="id-ID">
                <a:solidFill>
                  <a:schemeClr val="bg1"/>
                </a:solidFill>
              </a:rPr>
            </a:br>
            <a:endParaRPr lang="id-ID" i="1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0" y="3140968"/>
            <a:ext cx="4286248" cy="37170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Menelaah banyaknya mainan dan permainan anak anak Jawa (</a:t>
            </a:r>
            <a:r>
              <a:rPr lang="en-US" sz="2400" i="1"/>
              <a:t>dolanan laré</a:t>
            </a:r>
            <a:r>
              <a:rPr lang="en-US" sz="2400"/>
              <a:t>) zaman dahulu yang sudah jarang dikenal atau bahkan tidak dikenal oleh anak-anak generasi sekarang. Pertanyaannya untuk apa mengetahuinya?</a:t>
            </a: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  <a:p>
            <a:pPr>
              <a:buNone/>
            </a:pPr>
            <a:endParaRPr lang="id-ID" sz="2400"/>
          </a:p>
        </p:txBody>
      </p:sp>
      <p:sp>
        <p:nvSpPr>
          <p:cNvPr id="14" name="Title 26">
            <a:extLst>
              <a:ext uri="{FF2B5EF4-FFF2-40B4-BE49-F238E27FC236}">
                <a16:creationId xmlns:a16="http://schemas.microsoft.com/office/drawing/2014/main" xmlns="" id="{35C9E7E3-1C90-458C-8EEF-B9B0B6E0EA87}"/>
              </a:ext>
            </a:extLst>
          </p:cNvPr>
          <p:cNvSpPr txBox="1">
            <a:spLocks/>
          </p:cNvSpPr>
          <p:nvPr/>
        </p:nvSpPr>
        <p:spPr>
          <a:xfrm>
            <a:off x="0" y="2420888"/>
            <a:ext cx="4286248" cy="72008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>
                <a:solidFill>
                  <a:schemeClr val="bg1"/>
                </a:solidFill>
              </a:rPr>
              <a:t/>
            </a:r>
            <a:br>
              <a:rPr lang="en-US" sz="3600" i="1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I. PENDAHULUAN</a:t>
            </a:r>
            <a:r>
              <a:rPr lang="id-ID" sz="3600">
                <a:solidFill>
                  <a:schemeClr val="bg1"/>
                </a:solidFill>
              </a:rPr>
              <a:t/>
            </a:r>
            <a:br>
              <a:rPr lang="id-ID" sz="3600">
                <a:solidFill>
                  <a:schemeClr val="bg1"/>
                </a:solidFill>
              </a:rPr>
            </a:br>
            <a:endParaRPr lang="id-ID" sz="3600" i="1">
              <a:solidFill>
                <a:schemeClr val="bg1"/>
              </a:solidFill>
            </a:endParaRPr>
          </a:p>
        </p:txBody>
      </p:sp>
      <p:sp>
        <p:nvSpPr>
          <p:cNvPr id="15" name="Title 26"/>
          <p:cNvSpPr txBox="1">
            <a:spLocks/>
          </p:cNvSpPr>
          <p:nvPr/>
        </p:nvSpPr>
        <p:spPr>
          <a:xfrm>
            <a:off x="4834647" y="0"/>
            <a:ext cx="4286248" cy="9087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smtClean="0">
                <a:solidFill>
                  <a:schemeClr val="bg1"/>
                </a:solidFill>
              </a:rPr>
              <a:t/>
            </a:r>
            <a:br>
              <a:rPr lang="en-US" i="1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II. PEMBAHASAN</a:t>
            </a:r>
            <a:r>
              <a:rPr lang="id-ID" smtClean="0">
                <a:solidFill>
                  <a:schemeClr val="bg1"/>
                </a:solidFill>
              </a:rPr>
              <a:t/>
            </a:r>
            <a:br>
              <a:rPr lang="id-ID" smtClean="0">
                <a:solidFill>
                  <a:schemeClr val="bg1"/>
                </a:solidFill>
              </a:rPr>
            </a:br>
            <a:endParaRPr lang="id-ID" i="1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34647" y="908720"/>
            <a:ext cx="4286248" cy="59492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2400" b="1" smtClean="0"/>
              <a:t>BERBAGAI JENIS </a:t>
            </a:r>
            <a:r>
              <a:rPr lang="id-ID" sz="2400" b="1" i="1" smtClean="0"/>
              <a:t>DOLANAN LARÉ</a:t>
            </a:r>
            <a:endParaRPr lang="en-US" sz="2400" b="1" smtClean="0"/>
          </a:p>
          <a:p>
            <a:pPr algn="ctr">
              <a:buFont typeface="Arial" pitchFamily="34" charset="0"/>
              <a:buNone/>
            </a:pPr>
            <a:endParaRPr lang="en-US" sz="2400" smtClean="0"/>
          </a:p>
          <a:p>
            <a:pPr algn="ctr">
              <a:buFont typeface="Arial" pitchFamily="34" charset="0"/>
              <a:buNone/>
            </a:pPr>
            <a:r>
              <a:rPr lang="id-ID" sz="2400" smtClean="0"/>
              <a:t>MEMANJAT POHON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>
                <a:solidFill>
                  <a:srgbClr val="C00000"/>
                </a:solidFill>
              </a:rPr>
              <a:t>MELEMPAR BUAH</a:t>
            </a:r>
          </a:p>
          <a:p>
            <a:pPr algn="ctr">
              <a:buFont typeface="Arial" pitchFamily="34" charset="0"/>
              <a:buNone/>
            </a:pPr>
            <a:r>
              <a:rPr lang="id-ID" sz="2400" i="1" smtClean="0"/>
              <a:t>PASAR-PASARAN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>
                <a:solidFill>
                  <a:srgbClr val="C00000"/>
                </a:solidFill>
              </a:rPr>
              <a:t>WAYANG SUKET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/>
              <a:t>WAYANG KERTAS KARTON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>
                <a:solidFill>
                  <a:srgbClr val="C00000"/>
                </a:solidFill>
              </a:rPr>
              <a:t>WAYANG UMBUL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/>
              <a:t>WAYANG ANGKROK/ ANGKREK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>
                <a:solidFill>
                  <a:srgbClr val="C00000"/>
                </a:solidFill>
              </a:rPr>
              <a:t>MAINAN KULIT BUAH JERUK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/>
              <a:t>LAYANGAN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>
                <a:solidFill>
                  <a:srgbClr val="C00000"/>
                </a:solidFill>
              </a:rPr>
              <a:t>NINI TOWOK/THOWONG</a:t>
            </a:r>
          </a:p>
          <a:p>
            <a:pPr algn="ctr">
              <a:buFont typeface="Arial" pitchFamily="34" charset="0"/>
              <a:buNone/>
            </a:pPr>
            <a:r>
              <a:rPr lang="id-ID" sz="2400" smtClean="0"/>
              <a:t>JELANGKUNG</a:t>
            </a:r>
          </a:p>
          <a:p>
            <a:pPr>
              <a:buFont typeface="Arial" pitchFamily="34" charset="0"/>
              <a:buNone/>
            </a:pPr>
            <a:endParaRPr lang="id-ID" sz="2400" smtClean="0"/>
          </a:p>
          <a:p>
            <a:pPr>
              <a:buFont typeface="Arial" pitchFamily="34" charset="0"/>
              <a:buNone/>
            </a:pPr>
            <a:endParaRPr lang="id-ID" sz="2400" smtClean="0"/>
          </a:p>
          <a:p>
            <a:pPr>
              <a:buFont typeface="Arial" pitchFamily="34" charset="0"/>
              <a:buNone/>
            </a:pPr>
            <a:endParaRPr lang="id-ID" sz="2400" smtClean="0"/>
          </a:p>
          <a:p>
            <a:pPr>
              <a:buFont typeface="Arial" pitchFamily="34" charset="0"/>
              <a:buNone/>
            </a:pPr>
            <a:endParaRPr lang="id-ID" sz="2400"/>
          </a:p>
        </p:txBody>
      </p:sp>
      <p:pic>
        <p:nvPicPr>
          <p:cNvPr id="17" name="Picture 16" descr="F:\gambar wid\wayang angkrek 2.jpeg"/>
          <p:cNvPicPr>
            <a:picLocks noChangeAspect="1" noChangeArrowheads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4077676" y="56617"/>
            <a:ext cx="1060661" cy="1704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d-ID"/>
          </a:p>
          <a:p>
            <a:r>
              <a:rPr lang="id-ID"/>
              <a:t>ANAK-ANAK PRIYA DAN WANITA GEMAR MEMANJAT POHON UNTUK MEMETIK BUAH</a:t>
            </a:r>
          </a:p>
          <a:p>
            <a:r>
              <a:rPr lang="id-ID"/>
              <a:t>MELEMPAR BUAH</a:t>
            </a:r>
          </a:p>
          <a:p>
            <a:r>
              <a:rPr lang="id-ID" i="1"/>
              <a:t>PASAR-PASARAN</a:t>
            </a:r>
          </a:p>
        </p:txBody>
      </p:sp>
      <p:pic>
        <p:nvPicPr>
          <p:cNvPr id="4" name="Picture 2" descr="F:\gambar wid\congklak-octavinsu.gif">
            <a:extLst>
              <a:ext uri="{FF2B5EF4-FFF2-40B4-BE49-F238E27FC236}">
                <a16:creationId xmlns:a16="http://schemas.microsoft.com/office/drawing/2014/main" xmlns="" id="{4540442B-D92C-4FCC-AA0A-D18B17979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524" t="3125" r="10411" b="8333"/>
          <a:stretch/>
        </p:blipFill>
        <p:spPr bwMode="auto">
          <a:xfrm>
            <a:off x="4788024" y="1268760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92696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bg1"/>
                </a:solidFill>
              </a:rPr>
              <a:t>WAYANG SUKET</a:t>
            </a:r>
          </a:p>
        </p:txBody>
      </p:sp>
      <p:pic>
        <p:nvPicPr>
          <p:cNvPr id="1026" name="Picture 2" descr="D:\MATERI KULIAH S1\KUMPULAN POWER POINT\KEBUDAYAAN JAWA\GAMBAR\aa.jpg"/>
          <p:cNvPicPr>
            <a:picLocks noChangeAspect="1" noChangeArrowheads="1"/>
          </p:cNvPicPr>
          <p:nvPr/>
        </p:nvPicPr>
        <p:blipFill>
          <a:blip r:embed="rId2" cstate="print"/>
          <a:srcRect r="14194"/>
          <a:stretch>
            <a:fillRect/>
          </a:stretch>
        </p:blipFill>
        <p:spPr bwMode="auto">
          <a:xfrm>
            <a:off x="1524902" y="812685"/>
            <a:ext cx="1529182" cy="233812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429000"/>
            <a:ext cx="4253469" cy="52636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>
                <a:solidFill>
                  <a:schemeClr val="bg1"/>
                </a:solidFill>
              </a:rPr>
              <a:t>WAYANG KERTAS KARTON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10" name="Picture 2" descr="D:\MATERI KULIAH S1\KUMPULAN POWER POINT\KEBUDAYAAN JAWA\GAMBAR\wayang-karton-mbah-ratmo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51" y="4149080"/>
            <a:ext cx="3168352" cy="2376264"/>
          </a:xfrm>
          <a:prstGeom prst="rect">
            <a:avLst/>
          </a:prstGeom>
          <a:noFill/>
        </p:spPr>
      </p:pic>
      <p:pic>
        <p:nvPicPr>
          <p:cNvPr id="11" name="Picture 2" descr="D:\MATERI KULIAH S1\KUMPULAN POWER POINT\KEBUDAYAAN JAWA\GAMBAR\5.jpg"/>
          <p:cNvPicPr>
            <a:picLocks noChangeAspect="1" noChangeArrowheads="1"/>
          </p:cNvPicPr>
          <p:nvPr/>
        </p:nvPicPr>
        <p:blipFill>
          <a:blip r:embed="rId4"/>
          <a:srcRect l="3287"/>
          <a:stretch>
            <a:fillRect/>
          </a:stretch>
        </p:blipFill>
        <p:spPr bwMode="auto">
          <a:xfrm>
            <a:off x="5220072" y="860666"/>
            <a:ext cx="3137002" cy="224216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44008" y="20054"/>
            <a:ext cx="4469434" cy="67264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>
                <a:solidFill>
                  <a:schemeClr val="bg1"/>
                </a:solidFill>
              </a:rPr>
              <a:t>WAYANG UMBUL</a:t>
            </a:r>
            <a:endParaRPr lang="id-ID" sz="280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53240" y="3429000"/>
            <a:ext cx="4339240" cy="52636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>
                <a:solidFill>
                  <a:schemeClr val="bg1"/>
                </a:solidFill>
              </a:rPr>
              <a:t>WAYANG ANGKREK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15" name="Picture 3" descr="F:\gambar wid\wayang angkrek 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4635" y="4045980"/>
            <a:ext cx="1808180" cy="25824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TERI KULIAH S1\KUMPULAN POWER POINT\KEBUDAYAAN JAWA\GAMBAR\gambar 1\K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739074"/>
            <a:ext cx="3751088" cy="5379851"/>
          </a:xfrm>
          <a:prstGeom prst="rect">
            <a:avLst/>
          </a:prstGeom>
          <a:noFill/>
        </p:spPr>
      </p:pic>
      <p:pic>
        <p:nvPicPr>
          <p:cNvPr id="1027" name="Picture 3" descr="D:\MATERI KULIAH S1\KUMPULAN POWER POINT\KEBUDAYAAN JAWA\GAMBAR\gambar 1\Kcl.jpg"/>
          <p:cNvPicPr>
            <a:picLocks noChangeAspect="1" noChangeArrowheads="1"/>
          </p:cNvPicPr>
          <p:nvPr/>
        </p:nvPicPr>
        <p:blipFill>
          <a:blip r:embed="rId2"/>
          <a:srcRect r="49451" b="50658"/>
          <a:stretch>
            <a:fillRect/>
          </a:stretch>
        </p:blipFill>
        <p:spPr bwMode="auto">
          <a:xfrm>
            <a:off x="4761665" y="739074"/>
            <a:ext cx="3842783" cy="5379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8"/>
            <a:ext cx="4139952" cy="978607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KERETA KULIT BUAH JERUK</a:t>
            </a:r>
          </a:p>
        </p:txBody>
      </p:sp>
      <p:pic>
        <p:nvPicPr>
          <p:cNvPr id="1027" name="Picture 3" descr="D:\MATERI KULIAH S1\KUMPULAN POWER POINT\KEBUDAYAAN JAWA\GAMBAR\IMG3537A.jpg"/>
          <p:cNvPicPr>
            <a:picLocks noChangeAspect="1" noChangeArrowheads="1"/>
          </p:cNvPicPr>
          <p:nvPr/>
        </p:nvPicPr>
        <p:blipFill>
          <a:blip r:embed="rId2"/>
          <a:srcRect l="15707" r="12041"/>
          <a:stretch>
            <a:fillRect/>
          </a:stretch>
        </p:blipFill>
        <p:spPr bwMode="auto">
          <a:xfrm>
            <a:off x="971600" y="1124744"/>
            <a:ext cx="2379538" cy="2470053"/>
          </a:xfrm>
          <a:prstGeom prst="rect">
            <a:avLst/>
          </a:prstGeom>
          <a:noFill/>
        </p:spPr>
      </p:pic>
      <p:pic>
        <p:nvPicPr>
          <p:cNvPr id="5" name="Picture 4" descr="D:\MATERI KULIAH S1\KUMPULAN POWER POINT\KEBUDAYAAN JAWA\GAMBAR\gambar 1\82218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997" y="1124743"/>
            <a:ext cx="2470053" cy="247005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4048" y="2121"/>
            <a:ext cx="4139952" cy="97860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LAYANGAN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i="1">
                <a:solidFill>
                  <a:schemeClr val="bg1"/>
                </a:solidFill>
              </a:rPr>
              <a:t>NINI</a:t>
            </a:r>
            <a:r>
              <a:rPr lang="id-ID">
                <a:solidFill>
                  <a:schemeClr val="bg1"/>
                </a:solidFill>
              </a:rPr>
              <a:t> (NENEK) </a:t>
            </a:r>
            <a:r>
              <a:rPr lang="id-ID" i="1">
                <a:solidFill>
                  <a:schemeClr val="bg1"/>
                </a:solidFill>
              </a:rPr>
              <a:t>TOWOK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4714876" cy="585789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d-ID" i="1"/>
              <a:t>NINI TOWOK</a:t>
            </a:r>
            <a:r>
              <a:rPr lang="id-ID"/>
              <a:t>=ROH SEORANG WANITA TUA YANG BAIK HATI</a:t>
            </a:r>
          </a:p>
          <a:p>
            <a:r>
              <a:rPr lang="id-ID"/>
              <a:t>BONEKA DARI GAYUNG AIR, DARI BAHAN TEMPURUNG KELAPA DIGAMBARI MIRIP BONEKA, DIBERI PAKAIAN, SELENDANG DIIKATKAN DI PINGGANG</a:t>
            </a:r>
          </a:p>
        </p:txBody>
      </p:sp>
      <p:pic>
        <p:nvPicPr>
          <p:cNvPr id="1026" name="Picture 2" descr="D:\MATERI KULIAH S1\KUMPULAN POWER POINT\KEBUDAYAAN JAWA\GAMBAR\nini thowok 2. jpe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6235" y="1000108"/>
            <a:ext cx="4387765" cy="5857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643438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id-ID"/>
          </a:p>
          <a:p>
            <a:r>
              <a:rPr lang="id-ID"/>
              <a:t>UNTUK MEMANGGIL ROH </a:t>
            </a:r>
            <a:r>
              <a:rPr lang="id-ID" i="1"/>
              <a:t>NINI TOWOK</a:t>
            </a:r>
            <a:r>
              <a:rPr lang="id-ID"/>
              <a:t>, SEHARI SEBELUM BULAN PURNAMA DISEDIAKAN SESAJI BERUPA: NASI TUMPENG KECIL, KUE DAN BUNGA-BUNGA DITARUH PADA TAMPAH. SEMUA DILETAKKAN DI TANAH KUBURAN SELAMA SEMALAM</a:t>
            </a:r>
          </a:p>
          <a:p>
            <a:endParaRPr lang="id-ID"/>
          </a:p>
        </p:txBody>
      </p:sp>
      <p:pic>
        <p:nvPicPr>
          <p:cNvPr id="7" name="Picture 2" descr="D:\MATERI KULIAH S1\KUMPULAN POWER POINT\KEBUDAYAAN JAWA\GAMBAR\nini thowok.jpeg"/>
          <p:cNvPicPr>
            <a:picLocks noChangeAspect="1" noChangeArrowheads="1"/>
          </p:cNvPicPr>
          <p:nvPr/>
        </p:nvPicPr>
        <p:blipFill>
          <a:blip r:embed="rId2"/>
          <a:srcRect l="50267" t="8400"/>
          <a:stretch>
            <a:fillRect/>
          </a:stretch>
        </p:blipFill>
        <p:spPr bwMode="auto">
          <a:xfrm>
            <a:off x="5000628" y="0"/>
            <a:ext cx="3786214" cy="68810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92922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d-ID"/>
              <a:t>NINI TOWOK DIMAINKAN SAAT BULAN PURNAMA. OLEH NENEK TUA BONEKA </a:t>
            </a:r>
            <a:r>
              <a:rPr lang="id-ID" i="1"/>
              <a:t>NINI TOWOK </a:t>
            </a:r>
            <a:r>
              <a:rPr lang="id-ID"/>
              <a:t>YANG DITARUH DI ATAS NAMPAN DILETAKKAN DI ATAS MEJA BULAT. ANAK MENEGELILINGINYA. SELANDANG DIPEGANGI OLEH DUA GADIS, NENEK TUA DAN ANAK-ANAK BERNYANYI SAMBIL BERTEPUK TANGAN UNTUK MEMANGGIL ROH. KEMUDIAN BONEKA TERSEBUT MENARI.</a:t>
            </a:r>
          </a:p>
          <a:p>
            <a:endParaRPr lang="id-ID"/>
          </a:p>
        </p:txBody>
      </p:sp>
      <p:pic>
        <p:nvPicPr>
          <p:cNvPr id="2" name="Picture 2" descr="F:\gambar wid\20120412-2.jpg"/>
          <p:cNvPicPr>
            <a:picLocks noChangeAspect="1" noChangeArrowheads="1"/>
          </p:cNvPicPr>
          <p:nvPr/>
        </p:nvPicPr>
        <p:blipFill>
          <a:blip r:embed="rId2"/>
          <a:srcRect l="16875" t="8427" r="19843" b="5196"/>
          <a:stretch>
            <a:fillRect/>
          </a:stretch>
        </p:blipFill>
        <p:spPr bwMode="auto">
          <a:xfrm>
            <a:off x="5220072" y="332656"/>
            <a:ext cx="3610791" cy="32898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362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MATERI AJAR KEBUDAYAAN JAWA PERTEMUAN 4</vt:lpstr>
      <vt:lpstr>  DOLANAN LARÉ Sumber: Koentjaraningrat, 1994. Kebudayaan Jawa. Jakarta: Balai Pustaka. Sumber gambar: Google Image,  Video: You Tube  </vt:lpstr>
      <vt:lpstr>PowerPoint Presentation</vt:lpstr>
      <vt:lpstr>WAYANG SUKET</vt:lpstr>
      <vt:lpstr>PowerPoint Presentation</vt:lpstr>
      <vt:lpstr>KERETA KULIT BUAH JERUK</vt:lpstr>
      <vt:lpstr>NINI (NENEK) TOWOK</vt:lpstr>
      <vt:lpstr>PowerPoint Presentation</vt:lpstr>
      <vt:lpstr>PowerPoint Presentation</vt:lpstr>
      <vt:lpstr>JELANGKUNG</vt:lpstr>
      <vt:lpstr>KEPUSTAKAAN</vt:lpstr>
      <vt:lpstr>PENJELASAN TUGAS  PRESENTASI KELOMPOK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PERMAINAN ANAK JAWA</dc:title>
  <dc:creator>Rohmanu</dc:creator>
  <cp:lastModifiedBy>user</cp:lastModifiedBy>
  <cp:revision>126</cp:revision>
  <dcterms:created xsi:type="dcterms:W3CDTF">2013-03-06T23:34:05Z</dcterms:created>
  <dcterms:modified xsi:type="dcterms:W3CDTF">2020-08-30T09:40:30Z</dcterms:modified>
</cp:coreProperties>
</file>