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62" r:id="rId6"/>
    <p:sldId id="259" r:id="rId7"/>
    <p:sldId id="265" r:id="rId8"/>
    <p:sldId id="263" r:id="rId9"/>
    <p:sldId id="266" r:id="rId10"/>
    <p:sldId id="267" r:id="rId11"/>
    <p:sldId id="260" r:id="rId12"/>
    <p:sldId id="264" r:id="rId13"/>
    <p:sldId id="261" r:id="rId14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id-ID" altLang="en-US"/>
              <a:t>Pembahasan hasil diskusi kelas B</a:t>
            </a:r>
            <a:endParaRPr lang="id-ID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17875" t="37217" r="41665" b="18864"/>
          <a:stretch>
            <a:fillRect/>
          </a:stretch>
        </p:blipFill>
        <p:spPr>
          <a:xfrm>
            <a:off x="156845" y="3602355"/>
            <a:ext cx="5263515" cy="3212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Tanggapan  untuk Cyntia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id-ID" altLang="en-US"/>
              <a:t>Performa PPT oke, ilustrasi menarik</a:t>
            </a:r>
            <a:endParaRPr lang="id-ID" altLang="en-US"/>
          </a:p>
          <a:p>
            <a:r>
              <a:rPr lang="id-ID" altLang="en-US"/>
              <a:t>Perlu ditegaskan lagi konsep peran-peran biloks (muatan), oksigen terikat, disosiasi ion (harga Pka) dalam menentukan kekuatan keasaman.</a:t>
            </a:r>
            <a:endParaRPr lang="id-ID" altLang="en-US"/>
          </a:p>
          <a:p>
            <a:r>
              <a:rPr lang="id-ID" altLang="en-US"/>
              <a:t> Asam kuat yang ditandai dengan muatan ion logam yang besar dan jari-jari kecil, contoh sederhana padatan yang memiliki kandungan Fe</a:t>
            </a:r>
            <a:r>
              <a:rPr lang="id-ID" altLang="en-US" baseline="30000"/>
              <a:t>3+</a:t>
            </a:r>
            <a:r>
              <a:rPr lang="id-ID" altLang="en-US"/>
              <a:t> bersifat lebih asam dibanding padatan dengan kandungan </a:t>
            </a:r>
            <a:r>
              <a:rPr lang="id-ID" altLang="en-US">
                <a:sym typeface="+mn-ea"/>
              </a:rPr>
              <a:t>Fe</a:t>
            </a:r>
            <a:r>
              <a:rPr lang="id-ID" altLang="en-US" baseline="30000">
                <a:sym typeface="+mn-ea"/>
              </a:rPr>
              <a:t>2+</a:t>
            </a:r>
            <a:endParaRPr lang="id-ID" altLang="en-US" baseline="30000">
              <a:sym typeface="+mn-ea"/>
            </a:endParaRPr>
          </a:p>
          <a:p>
            <a:r>
              <a:rPr lang="id-ID" altLang="en-US"/>
              <a:t>review artikel belum ada jadi belum bisa saya komentari</a:t>
            </a:r>
            <a:endParaRPr lang="id-ID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Contoh 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rcRect l="18945" t="33577" r="42895" b="15511"/>
          <a:stretch>
            <a:fillRect/>
          </a:stretch>
        </p:blipFill>
        <p:spPr>
          <a:xfrm>
            <a:off x="838200" y="2544445"/>
            <a:ext cx="5181600" cy="291274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rcRect l="17623" t="47068" r="41446" b="30281"/>
          <a:stretch>
            <a:fillRect/>
          </a:stretch>
        </p:blipFill>
        <p:spPr>
          <a:xfrm>
            <a:off x="6019800" y="2674620"/>
            <a:ext cx="6009005" cy="1869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6115" y="1019175"/>
            <a:ext cx="4820285" cy="4820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Catatan 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id-ID" altLang="en-US"/>
              <a:t>Karena tidak ada pertanyaan di chat spada maka saya tidak bisa memberi tanggpan terkait isi diskusi</a:t>
            </a:r>
            <a:endParaRPr lang="id-ID" altLang="en-US"/>
          </a:p>
          <a:p>
            <a:r>
              <a:rPr lang="id-ID" altLang="en-US"/>
              <a:t>Presentasi berjalan cukup lancar meski diawal ada sedikit iklan dari chat2 liar</a:t>
            </a:r>
            <a:endParaRPr lang="id-ID" altLang="en-US"/>
          </a:p>
          <a:p>
            <a:r>
              <a:rPr lang="id-ID" altLang="en-US"/>
              <a:t>tanggapan akan sy berikan pada isi presentasi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l="17316" t="35208" r="42047" b="17877"/>
          <a:stretch>
            <a:fillRect/>
          </a:stretch>
        </p:blipFill>
        <p:spPr>
          <a:xfrm>
            <a:off x="7069455" y="1825625"/>
            <a:ext cx="4792980" cy="31108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id-ID" altLang="en-US"/>
              <a:t>Tanggapan untuk Dian tentang kekuatan asam-basa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id-ID" altLang="en-US"/>
              <a:t>PPT dan ilustrasi yang mengambarkan kekuatan asam sudah OKE</a:t>
            </a:r>
            <a:endParaRPr lang="id-ID" altLang="en-US"/>
          </a:p>
          <a:p>
            <a:r>
              <a:rPr lang="id-ID" altLang="en-US"/>
              <a:t>Makalah Dian belum ada jadi belum sy berikan komen</a:t>
            </a:r>
            <a:endParaRPr lang="id-ID" altLang="en-US"/>
          </a:p>
          <a:p>
            <a:r>
              <a:rPr lang="id-ID" altLang="en-US"/>
              <a:t>Inti makalah Dian adalah kuat lemahnya asam , Perlu ditekankan bahwa kekuatan asam sangat tergantung arah terbentuknya produk (kesetimbangan antara peruraian dan pembentukan ion-ion)</a:t>
            </a:r>
            <a:endParaRPr lang="id-ID" altLang="en-US"/>
          </a:p>
          <a:p>
            <a:r>
              <a:rPr lang="id-ID" altLang="en-US"/>
              <a:t>Jika kesetimbangan bergeser ke kanan maka asam cenderung bersifat kuat dan dapat dilihat dari nilai Ka yang selama ini kita sebut tetapan ionisasi atau pe;uang suatu senyawa untuk terion atau terurai menjadi ion2 (istilah lain dari disosiasi )</a:t>
            </a:r>
            <a:endParaRPr lang="id-ID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id-ID" altLang="en-US"/>
              <a:t>Gambaran kekuatan asam ketika Ka tidak diketahui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17320" t="36101" r="41065" b="18401"/>
          <a:stretch>
            <a:fillRect/>
          </a:stretch>
        </p:blipFill>
        <p:spPr>
          <a:xfrm>
            <a:off x="2277745" y="1990090"/>
            <a:ext cx="6990715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TANGGAPAN UNTUK DEWI SULIS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id-ID" altLang="en-US"/>
              <a:t>Makalah word belum ada jadi blm bisa sy beri komentar</a:t>
            </a:r>
            <a:endParaRPr lang="id-ID" altLang="en-US"/>
          </a:p>
          <a:p>
            <a:r>
              <a:rPr lang="id-ID" altLang="en-US"/>
              <a:t>Performance PPT SANGAT BAGUS dan mampu menjelaskan dengan komprehensif</a:t>
            </a:r>
            <a:endParaRPr lang="id-ID" altLang="en-US"/>
          </a:p>
          <a:p>
            <a:r>
              <a:rPr lang="id-ID" altLang="en-US"/>
              <a:t>Perlu ditegaskan efek pendorong dan penarik elektron (sifat induksi pada gugus) terutama saat berinteraksi dengan jenis asam yang berbeda ukuran molekulnya</a:t>
            </a:r>
            <a:endParaRPr lang="id-ID" altLang="en-US"/>
          </a:p>
          <a:p>
            <a:r>
              <a:rPr lang="id-ID" altLang="en-US"/>
              <a:t>INTI EFEK STERIK ADALAH KEASAMAN ATAU KEBASAAN MOLEKUL AKAN BERKURANG JIKA ADA HAMBATAN RUANG DARI MOLEKUL LAIN</a:t>
            </a:r>
            <a:endParaRPr lang="id-ID" altLang="en-US"/>
          </a:p>
          <a:p>
            <a:r>
              <a:rPr lang="id-ID" altLang="en-US"/>
              <a:t>SEBALIKNYA JIKA TIDAK ADA HAMBATAN RUANG (EFEK STERIK) MAKA YANG BERPERAN DALAM KEKUATAN ASAM BASA ADALAH DONASI ELEKTRON BERUPA EFEK INDUKSI YANG BERTAMBAH DENGAN MAKIN BANYAKNYA GUGUS </a:t>
            </a:r>
            <a:endParaRPr lang="id-ID" altLang="en-US"/>
          </a:p>
          <a:p>
            <a:endParaRPr lang="id-ID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PERBANDINGAN TEORI DAN FAKTA</a:t>
            </a:r>
            <a:endParaRPr lang="id-ID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r>
              <a:rPr lang="id-ID" altLang="en-US"/>
              <a:t>KONDISI NORMAL-EFEK INDUKSI</a:t>
            </a:r>
            <a:endParaRPr lang="id-ID" altLang="en-US"/>
          </a:p>
          <a:p>
            <a:endParaRPr lang="id-ID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p>
            <a:r>
              <a:rPr lang="id-ID" altLang="en-US"/>
              <a:t>REAKSI DENGAN ASAM BERUKURAN BESAR BF3</a:t>
            </a:r>
            <a:endParaRPr lang="id-ID" altLang="en-US"/>
          </a:p>
        </p:txBody>
      </p:sp>
      <p:pic>
        <p:nvPicPr>
          <p:cNvPr id="10" name="Picture 5"/>
          <p:cNvPicPr>
            <a:picLocks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2" t="15481" r="43069" b="64963"/>
          <a:stretch>
            <a:fillRect/>
          </a:stretch>
        </p:blipFill>
        <p:spPr>
          <a:xfrm>
            <a:off x="659765" y="2635885"/>
            <a:ext cx="3543935" cy="211709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>
            <p:ph sz="quarter" idx="4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15524" r="43069" b="72254"/>
          <a:stretch>
            <a:fillRect/>
          </a:stretch>
        </p:blipFill>
        <p:spPr>
          <a:xfrm>
            <a:off x="8154035" y="3381375"/>
            <a:ext cx="1434465" cy="160718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9850755" y="4182745"/>
            <a:ext cx="189103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id-ID" altLang="en-US">
                <a:sym typeface="+mn-ea"/>
              </a:rPr>
              <a:t> PIRIDIN PALING BASA KARENA TIDAK HALANGAN RUANG/TIDAK ADA GUGUS PENGHALANG UNTUK BEREAKSI DENGAN ASAM BF3</a:t>
            </a:r>
            <a:endParaRPr lang="id-ID" altLang="en-US"/>
          </a:p>
        </p:txBody>
      </p:sp>
      <p:sp>
        <p:nvSpPr>
          <p:cNvPr id="14" name="Text Box 13"/>
          <p:cNvSpPr txBox="1"/>
          <p:nvPr/>
        </p:nvSpPr>
        <p:spPr>
          <a:xfrm>
            <a:off x="93980" y="5345430"/>
            <a:ext cx="4218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id-ID" altLang="en-US">
                <a:sym typeface="+mn-ea"/>
              </a:rPr>
              <a:t> JUMLAH ALKIL DIMETIL PIRIDIN LEBIH BANYAK SEHINGGA PALING BASA</a:t>
            </a:r>
            <a:endParaRPr lang="id-ID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Gambaran efek induksi</a:t>
            </a:r>
            <a:endParaRPr lang="id-ID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rcRect l="17525" t="41164" r="40860" b="23814"/>
          <a:stretch>
            <a:fillRect/>
          </a:stretch>
        </p:blipFill>
        <p:spPr>
          <a:xfrm>
            <a:off x="838200" y="1728470"/>
            <a:ext cx="9954895" cy="4711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TANGGAPAN UNTUK Cantika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id-ID" altLang="en-US"/>
              <a:t>PER TABEL DAN GAMBAR PERLU PENJELASAN</a:t>
            </a:r>
            <a:endParaRPr lang="id-ID" altLang="en-US"/>
          </a:p>
          <a:p>
            <a:r>
              <a:rPr lang="id-ID" altLang="en-US"/>
              <a:t>Perlu ditambahkan contoh-contoh senyawa dengan efek induksi yang berbeda, misal beda jumlag gugusnya dll (silakan ditambahkan)</a:t>
            </a:r>
            <a:endParaRPr lang="id-ID" altLang="en-US"/>
          </a:p>
          <a:p>
            <a:r>
              <a:rPr lang="id-ID" altLang="en-US"/>
              <a:t>makalah belum masuk ya, jadi belum bisa sy komen</a:t>
            </a:r>
            <a:endParaRPr lang="id-ID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id-ID" altLang="en-US"/>
              <a:t>Tanggapan untuk aulia</a:t>
            </a:r>
            <a:endParaRPr lang="id-ID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id-ID" altLang="en-US"/>
              <a:t>PPT belum ada</a:t>
            </a:r>
            <a:endParaRPr lang="id-ID" altLang="en-US"/>
          </a:p>
          <a:p>
            <a:r>
              <a:rPr lang="id-ID" altLang="en-US"/>
              <a:t>review masih sangat berbau text asli dan singkat </a:t>
            </a:r>
            <a:endParaRPr lang="id-ID" altLang="en-US"/>
          </a:p>
          <a:p>
            <a:r>
              <a:rPr lang="id-ID" altLang="en-US"/>
              <a:t>perlu ditambahkan ilustrasi</a:t>
            </a:r>
            <a:endParaRPr lang="id-ID" altLang="en-US"/>
          </a:p>
          <a:p>
            <a:r>
              <a:rPr lang="id-ID" altLang="en-US"/>
              <a:t>kaitan termodinamika dengan keasaman perlu dipertegas</a:t>
            </a:r>
            <a:endParaRPr lang="id-ID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2623</Words>
  <Application>WPS Presentation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SimSun</vt:lpstr>
      <vt:lpstr>Wingdings</vt:lpstr>
      <vt:lpstr>Arial Unicode MS</vt:lpstr>
      <vt:lpstr>Calibri Light</vt:lpstr>
      <vt:lpstr>Calibri</vt:lpstr>
      <vt:lpstr>Microsoft YaHei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Pembahasan hasil diskusi kelas B</dc:title>
  <dc:creator>A515</dc:creator>
  <cp:lastModifiedBy>A515</cp:lastModifiedBy>
  <cp:revision>9</cp:revision>
  <dcterms:created xsi:type="dcterms:W3CDTF">2018-10-14T10:05:23Z</dcterms:created>
  <dcterms:modified xsi:type="dcterms:W3CDTF">2018-10-14T12:50:21Z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