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9"/>
  </p:notesMasterIdLst>
  <p:handoutMasterIdLst>
    <p:handoutMasterId r:id="rId80"/>
  </p:handoutMasterIdLst>
  <p:sldIdLst>
    <p:sldId id="256" r:id="rId2"/>
    <p:sldId id="333" r:id="rId3"/>
    <p:sldId id="258" r:id="rId4"/>
    <p:sldId id="259" r:id="rId5"/>
    <p:sldId id="262" r:id="rId6"/>
    <p:sldId id="263" r:id="rId7"/>
    <p:sldId id="264" r:id="rId8"/>
    <p:sldId id="265" r:id="rId9"/>
    <p:sldId id="331" r:id="rId10"/>
    <p:sldId id="266" r:id="rId11"/>
    <p:sldId id="267" r:id="rId12"/>
    <p:sldId id="268" r:id="rId13"/>
    <p:sldId id="269" r:id="rId14"/>
    <p:sldId id="270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41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32" r:id="rId55"/>
    <p:sldId id="305" r:id="rId56"/>
    <p:sldId id="306" r:id="rId57"/>
    <p:sldId id="308" r:id="rId58"/>
    <p:sldId id="309" r:id="rId59"/>
    <p:sldId id="310" r:id="rId60"/>
    <p:sldId id="311" r:id="rId61"/>
    <p:sldId id="312" r:id="rId62"/>
    <p:sldId id="314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</p:sldIdLst>
  <p:sldSz cx="9144000" cy="6858000" type="screen4x3"/>
  <p:notesSz cx="6858000" cy="12057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5397-FB53-429D-A138-D83A33451E9B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52117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1452117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574EF-9691-4038-99E2-B2593DAC4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C4DC5-E8F0-463E-BD13-FD043A3A3E13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904875"/>
            <a:ext cx="6026150" cy="4521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727105"/>
            <a:ext cx="5486400" cy="54256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52117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52117"/>
            <a:ext cx="2971800" cy="602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772F-602A-4E59-8962-35473D14C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772F-602A-4E59-8962-35473D14C6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E5D5-432A-45DF-B506-188F9FD0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B2AD-BDEA-40A2-9B15-2B4D2873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E1ADA-238D-4A35-ADE0-1CAEF1D575A5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4D686B-A7D2-42C4-B8A1-8FC3B17C7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lipart.com/en/close-up?o=1292234&amp;memlevel=A&amp;a=a&amp;q=tests&amp;k_mode=all&amp;s=1&amp;e=16&amp;show=&amp;c=&amp;cid=&amp;findincat=&amp;g=&amp;cc=&amp;page=&amp;k_exc=&amp;pubid=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3122" y="1985962"/>
            <a:ext cx="6958034" cy="1371600"/>
          </a:xfrm>
        </p:spPr>
        <p:txBody>
          <a:bodyPr>
            <a:noAutofit/>
          </a:bodyPr>
          <a:lstStyle/>
          <a:p>
            <a:r>
              <a:rPr lang="en-US" sz="5700" dirty="0" smtClean="0"/>
              <a:t>Principles in Test Construction</a:t>
            </a:r>
            <a:endParaRPr lang="id-ID" sz="5700" dirty="0" smtClean="0"/>
          </a:p>
          <a:p>
            <a:endParaRPr lang="id-ID" sz="3200" dirty="0" smtClean="0"/>
          </a:p>
          <a:p>
            <a:r>
              <a:rPr lang="id-ID" sz="3200" dirty="0" smtClean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49530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f-ZA" sz="2800" b="1" dirty="0" smtClean="0"/>
              <a:t>Dr. Sumardi, M.Hum</a:t>
            </a:r>
            <a:endParaRPr lang="af-ZA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5720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</a:pPr>
            <a:r>
              <a:rPr lang="en-US" sz="2800" dirty="0" smtClean="0"/>
              <a:t>Don’t make it overly detailed.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2800" dirty="0" smtClean="0"/>
              <a:t>It's best to identify major ideas and skills rather than specific details.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2800" dirty="0" smtClean="0"/>
              <a:t>Use a cognitive taxonomy that is most appropriate to your discipline, including non-specific skills like communication skills or graphic skills or computational skills if such are important to your evaluation of the answer.</a:t>
            </a:r>
          </a:p>
          <a:p>
            <a:pPr marL="609600" indent="-609600" eaLnBrk="1" hangingPunct="1">
              <a:lnSpc>
                <a:spcPct val="110000"/>
              </a:lnSpc>
            </a:pPr>
            <a:endParaRPr lang="en-US" sz="2800" dirty="0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67600" cy="1600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C0000"/>
                </a:solidFill>
              </a:rPr>
              <a:t>Tips in Preparing the Table of Specifications (TOS)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3657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2800" dirty="0" smtClean="0"/>
              <a:t>Weigh the appropriateness of the distribution of checks against the students' level, the importance of the test, the amount of time available.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MATCH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question level appropriate to the level of thinking skills 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67600" cy="1600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C0000"/>
                </a:solidFill>
              </a:rPr>
              <a:t>Tips in Preparing the Table of Specifications (TOS)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7696200" cy="12620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Examples of Student Activities and Verbs for Bloom’s Cognitive Levels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64010" name="Group 170"/>
          <p:cNvGraphicFramePr>
            <a:graphicFrameLocks noGrp="1"/>
          </p:cNvGraphicFramePr>
          <p:nvPr/>
        </p:nvGraphicFramePr>
        <p:xfrm>
          <a:off x="381000" y="2133600"/>
          <a:ext cx="8458200" cy="3931920"/>
        </p:xfrm>
        <a:graphic>
          <a:graphicData uri="http://schemas.openxmlformats.org/drawingml/2006/table">
            <a:tbl>
              <a:tblPr/>
              <a:tblGrid>
                <a:gridCol w="2590800"/>
                <a:gridCol w="2819400"/>
                <a:gridCol w="30480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Bloom’s Cognitive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Student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Words to Use in Item 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Remembering facts, terms, concepts, definitions, 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Define, list, state, identify, label, name, who?, when?, where?, what?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Comprehension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Explaining/interpreting the meaning of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Explain, predict, interpret, infer, summarize, convert, translate, account for, give example, paraphrase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Using a concept or principle to solve a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Apply, solve, show, make use of, modify, demonstrate, compute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28600" y="3048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omic Sans MS" pitchFamily="66" charset="0"/>
              </a:rPr>
              <a:t>Examples of Student Activities and Verbs for Bloom’s Cognitive </a:t>
            </a:r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Levels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166959" name="Group 47"/>
          <p:cNvGraphicFramePr>
            <a:graphicFrameLocks noGrp="1"/>
          </p:cNvGraphicFramePr>
          <p:nvPr/>
        </p:nvGraphicFramePr>
        <p:xfrm>
          <a:off x="292100" y="1981200"/>
          <a:ext cx="8610600" cy="4526280"/>
        </p:xfrm>
        <a:graphic>
          <a:graphicData uri="http://schemas.openxmlformats.org/drawingml/2006/table">
            <a:tbl>
              <a:tblPr/>
              <a:tblGrid>
                <a:gridCol w="2427288"/>
                <a:gridCol w="3135312"/>
                <a:gridCol w="3048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Bloom’s Cognitive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Student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Words to Use in Item 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Breaking material down into its component parts to see interrelationships/ hierarchy of ideas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Differentiate, compare/contrast, distinguish ____from ____, how does ____relate to ___, why does ____work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Making a judgment based on a pre-established set of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Appraise, evaluate, justify, judge, which would be better?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Creation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Producing something new or original from component parts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Design, construct, develop, formulate, imagine, create, change, write a poem or short story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Tips in Preparing the Table of Specifications (TOS)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160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following array shows the most common questions types used at various cognitive levels.</a:t>
            </a:r>
          </a:p>
        </p:txBody>
      </p:sp>
      <p:graphicFrame>
        <p:nvGraphicFramePr>
          <p:cNvPr id="141361" name="Group 49"/>
          <p:cNvGraphicFramePr>
            <a:graphicFrameLocks noGrp="1"/>
          </p:cNvGraphicFramePr>
          <p:nvPr>
            <p:ph sz="half" idx="2"/>
          </p:nvPr>
        </p:nvGraphicFramePr>
        <p:xfrm>
          <a:off x="457200" y="3352800"/>
          <a:ext cx="8077200" cy="2743200"/>
        </p:xfrm>
        <a:graphic>
          <a:graphicData uri="http://schemas.openxmlformats.org/drawingml/2006/table">
            <a:tbl>
              <a:tblPr/>
              <a:tblGrid>
                <a:gridCol w="3048000"/>
                <a:gridCol w="2620963"/>
                <a:gridCol w="2408237"/>
              </a:tblGrid>
              <a:tr h="681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Factual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Application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Analysis and Evaluation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Multiple Choice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True/False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Matching Type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Sent. Completion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Short Answer/RRT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Multiple Choice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Short Answer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Problems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Essay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Multiple Choice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Essay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43050"/>
            <a:ext cx="7772400" cy="1252534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Step 3: DRAFT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questions covering the content in the outline: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2462218"/>
            <a:ext cx="7772400" cy="1252534"/>
          </a:xfrm>
          <a:prstGeom prst="rect">
            <a:avLst/>
          </a:prstGeom>
          <a:noFill/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2428868"/>
            <a:ext cx="7286676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 Are the directions to each section absolutely clear?</a:t>
            </a:r>
          </a:p>
          <a:p>
            <a:r>
              <a:rPr lang="en-US" dirty="0" smtClean="0"/>
              <a:t>2. Is there an example item for each section?</a:t>
            </a:r>
          </a:p>
          <a:p>
            <a:r>
              <a:rPr lang="en-US" dirty="0" smtClean="0"/>
              <a:t>3. Does each item measure a specified item?</a:t>
            </a:r>
          </a:p>
          <a:p>
            <a:r>
              <a:rPr lang="en-US" dirty="0" smtClean="0"/>
              <a:t>4. Is each item stated in clear, simple language?</a:t>
            </a:r>
          </a:p>
          <a:p>
            <a:pPr marL="271463" indent="-271463"/>
            <a:r>
              <a:rPr lang="en-US" dirty="0" smtClean="0"/>
              <a:t>5. Does each multiple choice item have appropriate distracters; that is, are the wrong items clearly wrong and yet sufficiently “alluring” that they aren’t ridiculously easy?</a:t>
            </a:r>
          </a:p>
          <a:p>
            <a:r>
              <a:rPr lang="en-US" dirty="0" smtClean="0"/>
              <a:t>6. Is the difficulty of each item appropriate for your students?</a:t>
            </a:r>
          </a:p>
          <a:p>
            <a:r>
              <a:rPr lang="en-US" dirty="0" smtClean="0"/>
              <a:t>7. Is the language of each item sufficiently authentic?</a:t>
            </a:r>
          </a:p>
          <a:p>
            <a:pPr marL="271463" indent="-271463"/>
            <a:r>
              <a:rPr lang="en-US" dirty="0" smtClean="0"/>
              <a:t>8. Do the sum of the items and the test as a whole adequately reflect the learning objectives?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371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3300"/>
                </a:solidFill>
              </a:rPr>
              <a:t>Step 4: ORDER</a:t>
            </a:r>
            <a:r>
              <a:rPr lang="en-US" sz="3600" b="1" dirty="0" smtClean="0">
                <a:solidFill>
                  <a:schemeClr val="folHlink"/>
                </a:solidFill>
              </a:rPr>
              <a:t> </a:t>
            </a:r>
            <a:br>
              <a:rPr lang="en-US" sz="3600" b="1" dirty="0" smtClean="0">
                <a:solidFill>
                  <a:schemeClr val="folHlink"/>
                </a:solidFill>
              </a:rPr>
            </a:br>
            <a:endParaRPr lang="en-US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267200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3200" dirty="0" smtClean="0"/>
              <a:t>The selected questions logically:</a:t>
            </a:r>
          </a:p>
          <a:p>
            <a:pPr>
              <a:buClr>
                <a:schemeClr val="tx1"/>
              </a:buClr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</a:rPr>
              <a:t>Place</a:t>
            </a:r>
            <a:r>
              <a:rPr lang="en-US" dirty="0" smtClean="0"/>
              <a:t> simpler items at the beginning to ease students into the exam.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3300"/>
                </a:solidFill>
              </a:rPr>
              <a:t>Group</a:t>
            </a:r>
            <a:r>
              <a:rPr lang="en-US" dirty="0" smtClean="0"/>
              <a:t> item types together under common instructions.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If desirable, </a:t>
            </a:r>
            <a:r>
              <a:rPr lang="en-US" b="1" dirty="0" smtClean="0">
                <a:solidFill>
                  <a:srgbClr val="FF3300"/>
                </a:solidFill>
              </a:rPr>
              <a:t>order</a:t>
            </a:r>
            <a:r>
              <a:rPr lang="en-US" dirty="0" smtClean="0"/>
              <a:t> the questions logically from a content standpoint (e.g. chronologically or by conceptual groups, etc.)</a:t>
            </a: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68707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CC0000"/>
                </a:solidFill>
              </a:rPr>
              <a:t>Step 5: Test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055710"/>
            <a:ext cx="7467600" cy="2453410"/>
          </a:xfrm>
        </p:spPr>
        <p:txBody>
          <a:bodyPr/>
          <a:lstStyle/>
          <a:p>
            <a:pPr marL="534988" indent="-534988" eaLnBrk="1" hangingPunct="1"/>
            <a:r>
              <a:rPr lang="en-US" dirty="0" smtClean="0"/>
              <a:t>PUT the questions away for one or two days before rereading them or have someone else review them for clarity.</a:t>
            </a:r>
          </a:p>
          <a:p>
            <a:pPr marL="534988" indent="-534988" eaLnBrk="1" hangingPunct="1"/>
            <a:r>
              <a:rPr lang="en-US" dirty="0" smtClean="0"/>
              <a:t>TEST the questions by actually taking the test.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391400" cy="3429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sz="3600" b="1" dirty="0" smtClean="0">
                <a:solidFill>
                  <a:srgbClr val="FF3300"/>
                </a:solidFill>
              </a:rPr>
              <a:t>STEP 6: ANALYZE</a:t>
            </a:r>
            <a:r>
              <a:rPr lang="en-US" sz="3600" b="1" dirty="0" smtClean="0">
                <a:solidFill>
                  <a:schemeClr val="folHlink"/>
                </a:solidFill>
              </a:rPr>
              <a:t> </a:t>
            </a:r>
          </a:p>
          <a:p>
            <a:pPr marL="273050" indent="-273050" eaLnBrk="1" hangingPunct="1">
              <a:buNone/>
            </a:pPr>
            <a:r>
              <a:rPr lang="en-US" sz="3600" dirty="0" smtClean="0"/>
              <a:t>  </a:t>
            </a:r>
          </a:p>
          <a:p>
            <a:pPr marL="273050" indent="-273050" eaLnBrk="1" hangingPunct="1">
              <a:buNone/>
            </a:pPr>
            <a:r>
              <a:rPr lang="en-US" sz="3600" dirty="0" smtClean="0"/>
              <a:t>  The items to give you an idea whether the questions were well-written or poorly written as well as if there were problems in understanding instruction.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9900"/>
            <a:ext cx="7772400" cy="979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3300"/>
                </a:solidFill>
                <a:latin typeface="Arial" charset="0"/>
              </a:rPr>
              <a:t>General Rules in Writing Test Questions</a:t>
            </a:r>
            <a:r>
              <a:rPr lang="id-ID" sz="3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d-ID" sz="3600" dirty="0" smtClean="0">
                <a:solidFill>
                  <a:srgbClr val="FF3300"/>
                </a:solidFill>
                <a:latin typeface="Arial" charset="0"/>
              </a:rPr>
              <a:t>/ stems</a:t>
            </a:r>
            <a:endParaRPr lang="en-US" sz="3600" dirty="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114800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Number test questions continuously.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Keep your test question in each test group uniform.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Make your layout presentable.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Do not put too many test questions in one test group.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 or F: 10 – 15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Multiple Choice: max. of 30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Matching type: 5 questions per test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Others: 5 – 10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Outline of this course:</a:t>
            </a:r>
          </a:p>
        </p:txBody>
      </p:sp>
      <p:sp>
        <p:nvSpPr>
          <p:cNvPr id="1638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93738" y="1524000"/>
            <a:ext cx="3810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Part I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What is a test for?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Principles in Test Construction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Steps in Preparing Test Questions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Preparing Multiple Choice Questions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Preparing True or False Questions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solidFill>
                <a:srgbClr val="0033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dirty="0" smtClean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16388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2672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Part 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Review of Part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Preparing Matching Type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Preparing Sentence Completion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Preparing Essay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Other types of Test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Wrap-up/Things to Remember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80010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Arial" charset="0"/>
              </a:rPr>
              <a:t>General Rules in Writing Test Questions … (continuation)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1080" y="1574800"/>
            <a:ext cx="8077200" cy="4191000"/>
          </a:xfrm>
        </p:spPr>
        <p:txBody>
          <a:bodyPr/>
          <a:lstStyle/>
          <a:p>
            <a:pPr marL="533400" indent="-533400" eaLnBrk="1" hangingPunct="1">
              <a:buSzPct val="72000"/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Avoid humorous items. Classroom testing is very important and humorous items may cause students to either not take the exam seriously or become confused or anxious.</a:t>
            </a:r>
          </a:p>
          <a:p>
            <a:pPr marL="533400" indent="-533400" eaLnBrk="1" hangingPunct="1">
              <a:buSzPct val="72000"/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Items should measure only the construct of interest, not one’s knowledge of the item context.</a:t>
            </a:r>
          </a:p>
          <a:p>
            <a:pPr marL="533400" indent="-533400" eaLnBrk="1" hangingPunct="1">
              <a:buSzPct val="72000"/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Write items to measure what students know, not what they do not know. (Cohen &amp;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Wallack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2443178"/>
            <a:ext cx="8001000" cy="3200400"/>
          </a:xfrm>
        </p:spPr>
        <p:txBody>
          <a:bodyPr/>
          <a:lstStyle/>
          <a:p>
            <a:pPr marL="609600" indent="-609600" eaLnBrk="1" hangingPunct="1">
              <a:buClr>
                <a:srgbClr val="003300"/>
              </a:buClr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Multiple Choice</a:t>
            </a:r>
          </a:p>
          <a:p>
            <a:pPr marL="609600" indent="-609600" eaLnBrk="1" hangingPunct="1">
              <a:buClr>
                <a:srgbClr val="003300"/>
              </a:buClr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True or False</a:t>
            </a:r>
          </a:p>
          <a:p>
            <a:pPr marL="609600" indent="-609600" eaLnBrk="1" hangingPunct="1">
              <a:buClr>
                <a:srgbClr val="003300"/>
              </a:buClr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Matching Type</a:t>
            </a:r>
          </a:p>
          <a:p>
            <a:pPr marL="609600" indent="-609600" eaLnBrk="1" hangingPunct="1">
              <a:buClr>
                <a:srgbClr val="003300"/>
              </a:buClr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Fill-in the blanks (Sentence Completion)</a:t>
            </a:r>
          </a:p>
          <a:p>
            <a:pPr marL="609600" indent="-609600" eaLnBrk="1" hangingPunct="1">
              <a:buClr>
                <a:srgbClr val="003300"/>
              </a:buClr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Essay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90600" y="642918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charset="0"/>
              </a:rPr>
              <a:t>5 Most Commonly used Test Format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5276865"/>
            <a:ext cx="645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</a:rPr>
              <a:t>Source:</a:t>
            </a:r>
            <a:r>
              <a:rPr lang="en-US" sz="2000" dirty="0">
                <a:solidFill>
                  <a:srgbClr val="000000"/>
                </a:solidFill>
              </a:rPr>
              <a:t> Turn-out of Test Questions in SSI (2003-2007)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1. Multiple Choice Test</a:t>
            </a:r>
          </a:p>
        </p:txBody>
      </p:sp>
      <p:pic>
        <p:nvPicPr>
          <p:cNvPr id="4198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2484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795482"/>
            <a:ext cx="7772400" cy="4419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When checking the stems (questions) for correctness:</a:t>
            </a:r>
          </a:p>
          <a:p>
            <a:pPr marL="450850" indent="-450850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Ensure that the stem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asks a clear question.</a:t>
            </a:r>
          </a:p>
          <a:p>
            <a:pPr marL="450850" indent="-450850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Reading level is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appropriate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to the students</a:t>
            </a:r>
          </a:p>
          <a:p>
            <a:pPr marL="450850" indent="-450850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The stem is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grammatically correct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50850" indent="-450850" eaLnBrk="1" hangingPunct="1"/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Negatively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stated stems are discouraged.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1" name="Rectangle 1027"/>
          <p:cNvSpPr>
            <a:spLocks noChangeArrowheads="1"/>
          </p:cNvSpPr>
          <p:nvPr/>
        </p:nvSpPr>
        <p:spPr bwMode="auto">
          <a:xfrm>
            <a:off x="642910" y="457200"/>
            <a:ext cx="83486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Multiple Choice </a:t>
            </a:r>
            <a:r>
              <a:rPr lang="en-US" sz="4400" b="1" dirty="0" smtClean="0">
                <a:solidFill>
                  <a:schemeClr val="tx2"/>
                </a:solidFill>
                <a:latin typeface="Arial" charset="0"/>
              </a:rPr>
              <a:t>Tests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Multiple Choice Questions</a:t>
            </a:r>
          </a:p>
        </p:txBody>
      </p:sp>
      <p:sp>
        <p:nvSpPr>
          <p:cNvPr id="45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3886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Use negatively stated stems sparingly and when using negatives such as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NOT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underline or bold the print.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Use </a:t>
            </a:r>
            <a:r>
              <a:rPr lang="en-US" sz="2800" i="1" dirty="0" smtClean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none of the above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all of the above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sparingly, and when you do use them, don't always make them the right answer.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Only one option should be correct or clearly best.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Multiple Choice Questions: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 options should be homogenous and nearly equal in length.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The stem (question) should contain only one main idea.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Keep all options either singular or plural.</a:t>
            </a:r>
          </a:p>
          <a:p>
            <a:pPr marL="609600" indent="-609600" eaLnBrk="1" hangingPunct="1">
              <a:buFont typeface="Wingdings" pitchFamily="2" charset="2"/>
              <a:buAutoNum type="arabicPeriod" startAt="4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Have four or five responses per stem (question).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Arial" charset="0"/>
              </a:rPr>
              <a:t>Multiple Choice Questions: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505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AutoNum type="arabicPeriod" startAt="7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When using incomplete statements, place the blank space at the end of the stem versus the beginning.</a:t>
            </a:r>
          </a:p>
          <a:p>
            <a:pPr marL="609600" indent="-609600" eaLnBrk="1" hangingPunct="1">
              <a:buFont typeface="Wingdings" pitchFamily="2" charset="2"/>
              <a:buAutoNum type="arabicPeriod" startAt="7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When possible, organize the responses.</a:t>
            </a:r>
          </a:p>
          <a:p>
            <a:pPr marL="609600" indent="-609600" eaLnBrk="1" hangingPunct="1">
              <a:buFont typeface="Wingdings" pitchFamily="2" charset="2"/>
              <a:buAutoNum type="arabicPeriod" startAt="7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Reduce wordiness.</a:t>
            </a:r>
          </a:p>
          <a:p>
            <a:pPr marL="609600" indent="-609600" eaLnBrk="1" hangingPunct="1">
              <a:buFont typeface="Wingdings" pitchFamily="2" charset="2"/>
              <a:buAutoNum type="arabicPeriod" startAt="7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When writing distracters, think of incorrect responses that students might make.</a:t>
            </a:r>
          </a:p>
          <a:p>
            <a:pPr marL="609600" indent="-609600" eaLnBrk="1" hangingPunct="1">
              <a:buFont typeface="Wingdings" pitchFamily="2" charset="2"/>
              <a:buAutoNum type="arabicPeriod" startAt="7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poor stem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</a:rPr>
              <a:t>Sheldon developed a highly controversial theory of personality based on body type and temperament of the individual. Which of the following is a criticism of Sheldon's work?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a. He was influenced too much by the 	Freudian psychoanalysis.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b. His rating of physique and temperament 	were not independent.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c. He failed to use empirical approach.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d. His research sample was improperly 	selected.</a:t>
            </a:r>
          </a:p>
        </p:txBody>
      </p:sp>
      <p:pic>
        <p:nvPicPr>
          <p:cNvPr id="48132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Better: </a:t>
            </a:r>
            <a:r>
              <a:rPr lang="en-US" i="1" dirty="0" smtClean="0">
                <a:solidFill>
                  <a:srgbClr val="FF0000"/>
                </a:solidFill>
              </a:rPr>
              <a:t>(Eliminate excessive wording and irrelevant information)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000000"/>
                </a:solidFill>
              </a:rPr>
              <a:t>1. Which of the following is a criticism of Sheldon's theory of personality?</a:t>
            </a:r>
          </a:p>
          <a:p>
            <a:pPr eaLnBrk="1" hangingPunct="1">
              <a:buFont typeface="Wingdings" pitchFamily="2" charset="2"/>
              <a:buNone/>
            </a:pPr>
            <a:endParaRPr lang="en-US" i="1" dirty="0" smtClean="0"/>
          </a:p>
        </p:txBody>
      </p:sp>
      <p:pic>
        <p:nvPicPr>
          <p:cNvPr id="49156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stem &amp;</a:t>
            </a:r>
            <a:br>
              <a:rPr lang="en-US" dirty="0" smtClean="0"/>
            </a:br>
            <a:r>
              <a:rPr lang="en-US" dirty="0" smtClean="0"/>
              <a:t>Options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first paragraph is …</a:t>
            </a:r>
          </a:p>
          <a:p>
            <a:pPr marL="609600" indent="-609600">
              <a:buNone/>
            </a:pPr>
            <a:r>
              <a:rPr lang="en-US" dirty="0" smtClean="0">
                <a:solidFill>
                  <a:srgbClr val="000000"/>
                </a:solidFill>
              </a:rPr>
              <a:t>	a. about the materials of weathering.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about the process of weathering.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about the impact of weathering.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about the result of weathering.</a:t>
            </a:r>
          </a:p>
        </p:txBody>
      </p:sp>
      <p:pic>
        <p:nvPicPr>
          <p:cNvPr id="50180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Types of Test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1357298"/>
            <a:ext cx="1857388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Achievement 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559602"/>
            <a:ext cx="2571768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Standardized 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559602"/>
            <a:ext cx="264320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Teacher-made 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3559734"/>
            <a:ext cx="1857388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Written test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3571876"/>
            <a:ext cx="1857388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Oral test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559734"/>
            <a:ext cx="1857388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Performance/</a:t>
            </a:r>
            <a:r>
              <a:rPr lang="en-US" b="1" dirty="0" smtClean="0"/>
              <a:t>Practical test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702742"/>
            <a:ext cx="1857388" cy="6550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Essay-type 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2239" y="4714884"/>
            <a:ext cx="235745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Short-answer type test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4714884"/>
            <a:ext cx="200026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Objective-type test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 rot="5400000">
            <a:off x="4179992" y="2109091"/>
            <a:ext cx="211719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5984" y="2214554"/>
            <a:ext cx="371477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104292" y="2390231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864749" y="3077087"/>
            <a:ext cx="27361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57422" y="3214686"/>
            <a:ext cx="464347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201020" y="3392487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92611" y="33924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57356" y="4284668"/>
            <a:ext cx="464347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2"/>
          </p:cNvCxnSpPr>
          <p:nvPr/>
        </p:nvCxnSpPr>
        <p:spPr>
          <a:xfrm rot="5400000">
            <a:off x="2250265" y="4107661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660988" y="4494499"/>
            <a:ext cx="41648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862897" y="4493705"/>
            <a:ext cx="4164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811084" y="2392355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4394199" y="3392487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811216" y="3392487"/>
            <a:ext cx="35719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864485" y="4493705"/>
            <a:ext cx="41648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279914" y="4493705"/>
            <a:ext cx="41648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191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Better: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(Include in the stem any word(s) that might otherwise be repeated in each option.)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first paragraph is about _______.</a:t>
            </a:r>
          </a:p>
          <a:p>
            <a:pPr marL="609600" indent="-60960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a. the materials of weathering.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b. the process of weathering.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c. the impact of weathering.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d. the result of weathering.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51204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stem</a:t>
            </a:r>
          </a:p>
        </p:txBody>
      </p:sp>
      <p:sp>
        <p:nvSpPr>
          <p:cNvPr id="52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Which is not a major technique for studying brain function?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	a. Accident and injury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Cutting and removing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Electrical stimulation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Direct phrenology</a:t>
            </a:r>
          </a:p>
        </p:txBody>
      </p:sp>
      <p:pic>
        <p:nvPicPr>
          <p:cNvPr id="52228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325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Better: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(Use negatively stated stems sparingly. When used, underline and/or capitalize the negative word.)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Which is </a:t>
            </a:r>
            <a:r>
              <a:rPr lang="en-US" b="1" dirty="0" smtClean="0">
                <a:solidFill>
                  <a:srgbClr val="000000"/>
                </a:solidFill>
              </a:rPr>
              <a:t>NOT </a:t>
            </a:r>
            <a:r>
              <a:rPr lang="en-US" dirty="0" smtClean="0">
                <a:solidFill>
                  <a:srgbClr val="000000"/>
                </a:solidFill>
              </a:rPr>
              <a:t>a major technique for studying brain function?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The related examples:</a:t>
            </a:r>
          </a:p>
          <a:p>
            <a:pPr marL="609600" indent="-609600" eaLnBrk="1" hangingPunct="1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The following statements are TRUE based on the text …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These are any activities done by the farmers, EXCEPT …</a:t>
            </a:r>
          </a:p>
        </p:txBody>
      </p:sp>
      <p:pic>
        <p:nvPicPr>
          <p:cNvPr id="53252" name="Picture 1028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stem</a:t>
            </a:r>
          </a:p>
        </p:txBody>
      </p:sp>
      <p:sp>
        <p:nvSpPr>
          <p:cNvPr id="5427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4. ________________ is the least form of behavior disorder.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	a. Psychosis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Panic disorder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Neurasthenia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Neurosis</a:t>
            </a:r>
          </a:p>
        </p:txBody>
      </p:sp>
      <p:pic>
        <p:nvPicPr>
          <p:cNvPr id="54276" name="Picture 1028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529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Better: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(When using incomplete statements avoid beginning with the blank space.)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least severe form of behavior disorder is __________________.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5300" name="Picture 1028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options</a:t>
            </a: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number of photoreceptors in the retina of each human is about . . . 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	a. 115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65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35 billion</a:t>
            </a:r>
          </a:p>
        </p:txBody>
      </p:sp>
      <p:pic>
        <p:nvPicPr>
          <p:cNvPr id="56324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Better:</a:t>
            </a:r>
            <a:r>
              <a:rPr lang="en-US" i="1" dirty="0" smtClean="0">
                <a:solidFill>
                  <a:srgbClr val="00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When possible, present alternatives in some logical order.)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number of photo receptors in the retina of each human is about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	a. 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35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65 million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115 million</a:t>
            </a:r>
          </a:p>
        </p:txBody>
      </p:sp>
      <p:pic>
        <p:nvPicPr>
          <p:cNvPr id="57348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poor options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54538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6. </a:t>
            </a:r>
            <a:r>
              <a:rPr lang="en-US" dirty="0" err="1" smtClean="0">
                <a:solidFill>
                  <a:srgbClr val="000000"/>
                </a:solidFill>
              </a:rPr>
              <a:t>Latane</a:t>
            </a:r>
            <a:r>
              <a:rPr lang="en-US" dirty="0" smtClean="0">
                <a:solidFill>
                  <a:srgbClr val="000000"/>
                </a:solidFill>
              </a:rPr>
              <a:t> and Darley's smoke-filled room experiment suggested that people are less likely to help in groups than alone, because people</a:t>
            </a:r>
            <a:r>
              <a:rPr lang="id-ID" dirty="0" smtClean="0">
                <a:solidFill>
                  <a:srgbClr val="000000"/>
                </a:solidFill>
              </a:rPr>
              <a:t> ...</a:t>
            </a:r>
            <a:endParaRPr lang="en-US" dirty="0" smtClean="0">
              <a:solidFill>
                <a:srgbClr val="000000"/>
              </a:solidFill>
            </a:endParaRPr>
          </a:p>
          <a:p>
            <a:pPr marL="628650" indent="-6286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	a. in groups talk to one another.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b. who are alone are more attentive.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c. in groups do not display pluralistic 	ignorance.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d. in groups allow others to define the 	situation as a non-emergency</a:t>
            </a:r>
          </a:p>
        </p:txBody>
      </p:sp>
      <p:pic>
        <p:nvPicPr>
          <p:cNvPr id="58372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5720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Better:</a:t>
            </a:r>
            <a:r>
              <a:rPr lang="en-US" sz="2800" i="1" dirty="0" smtClean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(All alternatives should be approximately equal in length.)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6. </a:t>
            </a:r>
            <a:r>
              <a:rPr lang="en-US" sz="2800" dirty="0" err="1" smtClean="0">
                <a:solidFill>
                  <a:srgbClr val="000000"/>
                </a:solidFill>
              </a:rPr>
              <a:t>Latane</a:t>
            </a:r>
            <a:r>
              <a:rPr lang="en-US" sz="2800" dirty="0" smtClean="0">
                <a:solidFill>
                  <a:srgbClr val="000000"/>
                </a:solidFill>
              </a:rPr>
              <a:t> and Darley's smoke-filled room experiment suggested that people are less likely to help in groups than alone, because people in groups</a:t>
            </a:r>
            <a:r>
              <a:rPr lang="id-ID" sz="2800" dirty="0" smtClean="0">
                <a:solidFill>
                  <a:srgbClr val="000000"/>
                </a:solidFill>
              </a:rPr>
              <a:t> ...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a. talk to one another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b. are less attentive than people who are 	alone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c. do not display pluralistic ignorance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d. allow other to define non-emergencies</a:t>
            </a:r>
          </a:p>
        </p:txBody>
      </p:sp>
      <p:pic>
        <p:nvPicPr>
          <p:cNvPr id="59396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Strengths of Multiple-choice Test</a:t>
            </a:r>
          </a:p>
          <a:p>
            <a:r>
              <a:rPr lang="en-US" dirty="0" smtClean="0"/>
              <a:t>More representative in term of material/content.</a:t>
            </a:r>
          </a:p>
          <a:p>
            <a:r>
              <a:rPr lang="en-US" dirty="0" smtClean="0"/>
              <a:t>Easy to administer and analyze </a:t>
            </a:r>
          </a:p>
          <a:p>
            <a:r>
              <a:rPr lang="en-US" dirty="0" smtClean="0"/>
              <a:t>More objective in scoring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/>
              <a:t>Weaknesses of Multiple-choice Test</a:t>
            </a:r>
          </a:p>
          <a:p>
            <a:r>
              <a:rPr lang="en-US" dirty="0" smtClean="0"/>
              <a:t>The technique tests only recognition knowledge</a:t>
            </a:r>
          </a:p>
          <a:p>
            <a:r>
              <a:rPr lang="en-US" dirty="0" smtClean="0"/>
              <a:t>Guessing may have a considerable effect on test scores</a:t>
            </a:r>
          </a:p>
          <a:p>
            <a:r>
              <a:rPr lang="en-US" dirty="0" smtClean="0"/>
              <a:t>The technique severely restricts what can be tested</a:t>
            </a:r>
          </a:p>
          <a:p>
            <a:r>
              <a:rPr lang="en-US" dirty="0" err="1" smtClean="0"/>
              <a:t>Washback</a:t>
            </a:r>
            <a:r>
              <a:rPr lang="en-US" dirty="0" smtClean="0"/>
              <a:t> may be harmful</a:t>
            </a:r>
          </a:p>
          <a:p>
            <a:r>
              <a:rPr lang="en-US" dirty="0" smtClean="0"/>
              <a:t>Cheating may be facilitated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rial Black" pitchFamily="34" charset="0"/>
              </a:rPr>
              <a:t>The Purpose of Testing: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marL="273050" indent="-2730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provide a record for assigning grades.</a:t>
            </a:r>
          </a:p>
          <a:p>
            <a:pPr marL="273050" indent="-2730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provide a learning experience for students.</a:t>
            </a:r>
          </a:p>
          <a:p>
            <a:pPr marL="273050" indent="-2730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motivate students to learn.</a:t>
            </a:r>
          </a:p>
          <a:p>
            <a:pPr marL="273050" indent="-2730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serve as a guide for further study.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assess how well students are achieving the stated goals of the lesson.</a:t>
            </a:r>
          </a:p>
          <a:p>
            <a:pPr marL="273050" indent="-2730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To provide the instructor with an opportunity to reinforce the stated objectives and highlight what is important for students to remember.</a:t>
            </a:r>
          </a:p>
          <a:p>
            <a:pPr marL="533400" indent="-533400"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0" name="Picture 4" descr="30396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57164"/>
            <a:ext cx="1008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2. True or False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467600" cy="4419600"/>
          </a:xfrm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3300"/>
                </a:solidFill>
              </a:rPr>
              <a:t>Each statement is clearly true or clearly false.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3300"/>
                </a:solidFill>
              </a:rPr>
              <a:t>Trivial details should not make a statement false.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3300"/>
                </a:solidFill>
              </a:rPr>
              <a:t>Statements are written concisely without more elaboration than necessary.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3300"/>
                </a:solidFill>
              </a:rPr>
              <a:t>Statements are NOT quoted exactly from text.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57200" y="3048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What to Look for on</a:t>
            </a:r>
          </a:p>
          <a:p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True/False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2910" y="1066800"/>
            <a:ext cx="7967690" cy="5334000"/>
          </a:xfrm>
        </p:spPr>
        <p:txBody>
          <a:bodyPr/>
          <a:lstStyle/>
          <a:p>
            <a:pPr marL="534988" indent="-534988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3300"/>
                </a:solidFill>
              </a:rPr>
              <a:t>Give emphasis on the use of quantitative terms than qualitative terms.</a:t>
            </a:r>
          </a:p>
          <a:p>
            <a:pPr marL="534988" indent="-534988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3300"/>
                </a:solidFill>
              </a:rPr>
              <a:t>Avoid using of specific determiners which usually gives a clue to the answer.</a:t>
            </a:r>
          </a:p>
          <a:p>
            <a:pPr marL="903288" lvl="1" indent="-36830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00"/>
                </a:solidFill>
              </a:rPr>
              <a:t>False</a:t>
            </a:r>
            <a:r>
              <a:rPr lang="en-US" dirty="0" smtClean="0"/>
              <a:t> = all, always, never, every, none, only</a:t>
            </a:r>
          </a:p>
          <a:p>
            <a:pPr marL="903288" lvl="1" indent="-36830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00"/>
                </a:solidFill>
              </a:rPr>
              <a:t>True</a:t>
            </a:r>
            <a:r>
              <a:rPr lang="en-US" dirty="0" smtClean="0"/>
              <a:t> = generally, sometimes, usually, maybe, often</a:t>
            </a:r>
            <a:endParaRPr lang="en-US" dirty="0" smtClean="0">
              <a:solidFill>
                <a:srgbClr val="003300"/>
              </a:solidFill>
            </a:endParaRPr>
          </a:p>
          <a:p>
            <a:pPr marL="534988" indent="-534988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3300"/>
                </a:solidFill>
              </a:rPr>
              <a:t>Discourage the use of negative statements.</a:t>
            </a:r>
          </a:p>
          <a:p>
            <a:pPr marL="534988" indent="-534988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3300"/>
                </a:solidFill>
              </a:rPr>
              <a:t>Whenever a controversial statement is used, the authority should be quoted.</a:t>
            </a:r>
          </a:p>
          <a:p>
            <a:pPr marL="534988" indent="-534988" eaLnBrk="1" hangingPunct="1">
              <a:lnSpc>
                <a:spcPct val="80000"/>
              </a:lnSpc>
            </a:pPr>
            <a:r>
              <a:rPr lang="en-US" sz="3000" dirty="0" smtClean="0">
                <a:solidFill>
                  <a:srgbClr val="003300"/>
                </a:solidFill>
              </a:rPr>
              <a:t>Discourage the use of pattern for answers.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dirty="0" smtClean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600" y="304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Tips in Making True/False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7924800" cy="3048000"/>
          </a:xfrm>
        </p:spPr>
        <p:txBody>
          <a:bodyPr/>
          <a:lstStyle/>
          <a:p>
            <a:pPr marL="1163638" indent="-1074738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____ 1. Repetition always strengthens the tendency for a response to occur. </a:t>
            </a:r>
          </a:p>
          <a:p>
            <a:pPr marL="1597025" indent="-1508125" eaLnBrk="1" hangingPunct="1">
              <a:buFontTx/>
              <a:buNone/>
            </a:pPr>
            <a:r>
              <a:rPr lang="en-US" i="1" dirty="0" smtClean="0">
                <a:solidFill>
                  <a:srgbClr val="FF3300"/>
                </a:solidFill>
                <a:cs typeface="Arial" charset="0"/>
              </a:rPr>
              <a:t>(Using "always" usually means the answer is false.)</a:t>
            </a:r>
          </a:p>
        </p:txBody>
      </p:sp>
      <p:pic>
        <p:nvPicPr>
          <p:cNvPr id="64516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800" b="1">
                <a:solidFill>
                  <a:srgbClr val="CC0000"/>
                </a:solidFill>
              </a:rPr>
              <a:t>Find the errors, and/or problems with the following true-false tests.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572000"/>
          </a:xfrm>
        </p:spPr>
        <p:txBody>
          <a:bodyPr/>
          <a:lstStyle/>
          <a:p>
            <a:pPr marL="1258888" indent="-1258888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_____ 2. The process of extinction is seldom immediate but extends over a number of trials. </a:t>
            </a:r>
          </a:p>
          <a:p>
            <a:pPr marL="1655763" indent="-1655763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marL="1655763" indent="-1655763"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rgbClr val="FF3300"/>
                </a:solidFill>
                <a:cs typeface="Arial" charset="0"/>
              </a:rPr>
              <a:t>(</a:t>
            </a:r>
            <a:r>
              <a:rPr lang="en-US" i="1" dirty="0" smtClean="0">
                <a:solidFill>
                  <a:srgbClr val="FF3300"/>
                </a:solidFill>
                <a:cs typeface="Arial" charset="0"/>
              </a:rPr>
              <a:t>Words like "seldom" usually indicate a true statement.)</a:t>
            </a:r>
          </a:p>
        </p:txBody>
      </p:sp>
      <p:pic>
        <p:nvPicPr>
          <p:cNvPr id="65540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572000"/>
          </a:xfrm>
        </p:spPr>
        <p:txBody>
          <a:bodyPr/>
          <a:lstStyle/>
          <a:p>
            <a:pPr marL="1436688" indent="-1436688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_____ 3. The mean, median, and mode are measures of central tendency, whereas the standard deviation and range are measures of variability. </a:t>
            </a:r>
          </a:p>
          <a:p>
            <a:pPr marL="1655763" indent="-1655763"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000000"/>
              </a:solidFill>
              <a:cs typeface="Arial" charset="0"/>
            </a:endParaRPr>
          </a:p>
          <a:p>
            <a:pPr marL="1655763" indent="-1655763" eaLnBrk="1" hangingPunct="1"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FF3300"/>
                </a:solidFill>
                <a:cs typeface="Arial" charset="0"/>
              </a:rPr>
              <a:t>(Express a single idea in each statement.) </a:t>
            </a:r>
            <a:r>
              <a:rPr lang="en-US" sz="2800" i="1" dirty="0" err="1" smtClean="0">
                <a:solidFill>
                  <a:srgbClr val="FF3300"/>
                </a:solidFill>
                <a:cs typeface="Arial" charset="0"/>
              </a:rPr>
              <a:t>e.g.</a:t>
            </a:r>
            <a:r>
              <a:rPr lang="en-US" sz="2800" i="1" dirty="0" err="1" smtClean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“</a:t>
            </a:r>
            <a:r>
              <a:rPr lang="en-US" sz="2800" i="1" dirty="0" err="1" smtClean="0">
                <a:solidFill>
                  <a:srgbClr val="FF3300"/>
                </a:solidFill>
                <a:cs typeface="Arial" charset="0"/>
              </a:rPr>
              <a:t>The</a:t>
            </a:r>
            <a:r>
              <a:rPr lang="en-US" sz="2800" i="1" dirty="0" smtClean="0">
                <a:solidFill>
                  <a:srgbClr val="FF3300"/>
                </a:solidFill>
                <a:cs typeface="Arial" charset="0"/>
              </a:rPr>
              <a:t> mean</a:t>
            </a:r>
            <a:r>
              <a:rPr lang="id-ID" sz="2800" i="1" dirty="0" smtClean="0">
                <a:solidFill>
                  <a:srgbClr val="FF3300"/>
                </a:solidFill>
                <a:cs typeface="Arial" charset="0"/>
              </a:rPr>
              <a:t>, median,</a:t>
            </a:r>
            <a:r>
              <a:rPr lang="en-US" sz="2800" i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id-ID" sz="2800" i="1" dirty="0" smtClean="0">
                <a:solidFill>
                  <a:srgbClr val="FF3300"/>
                </a:solidFill>
                <a:cs typeface="Arial" charset="0"/>
              </a:rPr>
              <a:t>and mode</a:t>
            </a:r>
            <a:r>
              <a:rPr lang="en-US" sz="2800" i="1" dirty="0" smtClean="0">
                <a:solidFill>
                  <a:srgbClr val="FF3300"/>
                </a:solidFill>
                <a:cs typeface="Arial" charset="0"/>
              </a:rPr>
              <a:t> are measures of central tendency.</a:t>
            </a:r>
            <a:r>
              <a:rPr lang="en-US" sz="2800" i="1" dirty="0" smtClean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”</a:t>
            </a:r>
            <a:endParaRPr lang="en-US" sz="2800" i="1" dirty="0" smtClean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66564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Black" pitchFamily="34" charset="0"/>
              </a:rPr>
              <a:t>3. Matching Type test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2390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Parts of the Matching Type Test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id-ID" sz="4000" dirty="0" smtClean="0">
                <a:solidFill>
                  <a:srgbClr val="FF0000"/>
                </a:solidFill>
                <a:latin typeface="Arial" charset="0"/>
              </a:rPr>
              <a:t>Horizontal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Type)</a:t>
            </a:r>
          </a:p>
        </p:txBody>
      </p:sp>
      <p:sp>
        <p:nvSpPr>
          <p:cNvPr id="1024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86200" cy="39624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Column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(Premise)</a:t>
            </a:r>
          </a:p>
        </p:txBody>
      </p:sp>
      <p:sp>
        <p:nvSpPr>
          <p:cNvPr id="1024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57400"/>
            <a:ext cx="3886200" cy="39624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Column 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(Response)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Parts of the Matching Type Test</a:t>
            </a:r>
            <a:br>
              <a:rPr lang="en-US" sz="4000" dirty="0" smtClean="0">
                <a:latin typeface="Arial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id-ID" sz="4000" dirty="0" smtClean="0">
                <a:solidFill>
                  <a:srgbClr val="FF0000"/>
                </a:solidFill>
                <a:latin typeface="Arial" charset="0"/>
              </a:rPr>
              <a:t>Vertical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> Type)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</a:rPr>
              <a:t>(Response)</a:t>
            </a:r>
          </a:p>
        </p:txBody>
      </p:sp>
      <p:sp>
        <p:nvSpPr>
          <p:cNvPr id="112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24200" y="1905000"/>
            <a:ext cx="3886200" cy="19812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</a:rPr>
              <a:t>(Premise)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The list of responses should be relatively short.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Response options should be arranged alphabetically or numerically.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Directions clearly indicate the basis for matching.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Can responses be used more than once?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Where will you place your answer? 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Can students infer relationships or are they based on real world logic?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 dirty="0">
                <a:solidFill>
                  <a:schemeClr val="tx2"/>
                </a:solidFill>
                <a:latin typeface="Arial" charset="0"/>
              </a:rPr>
              <a:t>Matching Type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5794" y="142852"/>
            <a:ext cx="8686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General Steps in Test Construction</a:t>
            </a:r>
          </a:p>
        </p:txBody>
      </p:sp>
      <p:sp>
        <p:nvSpPr>
          <p:cNvPr id="64516" name="AutoShape 10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" y="1804982"/>
            <a:ext cx="2133600" cy="838200"/>
          </a:xfrm>
          <a:prstGeom prst="flowChartProcess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OUTLINE</a:t>
            </a:r>
          </a:p>
        </p:txBody>
      </p:sp>
      <p:sp>
        <p:nvSpPr>
          <p:cNvPr id="64520" name="AutoShape 10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14800" y="990600"/>
            <a:ext cx="2057400" cy="990600"/>
          </a:xfrm>
          <a:prstGeom prst="flowChartProcess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DRAFT</a:t>
            </a:r>
          </a:p>
        </p:txBody>
      </p:sp>
      <p:sp>
        <p:nvSpPr>
          <p:cNvPr id="64521" name="AutoShape 103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86200" y="2362200"/>
            <a:ext cx="2133600" cy="1524000"/>
          </a:xfrm>
          <a:prstGeom prst="flowChartDecision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ORDER</a:t>
            </a:r>
          </a:p>
        </p:txBody>
      </p:sp>
      <p:sp>
        <p:nvSpPr>
          <p:cNvPr id="64522" name="AutoShape 103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00" y="4343400"/>
            <a:ext cx="2286000" cy="1371600"/>
          </a:xfrm>
          <a:prstGeom prst="flowChartDecision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TEST</a:t>
            </a:r>
          </a:p>
        </p:txBody>
      </p:sp>
      <p:sp>
        <p:nvSpPr>
          <p:cNvPr id="64523" name="AutoShape 103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05600" y="4495800"/>
            <a:ext cx="1981200" cy="10668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Arial" charset="0"/>
              </a:rPr>
              <a:t>ANALYZE</a:t>
            </a:r>
          </a:p>
        </p:txBody>
      </p:sp>
      <p:sp>
        <p:nvSpPr>
          <p:cNvPr id="64526" name="Line 1038"/>
          <p:cNvSpPr>
            <a:spLocks noChangeShapeType="1"/>
          </p:cNvSpPr>
          <p:nvPr/>
        </p:nvSpPr>
        <p:spPr bwMode="auto">
          <a:xfrm>
            <a:off x="1790700" y="2654300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64528" name="AutoShape 1040"/>
          <p:cNvCxnSpPr>
            <a:cxnSpLocks noChangeShapeType="1"/>
          </p:cNvCxnSpPr>
          <p:nvPr/>
        </p:nvCxnSpPr>
        <p:spPr bwMode="auto">
          <a:xfrm flipV="1">
            <a:off x="2971800" y="1512888"/>
            <a:ext cx="1104900" cy="3657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64529" name="Line 1041"/>
          <p:cNvSpPr>
            <a:spLocks noChangeShapeType="1"/>
          </p:cNvSpPr>
          <p:nvPr/>
        </p:nvSpPr>
        <p:spPr bwMode="auto">
          <a:xfrm>
            <a:off x="4953000" y="198120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4531" name="Line 1043"/>
          <p:cNvSpPr>
            <a:spLocks noChangeShapeType="1"/>
          </p:cNvSpPr>
          <p:nvPr/>
        </p:nvSpPr>
        <p:spPr bwMode="auto">
          <a:xfrm>
            <a:off x="4953000" y="38862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4533" name="Line 1045"/>
          <p:cNvSpPr>
            <a:spLocks noChangeShapeType="1"/>
          </p:cNvSpPr>
          <p:nvPr/>
        </p:nvSpPr>
        <p:spPr bwMode="auto">
          <a:xfrm>
            <a:off x="6096000" y="50292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64534" name="AutoShape 1046"/>
          <p:cNvCxnSpPr>
            <a:cxnSpLocks noChangeShapeType="1"/>
            <a:stCxn id="64523" idx="3"/>
            <a:endCxn id="64520" idx="3"/>
          </p:cNvCxnSpPr>
          <p:nvPr/>
        </p:nvCxnSpPr>
        <p:spPr bwMode="auto">
          <a:xfrm flipH="1" flipV="1">
            <a:off x="6191250" y="1485900"/>
            <a:ext cx="2514600" cy="3543300"/>
          </a:xfrm>
          <a:prstGeom prst="bentConnector3">
            <a:avLst>
              <a:gd name="adj1" fmla="val -8333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64535" name="AutoShape 1047"/>
          <p:cNvSpPr>
            <a:spLocks noChangeArrowheads="1"/>
          </p:cNvSpPr>
          <p:nvPr/>
        </p:nvSpPr>
        <p:spPr bwMode="auto">
          <a:xfrm>
            <a:off x="5867400" y="6019800"/>
            <a:ext cx="2971800" cy="609600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Arial" charset="0"/>
              </a:rPr>
              <a:t>SUBMISSION</a:t>
            </a:r>
          </a:p>
        </p:txBody>
      </p:sp>
      <p:sp>
        <p:nvSpPr>
          <p:cNvPr id="64536" name="Line 1048"/>
          <p:cNvSpPr>
            <a:spLocks noChangeShapeType="1"/>
          </p:cNvSpPr>
          <p:nvPr/>
        </p:nvSpPr>
        <p:spPr bwMode="auto">
          <a:xfrm>
            <a:off x="7620000" y="55626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4518" name="AutoShape 10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2900" y="4559300"/>
            <a:ext cx="2667000" cy="1219200"/>
          </a:xfrm>
          <a:prstGeom prst="flowChartPreparation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 dirty="0">
                <a:latin typeface="Arial" charset="0"/>
              </a:rPr>
              <a:t>PRODUCE A </a:t>
            </a:r>
          </a:p>
          <a:p>
            <a:pPr algn="ctr"/>
            <a:r>
              <a:rPr lang="en-US" sz="2800" b="1" i="1" dirty="0">
                <a:latin typeface="Arial" charset="0"/>
              </a:rPr>
              <a:t>T.O.S.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724400"/>
          </a:xfrm>
        </p:spPr>
        <p:txBody>
          <a:bodyPr/>
          <a:lstStyle/>
          <a:p>
            <a:pPr marL="450850" indent="-45085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Position of matches should be varied. Avoid using patterns. </a:t>
            </a:r>
          </a:p>
          <a:p>
            <a:pPr marL="450850" indent="-45085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 choices of each matching set should be on one page</a:t>
            </a:r>
          </a:p>
          <a:p>
            <a:pPr marL="450850" indent="-45085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There are more responses than premises in a single set if responses cannot be used more than once.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Matching Type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 premises are homogeneous as well as the responses and are grouped as one item.</a:t>
            </a:r>
          </a:p>
          <a:p>
            <a:pPr marL="355600" indent="-3556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If responses can be used more than once, it should be proportional to the number of premises (3:5 or 4:10)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3300"/>
                </a:solidFill>
              </a:rPr>
              <a:t>	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Matching Type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 of </a:t>
            </a:r>
            <a:r>
              <a:rPr lang="en-US" dirty="0" smtClean="0"/>
              <a:t>poor</a:t>
            </a:r>
            <a:r>
              <a:rPr lang="en-US" dirty="0" smtClean="0"/>
              <a:t> </a:t>
            </a:r>
            <a:r>
              <a:rPr lang="en-US" dirty="0" smtClean="0"/>
              <a:t>matching: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Directions: Match the following.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Food		   	A. Primary </a:t>
            </a:r>
            <a:r>
              <a:rPr lang="en-US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reinforcer</a:t>
            </a:r>
            <a:endParaRPr lang="en-US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609600" indent="-609600" eaLnBrk="1" hangingPunct="1"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Psychoanalysis	 	B. Sigmund Freud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B.F. Skinner	   	C. Operant conditioning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Standard deviation 	D. Measure of variability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Schizophrenia	   	E. Hallucinations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5364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1356" y="209538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Examples: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Better: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(Use homogenous material in matching items, and if responses are not to be used more than once, include more responses than stimuli.)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Match the theories in Column A with their proponents in Column B. Write the letter of the correct answer.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Column A	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Column B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1. Psychodynamic Theory		A. Albert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Bandura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2. Trait Theory			B. B.F. Skinner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3. Behaviorism			C. Carl Rogers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4. Humanism			D. Gordon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Allport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5. Social Learning Theory		E.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Karn</a:t>
            </a: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Horney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			F. Raymond </a:t>
            </a:r>
            <a:r>
              <a:rPr lang="en-US" sz="2800" dirty="0" err="1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Cattell</a:t>
            </a:r>
            <a:endParaRPr lang="en-US" sz="2800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			G. Sigmund Freud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r>
              <a:rPr lang="en-US" sz="3200" dirty="0" smtClean="0"/>
              <a:t>The other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In the blank space in column A, put the </a:t>
            </a:r>
            <a:r>
              <a:rPr lang="en-US" i="1" u="sng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letter</a:t>
            </a:r>
            <a:r>
              <a:rPr lang="en-US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of that in column B that has the same or similar meaning.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Column A	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</a:t>
            </a: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Column 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1. Board			A. Catch up with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2. Call			B. Get 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3. Postpone			C. Get 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4. Remove			D. Keep off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5. Continue			E. Keep 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6. Overtake 		   	F.  Look out for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7. Arrive 			G. Look up to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___ 8. Be careful of			H. Point out</a:t>
            </a:r>
            <a:endParaRPr lang="en-US" i="1" dirty="0" smtClean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 				</a:t>
            </a: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I.   Put across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		J.  Put off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		K. Run across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				L.  Take off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371600"/>
          </a:xfrm>
        </p:spPr>
        <p:txBody>
          <a:bodyPr/>
          <a:lstStyle/>
          <a:p>
            <a:pPr marL="450850" indent="-450850" eaLnBrk="1" hangingPunct="1"/>
            <a:r>
              <a:rPr lang="en-US" b="1" dirty="0" smtClean="0"/>
              <a:t>4. Sentence Completion / Fill-in the Blanks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866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/>
          <a:lstStyle/>
          <a:p>
            <a:pPr marL="450850" indent="-4508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Only significant words are omitted.</a:t>
            </a:r>
          </a:p>
          <a:p>
            <a:pPr marL="450850" indent="-4508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When omitting words, enough clues are left so that the student who knows the correct answer can supply the correct response.</a:t>
            </a:r>
          </a:p>
          <a:p>
            <a:pPr marL="450850" indent="-450850"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Ensure that grammatical clues are avoided.</a:t>
            </a:r>
          </a:p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Blanks are at the end of the statement.</a:t>
            </a:r>
          </a:p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length of the responses are limited to single words or short phrases.</a:t>
            </a:r>
          </a:p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Questions are not lifted as verbatim quotes from text.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Sentence Completion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1508" name="Picture 4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1752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8001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An animal with six legs is called _________.</a:t>
            </a:r>
          </a:p>
          <a:p>
            <a:pPr marL="82550" indent="-82550">
              <a:spcBef>
                <a:spcPct val="50000"/>
              </a:spcBef>
            </a:pPr>
            <a:r>
              <a:rPr lang="en-US" sz="2800" i="1" dirty="0">
                <a:solidFill>
                  <a:srgbClr val="FF3300"/>
                </a:solidFill>
              </a:rPr>
              <a:t>The item is so indefinite</a:t>
            </a:r>
            <a:r>
              <a:rPr lang="en-US" sz="2800" i="1" dirty="0" smtClean="0">
                <a:solidFill>
                  <a:srgbClr val="FF3300"/>
                </a:solidFill>
              </a:rPr>
              <a:t>. It </a:t>
            </a:r>
            <a:r>
              <a:rPr lang="en-US" sz="2800" i="1" dirty="0">
                <a:solidFill>
                  <a:srgbClr val="FF3300"/>
                </a:solidFill>
              </a:rPr>
              <a:t>can be completed with answers such as bee, mosquito or any other insect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8001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</a:rPr>
              <a:t>Better: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1. Animals with six legs are called ___________.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pic>
        <p:nvPicPr>
          <p:cNvPr id="22531" name="Picture 3" descr="3040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1752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7467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The __________ is the answer in _____.</a:t>
            </a:r>
          </a:p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3300"/>
                </a:solidFill>
              </a:rPr>
              <a:t>Too many key words are omitted. Lines are not in equal length.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733800"/>
            <a:ext cx="7696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Better: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1. The product is the answers in _________.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build="p" autoUpdateAnimBg="0"/>
      <p:bldP spid="10342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</p:txBody>
      </p:sp>
      <p:sp>
        <p:nvSpPr>
          <p:cNvPr id="187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1. If a mango weighs 250 grams, 10 mangoes would weigh ______.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There are two possible answers – 250 grams and 0.25 kilos.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Better:</a:t>
            </a:r>
          </a:p>
          <a:p>
            <a:pPr marL="355600" indent="-355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1. If a mango weighs 250 grams, 10 mangoes would weigh ____ grams.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914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Step 1: OUTLINE</a:t>
            </a:r>
            <a:endParaRPr lang="en-US" sz="5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90760"/>
            <a:ext cx="8286808" cy="2667000"/>
          </a:xfrm>
        </p:spPr>
        <p:txBody>
          <a:bodyPr>
            <a:normAutofit fontScale="92500" lnSpcReduction="20000"/>
          </a:bodyPr>
          <a:lstStyle/>
          <a:p>
            <a:pPr marL="908050" lvl="1" indent="-457200" eaLnBrk="1" hangingPunct="1"/>
            <a:r>
              <a:rPr lang="en-US" sz="3600" dirty="0" smtClean="0"/>
              <a:t>	</a:t>
            </a:r>
            <a:r>
              <a:rPr lang="en-US" sz="4300" dirty="0" smtClean="0"/>
              <a:t>The unit learning objectives, or</a:t>
            </a:r>
          </a:p>
          <a:p>
            <a:pPr marL="908050" lvl="1" indent="-457200" eaLnBrk="1" hangingPunct="1"/>
            <a:r>
              <a:rPr lang="en-US" sz="4300" dirty="0" smtClean="0"/>
              <a:t>	The unit content or major concepts to be covered by the test</a:t>
            </a:r>
          </a:p>
          <a:p>
            <a:pPr eaLnBrk="1" hangingPunct="1">
              <a:buFontTx/>
              <a:buNone/>
            </a:pPr>
            <a:endParaRPr lang="en-US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5. Essay / Short Answer Test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2484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Types of Essay Items: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4988" indent="-534988" eaLnBrk="1" hangingPunct="1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C0000"/>
                </a:solidFill>
              </a:rPr>
              <a:t>Extended response type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</a:p>
          <a:p>
            <a:pPr marL="534988" indent="-534988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	The test may be answered by the examinee in whatever manner he wants</a:t>
            </a:r>
          </a:p>
          <a:p>
            <a:pPr marL="1793875" lvl="1" indent="-1427163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   Example: </a:t>
            </a:r>
            <a:r>
              <a:rPr lang="en-US" i="1" dirty="0" smtClean="0">
                <a:solidFill>
                  <a:srgbClr val="CC0000"/>
                </a:solidFill>
              </a:rPr>
              <a:t>Do you think teachers should be allowed to work abroad as domestic helpers?  Explain your answer!.</a:t>
            </a:r>
          </a:p>
          <a:p>
            <a:pPr marL="534988" indent="-534988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C0000"/>
                </a:solidFill>
              </a:rPr>
              <a:t>Restricted response type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</a:p>
          <a:p>
            <a:pPr marL="534988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The test limits the examinees response may be answered by the examinee’s responses in terms of length, content, style or organization. </a:t>
            </a:r>
          </a:p>
          <a:p>
            <a:pPr marL="1698625" lvl="1" indent="-1331913"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  Example: </a:t>
            </a:r>
            <a:r>
              <a:rPr lang="en-US" i="1" dirty="0" smtClean="0">
                <a:solidFill>
                  <a:srgbClr val="CC0000"/>
                </a:solidFill>
              </a:rPr>
              <a:t>Give and explain three reasons why the government should or should not allow teachers to work abroad as domestic helpers.</a:t>
            </a:r>
          </a:p>
          <a:p>
            <a:pPr lvl="1" eaLnBrk="1" hangingPunct="1"/>
            <a:endParaRPr lang="en-US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/>
          <a:lstStyle/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task is clearly defined.  The students are given an idea on the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scope and direction you intended for the answer to take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  The question starts with a description of the required behavior to put them in the correct mind frame. </a:t>
            </a:r>
          </a:p>
          <a:p>
            <a:pPr marL="450850" indent="-450850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		E.g.  “Compare” or “Analyze”</a:t>
            </a:r>
          </a:p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The questions are written in the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linguistic level appropriate to the students.</a:t>
            </a:r>
          </a:p>
          <a:p>
            <a:pPr marL="450850" indent="-450850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Questions require a student to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demonstrate command of background information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not simply repeating information.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Essay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Questions regarding a student’s opinion on a certain issue should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focus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not on the opinion but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on the way it is presented and argued.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larger number of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shorter, more specific questions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are better, than, one or two longer questions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19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What to Look for on </a:t>
            </a:r>
          </a:p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Essay Tests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" charset="0"/>
              </a:rPr>
              <a:t>Proposed Criteria in Grading Essay Test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841396"/>
            <a:ext cx="7467600" cy="4873752"/>
          </a:xfrm>
        </p:spPr>
        <p:txBody>
          <a:bodyPr>
            <a:normAutofit/>
          </a:bodyPr>
          <a:lstStyle/>
          <a:p>
            <a:pPr marL="534988" indent="-534988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Ideas (20%)</a:t>
            </a:r>
          </a:p>
          <a:p>
            <a:pPr marL="534988" indent="-534988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Weight of Evidence Presented (40%)</a:t>
            </a:r>
          </a:p>
          <a:p>
            <a:pPr marL="534988" indent="-534988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Correct Usage (20%)</a:t>
            </a:r>
          </a:p>
          <a:p>
            <a:pPr marL="534988" indent="-534988" eaLnBrk="1" hangingPunct="1"/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Logical Conclusions drawn from the evidence (20%)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Example:</a:t>
            </a:r>
          </a:p>
        </p:txBody>
      </p:sp>
      <p:sp>
        <p:nvSpPr>
          <p:cNvPr id="1054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316788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What is wrong with this question?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Describe asthma?</a:t>
            </a:r>
          </a:p>
        </p:txBody>
      </p:sp>
      <p:sp>
        <p:nvSpPr>
          <p:cNvPr id="105477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22860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b="1" i="1">
                <a:solidFill>
                  <a:srgbClr val="FF3300"/>
                </a:solidFill>
                <a:latin typeface="Arial" charset="0"/>
              </a:rPr>
              <a:t>Better: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i="1">
                <a:solidFill>
                  <a:srgbClr val="FF3300"/>
                </a:solidFill>
                <a:latin typeface="Arial" charset="0"/>
              </a:rPr>
              <a:t>(Clearly explain what is expected of the student.)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Describe asthma. Include in your answer 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AutoNum type="alphaLcPeriod"/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the pathophysiologic features of asthma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AutoNum type="alphaLcPeriod"/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the clinical manifestations associated with an asthma episode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AutoNum type="alphaLcPeriod"/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the management of an asthma episode. </a:t>
            </a:r>
            <a:r>
              <a:rPr lang="en-US" sz="3200" b="1">
                <a:solidFill>
                  <a:srgbClr val="000000"/>
                </a:solidFill>
                <a:latin typeface="Arial" charset="0"/>
              </a:rPr>
              <a:t>(10 points)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Example:</a:t>
            </a:r>
          </a:p>
        </p:txBody>
      </p:sp>
      <p:sp>
        <p:nvSpPr>
          <p:cNvPr id="169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316788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What is wrong with this question?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Who is better, Rizal or Bonifacio?</a:t>
            </a:r>
          </a:p>
        </p:txBody>
      </p:sp>
      <p:sp>
        <p:nvSpPr>
          <p:cNvPr id="16998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22860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Better: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i="1" dirty="0">
                <a:solidFill>
                  <a:srgbClr val="FF3300"/>
                </a:solidFill>
                <a:latin typeface="Arial" charset="0"/>
              </a:rPr>
              <a:t>( </a:t>
            </a:r>
            <a:r>
              <a:rPr lang="en-US" sz="3200" dirty="0">
                <a:solidFill>
                  <a:srgbClr val="FF3300"/>
                </a:solidFill>
                <a:latin typeface="Arial" charset="0"/>
              </a:rPr>
              <a:t>The students are given an idea on the scope and direction you intended for the answer to take.</a:t>
            </a:r>
            <a:r>
              <a:rPr lang="en-US" sz="3200" i="1" dirty="0">
                <a:solidFill>
                  <a:srgbClr val="FF3300"/>
                </a:solidFill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Compare and contrast the method used by Rizal and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Bonifacio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in promoting nationalism.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(5 points)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6. Other types of Test Questions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6400"/>
            <a:ext cx="6858000" cy="457358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" charset="0"/>
              </a:rPr>
              <a:t>Restricted Response Test (RRT)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marL="82550" indent="-8255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Test takers are not given choices as possible answers. Items ask for a specific answer to each questions. </a:t>
            </a:r>
          </a:p>
          <a:p>
            <a:pPr marL="82550" indent="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Example:</a:t>
            </a:r>
          </a:p>
          <a:p>
            <a:pPr marL="1163638" lvl="2" indent="-43180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Who discovered the America continent?</a:t>
            </a:r>
          </a:p>
          <a:p>
            <a:pPr marL="1163638" lvl="2" indent="-43180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Enumerate the four elements of the state?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Arial" charset="0"/>
              </a:rPr>
              <a:t>Principles in constructing RRT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 marL="355600" indent="-35560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Do not ask for trivial facts or details. It is not only useless but also frustrates the students.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How many balls are used in a 9-ball match?</a:t>
            </a:r>
          </a:p>
          <a:p>
            <a:pPr marL="355600" indent="-35560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Questions should elicit facts not opinions?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What do you think President SBY should do for the country to recover from its’ economic deficit?</a:t>
            </a:r>
          </a:p>
          <a:p>
            <a:pPr marL="355600" indent="-355600"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Minimize questions that call for sheer memory work unless if the answer has important analytical significance.</a:t>
            </a:r>
          </a:p>
          <a:p>
            <a:pPr lvl="1" eaLnBrk="1" hangingPunct="1"/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When will the next president be sworn to office?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Step 2: Table of Specifications (TOS)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9958"/>
            <a:ext cx="7467600" cy="4873752"/>
          </a:xfrm>
        </p:spPr>
        <p:txBody>
          <a:bodyPr>
            <a:normAutofit/>
          </a:bodyPr>
          <a:lstStyle/>
          <a:p>
            <a:pPr marL="534988" indent="-534988" eaLnBrk="1" hangingPunct="1">
              <a:buClr>
                <a:schemeClr val="tx1"/>
              </a:buClr>
            </a:pPr>
            <a:r>
              <a:rPr lang="en-US" sz="3200" dirty="0" smtClean="0"/>
              <a:t>A two way chart that relates the learning outcomes to the course content</a:t>
            </a:r>
          </a:p>
          <a:p>
            <a:pPr marL="534988" indent="-534988" eaLnBrk="1" hangingPunct="1">
              <a:buClr>
                <a:schemeClr val="tx1"/>
              </a:buClr>
            </a:pPr>
            <a:r>
              <a:rPr lang="en-US" sz="3200" dirty="0" smtClean="0"/>
              <a:t>It enables the teacher to prepare a test containing a representative sample of student behavior in each of the areas tested.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Test takers are asked to arrange items in a systematic or logical order. </a:t>
            </a:r>
          </a:p>
          <a:p>
            <a:pPr lvl="1" eaLnBrk="1" hangingPunct="1"/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Arrange the presidents according to their term of office.</a:t>
            </a:r>
          </a:p>
          <a:p>
            <a:pPr lvl="2" eaLnBrk="1" hangingPunct="1">
              <a:buFont typeface="Tahom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_____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Soeharto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Tahom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_____ Megawati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Soekarno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Putri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 eaLnBrk="1" hangingPunct="1">
              <a:buFont typeface="Tahom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_____ Ir.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Soekarno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_____ B.J.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Habibie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lvl="2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_____ Abdurrahman Wahid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249238"/>
            <a:ext cx="83820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>
                <a:solidFill>
                  <a:srgbClr val="FF0000"/>
                </a:solidFill>
                <a:latin typeface="Arial" charset="0"/>
              </a:rPr>
              <a:t>Chronological Sequencing Test (CST)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Principles in constructing CST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953000"/>
          </a:xfrm>
        </p:spPr>
        <p:txBody>
          <a:bodyPr/>
          <a:lstStyle/>
          <a:p>
            <a:pPr marL="534988" indent="-534988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Items should be homogenous and are related to each other.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There should not be more than 5 items in each set.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Do not number the items. This confuses the students.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All items to be arranged should be in the same page.</a:t>
            </a:r>
          </a:p>
          <a:p>
            <a:pPr marL="534988" indent="-534988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Directions should be clearly stated and that each set should be labeled about their relevance.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Arial" charset="0"/>
              </a:rPr>
              <a:t>What is wrong in this test question?</a:t>
            </a:r>
            <a:r>
              <a:rPr lang="en-US" smtClean="0"/>
              <a:t> 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04928" y="1600200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Clr>
                <a:srgbClr val="000000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Arrange the following events in their chronological order.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 first thing I saw was the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Oceanorium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It’s the Australia’s largest marine park.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Where you can watch all sorts of sea fish and animals underwater.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Last Sunday, I visited marine park called Sea World at Surfer’s Paradise near Brisbane.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After the show, I had my lunch at a shape-like-ship restaurant.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 show was in a big outdoor of swimming pool</a:t>
            </a:r>
          </a:p>
          <a:p>
            <a:pPr marL="609600" indent="-609600" eaLnBrk="1" hangingPunct="1">
              <a:buClr>
                <a:srgbClr val="000000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Then I watched the performance of sea animals.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Better: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0292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War in the Pacific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Arrange the following events in chronological order. Write the numbers 1-5 on the blanks provided.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___ USAFEE forces in Bataan surrender to the Japanese.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___ Japanese forces attacks the US fleet in Pearl Harbor, Hawaii.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___ Japan breaks diplomatic ties with the US.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___ The US declares war with Japan.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___ Gen. MacArthur escapes to Australia from Corregidor.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atin typeface="Arial" charset="0"/>
              </a:rPr>
              <a:t>Proposed Arrangement of Test Items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00200"/>
            <a:ext cx="7467600" cy="4873752"/>
          </a:xfrm>
        </p:spPr>
        <p:txBody>
          <a:bodyPr/>
          <a:lstStyle/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True or False</a:t>
            </a:r>
          </a:p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Multiple Choice</a:t>
            </a:r>
          </a:p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Matching Type</a:t>
            </a:r>
          </a:p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Sentence Completion</a:t>
            </a:r>
          </a:p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Others (RRT/Analogy/CST)</a:t>
            </a:r>
          </a:p>
          <a:p>
            <a:pPr marL="534988" indent="-534988"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</a:rPr>
              <a:t>Essay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Things to Remember: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0298" y="2219348"/>
            <a:ext cx="6262702" cy="4495800"/>
          </a:xfrm>
        </p:spPr>
        <p:txBody>
          <a:bodyPr/>
          <a:lstStyle/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Making a good test takes time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Teachers have the obligation to provide their students with the best evaluation</a:t>
            </a:r>
          </a:p>
          <a:p>
            <a:pPr marL="450850" indent="-4508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Tests play an essential role in the life of the students, parents, teachers and other educators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5000"/>
            <a:ext cx="2286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lesson</a:t>
            </a: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makes a good </a:t>
            </a:r>
            <a:r>
              <a:rPr lang="en-US" i="1" dirty="0" smtClean="0">
                <a:solidFill>
                  <a:srgbClr val="CC0000"/>
                </a:solidFill>
                <a:latin typeface="Arial" charset="0"/>
              </a:rPr>
              <a:t>question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question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makes a good </a:t>
            </a:r>
            <a:r>
              <a:rPr lang="en-US" i="1" dirty="0" smtClean="0">
                <a:solidFill>
                  <a:srgbClr val="CC0000"/>
                </a:solidFill>
                <a:latin typeface="Arial" charset="0"/>
              </a:rPr>
              <a:t>content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content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makes a good </a:t>
            </a:r>
            <a:r>
              <a:rPr lang="en-US" i="1" dirty="0" smtClean="0">
                <a:solidFill>
                  <a:srgbClr val="CC0000"/>
                </a:solidFill>
                <a:latin typeface="Arial" charset="0"/>
              </a:rPr>
              <a:t>test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test</a:t>
            </a:r>
            <a:r>
              <a:rPr lang="en-US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makes a good </a:t>
            </a:r>
            <a:r>
              <a:rPr lang="en-US" i="1" dirty="0" smtClean="0">
                <a:solidFill>
                  <a:srgbClr val="CC0000"/>
                </a:solidFill>
                <a:latin typeface="Arial" charset="0"/>
              </a:rPr>
              <a:t>grade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grade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makes a good </a:t>
            </a:r>
            <a:r>
              <a:rPr lang="en-US" i="1" dirty="0" smtClean="0">
                <a:solidFill>
                  <a:srgbClr val="CC0000"/>
                </a:solidFill>
                <a:latin typeface="Arial" charset="0"/>
              </a:rPr>
              <a:t>student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good </a:t>
            </a:r>
            <a:r>
              <a:rPr lang="en-US" i="1" dirty="0" smtClean="0">
                <a:solidFill>
                  <a:srgbClr val="003300"/>
                </a:solidFill>
                <a:latin typeface="Arial" charset="0"/>
              </a:rPr>
              <a:t>student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makes a good </a:t>
            </a:r>
            <a:r>
              <a:rPr lang="en-US" b="1" i="1" dirty="0" smtClean="0">
                <a:solidFill>
                  <a:srgbClr val="CC0000"/>
                </a:solidFill>
                <a:latin typeface="Arial" charset="0"/>
              </a:rPr>
              <a:t>COMMUNITY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i="1" dirty="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POINTS TO PONDER…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090" y="2967335"/>
            <a:ext cx="4929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can0016"/>
          <p:cNvPicPr>
            <a:picLocks noChangeAspect="1" noChangeArrowheads="1"/>
          </p:cNvPicPr>
          <p:nvPr/>
        </p:nvPicPr>
        <p:blipFill>
          <a:blip r:embed="rId2">
            <a:lum bright="-36000" contrast="24000"/>
          </a:blip>
          <a:srcRect/>
          <a:stretch>
            <a:fillRect/>
          </a:stretch>
        </p:blipFill>
        <p:spPr bwMode="auto">
          <a:xfrm>
            <a:off x="228600" y="228600"/>
            <a:ext cx="85344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49"/>
            <a:ext cx="9144032" cy="68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14:reveal thruBlk="1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1442</TotalTime>
  <Words>3057</Words>
  <Application>Microsoft Office PowerPoint</Application>
  <PresentationFormat>On-screen Show (4:3)</PresentationFormat>
  <Paragraphs>435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Arial</vt:lpstr>
      <vt:lpstr>Arial Black</vt:lpstr>
      <vt:lpstr>Arial Narrow</vt:lpstr>
      <vt:lpstr>Calibri</vt:lpstr>
      <vt:lpstr>Century Schoolbook</vt:lpstr>
      <vt:lpstr>Comic Sans MS</vt:lpstr>
      <vt:lpstr>Courier New</vt:lpstr>
      <vt:lpstr>Tahoma</vt:lpstr>
      <vt:lpstr>Times New Roman</vt:lpstr>
      <vt:lpstr>Wingdings</vt:lpstr>
      <vt:lpstr>Wingdings 2</vt:lpstr>
      <vt:lpstr>Oriel</vt:lpstr>
      <vt:lpstr>PowerPoint Presentation</vt:lpstr>
      <vt:lpstr>Outline of this course:</vt:lpstr>
      <vt:lpstr>Types of Test</vt:lpstr>
      <vt:lpstr>The Purpose of Testing:</vt:lpstr>
      <vt:lpstr>General Steps in Test Construction</vt:lpstr>
      <vt:lpstr>Step 1: OUTLINE</vt:lpstr>
      <vt:lpstr>Step 2: Table of Specifications (TOS)</vt:lpstr>
      <vt:lpstr>PowerPoint Presentation</vt:lpstr>
      <vt:lpstr>PowerPoint Presentation</vt:lpstr>
      <vt:lpstr>Tips in Preparing the Table of Specifications (TOS)</vt:lpstr>
      <vt:lpstr>Tips in Preparing the Table of Specifications (TOS)</vt:lpstr>
      <vt:lpstr>Examples of Student Activities and Verbs for Bloom’s Cognitive Levels </vt:lpstr>
      <vt:lpstr>PowerPoint Presentation</vt:lpstr>
      <vt:lpstr>Tips in Preparing the Table of Specifications (TOS)</vt:lpstr>
      <vt:lpstr>Step 3: DRAFT   the questions covering the content in the outline: </vt:lpstr>
      <vt:lpstr>Step 4: ORDER  </vt:lpstr>
      <vt:lpstr>Step 5: Test</vt:lpstr>
      <vt:lpstr>PowerPoint Presentation</vt:lpstr>
      <vt:lpstr>General Rules in Writing Test Questions / stems</vt:lpstr>
      <vt:lpstr>General Rules in Writing Test Questions … (continuation)</vt:lpstr>
      <vt:lpstr>PowerPoint Presentation</vt:lpstr>
      <vt:lpstr>1. Multiple Choice Test</vt:lpstr>
      <vt:lpstr>PowerPoint Presentation</vt:lpstr>
      <vt:lpstr>Multiple Choice Questions</vt:lpstr>
      <vt:lpstr>Multiple Choice Questions:</vt:lpstr>
      <vt:lpstr>Multiple Choice Questions:</vt:lpstr>
      <vt:lpstr>Example of poor stem</vt:lpstr>
      <vt:lpstr>Examples</vt:lpstr>
      <vt:lpstr>Example of poor stem &amp; Options</vt:lpstr>
      <vt:lpstr>Examples </vt:lpstr>
      <vt:lpstr>Example of poor stem</vt:lpstr>
      <vt:lpstr>Examples</vt:lpstr>
      <vt:lpstr>Example of poor stem</vt:lpstr>
      <vt:lpstr>Examples</vt:lpstr>
      <vt:lpstr>Example of poor options</vt:lpstr>
      <vt:lpstr>Examples</vt:lpstr>
      <vt:lpstr>Example of poor options</vt:lpstr>
      <vt:lpstr>Examples</vt:lpstr>
      <vt:lpstr>PowerPoint Presentation</vt:lpstr>
      <vt:lpstr>2. True or False</vt:lpstr>
      <vt:lpstr>PowerPoint Presentation</vt:lpstr>
      <vt:lpstr>PowerPoint Presentation</vt:lpstr>
      <vt:lpstr>Examples:</vt:lpstr>
      <vt:lpstr>Examples:</vt:lpstr>
      <vt:lpstr>Examples:</vt:lpstr>
      <vt:lpstr>3. Matching Type test</vt:lpstr>
      <vt:lpstr>Parts of the Matching Type Test (Horizontal Type)</vt:lpstr>
      <vt:lpstr>Parts of the Matching Type Test (Vertical Type)</vt:lpstr>
      <vt:lpstr>PowerPoint Presentation</vt:lpstr>
      <vt:lpstr>PowerPoint Presentation</vt:lpstr>
      <vt:lpstr>PowerPoint Presentation</vt:lpstr>
      <vt:lpstr>Examples of poor matching:</vt:lpstr>
      <vt:lpstr>Examples:</vt:lpstr>
      <vt:lpstr>The other Examples:</vt:lpstr>
      <vt:lpstr>4. Sentence Completion / Fill-in the Blanks</vt:lpstr>
      <vt:lpstr>PowerPoint Presentation</vt:lpstr>
      <vt:lpstr>Examples:</vt:lpstr>
      <vt:lpstr>Examples:</vt:lpstr>
      <vt:lpstr>Examples:</vt:lpstr>
      <vt:lpstr>5. Essay / Short Answer Test</vt:lpstr>
      <vt:lpstr>Types of Essay Items:</vt:lpstr>
      <vt:lpstr>PowerPoint Presentation</vt:lpstr>
      <vt:lpstr>PowerPoint Presentation</vt:lpstr>
      <vt:lpstr>Proposed Criteria in Grading Essay Test</vt:lpstr>
      <vt:lpstr>Example:</vt:lpstr>
      <vt:lpstr>Example:</vt:lpstr>
      <vt:lpstr>6. Other types of Test Questions</vt:lpstr>
      <vt:lpstr>Restricted Response Test (RRT)</vt:lpstr>
      <vt:lpstr>Principles in constructing RRT</vt:lpstr>
      <vt:lpstr>Chronological Sequencing Test (CST)</vt:lpstr>
      <vt:lpstr>Principles in constructing CST</vt:lpstr>
      <vt:lpstr>What is wrong in this test question? </vt:lpstr>
      <vt:lpstr>Better:</vt:lpstr>
      <vt:lpstr>Proposed Arrangement of Test Items</vt:lpstr>
      <vt:lpstr>Things to Remember:</vt:lpstr>
      <vt:lpstr>POINTS TO PONDER…</vt:lpstr>
      <vt:lpstr>PowerPoint Presentation</vt:lpstr>
    </vt:vector>
  </TitlesOfParts>
  <Company>workgroup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Sumardi</dc:creator>
  <cp:lastModifiedBy>Windows 10</cp:lastModifiedBy>
  <cp:revision>88</cp:revision>
  <dcterms:created xsi:type="dcterms:W3CDTF">2012-05-02T14:13:19Z</dcterms:created>
  <dcterms:modified xsi:type="dcterms:W3CDTF">2021-03-16T14:20:34Z</dcterms:modified>
</cp:coreProperties>
</file>