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60" r:id="rId4"/>
    <p:sldId id="262" r:id="rId5"/>
    <p:sldId id="264" r:id="rId6"/>
    <p:sldId id="265" r:id="rId7"/>
    <p:sldId id="271" r:id="rId8"/>
    <p:sldId id="272" r:id="rId9"/>
    <p:sldId id="279" r:id="rId10"/>
    <p:sldId id="285" r:id="rId11"/>
    <p:sldId id="283" r:id="rId12"/>
    <p:sldId id="281" r:id="rId13"/>
    <p:sldId id="273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D3130D-57CD-4DB4-A2E8-8819D581D47B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DF4FF9-9687-48E6-967B-3A4E8664AB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dirty="0" smtClean="0"/>
              <a:t>PERAN HUKUM DALAM 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776864" cy="1752600"/>
          </a:xfrm>
        </p:spPr>
        <p:txBody>
          <a:bodyPr/>
          <a:lstStyle/>
          <a:p>
            <a:r>
              <a:rPr lang="en-ID" dirty="0" err="1" smtClean="0"/>
              <a:t>Dr.</a:t>
            </a:r>
            <a:r>
              <a:rPr lang="en-ID" dirty="0" smtClean="0"/>
              <a:t> </a:t>
            </a:r>
            <a:r>
              <a:rPr lang="en-ID" dirty="0" err="1" smtClean="0"/>
              <a:t>Yudho</a:t>
            </a:r>
            <a:r>
              <a:rPr lang="en-ID" dirty="0" smtClean="0"/>
              <a:t> </a:t>
            </a:r>
            <a:r>
              <a:rPr lang="en-ID" dirty="0" err="1" smtClean="0"/>
              <a:t>Taruno</a:t>
            </a:r>
            <a:r>
              <a:rPr lang="en-ID" dirty="0" smtClean="0"/>
              <a:t> </a:t>
            </a:r>
            <a:r>
              <a:rPr lang="en-ID" dirty="0" err="1" smtClean="0"/>
              <a:t>Muryanto</a:t>
            </a:r>
            <a:r>
              <a:rPr lang="en-ID" dirty="0" smtClean="0"/>
              <a:t> </a:t>
            </a:r>
            <a:r>
              <a:rPr lang="en-ID" dirty="0" err="1" smtClean="0"/>
              <a:t>S.H.M.Hum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534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2. SISTEM EKONOMI KOMANDO/ETATISME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Sistem perekonomian sosialis merupakan sistem perekonomian yang menghendaki kemakmuran masyarakat secara merata dan tidak adanya penindasan ekonomi. Untuk mewujudkan kemakmuran yang merata pemerintah harus ikut campur dalam perekonomian. </a:t>
            </a:r>
            <a:r>
              <a:rPr lang="sv-SE" sz="2800" smtClean="0"/>
              <a:t>Oleh karena itu hal tersebut mengakibatkan potensi dan daya kreasi </a:t>
            </a:r>
            <a:r>
              <a:rPr lang="en-US" sz="2800" smtClean="0"/>
              <a:t>masyarakat akan mati dan tidak adanya kebebasan individu dalam melakukan kegiatan ekonomi.</a:t>
            </a:r>
          </a:p>
        </p:txBody>
      </p:sp>
    </p:spTree>
    <p:extLst>
      <p:ext uri="{BB962C8B-B14F-4D97-AF65-F5344CB8AC3E}">
        <p14:creationId xmlns:p14="http://schemas.microsoft.com/office/powerpoint/2010/main" val="6534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76672"/>
            <a:ext cx="8229600" cy="1384300"/>
          </a:xfrm>
        </p:spPr>
        <p:txBody>
          <a:bodyPr>
            <a:normAutofit/>
          </a:bodyPr>
          <a:lstStyle/>
          <a:p>
            <a:pPr marL="762000" indent="-7620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err="1" smtClean="0"/>
              <a:t>bebas</a:t>
            </a:r>
            <a:r>
              <a:rPr lang="en-US" dirty="0" smtClean="0"/>
              <a:t>/liberal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229600" cy="3113088"/>
          </a:xfrm>
        </p:spPr>
        <p:txBody>
          <a:bodyPr>
            <a:spAutoFit/>
          </a:bodyPr>
          <a:lstStyle/>
          <a:p>
            <a:pPr eaLnBrk="1" hangingPunct="1"/>
            <a:r>
              <a:rPr lang="en-US" sz="2000" smtClean="0"/>
              <a:t>Sistem ekonomi liberal disebut juga sistem </a:t>
            </a:r>
            <a:r>
              <a:rPr lang="sv-SE" sz="2000" smtClean="0"/>
              <a:t>ekonomi pasar bebas atau sistem ekonomi </a:t>
            </a:r>
            <a:r>
              <a:rPr lang="sv-SE" sz="2000" i="1" smtClean="0"/>
              <a:t>laissez faire.</a:t>
            </a:r>
          </a:p>
          <a:p>
            <a:pPr eaLnBrk="1" hangingPunct="1"/>
            <a:r>
              <a:rPr lang="en-US" sz="2000" smtClean="0"/>
              <a:t>Sistem ekonomi liberal adalah sistem perekonomian yang memberikan kebebasan sepenuhnya dalam segala bidang perekonomian kepada masing-masing individu untuk memperoleh keuntungan yang sebesar-besarnya.</a:t>
            </a:r>
          </a:p>
          <a:p>
            <a:pPr eaLnBrk="1" hangingPunct="1"/>
            <a:endParaRPr lang="en-US" sz="2100" smtClean="0"/>
          </a:p>
          <a:p>
            <a:pPr eaLnBrk="1" hangingPunct="1"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buFont typeface="Wingdings" pitchFamily="2" charset="2"/>
              <a:buNone/>
            </a:pPr>
            <a:endParaRPr lang="en-US" sz="2100" smtClean="0"/>
          </a:p>
        </p:txBody>
      </p:sp>
      <p:pic>
        <p:nvPicPr>
          <p:cNvPr id="634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14800"/>
            <a:ext cx="2438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3. Sistem Ekonomi Campuran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smtClean="0"/>
              <a:t>Sistem ekonomi campuran merupakan campuran atau perpaduan antara sistem ekonomi liberal dengan sistem ekonomi sosialis.</a:t>
            </a:r>
          </a:p>
          <a:p>
            <a:pPr eaLnBrk="1" hangingPunct="1"/>
            <a:r>
              <a:rPr lang="en-US" sz="2400" smtClean="0"/>
              <a:t>Masalah-masalah pokok ekonomi mengenai barang apa yang akan diproduksi, bagaimana barang itu dihasilkan, dan untuk siapa barang itu dihasilkan, akan diatasi bersama-sama oleh pemerintah dan swasta.</a:t>
            </a:r>
          </a:p>
          <a:p>
            <a:pPr eaLnBrk="1" hangingPunct="1"/>
            <a:r>
              <a:rPr lang="en-US" sz="2400" smtClean="0"/>
              <a:t>sistem ekonomi campuran pemerintah melakukan pengawasan dan pengendalian dalam perekonomian, namun pihak </a:t>
            </a:r>
            <a:r>
              <a:rPr lang="fi-FI" sz="2400" smtClean="0"/>
              <a:t>swasta (masyarakat) masih diberi kebebasan untuk menentukan kegiatan-kegiatan ekonomi yang ingin mereka jalankan.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124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Hub.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VS </a:t>
            </a:r>
            <a:r>
              <a:rPr lang="en-ID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183880" cy="4187952"/>
          </a:xfrm>
        </p:spPr>
        <p:txBody>
          <a:bodyPr/>
          <a:lstStyle/>
          <a:p>
            <a:r>
              <a:rPr lang="en-ID" dirty="0" err="1" smtClean="0"/>
              <a:t>Cauter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Ulen</a:t>
            </a:r>
            <a:r>
              <a:rPr lang="en-ID" dirty="0" smtClean="0"/>
              <a:t> : </a:t>
            </a:r>
            <a:r>
              <a:rPr lang="en-ID" dirty="0" err="1" smtClean="0"/>
              <a:t>Ilmun</a:t>
            </a:r>
            <a:r>
              <a:rPr lang="en-ID" dirty="0" smtClean="0"/>
              <a:t> </a:t>
            </a:r>
            <a:r>
              <a:rPr lang="en-ID" dirty="0" err="1" smtClean="0"/>
              <a:t>eknomi</a:t>
            </a:r>
            <a:r>
              <a:rPr lang="en-ID" dirty="0" smtClean="0"/>
              <a:t> </a:t>
            </a:r>
            <a:r>
              <a:rPr lang="en-ID" dirty="0" err="1" smtClean="0"/>
              <a:t>menyediakan</a:t>
            </a:r>
            <a:r>
              <a:rPr lang="en-ID" dirty="0" smtClean="0"/>
              <a:t> </a:t>
            </a:r>
            <a:r>
              <a:rPr lang="en-ID" dirty="0" err="1" smtClean="0"/>
              <a:t>acuan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mengevaluasi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.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</a:t>
            </a:r>
            <a:r>
              <a:rPr lang="en-ID" dirty="0" err="1" smtClean="0"/>
              <a:t>tujuan-tujuan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r>
              <a:rPr lang="en-ID" dirty="0" smtClean="0"/>
              <a:t> yang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memproteksi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efisiensi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.</a:t>
            </a:r>
          </a:p>
          <a:p>
            <a:r>
              <a:rPr lang="en-ID" dirty="0" smtClean="0"/>
              <a:t>R A </a:t>
            </a:r>
            <a:r>
              <a:rPr lang="en-ID" dirty="0" err="1" smtClean="0"/>
              <a:t>Postner</a:t>
            </a:r>
            <a:r>
              <a:rPr lang="en-ID" dirty="0" smtClean="0"/>
              <a:t> : </a:t>
            </a:r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mengasimilasi</a:t>
            </a:r>
            <a:r>
              <a:rPr lang="en-ID" dirty="0" smtClean="0"/>
              <a:t>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D" sz="3600" b="1" dirty="0" smtClean="0"/>
              <a:t>Douglass C North </a:t>
            </a:r>
            <a:r>
              <a:rPr lang="en-ID" dirty="0" smtClean="0"/>
              <a:t>: </a:t>
            </a:r>
          </a:p>
          <a:p>
            <a:pPr algn="just"/>
            <a:r>
              <a:rPr lang="en-ID" dirty="0" err="1" smtClean="0"/>
              <a:t>Kunci</a:t>
            </a:r>
            <a:r>
              <a:rPr lang="en-ID" dirty="0" smtClean="0"/>
              <a:t> </a:t>
            </a:r>
            <a:r>
              <a:rPr lang="en-ID" dirty="0" err="1" smtClean="0"/>
              <a:t>memahami</a:t>
            </a:r>
            <a:r>
              <a:rPr lang="en-ID" dirty="0" smtClean="0"/>
              <a:t> </a:t>
            </a:r>
            <a:r>
              <a:rPr lang="en-ID" dirty="0" err="1" smtClean="0"/>
              <a:t>peranan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menekankan</a:t>
            </a:r>
            <a:r>
              <a:rPr lang="en-ID" dirty="0" smtClean="0"/>
              <a:t> </a:t>
            </a:r>
            <a:r>
              <a:rPr lang="en-ID" dirty="0" err="1" smtClean="0"/>
              <a:t>pertumbuhan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terletak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pemahaman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ekonoi</a:t>
            </a:r>
            <a:r>
              <a:rPr lang="en-ID" dirty="0" smtClean="0"/>
              <a:t> “</a:t>
            </a:r>
            <a:r>
              <a:rPr lang="en-ID" i="1" dirty="0" smtClean="0"/>
              <a:t>transaction cost”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biaya-biaya</a:t>
            </a:r>
            <a:r>
              <a:rPr lang="en-ID" dirty="0" smtClean="0"/>
              <a:t> </a:t>
            </a:r>
            <a:r>
              <a:rPr lang="en-ID" dirty="0" err="1" smtClean="0"/>
              <a:t>transaksi</a:t>
            </a:r>
            <a:r>
              <a:rPr lang="en-ID" dirty="0" smtClean="0"/>
              <a:t>. </a:t>
            </a:r>
            <a:r>
              <a:rPr lang="en-ID" dirty="0" err="1" smtClean="0"/>
              <a:t>Artinya</a:t>
            </a:r>
            <a:r>
              <a:rPr lang="en-ID" dirty="0" smtClean="0"/>
              <a:t> </a:t>
            </a:r>
            <a:r>
              <a:rPr lang="en-ID" dirty="0" err="1" smtClean="0"/>
              <a:t>biaya-biaya</a:t>
            </a:r>
            <a:r>
              <a:rPr lang="en-ID" dirty="0" smtClean="0"/>
              <a:t> non </a:t>
            </a:r>
            <a:r>
              <a:rPr lang="en-ID" dirty="0" err="1" smtClean="0"/>
              <a:t>produktif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ditanggung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transaksi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, yang </a:t>
            </a:r>
            <a:r>
              <a:rPr lang="en-ID" dirty="0" err="1" smtClean="0"/>
              <a:t>meliputi</a:t>
            </a:r>
            <a:r>
              <a:rPr lang="en-ID" dirty="0" smtClean="0"/>
              <a:t>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Ongkos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(</a:t>
            </a:r>
            <a:r>
              <a:rPr lang="en-ID" i="1" dirty="0" smtClean="0"/>
              <a:t>market transaction cost</a:t>
            </a:r>
            <a:r>
              <a:rPr lang="en-ID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Biaya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hak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pesanan</a:t>
            </a:r>
            <a:r>
              <a:rPr lang="en-ID" dirty="0" smtClean="0"/>
              <a:t> (</a:t>
            </a:r>
            <a:r>
              <a:rPr lang="en-ID" i="1" dirty="0" smtClean="0"/>
              <a:t>order)</a:t>
            </a:r>
            <a:r>
              <a:rPr lang="en-ID" dirty="0" smtClean="0"/>
              <a:t> di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(</a:t>
            </a:r>
            <a:r>
              <a:rPr lang="en-ID" i="1" dirty="0" smtClean="0"/>
              <a:t>managerial transaction cost)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Biaya</a:t>
            </a:r>
            <a:r>
              <a:rPr lang="en-ID" dirty="0" smtClean="0"/>
              <a:t> yang di </a:t>
            </a:r>
            <a:r>
              <a:rPr lang="en-ID" dirty="0" err="1" smtClean="0"/>
              <a:t>asosiasikan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menggerakan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menyesuaikan</a:t>
            </a:r>
            <a:r>
              <a:rPr lang="en-ID" dirty="0" smtClean="0"/>
              <a:t> </a:t>
            </a:r>
            <a:r>
              <a:rPr lang="en-ID" dirty="0" err="1" smtClean="0"/>
              <a:t>dgn</a:t>
            </a:r>
            <a:r>
              <a:rPr lang="en-ID" dirty="0" smtClean="0"/>
              <a:t> </a:t>
            </a:r>
            <a:r>
              <a:rPr lang="en-ID" dirty="0" err="1" smtClean="0"/>
              <a:t>kerangka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 </a:t>
            </a:r>
            <a:r>
              <a:rPr lang="en-ID" dirty="0" err="1" smtClean="0"/>
              <a:t>kelembagaan</a:t>
            </a:r>
            <a:r>
              <a:rPr lang="en-ID" dirty="0" smtClean="0"/>
              <a:t> (</a:t>
            </a:r>
            <a:r>
              <a:rPr lang="en-ID" i="1" dirty="0" smtClean="0"/>
              <a:t>political transaction cost)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en-ID" dirty="0" smtClean="0"/>
              <a:t>H.W. Robinson</a:t>
            </a:r>
          </a:p>
          <a:p>
            <a:pPr algn="just">
              <a:buFont typeface="Wingdings" pitchFamily="2" charset="2"/>
              <a:buChar char="§"/>
            </a:pPr>
            <a:r>
              <a:rPr lang="en-ID" dirty="0" smtClean="0"/>
              <a:t>..” </a:t>
            </a:r>
            <a:r>
              <a:rPr lang="en-ID" dirty="0" err="1" smtClean="0"/>
              <a:t>ekonomi</a:t>
            </a:r>
            <a:r>
              <a:rPr lang="en-ID" dirty="0" smtClean="0"/>
              <a:t> modern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berpandangan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pengharapan</a:t>
            </a:r>
            <a:r>
              <a:rPr lang="en-ID" dirty="0" smtClean="0"/>
              <a:t> </a:t>
            </a:r>
            <a:r>
              <a:rPr lang="en-ID" dirty="0" err="1" smtClean="0"/>
              <a:t>individu-individu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determinan-determinan</a:t>
            </a:r>
            <a:r>
              <a:rPr lang="en-ID" dirty="0" smtClean="0"/>
              <a:t> </a:t>
            </a:r>
            <a:r>
              <a:rPr lang="en-ID" dirty="0" err="1" smtClean="0"/>
              <a:t>tindakan-tindakan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karenanya</a:t>
            </a:r>
            <a:r>
              <a:rPr lang="en-ID" dirty="0" smtClean="0"/>
              <a:t> </a:t>
            </a:r>
            <a:r>
              <a:rPr lang="en-ID" dirty="0" err="1" smtClean="0"/>
              <a:t>mrp</a:t>
            </a:r>
            <a:r>
              <a:rPr lang="en-ID" dirty="0" smtClean="0"/>
              <a:t> </a:t>
            </a:r>
            <a:r>
              <a:rPr lang="en-ID" dirty="0" err="1" smtClean="0"/>
              <a:t>faktor-faktor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merajai</a:t>
            </a:r>
            <a:r>
              <a:rPr lang="en-ID" dirty="0" smtClean="0"/>
              <a:t> </a:t>
            </a:r>
            <a:r>
              <a:rPr lang="en-ID" dirty="0" err="1" smtClean="0"/>
              <a:t>ketika</a:t>
            </a:r>
            <a:r>
              <a:rPr lang="en-ID" dirty="0" smtClean="0"/>
              <a:t> orang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i="1" dirty="0" err="1" smtClean="0"/>
              <a:t>ekuilibrium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stabilitas</a:t>
            </a:r>
            <a:r>
              <a:rPr lang="en-ID" dirty="0" smtClean="0"/>
              <a:t> </a:t>
            </a:r>
            <a:r>
              <a:rPr lang="en-ID" i="1" dirty="0" err="1" smtClean="0"/>
              <a:t>ekuilibrium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dicapai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D" dirty="0" err="1" smtClean="0"/>
              <a:t>Lanjutan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D" sz="4000" b="1" dirty="0" smtClean="0"/>
              <a:t>Burg’s</a:t>
            </a:r>
          </a:p>
          <a:p>
            <a:pPr marL="0" indent="0" algn="just">
              <a:buNone/>
            </a:pPr>
            <a:r>
              <a:rPr lang="en-ID" sz="2800" dirty="0" err="1" smtClean="0"/>
              <a:t>Terdapat</a:t>
            </a:r>
            <a:r>
              <a:rPr lang="en-ID" sz="2800" dirty="0" smtClean="0"/>
              <a:t> 5 </a:t>
            </a:r>
            <a:r>
              <a:rPr lang="en-ID" sz="2800" dirty="0" err="1" smtClean="0"/>
              <a:t>unsur</a:t>
            </a:r>
            <a:r>
              <a:rPr lang="en-ID" sz="2800" dirty="0" smtClean="0"/>
              <a:t> </a:t>
            </a:r>
            <a:r>
              <a:rPr lang="en-ID" sz="2800" dirty="0" err="1" smtClean="0"/>
              <a:t>yg</a:t>
            </a:r>
            <a:r>
              <a:rPr lang="en-ID" sz="2800" dirty="0" smtClean="0"/>
              <a:t> </a:t>
            </a:r>
            <a:r>
              <a:rPr lang="en-ID" sz="2800" dirty="0" err="1" smtClean="0"/>
              <a:t>harus</a:t>
            </a:r>
            <a:r>
              <a:rPr lang="en-ID" sz="2800" dirty="0" smtClean="0"/>
              <a:t> </a:t>
            </a:r>
            <a:r>
              <a:rPr lang="en-ID" sz="2800" dirty="0" err="1" smtClean="0"/>
              <a:t>dikembangan</a:t>
            </a:r>
            <a:r>
              <a:rPr lang="en-ID" sz="2800" dirty="0" smtClean="0"/>
              <a:t> </a:t>
            </a:r>
            <a:r>
              <a:rPr lang="en-ID" sz="2800" dirty="0" err="1" smtClean="0"/>
              <a:t>supaya</a:t>
            </a:r>
            <a:r>
              <a:rPr lang="en-ID" sz="2800" dirty="0" smtClean="0"/>
              <a:t> </a:t>
            </a:r>
            <a:r>
              <a:rPr lang="en-ID" sz="2800" dirty="0" err="1" smtClean="0"/>
              <a:t>hukum</a:t>
            </a:r>
            <a:r>
              <a:rPr lang="en-ID" sz="2800" dirty="0" smtClean="0"/>
              <a:t> </a:t>
            </a:r>
            <a:r>
              <a:rPr lang="en-ID" sz="2800" dirty="0" err="1" smtClean="0"/>
              <a:t>tidak</a:t>
            </a:r>
            <a:r>
              <a:rPr lang="en-ID" sz="2800" dirty="0" smtClean="0"/>
              <a:t> </a:t>
            </a:r>
            <a:r>
              <a:rPr lang="en-ID" sz="2800" dirty="0" err="1" smtClean="0"/>
              <a:t>menghambat</a:t>
            </a:r>
            <a:r>
              <a:rPr lang="en-ID" sz="2800" dirty="0" smtClean="0"/>
              <a:t> </a:t>
            </a:r>
            <a:r>
              <a:rPr lang="en-ID" sz="2800" dirty="0" err="1" smtClean="0"/>
              <a:t>ekonomi</a:t>
            </a:r>
            <a:r>
              <a:rPr lang="en-ID" sz="2800" dirty="0" smtClean="0"/>
              <a:t> </a:t>
            </a:r>
            <a:r>
              <a:rPr lang="en-ID" sz="2800" dirty="0" err="1" smtClean="0"/>
              <a:t>yaitu</a:t>
            </a:r>
            <a:r>
              <a:rPr lang="en-ID" sz="2800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 smtClean="0"/>
              <a:t>Stabilitas</a:t>
            </a:r>
            <a:r>
              <a:rPr lang="en-ID" sz="2800" dirty="0" smtClean="0"/>
              <a:t> (</a:t>
            </a:r>
            <a:r>
              <a:rPr lang="en-ID" sz="2800" i="1" dirty="0" smtClean="0"/>
              <a:t>stability)</a:t>
            </a:r>
            <a:endParaRPr lang="en-ID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 smtClean="0"/>
              <a:t>Prediksi</a:t>
            </a:r>
            <a:r>
              <a:rPr lang="en-ID" sz="2800" dirty="0" smtClean="0"/>
              <a:t> (</a:t>
            </a:r>
            <a:r>
              <a:rPr lang="en-ID" sz="2800" i="1" dirty="0" err="1" smtClean="0"/>
              <a:t>prediktability</a:t>
            </a:r>
            <a:r>
              <a:rPr lang="en-ID" sz="2800" i="1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 smtClean="0"/>
              <a:t>Keadilan</a:t>
            </a:r>
            <a:r>
              <a:rPr lang="en-ID" sz="2800" dirty="0" smtClean="0"/>
              <a:t> (</a:t>
            </a:r>
            <a:r>
              <a:rPr lang="en-ID" sz="2800" i="1" dirty="0" err="1" smtClean="0"/>
              <a:t>fairnes</a:t>
            </a:r>
            <a:r>
              <a:rPr lang="en-ID" sz="2800" i="1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 smtClean="0"/>
              <a:t>Pendidikan</a:t>
            </a:r>
            <a:r>
              <a:rPr lang="en-ID" sz="2800" dirty="0" smtClean="0"/>
              <a:t> (</a:t>
            </a:r>
            <a:r>
              <a:rPr lang="en-ID" sz="2800" i="1" dirty="0" smtClean="0"/>
              <a:t>education</a:t>
            </a:r>
            <a:r>
              <a:rPr lang="en-ID" sz="280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 smtClean="0"/>
              <a:t>Pengembangan</a:t>
            </a:r>
            <a:r>
              <a:rPr lang="en-ID" sz="2800" dirty="0" smtClean="0"/>
              <a:t> </a:t>
            </a:r>
            <a:r>
              <a:rPr lang="en-ID" sz="2800" dirty="0" err="1" smtClean="0"/>
              <a:t>khusus</a:t>
            </a:r>
            <a:r>
              <a:rPr lang="en-ID" sz="2800" dirty="0" smtClean="0"/>
              <a:t> </a:t>
            </a:r>
            <a:r>
              <a:rPr lang="en-ID" sz="2800" dirty="0" err="1" smtClean="0"/>
              <a:t>sarjana</a:t>
            </a:r>
            <a:r>
              <a:rPr lang="en-ID" sz="2800" dirty="0" smtClean="0"/>
              <a:t> </a:t>
            </a:r>
            <a:r>
              <a:rPr lang="en-ID" sz="2800" dirty="0" err="1" smtClean="0"/>
              <a:t>hukum</a:t>
            </a:r>
            <a:r>
              <a:rPr lang="en-ID" sz="2800" dirty="0" smtClean="0"/>
              <a:t> (</a:t>
            </a:r>
            <a:r>
              <a:rPr lang="en-ID" sz="2800" i="1" dirty="0" smtClean="0"/>
              <a:t>the special development abilities of the lawyer)</a:t>
            </a:r>
            <a:endParaRPr lang="en-ID" sz="2800" dirty="0" smtClean="0"/>
          </a:p>
        </p:txBody>
      </p:sp>
    </p:spTree>
    <p:extLst>
      <p:ext uri="{BB962C8B-B14F-4D97-AF65-F5344CB8AC3E}">
        <p14:creationId xmlns:p14="http://schemas.microsoft.com/office/powerpoint/2010/main" val="32698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D" sz="3600" b="1" dirty="0" smtClean="0"/>
              <a:t>J.D. </a:t>
            </a:r>
            <a:r>
              <a:rPr lang="en-ID" sz="3600" b="1" dirty="0" err="1" smtClean="0"/>
              <a:t>Ny</a:t>
            </a:r>
            <a:r>
              <a:rPr lang="en-ID" sz="3600" b="1" dirty="0" smtClean="0"/>
              <a:t> Hart</a:t>
            </a:r>
            <a:endParaRPr lang="en-ID" sz="2800" dirty="0" smtClean="0"/>
          </a:p>
          <a:p>
            <a:pPr marL="0" indent="0" algn="just">
              <a:buNone/>
            </a:pPr>
            <a:r>
              <a:rPr lang="en-ID" sz="2800" dirty="0" err="1" smtClean="0"/>
              <a:t>Enam</a:t>
            </a:r>
            <a:r>
              <a:rPr lang="en-ID" sz="2800" dirty="0" smtClean="0"/>
              <a:t> </a:t>
            </a:r>
            <a:r>
              <a:rPr lang="en-ID" sz="2800" dirty="0" err="1" smtClean="0"/>
              <a:t>konsep</a:t>
            </a:r>
            <a:r>
              <a:rPr lang="en-ID" sz="2800" dirty="0" smtClean="0"/>
              <a:t> </a:t>
            </a:r>
            <a:r>
              <a:rPr lang="en-ID" sz="2800" dirty="0" err="1" smtClean="0"/>
              <a:t>dalam</a:t>
            </a:r>
            <a:r>
              <a:rPr lang="en-ID" sz="2800" dirty="0" smtClean="0"/>
              <a:t> </a:t>
            </a:r>
            <a:r>
              <a:rPr lang="en-ID" sz="2800" dirty="0" err="1" smtClean="0"/>
              <a:t>ilmu</a:t>
            </a:r>
            <a:r>
              <a:rPr lang="en-ID" sz="2800" dirty="0" smtClean="0"/>
              <a:t> </a:t>
            </a:r>
            <a:r>
              <a:rPr lang="en-ID" sz="2800" dirty="0" err="1" smtClean="0"/>
              <a:t>hukum</a:t>
            </a:r>
            <a:r>
              <a:rPr lang="en-ID" sz="2800" dirty="0" smtClean="0"/>
              <a:t> yang </a:t>
            </a:r>
            <a:r>
              <a:rPr lang="en-ID" sz="2800" dirty="0" err="1" smtClean="0"/>
              <a:t>mempunyai</a:t>
            </a:r>
            <a:r>
              <a:rPr lang="en-ID" sz="2800" dirty="0" smtClean="0"/>
              <a:t> </a:t>
            </a:r>
            <a:r>
              <a:rPr lang="en-ID" sz="2800" dirty="0" err="1" smtClean="0"/>
              <a:t>pengaruh</a:t>
            </a:r>
            <a:r>
              <a:rPr lang="en-ID" sz="2800" dirty="0" smtClean="0"/>
              <a:t> </a:t>
            </a:r>
            <a:r>
              <a:rPr lang="en-ID" sz="2800" dirty="0" err="1" smtClean="0"/>
              <a:t>bagi</a:t>
            </a:r>
            <a:r>
              <a:rPr lang="en-ID" sz="2800" dirty="0" smtClean="0"/>
              <a:t> </a:t>
            </a:r>
            <a:r>
              <a:rPr lang="en-ID" sz="2800" dirty="0" err="1" smtClean="0"/>
              <a:t>pengembangan</a:t>
            </a:r>
            <a:r>
              <a:rPr lang="en-ID" sz="2800" dirty="0" smtClean="0"/>
              <a:t> </a:t>
            </a:r>
            <a:r>
              <a:rPr lang="en-ID" sz="2800" dirty="0" err="1" smtClean="0"/>
              <a:t>kehidupan</a:t>
            </a:r>
            <a:r>
              <a:rPr lang="en-ID" sz="2800" dirty="0" smtClean="0"/>
              <a:t> </a:t>
            </a:r>
            <a:r>
              <a:rPr lang="en-ID" sz="2800" dirty="0" err="1" smtClean="0"/>
              <a:t>ekonomi</a:t>
            </a:r>
            <a:r>
              <a:rPr lang="en-ID" sz="28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Prediktibilitas</a:t>
            </a:r>
            <a:endParaRPr lang="en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Kemampuan</a:t>
            </a:r>
            <a:r>
              <a:rPr lang="en-ID" sz="2400" dirty="0" smtClean="0"/>
              <a:t> </a:t>
            </a:r>
            <a:r>
              <a:rPr lang="en-ID" sz="2400" dirty="0" err="1" smtClean="0"/>
              <a:t>prosedural</a:t>
            </a:r>
            <a:endParaRPr lang="en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Kodifikasi</a:t>
            </a:r>
            <a:r>
              <a:rPr lang="en-ID" sz="2400" dirty="0" smtClean="0"/>
              <a:t> </a:t>
            </a:r>
            <a:r>
              <a:rPr lang="en-ID" sz="2400" dirty="0" err="1" smtClean="0"/>
              <a:t>tujuan-tujuan</a:t>
            </a:r>
            <a:endParaRPr lang="en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Faktor</a:t>
            </a:r>
            <a:r>
              <a:rPr lang="en-ID" sz="2400" dirty="0" smtClean="0"/>
              <a:t> </a:t>
            </a:r>
            <a:r>
              <a:rPr lang="en-ID" sz="2400" dirty="0" err="1" smtClean="0"/>
              <a:t>penyeimbang</a:t>
            </a:r>
            <a:endParaRPr lang="en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Akomodasi</a:t>
            </a:r>
            <a:endParaRPr lang="en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 smtClean="0"/>
              <a:t>Definisi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kejernihan</a:t>
            </a:r>
            <a:r>
              <a:rPr lang="en-ID" sz="2400" dirty="0" smtClean="0"/>
              <a:t> status.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9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D" dirty="0" err="1" smtClean="0"/>
              <a:t>Peranan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pembangunan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dasarnya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terlepas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sebaliknya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thd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: </a:t>
            </a:r>
            <a:r>
              <a:rPr lang="en-ID" dirty="0" err="1" smtClean="0"/>
              <a:t>penggunaan</a:t>
            </a:r>
            <a:r>
              <a:rPr lang="en-ID" dirty="0" smtClean="0"/>
              <a:t> </a:t>
            </a:r>
            <a:r>
              <a:rPr lang="en-ID" dirty="0" err="1" smtClean="0"/>
              <a:t>pertimbangan-pertimbangan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utk</a:t>
            </a:r>
            <a:r>
              <a:rPr lang="en-ID" dirty="0" smtClean="0"/>
              <a:t> </a:t>
            </a:r>
            <a:r>
              <a:rPr lang="en-ID" dirty="0" err="1" smtClean="0"/>
              <a:t>menyelesaikan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penggunaan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, </a:t>
            </a:r>
            <a:r>
              <a:rPr lang="en-ID" dirty="0" err="1" smtClean="0"/>
              <a:t>teknik</a:t>
            </a:r>
            <a:r>
              <a:rPr lang="en-ID" dirty="0" smtClean="0"/>
              <a:t> </a:t>
            </a:r>
            <a:r>
              <a:rPr lang="en-ID" dirty="0" err="1" smtClean="0"/>
              <a:t>nalaisis</a:t>
            </a:r>
            <a:r>
              <a:rPr lang="en-ID" dirty="0" smtClean="0"/>
              <a:t> yang </a:t>
            </a:r>
            <a:r>
              <a:rPr lang="en-ID" dirty="0" err="1" smtClean="0"/>
              <a:t>lazim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para</a:t>
            </a:r>
            <a:r>
              <a:rPr lang="en-ID" dirty="0" smtClean="0"/>
              <a:t> </a:t>
            </a:r>
            <a:r>
              <a:rPr lang="en-ID" dirty="0" err="1" smtClean="0"/>
              <a:t>ekonom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: 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tranasional</a:t>
            </a:r>
            <a:r>
              <a:rPr lang="en-ID" dirty="0" smtClean="0"/>
              <a:t>, </a:t>
            </a:r>
            <a:r>
              <a:rPr lang="en-ID" dirty="0" err="1" smtClean="0"/>
              <a:t>interdispliner</a:t>
            </a:r>
            <a:r>
              <a:rPr lang="en-ID" dirty="0" smtClean="0"/>
              <a:t>, </a:t>
            </a:r>
            <a:r>
              <a:rPr lang="en-ID" dirty="0" err="1" smtClean="0"/>
              <a:t>dgn</a:t>
            </a:r>
            <a:r>
              <a:rPr lang="en-ID" dirty="0" smtClean="0"/>
              <a:t> </a:t>
            </a:r>
            <a:r>
              <a:rPr lang="en-ID" dirty="0" err="1" smtClean="0"/>
              <a:t>mengkhususkan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hubungan-hubungan</a:t>
            </a:r>
            <a:r>
              <a:rPr lang="en-ID" dirty="0" smtClean="0"/>
              <a:t>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r>
              <a:rPr lang="en-ID" dirty="0" smtClean="0"/>
              <a:t> </a:t>
            </a:r>
            <a:r>
              <a:rPr lang="en-ID" dirty="0" err="1" smtClean="0"/>
              <a:t>nasional</a:t>
            </a:r>
            <a:r>
              <a:rPr lang="en-ID" dirty="0" smtClean="0"/>
              <a:t>, regional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internasional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integral.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&amp;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:</a:t>
            </a:r>
          </a:p>
          <a:p>
            <a:pPr>
              <a:defRPr/>
            </a:pPr>
            <a:r>
              <a:rPr lang="en-ID" dirty="0" err="1" smtClean="0"/>
              <a:t>Dalam</a:t>
            </a:r>
            <a:r>
              <a:rPr lang="en-ID" dirty="0" smtClean="0"/>
              <a:t> common law. Anglo </a:t>
            </a:r>
            <a:r>
              <a:rPr lang="en-ID" dirty="0" err="1" smtClean="0"/>
              <a:t>america</a:t>
            </a:r>
            <a:r>
              <a:rPr lang="en-ID" dirty="0" smtClean="0"/>
              <a:t>  : </a:t>
            </a:r>
            <a:r>
              <a:rPr lang="en-ID" dirty="0" err="1" smtClean="0"/>
              <a:t>berbagai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erat</a:t>
            </a:r>
            <a:r>
              <a:rPr lang="en-ID" dirty="0" smtClean="0"/>
              <a:t> </a:t>
            </a:r>
            <a:r>
              <a:rPr lang="en-ID" dirty="0" err="1" smtClean="0"/>
              <a:t>kaitanya</a:t>
            </a:r>
            <a:r>
              <a:rPr lang="en-ID" dirty="0" smtClean="0"/>
              <a:t> </a:t>
            </a:r>
            <a:r>
              <a:rPr lang="en-ID" dirty="0" err="1" smtClean="0"/>
              <a:t>dgn</a:t>
            </a:r>
            <a:r>
              <a:rPr lang="en-ID" dirty="0" smtClean="0"/>
              <a:t> </a:t>
            </a:r>
            <a:r>
              <a:rPr lang="en-ID" dirty="0" err="1" smtClean="0"/>
              <a:t>berbagai</a:t>
            </a:r>
            <a:r>
              <a:rPr lang="en-ID" dirty="0" smtClean="0"/>
              <a:t> keg </a:t>
            </a:r>
            <a:r>
              <a:rPr lang="en-ID" dirty="0" err="1" smtClean="0"/>
              <a:t>bisnis</a:t>
            </a:r>
            <a:r>
              <a:rPr lang="en-ID" dirty="0" smtClean="0"/>
              <a:t>.(Ralph C </a:t>
            </a:r>
            <a:r>
              <a:rPr lang="en-ID" dirty="0" err="1" smtClean="0"/>
              <a:t>Hoeber</a:t>
            </a:r>
            <a:r>
              <a:rPr lang="en-ID" dirty="0" smtClean="0"/>
              <a:t>)</a:t>
            </a:r>
          </a:p>
          <a:p>
            <a:pPr>
              <a:defRPr/>
            </a:pPr>
            <a:r>
              <a:rPr lang="en-ID" dirty="0" err="1" smtClean="0"/>
              <a:t>Jadi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</a:t>
            </a:r>
            <a:r>
              <a:rPr lang="en-ID" dirty="0" err="1" smtClean="0"/>
              <a:t>tdk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berkaitan</a:t>
            </a:r>
            <a:r>
              <a:rPr lang="en-ID" dirty="0" smtClean="0"/>
              <a:t> </a:t>
            </a:r>
            <a:r>
              <a:rPr lang="en-ID" dirty="0" err="1" smtClean="0"/>
              <a:t>dgn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keperdataan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luas</a:t>
            </a:r>
            <a:r>
              <a:rPr lang="en-ID" dirty="0" smtClean="0"/>
              <a:t> </a:t>
            </a:r>
            <a:r>
              <a:rPr lang="en-ID" dirty="0" err="1" smtClean="0"/>
              <a:t>berkaitan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internasional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publik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privat</a:t>
            </a:r>
            <a:r>
              <a:rPr lang="en-ID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183880" cy="4187952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dirty="0" err="1" smtClean="0"/>
              <a:t>Ruang</a:t>
            </a:r>
            <a:r>
              <a:rPr lang="en-ID" dirty="0" smtClean="0"/>
              <a:t> </a:t>
            </a:r>
            <a:r>
              <a:rPr lang="en-ID" dirty="0" err="1" smtClean="0"/>
              <a:t>lingkup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(</a:t>
            </a:r>
            <a:r>
              <a:rPr lang="en-ID" i="1" dirty="0" smtClean="0"/>
              <a:t>economic law) </a:t>
            </a:r>
            <a:r>
              <a:rPr lang="en-ID" dirty="0" err="1" smtClean="0"/>
              <a:t>mrpk</a:t>
            </a:r>
            <a:r>
              <a:rPr lang="en-ID" dirty="0" smtClean="0"/>
              <a:t>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yang </a:t>
            </a:r>
            <a:r>
              <a:rPr lang="en-ID" dirty="0" err="1" smtClean="0"/>
              <a:t>luas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berkaitan</a:t>
            </a:r>
            <a:r>
              <a:rPr lang="en-ID" dirty="0" smtClean="0"/>
              <a:t> </a:t>
            </a:r>
            <a:r>
              <a:rPr lang="en-ID" dirty="0" err="1" smtClean="0"/>
              <a:t>dgn</a:t>
            </a:r>
            <a:r>
              <a:rPr lang="en-ID" dirty="0" smtClean="0"/>
              <a:t> </a:t>
            </a:r>
            <a:r>
              <a:rPr lang="en-ID" dirty="0" err="1" smtClean="0"/>
              <a:t>kepentinga</a:t>
            </a:r>
            <a:r>
              <a:rPr lang="en-ID" dirty="0" smtClean="0"/>
              <a:t> </a:t>
            </a:r>
            <a:r>
              <a:rPr lang="en-ID" dirty="0" err="1" smtClean="0"/>
              <a:t>privat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publik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thd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salah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agar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ketertinggalan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lalu-lintas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natar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lainya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nasional</a:t>
            </a:r>
            <a:r>
              <a:rPr lang="en-ID" dirty="0" smtClean="0"/>
              <a:t>, regional,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internasional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algn="ctr"/>
            <a:r>
              <a:rPr lang="en-ID" dirty="0" smtClean="0"/>
              <a:t>Cheryl W Gary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 smtClean="0"/>
              <a:t>Agar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berfungsi</a:t>
            </a:r>
            <a:r>
              <a:rPr lang="en-ID" dirty="0" smtClean="0"/>
              <a:t> di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tiga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</a:t>
            </a:r>
            <a:r>
              <a:rPr lang="en-ID" dirty="0" err="1" smtClean="0"/>
              <a:t>yaitu</a:t>
            </a:r>
            <a:r>
              <a:rPr lang="en-ID" dirty="0" smtClean="0"/>
              <a:t>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 smtClean="0"/>
              <a:t>Tersedianya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yang </a:t>
            </a:r>
            <a:r>
              <a:rPr lang="en-ID" dirty="0" err="1" smtClean="0"/>
              <a:t>ramah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(</a:t>
            </a:r>
            <a:r>
              <a:rPr lang="en-ID" i="1" dirty="0" smtClean="0"/>
              <a:t>market</a:t>
            </a:r>
            <a:r>
              <a:rPr lang="en-ID" dirty="0" smtClean="0"/>
              <a:t> - </a:t>
            </a:r>
            <a:r>
              <a:rPr lang="en-ID" i="1" dirty="0" smtClean="0"/>
              <a:t>friendly law )</a:t>
            </a:r>
            <a:endParaRPr lang="en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 smtClean="0"/>
              <a:t>Adanya</a:t>
            </a:r>
            <a:r>
              <a:rPr lang="en-ID" dirty="0" smtClean="0"/>
              <a:t> </a:t>
            </a:r>
            <a:r>
              <a:rPr lang="en-ID" dirty="0" err="1" smtClean="0"/>
              <a:t>kelembagaan</a:t>
            </a:r>
            <a:r>
              <a:rPr lang="en-ID" dirty="0" smtClean="0"/>
              <a:t> yang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efektif</a:t>
            </a:r>
            <a:r>
              <a:rPr lang="en-ID" dirty="0" smtClean="0"/>
              <a:t> </a:t>
            </a:r>
            <a:r>
              <a:rPr lang="en-ID" dirty="0" err="1" smtClean="0"/>
              <a:t>mampu</a:t>
            </a:r>
            <a:r>
              <a:rPr lang="en-ID" dirty="0" smtClean="0"/>
              <a:t> </a:t>
            </a:r>
            <a:r>
              <a:rPr lang="en-ID" dirty="0" err="1" smtClean="0"/>
              <a:t>menegakan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yang </a:t>
            </a:r>
            <a:r>
              <a:rPr lang="en-ID" dirty="0" err="1" smtClean="0"/>
              <a:t>dimaksud</a:t>
            </a:r>
            <a:r>
              <a:rPr lang="en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 smtClean="0"/>
              <a:t>Adanya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pelaku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perundang-undangan</a:t>
            </a:r>
            <a:r>
              <a:rPr lang="en-ID" dirty="0" smtClean="0"/>
              <a:t> yang </a:t>
            </a:r>
            <a:r>
              <a:rPr lang="en-ID" dirty="0" err="1" smtClean="0"/>
              <a:t>dimaksud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ID" i="1" dirty="0" smtClean="0"/>
              <a:t>market</a:t>
            </a:r>
            <a:r>
              <a:rPr lang="en-ID" dirty="0" smtClean="0"/>
              <a:t> - </a:t>
            </a:r>
            <a:r>
              <a:rPr lang="en-ID" i="1" dirty="0" smtClean="0"/>
              <a:t>friendly law</a:t>
            </a:r>
            <a:br>
              <a:rPr lang="en-ID" i="1" dirty="0" smtClean="0"/>
            </a:br>
            <a:r>
              <a:rPr lang="en-ID" i="1" dirty="0" smtClean="0"/>
              <a:t>Cheryl W </a:t>
            </a:r>
            <a:r>
              <a:rPr lang="en-ID" dirty="0" smtClean="0"/>
              <a:t>Gary</a:t>
            </a:r>
            <a:r>
              <a:rPr lang="en-ID" i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D" dirty="0" smtClean="0"/>
              <a:t>Home Ground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perundang-undangan</a:t>
            </a:r>
            <a:r>
              <a:rPr lang="en-ID" dirty="0" smtClean="0"/>
              <a:t> “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cangkokan</a:t>
            </a:r>
            <a:r>
              <a:rPr lang="en-ID" dirty="0" smtClean="0"/>
              <a:t>” (</a:t>
            </a:r>
            <a:r>
              <a:rPr lang="en-ID" i="1" dirty="0" smtClean="0"/>
              <a:t>legislation transplanted)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keseluruhan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sebagianya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adaptasi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perundang-undangan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yang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pasarnya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memadai</a:t>
            </a:r>
            <a:r>
              <a:rPr lang="en-ID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 smtClean="0"/>
              <a:t>Meminjam</a:t>
            </a:r>
            <a:r>
              <a:rPr lang="en-ID" dirty="0" smtClean="0"/>
              <a:t> ide </a:t>
            </a:r>
            <a:r>
              <a:rPr lang="en-ID" dirty="0" err="1" smtClean="0"/>
              <a:t>umum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contoh-contoh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terbaik</a:t>
            </a:r>
            <a:r>
              <a:rPr lang="en-ID" dirty="0" smtClean="0"/>
              <a:t> (</a:t>
            </a:r>
            <a:r>
              <a:rPr lang="en-ID" i="1" dirty="0" smtClean="0"/>
              <a:t>best </a:t>
            </a:r>
            <a:r>
              <a:rPr lang="en-ID" i="1" dirty="0" err="1" smtClean="0"/>
              <a:t>pratice</a:t>
            </a:r>
            <a:r>
              <a:rPr lang="en-ID" i="1" dirty="0" smtClean="0"/>
              <a:t>)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lain yang di </a:t>
            </a:r>
            <a:r>
              <a:rPr lang="en-ID" dirty="0" err="1" smtClean="0"/>
              <a:t>adaptasikan</a:t>
            </a:r>
            <a:r>
              <a:rPr lang="en-ID" dirty="0" smtClean="0"/>
              <a:t> </a:t>
            </a:r>
            <a:r>
              <a:rPr lang="en-ID" dirty="0" err="1" smtClean="0"/>
              <a:t>dn</a:t>
            </a:r>
            <a:r>
              <a:rPr lang="en-ID" dirty="0" smtClean="0"/>
              <a:t> </a:t>
            </a:r>
            <a:r>
              <a:rPr lang="en-ID" dirty="0" err="1" smtClean="0"/>
              <a:t>diinternalisasikan</a:t>
            </a:r>
            <a:r>
              <a:rPr lang="en-ID" dirty="0" smtClean="0"/>
              <a:t> </a:t>
            </a:r>
            <a:r>
              <a:rPr lang="en-ID" dirty="0" err="1" smtClean="0"/>
              <a:t>dahulu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debat-debat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proses </a:t>
            </a:r>
            <a:r>
              <a:rPr lang="en-ID" dirty="0" err="1" smtClean="0"/>
              <a:t>nasionalisasi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cermat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i="1" dirty="0" smtClean="0"/>
              <a:t>legal drafting.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/economic law : </a:t>
            </a:r>
            <a:r>
              <a:rPr lang="en-ID" dirty="0" err="1" smtClean="0"/>
              <a:t>keseluruhan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r>
              <a:rPr lang="en-ID" dirty="0" smtClean="0"/>
              <a:t>, </a:t>
            </a:r>
            <a:r>
              <a:rPr lang="en-ID" dirty="0" err="1" smtClean="0"/>
              <a:t>putusan</a:t>
            </a:r>
            <a:r>
              <a:rPr lang="en-ID" dirty="0" smtClean="0"/>
              <a:t> </a:t>
            </a:r>
            <a:r>
              <a:rPr lang="en-ID" dirty="0" err="1" smtClean="0"/>
              <a:t>pengadilan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kebiasaan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berkaitan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makro</a:t>
            </a:r>
            <a:r>
              <a:rPr lang="en-ID" dirty="0" smtClean="0"/>
              <a:t>. </a:t>
            </a:r>
            <a:r>
              <a:rPr lang="en-ID" dirty="0" err="1" smtClean="0"/>
              <a:t>Sedangkan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bisis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berkaitan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mikro</a:t>
            </a:r>
            <a:r>
              <a:rPr lang="en-ID" dirty="0" smtClean="0"/>
              <a:t>.</a:t>
            </a:r>
          </a:p>
          <a:p>
            <a:pPr>
              <a:defRPr/>
            </a:pPr>
            <a:r>
              <a:rPr lang="en-ID" dirty="0" smtClean="0"/>
              <a:t>Di </a:t>
            </a:r>
            <a:r>
              <a:rPr lang="en-ID" dirty="0" err="1" smtClean="0"/>
              <a:t>belanda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eropa</a:t>
            </a:r>
            <a:r>
              <a:rPr lang="en-ID" dirty="0" smtClean="0"/>
              <a:t> </a:t>
            </a:r>
            <a:r>
              <a:rPr lang="en-ID" dirty="0" err="1" smtClean="0"/>
              <a:t>barat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Pertama</a:t>
            </a:r>
            <a:r>
              <a:rPr lang="en-ID" dirty="0" smtClean="0"/>
              <a:t> : </a:t>
            </a:r>
            <a:r>
              <a:rPr lang="en-ID" dirty="0" err="1" smtClean="0"/>
              <a:t>arti</a:t>
            </a:r>
            <a:r>
              <a:rPr lang="en-ID" dirty="0" smtClean="0"/>
              <a:t> </a:t>
            </a:r>
            <a:r>
              <a:rPr lang="en-ID" dirty="0" err="1" smtClean="0"/>
              <a:t>sempit</a:t>
            </a:r>
            <a:r>
              <a:rPr lang="en-ID" dirty="0" smtClean="0"/>
              <a:t>, </a:t>
            </a:r>
            <a:r>
              <a:rPr lang="en-ID" dirty="0" err="1" smtClean="0"/>
              <a:t>dikatakan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mrpk</a:t>
            </a:r>
            <a:r>
              <a:rPr lang="en-ID" dirty="0" smtClean="0"/>
              <a:t> </a:t>
            </a:r>
            <a:r>
              <a:rPr lang="en-ID" dirty="0" err="1" smtClean="0"/>
              <a:t>cabang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ketentuan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mengatur</a:t>
            </a:r>
            <a:r>
              <a:rPr lang="en-ID" dirty="0" smtClean="0"/>
              <a:t> hub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dgn</a:t>
            </a:r>
            <a:r>
              <a:rPr lang="en-ID" dirty="0" smtClean="0"/>
              <a:t> pelaku2 </a:t>
            </a:r>
            <a:r>
              <a:rPr lang="en-ID" dirty="0" err="1" smtClean="0"/>
              <a:t>ekonomi</a:t>
            </a:r>
            <a:r>
              <a:rPr lang="en-ID" dirty="0" smtClean="0"/>
              <a:t>.</a:t>
            </a:r>
          </a:p>
          <a:p>
            <a:pPr>
              <a:defRPr/>
            </a:pPr>
            <a:r>
              <a:rPr lang="en-ID" dirty="0" err="1" smtClean="0"/>
              <a:t>Kedua</a:t>
            </a:r>
            <a:r>
              <a:rPr lang="en-ID" dirty="0" smtClean="0"/>
              <a:t> : </a:t>
            </a:r>
            <a:r>
              <a:rPr lang="en-ID" dirty="0" err="1" smtClean="0"/>
              <a:t>mrp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perencanaan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dr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badan</a:t>
            </a:r>
            <a:r>
              <a:rPr lang="en-ID" dirty="0" smtClean="0"/>
              <a:t> </a:t>
            </a:r>
            <a:r>
              <a:rPr lang="en-ID" dirty="0" err="1" smtClean="0"/>
              <a:t>privat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kedua2nya.</a:t>
            </a:r>
          </a:p>
          <a:p>
            <a:pPr>
              <a:defRPr/>
            </a:pPr>
            <a:r>
              <a:rPr lang="en-ID" dirty="0" err="1" smtClean="0"/>
              <a:t>Ketiga</a:t>
            </a:r>
            <a:r>
              <a:rPr lang="en-ID" dirty="0" smtClean="0"/>
              <a:t> :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2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Lanjutan</a:t>
            </a:r>
            <a:r>
              <a:rPr lang="en-ID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endParaRPr lang="en-ID" dirty="0" smtClean="0"/>
          </a:p>
          <a:p>
            <a:pPr>
              <a:defRPr/>
            </a:pP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multi </a:t>
            </a:r>
            <a:r>
              <a:rPr lang="en-ID" dirty="0" err="1" smtClean="0"/>
              <a:t>disipliner</a:t>
            </a:r>
            <a:r>
              <a:rPr lang="en-ID" dirty="0" smtClean="0"/>
              <a:t> 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183880" cy="4187952"/>
          </a:xfrm>
        </p:spPr>
        <p:txBody>
          <a:bodyPr/>
          <a:lstStyle/>
          <a:p>
            <a:r>
              <a:rPr lang="en-ID" dirty="0" smtClean="0"/>
              <a:t>..” </a:t>
            </a:r>
            <a:r>
              <a:rPr lang="en-ID" dirty="0" err="1" smtClean="0"/>
              <a:t>pembangunan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diarahkan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menampung</a:t>
            </a:r>
            <a:r>
              <a:rPr lang="en-ID" dirty="0" smtClean="0"/>
              <a:t> </a:t>
            </a:r>
            <a:r>
              <a:rPr lang="en-ID" dirty="0" err="1" smtClean="0"/>
              <a:t>dinamika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”.</a:t>
            </a:r>
          </a:p>
          <a:p>
            <a:r>
              <a:rPr lang="en-ID" dirty="0" smtClean="0"/>
              <a:t>.. “ </a:t>
            </a:r>
            <a:r>
              <a:rPr lang="en-ID" dirty="0" err="1" smtClean="0"/>
              <a:t>menciptakan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yang </a:t>
            </a:r>
            <a:r>
              <a:rPr lang="en-ID" dirty="0" err="1" smtClean="0"/>
              <a:t>efisien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produktif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mengandung</a:t>
            </a:r>
            <a:r>
              <a:rPr lang="en-ID" dirty="0" smtClean="0"/>
              <a:t> </a:t>
            </a:r>
            <a:r>
              <a:rPr lang="en-ID" dirty="0" err="1" smtClean="0"/>
              <a:t>daya</a:t>
            </a:r>
            <a:r>
              <a:rPr lang="en-ID" dirty="0" smtClean="0"/>
              <a:t> </a:t>
            </a:r>
            <a:r>
              <a:rPr lang="en-ID" dirty="0" err="1" smtClean="0"/>
              <a:t>produktifitas</a:t>
            </a:r>
            <a:r>
              <a:rPr lang="en-ID" dirty="0" smtClean="0"/>
              <a:t>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ID" sz="2800" dirty="0" err="1" smtClean="0"/>
              <a:t>Arti</a:t>
            </a:r>
            <a:r>
              <a:rPr lang="en-ID" sz="2800" dirty="0" smtClean="0"/>
              <a:t> </a:t>
            </a:r>
            <a:r>
              <a:rPr lang="en-ID" sz="2800" dirty="0" err="1" smtClean="0"/>
              <a:t>Hukum</a:t>
            </a:r>
            <a:r>
              <a:rPr lang="en-ID" sz="2800" dirty="0" smtClean="0"/>
              <a:t/>
            </a:r>
            <a:br>
              <a:rPr lang="en-ID" sz="2800" dirty="0" smtClean="0"/>
            </a:br>
            <a:r>
              <a:rPr lang="en-ID" sz="2800" dirty="0" smtClean="0"/>
              <a:t>(</a:t>
            </a:r>
            <a:r>
              <a:rPr lang="en-ID" sz="2800" dirty="0" err="1" smtClean="0"/>
              <a:t>kesimpuan</a:t>
            </a:r>
            <a:r>
              <a:rPr lang="en-ID" sz="2800" dirty="0" smtClean="0"/>
              <a:t> </a:t>
            </a:r>
            <a:r>
              <a:rPr lang="en-ID" sz="2800" dirty="0" err="1" smtClean="0"/>
              <a:t>dari</a:t>
            </a:r>
            <a:r>
              <a:rPr lang="en-ID" sz="2800" dirty="0" smtClean="0"/>
              <a:t> </a:t>
            </a:r>
            <a:r>
              <a:rPr lang="en-ID" sz="2800" dirty="0" err="1" smtClean="0"/>
              <a:t>berbagai</a:t>
            </a:r>
            <a:r>
              <a:rPr lang="en-ID" sz="2800" dirty="0" smtClean="0"/>
              <a:t> </a:t>
            </a:r>
            <a:r>
              <a:rPr lang="en-ID" sz="2800" dirty="0" err="1" smtClean="0"/>
              <a:t>ahli</a:t>
            </a:r>
            <a:r>
              <a:rPr lang="en-ID" sz="2800" dirty="0" smtClean="0"/>
              <a:t>/</a:t>
            </a:r>
            <a:r>
              <a:rPr lang="en-ID" sz="2800" dirty="0" err="1" smtClean="0"/>
              <a:t>sumber</a:t>
            </a:r>
            <a:r>
              <a:rPr lang="en-ID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mrpk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r>
              <a:rPr lang="en-ID" dirty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</a:t>
            </a:r>
            <a:r>
              <a:rPr lang="en-ID" dirty="0" err="1" smtClean="0"/>
              <a:t>tingkah</a:t>
            </a:r>
            <a:r>
              <a:rPr lang="en-ID" dirty="0" smtClean="0"/>
              <a:t> </a:t>
            </a:r>
            <a:r>
              <a:rPr lang="en-ID" dirty="0" err="1" smtClean="0"/>
              <a:t>laku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pergaulan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Peraturan</a:t>
            </a:r>
            <a:r>
              <a:rPr lang="en-ID" dirty="0" smtClean="0"/>
              <a:t>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memaksa</a:t>
            </a:r>
            <a:r>
              <a:rPr lang="en-ID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Peraturan</a:t>
            </a:r>
            <a:r>
              <a:rPr lang="en-ID" dirty="0" smtClean="0"/>
              <a:t> </a:t>
            </a:r>
            <a:r>
              <a:rPr lang="en-ID" dirty="0" err="1" smtClean="0"/>
              <a:t>tsb</a:t>
            </a:r>
            <a:r>
              <a:rPr lang="en-ID" dirty="0" smtClean="0"/>
              <a:t> </a:t>
            </a:r>
            <a:r>
              <a:rPr lang="en-ID" dirty="0" err="1" smtClean="0"/>
              <a:t>diadakan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badan-badan</a:t>
            </a:r>
            <a:r>
              <a:rPr lang="en-ID" dirty="0" smtClean="0"/>
              <a:t> </a:t>
            </a:r>
            <a:r>
              <a:rPr lang="en-ID" dirty="0" err="1" smtClean="0"/>
              <a:t>resmi</a:t>
            </a:r>
            <a:r>
              <a:rPr lang="en-ID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Pelanggaran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dinakan</a:t>
            </a:r>
            <a:r>
              <a:rPr lang="en-ID" dirty="0" smtClean="0"/>
              <a:t> </a:t>
            </a:r>
            <a:r>
              <a:rPr lang="en-ID" dirty="0" err="1" smtClean="0"/>
              <a:t>sanksi</a:t>
            </a:r>
            <a:endParaRPr lang="en-ID" dirty="0" smtClean="0"/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berbentk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tertulis</a:t>
            </a:r>
            <a:r>
              <a:rPr lang="en-ID" dirty="0" smtClean="0"/>
              <a:t> </a:t>
            </a:r>
            <a:r>
              <a:rPr lang="en-ID" dirty="0" err="1" smtClean="0"/>
              <a:t>berupa</a:t>
            </a:r>
            <a:r>
              <a:rPr lang="en-ID" dirty="0" smtClean="0"/>
              <a:t> </a:t>
            </a:r>
            <a:r>
              <a:rPr lang="en-ID" dirty="0" err="1" smtClean="0"/>
              <a:t>kebiasaan</a:t>
            </a:r>
            <a:r>
              <a:rPr lang="en-ID" dirty="0" smtClean="0"/>
              <a:t> yang </a:t>
            </a:r>
            <a:r>
              <a:rPr lang="en-ID" dirty="0" err="1" smtClean="0"/>
              <a:t>berlaku</a:t>
            </a:r>
            <a:r>
              <a:rPr lang="en-ID" dirty="0" smtClean="0"/>
              <a:t> di </a:t>
            </a:r>
            <a:r>
              <a:rPr lang="en-ID" dirty="0" err="1" smtClean="0"/>
              <a:t>msayarkat</a:t>
            </a:r>
            <a:r>
              <a:rPr lang="en-ID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 err="1" smtClean="0"/>
              <a:t>keselamatan</a:t>
            </a:r>
            <a:r>
              <a:rPr lang="en-ID" dirty="0" smtClean="0"/>
              <a:t>, </a:t>
            </a:r>
            <a:r>
              <a:rPr lang="en-ID" dirty="0" err="1" smtClean="0"/>
              <a:t>kebahagian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ketertiban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ID" dirty="0" err="1" smtClean="0"/>
              <a:t>Arti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83880" cy="4187952"/>
          </a:xfrm>
        </p:spPr>
        <p:txBody>
          <a:bodyPr/>
          <a:lstStyle/>
          <a:p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yang </a:t>
            </a:r>
            <a:r>
              <a:rPr lang="en-ID" dirty="0" err="1" smtClean="0"/>
              <a:t>memperlajari</a:t>
            </a:r>
            <a:r>
              <a:rPr lang="en-ID" dirty="0" smtClean="0"/>
              <a:t> 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kemakmuran</a:t>
            </a:r>
            <a:r>
              <a:rPr lang="en-ID" dirty="0" smtClean="0"/>
              <a:t>. </a:t>
            </a:r>
            <a:r>
              <a:rPr lang="en-ID" dirty="0" err="1" smtClean="0"/>
              <a:t>Kemakmuran</a:t>
            </a:r>
            <a:r>
              <a:rPr lang="en-ID" dirty="0" smtClean="0"/>
              <a:t>, </a:t>
            </a:r>
            <a:r>
              <a:rPr lang="en-ID" dirty="0" err="1" smtClean="0"/>
              <a:t>merupakansuatau</a:t>
            </a:r>
            <a:r>
              <a:rPr lang="en-ID" dirty="0" smtClean="0"/>
              <a:t>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dimana</a:t>
            </a:r>
            <a:r>
              <a:rPr lang="en-ID" dirty="0" smtClean="0"/>
              <a:t> </a:t>
            </a:r>
            <a:r>
              <a:rPr lang="en-ID" dirty="0" err="1" smtClean="0"/>
              <a:t>dpt</a:t>
            </a:r>
            <a:r>
              <a:rPr lang="en-ID" dirty="0" smtClean="0"/>
              <a:t> </a:t>
            </a:r>
            <a:r>
              <a:rPr lang="en-ID" dirty="0" err="1" smtClean="0"/>
              <a:t>terpenuhi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. (M. </a:t>
            </a:r>
            <a:r>
              <a:rPr lang="en-ID" dirty="0" err="1" smtClean="0"/>
              <a:t>Manulang</a:t>
            </a:r>
            <a:r>
              <a:rPr lang="en-ID" dirty="0" smtClean="0"/>
              <a:t>).</a:t>
            </a:r>
          </a:p>
          <a:p>
            <a:r>
              <a:rPr lang="en-ID" dirty="0" err="1" smtClean="0"/>
              <a:t>Ilmu</a:t>
            </a:r>
            <a:r>
              <a:rPr lang="en-ID" dirty="0" smtClean="0"/>
              <a:t> yang </a:t>
            </a:r>
            <a:r>
              <a:rPr lang="en-ID" dirty="0" err="1" smtClean="0"/>
              <a:t>mempelajari</a:t>
            </a:r>
            <a:r>
              <a:rPr lang="en-ID" dirty="0" smtClean="0"/>
              <a:t> </a:t>
            </a:r>
            <a:r>
              <a:rPr lang="en-ID" dirty="0" err="1" smtClean="0"/>
              <a:t>usaha-manusia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memenuhi</a:t>
            </a:r>
            <a:r>
              <a:rPr lang="en-ID" dirty="0" smtClean="0"/>
              <a:t> </a:t>
            </a:r>
            <a:r>
              <a:rPr lang="en-ID" dirty="0" err="1" smtClean="0"/>
              <a:t>kebutuhanya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daya</a:t>
            </a:r>
            <a:r>
              <a:rPr lang="en-ID" dirty="0" smtClean="0"/>
              <a:t> yang </a:t>
            </a:r>
            <a:r>
              <a:rPr lang="en-ID" dirty="0" err="1" smtClean="0"/>
              <a:t>terbatas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1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SISTEM EKONOMI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81200"/>
            <a:ext cx="6400800" cy="2667000"/>
          </a:xfrm>
        </p:spPr>
        <p:txBody>
          <a:bodyPr>
            <a:normAutofit fontScale="92500" lnSpcReduction="10000"/>
          </a:bodyPr>
          <a:lstStyle/>
          <a:p>
            <a:pPr marL="609600" marR="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/>
              <a:t>SISTEM EKONOMI PASAR BEBAS (KAPITALIS/LIBERAL)</a:t>
            </a:r>
          </a:p>
          <a:p>
            <a:pPr marL="609600" marR="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/>
              <a:t>SISTEM EKONOMI KOMANDO (SOSIALIS/ETHATISME)</a:t>
            </a:r>
          </a:p>
          <a:p>
            <a:pPr marL="609600" marR="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smtClean="0"/>
              <a:t>SISTEM EKONOMI CAMPURAN</a:t>
            </a:r>
          </a:p>
        </p:txBody>
      </p:sp>
    </p:spTree>
    <p:extLst>
      <p:ext uri="{BB962C8B-B14F-4D97-AF65-F5344CB8AC3E}">
        <p14:creationId xmlns:p14="http://schemas.microsoft.com/office/powerpoint/2010/main" val="30948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3921</TotalTime>
  <Words>1006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PERAN HUKUM DALAM EKONOMI</vt:lpstr>
      <vt:lpstr>Hukum Bisnis &amp; Hukum Ekonomi</vt:lpstr>
      <vt:lpstr>lanjutan</vt:lpstr>
      <vt:lpstr>lanjutan</vt:lpstr>
      <vt:lpstr>Lanjutan :</vt:lpstr>
      <vt:lpstr>Pandangan ekonomi terhadap Hukum.</vt:lpstr>
      <vt:lpstr>Arti Hukum (kesimpuan dari berbagai ahli/sumber)</vt:lpstr>
      <vt:lpstr>Arti ekonomi</vt:lpstr>
      <vt:lpstr>SISTEM EKONOMI </vt:lpstr>
      <vt:lpstr>2. SISTEM EKONOMI KOMANDO/ETATISME</vt:lpstr>
      <vt:lpstr>Sistem ekonomi pasar   bebas/liberal</vt:lpstr>
      <vt:lpstr>3. Sistem Ekonomi Campuran</vt:lpstr>
      <vt:lpstr>Hub. Antara Hukum VS Ekonomi</vt:lpstr>
      <vt:lpstr>Pandangan Ahli</vt:lpstr>
      <vt:lpstr>lanjutan</vt:lpstr>
      <vt:lpstr>lanjutan</vt:lpstr>
      <vt:lpstr>Lanjutan </vt:lpstr>
      <vt:lpstr>lanjutan</vt:lpstr>
      <vt:lpstr>Peran hukum dalam ekonomi</vt:lpstr>
      <vt:lpstr>lanjutan</vt:lpstr>
      <vt:lpstr>Cheryl W Gary</vt:lpstr>
      <vt:lpstr>market - friendly law Cheryl W Gary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HUKUM DALAM EKONOMI</dc:title>
  <dc:creator>W10</dc:creator>
  <cp:lastModifiedBy>W10</cp:lastModifiedBy>
  <cp:revision>21</cp:revision>
  <dcterms:created xsi:type="dcterms:W3CDTF">2018-03-23T13:07:14Z</dcterms:created>
  <dcterms:modified xsi:type="dcterms:W3CDTF">2019-09-01T14:45:01Z</dcterms:modified>
</cp:coreProperties>
</file>