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47" autoAdjust="0"/>
    <p:restoredTop sz="96595" autoAdjust="0"/>
  </p:normalViewPr>
  <p:slideViewPr>
    <p:cSldViewPr>
      <p:cViewPr varScale="1">
        <p:scale>
          <a:sx n="67" d="100"/>
          <a:sy n="67" d="100"/>
        </p:scale>
        <p:origin x="-7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6B5EB-C976-48EE-B015-D90737CD9822}" type="datetimeFigureOut">
              <a:rPr lang="id-ID" smtClean="0"/>
              <a:t>06/05/2020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DD1B0A-A714-415F-A891-3FA32774BB30}"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id-ID" sz="1200" b="1" i="0" kern="1200" dirty="0" smtClean="0">
                <a:solidFill>
                  <a:schemeClr val="tx1"/>
                </a:solidFill>
                <a:latin typeface="Times New Roman" pitchFamily="18" charset="0"/>
                <a:ea typeface="+mn-ea"/>
                <a:cs typeface="Times New Roman" pitchFamily="18" charset="0"/>
              </a:rPr>
              <a:t>Gaya lorentz</a:t>
            </a:r>
            <a:r>
              <a:rPr lang="id-ID" sz="1200" b="0" i="0" kern="1200" dirty="0" smtClean="0">
                <a:solidFill>
                  <a:schemeClr val="tx1"/>
                </a:solidFill>
                <a:latin typeface="Times New Roman" pitchFamily="18" charset="0"/>
                <a:ea typeface="+mn-ea"/>
                <a:cs typeface="Times New Roman" pitchFamily="18" charset="0"/>
              </a:rPr>
              <a:t> merupakan gabungan antara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elektrik dan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magnetik </a:t>
            </a:r>
            <a:r>
              <a:rPr lang="id-ID" sz="1200" b="1" i="0" kern="1200" dirty="0" smtClean="0">
                <a:solidFill>
                  <a:schemeClr val="tx1"/>
                </a:solidFill>
                <a:latin typeface="Times New Roman" pitchFamily="18" charset="0"/>
                <a:ea typeface="+mn-ea"/>
                <a:cs typeface="Times New Roman" pitchFamily="18" charset="0"/>
              </a:rPr>
              <a:t>pada</a:t>
            </a:r>
            <a:r>
              <a:rPr lang="id-ID" sz="1200" b="0" i="0" kern="1200" dirty="0" smtClean="0">
                <a:solidFill>
                  <a:schemeClr val="tx1"/>
                </a:solidFill>
                <a:latin typeface="Times New Roman" pitchFamily="18" charset="0"/>
                <a:ea typeface="+mn-ea"/>
                <a:cs typeface="Times New Roman" pitchFamily="18" charset="0"/>
              </a:rPr>
              <a:t> suatu medan elektromagnetik. </a:t>
            </a:r>
            <a:r>
              <a:rPr lang="id-ID" sz="1200" b="1" i="0" kern="1200" dirty="0" smtClean="0">
                <a:solidFill>
                  <a:schemeClr val="tx1"/>
                </a:solidFill>
                <a:latin typeface="Times New Roman" pitchFamily="18" charset="0"/>
                <a:ea typeface="+mn-ea"/>
                <a:cs typeface="Times New Roman" pitchFamily="18" charset="0"/>
              </a:rPr>
              <a:t>Gaya Lorentz ditimbulkan</a:t>
            </a:r>
            <a:r>
              <a:rPr lang="id-ID" sz="1200" b="0" i="0" kern="1200" dirty="0" smtClean="0">
                <a:solidFill>
                  <a:schemeClr val="tx1"/>
                </a:solidFill>
                <a:latin typeface="Times New Roman" pitchFamily="18" charset="0"/>
                <a:ea typeface="+mn-ea"/>
                <a:cs typeface="Times New Roman" pitchFamily="18" charset="0"/>
              </a:rPr>
              <a:t> karena adanya </a:t>
            </a:r>
            <a:r>
              <a:rPr lang="id-ID" sz="1200" b="1" i="0" kern="1200" dirty="0" smtClean="0">
                <a:solidFill>
                  <a:schemeClr val="tx1"/>
                </a:solidFill>
                <a:latin typeface="Times New Roman" pitchFamily="18" charset="0"/>
                <a:ea typeface="+mn-ea"/>
                <a:cs typeface="Times New Roman" pitchFamily="18" charset="0"/>
              </a:rPr>
              <a:t>muatan listrik yang bergerak</a:t>
            </a:r>
            <a:r>
              <a:rPr lang="id-ID" sz="1200" b="0" i="0" kern="1200" dirty="0" smtClean="0">
                <a:solidFill>
                  <a:schemeClr val="tx1"/>
                </a:solidFill>
                <a:latin typeface="Times New Roman" pitchFamily="18" charset="0"/>
                <a:ea typeface="+mn-ea"/>
                <a:cs typeface="Times New Roman" pitchFamily="18" charset="0"/>
              </a:rPr>
              <a:t> atau karena adanya arus </a:t>
            </a:r>
            <a:r>
              <a:rPr lang="id-ID" sz="1200" b="1" i="0" kern="1200" dirty="0" smtClean="0">
                <a:solidFill>
                  <a:schemeClr val="tx1"/>
                </a:solidFill>
                <a:latin typeface="Times New Roman" pitchFamily="18" charset="0"/>
                <a:ea typeface="+mn-ea"/>
                <a:cs typeface="Times New Roman" pitchFamily="18" charset="0"/>
              </a:rPr>
              <a:t>listrik dalam</a:t>
            </a:r>
            <a:r>
              <a:rPr lang="id-ID" sz="1200" b="0" i="0" kern="1200" dirty="0" smtClean="0">
                <a:solidFill>
                  <a:schemeClr val="tx1"/>
                </a:solidFill>
                <a:latin typeface="Times New Roman" pitchFamily="18" charset="0"/>
                <a:ea typeface="+mn-ea"/>
                <a:cs typeface="Times New Roman" pitchFamily="18" charset="0"/>
              </a:rPr>
              <a:t> suatu medan magnet.</a:t>
            </a:r>
          </a:p>
          <a:p>
            <a:endParaRPr lang="id-ID" sz="1200" b="0" i="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1" i="0" kern="1200" dirty="0" smtClean="0">
                <a:solidFill>
                  <a:schemeClr val="tx1"/>
                </a:solidFill>
                <a:latin typeface="Times New Roman" pitchFamily="18" charset="0"/>
                <a:ea typeface="+mn-ea"/>
                <a:cs typeface="Times New Roman" pitchFamily="18" charset="0"/>
              </a:rPr>
              <a:t>Gaya sentripetal</a:t>
            </a:r>
            <a:r>
              <a:rPr lang="id-ID" sz="1200" b="0" i="0" kern="1200" dirty="0" smtClean="0">
                <a:solidFill>
                  <a:schemeClr val="tx1"/>
                </a:solidFill>
                <a:latin typeface="Times New Roman" pitchFamily="18" charset="0"/>
                <a:ea typeface="+mn-ea"/>
                <a:cs typeface="Times New Roman" pitchFamily="18" charset="0"/>
              </a:rPr>
              <a:t> adalah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yang membuat benda untuk bergerak melingkar.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ini bukan merupakan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fisis, atau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dalam arti sebenarnya, melainkan hanya suatu penamaan atau penggolongan jenis-jenis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yang berfungsi membuat benda bergerak melingkar.</a:t>
            </a: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b="0" i="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0" i="0" kern="1200" dirty="0" smtClean="0">
                <a:solidFill>
                  <a:schemeClr val="tx1"/>
                </a:solidFill>
                <a:latin typeface="+mn-lt"/>
                <a:ea typeface="+mn-ea"/>
                <a:cs typeface="+mn-cs"/>
              </a:rPr>
              <a:t>Gaya sentripetal merupakan gaya yang bekerja pada benda yang bergerak melingkar dengan arah selalu menuju pusat lingkaran. Gaya sentripetal berguna untuk mengubah arah gerak benda tanpa mengubah besar kecepatan linearnya. Tanpa ada gaya sentripetal, maka suatu benda tidak akan bisa bergerak melingkar.</a:t>
            </a: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0" i="0" kern="1200" dirty="0" smtClean="0">
                <a:solidFill>
                  <a:schemeClr val="tx1"/>
                </a:solidFill>
                <a:latin typeface="+mn-lt"/>
                <a:ea typeface="+mn-ea"/>
                <a:cs typeface="+mn-cs"/>
              </a:rPr>
              <a:t>Dari pengertian tersebut, dapat diketahui bahwa suatu benda dapat bergerak melingkar, karena pada benda bekerja gaya sentripetal seperti bandul yang diikat tali kemudian diputar. Ketika bandul berputar atau bergerak melingkar, tali dalam keadaan tegang sehingga timbul gaya tegangan tali. Gaya tegangan tali inilah yang kemudian yang disebut sebagai gaya sentripetal.</a:t>
            </a: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0" i="0" kern="1200" dirty="0" smtClean="0">
                <a:solidFill>
                  <a:schemeClr val="tx1"/>
                </a:solidFill>
                <a:latin typeface="+mn-lt"/>
                <a:ea typeface="+mn-ea"/>
                <a:cs typeface="+mn-cs"/>
              </a:rPr>
              <a:t>Gaya sentripetal bukan gaya yang berdiri sendiri. Gaya ini pada dasarnya adalah resultan gaya yang bekerja pada benda dengan arah radial. </a:t>
            </a:r>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10</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11</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id-ID" sz="1200" b="1" i="0" kern="1200" dirty="0" smtClean="0">
                <a:solidFill>
                  <a:schemeClr val="tx1"/>
                </a:solidFill>
                <a:latin typeface="Times New Roman" pitchFamily="18" charset="0"/>
                <a:ea typeface="+mn-ea"/>
                <a:cs typeface="Times New Roman" pitchFamily="18" charset="0"/>
              </a:rPr>
              <a:t>Gaya lorentz</a:t>
            </a:r>
            <a:r>
              <a:rPr lang="id-ID" sz="1200" b="0" i="0" kern="1200" dirty="0" smtClean="0">
                <a:solidFill>
                  <a:schemeClr val="tx1"/>
                </a:solidFill>
                <a:latin typeface="Times New Roman" pitchFamily="18" charset="0"/>
                <a:ea typeface="+mn-ea"/>
                <a:cs typeface="Times New Roman" pitchFamily="18" charset="0"/>
              </a:rPr>
              <a:t> merupakan gabungan antara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elektrik dan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magnetik </a:t>
            </a:r>
            <a:r>
              <a:rPr lang="id-ID" sz="1200" b="1" i="0" kern="1200" dirty="0" smtClean="0">
                <a:solidFill>
                  <a:schemeClr val="tx1"/>
                </a:solidFill>
                <a:latin typeface="Times New Roman" pitchFamily="18" charset="0"/>
                <a:ea typeface="+mn-ea"/>
                <a:cs typeface="Times New Roman" pitchFamily="18" charset="0"/>
              </a:rPr>
              <a:t>pada</a:t>
            </a:r>
            <a:r>
              <a:rPr lang="id-ID" sz="1200" b="0" i="0" kern="1200" dirty="0" smtClean="0">
                <a:solidFill>
                  <a:schemeClr val="tx1"/>
                </a:solidFill>
                <a:latin typeface="Times New Roman" pitchFamily="18" charset="0"/>
                <a:ea typeface="+mn-ea"/>
                <a:cs typeface="Times New Roman" pitchFamily="18" charset="0"/>
              </a:rPr>
              <a:t> suatu medan elektromagnetik. </a:t>
            </a:r>
            <a:r>
              <a:rPr lang="id-ID" sz="1200" b="1" i="0" kern="1200" dirty="0" smtClean="0">
                <a:solidFill>
                  <a:schemeClr val="tx1"/>
                </a:solidFill>
                <a:latin typeface="Times New Roman" pitchFamily="18" charset="0"/>
                <a:ea typeface="+mn-ea"/>
                <a:cs typeface="Times New Roman" pitchFamily="18" charset="0"/>
              </a:rPr>
              <a:t>Gaya Lorentz ditimbulkan</a:t>
            </a:r>
            <a:r>
              <a:rPr lang="id-ID" sz="1200" b="0" i="0" kern="1200" dirty="0" smtClean="0">
                <a:solidFill>
                  <a:schemeClr val="tx1"/>
                </a:solidFill>
                <a:latin typeface="Times New Roman" pitchFamily="18" charset="0"/>
                <a:ea typeface="+mn-ea"/>
                <a:cs typeface="Times New Roman" pitchFamily="18" charset="0"/>
              </a:rPr>
              <a:t> karena adanya </a:t>
            </a:r>
            <a:r>
              <a:rPr lang="id-ID" sz="1200" b="1" i="0" kern="1200" dirty="0" smtClean="0">
                <a:solidFill>
                  <a:schemeClr val="tx1"/>
                </a:solidFill>
                <a:latin typeface="Times New Roman" pitchFamily="18" charset="0"/>
                <a:ea typeface="+mn-ea"/>
                <a:cs typeface="Times New Roman" pitchFamily="18" charset="0"/>
              </a:rPr>
              <a:t>muatan listrik yang bergerak</a:t>
            </a:r>
            <a:r>
              <a:rPr lang="id-ID" sz="1200" b="0" i="0" kern="1200" dirty="0" smtClean="0">
                <a:solidFill>
                  <a:schemeClr val="tx1"/>
                </a:solidFill>
                <a:latin typeface="Times New Roman" pitchFamily="18" charset="0"/>
                <a:ea typeface="+mn-ea"/>
                <a:cs typeface="Times New Roman" pitchFamily="18" charset="0"/>
              </a:rPr>
              <a:t> atau karena adanya arus </a:t>
            </a:r>
            <a:r>
              <a:rPr lang="id-ID" sz="1200" b="1" i="0" kern="1200" dirty="0" smtClean="0">
                <a:solidFill>
                  <a:schemeClr val="tx1"/>
                </a:solidFill>
                <a:latin typeface="Times New Roman" pitchFamily="18" charset="0"/>
                <a:ea typeface="+mn-ea"/>
                <a:cs typeface="Times New Roman" pitchFamily="18" charset="0"/>
              </a:rPr>
              <a:t>listrik dalam</a:t>
            </a:r>
            <a:r>
              <a:rPr lang="id-ID" sz="1200" b="0" i="0" kern="1200" dirty="0" smtClean="0">
                <a:solidFill>
                  <a:schemeClr val="tx1"/>
                </a:solidFill>
                <a:latin typeface="Times New Roman" pitchFamily="18" charset="0"/>
                <a:ea typeface="+mn-ea"/>
                <a:cs typeface="Times New Roman" pitchFamily="18" charset="0"/>
              </a:rPr>
              <a:t> suatu medan magnet.</a:t>
            </a:r>
          </a:p>
          <a:p>
            <a:endParaRPr lang="id-ID" sz="1200" b="0" i="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1" i="0" kern="1200" dirty="0" smtClean="0">
                <a:solidFill>
                  <a:schemeClr val="tx1"/>
                </a:solidFill>
                <a:latin typeface="Times New Roman" pitchFamily="18" charset="0"/>
                <a:ea typeface="+mn-ea"/>
                <a:cs typeface="Times New Roman" pitchFamily="18" charset="0"/>
              </a:rPr>
              <a:t>Gaya sentripetal</a:t>
            </a:r>
            <a:r>
              <a:rPr lang="id-ID" sz="1200" b="0" i="0" kern="1200" dirty="0" smtClean="0">
                <a:solidFill>
                  <a:schemeClr val="tx1"/>
                </a:solidFill>
                <a:latin typeface="Times New Roman" pitchFamily="18" charset="0"/>
                <a:ea typeface="+mn-ea"/>
                <a:cs typeface="Times New Roman" pitchFamily="18" charset="0"/>
              </a:rPr>
              <a:t> adalah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yang membuat benda untuk bergerak melingkar.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ini bukan merupakan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fisis, atau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dalam arti sebenarnya, melainkan hanya suatu penamaan atau penggolongan jenis-jenis </a:t>
            </a:r>
            <a:r>
              <a:rPr lang="id-ID" sz="1200" b="1" i="0" kern="1200" dirty="0" smtClean="0">
                <a:solidFill>
                  <a:schemeClr val="tx1"/>
                </a:solidFill>
                <a:latin typeface="Times New Roman" pitchFamily="18" charset="0"/>
                <a:ea typeface="+mn-ea"/>
                <a:cs typeface="Times New Roman" pitchFamily="18" charset="0"/>
              </a:rPr>
              <a:t>gaya</a:t>
            </a:r>
            <a:r>
              <a:rPr lang="id-ID" sz="1200" b="0" i="0" kern="1200" dirty="0" smtClean="0">
                <a:solidFill>
                  <a:schemeClr val="tx1"/>
                </a:solidFill>
                <a:latin typeface="Times New Roman" pitchFamily="18" charset="0"/>
                <a:ea typeface="+mn-ea"/>
                <a:cs typeface="Times New Roman" pitchFamily="18" charset="0"/>
              </a:rPr>
              <a:t> yang berfungsi membuat benda bergerak melingkar.</a:t>
            </a: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b="0" i="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0" i="0" kern="1200" dirty="0" smtClean="0">
                <a:solidFill>
                  <a:schemeClr val="tx1"/>
                </a:solidFill>
                <a:latin typeface="+mn-lt"/>
                <a:ea typeface="+mn-ea"/>
                <a:cs typeface="+mn-cs"/>
              </a:rPr>
              <a:t>Gaya sentripetal merupakan gaya yang bekerja pada benda yang bergerak melingkar dengan arah selalu menuju pusat lingkaran. Gaya sentripetal berguna untuk mengubah arah gerak benda tanpa mengubah besar kecepatan linearnya. Tanpa ada gaya sentripetal, maka suatu benda tidak akan bisa bergerak melingkar.</a:t>
            </a: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0" i="0" kern="1200" dirty="0" smtClean="0">
                <a:solidFill>
                  <a:schemeClr val="tx1"/>
                </a:solidFill>
                <a:latin typeface="+mn-lt"/>
                <a:ea typeface="+mn-ea"/>
                <a:cs typeface="+mn-cs"/>
              </a:rPr>
              <a:t>Dari pengertian tersebut, dapat diketahui bahwa suatu benda dapat bergerak melingkar, karena pada benda bekerja gaya sentripetal seperti bandul yang diikat tali kemudian diputar. Ketika bandul berputar atau bergerak melingkar, tali dalam keadaan tegang sehingga timbul gaya tegangan tali. Gaya tegangan tali inilah yang kemudian yang disebut sebagai gaya sentripetal.</a:t>
            </a: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b="0" i="0" kern="1200" dirty="0" smtClean="0">
                <a:solidFill>
                  <a:schemeClr val="tx1"/>
                </a:solidFill>
                <a:latin typeface="+mn-lt"/>
                <a:ea typeface="+mn-ea"/>
                <a:cs typeface="+mn-cs"/>
              </a:rPr>
              <a:t>Gaya sentripetal bukan gaya yang berdiri sendiri. Gaya ini pada dasarnya adalah resultan gaya yang bekerja pada benda dengan arah radial. </a:t>
            </a:r>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12</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13</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14</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15</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id-ID"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3DD1B0A-A714-415F-A891-3FA32774BB30}" type="slidenum">
              <a:rPr lang="id-ID" smtClean="0"/>
              <a:t>16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00200" y="1600200"/>
            <a:ext cx="7315200" cy="990600"/>
          </a:xfrm>
        </p:spPr>
        <p:txBody>
          <a:bodyPr/>
          <a:lstStyle>
            <a:lvl1pPr algn="ctr">
              <a:defRPr/>
            </a:lvl1pPr>
          </a:lstStyle>
          <a:p>
            <a:r>
              <a:rPr lang="en-US" smtClean="0"/>
              <a:t>Click to edit Master title style</a:t>
            </a:r>
            <a:endParaRPr lang="en-GB"/>
          </a:p>
        </p:txBody>
      </p:sp>
      <p:sp>
        <p:nvSpPr>
          <p:cNvPr id="2051" name="Rectangle 3"/>
          <p:cNvSpPr>
            <a:spLocks noGrp="1" noChangeArrowheads="1"/>
          </p:cNvSpPr>
          <p:nvPr>
            <p:ph type="subTitle" idx="1"/>
          </p:nvPr>
        </p:nvSpPr>
        <p:spPr>
          <a:xfrm>
            <a:off x="1600200" y="2743200"/>
            <a:ext cx="7315200" cy="685800"/>
          </a:xfrm>
        </p:spPr>
        <p:txBody>
          <a:bodyPr/>
          <a:lstStyle>
            <a:lvl1pPr marL="0" indent="0" algn="ctr">
              <a:buFontTx/>
              <a:buNone/>
              <a:defRPr/>
            </a:lvl1pPr>
          </a:lstStyle>
          <a:p>
            <a:r>
              <a:rPr lang="en-US" smtClean="0"/>
              <a:t>Click to edit Master subtitle style</a:t>
            </a:r>
            <a:endParaRPr lang="en-GB"/>
          </a:p>
        </p:txBody>
      </p:sp>
      <p:sp>
        <p:nvSpPr>
          <p:cNvPr id="4" name="Rectangle 4"/>
          <p:cNvSpPr>
            <a:spLocks noGrp="1" noChangeArrowheads="1"/>
          </p:cNvSpPr>
          <p:nvPr>
            <p:ph type="dt" sz="half" idx="10"/>
          </p:nvPr>
        </p:nvSpPr>
        <p:spPr bwMode="auto">
          <a:xfrm>
            <a:off x="228600" y="6553200"/>
            <a:ext cx="19050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mn-lt"/>
                <a:cs typeface="Arial" charset="0"/>
              </a:defRPr>
            </a:lvl1pPr>
          </a:lstStyle>
          <a:p>
            <a:fld id="{4CD168CA-A8CD-40E6-B437-517EAC3C6164}" type="datetimeFigureOut">
              <a:rPr lang="id-ID" smtClean="0"/>
              <a:t>06/05/2020</a:t>
            </a:fld>
            <a:endParaRPr lang="id-ID"/>
          </a:p>
        </p:txBody>
      </p:sp>
      <p:sp>
        <p:nvSpPr>
          <p:cNvPr id="5" name="Rectangle 5"/>
          <p:cNvSpPr>
            <a:spLocks noGrp="1" noChangeArrowheads="1"/>
          </p:cNvSpPr>
          <p:nvPr>
            <p:ph type="ftr" sz="quarter" idx="11"/>
          </p:nvPr>
        </p:nvSpPr>
        <p:spPr bwMode="auto">
          <a:xfrm>
            <a:off x="3124200" y="6553200"/>
            <a:ext cx="2895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mn-lt"/>
                <a:cs typeface="Arial" charset="0"/>
              </a:defRPr>
            </a:lvl1pPr>
          </a:lstStyle>
          <a:p>
            <a:endParaRPr lang="id-ID"/>
          </a:p>
        </p:txBody>
      </p:sp>
      <p:sp>
        <p:nvSpPr>
          <p:cNvPr id="6" name="Rectangle 6"/>
          <p:cNvSpPr>
            <a:spLocks noGrp="1" noChangeArrowheads="1"/>
          </p:cNvSpPr>
          <p:nvPr>
            <p:ph type="sldNum" sz="quarter" idx="12"/>
          </p:nvPr>
        </p:nvSpPr>
        <p:spPr bwMode="auto">
          <a:xfrm>
            <a:off x="7086600" y="6553200"/>
            <a:ext cx="19050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smtClean="0"/>
            </a:lvl1pPr>
          </a:lstStyle>
          <a:p>
            <a:fld id="{7A24717B-957F-4A51-B2A2-7D957EADFB2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1847850" cy="6372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52400"/>
            <a:ext cx="5391150" cy="6372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1600" y="152400"/>
            <a:ext cx="7391400" cy="637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219200"/>
            <a:ext cx="3619500" cy="5305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219200"/>
            <a:ext cx="3619500" cy="5305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52400"/>
            <a:ext cx="7391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1371600" y="1219200"/>
            <a:ext cx="7391400" cy="5305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Times New Roman" pitchFamily="18" charset="0"/>
                <a:cs typeface="Times New Roman" pitchFamily="18" charset="0"/>
              </a:rPr>
              <a:t>INDUKSI MAGNETIK</a:t>
            </a:r>
            <a:endParaRPr lang="id-ID" dirty="0">
              <a:latin typeface="Times New Roman" pitchFamily="18" charset="0"/>
              <a:cs typeface="Times New Roman" pitchFamily="18" charset="0"/>
            </a:endParaRPr>
          </a:p>
        </p:txBody>
      </p:sp>
      <p:sp>
        <p:nvSpPr>
          <p:cNvPr id="3" name="Subtitle 2"/>
          <p:cNvSpPr>
            <a:spLocks noGrp="1"/>
          </p:cNvSpPr>
          <p:nvPr>
            <p:ph type="subTitle" idx="1"/>
          </p:nvPr>
        </p:nvSpPr>
        <p:spPr>
          <a:xfrm>
            <a:off x="2051720" y="2492896"/>
            <a:ext cx="6400800" cy="622920"/>
          </a:xfrm>
        </p:spPr>
        <p:txBody>
          <a:bodyPr/>
          <a:lstStyle/>
          <a:p>
            <a:r>
              <a:rPr lang="id-ID" dirty="0" smtClean="0">
                <a:latin typeface="Times New Roman" pitchFamily="18" charset="0"/>
                <a:cs typeface="Times New Roman" pitchFamily="18" charset="0"/>
              </a:rPr>
              <a:t>Meida Wulan Sari, M.Pd.</a:t>
            </a:r>
            <a:endParaRPr lang="id-ID"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97152"/>
          </a:xfrm>
        </p:spPr>
        <p:txBody>
          <a:bodyPr>
            <a:normAutofit fontScale="92500"/>
          </a:bodyPr>
          <a:lstStyle/>
          <a:p>
            <a:pPr marL="457200" indent="-457200" algn="just">
              <a:buFont typeface="+mj-lt"/>
              <a:buAutoNum type="arabicPeriod" startAt="2"/>
            </a:pPr>
            <a:r>
              <a:rPr lang="id-ID" sz="2400" dirty="0" smtClean="0">
                <a:sym typeface="Wingdings" pitchFamily="2" charset="2"/>
              </a:rPr>
              <a:t>Diamagnetik</a:t>
            </a:r>
          </a:p>
          <a:p>
            <a:pPr marL="895350" indent="-438150" algn="just"/>
            <a:r>
              <a:rPr lang="id-ID" sz="2400" dirty="0" smtClean="0">
                <a:sym typeface="Wingdings" pitchFamily="2" charset="2"/>
              </a:rPr>
              <a:t>Perubahan jari-jari orbit elektron ini akan meningkatkan momen magnet orbital yang berlawanan dengan medan magnet luar dan menurunkan momen magnet yang searah dengan medan magnet luar. Sehingga secara keseluruhan akan timbul momen magnet total yang melawan medan magnet luar (magnetisasi negatif).</a:t>
            </a:r>
          </a:p>
          <a:p>
            <a:pPr marL="895350" indent="-438150" algn="just"/>
            <a:r>
              <a:rPr lang="id-ID" sz="2400" dirty="0" smtClean="0">
                <a:sym typeface="Wingdings" pitchFamily="2" charset="2"/>
              </a:rPr>
              <a:t>Sebenarnya gejala diamagnetisme ini terjadi pada semua material. Namun karena sifat diamagnet ini sangat lemah, jika suatu material mempunyai sifat paramagnetisme atatau feromagnetisme, maka sifat paramagnetik atau feromagnetik ini akan lebih dominan. Hanya material yang murni diamagnetik yang menunjukkan gejala diamagnetisme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97152"/>
          </a:xfrm>
        </p:spPr>
        <p:txBody>
          <a:bodyPr>
            <a:normAutofit fontScale="92500"/>
          </a:bodyPr>
          <a:lstStyle/>
          <a:p>
            <a:pPr marL="457200" indent="-457200" algn="just">
              <a:buFont typeface="+mj-lt"/>
              <a:buAutoNum type="arabicPeriod" startAt="2"/>
            </a:pPr>
            <a:r>
              <a:rPr lang="id-ID" sz="2400" dirty="0" smtClean="0">
                <a:sym typeface="Wingdings" pitchFamily="2" charset="2"/>
              </a:rPr>
              <a:t>Diamagnetik</a:t>
            </a:r>
          </a:p>
          <a:p>
            <a:pPr marL="457200" indent="-457200" algn="just">
              <a:buNone/>
            </a:pPr>
            <a:endParaRPr lang="id-ID" sz="2400" dirty="0">
              <a:sym typeface="Wingdings" pitchFamily="2" charset="2"/>
            </a:endParaRPr>
          </a:p>
          <a:p>
            <a:pPr marL="457200" indent="-457200" algn="just">
              <a:buNone/>
            </a:pPr>
            <a:endParaRPr lang="id-ID" sz="2400" dirty="0" smtClean="0">
              <a:sym typeface="Wingdings" pitchFamily="2" charset="2"/>
            </a:endParaRPr>
          </a:p>
          <a:p>
            <a:pPr marL="457200" indent="-457200" algn="just">
              <a:buNone/>
            </a:pPr>
            <a:endParaRPr lang="id-ID" sz="2400" dirty="0">
              <a:sym typeface="Wingdings" pitchFamily="2" charset="2"/>
            </a:endParaRPr>
          </a:p>
          <a:p>
            <a:pPr marL="457200" indent="-457200" algn="just">
              <a:buNone/>
            </a:pPr>
            <a:endParaRPr lang="id-ID" sz="2400" dirty="0" smtClean="0">
              <a:sym typeface="Wingdings" pitchFamily="2" charset="2"/>
            </a:endParaRPr>
          </a:p>
          <a:p>
            <a:pPr marL="457200" indent="-457200" algn="just">
              <a:buNone/>
            </a:pPr>
            <a:endParaRPr lang="id-ID" sz="2400" dirty="0">
              <a:sym typeface="Wingdings" pitchFamily="2" charset="2"/>
            </a:endParaRPr>
          </a:p>
          <a:p>
            <a:pPr marL="457200" indent="-457200" algn="just">
              <a:buNone/>
            </a:pPr>
            <a:endParaRPr lang="id-ID" sz="2400" dirty="0" smtClean="0">
              <a:sym typeface="Wingdings" pitchFamily="2" charset="2"/>
            </a:endParaRPr>
          </a:p>
          <a:p>
            <a:pPr marL="457200" indent="-457200" algn="just">
              <a:buNone/>
            </a:pPr>
            <a:endParaRPr lang="id-ID" sz="2400" dirty="0">
              <a:sym typeface="Wingdings" pitchFamily="2" charset="2"/>
            </a:endParaRPr>
          </a:p>
          <a:p>
            <a:pPr marL="457200" indent="-457200" algn="just">
              <a:buNone/>
            </a:pPr>
            <a:endParaRPr lang="id-ID" sz="2400" dirty="0" smtClean="0">
              <a:sym typeface="Wingdings" pitchFamily="2" charset="2"/>
            </a:endParaRPr>
          </a:p>
          <a:p>
            <a:pPr marL="457200" indent="-457200" algn="ctr">
              <a:buNone/>
            </a:pPr>
            <a:r>
              <a:rPr lang="id-ID" sz="2400" dirty="0" smtClean="0">
                <a:sym typeface="Wingdings" pitchFamily="2" charset="2"/>
              </a:rPr>
              <a:t>Gambar 4 Pada Material Diamagnetik, momen magnetik akan melawan arah medan magnet luar. Apabila medan magnet dihilangkan maka momen magnetnya akan kembali nol</a:t>
            </a:r>
          </a:p>
        </p:txBody>
      </p:sp>
      <p:pic>
        <p:nvPicPr>
          <p:cNvPr id="4098" name="Picture 2"/>
          <p:cNvPicPr>
            <a:picLocks noChangeAspect="1" noChangeArrowheads="1"/>
          </p:cNvPicPr>
          <p:nvPr/>
        </p:nvPicPr>
        <p:blipFill>
          <a:blip r:embed="rId3" cstate="print"/>
          <a:srcRect/>
          <a:stretch>
            <a:fillRect/>
          </a:stretch>
        </p:blipFill>
        <p:spPr bwMode="auto">
          <a:xfrm>
            <a:off x="755576" y="2132856"/>
            <a:ext cx="7383831" cy="29511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fade">
                                      <p:cBhvr>
                                        <p:cTn id="14" dur="1000"/>
                                        <p:tgtEl>
                                          <p:spTgt spid="4098"/>
                                        </p:tgtEl>
                                      </p:cBhvr>
                                    </p:animEffect>
                                    <p:anim calcmode="lin" valueType="num">
                                      <p:cBhvr>
                                        <p:cTn id="15" dur="1000" fill="hold"/>
                                        <p:tgtEl>
                                          <p:spTgt spid="4098"/>
                                        </p:tgtEl>
                                        <p:attrNameLst>
                                          <p:attrName>ppt_x</p:attrName>
                                        </p:attrNameLst>
                                      </p:cBhvr>
                                      <p:tavLst>
                                        <p:tav tm="0">
                                          <p:val>
                                            <p:strVal val="#ppt_x"/>
                                          </p:val>
                                        </p:tav>
                                        <p:tav tm="100000">
                                          <p:val>
                                            <p:strVal val="#ppt_x"/>
                                          </p:val>
                                        </p:tav>
                                      </p:tavLst>
                                    </p:anim>
                                    <p:anim calcmode="lin" valueType="num">
                                      <p:cBhvr>
                                        <p:cTn id="16"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1000"/>
                                        <p:tgtEl>
                                          <p:spTgt spid="3">
                                            <p:txEl>
                                              <p:pRg st="9" end="9"/>
                                            </p:txEl>
                                          </p:spTgt>
                                        </p:tgtEl>
                                      </p:cBhvr>
                                    </p:animEffect>
                                    <p:anim calcmode="lin" valueType="num">
                                      <p:cBhvr>
                                        <p:cTn id="2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457200" indent="-457200" algn="just">
              <a:buFont typeface="+mj-lt"/>
              <a:buAutoNum type="arabicPeriod" startAt="3"/>
            </a:pPr>
            <a:r>
              <a:rPr lang="id-ID" sz="2400" dirty="0" smtClean="0">
                <a:sym typeface="Wingdings" pitchFamily="2" charset="2"/>
              </a:rPr>
              <a:t>Feromagnetik</a:t>
            </a:r>
          </a:p>
          <a:p>
            <a:pPr marL="895350" indent="-438150" algn="just"/>
            <a:r>
              <a:rPr lang="id-ID" sz="2400" dirty="0" smtClean="0">
                <a:sym typeface="Wingdings" pitchFamily="2" charset="2"/>
              </a:rPr>
              <a:t>Material feromagnetik sama dengan material paramagnetik, yaitu sama-sama mempunyai elektron tidak berpasangan.</a:t>
            </a:r>
          </a:p>
          <a:p>
            <a:pPr marL="895350" indent="-438150" algn="just"/>
            <a:r>
              <a:rPr lang="id-ID" sz="2400" dirty="0" smtClean="0">
                <a:sym typeface="Wingdings" pitchFamily="2" charset="2"/>
              </a:rPr>
              <a:t>Feromagnetik dapat dikatakan kasus khusus dari paramagnetik</a:t>
            </a:r>
          </a:p>
          <a:p>
            <a:pPr marL="895350" indent="-438150" algn="just"/>
            <a:r>
              <a:rPr lang="id-ID" sz="2400" dirty="0" smtClean="0">
                <a:sym typeface="Wingdings" pitchFamily="2" charset="2"/>
              </a:rPr>
              <a:t>Perbedaannya adalah sat medan magnet luar dihilangkan momen spin tetap mempertahankan arahnya, tidak kembali acak. Hal ini akibat adanya pertukaran elektron yang senantiasa menjaga momen magnet selalu searah. Gaya ini sangat besar, kira-kira 100 juta kali lebih besar daripada medan bumi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buFont typeface="+mj-lt"/>
              <a:buAutoNum type="arabicPeriod" startAt="3"/>
            </a:pPr>
            <a:r>
              <a:rPr lang="id-ID" sz="2400" dirty="0" smtClean="0">
                <a:sym typeface="Wingdings" pitchFamily="2" charset="2"/>
              </a:rPr>
              <a:t>Feromagnetik</a:t>
            </a:r>
          </a:p>
          <a:p>
            <a:pPr marL="895350" indent="-438150" algn="just"/>
            <a:r>
              <a:rPr lang="id-ID" sz="2400" dirty="0" smtClean="0">
                <a:sym typeface="Wingdings" pitchFamily="2" charset="2"/>
              </a:rPr>
              <a:t>Namun apabila dipanaskan, sifat feromaknetik akan hilang dan momen magnetiknya kembali acak.</a:t>
            </a:r>
          </a:p>
          <a:p>
            <a:pPr marL="895350" indent="-438150" algn="just"/>
            <a:r>
              <a:rPr lang="id-ID" sz="2400" dirty="0" smtClean="0">
                <a:sym typeface="Wingdings" pitchFamily="2" charset="2"/>
              </a:rPr>
              <a:t>Temperatur tertinggi dimana sifat feromagnetiknya masih bisa dipertahankan disebut temperatur Curie (T</a:t>
            </a:r>
            <a:r>
              <a:rPr lang="id-ID" sz="2400" baseline="-25000" dirty="0" smtClean="0">
                <a:sym typeface="Wingdings" pitchFamily="2" charset="2"/>
              </a:rPr>
              <a:t>c</a:t>
            </a:r>
            <a:r>
              <a:rPr lang="id-ID" sz="2400" dirty="0" smtClean="0">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97152"/>
          </a:xfrm>
        </p:spPr>
        <p:txBody>
          <a:bodyPr>
            <a:normAutofit/>
          </a:bodyPr>
          <a:lstStyle/>
          <a:p>
            <a:pPr marL="457200" indent="-457200" algn="just">
              <a:buFont typeface="+mj-lt"/>
              <a:buAutoNum type="arabicPeriod" startAt="3"/>
            </a:pPr>
            <a:r>
              <a:rPr lang="id-ID" sz="2400" dirty="0" smtClean="0">
                <a:sym typeface="Wingdings" pitchFamily="2" charset="2"/>
              </a:rPr>
              <a:t>Feromagnetik</a:t>
            </a:r>
          </a:p>
          <a:p>
            <a:pPr marL="457200" indent="-457200" algn="just">
              <a:buFont typeface="+mj-lt"/>
              <a:buAutoNum type="arabicPeriod" startAt="3"/>
            </a:pPr>
            <a:endParaRPr lang="id-ID" sz="2400" dirty="0">
              <a:sym typeface="Wingdings" pitchFamily="2" charset="2"/>
            </a:endParaRPr>
          </a:p>
          <a:p>
            <a:pPr marL="457200" indent="-457200" algn="just">
              <a:buFont typeface="+mj-lt"/>
              <a:buAutoNum type="arabicPeriod" startAt="3"/>
            </a:pPr>
            <a:endParaRPr lang="id-ID" sz="2400" dirty="0" smtClean="0">
              <a:sym typeface="Wingdings" pitchFamily="2" charset="2"/>
            </a:endParaRPr>
          </a:p>
          <a:p>
            <a:pPr marL="457200" indent="-457200" algn="just">
              <a:buFont typeface="+mj-lt"/>
              <a:buAutoNum type="arabicPeriod" startAt="3"/>
            </a:pPr>
            <a:endParaRPr lang="id-ID" sz="2400" dirty="0">
              <a:sym typeface="Wingdings" pitchFamily="2" charset="2"/>
            </a:endParaRPr>
          </a:p>
          <a:p>
            <a:pPr marL="457200" indent="-457200" algn="just">
              <a:buFont typeface="+mj-lt"/>
              <a:buAutoNum type="arabicPeriod" startAt="3"/>
            </a:pPr>
            <a:endParaRPr lang="id-ID" sz="2400" dirty="0" smtClean="0">
              <a:sym typeface="Wingdings" pitchFamily="2" charset="2"/>
            </a:endParaRPr>
          </a:p>
          <a:p>
            <a:pPr marL="457200" indent="-457200" algn="just">
              <a:buNone/>
            </a:pPr>
            <a:endParaRPr lang="id-ID" sz="2400" dirty="0" smtClean="0">
              <a:sym typeface="Wingdings" pitchFamily="2" charset="2"/>
            </a:endParaRPr>
          </a:p>
          <a:p>
            <a:pPr marL="0" indent="0" algn="ctr">
              <a:buNone/>
            </a:pPr>
            <a:r>
              <a:rPr lang="id-ID" sz="2400" dirty="0" smtClean="0">
                <a:sym typeface="Wingdings" pitchFamily="2" charset="2"/>
              </a:rPr>
              <a:t>Gambar 5 Pada material feromagnetik, medan magnet luar menyebabkan momen magnet  menjadi searah. Bahkan saat medan magnet luar dihilangkan, momen magnet ini tetap searah. Apabila material ini dipanaskan di temperatut currie maka momen magnetnya kembali acak</a:t>
            </a:r>
          </a:p>
        </p:txBody>
      </p:sp>
      <p:pic>
        <p:nvPicPr>
          <p:cNvPr id="5122" name="Picture 2"/>
          <p:cNvPicPr>
            <a:picLocks noChangeAspect="1" noChangeArrowheads="1"/>
          </p:cNvPicPr>
          <p:nvPr/>
        </p:nvPicPr>
        <p:blipFill>
          <a:blip r:embed="rId3" cstate="print"/>
          <a:srcRect/>
          <a:stretch>
            <a:fillRect/>
          </a:stretch>
        </p:blipFill>
        <p:spPr bwMode="auto">
          <a:xfrm>
            <a:off x="899592" y="2017371"/>
            <a:ext cx="7200800" cy="2275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fade">
                                      <p:cBhvr>
                                        <p:cTn id="14" dur="1000"/>
                                        <p:tgtEl>
                                          <p:spTgt spid="5122"/>
                                        </p:tgtEl>
                                      </p:cBhvr>
                                    </p:animEffect>
                                    <p:anim calcmode="lin" valueType="num">
                                      <p:cBhvr>
                                        <p:cTn id="15" dur="1000" fill="hold"/>
                                        <p:tgtEl>
                                          <p:spTgt spid="5122"/>
                                        </p:tgtEl>
                                        <p:attrNameLst>
                                          <p:attrName>ppt_x</p:attrName>
                                        </p:attrNameLst>
                                      </p:cBhvr>
                                      <p:tavLst>
                                        <p:tav tm="0">
                                          <p:val>
                                            <p:strVal val="#ppt_x"/>
                                          </p:val>
                                        </p:tav>
                                        <p:tav tm="100000">
                                          <p:val>
                                            <p:strVal val="#ppt_x"/>
                                          </p:val>
                                        </p:tav>
                                      </p:tavLst>
                                    </p:anim>
                                    <p:anim calcmode="lin" valueType="num">
                                      <p:cBhvr>
                                        <p:cTn id="16"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Bahan Magnet Linier</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25144"/>
          </a:xfrm>
        </p:spPr>
        <p:txBody>
          <a:bodyPr>
            <a:normAutofit/>
          </a:bodyPr>
          <a:lstStyle/>
          <a:p>
            <a:pPr marL="468313" indent="-438150" algn="just"/>
            <a:r>
              <a:rPr lang="id-ID" sz="2400" dirty="0" smtClean="0"/>
              <a:t>Pada bahan paramagnetik dan diamagnetik, medan magnetik induksi M dalam bahan muncul akibat induksi dari medan magnetik luar.</a:t>
            </a:r>
          </a:p>
          <a:p>
            <a:pPr marL="468313" indent="-438150" algn="just"/>
            <a:r>
              <a:rPr lang="id-ID" sz="2400" dirty="0" smtClean="0"/>
              <a:t>Magnetisasi, M, adalah besarnya rata-rata momen dipol magnetik molekul dikalikan dengan jumlah densitas molekul dalam Sampel.</a:t>
            </a:r>
          </a:p>
          <a:p>
            <a:pPr marL="468313" indent="-438150" algn="just"/>
            <a:r>
              <a:rPr lang="id-ID" sz="2400" dirty="0" smtClean="0"/>
              <a:t>Jika medan magnetik luar dihilangkan, medan magnetik dalam bahan akan hilang. Pada kebanyakan bahan, besarnya magnetisasi sebanding dengan medan magnetik luar yang diberikan pada bahan. Magnet yang disebabkan oleh medan kekuatan H adalah sebanding dengan H, sehingga</a:t>
            </a:r>
            <a:endParaRPr lang="id-ID" sz="2400" dirty="0" smtClean="0">
              <a:sym typeface="Wingdings" pitchFamily="2" charset="2"/>
            </a:endParaRPr>
          </a:p>
        </p:txBody>
      </p:sp>
      <p:pic>
        <p:nvPicPr>
          <p:cNvPr id="6147" name="Picture 3"/>
          <p:cNvPicPr>
            <a:picLocks noChangeAspect="1" noChangeArrowheads="1"/>
          </p:cNvPicPr>
          <p:nvPr/>
        </p:nvPicPr>
        <p:blipFill>
          <a:blip r:embed="rId3" cstate="print"/>
          <a:srcRect/>
          <a:stretch>
            <a:fillRect/>
          </a:stretch>
        </p:blipFill>
        <p:spPr bwMode="auto">
          <a:xfrm>
            <a:off x="899592" y="5832648"/>
            <a:ext cx="7560840" cy="7647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147"/>
                                        </p:tgtEl>
                                        <p:attrNameLst>
                                          <p:attrName>style.visibility</p:attrName>
                                        </p:attrNameLst>
                                      </p:cBhvr>
                                      <p:to>
                                        <p:strVal val="visible"/>
                                      </p:to>
                                    </p:set>
                                    <p:animEffect transition="in" filter="fade">
                                      <p:cBhvr>
                                        <p:cTn id="28" dur="1000"/>
                                        <p:tgtEl>
                                          <p:spTgt spid="6147"/>
                                        </p:tgtEl>
                                      </p:cBhvr>
                                    </p:animEffect>
                                    <p:anim calcmode="lin" valueType="num">
                                      <p:cBhvr>
                                        <p:cTn id="29" dur="1000" fill="hold"/>
                                        <p:tgtEl>
                                          <p:spTgt spid="6147"/>
                                        </p:tgtEl>
                                        <p:attrNameLst>
                                          <p:attrName>ppt_x</p:attrName>
                                        </p:attrNameLst>
                                      </p:cBhvr>
                                      <p:tavLst>
                                        <p:tav tm="0">
                                          <p:val>
                                            <p:strVal val="#ppt_x"/>
                                          </p:val>
                                        </p:tav>
                                        <p:tav tm="100000">
                                          <p:val>
                                            <p:strVal val="#ppt_x"/>
                                          </p:val>
                                        </p:tav>
                                      </p:tavLst>
                                    </p:anim>
                                    <p:anim calcmode="lin" valueType="num">
                                      <p:cBhvr>
                                        <p:cTn id="30" dur="1000" fill="hold"/>
                                        <p:tgtEl>
                                          <p:spTgt spid="61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Bahan Magnet Linier</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pPr>
              <a:buNone/>
            </a:pPr>
            <a:endParaRPr lang="id-ID" sz="2400" dirty="0" smtClean="0">
              <a:latin typeface="Times New Roman" pitchFamily="18" charset="0"/>
              <a:cs typeface="Times New Roman" pitchFamily="18" charset="0"/>
            </a:endParaRPr>
          </a:p>
          <a:p>
            <a:pPr>
              <a:buNone/>
            </a:pPr>
            <a:endParaRPr lang="id-ID" sz="2400" dirty="0" smtClean="0">
              <a:latin typeface="Times New Roman" pitchFamily="18" charset="0"/>
              <a:cs typeface="Times New Roman" pitchFamily="18" charset="0"/>
            </a:endParaRPr>
          </a:p>
          <a:p>
            <a:pPr indent="14288">
              <a:buNone/>
            </a:pPr>
            <a:r>
              <a:rPr lang="en-US" sz="2600" dirty="0" smtClean="0">
                <a:latin typeface="Times New Roman" pitchFamily="18" charset="0"/>
                <a:cs typeface="Times New Roman" pitchFamily="18" charset="0"/>
              </a:rPr>
              <a:t>where </a:t>
            </a:r>
            <a:r>
              <a:rPr lang="en-US" sz="2600" i="1" dirty="0">
                <a:latin typeface="Times New Roman" pitchFamily="18" charset="0"/>
                <a:cs typeface="Times New Roman" pitchFamily="18" charset="0"/>
              </a:rPr>
              <a:t>χ is the dimensionless </a:t>
            </a:r>
            <a:r>
              <a:rPr lang="en-US" sz="2600" b="1" i="1" dirty="0">
                <a:latin typeface="Times New Roman" pitchFamily="18" charset="0"/>
                <a:cs typeface="Times New Roman" pitchFamily="18" charset="0"/>
              </a:rPr>
              <a:t>volume magnetic </a:t>
            </a:r>
            <a:r>
              <a:rPr lang="en-US" sz="2600" b="1" i="1" dirty="0" smtClean="0">
                <a:latin typeface="Times New Roman" pitchFamily="18" charset="0"/>
                <a:cs typeface="Times New Roman" pitchFamily="18" charset="0"/>
              </a:rPr>
              <a:t>susceptibility.</a:t>
            </a:r>
            <a:r>
              <a:rPr lang="id-ID" sz="2600" b="1" i="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 </a:t>
            </a:r>
            <a:r>
              <a:rPr lang="en-US" sz="2600" dirty="0">
                <a:latin typeface="Times New Roman" pitchFamily="18" charset="0"/>
                <a:cs typeface="Times New Roman" pitchFamily="18" charset="0"/>
              </a:rPr>
              <a:t>closely related quantity is the </a:t>
            </a:r>
            <a:r>
              <a:rPr lang="en-US" sz="2600" b="1" dirty="0">
                <a:latin typeface="Times New Roman" pitchFamily="18" charset="0"/>
                <a:cs typeface="Times New Roman" pitchFamily="18" charset="0"/>
              </a:rPr>
              <a:t>molar magnetic susceptibility</a:t>
            </a:r>
            <a:r>
              <a:rPr lang="en-US" sz="2600" b="1" dirty="0" smtClean="0">
                <a:latin typeface="Times New Roman" pitchFamily="18" charset="0"/>
                <a:cs typeface="Times New Roman" pitchFamily="18" charset="0"/>
              </a:rPr>
              <a:t>,</a:t>
            </a:r>
            <a:endParaRPr lang="id-ID" sz="2600" b="1" dirty="0" smtClean="0">
              <a:latin typeface="Times New Roman" pitchFamily="18" charset="0"/>
              <a:cs typeface="Times New Roman" pitchFamily="18" charset="0"/>
            </a:endParaRPr>
          </a:p>
          <a:p>
            <a:endParaRPr lang="id-ID" sz="2600" b="1" dirty="0">
              <a:latin typeface="Times New Roman" pitchFamily="18" charset="0"/>
              <a:cs typeface="Times New Roman" pitchFamily="18" charset="0"/>
            </a:endParaRPr>
          </a:p>
          <a:p>
            <a:endParaRPr lang="id-ID" sz="2600" b="1" dirty="0" smtClean="0">
              <a:latin typeface="Times New Roman" pitchFamily="18" charset="0"/>
              <a:cs typeface="Times New Roman" pitchFamily="18" charset="0"/>
            </a:endParaRPr>
          </a:p>
          <a:p>
            <a:pPr>
              <a:buNone/>
            </a:pPr>
            <a:endParaRPr lang="id-ID" sz="2600" dirty="0" smtClean="0">
              <a:latin typeface="Times New Roman" pitchFamily="18" charset="0"/>
              <a:cs typeface="Times New Roman" pitchFamily="18" charset="0"/>
            </a:endParaRPr>
          </a:p>
          <a:p>
            <a:pPr indent="14288">
              <a:buNone/>
            </a:pPr>
            <a:r>
              <a:rPr lang="en-US" sz="2600" dirty="0" smtClean="0">
                <a:latin typeface="Times New Roman" pitchFamily="18" charset="0"/>
                <a:cs typeface="Times New Roman" pitchFamily="18" charset="0"/>
              </a:rPr>
              <a:t>where </a:t>
            </a:r>
            <a:r>
              <a:rPr lang="en-US" sz="2600" i="1" dirty="0" err="1">
                <a:latin typeface="Times New Roman" pitchFamily="18" charset="0"/>
                <a:cs typeface="Times New Roman" pitchFamily="18" charset="0"/>
              </a:rPr>
              <a:t>Vm</a:t>
            </a:r>
            <a:r>
              <a:rPr lang="en-US" sz="2600" i="1" dirty="0">
                <a:latin typeface="Times New Roman" pitchFamily="18" charset="0"/>
                <a:cs typeface="Times New Roman" pitchFamily="18" charset="0"/>
              </a:rPr>
              <a:t> is the molar volume of the substance</a:t>
            </a:r>
            <a:r>
              <a:rPr lang="en-US" sz="2600" i="1" dirty="0" smtClean="0">
                <a:latin typeface="Times New Roman" pitchFamily="18" charset="0"/>
                <a:cs typeface="Times New Roman" pitchFamily="18" charset="0"/>
              </a:rPr>
              <a:t>.</a:t>
            </a:r>
            <a:endParaRPr lang="id-ID" sz="2600" i="1" dirty="0" smtClean="0">
              <a:latin typeface="Times New Roman" pitchFamily="18" charset="0"/>
              <a:cs typeface="Times New Roman" pitchFamily="18" charset="0"/>
            </a:endParaRPr>
          </a:p>
          <a:p>
            <a:pPr indent="14288">
              <a:buNone/>
            </a:pPr>
            <a:endParaRPr lang="id-ID" sz="2600" i="1" dirty="0" smtClean="0">
              <a:latin typeface="Times New Roman" pitchFamily="18" charset="0"/>
              <a:cs typeface="Times New Roman" pitchFamily="18" charset="0"/>
            </a:endParaRPr>
          </a:p>
          <a:p>
            <a:r>
              <a:rPr lang="id-ID" sz="2600" dirty="0"/>
              <a:t>Materials </a:t>
            </a:r>
            <a:r>
              <a:rPr lang="id-ID" sz="2600" dirty="0" smtClean="0"/>
              <a:t>for which </a:t>
            </a:r>
            <a:r>
              <a:rPr lang="id-ID" sz="2600" b="1" i="1" dirty="0" smtClean="0">
                <a:latin typeface="Times New Roman" pitchFamily="18" charset="0"/>
                <a:cs typeface="Times New Roman" pitchFamily="18" charset="0"/>
              </a:rPr>
              <a:t> </a:t>
            </a:r>
            <a:r>
              <a:rPr lang="en-US" sz="2600" i="1" dirty="0"/>
              <a:t>χ &gt; 0 are called </a:t>
            </a:r>
            <a:r>
              <a:rPr lang="en-US" sz="2600" b="1" i="1" dirty="0" smtClean="0"/>
              <a:t>paramagnetic</a:t>
            </a:r>
            <a:endParaRPr lang="id-ID" sz="2600" b="1" i="1" dirty="0" smtClean="0"/>
          </a:p>
          <a:p>
            <a:pPr marL="2871788" indent="14288">
              <a:buNone/>
            </a:pPr>
            <a:r>
              <a:rPr lang="en-US" sz="2600" i="1" dirty="0"/>
              <a:t>χ &lt; 0 are called </a:t>
            </a:r>
            <a:r>
              <a:rPr lang="en-US" sz="2600" b="1" i="1" dirty="0"/>
              <a:t>diamagnetic</a:t>
            </a:r>
            <a:endParaRPr lang="en-US" sz="2600" b="1" dirty="0">
              <a:latin typeface="Times New Roman" pitchFamily="18" charset="0"/>
              <a:cs typeface="Times New Roman" pitchFamily="18" charset="0"/>
            </a:endParaRPr>
          </a:p>
          <a:p>
            <a:pPr>
              <a:buNone/>
            </a:pPr>
            <a:endParaRPr lang="id-ID" sz="2400" dirty="0" smtClean="0">
              <a:latin typeface="Times New Roman" pitchFamily="18" charset="0"/>
              <a:cs typeface="Times New Roman" pitchFamily="18" charset="0"/>
              <a:sym typeface="Wingdings" pitchFamily="2" charset="2"/>
            </a:endParaRPr>
          </a:p>
        </p:txBody>
      </p:sp>
      <p:pic>
        <p:nvPicPr>
          <p:cNvPr id="6147" name="Picture 3"/>
          <p:cNvPicPr>
            <a:picLocks noChangeAspect="1" noChangeArrowheads="1"/>
          </p:cNvPicPr>
          <p:nvPr/>
        </p:nvPicPr>
        <p:blipFill>
          <a:blip r:embed="rId3" cstate="print"/>
          <a:srcRect/>
          <a:stretch>
            <a:fillRect/>
          </a:stretch>
        </p:blipFill>
        <p:spPr bwMode="auto">
          <a:xfrm>
            <a:off x="1187624" y="1484784"/>
            <a:ext cx="6048672" cy="720080"/>
          </a:xfrm>
          <a:prstGeom prst="rect">
            <a:avLst/>
          </a:prstGeom>
          <a:noFill/>
          <a:ln w="9525">
            <a:noFill/>
            <a:miter lim="800000"/>
            <a:headEnd/>
            <a:tailEnd/>
          </a:ln>
        </p:spPr>
      </p:pic>
      <p:pic>
        <p:nvPicPr>
          <p:cNvPr id="7170" name="Picture 2"/>
          <p:cNvPicPr>
            <a:picLocks noChangeAspect="1" noChangeArrowheads="1"/>
          </p:cNvPicPr>
          <p:nvPr/>
        </p:nvPicPr>
        <p:blipFill>
          <a:blip r:embed="rId4" cstate="print"/>
          <a:srcRect/>
          <a:stretch>
            <a:fillRect/>
          </a:stretch>
        </p:blipFill>
        <p:spPr bwMode="auto">
          <a:xfrm>
            <a:off x="1187624" y="3429000"/>
            <a:ext cx="5976664" cy="7200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1000"/>
                                        <p:tgtEl>
                                          <p:spTgt spid="6147"/>
                                        </p:tgtEl>
                                      </p:cBhvr>
                                    </p:animEffect>
                                    <p:anim calcmode="lin" valueType="num">
                                      <p:cBhvr>
                                        <p:cTn id="8" dur="1000" fill="hold"/>
                                        <p:tgtEl>
                                          <p:spTgt spid="6147"/>
                                        </p:tgtEl>
                                        <p:attrNameLst>
                                          <p:attrName>ppt_x</p:attrName>
                                        </p:attrNameLst>
                                      </p:cBhvr>
                                      <p:tavLst>
                                        <p:tav tm="0">
                                          <p:val>
                                            <p:strVal val="#ppt_x"/>
                                          </p:val>
                                        </p:tav>
                                        <p:tav tm="100000">
                                          <p:val>
                                            <p:strVal val="#ppt_x"/>
                                          </p:val>
                                        </p:tav>
                                      </p:tavLst>
                                    </p:anim>
                                    <p:anim calcmode="lin" valueType="num">
                                      <p:cBhvr>
                                        <p:cTn id="9" dur="1000" fill="hold"/>
                                        <p:tgtEl>
                                          <p:spTgt spid="61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204864"/>
            <a:ext cx="7391400" cy="838200"/>
          </a:xfrm>
        </p:spPr>
        <p:txBody>
          <a:bodyPr/>
          <a:lstStyle/>
          <a:p>
            <a:r>
              <a:rPr lang="id-ID" dirty="0" smtClean="0"/>
              <a:t>TERIMA KASIH</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id-ID" dirty="0" smtClean="0"/>
              <a:t>Magnet dalam Kehidupan Sehari-hari</a:t>
            </a:r>
            <a:endParaRPr lang="id-ID" dirty="0"/>
          </a:p>
        </p:txBody>
      </p:sp>
      <p:sp>
        <p:nvSpPr>
          <p:cNvPr id="9" name="Content Placeholder 3"/>
          <p:cNvSpPr>
            <a:spLocks noGrp="1"/>
          </p:cNvSpPr>
          <p:nvPr>
            <p:ph idx="1"/>
          </p:nvPr>
        </p:nvSpPr>
        <p:spPr>
          <a:xfrm>
            <a:off x="395536" y="5085184"/>
            <a:ext cx="8229600" cy="964704"/>
          </a:xfrm>
        </p:spPr>
        <p:txBody>
          <a:bodyPr>
            <a:normAutofit/>
          </a:bodyPr>
          <a:lstStyle/>
          <a:p>
            <a:pPr marL="0" indent="0" algn="ctr">
              <a:buNone/>
            </a:pPr>
            <a:r>
              <a:rPr lang="id-ID" sz="2400" dirty="0" smtClean="0"/>
              <a:t>Gambar 1 Contoh Aplikasi Magnet dalam Kehidupan Sehari-hari</a:t>
            </a:r>
            <a:endParaRPr lang="id-ID" sz="2400" dirty="0"/>
          </a:p>
        </p:txBody>
      </p:sp>
      <p:pic>
        <p:nvPicPr>
          <p:cNvPr id="1026" name="Picture 2"/>
          <p:cNvPicPr>
            <a:picLocks noChangeAspect="1" noChangeArrowheads="1"/>
          </p:cNvPicPr>
          <p:nvPr/>
        </p:nvPicPr>
        <p:blipFill>
          <a:blip r:embed="rId2" cstate="print"/>
          <a:srcRect/>
          <a:stretch>
            <a:fillRect/>
          </a:stretch>
        </p:blipFill>
        <p:spPr bwMode="auto">
          <a:xfrm>
            <a:off x="1115616" y="2564904"/>
            <a:ext cx="2800350" cy="149542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5004048" y="2348880"/>
            <a:ext cx="2219325" cy="1647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1000"/>
                                        <p:tgtEl>
                                          <p:spTgt spid="1028"/>
                                        </p:tgtEl>
                                      </p:cBhvr>
                                    </p:animEffect>
                                    <p:anim calcmode="lin" valueType="num">
                                      <p:cBhvr>
                                        <p:cTn id="13" dur="1000" fill="hold"/>
                                        <p:tgtEl>
                                          <p:spTgt spid="1028"/>
                                        </p:tgtEl>
                                        <p:attrNameLst>
                                          <p:attrName>ppt_x</p:attrName>
                                        </p:attrNameLst>
                                      </p:cBhvr>
                                      <p:tavLst>
                                        <p:tav tm="0">
                                          <p:val>
                                            <p:strVal val="#ppt_x"/>
                                          </p:val>
                                        </p:tav>
                                        <p:tav tm="100000">
                                          <p:val>
                                            <p:strVal val="#ppt_x"/>
                                          </p:val>
                                        </p:tav>
                                      </p:tavLst>
                                    </p:anim>
                                    <p:anim calcmode="lin" valueType="num">
                                      <p:cBhvr>
                                        <p:cTn id="14" dur="1000" fill="hold"/>
                                        <p:tgtEl>
                                          <p:spTgt spid="102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1000"/>
                                        <p:tgtEl>
                                          <p:spTgt spid="9">
                                            <p:txEl>
                                              <p:pRg st="0" end="0"/>
                                            </p:txEl>
                                          </p:spTgt>
                                        </p:tgtEl>
                                      </p:cBhvr>
                                    </p:animEffect>
                                    <p:anim calcmode="lin" valueType="num">
                                      <p:cBhvr>
                                        <p:cTn id="1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361950" indent="-361950" algn="just"/>
            <a:r>
              <a:rPr lang="id-ID" sz="2400" dirty="0" smtClean="0"/>
              <a:t>Sifat magnet berasal dari momen-momen magnet yang dihasilkan oleh elektron</a:t>
            </a:r>
          </a:p>
          <a:p>
            <a:pPr marL="361950" indent="-361950" algn="just"/>
            <a:r>
              <a:rPr lang="id-ID" sz="2400" dirty="0" smtClean="0"/>
              <a:t>Setiap elektron dalam atom mempunyai momen magnet yang berasal dari dua sumber:</a:t>
            </a:r>
          </a:p>
          <a:p>
            <a:pPr marL="800100" indent="-457200" algn="just">
              <a:buFont typeface="+mj-lt"/>
              <a:buAutoNum type="arabicPeriod"/>
            </a:pPr>
            <a:r>
              <a:rPr lang="id-ID" sz="2400" dirty="0" smtClean="0"/>
              <a:t>Momen magnet orbital </a:t>
            </a:r>
            <a:r>
              <a:rPr lang="id-ID" sz="2400" dirty="0" smtClean="0">
                <a:sym typeface="Wingdings" pitchFamily="2" charset="2"/>
              </a:rPr>
              <a:t> </a:t>
            </a:r>
            <a:r>
              <a:rPr lang="id-ID" sz="2400" dirty="0">
                <a:sym typeface="Wingdings" pitchFamily="2" charset="2"/>
              </a:rPr>
              <a:t>b</a:t>
            </a:r>
            <a:r>
              <a:rPr lang="id-ID" sz="2400" dirty="0" smtClean="0"/>
              <a:t>erasal dari gerakan elektron mengelilingi inti</a:t>
            </a:r>
          </a:p>
          <a:p>
            <a:pPr marL="800100" indent="-457200" algn="just">
              <a:buFont typeface="+mj-lt"/>
              <a:buAutoNum type="arabicPeriod"/>
            </a:pPr>
            <a:r>
              <a:rPr lang="id-ID" sz="2400" dirty="0" smtClean="0"/>
              <a:t>Momen magnet spin </a:t>
            </a:r>
            <a:r>
              <a:rPr lang="id-ID" sz="2400" dirty="0" smtClean="0">
                <a:sym typeface="Wingdings" pitchFamily="2" charset="2"/>
              </a:rPr>
              <a:t> berasal dari perputaran elektron pada sumbunya</a:t>
            </a:r>
          </a:p>
          <a:p>
            <a:pPr marL="457200" indent="-457200" algn="just"/>
            <a:r>
              <a:rPr lang="id-ID" sz="2400" dirty="0" smtClean="0">
                <a:sym typeface="Wingdings" pitchFamily="2" charset="2"/>
              </a:rPr>
              <a:t>Ketika ada momen magnetik dari spin dan orbital, maka terjadi </a:t>
            </a:r>
            <a:r>
              <a:rPr lang="id-ID" sz="2400" i="1" dirty="0" smtClean="0">
                <a:sym typeface="Wingdings" pitchFamily="2" charset="2"/>
              </a:rPr>
              <a:t>coupling </a:t>
            </a:r>
            <a:r>
              <a:rPr lang="id-ID" sz="2400" dirty="0" smtClean="0">
                <a:sym typeface="Wingdings" pitchFamily="2" charset="2"/>
              </a:rPr>
              <a:t>dan momen magnetik yang dihasilkan disebut momen magnetik total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4" name="Content Placeholder 3"/>
          <p:cNvSpPr>
            <a:spLocks noGrp="1"/>
          </p:cNvSpPr>
          <p:nvPr>
            <p:ph idx="1"/>
          </p:nvPr>
        </p:nvSpPr>
        <p:spPr>
          <a:xfrm>
            <a:off x="395536" y="5085184"/>
            <a:ext cx="8229600" cy="964704"/>
          </a:xfrm>
        </p:spPr>
        <p:txBody>
          <a:bodyPr>
            <a:normAutofit/>
          </a:bodyPr>
          <a:lstStyle/>
          <a:p>
            <a:pPr marL="0" indent="0" algn="ctr">
              <a:buNone/>
            </a:pPr>
            <a:r>
              <a:rPr lang="id-ID" sz="2400" dirty="0" smtClean="0"/>
              <a:t>Gambar 2 Momen Magnet Spin (a) dan </a:t>
            </a:r>
          </a:p>
          <a:p>
            <a:pPr marL="0" indent="0" algn="ctr">
              <a:buNone/>
            </a:pPr>
            <a:r>
              <a:rPr lang="id-ID" sz="2400" dirty="0" smtClean="0"/>
              <a:t>momen magnet orbital (b)</a:t>
            </a:r>
            <a:endParaRPr lang="id-ID" sz="2400" dirty="0"/>
          </a:p>
        </p:txBody>
      </p:sp>
      <p:pic>
        <p:nvPicPr>
          <p:cNvPr id="2051" name="Picture 3"/>
          <p:cNvPicPr>
            <a:picLocks noChangeAspect="1" noChangeArrowheads="1"/>
          </p:cNvPicPr>
          <p:nvPr/>
        </p:nvPicPr>
        <p:blipFill>
          <a:blip r:embed="rId2" cstate="print"/>
          <a:srcRect/>
          <a:stretch>
            <a:fillRect/>
          </a:stretch>
        </p:blipFill>
        <p:spPr bwMode="auto">
          <a:xfrm>
            <a:off x="1331640" y="1340768"/>
            <a:ext cx="6381017" cy="34563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id-ID" sz="2400" dirty="0" smtClean="0">
                <a:sym typeface="Wingdings" pitchFamily="2" charset="2"/>
              </a:rPr>
              <a:t>Atom terdiri dari elektron dan inti atom (proton dan neutron)</a:t>
            </a:r>
          </a:p>
          <a:p>
            <a:pPr marL="0" indent="0" algn="just">
              <a:buNone/>
            </a:pPr>
            <a:endParaRPr lang="id-ID" sz="2400" dirty="0" smtClean="0">
              <a:sym typeface="Wingdings" pitchFamily="2" charset="2"/>
            </a:endParaRPr>
          </a:p>
          <a:p>
            <a:pPr marL="361950" indent="-361950" algn="just">
              <a:buNone/>
            </a:pPr>
            <a:r>
              <a:rPr lang="id-ID" sz="2400" dirty="0" smtClean="0">
                <a:sym typeface="Wingdings" pitchFamily="2" charset="2"/>
              </a:rPr>
              <a:t>Apakah juga menghasilkan momen magnet?</a:t>
            </a:r>
          </a:p>
          <a:p>
            <a:pPr marL="361950" indent="-361950" algn="just">
              <a:buNone/>
            </a:pPr>
            <a:endParaRPr lang="id-ID" sz="2400" dirty="0" smtClean="0">
              <a:sym typeface="Wingdings" pitchFamily="2" charset="2"/>
            </a:endParaRPr>
          </a:p>
          <a:p>
            <a:pPr marL="361950" indent="-361950" algn="just"/>
            <a:r>
              <a:rPr lang="id-ID" sz="2400" dirty="0" smtClean="0">
                <a:sym typeface="Wingdings" pitchFamily="2" charset="2"/>
              </a:rPr>
              <a:t>Inti atom juga menghasilkan momen magnet. Akan tetapi momen magnet yang dihasilkan ribuat lebih kecil daripada momen magnet yang dihasilkan oleh elektron sehingga pengaruh momen magnet dari inti dapat diabaikan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id-ID" sz="2400" dirty="0" smtClean="0">
                <a:sym typeface="Wingdings" pitchFamily="2" charset="2"/>
              </a:rPr>
              <a:t>Apa yang terjadi apabila material diletakkan pada medan magnet?</a:t>
            </a:r>
          </a:p>
          <a:p>
            <a:pPr marL="0" indent="0" algn="just">
              <a:buNone/>
            </a:pPr>
            <a:endParaRPr lang="id-ID" sz="2400" dirty="0" smtClean="0">
              <a:sym typeface="Wingdings" pitchFamily="2" charset="2"/>
            </a:endParaRPr>
          </a:p>
          <a:p>
            <a:pPr marL="361950" indent="-361950" algn="just"/>
            <a:r>
              <a:rPr lang="id-ID" sz="2400" dirty="0" smtClean="0"/>
              <a:t>Bahan yang dikenai medan magnet luar akan terinduksi, dan arah medan magnetik induksi dapat sejajar (paralel) atau berlawanan (diameteral) terhadap medan magnet luar yang diberikan. Sehingga dalam konteks tersebut, bahan dapat digolongkan menjadi bahan paramagnetik dan diamagnetik. Ada juga bahan yang mampu mempertahankan medan magnetik induksinya walaupun tidak lagi dikenai medan magnetik luar. Bahan ini disebut bahan ferromagnetik</a:t>
            </a:r>
            <a:endParaRPr lang="id-ID" sz="2400"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1"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buFont typeface="+mj-lt"/>
              <a:buAutoNum type="arabicPeriod"/>
            </a:pPr>
            <a:r>
              <a:rPr lang="id-ID" sz="2400" dirty="0" smtClean="0">
                <a:sym typeface="Wingdings" pitchFamily="2" charset="2"/>
              </a:rPr>
              <a:t>Paramagnetik</a:t>
            </a:r>
          </a:p>
          <a:p>
            <a:pPr marL="895350" indent="-438150" algn="just"/>
            <a:r>
              <a:rPr lang="id-ID" sz="2400" dirty="0" smtClean="0">
                <a:sym typeface="Wingdings" pitchFamily="2" charset="2"/>
              </a:rPr>
              <a:t>Pada material paramagnetik terdapat elektron tidak berpasangan sehingga momen magnet spin tidak sama dengan nol.</a:t>
            </a:r>
          </a:p>
          <a:p>
            <a:pPr marL="895350" indent="-438150" algn="just"/>
            <a:r>
              <a:rPr lang="id-ID" sz="2400" dirty="0" smtClean="0">
                <a:sym typeface="Wingdings" pitchFamily="2" charset="2"/>
              </a:rPr>
              <a:t>Arah momen magnet spin ini acak</a:t>
            </a:r>
          </a:p>
          <a:p>
            <a:pPr marL="895350" indent="-438150" algn="just"/>
            <a:r>
              <a:rPr lang="id-ID" sz="2400" dirty="0" smtClean="0">
                <a:sym typeface="Wingdings" pitchFamily="2" charset="2"/>
              </a:rPr>
              <a:t>Saat dikenai medan magnet luar, momen magnet spin akan menata diri searah dengan medan magnet luar menghasilkan magnetisasi positif. Saat medan magnet luar dihilangkan, arah momen magnet spin kembali acak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marL="457200" indent="-457200" algn="just">
              <a:buFont typeface="+mj-lt"/>
              <a:buAutoNum type="arabicPeriod"/>
            </a:pPr>
            <a:r>
              <a:rPr lang="id-ID" sz="2600" dirty="0" smtClean="0">
                <a:sym typeface="Wingdings" pitchFamily="2" charset="2"/>
              </a:rPr>
              <a:t>Paramagnetik</a:t>
            </a:r>
          </a:p>
          <a:p>
            <a:pPr marL="457200" indent="-457200" algn="just">
              <a:buFont typeface="+mj-lt"/>
              <a:buAutoNum type="arabicPeriod"/>
            </a:pPr>
            <a:endParaRPr lang="id-ID" sz="2400" dirty="0">
              <a:sym typeface="Wingdings" pitchFamily="2" charset="2"/>
            </a:endParaRPr>
          </a:p>
          <a:p>
            <a:pPr marL="457200" indent="-457200" algn="just">
              <a:buFont typeface="+mj-lt"/>
              <a:buAutoNum type="arabicPeriod"/>
            </a:pPr>
            <a:endParaRPr lang="id-ID" sz="2400" dirty="0" smtClean="0">
              <a:sym typeface="Wingdings" pitchFamily="2" charset="2"/>
            </a:endParaRPr>
          </a:p>
          <a:p>
            <a:pPr marL="457200" indent="-457200" algn="just">
              <a:buFont typeface="+mj-lt"/>
              <a:buAutoNum type="arabicPeriod"/>
            </a:pPr>
            <a:endParaRPr lang="id-ID" sz="2400" dirty="0">
              <a:sym typeface="Wingdings" pitchFamily="2" charset="2"/>
            </a:endParaRPr>
          </a:p>
          <a:p>
            <a:pPr marL="457200" indent="-457200" algn="just">
              <a:buFont typeface="+mj-lt"/>
              <a:buAutoNum type="arabicPeriod"/>
            </a:pPr>
            <a:endParaRPr lang="id-ID" sz="2400" dirty="0" smtClean="0">
              <a:sym typeface="Wingdings" pitchFamily="2" charset="2"/>
            </a:endParaRPr>
          </a:p>
          <a:p>
            <a:pPr marL="457200" indent="-457200" algn="just">
              <a:buFont typeface="+mj-lt"/>
              <a:buAutoNum type="arabicPeriod"/>
            </a:pPr>
            <a:endParaRPr lang="id-ID" sz="2400" dirty="0">
              <a:sym typeface="Wingdings" pitchFamily="2" charset="2"/>
            </a:endParaRPr>
          </a:p>
          <a:p>
            <a:pPr marL="457200" indent="-457200" algn="just">
              <a:buFont typeface="+mj-lt"/>
              <a:buAutoNum type="arabicPeriod"/>
            </a:pPr>
            <a:endParaRPr lang="id-ID" sz="2400" dirty="0" smtClean="0">
              <a:sym typeface="Wingdings" pitchFamily="2" charset="2"/>
            </a:endParaRPr>
          </a:p>
          <a:p>
            <a:pPr marL="457200" indent="-457200" algn="just">
              <a:buNone/>
            </a:pPr>
            <a:endParaRPr lang="id-ID" sz="2400" dirty="0" smtClean="0">
              <a:sym typeface="Wingdings" pitchFamily="2" charset="2"/>
            </a:endParaRPr>
          </a:p>
          <a:p>
            <a:pPr marL="457200" indent="-457200" algn="just">
              <a:buFont typeface="+mj-lt"/>
              <a:buAutoNum type="arabicPeriod"/>
            </a:pPr>
            <a:endParaRPr lang="id-ID" sz="2400" dirty="0">
              <a:sym typeface="Wingdings" pitchFamily="2" charset="2"/>
            </a:endParaRPr>
          </a:p>
          <a:p>
            <a:pPr marL="0" indent="0" algn="ctr">
              <a:buNone/>
            </a:pPr>
            <a:r>
              <a:rPr lang="id-ID" sz="2600" dirty="0" smtClean="0">
                <a:sym typeface="Wingdings" pitchFamily="2" charset="2"/>
              </a:rPr>
              <a:t>Gambar 3 Pada material paramagnetik, momen magnet yang awalnya acak akan menata diri sehingga menjadi searah dengan medan magnet luar. Apabila medan magnet luar dihilangkan maka momen magnetnya akan kembali acak</a:t>
            </a:r>
          </a:p>
          <a:p>
            <a:pPr marL="457200" indent="-457200" algn="just">
              <a:buFont typeface="+mj-lt"/>
              <a:buAutoNum type="arabicPeriod"/>
            </a:pPr>
            <a:endParaRPr lang="id-ID" sz="2400" dirty="0" smtClean="0">
              <a:sym typeface="Wingdings" pitchFamily="2" charset="2"/>
            </a:endParaRPr>
          </a:p>
        </p:txBody>
      </p:sp>
      <p:pic>
        <p:nvPicPr>
          <p:cNvPr id="3074" name="Picture 2"/>
          <p:cNvPicPr>
            <a:picLocks noChangeAspect="1" noChangeArrowheads="1"/>
          </p:cNvPicPr>
          <p:nvPr/>
        </p:nvPicPr>
        <p:blipFill>
          <a:blip r:embed="rId2" cstate="print"/>
          <a:srcRect/>
          <a:stretch>
            <a:fillRect/>
          </a:stretch>
        </p:blipFill>
        <p:spPr bwMode="auto">
          <a:xfrm>
            <a:off x="790928" y="1916832"/>
            <a:ext cx="7237456" cy="26188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fade">
                                      <p:cBhvr>
                                        <p:cTn id="14" dur="1000"/>
                                        <p:tgtEl>
                                          <p:spTgt spid="3074"/>
                                        </p:tgtEl>
                                      </p:cBhvr>
                                    </p:animEffect>
                                    <p:anim calcmode="lin" valueType="num">
                                      <p:cBhvr>
                                        <p:cTn id="15" dur="1000" fill="hold"/>
                                        <p:tgtEl>
                                          <p:spTgt spid="3074"/>
                                        </p:tgtEl>
                                        <p:attrNameLst>
                                          <p:attrName>ppt_x</p:attrName>
                                        </p:attrNameLst>
                                      </p:cBhvr>
                                      <p:tavLst>
                                        <p:tav tm="0">
                                          <p:val>
                                            <p:strVal val="#ppt_x"/>
                                          </p:val>
                                        </p:tav>
                                        <p:tav tm="100000">
                                          <p:val>
                                            <p:strVal val="#ppt_x"/>
                                          </p:val>
                                        </p:tav>
                                      </p:tavLst>
                                    </p:anim>
                                    <p:anim calcmode="lin" valueType="num">
                                      <p:cBhvr>
                                        <p:cTn id="16"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1000"/>
                                        <p:tgtEl>
                                          <p:spTgt spid="3">
                                            <p:txEl>
                                              <p:pRg st="9" end="9"/>
                                            </p:txEl>
                                          </p:spTgt>
                                        </p:tgtEl>
                                      </p:cBhvr>
                                    </p:animEffect>
                                    <p:anim calcmode="lin" valueType="num">
                                      <p:cBhvr>
                                        <p:cTn id="2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Sifat Magnet</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457200" indent="-457200" algn="just">
              <a:buFont typeface="+mj-lt"/>
              <a:buAutoNum type="arabicPeriod" startAt="2"/>
            </a:pPr>
            <a:r>
              <a:rPr lang="id-ID" sz="2400" dirty="0" smtClean="0">
                <a:sym typeface="Wingdings" pitchFamily="2" charset="2"/>
              </a:rPr>
              <a:t>Diamagnetik</a:t>
            </a:r>
          </a:p>
          <a:p>
            <a:pPr marL="895350" indent="-438150" algn="just"/>
            <a:r>
              <a:rPr lang="id-ID" sz="2400" dirty="0" smtClean="0">
                <a:sym typeface="Wingdings" pitchFamily="2" charset="2"/>
              </a:rPr>
              <a:t>Diamagnetisme adalah kecenderungan untuk melawan atau menolak medan magnet luar</a:t>
            </a:r>
          </a:p>
          <a:p>
            <a:pPr marL="895350" indent="-438150" algn="just"/>
            <a:r>
              <a:rPr lang="id-ID" sz="2400" dirty="0" smtClean="0">
                <a:sym typeface="Wingdings" pitchFamily="2" charset="2"/>
              </a:rPr>
              <a:t>Pada material diamagnetik, semua elektron berpasangan sehingga momen magnet yang dihasilkan oleh spin saling meniadakan. Akibatnya sifat magnetisme hanya dipengaruhi oleh momen magnet orbital</a:t>
            </a:r>
          </a:p>
          <a:p>
            <a:pPr marL="895350" indent="-438150" algn="just"/>
            <a:r>
              <a:rPr lang="id-ID" sz="2400" dirty="0" smtClean="0">
                <a:sym typeface="Wingdings" pitchFamily="2" charset="2"/>
              </a:rPr>
              <a:t>Ketika suatu material ditempatkan pada medan magnet, elekron-elektron di dalam atom akan mengalami gaya Lorent. Gaya Lorent ini akan meningkatkan gaya sentripetal yang menarik elektron lebih dekat ke inti atom, atau akan mengurangi gaya sentripetal yang membuat elektron menjadi lebih jauh dari inti atom tergantung pada arah medan magnet luar.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1">
  <a:themeElements>
    <a:clrScheme name="">
      <a:dk1>
        <a:srgbClr val="000000"/>
      </a:dk1>
      <a:lt1>
        <a:srgbClr val="808080"/>
      </a:lt1>
      <a:dk2>
        <a:srgbClr val="000000"/>
      </a:dk2>
      <a:lt2>
        <a:srgbClr val="808080"/>
      </a:lt2>
      <a:accent1>
        <a:srgbClr val="00CC99"/>
      </a:accent1>
      <a:accent2>
        <a:srgbClr val="3333CC"/>
      </a:accent2>
      <a:accent3>
        <a:srgbClr val="C0C0C0"/>
      </a:accent3>
      <a:accent4>
        <a:srgbClr val="000000"/>
      </a:accent4>
      <a:accent5>
        <a:srgbClr val="AAE2CA"/>
      </a:accent5>
      <a:accent6>
        <a:srgbClr val="2D2DB9"/>
      </a:accent6>
      <a:hlink>
        <a:srgbClr val="CCCCFF"/>
      </a:hlink>
      <a:folHlink>
        <a:srgbClr val="B2B2B2"/>
      </a:folHlink>
    </a:clrScheme>
    <a:fontScheme name="ppp_sseas_txt_leavz">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seas_txt_leavz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p_sseas_txt_leavz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_sseas_txt_leavz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p_sseas_txt_leavz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p_sseas_txt_leavz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p_sseas_txt_leavz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p_sseas_txt_leavz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172</TotalTime>
  <Words>828</Words>
  <Application>Microsoft Office PowerPoint</Application>
  <PresentationFormat>On-screen Show (4:3)</PresentationFormat>
  <Paragraphs>118</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Theme1</vt:lpstr>
      <vt:lpstr>INDUKSI MAGNETIK</vt:lpstr>
      <vt:lpstr>Magnet dalam Kehidupan Sehari-hari</vt:lpstr>
      <vt:lpstr>Sifat Magnet</vt:lpstr>
      <vt:lpstr>Sifat Magnet</vt:lpstr>
      <vt:lpstr>Sifat Magnet</vt:lpstr>
      <vt:lpstr>Sifat Magnet</vt:lpstr>
      <vt:lpstr>Sifat Magnet</vt:lpstr>
      <vt:lpstr>Sifat Magnet</vt:lpstr>
      <vt:lpstr>Sifat Magnet</vt:lpstr>
      <vt:lpstr>Sifat Magnet</vt:lpstr>
      <vt:lpstr>Sifat Magnet</vt:lpstr>
      <vt:lpstr>Sifat Magnet</vt:lpstr>
      <vt:lpstr>Sifat Magnet</vt:lpstr>
      <vt:lpstr>Sifat Magnet</vt:lpstr>
      <vt:lpstr>Bahan Magnet Linier</vt:lpstr>
      <vt:lpstr>Bahan Magnet Linier</vt:lpstr>
      <vt:lpstr>TERIMA KASIH</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INDUKSI MAGNETIK</dc:title>
  <dc:creator>Toshiba</dc:creator>
  <cp:lastModifiedBy>Toshiba</cp:lastModifiedBy>
  <cp:revision>5</cp:revision>
  <dcterms:created xsi:type="dcterms:W3CDTF">2020-05-06T01:18:56Z</dcterms:created>
  <dcterms:modified xsi:type="dcterms:W3CDTF">2020-05-06T04:11:17Z</dcterms:modified>
</cp:coreProperties>
</file>