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4" r:id="rId2"/>
    <p:sldId id="406" r:id="rId3"/>
    <p:sldId id="375" r:id="rId4"/>
    <p:sldId id="404" r:id="rId5"/>
    <p:sldId id="405" r:id="rId6"/>
    <p:sldId id="407" r:id="rId7"/>
    <p:sldId id="376" r:id="rId8"/>
    <p:sldId id="400" r:id="rId9"/>
    <p:sldId id="401" r:id="rId10"/>
    <p:sldId id="402" r:id="rId11"/>
    <p:sldId id="403" r:id="rId12"/>
    <p:sldId id="333" r:id="rId13"/>
  </p:sldIdLst>
  <p:sldSz cx="9144000" cy="6858000" type="screen4x3"/>
  <p:notesSz cx="6667500" cy="99044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7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04/04/2022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04/04/2022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1C6B-F66C-488A-9018-AC50C502A3C9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FD12-301C-4DFF-80BD-DE47A38D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PENGEMBANGAN KURIKULUM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B8ABB-BEB6-4BAE-87BA-E9A29B3D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323A2-BDE1-4C9D-A2E7-7A557F80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45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/>
              <a:t>MODEL PENGEMBANGAN</a:t>
            </a:r>
            <a:r>
              <a:rPr lang="en-US" dirty="0"/>
              <a:t> (4)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10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56685"/>
              </p:ext>
            </p:extLst>
          </p:nvPr>
        </p:nvGraphicFramePr>
        <p:xfrm>
          <a:off x="422031" y="1271170"/>
          <a:ext cx="8382000" cy="4901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169">
                  <a:extLst>
                    <a:ext uri="{9D8B030D-6E8A-4147-A177-3AD203B41FA5}">
                      <a16:colId xmlns:a16="http://schemas.microsoft.com/office/drawing/2014/main" val="2686440650"/>
                    </a:ext>
                  </a:extLst>
                </a:gridCol>
                <a:gridCol w="6060831">
                  <a:extLst>
                    <a:ext uri="{9D8B030D-6E8A-4147-A177-3AD203B41FA5}">
                      <a16:colId xmlns:a16="http://schemas.microsoft.com/office/drawing/2014/main" val="2716160023"/>
                    </a:ext>
                  </a:extLst>
                </a:gridCol>
              </a:tblGrid>
              <a:tr h="4901030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600" dirty="0">
                          <a:effectLst/>
                        </a:rPr>
                        <a:t>Backward Design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185738" lvl="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3600" dirty="0">
                          <a:effectLst/>
                        </a:rPr>
                        <a:t>statemen tentang hasil yang diinginkan,</a:t>
                      </a:r>
                    </a:p>
                    <a:p>
                      <a:pPr marL="185738" lvl="0" indent="-1857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3600" dirty="0">
                          <a:effectLst/>
                        </a:rPr>
                        <a:t>bagaimana kurikulum akan dievaluasi setelah diimplementasikan.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extLst>
                  <a:ext uri="{0D108BD9-81ED-4DB2-BD59-A6C34878D82A}">
                    <a16:rowId xmlns:a16="http://schemas.microsoft.com/office/drawing/2014/main" val="645269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37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/>
              <a:t>MODEL PENGEMBANGAN</a:t>
            </a:r>
            <a:r>
              <a:rPr lang="en-US" dirty="0"/>
              <a:t> (5)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11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14728"/>
              </p:ext>
            </p:extLst>
          </p:nvPr>
        </p:nvGraphicFramePr>
        <p:xfrm>
          <a:off x="304800" y="1219200"/>
          <a:ext cx="83820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68644065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716160023"/>
                    </a:ext>
                  </a:extLst>
                </a:gridCol>
              </a:tblGrid>
              <a:tr h="472440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600" dirty="0">
                          <a:effectLst/>
                        </a:rPr>
                        <a:t>Task Analysis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185738" lvl="0" indent="-1857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600" dirty="0" err="1">
                          <a:effectLst/>
                        </a:rPr>
                        <a:t>Analisis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dilaksanakan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pada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pekerja</a:t>
                      </a:r>
                      <a:r>
                        <a:rPr lang="en-US" sz="3600" dirty="0">
                          <a:effectLst/>
                        </a:rPr>
                        <a:t> di </a:t>
                      </a:r>
                      <a:r>
                        <a:rPr lang="en-US" sz="3600" dirty="0" err="1">
                          <a:effectLst/>
                        </a:rPr>
                        <a:t>industri</a:t>
                      </a:r>
                      <a:r>
                        <a:rPr lang="en-US" sz="3600" dirty="0">
                          <a:effectLst/>
                        </a:rPr>
                        <a:t> (job incumbent)</a:t>
                      </a:r>
                      <a:endParaRPr lang="id-ID" sz="3600" dirty="0">
                        <a:effectLst/>
                      </a:endParaRPr>
                    </a:p>
                    <a:p>
                      <a:pPr marL="185738" lvl="0" indent="-1857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600" dirty="0" err="1">
                          <a:effectLst/>
                        </a:rPr>
                        <a:t>Penentuan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isi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kurikulum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lebih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obyektif</a:t>
                      </a:r>
                      <a:endParaRPr lang="id-ID" sz="3600" dirty="0">
                        <a:effectLst/>
                      </a:endParaRPr>
                    </a:p>
                    <a:p>
                      <a:pPr marL="185738" lvl="0" indent="-185738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3600" dirty="0" err="1">
                          <a:effectLst/>
                        </a:rPr>
                        <a:t>Penentuan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isi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kurikulum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lebih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sistematis</a:t>
                      </a:r>
                      <a:r>
                        <a:rPr lang="en-US" sz="3600" dirty="0">
                          <a:effectLst/>
                        </a:rPr>
                        <a:t>, </a:t>
                      </a:r>
                      <a:r>
                        <a:rPr lang="en-US" sz="3600" dirty="0" err="1">
                          <a:effectLst/>
                        </a:rPr>
                        <a:t>teliti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atau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cermat</a:t>
                      </a:r>
                      <a:r>
                        <a:rPr lang="en-US" sz="3600" dirty="0">
                          <a:effectLst/>
                        </a:rPr>
                        <a:t>.</a:t>
                      </a:r>
                      <a:endParaRPr lang="id-ID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extLst>
                  <a:ext uri="{0D108BD9-81ED-4DB2-BD59-A6C34878D82A}">
                    <a16:rowId xmlns:a16="http://schemas.microsoft.com/office/drawing/2014/main" val="367201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80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DF3D-DE3A-4D9A-AADE-4EA7E470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4294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/>
              <a:t>PENDEKATAN DALAM </a:t>
            </a:r>
            <a:r>
              <a:rPr lang="id-ID" dirty="0"/>
              <a:t>P</a:t>
            </a:r>
            <a:r>
              <a:rPr lang="en-US" dirty="0"/>
              <a:t>ENGEMBANGAN KURIKULUM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712F0-B949-44A0-AE6F-341F975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F2373-36FB-42A0-AC48-DF01AA7F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41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4800"/>
          </a:xfrm>
        </p:spPr>
        <p:txBody>
          <a:bodyPr>
            <a:normAutofit/>
          </a:bodyPr>
          <a:lstStyle/>
          <a:p>
            <a:r>
              <a:rPr lang="id-ID" sz="2800" dirty="0"/>
              <a:t>PENGEMBANGAN</a:t>
            </a:r>
            <a:br>
              <a:rPr lang="id-ID" sz="2800" dirty="0"/>
            </a:br>
            <a:r>
              <a:rPr lang="id-ID" sz="2800" dirty="0"/>
              <a:t>SAINTIFIK VS NON-SAINTIFIK</a:t>
            </a:r>
            <a:r>
              <a:rPr lang="en-US" sz="2800" dirty="0"/>
              <a:t> (1)</a:t>
            </a:r>
            <a:endParaRPr lang="id-ID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1922"/>
              </p:ext>
            </p:extLst>
          </p:nvPr>
        </p:nvGraphicFramePr>
        <p:xfrm>
          <a:off x="533400" y="1339438"/>
          <a:ext cx="8153400" cy="5567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76025080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63206361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960933142"/>
                    </a:ext>
                  </a:extLst>
                </a:gridCol>
              </a:tblGrid>
              <a:tr h="3919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TEKNIK SAINTIFIK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effectLst/>
                        </a:rPr>
                        <a:t>NON-TEKNIK NON-SAINTIFIK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978470687"/>
                  </a:ext>
                </a:extLst>
              </a:tr>
              <a:tr h="3983592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Asumsi-</a:t>
                      </a:r>
                      <a:r>
                        <a:rPr lang="id-ID" sz="2000" baseline="0" dirty="0">
                          <a:effectLst/>
                        </a:rPr>
                        <a:t> </a:t>
                      </a:r>
                      <a:r>
                        <a:rPr lang="id-ID" sz="2000" dirty="0">
                          <a:effectLst/>
                        </a:rPr>
                        <a:t>asumsi pokok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>
                          <a:effectLst/>
                        </a:rPr>
                        <a:t>Langkah-langkah utama dapat diidentifikasi dan dikelola.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>
                          <a:effectLst/>
                        </a:rPr>
                        <a:t>Prinsip kepastian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>
                          <a:effectLst/>
                        </a:rPr>
                        <a:t>Pengembangan kurikulum memiliki tingkat objektivitas, logika yang tinggi.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>
                          <a:effectLst/>
                        </a:rPr>
                        <a:t>Pengembangan kurikulum melibatkan analisis tugas dan mengacu pada pemisahan titik-titik kunci kurikulum dari titik akhir utama ke titik awal. Kurikulum dapat dibagi menjadi beberapa bagian atau tugas yang berbeda.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Pengembangan kurikulum bersifat subyektif, personal, estetis, transaksional.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Pengembangan kurikulum menekankan pada heuristik, spiritual, sosial.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Pengembangan kurikulum menerima "gangguan tertib."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2006999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59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4800"/>
          </a:xfrm>
        </p:spPr>
        <p:txBody>
          <a:bodyPr>
            <a:normAutofit/>
          </a:bodyPr>
          <a:lstStyle/>
          <a:p>
            <a:r>
              <a:rPr lang="id-ID" sz="2800" dirty="0"/>
              <a:t>PENGEMBANGAN</a:t>
            </a:r>
            <a:br>
              <a:rPr lang="id-ID" sz="2800" dirty="0"/>
            </a:br>
            <a:r>
              <a:rPr lang="id-ID" sz="2800" dirty="0"/>
              <a:t>SAINTIFIK VS NON-SAINTIFIK</a:t>
            </a:r>
            <a:r>
              <a:rPr lang="en-US" sz="2800" dirty="0"/>
              <a:t> (2)</a:t>
            </a:r>
            <a:endParaRPr lang="id-ID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773570"/>
              </p:ext>
            </p:extLst>
          </p:nvPr>
        </p:nvGraphicFramePr>
        <p:xfrm>
          <a:off x="533400" y="1339438"/>
          <a:ext cx="8153400" cy="541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760250809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63206361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960933142"/>
                    </a:ext>
                  </a:extLst>
                </a:gridCol>
              </a:tblGrid>
              <a:tr h="5498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TEKNIK SAINTIFIK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effectLst/>
                        </a:rPr>
                        <a:t>NON-TEKNIK NON-SAINTIFIK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978470687"/>
                  </a:ext>
                </a:extLst>
              </a:tr>
              <a:tr h="390190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Pandangan tentang kurikulum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komponen yang dapat diketahui dipilih dan diorganisir.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ringkasan bagian-bagian.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melibatkan siswa dalam tugas yang berbeda dan bermakna.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percakapan.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evolusi.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Kurikulum dipandang sebagai sistem yang dinamis dan tidak pasti.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72048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87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4800"/>
          </a:xfrm>
        </p:spPr>
        <p:txBody>
          <a:bodyPr>
            <a:normAutofit/>
          </a:bodyPr>
          <a:lstStyle/>
          <a:p>
            <a:r>
              <a:rPr lang="id-ID" sz="2800" dirty="0"/>
              <a:t>PENGEMBANGAN</a:t>
            </a:r>
            <a:br>
              <a:rPr lang="id-ID" sz="2800" dirty="0"/>
            </a:br>
            <a:r>
              <a:rPr lang="id-ID" sz="2800" dirty="0"/>
              <a:t>SAINTIFIK VS NON-SAINTIFIK</a:t>
            </a:r>
            <a:r>
              <a:rPr lang="en-US" sz="2800" dirty="0"/>
              <a:t> (3)</a:t>
            </a:r>
            <a:endParaRPr lang="id-ID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75359"/>
              </p:ext>
            </p:extLst>
          </p:nvPr>
        </p:nvGraphicFramePr>
        <p:xfrm>
          <a:off x="533400" y="1339438"/>
          <a:ext cx="8153400" cy="4832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76025080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63206361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960933142"/>
                    </a:ext>
                  </a:extLst>
                </a:gridCol>
              </a:tblGrid>
              <a:tr h="8706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TEKNIK SAINTIFIK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effectLst/>
                        </a:rPr>
                        <a:t>NON-TEKNIK NON-SAINTIFIK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978470687"/>
                  </a:ext>
                </a:extLst>
              </a:tr>
              <a:tr h="396215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Model-model pengembangan kurikulum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>
                          <a:effectLst/>
                        </a:rPr>
                        <a:t>Bobbitt, Charters, Tyler: Procedure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>
                          <a:effectLst/>
                        </a:rPr>
                        <a:t>Taba: Grassroots rationale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>
                          <a:effectLst/>
                        </a:rPr>
                        <a:t>Wiggins, McTighe: Backward design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>
                          <a:effectLst/>
                        </a:rPr>
                        <a:t>Jonassen, Tessmer, Hannum: Task-analysis approach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The deliberation model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Slattery approach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Doll’s four R’s approach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72473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43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854C-0B94-4B05-9549-A24DC472D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1676400"/>
            <a:ext cx="8229600" cy="3154362"/>
          </a:xfrm>
        </p:spPr>
        <p:txBody>
          <a:bodyPr>
            <a:normAutofit/>
          </a:bodyPr>
          <a:lstStyle/>
          <a:p>
            <a:r>
              <a:rPr lang="en-US" dirty="0"/>
              <a:t>MODEL-MODEL </a:t>
            </a:r>
            <a:br>
              <a:rPr lang="en-US" dirty="0"/>
            </a:br>
            <a:r>
              <a:rPr lang="en-US" dirty="0"/>
              <a:t>PENGEMBANGAN</a:t>
            </a:r>
            <a:br>
              <a:rPr lang="en-US" dirty="0"/>
            </a:br>
            <a:r>
              <a:rPr lang="en-US" dirty="0"/>
              <a:t>KURIKULUM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D2FD9-B735-4D0D-8EF4-DF38F1A4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EC4DB-E257-4171-B1B3-6AE93953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501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/>
              <a:t>MODEL PENGEMBANGAN</a:t>
            </a:r>
            <a:r>
              <a:rPr lang="en-US" dirty="0"/>
              <a:t> (1)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7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22869"/>
              </p:ext>
            </p:extLst>
          </p:nvPr>
        </p:nvGraphicFramePr>
        <p:xfrm>
          <a:off x="304800" y="1219200"/>
          <a:ext cx="8382000" cy="3884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68644065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716160023"/>
                    </a:ext>
                  </a:extLst>
                </a:gridCol>
              </a:tblGrid>
              <a:tr h="3884088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Bobbitt &amp; Charters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800" dirty="0">
                          <a:effectLst/>
                        </a:rPr>
                        <a:t>seleksi objektif,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800" dirty="0">
                          <a:effectLst/>
                        </a:rPr>
                        <a:t>memilah kegiatan yang ideal,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800" dirty="0">
                          <a:effectLst/>
                        </a:rPr>
                        <a:t>menganalisis untuk menentukan batas setiap unit kegiatan, dan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800" dirty="0">
                          <a:effectLst/>
                        </a:rPr>
                        <a:t>menentukan metode pencapaiannya.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extLst>
                  <a:ext uri="{0D108BD9-81ED-4DB2-BD59-A6C34878D82A}">
                    <a16:rowId xmlns:a16="http://schemas.microsoft.com/office/drawing/2014/main" val="62395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45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/>
              <a:t>MODEL PENGEMBANGAN</a:t>
            </a:r>
            <a:r>
              <a:rPr lang="en-US" dirty="0"/>
              <a:t> (2)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8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9679"/>
              </p:ext>
            </p:extLst>
          </p:nvPr>
        </p:nvGraphicFramePr>
        <p:xfrm>
          <a:off x="304800" y="2153299"/>
          <a:ext cx="8382000" cy="3452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8644065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716160023"/>
                    </a:ext>
                  </a:extLst>
                </a:gridCol>
              </a:tblGrid>
              <a:tr h="3452523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Tyler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apa tujuan pendidikan yang harus dicapai?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pengalaman belajar apa yang harus dimiliki peserta didik agar tujuan tersebut tercapai;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bagaimana pengalaman itu disusun agar efektif?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bagaimana mengevaluasi untuk mengetahui efektivitas kurikulum yang dikembangkan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extLst>
                  <a:ext uri="{0D108BD9-81ED-4DB2-BD59-A6C34878D82A}">
                    <a16:rowId xmlns:a16="http://schemas.microsoft.com/office/drawing/2014/main" val="4237718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1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/>
              <a:t>MODEL PENGEMBANGAN</a:t>
            </a:r>
            <a:r>
              <a:rPr lang="en-US" dirty="0"/>
              <a:t> (3)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9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63900"/>
              </p:ext>
            </p:extLst>
          </p:nvPr>
        </p:nvGraphicFramePr>
        <p:xfrm>
          <a:off x="304800" y="1584325"/>
          <a:ext cx="8382000" cy="449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68644065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716160023"/>
                    </a:ext>
                  </a:extLst>
                </a:gridCol>
              </a:tblGrid>
              <a:tr h="4495800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Taba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diagnosis atau mengidentifikasi kebutuhan peserta didik; 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menspesifikasi objek atau tujuan kurikulum;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seleksi konten kurikulum;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mengorganisasi konten kurikulum ke dalam urutan yang tepat berdasarkan tingkat kematangan, prestasi akademik, bakat, dan minat peserta didik;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seleksi pengalaman belajar dengan merumuskan metode instruksional yang tepat bagi karakteristik peserta didik; 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organisasi kegiatan pembelajaran;</a:t>
                      </a:r>
                    </a:p>
                    <a:p>
                      <a:pPr marL="185738" lvl="0" indent="-185738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d-ID" sz="2000" dirty="0">
                          <a:effectLst/>
                        </a:rPr>
                        <a:t>menentukan prosedur dan metode evaluasi yang bertujuan untuk mengetahui ketercapaian objek. 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8" marR="39888" marT="0" marB="0"/>
                </a:tc>
                <a:extLst>
                  <a:ext uri="{0D108BD9-81ED-4DB2-BD59-A6C34878D82A}">
                    <a16:rowId xmlns:a16="http://schemas.microsoft.com/office/drawing/2014/main" val="1707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1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417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PENGEMBANGAN KURIKULUM</vt:lpstr>
      <vt:lpstr>PENDEKATAN DALAM PENGEMBANGAN KURIKULUM</vt:lpstr>
      <vt:lpstr>PENGEMBANGAN SAINTIFIK VS NON-SAINTIFIK (1)</vt:lpstr>
      <vt:lpstr>PENGEMBANGAN SAINTIFIK VS NON-SAINTIFIK (2)</vt:lpstr>
      <vt:lpstr>PENGEMBANGAN SAINTIFIK VS NON-SAINTIFIK (3)</vt:lpstr>
      <vt:lpstr>MODEL-MODEL  PENGEMBANGAN KURIKULUM</vt:lpstr>
      <vt:lpstr>MODEL PENGEMBANGAN (1)</vt:lpstr>
      <vt:lpstr>MODEL PENGEMBANGAN (2)</vt:lpstr>
      <vt:lpstr>MODEL PENGEMBANGAN (3)</vt:lpstr>
      <vt:lpstr>MODEL PENGEMBANGAN (4)</vt:lpstr>
      <vt:lpstr>MODEL PENGEMBANGAN (5)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152</cp:revision>
  <dcterms:created xsi:type="dcterms:W3CDTF">2009-04-28T08:16:00Z</dcterms:created>
  <dcterms:modified xsi:type="dcterms:W3CDTF">2022-04-04T02:40:57Z</dcterms:modified>
</cp:coreProperties>
</file>