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2"/>
  </p:handoutMasterIdLst>
  <p:sldIdLst>
    <p:sldId id="359" r:id="rId2"/>
    <p:sldId id="299" r:id="rId3"/>
    <p:sldId id="341" r:id="rId4"/>
    <p:sldId id="306" r:id="rId5"/>
    <p:sldId id="305" r:id="rId6"/>
    <p:sldId id="344" r:id="rId7"/>
    <p:sldId id="345" r:id="rId8"/>
    <p:sldId id="346" r:id="rId9"/>
    <p:sldId id="347" r:id="rId10"/>
    <p:sldId id="353" r:id="rId11"/>
    <p:sldId id="355" r:id="rId12"/>
    <p:sldId id="354" r:id="rId13"/>
    <p:sldId id="351" r:id="rId14"/>
    <p:sldId id="348" r:id="rId15"/>
    <p:sldId id="350" r:id="rId16"/>
    <p:sldId id="349" r:id="rId17"/>
    <p:sldId id="304" r:id="rId18"/>
    <p:sldId id="357" r:id="rId19"/>
    <p:sldId id="356" r:id="rId20"/>
    <p:sldId id="358" r:id="rId21"/>
    <p:sldId id="309" r:id="rId22"/>
    <p:sldId id="360" r:id="rId23"/>
    <p:sldId id="362" r:id="rId24"/>
    <p:sldId id="363" r:id="rId25"/>
    <p:sldId id="364" r:id="rId26"/>
    <p:sldId id="365" r:id="rId27"/>
    <p:sldId id="352" r:id="rId28"/>
    <p:sldId id="343" r:id="rId29"/>
    <p:sldId id="275" r:id="rId30"/>
    <p:sldId id="342" r:id="rId31"/>
  </p:sldIdLst>
  <p:sldSz cx="9144000" cy="6858000" type="screen4x3"/>
  <p:notesSz cx="6853238" cy="9944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a:srgbClr val="CCCC00"/>
    <a:srgbClr val="0066FF"/>
    <a:srgbClr val="FFFF99"/>
    <a:srgbClr val="FF3300"/>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85" autoAdjust="0"/>
    <p:restoredTop sz="94631" autoAdjust="0"/>
  </p:normalViewPr>
  <p:slideViewPr>
    <p:cSldViewPr>
      <p:cViewPr varScale="1">
        <p:scale>
          <a:sx n="74" d="100"/>
          <a:sy n="74" d="100"/>
        </p:scale>
        <p:origin x="942" y="5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02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9699" name="Rectangle 3"/>
          <p:cNvSpPr>
            <a:spLocks noGrp="1" noChangeArrowheads="1"/>
          </p:cNvSpPr>
          <p:nvPr>
            <p:ph type="dt" sz="quarter" idx="1"/>
          </p:nvPr>
        </p:nvSpPr>
        <p:spPr bwMode="auto">
          <a:xfrm>
            <a:off x="3883025" y="0"/>
            <a:ext cx="29702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ChangeArrowheads="1"/>
          </p:cNvSpPr>
          <p:nvPr>
            <p:ph type="ftr" sz="quarter" idx="2"/>
          </p:nvPr>
        </p:nvSpPr>
        <p:spPr bwMode="auto">
          <a:xfrm>
            <a:off x="0" y="9447213"/>
            <a:ext cx="29702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9701" name="Rectangle 5"/>
          <p:cNvSpPr>
            <a:spLocks noGrp="1" noChangeArrowheads="1"/>
          </p:cNvSpPr>
          <p:nvPr>
            <p:ph type="sldNum" sz="quarter" idx="3"/>
          </p:nvPr>
        </p:nvSpPr>
        <p:spPr bwMode="auto">
          <a:xfrm>
            <a:off x="3883025" y="9447213"/>
            <a:ext cx="29702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7C0E33F-900C-46A0-8688-030729976C8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18325"/>
            <a:chOff x="0" y="0"/>
            <a:chExt cx="5760" cy="4358"/>
          </a:xfrm>
        </p:grpSpPr>
        <p:sp>
          <p:nvSpPr>
            <p:cNvPr id="5" name="Rectangle 3"/>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a:defRPr/>
              </a:pPr>
              <a:endParaRPr lang="en-US"/>
            </a:p>
          </p:txBody>
        </p:sp>
        <p:sp>
          <p:nvSpPr>
            <p:cNvPr id="6" name="Freeform 4"/>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a:defRPr/>
              </a:pPr>
              <a:endParaRPr lang="en-US"/>
            </a:p>
          </p:txBody>
        </p:sp>
        <p:sp>
          <p:nvSpPr>
            <p:cNvPr id="7" name="Freeform 5"/>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a:defRPr/>
              </a:pPr>
              <a:endParaRPr lang="en-US"/>
            </a:p>
          </p:txBody>
        </p:sp>
        <p:sp>
          <p:nvSpPr>
            <p:cNvPr id="9" name="Freeform 7"/>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10" name="Freeform 8"/>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a:defRPr/>
              </a:pPr>
              <a:endParaRPr lang="en-US"/>
            </a:p>
          </p:txBody>
        </p:sp>
        <p:sp>
          <p:nvSpPr>
            <p:cNvPr id="11" name="Freeform 9"/>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12" name="Freeform 10"/>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a:defRPr/>
              </a:pPr>
              <a:endParaRPr lang="en-US"/>
            </a:p>
          </p:txBody>
        </p:sp>
      </p:grpSp>
      <p:sp>
        <p:nvSpPr>
          <p:cNvPr id="4107"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p:cNvSpPr>
            <a:spLocks noGrp="1" noChangeArrowheads="1"/>
          </p:cNvSpPr>
          <p:nvPr>
            <p:ph type="dt" sz="quarter" idx="10"/>
          </p:nvPr>
        </p:nvSpPr>
        <p:spPr/>
        <p:txBody>
          <a:bodyPr/>
          <a:lstStyle>
            <a:lvl1pPr>
              <a:spcBef>
                <a:spcPct val="0"/>
              </a:spcBef>
              <a:defRPr/>
            </a:lvl1pPr>
          </a:lstStyle>
          <a:p>
            <a:pPr>
              <a:defRPr/>
            </a:pPr>
            <a:endParaRPr lang="en-US"/>
          </a:p>
        </p:txBody>
      </p:sp>
      <p:sp>
        <p:nvSpPr>
          <p:cNvPr id="14" name="Rectangle 14"/>
          <p:cNvSpPr>
            <a:spLocks noGrp="1" noChangeArrowheads="1"/>
          </p:cNvSpPr>
          <p:nvPr>
            <p:ph type="ftr" sz="quarter" idx="11"/>
          </p:nvPr>
        </p:nvSpPr>
        <p:spPr/>
        <p:txBody>
          <a:bodyPr/>
          <a:lstStyle>
            <a:lvl1pPr>
              <a:spcBef>
                <a:spcPct val="0"/>
              </a:spcBef>
              <a:defRPr/>
            </a:lvl1pPr>
          </a:lstStyle>
          <a:p>
            <a:pPr>
              <a:defRPr/>
            </a:pPr>
            <a:endParaRPr lang="en-US"/>
          </a:p>
        </p:txBody>
      </p:sp>
      <p:sp>
        <p:nvSpPr>
          <p:cNvPr id="15" name="Rectangle 15"/>
          <p:cNvSpPr>
            <a:spLocks noGrp="1" noChangeArrowheads="1"/>
          </p:cNvSpPr>
          <p:nvPr>
            <p:ph type="sldNum" sz="quarter" idx="12"/>
          </p:nvPr>
        </p:nvSpPr>
        <p:spPr/>
        <p:txBody>
          <a:bodyPr/>
          <a:lstStyle>
            <a:lvl1pPr>
              <a:spcBef>
                <a:spcPct val="0"/>
              </a:spcBef>
              <a:defRPr/>
            </a:lvl1pPr>
          </a:lstStyle>
          <a:p>
            <a:pPr>
              <a:defRPr/>
            </a:pPr>
            <a:fld id="{5BF10D56-E1FB-4A9B-BAE6-E8D94CBDA723}"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F13BE2E0-B903-4FB3-8CCF-FA68196EDD0F}"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A5A9262-8A22-4000-8B1E-937C47C228B2}"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391F209-F69E-4A78-911A-B75011C18513}"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806E7A0A-7F2E-4FBF-A1BC-4B66D001C2B0}"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4A5A2CF7-9E91-4AF0-9A50-FA24BDB75E13}"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1103CF3A-3303-4525-B87F-22E917A85D6D}"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B3F5286F-0F1E-4A69-9400-EA8B679970D1}"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D4B8E900-F161-4635-90A9-22760B22B723}"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292A321C-64A6-479A-9162-82496659CE5B}"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DE72B3C5-9017-4B96-9FB6-FA904897B5D7}"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18325"/>
            <a:chOff x="0" y="0"/>
            <a:chExt cx="5760" cy="4358"/>
          </a:xfrm>
        </p:grpSpPr>
        <p:sp>
          <p:nvSpPr>
            <p:cNvPr id="3075" name="Rectangle 3"/>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a:defRPr/>
              </a:pPr>
              <a:endParaRPr lang="en-US"/>
            </a:p>
          </p:txBody>
        </p:sp>
        <p:sp>
          <p:nvSpPr>
            <p:cNvPr id="3076" name="Freeform 4"/>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a:defRPr/>
              </a:pPr>
              <a:endParaRPr lang="en-US"/>
            </a:p>
          </p:txBody>
        </p:sp>
        <p:sp>
          <p:nvSpPr>
            <p:cNvPr id="3077" name="Freeform 5"/>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3078" name="Freeform 6"/>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a:defRPr/>
              </a:pPr>
              <a:endParaRPr lang="en-US"/>
            </a:p>
          </p:txBody>
        </p:sp>
        <p:sp>
          <p:nvSpPr>
            <p:cNvPr id="3079" name="Freeform 7"/>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3080" name="Freeform 8"/>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a:defRPr/>
              </a:pPr>
              <a:endParaRPr lang="en-US"/>
            </a:p>
          </p:txBody>
        </p:sp>
        <p:sp>
          <p:nvSpPr>
            <p:cNvPr id="3081" name="Freeform 9"/>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n-US"/>
            </a:p>
          </p:txBody>
        </p:sp>
        <p:sp>
          <p:nvSpPr>
            <p:cNvPr id="3082" name="Freeform 10"/>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a:defRPr/>
              </a:pPr>
              <a:endParaRPr lang="en-US"/>
            </a:p>
          </p:txBody>
        </p:sp>
      </p:grpSp>
      <p:sp>
        <p:nvSpPr>
          <p:cNvPr id="1027" name="Rectangle 11"/>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84"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lvl1pPr>
          </a:lstStyle>
          <a:p>
            <a:pPr>
              <a:defRPr/>
            </a:pPr>
            <a:endParaRPr lang="en-US"/>
          </a:p>
        </p:txBody>
      </p:sp>
      <p:sp>
        <p:nvSpPr>
          <p:cNvPr id="3085"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lvl1pPr>
          </a:lstStyle>
          <a:p>
            <a:pPr>
              <a:defRPr/>
            </a:pPr>
            <a:endParaRPr lang="en-US"/>
          </a:p>
        </p:txBody>
      </p:sp>
      <p:sp>
        <p:nvSpPr>
          <p:cNvPr id="3086"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lvl1pPr>
          </a:lstStyle>
          <a:p>
            <a:pPr>
              <a:defRPr/>
            </a:pPr>
            <a:fld id="{648A651B-C603-42C0-9641-4A5313EFCAE2}" type="slidenum">
              <a:rPr lang="en-US"/>
              <a:pPr>
                <a:defRPr/>
              </a:pPr>
              <a:t>‹#›</a:t>
            </a:fld>
            <a:endParaRPr lang="en-US"/>
          </a:p>
        </p:txBody>
      </p:sp>
      <p:sp>
        <p:nvSpPr>
          <p:cNvPr id="1031" name="Rectangle 15"/>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Brundtland_Repor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B%20Kota%20berkelanjutan.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584" y="1806111"/>
            <a:ext cx="7772400" cy="1143000"/>
          </a:xfrm>
        </p:spPr>
        <p:txBody>
          <a:bodyPr/>
          <a:lstStyle/>
          <a:p>
            <a:pPr eaLnBrk="1" hangingPunct="1">
              <a:buClr>
                <a:schemeClr val="tx2"/>
              </a:buClr>
              <a:defRPr/>
            </a:pPr>
            <a:r>
              <a:rPr lang="en-US" sz="3200">
                <a:latin typeface="Arial" panose="020B0604020202020204" pitchFamily="34" charset="0"/>
                <a:cs typeface="Arial" panose="020B0604020202020204" pitchFamily="34" charset="0"/>
              </a:rPr>
              <a:t>16 Maret 2020</a:t>
            </a:r>
            <a:endParaRPr lang="en-US" sz="3200" dirty="0">
              <a:latin typeface="Arial" panose="020B0604020202020204" pitchFamily="34" charset="0"/>
              <a:cs typeface="Arial" panose="020B0604020202020204" pitchFamily="34" charset="0"/>
            </a:endParaRPr>
          </a:p>
        </p:txBody>
      </p:sp>
      <p:sp>
        <p:nvSpPr>
          <p:cNvPr id="3075" name="Rectangle 4"/>
          <p:cNvSpPr>
            <a:spLocks noChangeArrowheads="1"/>
          </p:cNvSpPr>
          <p:nvPr/>
        </p:nvSpPr>
        <p:spPr bwMode="auto">
          <a:xfrm>
            <a:off x="2286000" y="3816350"/>
            <a:ext cx="4572000" cy="2677656"/>
          </a:xfrm>
          <a:prstGeom prst="rect">
            <a:avLst/>
          </a:prstGeom>
          <a:noFill/>
          <a:ln w="9525">
            <a:noFill/>
            <a:miter lim="800000"/>
            <a:headEnd/>
            <a:tailEnd/>
          </a:ln>
        </p:spPr>
        <p:txBody>
          <a:bodyPr>
            <a:spAutoFit/>
          </a:bodyPr>
          <a:lstStyle/>
          <a:p>
            <a:pPr marL="342900" indent="-342900">
              <a:buFont typeface="Wingdings" pitchFamily="2" charset="2"/>
              <a:buNone/>
              <a:defRPr/>
            </a:pPr>
            <a:r>
              <a:rPr lang="en-US" sz="2800">
                <a:solidFill>
                  <a:schemeClr val="accent4">
                    <a:lumMod val="75000"/>
                  </a:schemeClr>
                </a:solidFill>
                <a:latin typeface="Arial Narrow" panose="020B0606020202030204" pitchFamily="34" charset="0"/>
                <a:sym typeface="Webdings" pitchFamily="18" charset="2"/>
              </a:rPr>
              <a:t></a:t>
            </a:r>
            <a:r>
              <a:rPr lang="en-US" sz="2800">
                <a:solidFill>
                  <a:schemeClr val="accent4">
                    <a:lumMod val="75000"/>
                  </a:schemeClr>
                </a:solidFill>
                <a:latin typeface="Arial Narrow" panose="020B0606020202030204" pitchFamily="34" charset="0"/>
              </a:rPr>
              <a:t> Pengertian Peremajaan Kota</a:t>
            </a:r>
            <a:endParaRPr lang="en-US" sz="2800" dirty="0">
              <a:solidFill>
                <a:schemeClr val="accent4">
                  <a:lumMod val="75000"/>
                </a:schemeClr>
              </a:solidFill>
              <a:latin typeface="Arial Narrow" panose="020B0606020202030204" pitchFamily="34" charset="0"/>
            </a:endParaRPr>
          </a:p>
          <a:p>
            <a:pPr marL="342900" indent="-342900">
              <a:buFont typeface="Wingdings" pitchFamily="2" charset="2"/>
              <a:buNone/>
              <a:defRPr/>
            </a:pPr>
            <a:r>
              <a:rPr lang="en-US" sz="2800">
                <a:solidFill>
                  <a:schemeClr val="accent4">
                    <a:lumMod val="75000"/>
                  </a:schemeClr>
                </a:solidFill>
                <a:latin typeface="Arial Narrow" panose="020B0606020202030204" pitchFamily="34" charset="0"/>
                <a:sym typeface="Webdings" pitchFamily="18" charset="2"/>
              </a:rPr>
              <a:t></a:t>
            </a:r>
            <a:r>
              <a:rPr lang="en-US" sz="2800">
                <a:solidFill>
                  <a:schemeClr val="accent4">
                    <a:lumMod val="75000"/>
                  </a:schemeClr>
                </a:solidFill>
                <a:latin typeface="Arial Narrow" panose="020B0606020202030204" pitchFamily="34" charset="0"/>
              </a:rPr>
              <a:t> Paradigma Peremajaan Kota</a:t>
            </a:r>
          </a:p>
          <a:p>
            <a:pPr marL="342900" indent="-342900">
              <a:defRPr/>
            </a:pPr>
            <a:r>
              <a:rPr lang="en-US" sz="2800">
                <a:latin typeface="Arial Narrow" panose="020B0606020202030204" pitchFamily="34" charset="0"/>
                <a:sym typeface="Webdings" pitchFamily="18" charset="2"/>
              </a:rPr>
              <a:t></a:t>
            </a:r>
            <a:r>
              <a:rPr lang="en-US" sz="2800">
                <a:latin typeface="Arial Narrow" panose="020B0606020202030204" pitchFamily="34" charset="0"/>
              </a:rPr>
              <a:t> Identifikasi Permasalahan</a:t>
            </a:r>
          </a:p>
          <a:p>
            <a:pPr marL="342900" indent="-342900">
              <a:buFont typeface="Wingdings" pitchFamily="2" charset="2"/>
              <a:buNone/>
              <a:defRPr/>
            </a:pPr>
            <a:r>
              <a:rPr lang="en-US" sz="2800">
                <a:solidFill>
                  <a:schemeClr val="tx1">
                    <a:lumMod val="25000"/>
                  </a:schemeClr>
                </a:solidFill>
                <a:latin typeface="Arial Narrow" panose="020B0606020202030204" pitchFamily="34" charset="0"/>
                <a:sym typeface="Webdings" pitchFamily="18" charset="2"/>
              </a:rPr>
              <a:t></a:t>
            </a:r>
            <a:r>
              <a:rPr lang="en-US" sz="2800">
                <a:solidFill>
                  <a:schemeClr val="tx1">
                    <a:lumMod val="25000"/>
                  </a:schemeClr>
                </a:solidFill>
                <a:latin typeface="Arial Narrow" panose="020B0606020202030204" pitchFamily="34" charset="0"/>
              </a:rPr>
              <a:t> Menyusun Konsep Implementasi</a:t>
            </a:r>
            <a:endParaRPr lang="en-US" sz="2800" dirty="0">
              <a:solidFill>
                <a:schemeClr val="tx1">
                  <a:lumMod val="25000"/>
                </a:schemeClr>
              </a:solidFill>
              <a:latin typeface="Arial Narrow" panose="020B0606020202030204" pitchFamily="34" charset="0"/>
            </a:endParaRPr>
          </a:p>
          <a:p>
            <a:pPr marL="342900" indent="-342900">
              <a:buFont typeface="Wingdings" pitchFamily="2" charset="2"/>
              <a:buNone/>
              <a:defRPr/>
            </a:pPr>
            <a:r>
              <a:rPr lang="en-US" sz="2800">
                <a:solidFill>
                  <a:schemeClr val="tx1">
                    <a:lumMod val="25000"/>
                  </a:schemeClr>
                </a:solidFill>
                <a:latin typeface="Arial Narrow" panose="020B0606020202030204" pitchFamily="34" charset="0"/>
                <a:sym typeface="Webdings" pitchFamily="18" charset="2"/>
              </a:rPr>
              <a:t> Menyikapi Peremajaan Kota</a:t>
            </a:r>
            <a:endParaRPr lang="en-US" sz="2800" dirty="0">
              <a:solidFill>
                <a:schemeClr val="tx1">
                  <a:lumMod val="25000"/>
                </a:schemeClr>
              </a:solidFill>
              <a:latin typeface="Arial Narrow" panose="020B0606020202030204" pitchFamily="34" charset="0"/>
              <a:sym typeface="Webdings" pitchFamily="18" charset="2"/>
            </a:endParaRPr>
          </a:p>
        </p:txBody>
      </p:sp>
      <p:sp>
        <p:nvSpPr>
          <p:cNvPr id="3076" name="Rectangle 4"/>
          <p:cNvSpPr>
            <a:spLocks noChangeArrowheads="1"/>
          </p:cNvSpPr>
          <p:nvPr/>
        </p:nvSpPr>
        <p:spPr bwMode="auto">
          <a:xfrm>
            <a:off x="544016" y="2836862"/>
            <a:ext cx="8055968" cy="954107"/>
          </a:xfrm>
          <a:prstGeom prst="rect">
            <a:avLst/>
          </a:prstGeom>
          <a:noFill/>
          <a:ln w="9525">
            <a:noFill/>
            <a:miter lim="800000"/>
            <a:headEnd/>
            <a:tailEnd/>
          </a:ln>
        </p:spPr>
        <p:txBody>
          <a:bodyPr wrap="square">
            <a:spAutoFit/>
          </a:bodyPr>
          <a:lstStyle/>
          <a:p>
            <a:pPr marL="342900" indent="-342900" algn="ctr">
              <a:buFont typeface="Wingdings" pitchFamily="2" charset="2"/>
              <a:buNone/>
            </a:pPr>
            <a:r>
              <a:rPr lang="en-US" sz="2800">
                <a:solidFill>
                  <a:srgbClr val="FFFF99"/>
                </a:solidFill>
                <a:latin typeface="Arial" panose="020B0604020202020204" pitchFamily="34" charset="0"/>
                <a:cs typeface="Arial" panose="020B0604020202020204" pitchFamily="34" charset="0"/>
              </a:rPr>
              <a:t>KOTA YANG IDEAL</a:t>
            </a:r>
          </a:p>
          <a:p>
            <a:pPr marL="342900" indent="-342900" algn="ctr">
              <a:buFont typeface="Wingdings" pitchFamily="2" charset="2"/>
              <a:buNone/>
            </a:pPr>
            <a:r>
              <a:rPr lang="en-US" sz="2800">
                <a:solidFill>
                  <a:srgbClr val="FFFF99"/>
                </a:solidFill>
                <a:latin typeface="Arial" panose="020B0604020202020204" pitchFamily="34" charset="0"/>
                <a:cs typeface="Arial" panose="020B0604020202020204" pitchFamily="34" charset="0"/>
              </a:rPr>
              <a:t>dasar untuk identifikasi peremajaan kota</a:t>
            </a:r>
          </a:p>
        </p:txBody>
      </p:sp>
      <p:sp>
        <p:nvSpPr>
          <p:cNvPr id="5" name="Rectangle 2">
            <a:extLst>
              <a:ext uri="{FF2B5EF4-FFF2-40B4-BE49-F238E27FC236}">
                <a16:creationId xmlns:a16="http://schemas.microsoft.com/office/drawing/2014/main" id="{AE46A481-4FB6-4D3B-9AFC-619E601654CB}"/>
              </a:ext>
            </a:extLst>
          </p:cNvPr>
          <p:cNvSpPr txBox="1">
            <a:spLocks noChangeArrowheads="1"/>
          </p:cNvSpPr>
          <p:nvPr/>
        </p:nvSpPr>
        <p:spPr bwMode="auto">
          <a:xfrm>
            <a:off x="544016" y="82662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uClr>
                <a:schemeClr val="tx2"/>
              </a:buClr>
              <a:defRPr/>
            </a:pPr>
            <a:r>
              <a:rPr lang="en-US">
                <a:solidFill>
                  <a:srgbClr val="FFFF00"/>
                </a:solidFill>
                <a:latin typeface="Arial" panose="020B0604020202020204" pitchFamily="34" charset="0"/>
                <a:cs typeface="Arial" panose="020B0604020202020204" pitchFamily="34" charset="0"/>
              </a:rPr>
              <a:t>MK. PEREMAJAAN KOTA</a:t>
            </a:r>
            <a:endParaRPr lang="en-US" sz="3200" dirty="0">
              <a:solidFill>
                <a:srgbClr val="FFFF00"/>
              </a:solidFill>
              <a:latin typeface="Arial" panose="020B0604020202020204" pitchFamily="34" charset="0"/>
              <a:cs typeface="Arial" panose="020B0604020202020204" pitchFamily="34" charset="0"/>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IMAGEABLE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1412776"/>
            <a:ext cx="9036496" cy="5847221"/>
          </a:xfrm>
        </p:spPr>
        <p:txBody>
          <a:bodyPr/>
          <a:lstStyle/>
          <a:p>
            <a:pPr marL="12700" marR="136525" indent="0">
              <a:buClr>
                <a:srgbClr val="DDD9C3"/>
              </a:buClr>
              <a:buNone/>
              <a:tabLst>
                <a:tab pos="354965" algn="l"/>
              </a:tabLst>
            </a:pPr>
            <a:r>
              <a:rPr lang="id-ID" sz="2800" spc="-5">
                <a:solidFill>
                  <a:srgbClr val="DDD9C3"/>
                </a:solidFill>
                <a:latin typeface="Arial Narrow" panose="020B0606020202030204" pitchFamily="34" charset="0"/>
                <a:cs typeface="Rockwell"/>
              </a:rPr>
              <a:t>M</a:t>
            </a:r>
            <a:r>
              <a:rPr lang="id-ID" sz="2800" spc="-35">
                <a:solidFill>
                  <a:srgbClr val="DDD9C3"/>
                </a:solidFill>
                <a:latin typeface="Arial Narrow" panose="020B0606020202030204" pitchFamily="34" charset="0"/>
                <a:cs typeface="Rockwell"/>
              </a:rPr>
              <a:t>e</a:t>
            </a:r>
            <a:r>
              <a:rPr lang="id-ID" sz="2800">
                <a:solidFill>
                  <a:srgbClr val="DDD9C3"/>
                </a:solidFill>
                <a:latin typeface="Arial Narrow" panose="020B0606020202030204" pitchFamily="34" charset="0"/>
                <a:cs typeface="Rockwell"/>
              </a:rPr>
              <a:t>wuju</a:t>
            </a:r>
            <a:r>
              <a:rPr lang="id-ID" sz="2800" spc="-5">
                <a:solidFill>
                  <a:srgbClr val="DDD9C3"/>
                </a:solidFill>
                <a:latin typeface="Arial Narrow" panose="020B0606020202030204" pitchFamily="34" charset="0"/>
                <a:cs typeface="Rockwell"/>
              </a:rPr>
              <a:t>d</a:t>
            </a:r>
            <a:r>
              <a:rPr lang="id-ID" sz="2800">
                <a:solidFill>
                  <a:srgbClr val="DDD9C3"/>
                </a:solidFill>
                <a:latin typeface="Arial Narrow" panose="020B0606020202030204" pitchFamily="34" charset="0"/>
                <a:cs typeface="Rockwell"/>
              </a:rPr>
              <a:t>kan</a:t>
            </a:r>
            <a:r>
              <a:rPr lang="id-ID" sz="2800" spc="-30">
                <a:solidFill>
                  <a:srgbClr val="DDD9C3"/>
                </a:solidFill>
                <a:latin typeface="Arial Narrow" panose="020B0606020202030204" pitchFamily="34" charset="0"/>
                <a:cs typeface="Rockwell"/>
              </a:rPr>
              <a:t> </a:t>
            </a:r>
            <a:r>
              <a:rPr lang="id-ID" sz="2800">
                <a:solidFill>
                  <a:srgbClr val="DDD9C3"/>
                </a:solidFill>
                <a:latin typeface="Arial Narrow" panose="020B0606020202030204" pitchFamily="34" charset="0"/>
                <a:cs typeface="Rockwell"/>
              </a:rPr>
              <a:t>k</a:t>
            </a:r>
            <a:r>
              <a:rPr lang="id-ID" sz="2800" spc="-35">
                <a:solidFill>
                  <a:srgbClr val="DDD9C3"/>
                </a:solidFill>
                <a:latin typeface="Arial Narrow" panose="020B0606020202030204" pitchFamily="34" charset="0"/>
                <a:cs typeface="Rockwell"/>
              </a:rPr>
              <a:t>aw</a:t>
            </a:r>
            <a:r>
              <a:rPr lang="id-ID" sz="2800">
                <a:solidFill>
                  <a:srgbClr val="DDD9C3"/>
                </a:solidFill>
                <a:latin typeface="Arial Narrow" panose="020B0606020202030204" pitchFamily="34" charset="0"/>
                <a:cs typeface="Rockwell"/>
              </a:rPr>
              <a:t>a</a:t>
            </a:r>
            <a:r>
              <a:rPr lang="id-ID" sz="2800" spc="-10">
                <a:solidFill>
                  <a:srgbClr val="DDD9C3"/>
                </a:solidFill>
                <a:latin typeface="Arial Narrow" panose="020B0606020202030204" pitchFamily="34" charset="0"/>
                <a:cs typeface="Rockwell"/>
              </a:rPr>
              <a:t>s</a:t>
            </a:r>
            <a:r>
              <a:rPr lang="id-ID" sz="2800">
                <a:solidFill>
                  <a:srgbClr val="DDD9C3"/>
                </a:solidFill>
                <a:latin typeface="Arial Narrow" panose="020B0606020202030204" pitchFamily="34" charset="0"/>
                <a:cs typeface="Rockwell"/>
              </a:rPr>
              <a:t>an </a:t>
            </a:r>
            <a:r>
              <a:rPr lang="id-ID" sz="2800" spc="-5">
                <a:solidFill>
                  <a:srgbClr val="DDD9C3"/>
                </a:solidFill>
                <a:latin typeface="Arial Narrow" panose="020B0606020202030204" pitchFamily="34" charset="0"/>
                <a:cs typeface="Rockwell"/>
              </a:rPr>
              <a:t>p</a:t>
            </a:r>
            <a:r>
              <a:rPr lang="id-ID" sz="2800">
                <a:solidFill>
                  <a:srgbClr val="DDD9C3"/>
                </a:solidFill>
                <a:latin typeface="Arial Narrow" panose="020B0606020202030204" pitchFamily="34" charset="0"/>
                <a:cs typeface="Rockwell"/>
              </a:rPr>
              <a:t>er</a:t>
            </a:r>
            <a:r>
              <a:rPr lang="id-ID" sz="2800" spc="-10">
                <a:solidFill>
                  <a:srgbClr val="DDD9C3"/>
                </a:solidFill>
                <a:latin typeface="Arial Narrow" panose="020B0606020202030204" pitchFamily="34" charset="0"/>
                <a:cs typeface="Rockwell"/>
              </a:rPr>
              <a:t>m</a:t>
            </a:r>
            <a:r>
              <a:rPr lang="id-ID" sz="2800">
                <a:solidFill>
                  <a:srgbClr val="DDD9C3"/>
                </a:solidFill>
                <a:latin typeface="Arial Narrow" panose="020B0606020202030204" pitchFamily="34" charset="0"/>
                <a:cs typeface="Rockwell"/>
              </a:rPr>
              <a:t>uki</a:t>
            </a:r>
            <a:r>
              <a:rPr lang="id-ID" sz="2800" spc="-10">
                <a:solidFill>
                  <a:srgbClr val="DDD9C3"/>
                </a:solidFill>
                <a:latin typeface="Arial Narrow" panose="020B0606020202030204" pitchFamily="34" charset="0"/>
                <a:cs typeface="Rockwell"/>
              </a:rPr>
              <a:t>m</a:t>
            </a:r>
            <a:r>
              <a:rPr lang="id-ID" sz="2800">
                <a:solidFill>
                  <a:srgbClr val="DDD9C3"/>
                </a:solidFill>
                <a:latin typeface="Arial Narrow" panose="020B0606020202030204" pitchFamily="34" charset="0"/>
                <a:cs typeface="Rockwell"/>
              </a:rPr>
              <a:t>an</a:t>
            </a:r>
            <a:r>
              <a:rPr lang="id-ID" sz="2800" spc="-5">
                <a:solidFill>
                  <a:srgbClr val="DDD9C3"/>
                </a:solidFill>
                <a:latin typeface="Arial Narrow" panose="020B0606020202030204" pitchFamily="34" charset="0"/>
                <a:cs typeface="Rockwell"/>
              </a:rPr>
              <a:t>/</a:t>
            </a:r>
            <a:r>
              <a:rPr lang="id-ID" sz="2800" spc="-60">
                <a:solidFill>
                  <a:srgbClr val="DDD9C3"/>
                </a:solidFill>
                <a:latin typeface="Arial Narrow" panose="020B0606020202030204" pitchFamily="34" charset="0"/>
                <a:cs typeface="Rockwell"/>
              </a:rPr>
              <a:t>k</a:t>
            </a:r>
            <a:r>
              <a:rPr lang="id-ID" sz="2800">
                <a:solidFill>
                  <a:srgbClr val="DDD9C3"/>
                </a:solidFill>
                <a:latin typeface="Arial Narrow" panose="020B0606020202030204" pitchFamily="34" charset="0"/>
                <a:cs typeface="Rockwell"/>
              </a:rPr>
              <a:t>o</a:t>
            </a:r>
            <a:r>
              <a:rPr lang="id-ID" sz="2800" spc="-10">
                <a:solidFill>
                  <a:srgbClr val="DDD9C3"/>
                </a:solidFill>
                <a:latin typeface="Arial Narrow" panose="020B0606020202030204" pitchFamily="34" charset="0"/>
                <a:cs typeface="Rockwell"/>
              </a:rPr>
              <a:t>t</a:t>
            </a:r>
            <a:r>
              <a:rPr lang="id-ID" sz="2800">
                <a:solidFill>
                  <a:srgbClr val="DDD9C3"/>
                </a:solidFill>
                <a:latin typeface="Arial Narrow" panose="020B0606020202030204" pitchFamily="34" charset="0"/>
                <a:cs typeface="Rockwell"/>
              </a:rPr>
              <a:t>a</a:t>
            </a:r>
            <a:r>
              <a:rPr lang="id-ID" sz="2800" spc="-30">
                <a:solidFill>
                  <a:srgbClr val="DDD9C3"/>
                </a:solidFill>
                <a:latin typeface="Arial Narrow" panose="020B0606020202030204" pitchFamily="34" charset="0"/>
                <a:cs typeface="Rockwell"/>
              </a:rPr>
              <a:t> </a:t>
            </a:r>
            <a:r>
              <a:rPr lang="id-ID" sz="2800" spc="-40">
                <a:solidFill>
                  <a:srgbClr val="DDD9C3"/>
                </a:solidFill>
                <a:latin typeface="Arial Narrow" panose="020B0606020202030204" pitchFamily="34" charset="0"/>
                <a:cs typeface="Rockwell"/>
              </a:rPr>
              <a:t>y</a:t>
            </a:r>
            <a:r>
              <a:rPr lang="id-ID" sz="2800">
                <a:solidFill>
                  <a:srgbClr val="DDD9C3"/>
                </a:solidFill>
                <a:latin typeface="Arial Narrow" panose="020B0606020202030204" pitchFamily="34" charset="0"/>
                <a:cs typeface="Rockwell"/>
              </a:rPr>
              <a:t>ang</a:t>
            </a:r>
            <a:r>
              <a:rPr lang="id-ID" sz="2800" spc="-15">
                <a:solidFill>
                  <a:srgbClr val="DDD9C3"/>
                </a:solidFill>
                <a:latin typeface="Arial Narrow" panose="020B0606020202030204" pitchFamily="34" charset="0"/>
                <a:cs typeface="Rockwell"/>
              </a:rPr>
              <a:t> </a:t>
            </a:r>
            <a:r>
              <a:rPr lang="id-ID" sz="2800" spc="-10">
                <a:solidFill>
                  <a:srgbClr val="DDD9C3"/>
                </a:solidFill>
                <a:latin typeface="Arial Narrow" panose="020B0606020202030204" pitchFamily="34" charset="0"/>
                <a:cs typeface="Rockwell"/>
              </a:rPr>
              <a:t>m</a:t>
            </a:r>
            <a:r>
              <a:rPr lang="id-ID" sz="2800">
                <a:solidFill>
                  <a:srgbClr val="DDD9C3"/>
                </a:solidFill>
                <a:latin typeface="Arial Narrow" panose="020B0606020202030204" pitchFamily="34" charset="0"/>
                <a:cs typeface="Rockwell"/>
              </a:rPr>
              <a:t>e</a:t>
            </a:r>
            <a:r>
              <a:rPr lang="id-ID" sz="2800" spc="-10">
                <a:solidFill>
                  <a:srgbClr val="DDD9C3"/>
                </a:solidFill>
                <a:latin typeface="Arial Narrow" panose="020B0606020202030204" pitchFamily="34" charset="0"/>
                <a:cs typeface="Rockwell"/>
              </a:rPr>
              <a:t>m</a:t>
            </a:r>
            <a:r>
              <a:rPr lang="id-ID" sz="2800">
                <a:solidFill>
                  <a:srgbClr val="DDD9C3"/>
                </a:solidFill>
                <a:latin typeface="Arial Narrow" panose="020B0606020202030204" pitchFamily="34" charset="0"/>
                <a:cs typeface="Rockwell"/>
              </a:rPr>
              <a:t>iliki ja</a:t>
            </a:r>
            <a:r>
              <a:rPr lang="id-ID" sz="2800" spc="-10">
                <a:solidFill>
                  <a:srgbClr val="DDD9C3"/>
                </a:solidFill>
                <a:latin typeface="Arial Narrow" panose="020B0606020202030204" pitchFamily="34" charset="0"/>
                <a:cs typeface="Rockwell"/>
              </a:rPr>
              <a:t>t</a:t>
            </a:r>
            <a:r>
              <a:rPr lang="id-ID" sz="2800">
                <a:solidFill>
                  <a:srgbClr val="DDD9C3"/>
                </a:solidFill>
                <a:latin typeface="Arial Narrow" panose="020B0606020202030204" pitchFamily="34" charset="0"/>
                <a:cs typeface="Rockwell"/>
              </a:rPr>
              <a:t>i</a:t>
            </a:r>
            <a:r>
              <a:rPr lang="id-ID" sz="2800" spc="-5">
                <a:solidFill>
                  <a:srgbClr val="DDD9C3"/>
                </a:solidFill>
                <a:latin typeface="Arial Narrow" panose="020B0606020202030204" pitchFamily="34" charset="0"/>
                <a:cs typeface="Rockwell"/>
              </a:rPr>
              <a:t> d</a:t>
            </a:r>
            <a:r>
              <a:rPr lang="id-ID" sz="2800">
                <a:solidFill>
                  <a:srgbClr val="DDD9C3"/>
                </a:solidFill>
                <a:latin typeface="Arial Narrow" panose="020B0606020202030204" pitchFamily="34" charset="0"/>
                <a:cs typeface="Rockwell"/>
              </a:rPr>
              <a:t>i</a:t>
            </a:r>
            <a:r>
              <a:rPr lang="id-ID" sz="2800" spc="40">
                <a:solidFill>
                  <a:srgbClr val="DDD9C3"/>
                </a:solidFill>
                <a:latin typeface="Arial Narrow" panose="020B0606020202030204" pitchFamily="34" charset="0"/>
                <a:cs typeface="Rockwell"/>
              </a:rPr>
              <a:t>r</a:t>
            </a:r>
            <a:r>
              <a:rPr lang="id-ID" sz="2800">
                <a:solidFill>
                  <a:srgbClr val="DDD9C3"/>
                </a:solidFill>
                <a:latin typeface="Arial Narrow" panose="020B0606020202030204" pitchFamily="34" charset="0"/>
                <a:cs typeface="Rockwell"/>
              </a:rPr>
              <a:t>i</a:t>
            </a:r>
            <a:r>
              <a:rPr lang="id-ID" sz="2800" spc="5">
                <a:solidFill>
                  <a:srgbClr val="DDD9C3"/>
                </a:solidFill>
                <a:latin typeface="Arial Narrow" panose="020B0606020202030204" pitchFamily="34" charset="0"/>
                <a:cs typeface="Rockwell"/>
              </a:rPr>
              <a:t> </a:t>
            </a:r>
            <a:r>
              <a:rPr lang="id-ID" sz="2800" spc="-10">
                <a:solidFill>
                  <a:srgbClr val="DDD9C3"/>
                </a:solidFill>
                <a:latin typeface="Arial Narrow" panose="020B0606020202030204" pitchFamily="34" charset="0"/>
                <a:cs typeface="Rockwell"/>
              </a:rPr>
              <a:t>s</a:t>
            </a:r>
            <a:r>
              <a:rPr lang="id-ID" sz="2800">
                <a:solidFill>
                  <a:srgbClr val="DDD9C3"/>
                </a:solidFill>
                <a:latin typeface="Arial Narrow" panose="020B0606020202030204" pitchFamily="34" charset="0"/>
                <a:cs typeface="Rockwell"/>
              </a:rPr>
              <a:t>e</a:t>
            </a:r>
            <a:r>
              <a:rPr lang="id-ID" sz="2800" spc="40">
                <a:solidFill>
                  <a:srgbClr val="DDD9C3"/>
                </a:solidFill>
                <a:latin typeface="Arial Narrow" panose="020B0606020202030204" pitchFamily="34" charset="0"/>
                <a:cs typeface="Rockwell"/>
              </a:rPr>
              <a:t>r</a:t>
            </a:r>
            <a:r>
              <a:rPr lang="id-ID" sz="2800" spc="-10">
                <a:solidFill>
                  <a:srgbClr val="DDD9C3"/>
                </a:solidFill>
                <a:latin typeface="Arial Narrow" panose="020B0606020202030204" pitchFamily="34" charset="0"/>
                <a:cs typeface="Rockwell"/>
              </a:rPr>
              <a:t>t</a:t>
            </a:r>
            <a:r>
              <a:rPr lang="id-ID" sz="2800">
                <a:solidFill>
                  <a:srgbClr val="DDD9C3"/>
                </a:solidFill>
                <a:latin typeface="Arial Narrow" panose="020B0606020202030204" pitchFamily="34" charset="0"/>
                <a:cs typeface="Rockwell"/>
              </a:rPr>
              <a:t>a</a:t>
            </a:r>
            <a:r>
              <a:rPr lang="id-ID" sz="2800" spc="-15">
                <a:solidFill>
                  <a:srgbClr val="DDD9C3"/>
                </a:solidFill>
                <a:latin typeface="Arial Narrow" panose="020B0606020202030204" pitchFamily="34" charset="0"/>
                <a:cs typeface="Rockwell"/>
              </a:rPr>
              <a:t> </a:t>
            </a:r>
            <a:r>
              <a:rPr lang="id-ID" sz="2800">
                <a:solidFill>
                  <a:srgbClr val="DDD9C3"/>
                </a:solidFill>
                <a:latin typeface="Arial Narrow" panose="020B0606020202030204" pitchFamily="34" charset="0"/>
                <a:cs typeface="Rockwell"/>
              </a:rPr>
              <a:t>be</a:t>
            </a:r>
            <a:r>
              <a:rPr lang="id-ID" sz="2800" spc="-35">
                <a:solidFill>
                  <a:srgbClr val="DDD9C3"/>
                </a:solidFill>
                <a:latin typeface="Arial Narrow" panose="020B0606020202030204" pitchFamily="34" charset="0"/>
                <a:cs typeface="Rockwell"/>
              </a:rPr>
              <a:t>r</a:t>
            </a:r>
            <a:r>
              <a:rPr lang="id-ID" sz="2800" spc="-60">
                <a:solidFill>
                  <a:srgbClr val="DDD9C3"/>
                </a:solidFill>
                <a:latin typeface="Arial Narrow" panose="020B0606020202030204" pitchFamily="34" charset="0"/>
                <a:cs typeface="Rockwell"/>
              </a:rPr>
              <a:t>k</a:t>
            </a:r>
            <a:r>
              <a:rPr lang="id-ID" sz="2800">
                <a:solidFill>
                  <a:srgbClr val="DDD9C3"/>
                </a:solidFill>
                <a:latin typeface="Arial Narrow" panose="020B0606020202030204" pitchFamily="34" charset="0"/>
                <a:cs typeface="Rockwell"/>
              </a:rPr>
              <a:t>ea</a:t>
            </a:r>
            <a:r>
              <a:rPr lang="id-ID" sz="2800" spc="40">
                <a:solidFill>
                  <a:srgbClr val="DDD9C3"/>
                </a:solidFill>
                <a:latin typeface="Arial Narrow" panose="020B0606020202030204" pitchFamily="34" charset="0"/>
                <a:cs typeface="Rockwell"/>
              </a:rPr>
              <a:t>r</a:t>
            </a:r>
            <a:r>
              <a:rPr lang="id-ID" sz="2800">
                <a:solidFill>
                  <a:srgbClr val="DDD9C3"/>
                </a:solidFill>
                <a:latin typeface="Arial Narrow" panose="020B0606020202030204" pitchFamily="34" charset="0"/>
                <a:cs typeface="Rockwell"/>
              </a:rPr>
              <a:t>i</a:t>
            </a:r>
            <a:r>
              <a:rPr lang="id-ID" sz="2800" spc="50">
                <a:solidFill>
                  <a:srgbClr val="DDD9C3"/>
                </a:solidFill>
                <a:latin typeface="Arial Narrow" panose="020B0606020202030204" pitchFamily="34" charset="0"/>
                <a:cs typeface="Rockwell"/>
              </a:rPr>
              <a:t>f</a:t>
            </a:r>
            <a:r>
              <a:rPr lang="id-ID" sz="2800">
                <a:solidFill>
                  <a:srgbClr val="DDD9C3"/>
                </a:solidFill>
                <a:latin typeface="Arial Narrow" panose="020B0606020202030204" pitchFamily="34" charset="0"/>
                <a:cs typeface="Rockwell"/>
              </a:rPr>
              <a:t>an</a:t>
            </a:r>
            <a:r>
              <a:rPr lang="id-ID" sz="2800" spc="-15">
                <a:solidFill>
                  <a:srgbClr val="DDD9C3"/>
                </a:solidFill>
                <a:latin typeface="Arial Narrow" panose="020B0606020202030204" pitchFamily="34" charset="0"/>
                <a:cs typeface="Rockwell"/>
              </a:rPr>
              <a:t> </a:t>
            </a:r>
            <a:r>
              <a:rPr lang="id-ID" sz="2800">
                <a:solidFill>
                  <a:srgbClr val="DDD9C3"/>
                </a:solidFill>
                <a:latin typeface="Arial Narrow" panose="020B0606020202030204" pitchFamily="34" charset="0"/>
                <a:cs typeface="Rockwell"/>
              </a:rPr>
              <a:t>lokal.</a:t>
            </a:r>
            <a:endParaRPr lang="id-ID" sz="2800">
              <a:latin typeface="Arial Narrow" panose="020B0606020202030204" pitchFamily="34" charset="0"/>
              <a:cs typeface="Rockwell"/>
            </a:endParaRPr>
          </a:p>
          <a:p>
            <a:pPr marL="0" indent="0">
              <a:lnSpc>
                <a:spcPts val="1000"/>
              </a:lnSpc>
              <a:buNone/>
            </a:pPr>
            <a:endParaRPr lang="id-ID" sz="1100">
              <a:latin typeface="Arial Narrow" panose="020B0606020202030204" pitchFamily="34" charset="0"/>
            </a:endParaRPr>
          </a:p>
          <a:p>
            <a:pPr marL="0" indent="0">
              <a:lnSpc>
                <a:spcPts val="1000"/>
              </a:lnSpc>
              <a:buNone/>
            </a:pPr>
            <a:endParaRPr lang="id-ID" sz="1100">
              <a:latin typeface="Arial Narrow" panose="020B0606020202030204" pitchFamily="34" charset="0"/>
            </a:endParaRPr>
          </a:p>
          <a:p>
            <a:pPr marL="0" indent="0">
              <a:lnSpc>
                <a:spcPts val="1200"/>
              </a:lnSpc>
              <a:spcBef>
                <a:spcPts val="58"/>
              </a:spcBef>
              <a:buNone/>
            </a:pPr>
            <a:endParaRPr lang="id-ID" sz="1600">
              <a:latin typeface="Arial Narrow" panose="020B0606020202030204" pitchFamily="34" charset="0"/>
            </a:endParaRPr>
          </a:p>
          <a:p>
            <a:pPr marL="12065" marR="12700" indent="0">
              <a:buClr>
                <a:srgbClr val="DDD9C3"/>
              </a:buClr>
              <a:buNone/>
              <a:tabLst>
                <a:tab pos="354965" algn="l"/>
              </a:tabLst>
            </a:pPr>
            <a:r>
              <a:rPr lang="id-ID" sz="2400" spc="-55">
                <a:solidFill>
                  <a:srgbClr val="DDD9C3"/>
                </a:solidFill>
                <a:latin typeface="Arial Narrow" panose="020B0606020202030204" pitchFamily="34" charset="0"/>
                <a:cs typeface="Calibri"/>
              </a:rPr>
              <a:t>P</a:t>
            </a:r>
            <a:r>
              <a:rPr lang="id-ID" sz="2400" spc="-10">
                <a:solidFill>
                  <a:srgbClr val="DDD9C3"/>
                </a:solidFill>
                <a:latin typeface="Arial Narrow" panose="020B0606020202030204" pitchFamily="34" charset="0"/>
                <a:cs typeface="Calibri"/>
              </a:rPr>
              <a:t>embangunan</a:t>
            </a:r>
            <a:r>
              <a:rPr lang="id-ID" sz="2400" spc="10">
                <a:solidFill>
                  <a:srgbClr val="DDD9C3"/>
                </a:solidFill>
                <a:latin typeface="Arial Narrow" panose="020B0606020202030204" pitchFamily="34" charset="0"/>
                <a:cs typeface="Calibri"/>
              </a:rPr>
              <a:t> </a:t>
            </a:r>
            <a:r>
              <a:rPr lang="id-ID" sz="2400" spc="-50">
                <a:solidFill>
                  <a:srgbClr val="DDD9C3"/>
                </a:solidFill>
                <a:latin typeface="Arial Narrow" panose="020B0606020202030204" pitchFamily="34" charset="0"/>
                <a:cs typeface="Calibri"/>
              </a:rPr>
              <a:t>k</a:t>
            </a:r>
            <a:r>
              <a:rPr lang="id-ID" sz="2400" spc="-15">
                <a:solidFill>
                  <a:srgbClr val="DDD9C3"/>
                </a:solidFill>
                <a:latin typeface="Arial Narrow" panose="020B0606020202030204" pitchFamily="34" charset="0"/>
                <a:cs typeface="Calibri"/>
              </a:rPr>
              <a:t>a</a:t>
            </a:r>
            <a:r>
              <a:rPr lang="id-ID" sz="2400" spc="-45">
                <a:solidFill>
                  <a:srgbClr val="DDD9C3"/>
                </a:solidFill>
                <a:latin typeface="Arial Narrow" panose="020B0606020202030204" pitchFamily="34" charset="0"/>
                <a:cs typeface="Calibri"/>
              </a:rPr>
              <a:t>w</a:t>
            </a:r>
            <a:r>
              <a:rPr lang="id-ID" sz="2400">
                <a:solidFill>
                  <a:srgbClr val="DDD9C3"/>
                </a:solidFill>
                <a:latin typeface="Arial Narrow" panose="020B0606020202030204" pitchFamily="34" charset="0"/>
                <a:cs typeface="Calibri"/>
              </a:rPr>
              <a:t>asan</a:t>
            </a:r>
            <a:r>
              <a:rPr lang="id-ID" sz="2400" spc="5">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p</a:t>
            </a:r>
            <a:r>
              <a:rPr lang="id-ID" sz="2400" spc="-10">
                <a:solidFill>
                  <a:srgbClr val="DDD9C3"/>
                </a:solidFill>
                <a:latin typeface="Arial Narrow" panose="020B0606020202030204" pitchFamily="34" charset="0"/>
                <a:cs typeface="Calibri"/>
              </a:rPr>
              <a:t>e</a:t>
            </a:r>
            <a:r>
              <a:rPr lang="id-ID" sz="2400" spc="-15">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mu</a:t>
            </a:r>
            <a:r>
              <a:rPr lang="id-ID" sz="2400" spc="-15">
                <a:solidFill>
                  <a:srgbClr val="DDD9C3"/>
                </a:solidFill>
                <a:latin typeface="Arial Narrow" panose="020B0606020202030204" pitchFamily="34" charset="0"/>
                <a:cs typeface="Calibri"/>
              </a:rPr>
              <a:t>k</a:t>
            </a:r>
            <a:r>
              <a:rPr lang="id-ID" sz="2400" spc="-5">
                <a:solidFill>
                  <a:srgbClr val="DDD9C3"/>
                </a:solidFill>
                <a:latin typeface="Arial Narrow" panose="020B0606020202030204" pitchFamily="34" charset="0"/>
                <a:cs typeface="Calibri"/>
              </a:rPr>
              <a:t>i</a:t>
            </a:r>
            <a:r>
              <a:rPr lang="id-ID" sz="2400">
                <a:solidFill>
                  <a:srgbClr val="DDD9C3"/>
                </a:solidFill>
                <a:latin typeface="Arial Narrow" panose="020B0606020202030204" pitchFamily="34" charset="0"/>
                <a:cs typeface="Calibri"/>
              </a:rPr>
              <a:t>man/</a:t>
            </a:r>
            <a:r>
              <a:rPr lang="id-ID" sz="2400" spc="-75">
                <a:solidFill>
                  <a:srgbClr val="DDD9C3"/>
                </a:solidFill>
                <a:latin typeface="Arial Narrow" panose="020B0606020202030204" pitchFamily="34" charset="0"/>
                <a:cs typeface="Calibri"/>
              </a:rPr>
              <a:t>k</a:t>
            </a:r>
            <a:r>
              <a:rPr lang="id-ID" sz="2400" spc="-10">
                <a:solidFill>
                  <a:srgbClr val="DDD9C3"/>
                </a:solidFill>
                <a:latin typeface="Arial Narrow" panose="020B0606020202030204" pitchFamily="34" charset="0"/>
                <a:cs typeface="Calibri"/>
              </a:rPr>
              <a:t>o</a:t>
            </a:r>
            <a:r>
              <a:rPr lang="id-ID" sz="2400" spc="-40">
                <a:solidFill>
                  <a:srgbClr val="DDD9C3"/>
                </a:solidFill>
                <a:latin typeface="Arial Narrow" panose="020B0606020202030204" pitchFamily="34" charset="0"/>
                <a:cs typeface="Calibri"/>
              </a:rPr>
              <a:t>t</a:t>
            </a:r>
            <a:r>
              <a:rPr lang="id-ID" sz="2400">
                <a:solidFill>
                  <a:srgbClr val="DDD9C3"/>
                </a:solidFill>
                <a:latin typeface="Arial Narrow" panose="020B0606020202030204" pitchFamily="34" charset="0"/>
                <a:cs typeface="Calibri"/>
              </a:rPr>
              <a:t>a </a:t>
            </a:r>
            <a:r>
              <a:rPr lang="id-ID" sz="2400" spc="-35">
                <a:solidFill>
                  <a:srgbClr val="DDD9C3"/>
                </a:solidFill>
                <a:latin typeface="Arial Narrow" panose="020B0606020202030204" pitchFamily="34" charset="0"/>
                <a:cs typeface="Calibri"/>
              </a:rPr>
              <a:t>y</a:t>
            </a:r>
            <a:r>
              <a:rPr lang="id-ID" sz="2400">
                <a:solidFill>
                  <a:srgbClr val="DDD9C3"/>
                </a:solidFill>
                <a:latin typeface="Arial Narrow" panose="020B0606020202030204" pitchFamily="34" charset="0"/>
                <a:cs typeface="Calibri"/>
              </a:rPr>
              <a:t>an</a:t>
            </a:r>
            <a:r>
              <a:rPr lang="id-ID" sz="2400" spc="-10">
                <a:solidFill>
                  <a:srgbClr val="DDD9C3"/>
                </a:solidFill>
                <a:latin typeface="Arial Narrow" panose="020B0606020202030204" pitchFamily="34" charset="0"/>
                <a:cs typeface="Calibri"/>
              </a:rPr>
              <a:t>g</a:t>
            </a:r>
            <a:r>
              <a:rPr lang="id-ID" sz="2400" spc="5">
                <a:solidFill>
                  <a:srgbClr val="DDD9C3"/>
                </a:solidFill>
                <a:latin typeface="Arial Narrow" panose="020B0606020202030204" pitchFamily="34" charset="0"/>
                <a:cs typeface="Calibri"/>
              </a:rPr>
              <a:t> </a:t>
            </a:r>
            <a:r>
              <a:rPr lang="id-ID" sz="2400" spc="-15">
                <a:solidFill>
                  <a:srgbClr val="DDD9C3"/>
                </a:solidFill>
                <a:latin typeface="Arial Narrow" panose="020B0606020202030204" pitchFamily="34" charset="0"/>
                <a:cs typeface="Calibri"/>
              </a:rPr>
              <a:t>men</a:t>
            </a:r>
            <a:r>
              <a:rPr lang="id-ID" sz="2400" spc="-10">
                <a:solidFill>
                  <a:srgbClr val="DDD9C3"/>
                </a:solidFill>
                <a:latin typeface="Arial Narrow" panose="020B0606020202030204" pitchFamily="34" charset="0"/>
                <a:cs typeface="Calibri"/>
              </a:rPr>
              <a:t>gha</a:t>
            </a:r>
            <a:r>
              <a:rPr lang="id-ID" sz="2400" spc="-40">
                <a:solidFill>
                  <a:srgbClr val="DDD9C3"/>
                </a:solidFill>
                <a:latin typeface="Arial Narrow" panose="020B0606020202030204" pitchFamily="34" charset="0"/>
                <a:cs typeface="Calibri"/>
              </a:rPr>
              <a:t>r</a:t>
            </a:r>
            <a:r>
              <a:rPr lang="id-ID" sz="2400" spc="-45">
                <a:solidFill>
                  <a:srgbClr val="DDD9C3"/>
                </a:solidFill>
                <a:latin typeface="Arial Narrow" panose="020B0606020202030204" pitchFamily="34" charset="0"/>
                <a:cs typeface="Calibri"/>
              </a:rPr>
              <a:t>g</a:t>
            </a:r>
            <a:r>
              <a:rPr lang="id-ID" sz="2400">
                <a:solidFill>
                  <a:srgbClr val="DDD9C3"/>
                </a:solidFill>
                <a:latin typeface="Arial Narrow" panose="020B0606020202030204" pitchFamily="34" charset="0"/>
                <a:cs typeface="Calibri"/>
              </a:rPr>
              <a:t>ai</a:t>
            </a:r>
            <a:r>
              <a:rPr lang="id-ID" sz="2400" spc="-5">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n</a:t>
            </a:r>
            <a:r>
              <a:rPr lang="id-ID" sz="2400" spc="-5">
                <a:solidFill>
                  <a:srgbClr val="DDD9C3"/>
                </a:solidFill>
                <a:latin typeface="Arial Narrow" panose="020B0606020202030204" pitchFamily="34" charset="0"/>
                <a:cs typeface="Calibri"/>
              </a:rPr>
              <a:t>il</a:t>
            </a:r>
            <a:r>
              <a:rPr lang="id-ID" sz="2400">
                <a:solidFill>
                  <a:srgbClr val="DDD9C3"/>
                </a:solidFill>
                <a:latin typeface="Arial Narrow" panose="020B0606020202030204" pitchFamily="34" charset="0"/>
                <a:cs typeface="Calibri"/>
              </a:rPr>
              <a:t>a</a:t>
            </a:r>
            <a:r>
              <a:rPr lang="id-ID" sz="2400" spc="-5">
                <a:solidFill>
                  <a:srgbClr val="DDD9C3"/>
                </a:solidFill>
                <a:latin typeface="Arial Narrow" panose="020B0606020202030204" pitchFamily="34" charset="0"/>
                <a:cs typeface="Calibri"/>
              </a:rPr>
              <a:t>i</a:t>
            </a:r>
            <a:r>
              <a:rPr lang="id-ID" sz="2400" spc="-10">
                <a:solidFill>
                  <a:srgbClr val="DDD9C3"/>
                </a:solidFill>
                <a:latin typeface="Arial Narrow" panose="020B0606020202030204" pitchFamily="34" charset="0"/>
                <a:cs typeface="Calibri"/>
              </a:rPr>
              <a:t>2</a:t>
            </a:r>
            <a:r>
              <a:rPr lang="id-ID" sz="2400" spc="20">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as</a:t>
            </a:r>
            <a:r>
              <a:rPr lang="id-ID" sz="2400" spc="-20">
                <a:solidFill>
                  <a:srgbClr val="DDD9C3"/>
                </a:solidFill>
                <a:latin typeface="Arial Narrow" panose="020B0606020202030204" pitchFamily="34" charset="0"/>
                <a:cs typeface="Calibri"/>
              </a:rPr>
              <a:t>e</a:t>
            </a:r>
            <a:r>
              <a:rPr lang="id-ID" sz="2400" spc="-10">
                <a:solidFill>
                  <a:srgbClr val="DDD9C3"/>
                </a:solidFill>
                <a:latin typeface="Arial Narrow" panose="020B0606020202030204" pitchFamily="34" charset="0"/>
                <a:cs typeface="Calibri"/>
              </a:rPr>
              <a:t>t bud</a:t>
            </a:r>
            <a:r>
              <a:rPr lang="id-ID" sz="2400" spc="-35">
                <a:solidFill>
                  <a:srgbClr val="DDD9C3"/>
                </a:solidFill>
                <a:latin typeface="Arial Narrow" panose="020B0606020202030204" pitchFamily="34" charset="0"/>
                <a:cs typeface="Calibri"/>
              </a:rPr>
              <a:t>ay</a:t>
            </a:r>
            <a:r>
              <a:rPr lang="id-ID" sz="2400">
                <a:solidFill>
                  <a:srgbClr val="DDD9C3"/>
                </a:solidFill>
                <a:latin typeface="Arial Narrow" panose="020B0606020202030204" pitchFamily="34" charset="0"/>
                <a:cs typeface="Calibri"/>
              </a:rPr>
              <a:t>a ban</a:t>
            </a:r>
            <a:r>
              <a:rPr lang="id-ID" sz="2400" spc="-10">
                <a:solidFill>
                  <a:srgbClr val="DDD9C3"/>
                </a:solidFill>
                <a:latin typeface="Arial Narrow" panose="020B0606020202030204" pitchFamily="34" charset="0"/>
                <a:cs typeface="Calibri"/>
              </a:rPr>
              <a:t>gsa</a:t>
            </a:r>
            <a:r>
              <a:rPr lang="id-ID" sz="2400" spc="-5">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asp</a:t>
            </a:r>
            <a:r>
              <a:rPr lang="id-ID" sz="2400" spc="-10">
                <a:solidFill>
                  <a:srgbClr val="DDD9C3"/>
                </a:solidFill>
                <a:latin typeface="Arial Narrow" panose="020B0606020202030204" pitchFamily="34" charset="0"/>
                <a:cs typeface="Calibri"/>
              </a:rPr>
              <a:t>ek</a:t>
            </a:r>
            <a:r>
              <a:rPr lang="id-ID" sz="2400" spc="-5">
                <a:solidFill>
                  <a:srgbClr val="DDD9C3"/>
                </a:solidFill>
                <a:latin typeface="Arial Narrow" panose="020B0606020202030204" pitchFamily="34" charset="0"/>
                <a:cs typeface="Calibri"/>
              </a:rPr>
              <a:t> </a:t>
            </a:r>
            <a:r>
              <a:rPr lang="id-ID" sz="2400" spc="-75">
                <a:solidFill>
                  <a:srgbClr val="DDD9C3"/>
                </a:solidFill>
                <a:latin typeface="Arial Narrow" panose="020B0606020202030204" pitchFamily="34" charset="0"/>
                <a:cs typeface="Calibri"/>
              </a:rPr>
              <a:t>k</a:t>
            </a:r>
            <a:r>
              <a:rPr lang="id-ID" sz="2400" spc="-10">
                <a:solidFill>
                  <a:srgbClr val="DDD9C3"/>
                </a:solidFill>
                <a:latin typeface="Arial Narrow" panose="020B0606020202030204" pitchFamily="34" charset="0"/>
                <a:cs typeface="Calibri"/>
              </a:rPr>
              <a:t>eseja</a:t>
            </a:r>
            <a:r>
              <a:rPr lang="id-ID" sz="2400" spc="-50">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ahan</a:t>
            </a:r>
            <a:r>
              <a:rPr lang="id-ID" sz="2400" spc="-10">
                <a:solidFill>
                  <a:srgbClr val="DDD9C3"/>
                </a:solidFill>
                <a:latin typeface="Arial Narrow" panose="020B0606020202030204" pitchFamily="34" charset="0"/>
                <a:cs typeface="Calibri"/>
              </a:rPr>
              <a:t> </a:t>
            </a:r>
            <a:r>
              <a:rPr lang="id-ID" sz="2400" spc="-15">
                <a:solidFill>
                  <a:srgbClr val="DDD9C3"/>
                </a:solidFill>
                <a:latin typeface="Arial Narrow" panose="020B0606020202030204" pitchFamily="34" charset="0"/>
                <a:cs typeface="Calibri"/>
              </a:rPr>
              <a:t>a</a:t>
            </a:r>
            <a:r>
              <a:rPr lang="id-ID" sz="2400" spc="-40">
                <a:solidFill>
                  <a:srgbClr val="DDD9C3"/>
                </a:solidFill>
                <a:latin typeface="Arial Narrow" panose="020B0606020202030204" pitchFamily="34" charset="0"/>
                <a:cs typeface="Calibri"/>
              </a:rPr>
              <a:t>t</a:t>
            </a:r>
            <a:r>
              <a:rPr lang="id-ID" sz="2400" spc="-10">
                <a:solidFill>
                  <a:srgbClr val="DDD9C3"/>
                </a:solidFill>
                <a:latin typeface="Arial Narrow" panose="020B0606020202030204" pitchFamily="34" charset="0"/>
                <a:cs typeface="Calibri"/>
              </a:rPr>
              <a:t>au pusa</a:t>
            </a:r>
            <a:r>
              <a:rPr lang="id-ID" sz="2400" spc="-50">
                <a:solidFill>
                  <a:srgbClr val="DDD9C3"/>
                </a:solidFill>
                <a:latin typeface="Arial Narrow" panose="020B0606020202030204" pitchFamily="34" charset="0"/>
                <a:cs typeface="Calibri"/>
              </a:rPr>
              <a:t>k</a:t>
            </a:r>
            <a:r>
              <a:rPr lang="id-ID" sz="2400">
                <a:solidFill>
                  <a:srgbClr val="DDD9C3"/>
                </a:solidFill>
                <a:latin typeface="Arial Narrow" panose="020B0606020202030204" pitchFamily="34" charset="0"/>
                <a:cs typeface="Calibri"/>
              </a:rPr>
              <a:t>a </a:t>
            </a:r>
            <a:r>
              <a:rPr lang="id-ID" sz="2400" i="1" spc="-10">
                <a:solidFill>
                  <a:srgbClr val="DDD9C3"/>
                </a:solidFill>
                <a:latin typeface="Arial Narrow" panose="020B0606020202030204" pitchFamily="34" charset="0"/>
                <a:cs typeface="Calibri"/>
              </a:rPr>
              <a:t>(</a:t>
            </a:r>
            <a:r>
              <a:rPr lang="id-ID" sz="2400" i="1" spc="-5">
                <a:solidFill>
                  <a:srgbClr val="DDD9C3"/>
                </a:solidFill>
                <a:latin typeface="Arial Narrow" panose="020B0606020202030204" pitchFamily="34" charset="0"/>
                <a:cs typeface="Calibri"/>
              </a:rPr>
              <a:t>h</a:t>
            </a:r>
            <a:r>
              <a:rPr lang="id-ID" sz="2400" i="1" spc="-10">
                <a:solidFill>
                  <a:srgbClr val="DDD9C3"/>
                </a:solidFill>
                <a:latin typeface="Arial Narrow" panose="020B0606020202030204" pitchFamily="34" charset="0"/>
                <a:cs typeface="Calibri"/>
              </a:rPr>
              <a:t>er</a:t>
            </a:r>
            <a:r>
              <a:rPr lang="id-ID" sz="2400" i="1" spc="-5">
                <a:solidFill>
                  <a:srgbClr val="DDD9C3"/>
                </a:solidFill>
                <a:latin typeface="Arial Narrow" panose="020B0606020202030204" pitchFamily="34" charset="0"/>
                <a:cs typeface="Calibri"/>
              </a:rPr>
              <a:t>i</a:t>
            </a:r>
            <a:r>
              <a:rPr lang="id-ID" sz="2400" i="1" spc="-40">
                <a:solidFill>
                  <a:srgbClr val="DDD9C3"/>
                </a:solidFill>
                <a:latin typeface="Arial Narrow" panose="020B0606020202030204" pitchFamily="34" charset="0"/>
                <a:cs typeface="Calibri"/>
              </a:rPr>
              <a:t>t</a:t>
            </a:r>
            <a:r>
              <a:rPr lang="id-ID" sz="2400" i="1" spc="-5">
                <a:solidFill>
                  <a:srgbClr val="DDD9C3"/>
                </a:solidFill>
                <a:latin typeface="Arial Narrow" panose="020B0606020202030204" pitchFamily="34" charset="0"/>
                <a:cs typeface="Calibri"/>
              </a:rPr>
              <a:t>ag</a:t>
            </a:r>
            <a:r>
              <a:rPr lang="id-ID" sz="2400" i="1" spc="-10">
                <a:solidFill>
                  <a:srgbClr val="DDD9C3"/>
                </a:solidFill>
                <a:latin typeface="Arial Narrow" panose="020B0606020202030204" pitchFamily="34" charset="0"/>
                <a:cs typeface="Calibri"/>
              </a:rPr>
              <a:t>e)</a:t>
            </a:r>
            <a:r>
              <a:rPr lang="id-ID" sz="2400" spc="-5">
                <a:solidFill>
                  <a:srgbClr val="DDD9C3"/>
                </a:solidFill>
                <a:latin typeface="Arial Narrow" panose="020B0606020202030204" pitchFamily="34" charset="0"/>
                <a:cs typeface="Calibri"/>
              </a:rPr>
              <a:t>,</a:t>
            </a:r>
            <a:r>
              <a:rPr lang="id-ID" sz="2400" spc="30">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ba</a:t>
            </a:r>
            <a:r>
              <a:rPr lang="id-ID" sz="2400" spc="-5">
                <a:solidFill>
                  <a:srgbClr val="DDD9C3"/>
                </a:solidFill>
                <a:latin typeface="Arial Narrow" panose="020B0606020202030204" pitchFamily="34" charset="0"/>
                <a:cs typeface="Calibri"/>
              </a:rPr>
              <a:t>i</a:t>
            </a:r>
            <a:r>
              <a:rPr lang="id-ID" sz="2400" spc="-10">
                <a:solidFill>
                  <a:srgbClr val="DDD9C3"/>
                </a:solidFill>
                <a:latin typeface="Arial Narrow" panose="020B0606020202030204" pitchFamily="34" charset="0"/>
                <a:cs typeface="Calibri"/>
              </a:rPr>
              <a:t>k</a:t>
            </a:r>
            <a:r>
              <a:rPr lang="id-ID" sz="2400" spc="-5">
                <a:solidFill>
                  <a:srgbClr val="DDD9C3"/>
                </a:solidFill>
                <a:latin typeface="Arial Narrow" panose="020B0606020202030204" pitchFamily="34" charset="0"/>
                <a:cs typeface="Calibri"/>
              </a:rPr>
              <a:t> </a:t>
            </a:r>
            <a:r>
              <a:rPr lang="id-ID" sz="2400" spc="-35">
                <a:solidFill>
                  <a:srgbClr val="DDD9C3"/>
                </a:solidFill>
                <a:latin typeface="Arial Narrow" panose="020B0606020202030204" pitchFamily="34" charset="0"/>
                <a:cs typeface="Calibri"/>
              </a:rPr>
              <a:t>y</a:t>
            </a:r>
            <a:r>
              <a:rPr lang="id-ID" sz="2400">
                <a:solidFill>
                  <a:srgbClr val="DDD9C3"/>
                </a:solidFill>
                <a:latin typeface="Arial Narrow" panose="020B0606020202030204" pitchFamily="34" charset="0"/>
                <a:cs typeface="Calibri"/>
              </a:rPr>
              <a:t>an</a:t>
            </a:r>
            <a:r>
              <a:rPr lang="id-ID" sz="2400" spc="-10">
                <a:solidFill>
                  <a:srgbClr val="DDD9C3"/>
                </a:solidFill>
                <a:latin typeface="Arial Narrow" panose="020B0606020202030204" pitchFamily="34" charset="0"/>
                <a:cs typeface="Calibri"/>
              </a:rPr>
              <a:t>g</a:t>
            </a:r>
            <a:r>
              <a:rPr lang="id-ID" sz="2400" spc="5">
                <a:solidFill>
                  <a:srgbClr val="DDD9C3"/>
                </a:solidFill>
                <a:latin typeface="Arial Narrow" panose="020B0606020202030204" pitchFamily="34" charset="0"/>
                <a:cs typeface="Calibri"/>
              </a:rPr>
              <a:t> </a:t>
            </a:r>
            <a:r>
              <a:rPr lang="id-ID" sz="2400" spc="-40">
                <a:solidFill>
                  <a:srgbClr val="DDD9C3"/>
                </a:solidFill>
                <a:latin typeface="Arial Narrow" panose="020B0606020202030204" pitchFamily="34" charset="0"/>
                <a:cs typeface="Calibri"/>
              </a:rPr>
              <a:t>t</a:t>
            </a:r>
            <a:r>
              <a:rPr lang="id-ID" sz="2400" spc="-10">
                <a:solidFill>
                  <a:srgbClr val="DDD9C3"/>
                </a:solidFill>
                <a:latin typeface="Arial Narrow" panose="020B0606020202030204" pitchFamily="34" charset="0"/>
                <a:cs typeface="Calibri"/>
              </a:rPr>
              <a:t>e</a:t>
            </a:r>
            <a:r>
              <a:rPr lang="id-ID" sz="2400" spc="-15">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u</a:t>
            </a:r>
            <a:r>
              <a:rPr lang="id-ID" sz="2400" spc="-40">
                <a:solidFill>
                  <a:srgbClr val="DDD9C3"/>
                </a:solidFill>
                <a:latin typeface="Arial Narrow" panose="020B0606020202030204" pitchFamily="34" charset="0"/>
                <a:cs typeface="Calibri"/>
              </a:rPr>
              <a:t>k</a:t>
            </a:r>
            <a:r>
              <a:rPr lang="id-ID" sz="2400" spc="-10">
                <a:solidFill>
                  <a:srgbClr val="DDD9C3"/>
                </a:solidFill>
                <a:latin typeface="Arial Narrow" panose="020B0606020202030204" pitchFamily="34" charset="0"/>
                <a:cs typeface="Calibri"/>
              </a:rPr>
              <a:t>ur</a:t>
            </a:r>
            <a:r>
              <a:rPr lang="id-ID" sz="2400" spc="5">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maupun</a:t>
            </a:r>
            <a:r>
              <a:rPr lang="id-ID" sz="2400" spc="10">
                <a:solidFill>
                  <a:srgbClr val="DDD9C3"/>
                </a:solidFill>
                <a:latin typeface="Arial Narrow" panose="020B0606020202030204" pitchFamily="34" charset="0"/>
                <a:cs typeface="Calibri"/>
              </a:rPr>
              <a:t> </a:t>
            </a:r>
            <a:r>
              <a:rPr lang="id-ID" sz="2400" spc="-35">
                <a:solidFill>
                  <a:srgbClr val="DDD9C3"/>
                </a:solidFill>
                <a:latin typeface="Arial Narrow" panose="020B0606020202030204" pitchFamily="34" charset="0"/>
                <a:cs typeface="Calibri"/>
              </a:rPr>
              <a:t>y</a:t>
            </a:r>
            <a:r>
              <a:rPr lang="id-ID" sz="2400">
                <a:solidFill>
                  <a:srgbClr val="DDD9C3"/>
                </a:solidFill>
                <a:latin typeface="Arial Narrow" panose="020B0606020202030204" pitchFamily="34" charset="0"/>
                <a:cs typeface="Calibri"/>
              </a:rPr>
              <a:t>an</a:t>
            </a:r>
            <a:r>
              <a:rPr lang="id-ID" sz="2400" spc="-10">
                <a:solidFill>
                  <a:srgbClr val="DDD9C3"/>
                </a:solidFill>
                <a:latin typeface="Arial Narrow" panose="020B0606020202030204" pitchFamily="34" charset="0"/>
                <a:cs typeface="Calibri"/>
              </a:rPr>
              <a:t>g</a:t>
            </a:r>
            <a:r>
              <a:rPr lang="id-ID" sz="2400" spc="-5">
                <a:solidFill>
                  <a:srgbClr val="DDD9C3"/>
                </a:solidFill>
                <a:latin typeface="Arial Narrow" panose="020B0606020202030204" pitchFamily="34" charset="0"/>
                <a:cs typeface="Calibri"/>
              </a:rPr>
              <a:t> </a:t>
            </a:r>
            <a:r>
              <a:rPr lang="id-ID" sz="2400" spc="-15">
                <a:solidFill>
                  <a:srgbClr val="DDD9C3"/>
                </a:solidFill>
                <a:latin typeface="Arial Narrow" panose="020B0606020202030204" pitchFamily="34" charset="0"/>
                <a:cs typeface="Calibri"/>
              </a:rPr>
              <a:t>t</a:t>
            </a:r>
            <a:r>
              <a:rPr lang="id-ID" sz="2400" spc="-5">
                <a:solidFill>
                  <a:srgbClr val="DDD9C3"/>
                </a:solidFill>
                <a:latin typeface="Arial Narrow" panose="020B0606020202030204" pitchFamily="34" charset="0"/>
                <a:cs typeface="Calibri"/>
              </a:rPr>
              <a:t>i</a:t>
            </a:r>
            <a:r>
              <a:rPr lang="id-ID" sz="2400">
                <a:solidFill>
                  <a:srgbClr val="DDD9C3"/>
                </a:solidFill>
                <a:latin typeface="Arial Narrow" panose="020B0606020202030204" pitchFamily="34" charset="0"/>
                <a:cs typeface="Calibri"/>
              </a:rPr>
              <a:t>d</a:t>
            </a:r>
            <a:r>
              <a:rPr lang="id-ID" sz="2400" spc="-10">
                <a:solidFill>
                  <a:srgbClr val="DDD9C3"/>
                </a:solidFill>
                <a:latin typeface="Arial Narrow" panose="020B0606020202030204" pitchFamily="34" charset="0"/>
                <a:cs typeface="Calibri"/>
              </a:rPr>
              <a:t>ak</a:t>
            </a:r>
            <a:r>
              <a:rPr lang="id-ID" sz="2400" spc="-5">
                <a:solidFill>
                  <a:srgbClr val="DDD9C3"/>
                </a:solidFill>
                <a:latin typeface="Arial Narrow" panose="020B0606020202030204" pitchFamily="34" charset="0"/>
                <a:cs typeface="Calibri"/>
              </a:rPr>
              <a:t> </a:t>
            </a:r>
            <a:r>
              <a:rPr lang="id-ID" sz="2400" spc="-40">
                <a:solidFill>
                  <a:srgbClr val="DDD9C3"/>
                </a:solidFill>
                <a:latin typeface="Arial Narrow" panose="020B0606020202030204" pitchFamily="34" charset="0"/>
                <a:cs typeface="Calibri"/>
              </a:rPr>
              <a:t>t</a:t>
            </a:r>
            <a:r>
              <a:rPr lang="id-ID" sz="2400" spc="-10">
                <a:solidFill>
                  <a:srgbClr val="DDD9C3"/>
                </a:solidFill>
                <a:latin typeface="Arial Narrow" panose="020B0606020202030204" pitchFamily="34" charset="0"/>
                <a:cs typeface="Calibri"/>
              </a:rPr>
              <a:t>e</a:t>
            </a:r>
            <a:r>
              <a:rPr lang="id-ID" sz="2400" spc="-15">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u</a:t>
            </a:r>
            <a:r>
              <a:rPr lang="id-ID" sz="2400" spc="-40">
                <a:solidFill>
                  <a:srgbClr val="DDD9C3"/>
                </a:solidFill>
                <a:latin typeface="Arial Narrow" panose="020B0606020202030204" pitchFamily="34" charset="0"/>
                <a:cs typeface="Calibri"/>
              </a:rPr>
              <a:t>k</a:t>
            </a:r>
            <a:r>
              <a:rPr lang="id-ID" sz="2400" spc="-10">
                <a:solidFill>
                  <a:srgbClr val="DDD9C3"/>
                </a:solidFill>
                <a:latin typeface="Arial Narrow" panose="020B0606020202030204" pitchFamily="34" charset="0"/>
                <a:cs typeface="Calibri"/>
              </a:rPr>
              <a:t>u</a:t>
            </a:r>
            <a:r>
              <a:rPr lang="id-ID" sz="2400" spc="-175">
                <a:solidFill>
                  <a:srgbClr val="DDD9C3"/>
                </a:solidFill>
                <a:latin typeface="Arial Narrow" panose="020B0606020202030204" pitchFamily="34" charset="0"/>
                <a:cs typeface="Calibri"/>
              </a:rPr>
              <a:t>r</a:t>
            </a:r>
            <a:r>
              <a:rPr lang="id-ID" sz="2400" spc="-5">
                <a:solidFill>
                  <a:srgbClr val="DDD9C3"/>
                </a:solidFill>
                <a:latin typeface="Arial Narrow" panose="020B0606020202030204" pitchFamily="34" charset="0"/>
                <a:cs typeface="Calibri"/>
              </a:rPr>
              <a:t>,</a:t>
            </a:r>
            <a:r>
              <a:rPr lang="id-ID" sz="2400" spc="20">
                <a:solidFill>
                  <a:srgbClr val="DDD9C3"/>
                </a:solidFill>
                <a:latin typeface="Arial Narrow" panose="020B0606020202030204" pitchFamily="34" charset="0"/>
                <a:cs typeface="Calibri"/>
              </a:rPr>
              <a:t> </a:t>
            </a:r>
            <a:r>
              <a:rPr lang="id-ID" sz="2400" spc="-10">
                <a:solidFill>
                  <a:srgbClr val="DDD9C3"/>
                </a:solidFill>
                <a:latin typeface="Arial Narrow" panose="020B0606020202030204" pitchFamily="34" charset="0"/>
                <a:cs typeface="Calibri"/>
              </a:rPr>
              <a:t>sepe</a:t>
            </a:r>
            <a:r>
              <a:rPr lang="id-ID" sz="2400" spc="-15">
                <a:solidFill>
                  <a:srgbClr val="DDD9C3"/>
                </a:solidFill>
                <a:latin typeface="Arial Narrow" panose="020B0606020202030204" pitchFamily="34" charset="0"/>
                <a:cs typeface="Calibri"/>
              </a:rPr>
              <a:t>rt</a:t>
            </a:r>
            <a:r>
              <a:rPr lang="id-ID" sz="2400">
                <a:solidFill>
                  <a:srgbClr val="DDD9C3"/>
                </a:solidFill>
                <a:latin typeface="Arial Narrow" panose="020B0606020202030204" pitchFamily="34" charset="0"/>
                <a:cs typeface="Calibri"/>
              </a:rPr>
              <a:t>i</a:t>
            </a:r>
            <a:r>
              <a:rPr lang="id-ID" sz="2400" spc="5">
                <a:solidFill>
                  <a:srgbClr val="DDD9C3"/>
                </a:solidFill>
                <a:latin typeface="Arial Narrow" panose="020B0606020202030204" pitchFamily="34" charset="0"/>
                <a:cs typeface="Calibri"/>
              </a:rPr>
              <a:t> </a:t>
            </a:r>
            <a:r>
              <a:rPr lang="id-ID" sz="2400" spc="-50">
                <a:solidFill>
                  <a:srgbClr val="DDD9C3"/>
                </a:solidFill>
                <a:latin typeface="Arial Narrow" panose="020B0606020202030204" pitchFamily="34" charset="0"/>
                <a:cs typeface="Calibri"/>
              </a:rPr>
              <a:t>k</a:t>
            </a:r>
            <a:r>
              <a:rPr lang="id-ID" sz="2400" spc="-15">
                <a:solidFill>
                  <a:srgbClr val="DDD9C3"/>
                </a:solidFill>
                <a:latin typeface="Arial Narrow" panose="020B0606020202030204" pitchFamily="34" charset="0"/>
                <a:cs typeface="Calibri"/>
              </a:rPr>
              <a:t>a</a:t>
            </a:r>
            <a:r>
              <a:rPr lang="id-ID" sz="2400" spc="-45">
                <a:solidFill>
                  <a:srgbClr val="DDD9C3"/>
                </a:solidFill>
                <a:latin typeface="Arial Narrow" panose="020B0606020202030204" pitchFamily="34" charset="0"/>
                <a:cs typeface="Calibri"/>
              </a:rPr>
              <a:t>w</a:t>
            </a:r>
            <a:r>
              <a:rPr lang="id-ID" sz="2400">
                <a:solidFill>
                  <a:srgbClr val="DDD9C3"/>
                </a:solidFill>
                <a:latin typeface="Arial Narrow" panose="020B0606020202030204" pitchFamily="34" charset="0"/>
                <a:cs typeface="Calibri"/>
              </a:rPr>
              <a:t>asan</a:t>
            </a:r>
            <a:r>
              <a:rPr lang="id-ID" sz="2400" spc="5">
                <a:solidFill>
                  <a:srgbClr val="DDD9C3"/>
                </a:solidFill>
                <a:latin typeface="Arial Narrow" panose="020B0606020202030204" pitchFamily="34" charset="0"/>
                <a:cs typeface="Calibri"/>
              </a:rPr>
              <a:t> </a:t>
            </a:r>
            <a:r>
              <a:rPr lang="id-ID" sz="2400" spc="-75">
                <a:solidFill>
                  <a:srgbClr val="DDD9C3"/>
                </a:solidFill>
                <a:latin typeface="Arial Narrow" panose="020B0606020202030204" pitchFamily="34" charset="0"/>
                <a:cs typeface="Calibri"/>
              </a:rPr>
              <a:t>k</a:t>
            </a:r>
            <a:r>
              <a:rPr lang="id-ID" sz="2400" spc="-10">
                <a:solidFill>
                  <a:srgbClr val="DDD9C3"/>
                </a:solidFill>
                <a:latin typeface="Arial Narrow" panose="020B0606020202030204" pitchFamily="34" charset="0"/>
                <a:cs typeface="Calibri"/>
              </a:rPr>
              <a:t>o</a:t>
            </a:r>
            <a:r>
              <a:rPr lang="id-ID" sz="2400" spc="-40">
                <a:solidFill>
                  <a:srgbClr val="DDD9C3"/>
                </a:solidFill>
                <a:latin typeface="Arial Narrow" panose="020B0606020202030204" pitchFamily="34" charset="0"/>
                <a:cs typeface="Calibri"/>
              </a:rPr>
              <a:t>t</a:t>
            </a:r>
            <a:r>
              <a:rPr lang="id-ID" sz="2400">
                <a:solidFill>
                  <a:srgbClr val="DDD9C3"/>
                </a:solidFill>
                <a:latin typeface="Arial Narrow" panose="020B0606020202030204" pitchFamily="34" charset="0"/>
                <a:cs typeface="Calibri"/>
              </a:rPr>
              <a:t>a </a:t>
            </a:r>
            <a:r>
              <a:rPr lang="id-ID" sz="2400" spc="-5">
                <a:solidFill>
                  <a:srgbClr val="DDD9C3"/>
                </a:solidFill>
                <a:latin typeface="Arial Narrow" panose="020B0606020202030204" pitchFamily="34" charset="0"/>
                <a:cs typeface="Calibri"/>
              </a:rPr>
              <a:t>l</a:t>
            </a:r>
            <a:r>
              <a:rPr lang="id-ID" sz="2400" spc="-10">
                <a:solidFill>
                  <a:srgbClr val="DDD9C3"/>
                </a:solidFill>
                <a:latin typeface="Arial Narrow" panose="020B0606020202030204" pitchFamily="34" charset="0"/>
                <a:cs typeface="Calibri"/>
              </a:rPr>
              <a:t>ama,</a:t>
            </a:r>
            <a:r>
              <a:rPr lang="id-ID" sz="2400" spc="-5">
                <a:solidFill>
                  <a:srgbClr val="DDD9C3"/>
                </a:solidFill>
                <a:latin typeface="Arial Narrow" panose="020B0606020202030204" pitchFamily="34" charset="0"/>
                <a:cs typeface="Calibri"/>
              </a:rPr>
              <a:t> p</a:t>
            </a:r>
            <a:r>
              <a:rPr lang="id-ID" sz="2400" spc="-10">
                <a:solidFill>
                  <a:srgbClr val="DDD9C3"/>
                </a:solidFill>
                <a:latin typeface="Arial Narrow" panose="020B0606020202030204" pitchFamily="34" charset="0"/>
                <a:cs typeface="Calibri"/>
              </a:rPr>
              <a:t>e</a:t>
            </a:r>
            <a:r>
              <a:rPr lang="id-ID" sz="2400" spc="-15">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mu</a:t>
            </a:r>
            <a:r>
              <a:rPr lang="id-ID" sz="2400" spc="-15">
                <a:solidFill>
                  <a:srgbClr val="DDD9C3"/>
                </a:solidFill>
                <a:latin typeface="Arial Narrow" panose="020B0606020202030204" pitchFamily="34" charset="0"/>
                <a:cs typeface="Calibri"/>
              </a:rPr>
              <a:t>k</a:t>
            </a:r>
            <a:r>
              <a:rPr lang="id-ID" sz="2400" spc="-5">
                <a:solidFill>
                  <a:srgbClr val="DDD9C3"/>
                </a:solidFill>
                <a:latin typeface="Arial Narrow" panose="020B0606020202030204" pitchFamily="34" charset="0"/>
                <a:cs typeface="Calibri"/>
              </a:rPr>
              <a:t>i</a:t>
            </a:r>
            <a:r>
              <a:rPr lang="id-ID" sz="2400">
                <a:solidFill>
                  <a:srgbClr val="DDD9C3"/>
                </a:solidFill>
                <a:latin typeface="Arial Narrow" panose="020B0606020202030204" pitchFamily="34" charset="0"/>
                <a:cs typeface="Calibri"/>
              </a:rPr>
              <a:t>man </a:t>
            </a:r>
            <a:r>
              <a:rPr lang="id-ID" sz="2400" spc="-15">
                <a:solidFill>
                  <a:srgbClr val="DDD9C3"/>
                </a:solidFill>
                <a:latin typeface="Arial Narrow" panose="020B0606020202030204" pitchFamily="34" charset="0"/>
                <a:cs typeface="Calibri"/>
              </a:rPr>
              <a:t>t</a:t>
            </a:r>
            <a:r>
              <a:rPr lang="id-ID" sz="2400" spc="-50">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ad</a:t>
            </a:r>
            <a:r>
              <a:rPr lang="id-ID" sz="2400" spc="-5">
                <a:solidFill>
                  <a:srgbClr val="DDD9C3"/>
                </a:solidFill>
                <a:latin typeface="Arial Narrow" panose="020B0606020202030204" pitchFamily="34" charset="0"/>
                <a:cs typeface="Calibri"/>
              </a:rPr>
              <a:t>i</a:t>
            </a:r>
            <a:r>
              <a:rPr lang="id-ID" sz="2400">
                <a:solidFill>
                  <a:srgbClr val="DDD9C3"/>
                </a:solidFill>
                <a:latin typeface="Arial Narrow" panose="020B0606020202030204" pitchFamily="34" charset="0"/>
                <a:cs typeface="Calibri"/>
              </a:rPr>
              <a:t>s</a:t>
            </a:r>
            <a:r>
              <a:rPr lang="id-ID" sz="2400" spc="-5">
                <a:solidFill>
                  <a:srgbClr val="DDD9C3"/>
                </a:solidFill>
                <a:latin typeface="Arial Narrow" panose="020B0606020202030204" pitchFamily="34" charset="0"/>
                <a:cs typeface="Calibri"/>
              </a:rPr>
              <a:t>io</a:t>
            </a:r>
            <a:r>
              <a:rPr lang="id-ID" sz="2400">
                <a:solidFill>
                  <a:srgbClr val="DDD9C3"/>
                </a:solidFill>
                <a:latin typeface="Arial Narrow" panose="020B0606020202030204" pitchFamily="34" charset="0"/>
                <a:cs typeface="Calibri"/>
              </a:rPr>
              <a:t>na</a:t>
            </a:r>
            <a:r>
              <a:rPr lang="id-ID" sz="2400" spc="-10">
                <a:solidFill>
                  <a:srgbClr val="DDD9C3"/>
                </a:solidFill>
                <a:latin typeface="Arial Narrow" panose="020B0606020202030204" pitchFamily="34" charset="0"/>
                <a:cs typeface="Calibri"/>
              </a:rPr>
              <a:t>l</a:t>
            </a:r>
            <a:r>
              <a:rPr lang="id-ID" sz="2400" spc="-5">
                <a:solidFill>
                  <a:srgbClr val="DDD9C3"/>
                </a:solidFill>
                <a:latin typeface="Arial Narrow" panose="020B0606020202030204" pitchFamily="34" charset="0"/>
                <a:cs typeface="Calibri"/>
              </a:rPr>
              <a:t>,</a:t>
            </a:r>
            <a:r>
              <a:rPr lang="id-ID" sz="2400" spc="20">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dan</a:t>
            </a:r>
            <a:r>
              <a:rPr lang="id-ID" sz="2400" spc="10">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ban</a:t>
            </a:r>
            <a:r>
              <a:rPr lang="id-ID" sz="2400" spc="-10">
                <a:solidFill>
                  <a:srgbClr val="DDD9C3"/>
                </a:solidFill>
                <a:latin typeface="Arial Narrow" panose="020B0606020202030204" pitchFamily="34" charset="0"/>
                <a:cs typeface="Calibri"/>
              </a:rPr>
              <a:t>guna</a:t>
            </a:r>
            <a:r>
              <a:rPr lang="en-US" sz="2400" spc="-10">
                <a:solidFill>
                  <a:srgbClr val="DDD9C3"/>
                </a:solidFill>
                <a:latin typeface="Arial Narrow" panose="020B0606020202030204" pitchFamily="34" charset="0"/>
                <a:cs typeface="Calibri"/>
              </a:rPr>
              <a:t>n</a:t>
            </a:r>
            <a:r>
              <a:rPr lang="id-ID" sz="2400" spc="-10">
                <a:solidFill>
                  <a:srgbClr val="DDD9C3"/>
                </a:solidFill>
                <a:latin typeface="Arial Narrow" panose="020B0606020202030204" pitchFamily="34" charset="0"/>
                <a:cs typeface="Calibri"/>
              </a:rPr>
              <a:t>/ </a:t>
            </a:r>
            <a:r>
              <a:rPr lang="id-ID" sz="2400" spc="-50">
                <a:solidFill>
                  <a:srgbClr val="DDD9C3"/>
                </a:solidFill>
                <a:latin typeface="Arial Narrow" panose="020B0606020202030204" pitchFamily="34" charset="0"/>
                <a:cs typeface="Calibri"/>
              </a:rPr>
              <a:t>k</a:t>
            </a:r>
            <a:r>
              <a:rPr lang="id-ID" sz="2400" spc="-15">
                <a:solidFill>
                  <a:srgbClr val="DDD9C3"/>
                </a:solidFill>
                <a:latin typeface="Arial Narrow" panose="020B0606020202030204" pitchFamily="34" charset="0"/>
                <a:cs typeface="Calibri"/>
              </a:rPr>
              <a:t>a</a:t>
            </a:r>
            <a:r>
              <a:rPr lang="id-ID" sz="2400" spc="-45">
                <a:solidFill>
                  <a:srgbClr val="DDD9C3"/>
                </a:solidFill>
                <a:latin typeface="Arial Narrow" panose="020B0606020202030204" pitchFamily="34" charset="0"/>
                <a:cs typeface="Calibri"/>
              </a:rPr>
              <a:t>w</a:t>
            </a:r>
            <a:r>
              <a:rPr lang="id-ID" sz="2400">
                <a:solidFill>
                  <a:srgbClr val="DDD9C3"/>
                </a:solidFill>
                <a:latin typeface="Arial Narrow" panose="020B0606020202030204" pitchFamily="34" charset="0"/>
                <a:cs typeface="Calibri"/>
              </a:rPr>
              <a:t>asan</a:t>
            </a:r>
            <a:r>
              <a:rPr lang="id-ID" sz="2400" spc="5">
                <a:solidFill>
                  <a:srgbClr val="DDD9C3"/>
                </a:solidFill>
                <a:latin typeface="Arial Narrow" panose="020B0606020202030204" pitchFamily="34" charset="0"/>
                <a:cs typeface="Calibri"/>
              </a:rPr>
              <a:t> </a:t>
            </a:r>
            <a:r>
              <a:rPr lang="id-ID" sz="2400">
                <a:solidFill>
                  <a:srgbClr val="DDD9C3"/>
                </a:solidFill>
                <a:latin typeface="Arial Narrow" panose="020B0606020202030204" pitchFamily="34" charset="0"/>
                <a:cs typeface="Calibri"/>
              </a:rPr>
              <a:t>b</a:t>
            </a:r>
            <a:r>
              <a:rPr lang="id-ID" sz="2400" spc="-10">
                <a:solidFill>
                  <a:srgbClr val="DDD9C3"/>
                </a:solidFill>
                <a:latin typeface="Arial Narrow" panose="020B0606020202030204" pitchFamily="34" charset="0"/>
                <a:cs typeface="Calibri"/>
              </a:rPr>
              <a:t>e</a:t>
            </a:r>
            <a:r>
              <a:rPr lang="id-ID" sz="2400" spc="-50">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s</a:t>
            </a:r>
            <a:r>
              <a:rPr lang="id-ID" sz="2400" spc="-10">
                <a:solidFill>
                  <a:srgbClr val="DDD9C3"/>
                </a:solidFill>
                <a:latin typeface="Arial Narrow" panose="020B0606020202030204" pitchFamily="34" charset="0"/>
                <a:cs typeface="Calibri"/>
              </a:rPr>
              <a:t>eja</a:t>
            </a:r>
            <a:r>
              <a:rPr lang="id-ID" sz="2400" spc="-50">
                <a:solidFill>
                  <a:srgbClr val="DDD9C3"/>
                </a:solidFill>
                <a:latin typeface="Arial Narrow" panose="020B0606020202030204" pitchFamily="34" charset="0"/>
                <a:cs typeface="Calibri"/>
              </a:rPr>
              <a:t>r</a:t>
            </a:r>
            <a:r>
              <a:rPr lang="id-ID" sz="2400">
                <a:solidFill>
                  <a:srgbClr val="DDD9C3"/>
                </a:solidFill>
                <a:latin typeface="Arial Narrow" panose="020B0606020202030204" pitchFamily="34" charset="0"/>
                <a:cs typeface="Calibri"/>
              </a:rPr>
              <a:t>ah.</a:t>
            </a:r>
            <a:endParaRPr lang="id-ID" sz="2400">
              <a:latin typeface="Arial Narrow" panose="020B0606020202030204" pitchFamily="34" charset="0"/>
              <a:cs typeface="Calibri"/>
            </a:endParaRPr>
          </a:p>
          <a:p>
            <a:pPr marL="0" indent="0">
              <a:buNone/>
            </a:pPr>
            <a:br>
              <a:rPr lang="id-ID" sz="2800">
                <a:latin typeface="Arial Narrow" panose="020B0606020202030204" pitchFamily="34" charset="0"/>
              </a:rPr>
            </a:br>
            <a:endParaRPr lang="id-ID" sz="2800">
              <a:latin typeface="Arial Narrow" panose="020B0606020202030204" pitchFamily="34" charset="0"/>
            </a:endParaRPr>
          </a:p>
        </p:txBody>
      </p:sp>
    </p:spTree>
    <p:extLst>
      <p:ext uri="{BB962C8B-B14F-4D97-AF65-F5344CB8AC3E}">
        <p14:creationId xmlns:p14="http://schemas.microsoft.com/office/powerpoint/2010/main" val="3456763141"/>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IMAGEABLE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908720"/>
            <a:ext cx="9036496" cy="6351277"/>
          </a:xfrm>
        </p:spPr>
        <p:txBody>
          <a:bodyPr/>
          <a:lstStyle/>
          <a:p>
            <a:r>
              <a:rPr lang="id-ID" sz="2800" i="1">
                <a:latin typeface="Arial Narrow" panose="020B0606020202030204" pitchFamily="34" charset="0"/>
              </a:rPr>
              <a:t>Image </a:t>
            </a:r>
            <a:r>
              <a:rPr lang="id-ID" sz="2800">
                <a:latin typeface="Arial Narrow" panose="020B0606020202030204" pitchFamily="34" charset="0"/>
              </a:rPr>
              <a:t>dibentuk dari beberapa fakta dan nilai sesuai dengan tingkatan subyektifitas yang ada. Terdapat sepuluh dimensi </a:t>
            </a:r>
            <a:r>
              <a:rPr lang="id-ID" sz="2800" i="1">
                <a:latin typeface="Arial Narrow" panose="020B0606020202030204" pitchFamily="34" charset="0"/>
              </a:rPr>
              <a:t>image</a:t>
            </a:r>
            <a:r>
              <a:rPr lang="id-ID" sz="2800">
                <a:latin typeface="Arial Narrow" panose="020B0606020202030204" pitchFamily="34" charset="0"/>
              </a:rPr>
              <a:t>, yaitu:</a:t>
            </a:r>
          </a:p>
          <a:p>
            <a:r>
              <a:rPr lang="id-ID" sz="2800" i="1">
                <a:latin typeface="Arial Narrow" panose="020B0606020202030204" pitchFamily="34" charset="0"/>
              </a:rPr>
              <a:t>Image </a:t>
            </a:r>
            <a:r>
              <a:rPr lang="id-ID" sz="2800">
                <a:latin typeface="Arial Narrow" panose="020B0606020202030204" pitchFamily="34" charset="0"/>
              </a:rPr>
              <a:t>spasial; merupakan gambaran lokasi dimana manusia berada.</a:t>
            </a:r>
          </a:p>
          <a:p>
            <a:r>
              <a:rPr lang="id-ID" sz="2800" i="1">
                <a:latin typeface="Arial Narrow" panose="020B0606020202030204" pitchFamily="34" charset="0"/>
              </a:rPr>
              <a:t>Image </a:t>
            </a:r>
            <a:r>
              <a:rPr lang="id-ID" sz="2800">
                <a:latin typeface="Arial Narrow" panose="020B0606020202030204" pitchFamily="34" charset="0"/>
              </a:rPr>
              <a:t>temporal; mernpakan </a:t>
            </a:r>
            <a:r>
              <a:rPr lang="id-ID" sz="2800" i="1">
                <a:latin typeface="Arial Narrow" panose="020B0606020202030204" pitchFamily="34" charset="0"/>
              </a:rPr>
              <a:t>image </a:t>
            </a:r>
            <a:r>
              <a:rPr lang="id-ID" sz="2800">
                <a:latin typeface="Arial Narrow" panose="020B0606020202030204" pitchFamily="34" charset="0"/>
              </a:rPr>
              <a:t>yang terjadi secara berbeda dari waktu ke waktu (non tradisional).</a:t>
            </a:r>
          </a:p>
          <a:p>
            <a:r>
              <a:rPr lang="id-ID" sz="2800" i="1">
                <a:latin typeface="Arial Narrow" panose="020B0606020202030204" pitchFamily="34" charset="0"/>
              </a:rPr>
              <a:t>Image </a:t>
            </a:r>
            <a:r>
              <a:rPr lang="id-ID" sz="2800">
                <a:latin typeface="Arial Narrow" panose="020B0606020202030204" pitchFamily="34" charset="0"/>
              </a:rPr>
              <a:t>terhubung, mer</a:t>
            </a:r>
            <a:r>
              <a:rPr lang="en-US" sz="2800">
                <a:latin typeface="Arial Narrow" panose="020B0606020202030204" pitchFamily="34" charset="0"/>
              </a:rPr>
              <a:t>u</a:t>
            </a:r>
            <a:r>
              <a:rPr lang="id-ID" sz="2800">
                <a:latin typeface="Arial Narrow" panose="020B0606020202030204" pitchFamily="34" charset="0"/>
              </a:rPr>
              <a:t>pakan garnbaran individu dalam suatu sistem budaya tertentu.</a:t>
            </a:r>
          </a:p>
        </p:txBody>
      </p:sp>
    </p:spTree>
    <p:extLst>
      <p:ext uri="{BB962C8B-B14F-4D97-AF65-F5344CB8AC3E}">
        <p14:creationId xmlns:p14="http://schemas.microsoft.com/office/powerpoint/2010/main" val="3895592848"/>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IMAGEABLE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908720"/>
            <a:ext cx="9036496" cy="6351277"/>
          </a:xfrm>
        </p:spPr>
        <p:txBody>
          <a:bodyPr/>
          <a:lstStyle/>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personal; merupakan gambaran yang sangat individual, walau masih melibatkan unsur sosial dan budaya.</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nilai, merupakan nilai dari </a:t>
            </a:r>
            <a:r>
              <a:rPr lang="id-ID" sz="2800" i="1">
                <a:latin typeface="Arial Narrow" panose="020B0606020202030204" pitchFamily="34" charset="0"/>
              </a:rPr>
              <a:t>image </a:t>
            </a:r>
            <a:r>
              <a:rPr lang="id-ID" sz="2800">
                <a:latin typeface="Arial Narrow" panose="020B0606020202030204" pitchFamily="34" charset="0"/>
              </a:rPr>
              <a:t>sesuai dengan skala tingkatan pemahamannya.</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afeksi, merupakan </a:t>
            </a:r>
            <a:r>
              <a:rPr lang="id-ID" sz="2800" i="1">
                <a:latin typeface="Arial Narrow" panose="020B0606020202030204" pitchFamily="34" charset="0"/>
              </a:rPr>
              <a:t>image </a:t>
            </a:r>
            <a:r>
              <a:rPr lang="id-ID" sz="2800">
                <a:latin typeface="Arial Narrow" panose="020B0606020202030204" pitchFamily="34" charset="0"/>
              </a:rPr>
              <a:t>yang dipengaruhi oleh tingkat emosi manusia.</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dengan tingkatan kesadaran (keyakinan).</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dengan tingkatan kepentingan (u</a:t>
            </a:r>
            <a:r>
              <a:rPr lang="en-US" sz="2800">
                <a:latin typeface="Arial Narrow" panose="020B0606020202030204" pitchFamily="34" charset="0"/>
              </a:rPr>
              <a:t>r</a:t>
            </a:r>
            <a:r>
              <a:rPr lang="id-ID" sz="2800">
                <a:latin typeface="Arial Narrow" panose="020B0606020202030204" pitchFamily="34" charset="0"/>
              </a:rPr>
              <a:t>gensitas).</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dengan tingkatan kenyatan (realistis).</a:t>
            </a:r>
          </a:p>
          <a:p>
            <a:pPr>
              <a:spcBef>
                <a:spcPts val="600"/>
              </a:spcBef>
              <a:buClr>
                <a:srgbClr val="FF0000"/>
              </a:buClr>
              <a:buFont typeface="Arial Narrow" panose="020B0606020202030204" pitchFamily="34" charset="0"/>
              <a:buChar char="●"/>
            </a:pPr>
            <a:r>
              <a:rPr lang="id-ID" sz="2800" i="1">
                <a:latin typeface="Arial Narrow" panose="020B0606020202030204" pitchFamily="34" charset="0"/>
              </a:rPr>
              <a:t>Image </a:t>
            </a:r>
            <a:r>
              <a:rPr lang="id-ID" sz="2800">
                <a:latin typeface="Arial Narrow" panose="020B0606020202030204" pitchFamily="34" charset="0"/>
              </a:rPr>
              <a:t>dengan tingkatan kegunaan (publik-privat).</a:t>
            </a:r>
            <a:endParaRPr lang="en-US" sz="2800">
              <a:latin typeface="Arial Narrow" panose="020B0606020202030204" pitchFamily="34" charset="0"/>
            </a:endParaRPr>
          </a:p>
          <a:p>
            <a:pPr marL="0" indent="0">
              <a:buNone/>
            </a:pPr>
            <a:r>
              <a:rPr lang="id-ID" sz="2800">
                <a:solidFill>
                  <a:srgbClr val="FFFF00"/>
                </a:solidFill>
                <a:latin typeface="Arial Narrow" panose="020B0606020202030204" pitchFamily="34" charset="0"/>
              </a:rPr>
              <a:t>Sedangkan </a:t>
            </a:r>
            <a:r>
              <a:rPr lang="id-ID" sz="2800" i="1">
                <a:solidFill>
                  <a:srgbClr val="FFFF00"/>
                </a:solidFill>
                <a:latin typeface="Arial Narrow" panose="020B0606020202030204" pitchFamily="34" charset="0"/>
              </a:rPr>
              <a:t>image </a:t>
            </a:r>
            <a:r>
              <a:rPr lang="id-ID" sz="2800">
                <a:solidFill>
                  <a:srgbClr val="FFFF00"/>
                </a:solidFill>
                <a:latin typeface="Arial Narrow" panose="020B0606020202030204" pitchFamily="34" charset="0"/>
              </a:rPr>
              <a:t>non-spasial dibagi menjad</a:t>
            </a:r>
            <a:r>
              <a:rPr lang="en-US" sz="2800">
                <a:solidFill>
                  <a:srgbClr val="FFFF00"/>
                </a:solidFill>
                <a:latin typeface="Arial Narrow" panose="020B0606020202030204" pitchFamily="34" charset="0"/>
              </a:rPr>
              <a:t>i:</a:t>
            </a:r>
          </a:p>
          <a:p>
            <a:pPr marL="0" indent="0">
              <a:buNone/>
            </a:pPr>
            <a:r>
              <a:rPr lang="id-ID" sz="2800">
                <a:solidFill>
                  <a:srgbClr val="FFFF00"/>
                </a:solidFill>
                <a:latin typeface="Arial Narrow" panose="020B0606020202030204" pitchFamily="34" charset="0"/>
              </a:rPr>
              <a:t> </a:t>
            </a:r>
            <a:r>
              <a:rPr lang="id-ID" sz="2800" i="1">
                <a:solidFill>
                  <a:srgbClr val="FFFF00"/>
                </a:solidFill>
                <a:latin typeface="Arial Narrow" panose="020B0606020202030204" pitchFamily="34" charset="0"/>
              </a:rPr>
              <a:t>image </a:t>
            </a:r>
            <a:r>
              <a:rPr lang="id-ID" sz="2800">
                <a:solidFill>
                  <a:srgbClr val="FFFF00"/>
                </a:solidFill>
                <a:latin typeface="Arial Narrow" panose="020B0606020202030204" pitchFamily="34" charset="0"/>
              </a:rPr>
              <a:t>nilai serta </a:t>
            </a:r>
            <a:r>
              <a:rPr lang="id-ID" sz="2800" i="1">
                <a:solidFill>
                  <a:srgbClr val="FFFF00"/>
                </a:solidFill>
                <a:latin typeface="Arial Narrow" panose="020B0606020202030204" pitchFamily="34" charset="0"/>
              </a:rPr>
              <a:t>image</a:t>
            </a:r>
            <a:r>
              <a:rPr lang="id-ID" sz="2800">
                <a:solidFill>
                  <a:srgbClr val="FFFF00"/>
                </a:solidFill>
                <a:latin typeface="Arial Narrow" panose="020B0606020202030204" pitchFamily="34" charset="0"/>
              </a:rPr>
              <a:t> faktual dan pengetahuan.</a:t>
            </a:r>
          </a:p>
          <a:p>
            <a:pPr marL="12700" marR="136525" indent="0">
              <a:buClr>
                <a:srgbClr val="DDD9C3"/>
              </a:buClr>
              <a:buNone/>
              <a:tabLst>
                <a:tab pos="354965" algn="l"/>
              </a:tabLst>
            </a:pPr>
            <a:endParaRPr lang="id-ID" sz="2800">
              <a:latin typeface="Arial Narrow" panose="020B0606020202030204" pitchFamily="34" charset="0"/>
            </a:endParaRPr>
          </a:p>
        </p:txBody>
      </p:sp>
    </p:spTree>
    <p:extLst>
      <p:ext uri="{BB962C8B-B14F-4D97-AF65-F5344CB8AC3E}">
        <p14:creationId xmlns:p14="http://schemas.microsoft.com/office/powerpoint/2010/main" val="19607265"/>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590637"/>
          </a:xfrm>
        </p:spPr>
        <p:txBody>
          <a:bodyPr/>
          <a:lstStyle/>
          <a:p>
            <a:r>
              <a:rPr lang="en-US" sz="3200">
                <a:latin typeface="Arial" panose="020B0604020202020204" pitchFamily="34" charset="0"/>
                <a:cs typeface="Arial" panose="020B0604020202020204" pitchFamily="34" charset="0"/>
              </a:rPr>
              <a:t>ENDURING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1032637"/>
            <a:ext cx="9036496" cy="5847221"/>
          </a:xfrm>
        </p:spPr>
        <p:txBody>
          <a:bodyPr/>
          <a:lstStyle/>
          <a:p>
            <a:pPr marL="0" indent="0">
              <a:buNone/>
            </a:pPr>
            <a:r>
              <a:rPr lang="id-ID">
                <a:latin typeface="Arial Narrow" panose="020B0606020202030204" pitchFamily="34" charset="0"/>
              </a:rPr>
              <a:t>Kota yang baik harus disokong infrastruktur dan saling terhubung dengan kota-kota lainnya (</a:t>
            </a:r>
            <a:r>
              <a:rPr lang="id-ID" i="1">
                <a:latin typeface="Arial Narrow" panose="020B0606020202030204" pitchFamily="34" charset="0"/>
              </a:rPr>
              <a:t>linked cities</a:t>
            </a:r>
            <a:r>
              <a:rPr lang="id-ID">
                <a:latin typeface="Arial Narrow" panose="020B0606020202030204" pitchFamily="34" charset="0"/>
              </a:rPr>
              <a:t>). </a:t>
            </a:r>
            <a:endParaRPr lang="en-US">
              <a:latin typeface="Arial Narrow" panose="020B0606020202030204" pitchFamily="34" charset="0"/>
            </a:endParaRPr>
          </a:p>
          <a:p>
            <a:pPr marL="0" indent="0">
              <a:buNone/>
            </a:pPr>
            <a:endParaRPr lang="en-US">
              <a:latin typeface="Arial Narrow" panose="020B0606020202030204" pitchFamily="34" charset="0"/>
            </a:endParaRPr>
          </a:p>
          <a:p>
            <a:pPr marL="0" indent="0">
              <a:buNone/>
            </a:pPr>
            <a:r>
              <a:rPr lang="id-ID">
                <a:latin typeface="Arial Narrow" panose="020B0606020202030204" pitchFamily="34" charset="0"/>
              </a:rPr>
              <a:t>Hal ini untuk mendorong kota menjadi lebih produktif dan berdaya saing dengan tata kelola yang baik dengan menciptakan sistem jejaring kota (</a:t>
            </a:r>
            <a:r>
              <a:rPr lang="id-ID" i="1">
                <a:latin typeface="Arial Narrow" panose="020B0606020202030204" pitchFamily="34" charset="0"/>
              </a:rPr>
              <a:t>network cities</a:t>
            </a:r>
            <a:r>
              <a:rPr lang="id-ID">
                <a:latin typeface="Arial Narrow" panose="020B0606020202030204" pitchFamily="34" charset="0"/>
              </a:rPr>
              <a:t>) khususnya di banyak wilayah-wilayah pertumbuhannya. </a:t>
            </a:r>
            <a:endParaRPr lang="en-US">
              <a:latin typeface="Arial Narrow" panose="020B0606020202030204" pitchFamily="34" charset="0"/>
            </a:endParaRPr>
          </a:p>
          <a:p>
            <a:pPr marL="0" indent="0">
              <a:buNone/>
            </a:pPr>
            <a:endParaRPr lang="en-US">
              <a:latin typeface="Arial Narrow" panose="020B0606020202030204" pitchFamily="34" charset="0"/>
            </a:endParaRPr>
          </a:p>
          <a:p>
            <a:pPr marL="0" indent="0">
              <a:buNone/>
            </a:pPr>
            <a:r>
              <a:rPr lang="id-ID">
                <a:latin typeface="Arial Narrow" panose="020B0606020202030204" pitchFamily="34" charset="0"/>
              </a:rPr>
              <a:t>Hal ini terkait dengan mayoritas perekonomian yang terjadi di perkotaan. Karena itu, urbanisasi juga menjadi isu lain yang juga harus dikelola dengan baik.</a:t>
            </a:r>
            <a:br>
              <a:rPr lang="id-ID">
                <a:latin typeface="Arial Narrow" panose="020B0606020202030204" pitchFamily="34" charset="0"/>
              </a:rPr>
            </a:br>
            <a:br>
              <a:rPr lang="id-ID">
                <a:latin typeface="Arial Narrow" panose="020B0606020202030204" pitchFamily="34" charset="0"/>
              </a:rPr>
            </a:br>
            <a:endParaRPr lang="id-ID">
              <a:latin typeface="Arial Narrow" panose="020B0606020202030204" pitchFamily="34" charset="0"/>
            </a:endParaRPr>
          </a:p>
        </p:txBody>
      </p:sp>
    </p:spTree>
    <p:extLst>
      <p:ext uri="{BB962C8B-B14F-4D97-AF65-F5344CB8AC3E}">
        <p14:creationId xmlns:p14="http://schemas.microsoft.com/office/powerpoint/2010/main" val="178382637"/>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SUSTAINABLE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2843808" y="836712"/>
            <a:ext cx="3888432" cy="504057"/>
          </a:xfrm>
        </p:spPr>
        <p:txBody>
          <a:bodyPr/>
          <a:lstStyle/>
          <a:p>
            <a:pPr marL="0" indent="0">
              <a:buNone/>
            </a:pPr>
            <a:r>
              <a:rPr lang="id-ID" sz="2400" i="1">
                <a:latin typeface="Calibri" panose="020F0502020204030204" pitchFamily="34" charset="0"/>
                <a:ea typeface="Calibri" panose="020F0502020204030204" pitchFamily="34" charset="0"/>
                <a:cs typeface="Times New Roman" panose="02020603050405020304" pitchFamily="18" charset="0"/>
              </a:rPr>
              <a:t>Sustainable Development </a:t>
            </a:r>
            <a:endParaRPr lang="id-ID" sz="2400">
              <a:latin typeface="Arial Narrow" panose="020B0606020202030204" pitchFamily="34" charset="0"/>
            </a:endParaRPr>
          </a:p>
        </p:txBody>
      </p:sp>
      <p:sp>
        <p:nvSpPr>
          <p:cNvPr id="11" name="AutoShape 8" descr="031d2eaf21-home-img">
            <a:extLst>
              <a:ext uri="{FF2B5EF4-FFF2-40B4-BE49-F238E27FC236}">
                <a16:creationId xmlns:a16="http://schemas.microsoft.com/office/drawing/2014/main" id="{7BA22EDD-0763-4002-BC97-A2EF9CCBD639}"/>
              </a:ext>
            </a:extLst>
          </p:cNvPr>
          <p:cNvSpPr>
            <a:spLocks noChangeAspect="1" noChangeArrowheads="1"/>
          </p:cNvSpPr>
          <p:nvPr/>
        </p:nvSpPr>
        <p:spPr bwMode="auto">
          <a:xfrm>
            <a:off x="19238386" y="312953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2" name="AutoShape 9">
            <a:extLst>
              <a:ext uri="{FF2B5EF4-FFF2-40B4-BE49-F238E27FC236}">
                <a16:creationId xmlns:a16="http://schemas.microsoft.com/office/drawing/2014/main" id="{EBEF997A-FFD9-4267-8E41-B5EB939EC6B9}"/>
              </a:ext>
            </a:extLst>
          </p:cNvPr>
          <p:cNvSpPr>
            <a:spLocks noChangeAspect="1" noChangeArrowheads="1"/>
          </p:cNvSpPr>
          <p:nvPr/>
        </p:nvSpPr>
        <p:spPr bwMode="auto">
          <a:xfrm>
            <a:off x="1929873" y="341845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6" name="Rectangle 15">
            <a:extLst>
              <a:ext uri="{FF2B5EF4-FFF2-40B4-BE49-F238E27FC236}">
                <a16:creationId xmlns:a16="http://schemas.microsoft.com/office/drawing/2014/main" id="{10CCF083-025A-49F4-8B65-68103FB507FF}"/>
              </a:ext>
            </a:extLst>
          </p:cNvPr>
          <p:cNvSpPr/>
          <p:nvPr/>
        </p:nvSpPr>
        <p:spPr>
          <a:xfrm>
            <a:off x="53752" y="1716907"/>
            <a:ext cx="9036496" cy="5262979"/>
          </a:xfrm>
          <a:prstGeom prst="rect">
            <a:avLst/>
          </a:prstGeom>
        </p:spPr>
        <p:txBody>
          <a:bodyPr wrap="square">
            <a:spAutoFit/>
          </a:bodyPr>
          <a:lstStyle/>
          <a:p>
            <a:pPr>
              <a:spcAft>
                <a:spcPts val="0"/>
              </a:spcAft>
            </a:pPr>
            <a:r>
              <a:rPr lang="id-ID" sz="2800">
                <a:latin typeface="Arial" panose="020B0604020202020204" pitchFamily="34" charset="0"/>
                <a:ea typeface="Calibri" panose="020F0502020204030204" pitchFamily="34" charset="0"/>
                <a:cs typeface="Arial" panose="020B0604020202020204" pitchFamily="34" charset="0"/>
              </a:rPr>
              <a:t>Kota berkelanjutan mulai mencuri perhatian pada saat terbitnya buku Silent Spring karya Rachel Carson tahun 1962. </a:t>
            </a:r>
            <a:endParaRPr lang="en-US" sz="280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US" sz="280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id-ID" sz="2800">
                <a:latin typeface="Arial" panose="020B0604020202020204" pitchFamily="34" charset="0"/>
                <a:ea typeface="Calibri" panose="020F0502020204030204" pitchFamily="34" charset="0"/>
                <a:cs typeface="Arial" panose="020B0604020202020204" pitchFamily="34" charset="0"/>
              </a:rPr>
              <a:t>Kebutuhan atas pembangunan berkelanjutan membuat peningkatan kesadaran memberikan lingkungan bagi bumi yang bisa bertahan lebih ekologis ini kemudian menjadi konsep formal dengan munculnya terminologi mengenai Pembangunan Berkelanjutan</a:t>
            </a:r>
            <a:r>
              <a:rPr lang="en-US" sz="2800">
                <a:latin typeface="Arial" panose="020B0604020202020204" pitchFamily="34" charset="0"/>
                <a:ea typeface="Calibri" panose="020F0502020204030204" pitchFamily="34" charset="0"/>
                <a:cs typeface="Arial" panose="020B0604020202020204" pitchFamily="34" charset="0"/>
              </a:rPr>
              <a:t> atau  </a:t>
            </a:r>
            <a:r>
              <a:rPr lang="id-ID" sz="2800" i="1">
                <a:latin typeface="Arial" panose="020B0604020202020204" pitchFamily="34" charset="0"/>
                <a:ea typeface="Calibri" panose="020F0502020204030204" pitchFamily="34" charset="0"/>
                <a:cs typeface="Arial" panose="020B0604020202020204" pitchFamily="34" charset="0"/>
              </a:rPr>
              <a:t>Sustainable Development </a:t>
            </a:r>
            <a:r>
              <a:rPr lang="id-ID" sz="2800">
                <a:latin typeface="Arial" panose="020B0604020202020204" pitchFamily="34" charset="0"/>
                <a:ea typeface="Calibri" panose="020F0502020204030204" pitchFamily="34" charset="0"/>
                <a:cs typeface="Arial" panose="020B0604020202020204" pitchFamily="34" charset="0"/>
              </a:rPr>
              <a:t>(SD) oleh PBB pada</a:t>
            </a:r>
            <a:endParaRPr lang="en-US" sz="280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id-ID" sz="2800">
                <a:latin typeface="Arial" panose="020B0604020202020204" pitchFamily="34" charset="0"/>
                <a:ea typeface="Calibri" panose="020F0502020204030204" pitchFamily="34" charset="0"/>
                <a:cs typeface="Arial" panose="020B0604020202020204" pitchFamily="34" charset="0"/>
              </a:rPr>
              <a:t>tahun 1987 dalam</a:t>
            </a:r>
            <a:r>
              <a:rPr lang="id-ID"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hlinkClick r:id="rId2" tooltip="Brundtland Report">
                  <a:extLst>
                    <a:ext uri="{A12FA001-AC4F-418D-AE19-62706E023703}">
                      <ahyp:hlinkClr xmlns:ahyp="http://schemas.microsoft.com/office/drawing/2018/hyperlinkcolor" val="tx"/>
                    </a:ext>
                  </a:extLst>
                </a:hlinkClick>
              </a:rPr>
              <a:t>Brundtland Report</a:t>
            </a:r>
            <a:r>
              <a:rPr lang="id-ID" sz="2800">
                <a:latin typeface="Arial" panose="020B0604020202020204" pitchFamily="34" charset="0"/>
                <a:cs typeface="Arial" panose="020B0604020202020204" pitchFamily="34" charset="0"/>
              </a:rPr>
              <a:t> </a:t>
            </a:r>
            <a:r>
              <a:rPr lang="id-ID" sz="2800">
                <a:latin typeface="Arial" panose="020B0604020202020204" pitchFamily="34" charset="0"/>
                <a:ea typeface="Calibri" panose="020F0502020204030204" pitchFamily="34" charset="0"/>
                <a:cs typeface="Arial" panose="020B0604020202020204" pitchFamily="34" charset="0"/>
              </a:rPr>
              <a:t>(UCN, 2006). </a:t>
            </a:r>
            <a:endParaRPr lang="en-US" sz="280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id-ID" sz="280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1130807"/>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734653"/>
          </a:xfrm>
        </p:spPr>
        <p:txBody>
          <a:bodyPr/>
          <a:lstStyle/>
          <a:p>
            <a:r>
              <a:rPr lang="en-US" sz="3200">
                <a:latin typeface="Arial" panose="020B0604020202020204" pitchFamily="34" charset="0"/>
                <a:cs typeface="Arial" panose="020B0604020202020204" pitchFamily="34" charset="0"/>
              </a:rPr>
              <a:t>SUSTAINABLE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967527" y="4399185"/>
            <a:ext cx="9036496" cy="5847221"/>
          </a:xfrm>
        </p:spPr>
        <p:txBody>
          <a:bodyPr/>
          <a:lstStyle/>
          <a:p>
            <a:pPr marL="0" indent="0">
              <a:buNone/>
            </a:pPr>
            <a:br>
              <a:rPr lang="id-ID" sz="2400">
                <a:latin typeface="Arial Narrow" panose="020B0606020202030204" pitchFamily="34" charset="0"/>
              </a:rPr>
            </a:br>
            <a:endParaRPr lang="id-ID" sz="2400">
              <a:latin typeface="Arial Narrow" panose="020B0606020202030204" pitchFamily="34" charset="0"/>
            </a:endParaRPr>
          </a:p>
        </p:txBody>
      </p:sp>
      <p:sp>
        <p:nvSpPr>
          <p:cNvPr id="11" name="AutoShape 8" descr="031d2eaf21-home-img">
            <a:extLst>
              <a:ext uri="{FF2B5EF4-FFF2-40B4-BE49-F238E27FC236}">
                <a16:creationId xmlns:a16="http://schemas.microsoft.com/office/drawing/2014/main" id="{7BA22EDD-0763-4002-BC97-A2EF9CCBD639}"/>
              </a:ext>
            </a:extLst>
          </p:cNvPr>
          <p:cNvSpPr>
            <a:spLocks noChangeAspect="1" noChangeArrowheads="1"/>
          </p:cNvSpPr>
          <p:nvPr/>
        </p:nvSpPr>
        <p:spPr bwMode="auto">
          <a:xfrm>
            <a:off x="19238386" y="312953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2" name="AutoShape 9">
            <a:extLst>
              <a:ext uri="{FF2B5EF4-FFF2-40B4-BE49-F238E27FC236}">
                <a16:creationId xmlns:a16="http://schemas.microsoft.com/office/drawing/2014/main" id="{EBEF997A-FFD9-4267-8E41-B5EB939EC6B9}"/>
              </a:ext>
            </a:extLst>
          </p:cNvPr>
          <p:cNvSpPr>
            <a:spLocks noChangeAspect="1" noChangeArrowheads="1"/>
          </p:cNvSpPr>
          <p:nvPr/>
        </p:nvSpPr>
        <p:spPr bwMode="auto">
          <a:xfrm>
            <a:off x="1929873" y="341845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6" name="Rectangle 15">
            <a:extLst>
              <a:ext uri="{FF2B5EF4-FFF2-40B4-BE49-F238E27FC236}">
                <a16:creationId xmlns:a16="http://schemas.microsoft.com/office/drawing/2014/main" id="{10CCF083-025A-49F4-8B65-68103FB507FF}"/>
              </a:ext>
            </a:extLst>
          </p:cNvPr>
          <p:cNvSpPr/>
          <p:nvPr/>
        </p:nvSpPr>
        <p:spPr>
          <a:xfrm>
            <a:off x="107504" y="1321152"/>
            <a:ext cx="9036496" cy="6001643"/>
          </a:xfrm>
          <a:prstGeom prst="rect">
            <a:avLst/>
          </a:prstGeom>
        </p:spPr>
        <p:txBody>
          <a:bodyPr wrap="square">
            <a:spAutoFit/>
          </a:bodyPr>
          <a:lstStyle/>
          <a:p>
            <a:pPr>
              <a:spcAft>
                <a:spcPts val="0"/>
              </a:spcAft>
            </a:pPr>
            <a:r>
              <a:rPr lang="id-ID" sz="3200" i="1">
                <a:latin typeface="Arial Narrow" panose="020B0606020202030204" pitchFamily="34" charset="0"/>
                <a:ea typeface="Calibri" panose="020F0502020204030204" pitchFamily="34" charset="0"/>
                <a:cs typeface="Times New Roman" panose="02020603050405020304" pitchFamily="18" charset="0"/>
              </a:rPr>
              <a:t>Sustainable Development </a:t>
            </a:r>
            <a:r>
              <a:rPr lang="id-ID" sz="3200">
                <a:latin typeface="Arial Narrow" panose="020B0606020202030204" pitchFamily="34" charset="0"/>
                <a:ea typeface="Calibri" panose="020F0502020204030204" pitchFamily="34" charset="0"/>
                <a:cs typeface="Times New Roman" panose="02020603050405020304" pitchFamily="18" charset="0"/>
              </a:rPr>
              <a:t>merupakan suatu pola pemanfaatan sumber daya dengan tujuan untuk memenuhi kebutuhan manusia yang bersamaan dengan tetap melestarikan lingkungan sehingga kebutuhan tersebut tidak hanya untuk kebutuhan saat ini, tapi juga untuk kebuhan generasi yang akan datan. </a:t>
            </a:r>
            <a:endParaRPr lang="en-US" sz="3200">
              <a:latin typeface="Arial Narrow" panose="020B0606020202030204" pitchFamily="34" charset="0"/>
              <a:ea typeface="Calibri" panose="020F0502020204030204" pitchFamily="34" charset="0"/>
              <a:cs typeface="Times New Roman" panose="02020603050405020304" pitchFamily="18" charset="0"/>
            </a:endParaRPr>
          </a:p>
          <a:p>
            <a:pPr>
              <a:spcAft>
                <a:spcPts val="0"/>
              </a:spcAft>
            </a:pPr>
            <a:endParaRPr lang="en-US" sz="3200">
              <a:latin typeface="Arial Narrow" panose="020B0606020202030204" pitchFamily="34" charset="0"/>
              <a:ea typeface="Calibri" panose="020F0502020204030204" pitchFamily="34" charset="0"/>
              <a:cs typeface="Times New Roman" panose="02020603050405020304" pitchFamily="18" charset="0"/>
            </a:endParaRPr>
          </a:p>
          <a:p>
            <a:pPr>
              <a:spcAft>
                <a:spcPts val="0"/>
              </a:spcAft>
            </a:pPr>
            <a:r>
              <a:rPr lang="id-ID" sz="3200">
                <a:latin typeface="Arial Narrow" panose="020B0606020202030204" pitchFamily="34" charset="0"/>
                <a:ea typeface="Calibri" panose="020F0502020204030204" pitchFamily="34" charset="0"/>
                <a:cs typeface="Times New Roman" panose="02020603050405020304" pitchFamily="18" charset="0"/>
              </a:rPr>
              <a:t>Lebih lanjut, </a:t>
            </a:r>
            <a:r>
              <a:rPr lang="en-US" sz="3200">
                <a:latin typeface="Arial Narrow" panose="020B0606020202030204" pitchFamily="34" charset="0"/>
                <a:ea typeface="Calibri" panose="020F0502020204030204" pitchFamily="34" charset="0"/>
                <a:cs typeface="Times New Roman" panose="02020603050405020304" pitchFamily="18" charset="0"/>
              </a:rPr>
              <a:t>di</a:t>
            </a:r>
            <a:r>
              <a:rPr lang="id-ID" sz="3200">
                <a:latin typeface="Arial Narrow" panose="020B0606020202030204" pitchFamily="34" charset="0"/>
                <a:ea typeface="Calibri" panose="020F0502020204030204" pitchFamily="34" charset="0"/>
                <a:cs typeface="Times New Roman" panose="02020603050405020304" pitchFamily="18" charset="0"/>
              </a:rPr>
              <a:t>definisi</a:t>
            </a:r>
            <a:r>
              <a:rPr lang="en-US" sz="3200">
                <a:latin typeface="Arial Narrow" panose="020B0606020202030204" pitchFamily="34" charset="0"/>
                <a:ea typeface="Calibri" panose="020F0502020204030204" pitchFamily="34" charset="0"/>
                <a:cs typeface="Times New Roman" panose="02020603050405020304" pitchFamily="18" charset="0"/>
              </a:rPr>
              <a:t>k</a:t>
            </a:r>
            <a:r>
              <a:rPr lang="id-ID" sz="3200">
                <a:latin typeface="Arial Narrow" panose="020B0606020202030204" pitchFamily="34" charset="0"/>
                <a:ea typeface="Calibri" panose="020F0502020204030204" pitchFamily="34" charset="0"/>
                <a:cs typeface="Times New Roman" panose="02020603050405020304" pitchFamily="18" charset="0"/>
              </a:rPr>
              <a:t>an sebagai :</a:t>
            </a:r>
          </a:p>
          <a:p>
            <a:pPr>
              <a:spcAft>
                <a:spcPts val="0"/>
              </a:spcAft>
            </a:pPr>
            <a:r>
              <a:rPr lang="id-ID" sz="3200">
                <a:latin typeface="Arial Narrow" panose="020B0606020202030204" pitchFamily="34" charset="0"/>
                <a:ea typeface="Calibri" panose="020F0502020204030204" pitchFamily="34" charset="0"/>
                <a:cs typeface="Times New Roman" panose="02020603050405020304" pitchFamily="18" charset="0"/>
              </a:rPr>
              <a:t>‘</a:t>
            </a:r>
            <a:r>
              <a:rPr lang="id-ID" sz="3200" i="1">
                <a:latin typeface="Arial Narrow" panose="020B0606020202030204" pitchFamily="34" charset="0"/>
                <a:ea typeface="Calibri" panose="020F0502020204030204" pitchFamily="34" charset="0"/>
                <a:cs typeface="Times New Roman" panose="02020603050405020304" pitchFamily="18" charset="0"/>
              </a:rPr>
              <a:t>development which meets the needs of the present without compromising the ability of future generations to meet their own needs</a:t>
            </a:r>
            <a:r>
              <a:rPr lang="id-ID" sz="3200">
                <a:latin typeface="Arial Narrow" panose="020B0606020202030204" pitchFamily="34" charset="0"/>
                <a:ea typeface="Calibri" panose="020F0502020204030204" pitchFamily="34" charset="0"/>
                <a:cs typeface="Times New Roman" panose="02020603050405020304" pitchFamily="18" charset="0"/>
              </a:rPr>
              <a:t>’.</a:t>
            </a:r>
          </a:p>
          <a:p>
            <a:pPr>
              <a:spcAft>
                <a:spcPts val="0"/>
              </a:spcAft>
            </a:pPr>
            <a:r>
              <a:rPr lang="id-ID" sz="3200">
                <a:latin typeface="Arial Narrow" panose="020B0606020202030204" pitchFamily="34" charset="0"/>
                <a:ea typeface="Calibri" panose="020F0502020204030204" pitchFamily="34" charset="0"/>
                <a:cs typeface="Times New Roman" panose="02020603050405020304" pitchFamily="18" charset="0"/>
              </a:rPr>
              <a:t> </a:t>
            </a:r>
          </a:p>
        </p:txBody>
      </p:sp>
      <p:sp>
        <p:nvSpPr>
          <p:cNvPr id="7" name="Content Placeholder 2">
            <a:extLst>
              <a:ext uri="{FF2B5EF4-FFF2-40B4-BE49-F238E27FC236}">
                <a16:creationId xmlns:a16="http://schemas.microsoft.com/office/drawing/2014/main" id="{3417B26E-D05B-495E-B171-2D6EF438A922}"/>
              </a:ext>
            </a:extLst>
          </p:cNvPr>
          <p:cNvSpPr txBox="1">
            <a:spLocks/>
          </p:cNvSpPr>
          <p:nvPr/>
        </p:nvSpPr>
        <p:spPr bwMode="auto">
          <a:xfrm>
            <a:off x="2843808" y="538870"/>
            <a:ext cx="3888432" cy="5040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d-ID" sz="2400" i="1" kern="0">
                <a:latin typeface="Calibri" panose="020F0502020204030204" pitchFamily="34" charset="0"/>
                <a:ea typeface="Calibri" panose="020F0502020204030204" pitchFamily="34" charset="0"/>
                <a:cs typeface="Times New Roman" panose="02020603050405020304" pitchFamily="18" charset="0"/>
              </a:rPr>
              <a:t>Sustainable Development </a:t>
            </a:r>
            <a:endParaRPr lang="id-ID" sz="2400" kern="0">
              <a:latin typeface="Arial Narrow" panose="020B0606020202030204" pitchFamily="34" charset="0"/>
            </a:endParaRPr>
          </a:p>
        </p:txBody>
      </p:sp>
    </p:spTree>
    <p:extLst>
      <p:ext uri="{BB962C8B-B14F-4D97-AF65-F5344CB8AC3E}">
        <p14:creationId xmlns:p14="http://schemas.microsoft.com/office/powerpoint/2010/main" val="952237265"/>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SUSTAINABLE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967527" y="4399185"/>
            <a:ext cx="9036496" cy="5847221"/>
          </a:xfrm>
        </p:spPr>
        <p:txBody>
          <a:bodyPr/>
          <a:lstStyle/>
          <a:p>
            <a:pPr marL="0" indent="0">
              <a:buNone/>
            </a:pPr>
            <a:br>
              <a:rPr lang="id-ID" sz="2400">
                <a:latin typeface="Arial Narrow" panose="020B0606020202030204" pitchFamily="34" charset="0"/>
              </a:rPr>
            </a:br>
            <a:endParaRPr lang="id-ID" sz="2400">
              <a:latin typeface="Arial Narrow" panose="020B0606020202030204" pitchFamily="34" charset="0"/>
            </a:endParaRPr>
          </a:p>
        </p:txBody>
      </p:sp>
      <p:sp>
        <p:nvSpPr>
          <p:cNvPr id="11" name="AutoShape 8" descr="031d2eaf21-home-img">
            <a:extLst>
              <a:ext uri="{FF2B5EF4-FFF2-40B4-BE49-F238E27FC236}">
                <a16:creationId xmlns:a16="http://schemas.microsoft.com/office/drawing/2014/main" id="{7BA22EDD-0763-4002-BC97-A2EF9CCBD639}"/>
              </a:ext>
            </a:extLst>
          </p:cNvPr>
          <p:cNvSpPr>
            <a:spLocks noChangeAspect="1" noChangeArrowheads="1"/>
          </p:cNvSpPr>
          <p:nvPr/>
        </p:nvSpPr>
        <p:spPr bwMode="auto">
          <a:xfrm>
            <a:off x="19238386" y="312953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2" name="AutoShape 9">
            <a:extLst>
              <a:ext uri="{FF2B5EF4-FFF2-40B4-BE49-F238E27FC236}">
                <a16:creationId xmlns:a16="http://schemas.microsoft.com/office/drawing/2014/main" id="{EBEF997A-FFD9-4267-8E41-B5EB939EC6B9}"/>
              </a:ext>
            </a:extLst>
          </p:cNvPr>
          <p:cNvSpPr>
            <a:spLocks noChangeAspect="1" noChangeArrowheads="1"/>
          </p:cNvSpPr>
          <p:nvPr/>
        </p:nvSpPr>
        <p:spPr bwMode="auto">
          <a:xfrm>
            <a:off x="1929873" y="341845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Arial Narrow" panose="020B0606020202030204" pitchFamily="34" charset="0"/>
            </a:endParaRPr>
          </a:p>
        </p:txBody>
      </p:sp>
      <p:sp>
        <p:nvSpPr>
          <p:cNvPr id="16" name="Rectangle 15">
            <a:extLst>
              <a:ext uri="{FF2B5EF4-FFF2-40B4-BE49-F238E27FC236}">
                <a16:creationId xmlns:a16="http://schemas.microsoft.com/office/drawing/2014/main" id="{10CCF083-025A-49F4-8B65-68103FB507FF}"/>
              </a:ext>
            </a:extLst>
          </p:cNvPr>
          <p:cNvSpPr/>
          <p:nvPr/>
        </p:nvSpPr>
        <p:spPr>
          <a:xfrm>
            <a:off x="107504" y="1425491"/>
            <a:ext cx="9036496" cy="4589590"/>
          </a:xfrm>
          <a:prstGeom prst="rect">
            <a:avLst/>
          </a:prstGeom>
        </p:spPr>
        <p:txBody>
          <a:bodyPr wrap="square">
            <a:spAutoFit/>
          </a:bodyPr>
          <a:lstStyle/>
          <a:p>
            <a:pPr>
              <a:lnSpc>
                <a:spcPct val="115000"/>
              </a:lnSpc>
              <a:spcAft>
                <a:spcPts val="0"/>
              </a:spcAft>
            </a:pPr>
            <a:r>
              <a:rPr lang="en-US" sz="3200">
                <a:latin typeface="Arial Narrow" panose="020B0606020202030204" pitchFamily="34" charset="0"/>
                <a:ea typeface="Calibri" panose="020F0502020204030204" pitchFamily="34" charset="0"/>
                <a:cs typeface="Times New Roman" panose="02020603050405020304" pitchFamily="18" charset="0"/>
              </a:rPr>
              <a:t>D</a:t>
            </a:r>
            <a:r>
              <a:rPr lang="id-ID" sz="3200">
                <a:latin typeface="Arial Narrow" panose="020B0606020202030204" pitchFamily="34" charset="0"/>
                <a:ea typeface="Calibri" panose="020F0502020204030204" pitchFamily="34" charset="0"/>
                <a:cs typeface="Times New Roman" panose="02020603050405020304" pitchFamily="18" charset="0"/>
              </a:rPr>
              <a:t>i Indonesia </a:t>
            </a:r>
            <a:r>
              <a:rPr lang="en-US" sz="3200">
                <a:latin typeface="Arial Narrow" panose="020B0606020202030204" pitchFamily="34" charset="0"/>
                <a:ea typeface="Calibri" panose="020F0502020204030204" pitchFamily="34" charset="0"/>
                <a:cs typeface="Times New Roman" panose="02020603050405020304" pitchFamily="18" charset="0"/>
              </a:rPr>
              <a:t>dinyat</a:t>
            </a:r>
            <a:r>
              <a:rPr lang="id-ID" sz="3200">
                <a:latin typeface="Arial Narrow" panose="020B0606020202030204" pitchFamily="34" charset="0"/>
                <a:ea typeface="Calibri" panose="020F0502020204030204" pitchFamily="34" charset="0"/>
                <a:cs typeface="Times New Roman" panose="02020603050405020304" pitchFamily="18" charset="0"/>
              </a:rPr>
              <a:t>akan bahwa :</a:t>
            </a:r>
          </a:p>
          <a:p>
            <a:pPr>
              <a:lnSpc>
                <a:spcPct val="115000"/>
              </a:lnSpc>
              <a:spcAft>
                <a:spcPts val="0"/>
              </a:spcAft>
            </a:pPr>
            <a:r>
              <a:rPr lang="id-ID" sz="3200">
                <a:latin typeface="Arial Narrow" panose="020B0606020202030204" pitchFamily="34" charset="0"/>
                <a:ea typeface="Calibri" panose="020F0502020204030204" pitchFamily="34" charset="0"/>
                <a:cs typeface="Times New Roman" panose="02020603050405020304" pitchFamily="18" charset="0"/>
              </a:rPr>
              <a:t>‘Pembangunan Berkelanjutan yang berwawasan lingkungan hidup adalah upaya sadar dan terencana, yang memadukan lingkungan hidup, termasuk sumber daya, ke dalam proses pembangunan untuk menjamin kemampuan, kesejahteraan, dan mutu hidup generasi masa kini dan generasi masa depan’</a:t>
            </a:r>
          </a:p>
          <a:p>
            <a:pPr>
              <a:lnSpc>
                <a:spcPct val="115000"/>
              </a:lnSpc>
              <a:spcAft>
                <a:spcPts val="0"/>
              </a:spcAft>
            </a:pPr>
            <a:r>
              <a:rPr lang="id-ID" sz="3200">
                <a:latin typeface="Arial Narrow" panose="020B0606020202030204" pitchFamily="34" charset="0"/>
                <a:ea typeface="Calibri" panose="020F0502020204030204" pitchFamily="34" charset="0"/>
                <a:cs typeface="Times New Roman" panose="02020603050405020304" pitchFamily="18" charset="0"/>
              </a:rPr>
              <a:t> </a:t>
            </a:r>
          </a:p>
        </p:txBody>
      </p:sp>
      <p:sp>
        <p:nvSpPr>
          <p:cNvPr id="7" name="Content Placeholder 2">
            <a:extLst>
              <a:ext uri="{FF2B5EF4-FFF2-40B4-BE49-F238E27FC236}">
                <a16:creationId xmlns:a16="http://schemas.microsoft.com/office/drawing/2014/main" id="{584453A9-70B8-4D74-B910-C14529ADD0C0}"/>
              </a:ext>
            </a:extLst>
          </p:cNvPr>
          <p:cNvSpPr txBox="1">
            <a:spLocks/>
          </p:cNvSpPr>
          <p:nvPr/>
        </p:nvSpPr>
        <p:spPr bwMode="auto">
          <a:xfrm>
            <a:off x="2843808" y="836712"/>
            <a:ext cx="3888432" cy="5040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d-ID" sz="2400" i="1" kern="0">
                <a:latin typeface="Calibri" panose="020F0502020204030204" pitchFamily="34" charset="0"/>
                <a:ea typeface="Calibri" panose="020F0502020204030204" pitchFamily="34" charset="0"/>
                <a:cs typeface="Times New Roman" panose="02020603050405020304" pitchFamily="18" charset="0"/>
              </a:rPr>
              <a:t>Sustainable Development </a:t>
            </a:r>
            <a:endParaRPr lang="id-ID" sz="2400" kern="0">
              <a:latin typeface="Arial Narrow" panose="020B0606020202030204" pitchFamily="34" charset="0"/>
            </a:endParaRPr>
          </a:p>
        </p:txBody>
      </p:sp>
    </p:spTree>
    <p:extLst>
      <p:ext uri="{BB962C8B-B14F-4D97-AF65-F5344CB8AC3E}">
        <p14:creationId xmlns:p14="http://schemas.microsoft.com/office/powerpoint/2010/main" val="17724009"/>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21468" y="15381"/>
            <a:ext cx="8501063" cy="1143000"/>
          </a:xfrm>
        </p:spPr>
        <p:txBody>
          <a:bodyPr/>
          <a:lstStyle/>
          <a:p>
            <a:r>
              <a:rPr lang="en-US" sz="4000">
                <a:solidFill>
                  <a:schemeClr val="tx1"/>
                </a:solidFill>
                <a:latin typeface="Arial" charset="0"/>
                <a:ea typeface="Times New Roman" pitchFamily="18" charset="0"/>
                <a:cs typeface="Arial" charset="0"/>
              </a:rPr>
              <a:t>FUNGSI PRIMER KOTA</a:t>
            </a:r>
            <a:endParaRPr lang="en-US" sz="4000">
              <a:ea typeface="Times New Roman" pitchFamily="18" charset="0"/>
              <a:cs typeface="Arial" charset="0"/>
            </a:endParaRPr>
          </a:p>
        </p:txBody>
      </p:sp>
      <p:sp>
        <p:nvSpPr>
          <p:cNvPr id="8195" name="Text Box 4"/>
          <p:cNvSpPr txBox="1">
            <a:spLocks noChangeArrowheads="1"/>
          </p:cNvSpPr>
          <p:nvPr/>
        </p:nvSpPr>
        <p:spPr bwMode="auto">
          <a:xfrm>
            <a:off x="354765" y="1412776"/>
            <a:ext cx="7800975" cy="2678112"/>
          </a:xfrm>
          <a:prstGeom prst="rect">
            <a:avLst/>
          </a:prstGeom>
          <a:noFill/>
          <a:ln w="9525">
            <a:noFill/>
            <a:miter lim="800000"/>
            <a:headEnd/>
            <a:tailEnd/>
          </a:ln>
        </p:spPr>
        <p:txBody>
          <a:bodyPr>
            <a:spAutoFit/>
          </a:bodyPr>
          <a:lstStyle/>
          <a:p>
            <a:pPr marL="457200" indent="-457200" eaLnBrk="0" hangingPunct="0">
              <a:lnSpc>
                <a:spcPct val="150000"/>
              </a:lnSpc>
              <a:buClr>
                <a:srgbClr val="FF0000"/>
              </a:buClr>
              <a:buFont typeface="Wingdings 2" panose="05020102010507070707" pitchFamily="18" charset="2"/>
              <a:buChar char="¢"/>
              <a:tabLst>
                <a:tab pos="457200" algn="r"/>
                <a:tab pos="2743200" algn="ctr"/>
                <a:tab pos="5486400" algn="r"/>
              </a:tabLst>
            </a:pPr>
            <a:r>
              <a:rPr lang="en-US" sz="2800">
                <a:latin typeface="Arial" charset="0"/>
                <a:ea typeface="Times New Roman" pitchFamily="18" charset="0"/>
                <a:cs typeface="Arial" charset="0"/>
              </a:rPr>
              <a:t>FUNGSI KOMUNIKASI</a:t>
            </a:r>
            <a:endParaRPr lang="en-US" sz="3600">
              <a:ea typeface="Times New Roman" pitchFamily="18" charset="0"/>
              <a:cs typeface="Arial" charset="0"/>
            </a:endParaRPr>
          </a:p>
          <a:p>
            <a:pPr marL="457200" indent="-457200" eaLnBrk="0" hangingPunct="0">
              <a:lnSpc>
                <a:spcPct val="150000"/>
              </a:lnSpc>
              <a:buClr>
                <a:srgbClr val="FF0000"/>
              </a:buClr>
              <a:buFont typeface="Wingdings 2" panose="05020102010507070707" pitchFamily="18" charset="2"/>
              <a:buChar char="¢"/>
              <a:tabLst>
                <a:tab pos="457200" algn="r"/>
                <a:tab pos="2743200" algn="ctr"/>
                <a:tab pos="5486400" algn="r"/>
              </a:tabLst>
            </a:pPr>
            <a:r>
              <a:rPr lang="en-US" sz="2800">
                <a:latin typeface="Arial" charset="0"/>
                <a:ea typeface="Times New Roman" pitchFamily="18" charset="0"/>
                <a:cs typeface="Arial" charset="0"/>
              </a:rPr>
              <a:t>FUNGSI EKONOMI</a:t>
            </a:r>
            <a:endParaRPr lang="en-US" sz="3600">
              <a:ea typeface="Times New Roman" pitchFamily="18" charset="0"/>
              <a:cs typeface="Arial" charset="0"/>
            </a:endParaRPr>
          </a:p>
          <a:p>
            <a:pPr marL="457200" indent="-457200" eaLnBrk="0" hangingPunct="0">
              <a:lnSpc>
                <a:spcPct val="150000"/>
              </a:lnSpc>
              <a:buClr>
                <a:srgbClr val="FF0000"/>
              </a:buClr>
              <a:buFont typeface="Wingdings 2" panose="05020102010507070707" pitchFamily="18" charset="2"/>
              <a:buChar char="¢"/>
              <a:tabLst>
                <a:tab pos="457200" algn="r"/>
                <a:tab pos="2743200" algn="ctr"/>
                <a:tab pos="5486400" algn="r"/>
              </a:tabLst>
            </a:pPr>
            <a:r>
              <a:rPr lang="en-US" sz="2800">
                <a:latin typeface="Arial" charset="0"/>
                <a:ea typeface="Times New Roman" pitchFamily="18" charset="0"/>
                <a:cs typeface="Arial" charset="0"/>
              </a:rPr>
              <a:t>FUNGSI KOGNISI</a:t>
            </a:r>
            <a:endParaRPr lang="en-US" sz="3600">
              <a:ea typeface="Times New Roman" pitchFamily="18" charset="0"/>
              <a:cs typeface="Arial" charset="0"/>
            </a:endParaRPr>
          </a:p>
          <a:p>
            <a:pPr marL="457200" indent="-457200" eaLnBrk="0" hangingPunct="0">
              <a:lnSpc>
                <a:spcPct val="150000"/>
              </a:lnSpc>
              <a:buClr>
                <a:srgbClr val="FF0000"/>
              </a:buClr>
              <a:buFont typeface="Wingdings 2" panose="05020102010507070707" pitchFamily="18" charset="2"/>
              <a:buChar char="¢"/>
              <a:tabLst>
                <a:tab pos="457200" algn="r"/>
                <a:tab pos="2743200" algn="ctr"/>
                <a:tab pos="5486400" algn="r"/>
              </a:tabLst>
            </a:pPr>
            <a:r>
              <a:rPr lang="en-US" sz="2800">
                <a:latin typeface="Arial" charset="0"/>
                <a:ea typeface="Times New Roman" pitchFamily="18" charset="0"/>
                <a:cs typeface="Arial" charset="0"/>
              </a:rPr>
              <a:t>FUNGSI DISPLAY</a:t>
            </a:r>
          </a:p>
        </p:txBody>
      </p:sp>
      <p:sp>
        <p:nvSpPr>
          <p:cNvPr id="2" name="Rectangle 1">
            <a:extLst>
              <a:ext uri="{FF2B5EF4-FFF2-40B4-BE49-F238E27FC236}">
                <a16:creationId xmlns:a16="http://schemas.microsoft.com/office/drawing/2014/main" id="{5D36CCCF-3FFE-4B54-BB34-EE03850A5AFC}"/>
              </a:ext>
            </a:extLst>
          </p:cNvPr>
          <p:cNvSpPr/>
          <p:nvPr/>
        </p:nvSpPr>
        <p:spPr>
          <a:xfrm>
            <a:off x="82538" y="4581128"/>
            <a:ext cx="8767037" cy="1200329"/>
          </a:xfrm>
          <a:prstGeom prst="rect">
            <a:avLst/>
          </a:prstGeom>
        </p:spPr>
        <p:txBody>
          <a:bodyPr wrap="square">
            <a:spAutoFit/>
          </a:bodyPr>
          <a:lstStyle/>
          <a:p>
            <a:r>
              <a:rPr lang="id-ID" i="1">
                <a:solidFill>
                  <a:srgbClr val="FFFFFF"/>
                </a:solidFill>
                <a:latin typeface="Open Sans"/>
              </a:rPr>
              <a:t>Kognitif</a:t>
            </a:r>
            <a:r>
              <a:rPr lang="id-ID">
                <a:solidFill>
                  <a:srgbClr val="FFFFFF"/>
                </a:solidFill>
                <a:latin typeface="Open Sans"/>
              </a:rPr>
              <a:t>, yaitu aspek yang melibatkan pemahaman, pengetahuan, dan fikiran sehat, serta proses dasar bagi individu u</a:t>
            </a:r>
            <a:r>
              <a:rPr lang="en-US">
                <a:solidFill>
                  <a:srgbClr val="FFFFFF"/>
                </a:solidFill>
                <a:latin typeface="Open Sans"/>
              </a:rPr>
              <a:t>n</a:t>
            </a:r>
            <a:r>
              <a:rPr lang="id-ID">
                <a:solidFill>
                  <a:srgbClr val="FFFFFF"/>
                </a:solidFill>
                <a:latin typeface="Open Sans"/>
              </a:rPr>
              <a:t>t</a:t>
            </a:r>
            <a:r>
              <a:rPr lang="en-US">
                <a:solidFill>
                  <a:srgbClr val="FFFFFF"/>
                </a:solidFill>
                <a:latin typeface="Open Sans"/>
              </a:rPr>
              <a:t>u</a:t>
            </a:r>
            <a:r>
              <a:rPr lang="id-ID">
                <a:solidFill>
                  <a:srgbClr val="FFFFFF"/>
                </a:solidFill>
                <a:latin typeface="Open Sans"/>
              </a:rPr>
              <a:t>k mengeti tentang lingkungannya.</a:t>
            </a:r>
            <a:endParaRPr lang="id-ID">
              <a:solidFill>
                <a:srgbClr val="FFFFFF"/>
              </a:solidFill>
            </a:endParaRP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8480" y="15381"/>
            <a:ext cx="8634051" cy="1143000"/>
          </a:xfrm>
        </p:spPr>
        <p:txBody>
          <a:bodyPr/>
          <a:lstStyle/>
          <a:p>
            <a:r>
              <a:rPr lang="en-US" sz="4000">
                <a:solidFill>
                  <a:schemeClr val="tx1"/>
                </a:solidFill>
                <a:latin typeface="Arial" charset="0"/>
                <a:ea typeface="Times New Roman" pitchFamily="18" charset="0"/>
                <a:cs typeface="Arial" charset="0"/>
              </a:rPr>
              <a:t>FUNGSI KOGNISI KOTA</a:t>
            </a:r>
            <a:endParaRPr lang="en-US" sz="4000">
              <a:ea typeface="Times New Roman" pitchFamily="18" charset="0"/>
              <a:cs typeface="Arial" charset="0"/>
            </a:endParaRPr>
          </a:p>
        </p:txBody>
      </p:sp>
      <p:sp>
        <p:nvSpPr>
          <p:cNvPr id="8195" name="Text Box 4"/>
          <p:cNvSpPr txBox="1">
            <a:spLocks noChangeArrowheads="1"/>
          </p:cNvSpPr>
          <p:nvPr/>
        </p:nvSpPr>
        <p:spPr bwMode="auto">
          <a:xfrm>
            <a:off x="321468" y="2181057"/>
            <a:ext cx="8634049" cy="3785652"/>
          </a:xfrm>
          <a:prstGeom prst="rect">
            <a:avLst/>
          </a:prstGeom>
          <a:noFill/>
          <a:ln w="9525">
            <a:noFill/>
            <a:miter lim="800000"/>
            <a:headEnd/>
            <a:tailEnd/>
          </a:ln>
        </p:spPr>
        <p:txBody>
          <a:bodyPr wrap="square">
            <a:spAutoFit/>
          </a:bodyPr>
          <a:lstStyle/>
          <a:p>
            <a:r>
              <a:rPr lang="id-ID">
                <a:latin typeface="Arial Narrow" panose="020B0606020202030204" pitchFamily="34" charset="0"/>
              </a:rPr>
              <a:t>Fungsi proses kognitif adalah untuk mengurangi informasi dan untuk membuat suatu lingkungan yang kacau balau menjadi bisa diprediksi, teratur, dan bisa dikelola. Maka kategorisasi kognitif adalah serupa dengan aturan – aturan kultural yang membantu mempermudah kehidupan dengan menjadikan perilaku kebiasaan (budaya sebagai kebiasaan). Dalam cara yang sama seperti orang – orang tahu bagaimana cara menggunakan lingkungan secara efektif. </a:t>
            </a:r>
            <a:endParaRPr lang="en-US">
              <a:latin typeface="Arial Narrow" panose="020B0606020202030204" pitchFamily="34" charset="0"/>
            </a:endParaRPr>
          </a:p>
          <a:p>
            <a:r>
              <a:rPr lang="id-ID">
                <a:latin typeface="Arial Narrow" panose="020B0606020202030204" pitchFamily="34" charset="0"/>
              </a:rPr>
              <a:t>Proses kognitif ini jelas merupakan cara untuk mengurangi informasi melalui suatu struktur pada lingkungan. Lingkungan yang dikenal dan representasi kognitifnya adalah suatu lingkungan yang disederhanakan.</a:t>
            </a:r>
            <a:endParaRPr lang="en-US" sz="2800">
              <a:latin typeface="Arial Narrow" panose="020B0606020202030204" pitchFamily="34" charset="0"/>
              <a:ea typeface="Times New Roman" pitchFamily="18" charset="0"/>
              <a:cs typeface="Arial" charset="0"/>
            </a:endParaRPr>
          </a:p>
        </p:txBody>
      </p:sp>
      <p:sp>
        <p:nvSpPr>
          <p:cNvPr id="2" name="Rectangle 1">
            <a:extLst>
              <a:ext uri="{FF2B5EF4-FFF2-40B4-BE49-F238E27FC236}">
                <a16:creationId xmlns:a16="http://schemas.microsoft.com/office/drawing/2014/main" id="{5D36CCCF-3FFE-4B54-BB34-EE03850A5AFC}"/>
              </a:ext>
            </a:extLst>
          </p:cNvPr>
          <p:cNvSpPr/>
          <p:nvPr/>
        </p:nvSpPr>
        <p:spPr>
          <a:xfrm>
            <a:off x="188480" y="980728"/>
            <a:ext cx="8767037" cy="1200329"/>
          </a:xfrm>
          <a:prstGeom prst="rect">
            <a:avLst/>
          </a:prstGeom>
        </p:spPr>
        <p:txBody>
          <a:bodyPr wrap="square">
            <a:spAutoFit/>
          </a:bodyPr>
          <a:lstStyle/>
          <a:p>
            <a:r>
              <a:rPr lang="id-ID" i="1">
                <a:solidFill>
                  <a:srgbClr val="FFFFFF"/>
                </a:solidFill>
                <a:latin typeface="Open Sans"/>
              </a:rPr>
              <a:t>Kognitif</a:t>
            </a:r>
            <a:r>
              <a:rPr lang="id-ID">
                <a:solidFill>
                  <a:srgbClr val="FFFFFF"/>
                </a:solidFill>
                <a:latin typeface="Open Sans"/>
              </a:rPr>
              <a:t>, yaitu aspek yang melibatkan pemahaman, pengetahuan, dan fikiran sehat, serta proses dasar bagi individu u</a:t>
            </a:r>
            <a:r>
              <a:rPr lang="en-US">
                <a:solidFill>
                  <a:srgbClr val="FFFFFF"/>
                </a:solidFill>
                <a:latin typeface="Open Sans"/>
              </a:rPr>
              <a:t>n</a:t>
            </a:r>
            <a:r>
              <a:rPr lang="id-ID">
                <a:solidFill>
                  <a:srgbClr val="FFFFFF"/>
                </a:solidFill>
                <a:latin typeface="Open Sans"/>
              </a:rPr>
              <a:t>t</a:t>
            </a:r>
            <a:r>
              <a:rPr lang="en-US">
                <a:solidFill>
                  <a:srgbClr val="FFFFFF"/>
                </a:solidFill>
                <a:latin typeface="Open Sans"/>
              </a:rPr>
              <a:t>u</a:t>
            </a:r>
            <a:r>
              <a:rPr lang="id-ID">
                <a:solidFill>
                  <a:srgbClr val="FFFFFF"/>
                </a:solidFill>
                <a:latin typeface="Open Sans"/>
              </a:rPr>
              <a:t>k menge</a:t>
            </a:r>
            <a:r>
              <a:rPr lang="en-US">
                <a:solidFill>
                  <a:srgbClr val="FFFFFF"/>
                </a:solidFill>
                <a:latin typeface="Open Sans"/>
              </a:rPr>
              <a:t>r</a:t>
            </a:r>
            <a:r>
              <a:rPr lang="id-ID">
                <a:solidFill>
                  <a:srgbClr val="FFFFFF"/>
                </a:solidFill>
                <a:latin typeface="Open Sans"/>
              </a:rPr>
              <a:t>ti tentang lingkungannya.</a:t>
            </a:r>
            <a:endParaRPr lang="id-ID">
              <a:solidFill>
                <a:srgbClr val="FFFFFF"/>
              </a:solidFill>
            </a:endParaRPr>
          </a:p>
        </p:txBody>
      </p:sp>
      <p:sp>
        <p:nvSpPr>
          <p:cNvPr id="3" name="Rectangle 2">
            <a:extLst>
              <a:ext uri="{FF2B5EF4-FFF2-40B4-BE49-F238E27FC236}">
                <a16:creationId xmlns:a16="http://schemas.microsoft.com/office/drawing/2014/main" id="{5FE62AFF-CB30-4C70-9A36-5424CEB05E4D}"/>
              </a:ext>
            </a:extLst>
          </p:cNvPr>
          <p:cNvSpPr/>
          <p:nvPr/>
        </p:nvSpPr>
        <p:spPr>
          <a:xfrm>
            <a:off x="55494" y="-16136"/>
            <a:ext cx="9088506" cy="307777"/>
          </a:xfrm>
          <a:prstGeom prst="rect">
            <a:avLst/>
          </a:prstGeom>
        </p:spPr>
        <p:txBody>
          <a:bodyPr wrap="square">
            <a:spAutoFit/>
          </a:bodyPr>
          <a:lstStyle/>
          <a:p>
            <a:r>
              <a:rPr lang="id-ID" sz="1400"/>
              <a:t>https://iplbi.or.id/kognisi-lingkungan-dan-image-perkotaan-untuk-pencapaian-perencanaan-dan-perancangan-area-publik/</a:t>
            </a:r>
          </a:p>
        </p:txBody>
      </p:sp>
    </p:spTree>
    <p:extLst>
      <p:ext uri="{BB962C8B-B14F-4D97-AF65-F5344CB8AC3E}">
        <p14:creationId xmlns:p14="http://schemas.microsoft.com/office/powerpoint/2010/main" val="2361196808"/>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8480" y="15381"/>
            <a:ext cx="8634051" cy="1143000"/>
          </a:xfrm>
        </p:spPr>
        <p:txBody>
          <a:bodyPr/>
          <a:lstStyle/>
          <a:p>
            <a:r>
              <a:rPr lang="en-US" sz="4000">
                <a:solidFill>
                  <a:schemeClr val="tx1"/>
                </a:solidFill>
                <a:latin typeface="Arial" charset="0"/>
                <a:ea typeface="Times New Roman" pitchFamily="18" charset="0"/>
                <a:cs typeface="Arial" charset="0"/>
              </a:rPr>
              <a:t>FUNGSI KOGNISI KOTA</a:t>
            </a:r>
            <a:endParaRPr lang="en-US" sz="4000">
              <a:ea typeface="Times New Roman" pitchFamily="18" charset="0"/>
              <a:cs typeface="Arial" charset="0"/>
            </a:endParaRPr>
          </a:p>
        </p:txBody>
      </p:sp>
      <p:sp>
        <p:nvSpPr>
          <p:cNvPr id="8195" name="Text Box 4"/>
          <p:cNvSpPr txBox="1">
            <a:spLocks noChangeArrowheads="1"/>
          </p:cNvSpPr>
          <p:nvPr/>
        </p:nvSpPr>
        <p:spPr bwMode="auto">
          <a:xfrm>
            <a:off x="224125" y="1190844"/>
            <a:ext cx="9088506" cy="4524315"/>
          </a:xfrm>
          <a:prstGeom prst="rect">
            <a:avLst/>
          </a:prstGeom>
          <a:noFill/>
          <a:ln w="9525">
            <a:noFill/>
            <a:miter lim="800000"/>
            <a:headEnd/>
            <a:tailEnd/>
          </a:ln>
        </p:spPr>
        <p:txBody>
          <a:bodyPr wrap="square">
            <a:spAutoFit/>
          </a:bodyPr>
          <a:lstStyle/>
          <a:p>
            <a:r>
              <a:rPr lang="id-ID">
                <a:latin typeface="Arial Narrow" panose="020B0606020202030204" pitchFamily="34" charset="0"/>
              </a:rPr>
              <a:t>Dengan mengadakan rutinitas, yang menggunakan hanya bagian dari lingkungan yang ada dan bahkan menghindari pengetahuan tentang bagian – bagian darinya, informasi terkurangi dan tebih sedikit keputusan sadar dan lebih sedikit pemantauan sadar yang per</a:t>
            </a:r>
            <a:r>
              <a:rPr lang="en-US">
                <a:latin typeface="Arial Narrow" panose="020B0606020202030204" pitchFamily="34" charset="0"/>
              </a:rPr>
              <a:t>l</a:t>
            </a:r>
            <a:r>
              <a:rPr lang="id-ID">
                <a:latin typeface="Arial Narrow" panose="020B0606020202030204" pitchFamily="34" charset="0"/>
              </a:rPr>
              <a:t>u.</a:t>
            </a:r>
            <a:endParaRPr lang="en-US">
              <a:latin typeface="Arial Narrow" panose="020B0606020202030204" pitchFamily="34" charset="0"/>
            </a:endParaRPr>
          </a:p>
          <a:p>
            <a:endParaRPr lang="id-ID">
              <a:latin typeface="Arial Narrow" panose="020B0606020202030204" pitchFamily="34" charset="0"/>
            </a:endParaRPr>
          </a:p>
          <a:p>
            <a:r>
              <a:rPr lang="id-ID">
                <a:latin typeface="Arial Narrow" panose="020B0606020202030204" pitchFamily="34" charset="0"/>
              </a:rPr>
              <a:t>Proses penyusunan skema skema kognitif sosial, temporal, atau spasial tampaknya melibatkan keputusan – keputusan tentang apakah segala sesuatu sama atau berbeda. Pembeda – bedaan diantara unsure – unsure, dan keputusan apakah unsure – unsure itu sama atau berbeda, bisa dilakukan melalui kategorisasi identitas atau kategorisasi ekuivalensi. Kategori yang disebut terakhir ini bisa dilakukan melalui tiga kelas/golongan luas kategori – kategori ekuivalens – afektif, fungsional atau formal atau dalam formulasi lain</a:t>
            </a:r>
            <a:r>
              <a:rPr lang="en-US">
                <a:latin typeface="Arial Narrow" panose="020B0606020202030204" pitchFamily="34" charset="0"/>
              </a:rPr>
              <a:t>.</a:t>
            </a:r>
            <a:r>
              <a:rPr lang="id-ID">
                <a:latin typeface="Arial Narrow" panose="020B0606020202030204" pitchFamily="34" charset="0"/>
              </a:rPr>
              <a:t> </a:t>
            </a:r>
            <a:endParaRPr lang="en-US" sz="2800">
              <a:latin typeface="Arial Narrow" panose="020B0606020202030204" pitchFamily="34" charset="0"/>
              <a:ea typeface="Times New Roman" pitchFamily="18" charset="0"/>
              <a:cs typeface="Arial" charset="0"/>
            </a:endParaRPr>
          </a:p>
        </p:txBody>
      </p:sp>
      <p:sp>
        <p:nvSpPr>
          <p:cNvPr id="3" name="Rectangle 2">
            <a:extLst>
              <a:ext uri="{FF2B5EF4-FFF2-40B4-BE49-F238E27FC236}">
                <a16:creationId xmlns:a16="http://schemas.microsoft.com/office/drawing/2014/main" id="{5FE62AFF-CB30-4C70-9A36-5424CEB05E4D}"/>
              </a:ext>
            </a:extLst>
          </p:cNvPr>
          <p:cNvSpPr/>
          <p:nvPr/>
        </p:nvSpPr>
        <p:spPr>
          <a:xfrm>
            <a:off x="55494" y="-16136"/>
            <a:ext cx="9088506" cy="307777"/>
          </a:xfrm>
          <a:prstGeom prst="rect">
            <a:avLst/>
          </a:prstGeom>
        </p:spPr>
        <p:txBody>
          <a:bodyPr wrap="square">
            <a:spAutoFit/>
          </a:bodyPr>
          <a:lstStyle/>
          <a:p>
            <a:r>
              <a:rPr lang="id-ID" sz="1400"/>
              <a:t>https://iplbi.or.id/kognisi-lingkungan-dan-image-perkotaan-untuk-pencapaian-perencanaan-dan-perancangan-area-publik/</a:t>
            </a:r>
          </a:p>
        </p:txBody>
      </p:sp>
    </p:spTree>
    <p:extLst>
      <p:ext uri="{BB962C8B-B14F-4D97-AF65-F5344CB8AC3E}">
        <p14:creationId xmlns:p14="http://schemas.microsoft.com/office/powerpoint/2010/main" val="767164209"/>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4312" y="1500188"/>
            <a:ext cx="8606160" cy="1752600"/>
          </a:xfrm>
        </p:spPr>
        <p:txBody>
          <a:bodyPr/>
          <a:lstStyle/>
          <a:p>
            <a:pPr algn="l"/>
            <a:r>
              <a:rPr lang="id-ID" sz="3600" b="1" dirty="0">
                <a:latin typeface="Arial" charset="0"/>
                <a:ea typeface="Calibri" pitchFamily="34" charset="0"/>
                <a:cs typeface="Arial" charset="0"/>
              </a:rPr>
              <a:t>Capaian Pembelajaran Lulusan</a:t>
            </a:r>
            <a:endParaRPr lang="en-US" sz="3600" dirty="0">
              <a:ea typeface="Calibri" pitchFamily="34" charset="0"/>
              <a:cs typeface="Arial" charset="0"/>
            </a:endParaRPr>
          </a:p>
        </p:txBody>
      </p:sp>
      <p:sp>
        <p:nvSpPr>
          <p:cNvPr id="3075" name="Rectangle 1"/>
          <p:cNvSpPr>
            <a:spLocks noChangeArrowheads="1"/>
          </p:cNvSpPr>
          <p:nvPr/>
        </p:nvSpPr>
        <p:spPr bwMode="auto">
          <a:xfrm>
            <a:off x="214313" y="2770912"/>
            <a:ext cx="8715375" cy="1754326"/>
          </a:xfrm>
          <a:prstGeom prst="rect">
            <a:avLst/>
          </a:prstGeom>
          <a:noFill/>
          <a:ln w="9525">
            <a:noFill/>
            <a:miter lim="800000"/>
            <a:headEnd/>
            <a:tailEnd/>
          </a:ln>
        </p:spPr>
        <p:txBody>
          <a:bodyPr anchor="ctr">
            <a:spAutoFit/>
          </a:bodyPr>
          <a:lstStyle/>
          <a:p>
            <a:pPr eaLnBrk="0" hangingPunct="0"/>
            <a:r>
              <a:rPr lang="id-ID" sz="3600" dirty="0">
                <a:latin typeface="Arial" charset="0"/>
                <a:ea typeface="Calibri" pitchFamily="34" charset="0"/>
                <a:cs typeface="Arial" charset="0"/>
              </a:rPr>
              <a:t>Mahasiswa dapat menyusun konsep dan rencana peremajaan suatu kawasan di perkotaaan</a:t>
            </a:r>
            <a:endParaRPr lang="en-US" sz="3600" dirty="0">
              <a:latin typeface="Arial" charset="0"/>
              <a:ea typeface="Calibri" pitchFamily="34" charset="0"/>
              <a:cs typeface="Arial" charset="0"/>
            </a:endParaRPr>
          </a:p>
        </p:txBody>
      </p:sp>
      <p:sp>
        <p:nvSpPr>
          <p:cNvPr id="4" name="Title 1"/>
          <p:cNvSpPr txBox="1">
            <a:spLocks/>
          </p:cNvSpPr>
          <p:nvPr/>
        </p:nvSpPr>
        <p:spPr bwMode="auto">
          <a:xfrm>
            <a:off x="642938" y="0"/>
            <a:ext cx="7772400" cy="1752600"/>
          </a:xfrm>
          <a:prstGeom prst="rect">
            <a:avLst/>
          </a:prstGeom>
          <a:noFill/>
          <a:ln w="9525">
            <a:noFill/>
            <a:miter lim="800000"/>
            <a:headEnd/>
            <a:tailEnd/>
          </a:ln>
        </p:spPr>
        <p:txBody>
          <a:bodyPr anchor="ctr"/>
          <a:lstStyle/>
          <a:p>
            <a:pPr algn="ctr" eaLnBrk="0" hangingPunct="0">
              <a:defRPr/>
            </a:pPr>
            <a:r>
              <a:rPr lang="en-US" sz="3200" kern="0">
                <a:latin typeface="Arial" charset="0"/>
                <a:ea typeface="Calibri" pitchFamily="34" charset="0"/>
                <a:cs typeface="Arial" charset="0"/>
              </a:rPr>
              <a:t>MATA KULIAH</a:t>
            </a:r>
            <a:br>
              <a:rPr lang="en-US" sz="4400" kern="0">
                <a:latin typeface="Arial" charset="0"/>
                <a:ea typeface="Calibri" pitchFamily="34" charset="0"/>
                <a:cs typeface="Arial" charset="0"/>
              </a:rPr>
            </a:br>
            <a:r>
              <a:rPr lang="en-US" sz="4400" kern="0">
                <a:latin typeface="Arial" charset="0"/>
                <a:ea typeface="Calibri" pitchFamily="34" charset="0"/>
                <a:cs typeface="Arial" charset="0"/>
              </a:rPr>
              <a:t>PEREMAJAAN KOTA</a:t>
            </a:r>
            <a:endParaRPr lang="en-US" sz="4400" kern="0">
              <a:solidFill>
                <a:schemeClr val="tx2"/>
              </a:solidFill>
              <a:latin typeface="+mj-lt"/>
              <a:ea typeface="Calibri" pitchFamily="34" charset="0"/>
              <a:cs typeface="Arial" charset="0"/>
            </a:endParaRP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8480" y="15381"/>
            <a:ext cx="8634051" cy="1143000"/>
          </a:xfrm>
        </p:spPr>
        <p:txBody>
          <a:bodyPr/>
          <a:lstStyle/>
          <a:p>
            <a:r>
              <a:rPr lang="en-US" sz="4000">
                <a:solidFill>
                  <a:schemeClr val="tx1"/>
                </a:solidFill>
                <a:latin typeface="Arial" charset="0"/>
                <a:ea typeface="Times New Roman" pitchFamily="18" charset="0"/>
                <a:cs typeface="Arial" charset="0"/>
              </a:rPr>
              <a:t>FUNGSI KOGNISI KOTA</a:t>
            </a:r>
            <a:endParaRPr lang="en-US" sz="4000">
              <a:ea typeface="Times New Roman" pitchFamily="18" charset="0"/>
              <a:cs typeface="Arial" charset="0"/>
            </a:endParaRPr>
          </a:p>
        </p:txBody>
      </p:sp>
      <p:sp>
        <p:nvSpPr>
          <p:cNvPr id="8195" name="Text Box 4"/>
          <p:cNvSpPr txBox="1">
            <a:spLocks noChangeArrowheads="1"/>
          </p:cNvSpPr>
          <p:nvPr/>
        </p:nvSpPr>
        <p:spPr bwMode="auto">
          <a:xfrm>
            <a:off x="221702" y="1438423"/>
            <a:ext cx="8814794" cy="3981154"/>
          </a:xfrm>
          <a:prstGeom prst="rect">
            <a:avLst/>
          </a:prstGeom>
          <a:noFill/>
          <a:ln w="9525">
            <a:noFill/>
            <a:miter lim="800000"/>
            <a:headEnd/>
            <a:tailEnd/>
          </a:ln>
        </p:spPr>
        <p:txBody>
          <a:bodyPr wrap="square">
            <a:spAutoFit/>
          </a:bodyPr>
          <a:lstStyle/>
          <a:p>
            <a:r>
              <a:rPr lang="en-US" sz="2800">
                <a:latin typeface="Arial Narrow" panose="020B0606020202030204" pitchFamily="34" charset="0"/>
              </a:rPr>
              <a:t>L</a:t>
            </a:r>
            <a:r>
              <a:rPr lang="id-ID" sz="2800">
                <a:latin typeface="Arial Narrow" panose="020B0606020202030204" pitchFamily="34" charset="0"/>
              </a:rPr>
              <a:t>ima mode utama (Rapoport,1977):</a:t>
            </a:r>
          </a:p>
          <a:p>
            <a:pPr marL="342900" indent="-342900">
              <a:buFont typeface="Arial" panose="020B0604020202020204" pitchFamily="34" charset="0"/>
              <a:buChar char="•"/>
            </a:pPr>
            <a:r>
              <a:rPr lang="id-ID" sz="2800">
                <a:latin typeface="Arial Narrow" panose="020B0606020202030204" pitchFamily="34" charset="0"/>
              </a:rPr>
              <a:t>Persepsi/indra. </a:t>
            </a:r>
            <a:r>
              <a:rPr lang="id-ID">
                <a:latin typeface="Arial Narrow" panose="020B0606020202030204" pitchFamily="34" charset="0"/>
              </a:rPr>
              <a:t>Atas dasar warna, bentuk, ukuran atau posisi, dalam hal ini, apa yang disebut perbedaan-perbedaan yang bisa dilihat.</a:t>
            </a:r>
          </a:p>
          <a:p>
            <a:pPr marL="342900" indent="-342900">
              <a:buFont typeface="Arial" panose="020B0604020202020204" pitchFamily="34" charset="0"/>
              <a:buChar char="•"/>
            </a:pPr>
            <a:r>
              <a:rPr lang="id-ID" sz="2800">
                <a:latin typeface="Arial Narrow" panose="020B0606020202030204" pitchFamily="34" charset="0"/>
              </a:rPr>
              <a:t>Atas dasar kegunaan atau fungsi, </a:t>
            </a:r>
            <a:r>
              <a:rPr lang="id-ID">
                <a:latin typeface="Arial Narrow" panose="020B0606020202030204" pitchFamily="34" charset="0"/>
              </a:rPr>
              <a:t>unsur-unsur apa yang bisa melakukan atau apa yang bisa dilakukan terhadap unsur-unsur itu.</a:t>
            </a:r>
          </a:p>
          <a:p>
            <a:pPr marL="342900" indent="-342900">
              <a:buFont typeface="Arial" panose="020B0604020202020204" pitchFamily="34" charset="0"/>
              <a:buChar char="•"/>
            </a:pPr>
            <a:r>
              <a:rPr lang="en-US" sz="2800">
                <a:latin typeface="Arial Narrow" panose="020B0606020202030204" pitchFamily="34" charset="0"/>
              </a:rPr>
              <a:t>Atas</a:t>
            </a:r>
            <a:r>
              <a:rPr lang="id-ID" sz="2800">
                <a:latin typeface="Arial Narrow" panose="020B0606020202030204" pitchFamily="34" charset="0"/>
              </a:rPr>
              <a:t> emosi yang dibangkitkan atau preferensi.</a:t>
            </a:r>
          </a:p>
          <a:p>
            <a:pPr marL="342900" indent="-342900">
              <a:buFont typeface="Arial" panose="020B0604020202020204" pitchFamily="34" charset="0"/>
              <a:buChar char="•"/>
            </a:pPr>
            <a:r>
              <a:rPr lang="id-ID" sz="2800">
                <a:latin typeface="Arial Narrow" panose="020B0606020202030204" pitchFamily="34" charset="0"/>
              </a:rPr>
              <a:t>Dengan nama-nama yang siap pakai.</a:t>
            </a:r>
          </a:p>
          <a:p>
            <a:pPr marL="342900" indent="-342900">
              <a:buFont typeface="Arial" panose="020B0604020202020204" pitchFamily="34" charset="0"/>
              <a:buChar char="•"/>
            </a:pPr>
            <a:r>
              <a:rPr lang="en-US" sz="2800">
                <a:latin typeface="Arial Narrow" panose="020B0606020202030204" pitchFamily="34" charset="0"/>
              </a:rPr>
              <a:t>Penentuan </a:t>
            </a:r>
            <a:r>
              <a:rPr lang="id-ID" sz="2800">
                <a:latin typeface="Arial Narrow" panose="020B0606020202030204" pitchFamily="34" charset="0"/>
              </a:rPr>
              <a:t>bebas tentang ekuivalensi</a:t>
            </a:r>
            <a:r>
              <a:rPr lang="en-US" sz="2800">
                <a:latin typeface="Arial Narrow" panose="020B0606020202030204" pitchFamily="34" charset="0"/>
              </a:rPr>
              <a:t> (f</a:t>
            </a:r>
            <a:r>
              <a:rPr lang="id-ID" sz="2800">
                <a:latin typeface="Arial Narrow" panose="020B0606020202030204" pitchFamily="34" charset="0"/>
              </a:rPr>
              <a:t>iat ekuivalen</a:t>
            </a:r>
            <a:r>
              <a:rPr lang="en-US" sz="2800">
                <a:latin typeface="Arial Narrow" panose="020B0606020202030204" pitchFamily="34" charset="0"/>
              </a:rPr>
              <a:t>si)</a:t>
            </a:r>
            <a:r>
              <a:rPr lang="id-ID" sz="2800">
                <a:latin typeface="Arial Narrow" panose="020B0606020202030204" pitchFamily="34" charset="0"/>
              </a:rPr>
              <a:t> </a:t>
            </a:r>
          </a:p>
          <a:p>
            <a:pPr eaLnBrk="0" hangingPunct="0">
              <a:lnSpc>
                <a:spcPct val="150000"/>
              </a:lnSpc>
              <a:buClr>
                <a:srgbClr val="FF0000"/>
              </a:buClr>
              <a:tabLst>
                <a:tab pos="457200" algn="r"/>
                <a:tab pos="2743200" algn="ctr"/>
                <a:tab pos="5486400" algn="r"/>
              </a:tabLst>
            </a:pPr>
            <a:endParaRPr lang="en-US" sz="2800">
              <a:latin typeface="Arial Narrow" panose="020B0606020202030204" pitchFamily="34" charset="0"/>
              <a:ea typeface="Times New Roman" pitchFamily="18" charset="0"/>
              <a:cs typeface="Arial" charset="0"/>
            </a:endParaRPr>
          </a:p>
        </p:txBody>
      </p:sp>
      <p:sp>
        <p:nvSpPr>
          <p:cNvPr id="3" name="Rectangle 2">
            <a:extLst>
              <a:ext uri="{FF2B5EF4-FFF2-40B4-BE49-F238E27FC236}">
                <a16:creationId xmlns:a16="http://schemas.microsoft.com/office/drawing/2014/main" id="{5FE62AFF-CB30-4C70-9A36-5424CEB05E4D}"/>
              </a:ext>
            </a:extLst>
          </p:cNvPr>
          <p:cNvSpPr/>
          <p:nvPr/>
        </p:nvSpPr>
        <p:spPr>
          <a:xfrm>
            <a:off x="55494" y="-16136"/>
            <a:ext cx="9088506" cy="307777"/>
          </a:xfrm>
          <a:prstGeom prst="rect">
            <a:avLst/>
          </a:prstGeom>
        </p:spPr>
        <p:txBody>
          <a:bodyPr wrap="square">
            <a:spAutoFit/>
          </a:bodyPr>
          <a:lstStyle/>
          <a:p>
            <a:r>
              <a:rPr lang="id-ID" sz="1400"/>
              <a:t>https://iplbi.or.id/kognisi-lingkungan-dan-image-perkotaan-untuk-pencapaian-perencanaan-dan-perancangan-area-publik/</a:t>
            </a:r>
          </a:p>
        </p:txBody>
      </p:sp>
    </p:spTree>
    <p:extLst>
      <p:ext uri="{BB962C8B-B14F-4D97-AF65-F5344CB8AC3E}">
        <p14:creationId xmlns:p14="http://schemas.microsoft.com/office/powerpoint/2010/main" val="2101216074"/>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212601" y="1749119"/>
            <a:ext cx="4359399" cy="2399962"/>
          </a:xfrm>
          <a:solidFill>
            <a:schemeClr val="tx2">
              <a:lumMod val="50000"/>
            </a:schemeClr>
          </a:solidFill>
        </p:spPr>
        <p:txBody>
          <a:bodyPr/>
          <a:lstStyle/>
          <a:p>
            <a:pPr marL="0" indent="0">
              <a:buNone/>
            </a:pPr>
            <a:r>
              <a:rPr lang="en-US">
                <a:latin typeface="Arial Narrow" panose="020B0606020202030204" pitchFamily="34" charset="0"/>
              </a:rPr>
              <a:t>Teori dari Roger Trancik:</a:t>
            </a:r>
            <a:endParaRPr lang="id-ID">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i="1">
                <a:latin typeface="Arial Narrow" panose="020B0606020202030204" pitchFamily="34" charset="0"/>
              </a:rPr>
              <a:t>Place theory </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i="1">
                <a:latin typeface="Arial Narrow" panose="020B0606020202030204" pitchFamily="34" charset="0"/>
              </a:rPr>
              <a:t>Linkage theory</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i="1">
                <a:latin typeface="Arial Narrow" panose="020B0606020202030204" pitchFamily="34" charset="0"/>
              </a:rPr>
              <a:t>Figure ground theory</a:t>
            </a:r>
            <a:endParaRPr lang="id-ID" sz="2800">
              <a:latin typeface="Arial Narrow" panose="020B0606020202030204" pitchFamily="34" charset="0"/>
            </a:endParaRPr>
          </a:p>
          <a:p>
            <a:pPr marL="0" indent="0">
              <a:buNone/>
            </a:pPr>
            <a:r>
              <a:rPr lang="en-US" sz="1800">
                <a:latin typeface="Arial Narrow" panose="020B0606020202030204" pitchFamily="34" charset="0"/>
              </a:rPr>
              <a:t>(Roger Trancik, 1986)</a:t>
            </a:r>
            <a:endParaRPr lang="en-US" sz="1800">
              <a:latin typeface="Arial Narrow" panose="020B0606020202030204" pitchFamily="34" charset="0"/>
              <a:cs typeface="Arial" charset="0"/>
            </a:endParaRPr>
          </a:p>
        </p:txBody>
      </p:sp>
      <p:sp>
        <p:nvSpPr>
          <p:cNvPr id="4" name="Content Placeholder 2"/>
          <p:cNvSpPr txBox="1">
            <a:spLocks/>
          </p:cNvSpPr>
          <p:nvPr/>
        </p:nvSpPr>
        <p:spPr bwMode="auto">
          <a:xfrm>
            <a:off x="4355977" y="1736467"/>
            <a:ext cx="4788024" cy="2399962"/>
          </a:xfrm>
          <a:prstGeom prst="rect">
            <a:avLst/>
          </a:prstGeom>
          <a:solidFill>
            <a:schemeClr val="tx1">
              <a:lumMod val="10000"/>
            </a:schemeClr>
          </a:solidFill>
          <a:ln w="9525">
            <a:noFill/>
            <a:miter lim="800000"/>
            <a:headEnd/>
            <a:tailEnd/>
          </a:ln>
        </p:spPr>
        <p:txBody>
          <a:bodyPr/>
          <a:lstStyle/>
          <a:p>
            <a:r>
              <a:rPr lang="en-US" sz="3200">
                <a:latin typeface="Arial Narrow" panose="020B0606020202030204" pitchFamily="34" charset="0"/>
              </a:rPr>
              <a:t>Prinsip dasar konsep spasial:</a:t>
            </a:r>
            <a:endParaRPr lang="id-ID" sz="3200">
              <a:latin typeface="Arial Narrow" panose="020B0606020202030204" pitchFamily="34" charset="0"/>
            </a:endParaRPr>
          </a:p>
          <a:p>
            <a:pPr marL="457200" lvl="0" indent="-457200">
              <a:buClr>
                <a:srgbClr val="FF0000"/>
              </a:buClr>
              <a:buFont typeface="Arial Narrow" panose="020B0606020202030204" pitchFamily="34" charset="0"/>
              <a:buChar char="●"/>
            </a:pPr>
            <a:r>
              <a:rPr lang="en-US" sz="3200" i="1">
                <a:latin typeface="Arial Narrow" panose="020B0606020202030204" pitchFamily="34" charset="0"/>
              </a:rPr>
              <a:t>Direction</a:t>
            </a:r>
            <a:endParaRPr lang="id-ID" sz="3200">
              <a:latin typeface="Arial Narrow" panose="020B0606020202030204" pitchFamily="34" charset="0"/>
            </a:endParaRPr>
          </a:p>
          <a:p>
            <a:pPr marL="457200" lvl="0" indent="-457200">
              <a:buClr>
                <a:srgbClr val="FF0000"/>
              </a:buClr>
              <a:buFont typeface="Arial Narrow" panose="020B0606020202030204" pitchFamily="34" charset="0"/>
              <a:buChar char="●"/>
            </a:pPr>
            <a:r>
              <a:rPr lang="en-US" sz="3200" i="1">
                <a:latin typeface="Arial Narrow" panose="020B0606020202030204" pitchFamily="34" charset="0"/>
              </a:rPr>
              <a:t>Distance</a:t>
            </a:r>
            <a:endParaRPr lang="id-ID" sz="2800">
              <a:latin typeface="Arial Narrow" panose="020B0606020202030204" pitchFamily="34" charset="0"/>
            </a:endParaRPr>
          </a:p>
          <a:p>
            <a:pPr marL="457200" lvl="0" indent="-457200">
              <a:buClr>
                <a:srgbClr val="FF0000"/>
              </a:buClr>
              <a:buFont typeface="Arial Narrow" panose="020B0606020202030204" pitchFamily="34" charset="0"/>
              <a:buChar char="●"/>
            </a:pPr>
            <a:r>
              <a:rPr lang="en-US" sz="2800" i="1">
                <a:latin typeface="Arial Narrow" panose="020B0606020202030204" pitchFamily="34" charset="0"/>
              </a:rPr>
              <a:t>Relative locations</a:t>
            </a:r>
            <a:endParaRPr lang="id-ID" sz="3200">
              <a:latin typeface="Arial Narrow" panose="020B0606020202030204" pitchFamily="34" charset="0"/>
            </a:endParaRPr>
          </a:p>
          <a:p>
            <a:r>
              <a:rPr lang="en-US" sz="1800">
                <a:latin typeface="Arial Narrow" panose="020B0606020202030204" pitchFamily="34" charset="0"/>
              </a:rPr>
              <a:t>(Atyanto Dharoko, 1989)</a:t>
            </a:r>
            <a:endParaRPr lang="id-ID" sz="1800">
              <a:latin typeface="Arial Narrow" panose="020B0606020202030204" pitchFamily="34" charset="0"/>
            </a:endParaRPr>
          </a:p>
        </p:txBody>
      </p:sp>
      <p:sp>
        <p:nvSpPr>
          <p:cNvPr id="5" name="Content Placeholder 2">
            <a:extLst>
              <a:ext uri="{FF2B5EF4-FFF2-40B4-BE49-F238E27FC236}">
                <a16:creationId xmlns:a16="http://schemas.microsoft.com/office/drawing/2014/main" id="{91CF5786-8E1A-4A28-823A-4E40CD7B0D5A}"/>
              </a:ext>
            </a:extLst>
          </p:cNvPr>
          <p:cNvSpPr txBox="1">
            <a:spLocks/>
          </p:cNvSpPr>
          <p:nvPr/>
        </p:nvSpPr>
        <p:spPr bwMode="auto">
          <a:xfrm>
            <a:off x="179512" y="596990"/>
            <a:ext cx="8175823"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0"/>
              </a:spcBef>
              <a:buFontTx/>
              <a:buNone/>
            </a:pPr>
            <a:r>
              <a:rPr lang="en-US" kern="0">
                <a:latin typeface="Arial" charset="0"/>
                <a:cs typeface="Arial" charset="0"/>
              </a:rPr>
              <a:t>	</a:t>
            </a:r>
            <a:r>
              <a:rPr lang="en-US" sz="2800" kern="0">
                <a:solidFill>
                  <a:srgbClr val="FFFF00"/>
                </a:solidFill>
                <a:latin typeface="Arial" charset="0"/>
                <a:cs typeface="Arial" charset="0"/>
              </a:rPr>
              <a:t>yang perlu diperhatikan</a:t>
            </a:r>
            <a:endParaRPr lang="id-ID" sz="2800" kern="0">
              <a:solidFill>
                <a:srgbClr val="FFFF00"/>
              </a:solidFill>
              <a:latin typeface="Arial" charset="0"/>
              <a:cs typeface="Arial" charset="0"/>
            </a:endParaRPr>
          </a:p>
          <a:p>
            <a:pPr algn="ctr">
              <a:spcBef>
                <a:spcPts val="0"/>
              </a:spcBef>
              <a:buFontTx/>
              <a:buNone/>
            </a:pPr>
            <a:r>
              <a:rPr lang="id-ID" sz="2800" kern="0">
                <a:solidFill>
                  <a:srgbClr val="FFFF00"/>
                </a:solidFill>
                <a:latin typeface="Arial" charset="0"/>
                <a:cs typeface="Arial" charset="0"/>
              </a:rPr>
              <a:t>dari pendekatan rancang kota</a:t>
            </a:r>
            <a:endParaRPr lang="en-US" kern="0">
              <a:latin typeface="Arial" charset="0"/>
              <a:cs typeface="Arial" charset="0"/>
            </a:endParaRPr>
          </a:p>
        </p:txBody>
      </p:sp>
      <p:sp>
        <p:nvSpPr>
          <p:cNvPr id="3" name="Rectangle 2">
            <a:extLst>
              <a:ext uri="{FF2B5EF4-FFF2-40B4-BE49-F238E27FC236}">
                <a16:creationId xmlns:a16="http://schemas.microsoft.com/office/drawing/2014/main" id="{AE9B41CA-DDAC-447D-B79B-F9B5B1D485C9}"/>
              </a:ext>
            </a:extLst>
          </p:cNvPr>
          <p:cNvSpPr/>
          <p:nvPr/>
        </p:nvSpPr>
        <p:spPr>
          <a:xfrm>
            <a:off x="179512" y="4365104"/>
            <a:ext cx="9143999" cy="2646878"/>
          </a:xfrm>
          <a:prstGeom prst="rect">
            <a:avLst/>
          </a:prstGeom>
        </p:spPr>
        <p:txBody>
          <a:bodyPr wrap="square">
            <a:spAutoFit/>
          </a:bodyPr>
          <a:lstStyle/>
          <a:p>
            <a:pPr algn="just" hangingPunct="0">
              <a:spcAft>
                <a:spcPts val="0"/>
              </a:spcAft>
            </a:pPr>
            <a:r>
              <a:rPr lang="en-US" sz="2800">
                <a:solidFill>
                  <a:srgbClr val="FFFF00"/>
                </a:solidFill>
                <a:latin typeface="Arial" panose="020B0604020202020204" pitchFamily="34" charset="0"/>
                <a:ea typeface="Times New Roman" panose="02020603050405020304" pitchFamily="18" charset="0"/>
                <a:cs typeface="Times New Roman" panose="02020603050405020304" pitchFamily="18" charset="0"/>
              </a:rPr>
              <a:t>Konsep penciptaan ruang kota yang terintegrasi:</a:t>
            </a:r>
            <a:endParaRPr lang="id-ID" sz="2800">
              <a:solidFill>
                <a:srgbClr val="FFFF00"/>
              </a:solidFill>
              <a:ea typeface="Times New Roman" panose="02020603050405020304" pitchFamily="18" charset="0"/>
            </a:endParaRPr>
          </a:p>
          <a:p>
            <a:pPr marL="342900" lvl="0" indent="-342900" algn="just" hangingPunct="0">
              <a:spcAft>
                <a:spcPts val="0"/>
              </a:spcAft>
              <a:buFont typeface="+mj-lt"/>
              <a:buAutoNum type="arabicPeriod"/>
            </a:pPr>
            <a:r>
              <a:rPr lang="en-US" i="1">
                <a:latin typeface="Arial" panose="020B0604020202020204" pitchFamily="34" charset="0"/>
                <a:ea typeface="Times New Roman" panose="02020603050405020304" pitchFamily="18" charset="0"/>
                <a:cs typeface="Times New Roman" panose="02020603050405020304" pitchFamily="18" charset="0"/>
              </a:rPr>
              <a:t>Linking sequential movement</a:t>
            </a:r>
            <a:endParaRPr lang="id-ID" sz="1600">
              <a:ea typeface="Times New Roman" panose="02020603050405020304" pitchFamily="18" charset="0"/>
            </a:endParaRPr>
          </a:p>
          <a:p>
            <a:pPr marL="342900" lvl="0" indent="-342900" algn="just" hangingPunct="0">
              <a:spcAft>
                <a:spcPts val="0"/>
              </a:spcAft>
              <a:buFont typeface="+mj-lt"/>
              <a:buAutoNum type="arabicPeriod"/>
            </a:pPr>
            <a:r>
              <a:rPr lang="en-US" i="1">
                <a:latin typeface="Arial" panose="020B0604020202020204" pitchFamily="34" charset="0"/>
                <a:ea typeface="Times New Roman" panose="02020603050405020304" pitchFamily="18" charset="0"/>
                <a:cs typeface="Times New Roman" panose="02020603050405020304" pitchFamily="18" charset="0"/>
              </a:rPr>
              <a:t>Lateral enclosure and edge continuity</a:t>
            </a:r>
            <a:endParaRPr lang="id-ID" sz="1600">
              <a:ea typeface="Times New Roman" panose="02020603050405020304" pitchFamily="18" charset="0"/>
            </a:endParaRPr>
          </a:p>
          <a:p>
            <a:pPr marL="342900" lvl="0" indent="-342900" algn="just" hangingPunct="0">
              <a:spcAft>
                <a:spcPts val="0"/>
              </a:spcAft>
              <a:buFont typeface="+mj-lt"/>
              <a:buAutoNum type="arabicPeriod"/>
            </a:pPr>
            <a:r>
              <a:rPr lang="en-US" i="1">
                <a:latin typeface="Arial" panose="020B0604020202020204" pitchFamily="34" charset="0"/>
                <a:ea typeface="Times New Roman" panose="02020603050405020304" pitchFamily="18" charset="0"/>
                <a:cs typeface="Times New Roman" panose="02020603050405020304" pitchFamily="18" charset="0"/>
              </a:rPr>
              <a:t>Integrated bridging</a:t>
            </a:r>
            <a:endParaRPr lang="id-ID" sz="1600">
              <a:ea typeface="Times New Roman" panose="02020603050405020304" pitchFamily="18" charset="0"/>
            </a:endParaRPr>
          </a:p>
          <a:p>
            <a:pPr marL="342900" lvl="0" indent="-342900" algn="just" hangingPunct="0">
              <a:spcAft>
                <a:spcPts val="0"/>
              </a:spcAft>
              <a:buFont typeface="+mj-lt"/>
              <a:buAutoNum type="arabicPeriod"/>
            </a:pPr>
            <a:r>
              <a:rPr lang="en-US" i="1">
                <a:latin typeface="Arial" panose="020B0604020202020204" pitchFamily="34" charset="0"/>
                <a:ea typeface="Times New Roman" panose="02020603050405020304" pitchFamily="18" charset="0"/>
                <a:cs typeface="Times New Roman" panose="02020603050405020304" pitchFamily="18" charset="0"/>
              </a:rPr>
              <a:t>Axis and perspective</a:t>
            </a:r>
            <a:endParaRPr lang="id-ID" sz="1600">
              <a:ea typeface="Times New Roman" panose="02020603050405020304" pitchFamily="18" charset="0"/>
            </a:endParaRPr>
          </a:p>
          <a:p>
            <a:pPr marL="342900" lvl="0" indent="-342900" algn="just" hangingPunct="0">
              <a:spcAft>
                <a:spcPts val="0"/>
              </a:spcAft>
              <a:buFont typeface="+mj-lt"/>
              <a:buAutoNum type="arabicPeriod"/>
            </a:pPr>
            <a:r>
              <a:rPr lang="en-US" i="1">
                <a:latin typeface="Arial" panose="020B0604020202020204" pitchFamily="34" charset="0"/>
                <a:ea typeface="Times New Roman" panose="02020603050405020304" pitchFamily="18" charset="0"/>
                <a:cs typeface="Times New Roman" panose="02020603050405020304" pitchFamily="18" charset="0"/>
              </a:rPr>
              <a:t>Indoor/outdoor fusion</a:t>
            </a:r>
            <a:endParaRPr lang="id-ID" sz="1600">
              <a:ea typeface="Times New Roman" panose="02020603050405020304" pitchFamily="18" charset="0"/>
            </a:endParaRPr>
          </a:p>
          <a:p>
            <a:pPr algn="just" hangingPunct="0">
              <a:spcAft>
                <a:spcPts val="0"/>
              </a:spcAft>
            </a:pPr>
            <a:r>
              <a:rPr lang="en-US" sz="1800">
                <a:latin typeface="Arial Narrow" panose="020B0606020202030204" pitchFamily="34" charset="0"/>
                <a:ea typeface="Times New Roman" panose="02020603050405020304" pitchFamily="18" charset="0"/>
                <a:cs typeface="Times New Roman" panose="02020603050405020304" pitchFamily="18" charset="0"/>
              </a:rPr>
              <a:t>(Roger Trancik, 1986)</a:t>
            </a:r>
            <a:endParaRPr lang="id-ID" sz="1800">
              <a:latin typeface="Arial Narrow" panose="020B0606020202030204" pitchFamily="34" charset="0"/>
              <a:ea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wipe(up)">
                                      <p:cBhvr>
                                        <p:cTn id="7" dur="500"/>
                                        <p:tgtEl>
                                          <p:spTgt spid="1638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ipe(up)">
                                      <p:cBhvr>
                                        <p:cTn id="19" dur="500"/>
                                        <p:tgtEl>
                                          <p:spTgt spid="16387">
                                            <p:txEl>
                                              <p:pRg st="2" end="2"/>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wipe(up)">
                                      <p:cBhvr>
                                        <p:cTn id="23" dur="500"/>
                                        <p:tgtEl>
                                          <p:spTgt spid="16387">
                                            <p:txEl>
                                              <p:pRg st="3" end="3"/>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up)">
                                      <p:cBhvr>
                                        <p:cTn id="27" dur="500"/>
                                        <p:tgtEl>
                                          <p:spTgt spid="16387">
                                            <p:txEl>
                                              <p:pRg st="4" end="4"/>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up)">
                                      <p:cBhvr>
                                        <p:cTn id="31" dur="3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up)">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P spid="4"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428625" y="548681"/>
            <a:ext cx="8286750" cy="6309320"/>
          </a:xfrm>
        </p:spPr>
        <p:txBody>
          <a:bodyPr/>
          <a:lstStyle/>
          <a:p>
            <a:pPr algn="ctr">
              <a:spcBef>
                <a:spcPts val="0"/>
              </a:spcBef>
              <a:buFontTx/>
              <a:buNone/>
            </a:pPr>
            <a:r>
              <a:rPr lang="en-US">
                <a:latin typeface="Arial" charset="0"/>
                <a:cs typeface="Arial" charset="0"/>
              </a:rPr>
              <a:t>	</a:t>
            </a:r>
            <a:r>
              <a:rPr lang="en-US" sz="2800">
                <a:solidFill>
                  <a:srgbClr val="FFFF00"/>
                </a:solidFill>
                <a:latin typeface="Arial" charset="0"/>
                <a:cs typeface="Arial" charset="0"/>
              </a:rPr>
              <a:t>yang perlu diperhatikan</a:t>
            </a:r>
            <a:endParaRPr lang="id-ID" sz="2800">
              <a:solidFill>
                <a:srgbClr val="FFFF00"/>
              </a:solidFill>
              <a:latin typeface="Arial" charset="0"/>
              <a:cs typeface="Arial" charset="0"/>
            </a:endParaRPr>
          </a:p>
          <a:p>
            <a:pPr algn="ctr">
              <a:spcBef>
                <a:spcPts val="0"/>
              </a:spcBef>
              <a:buFontTx/>
              <a:buNone/>
            </a:pPr>
            <a:r>
              <a:rPr lang="id-ID" sz="2800">
                <a:solidFill>
                  <a:srgbClr val="FFFF00"/>
                </a:solidFill>
                <a:latin typeface="Arial" charset="0"/>
                <a:cs typeface="Arial" charset="0"/>
              </a:rPr>
              <a:t>dari pendekatan rancang kota</a:t>
            </a:r>
            <a:endParaRPr lang="en-US" sz="2800">
              <a:solidFill>
                <a:srgbClr val="FFFF00"/>
              </a:solidFill>
              <a:latin typeface="Arial" charset="0"/>
              <a:cs typeface="Arial" charset="0"/>
            </a:endParaRPr>
          </a:p>
          <a:p>
            <a:pPr>
              <a:buFontTx/>
              <a:buNone/>
            </a:pPr>
            <a:endParaRPr lang="en-US" sz="2800" i="1">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1 Structure, Legibility</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2. Form</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3. Comforts and Convenience</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4. Accessibility</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5. Health and Safety</a:t>
            </a:r>
          </a:p>
          <a:p>
            <a:pPr>
              <a:buClr>
                <a:srgbClr val="FF0000"/>
              </a:buClr>
              <a:buFont typeface="Wingdings" panose="05000000000000000000" pitchFamily="2" charset="2"/>
              <a:buChar char="§"/>
            </a:pPr>
            <a:r>
              <a:rPr lang="en-US" sz="2800" i="1">
                <a:latin typeface="Arial" charset="0"/>
                <a:cs typeface="Arial" charset="0"/>
              </a:rPr>
              <a:t>6. Historic Conservation</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7. Vitality</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8. Natural Conservation</a:t>
            </a:r>
            <a:endParaRPr lang="en-US" sz="2800">
              <a:latin typeface="Arial" charset="0"/>
              <a:cs typeface="Arial" charset="0"/>
            </a:endParaRPr>
          </a:p>
          <a:p>
            <a:pPr>
              <a:buClr>
                <a:srgbClr val="FF0000"/>
              </a:buClr>
              <a:buFont typeface="Wingdings" panose="05000000000000000000" pitchFamily="2" charset="2"/>
              <a:buChar char="§"/>
            </a:pPr>
            <a:r>
              <a:rPr lang="en-US" sz="2800" i="1">
                <a:latin typeface="Arial" charset="0"/>
                <a:cs typeface="Arial" charset="0"/>
              </a:rPr>
              <a:t>9. Diversity</a:t>
            </a:r>
            <a:endParaRPr lang="en-US" sz="2800">
              <a:latin typeface="Arial" charset="0"/>
              <a:cs typeface="Arial" charset="0"/>
            </a:endParaRPr>
          </a:p>
          <a:p>
            <a:pPr>
              <a:buFontTx/>
              <a:buNone/>
            </a:pPr>
            <a:endParaRPr lang="en-US">
              <a:latin typeface="Arial" charset="0"/>
              <a:cs typeface="Arial" charset="0"/>
            </a:endParaRPr>
          </a:p>
        </p:txBody>
      </p:sp>
      <p:sp>
        <p:nvSpPr>
          <p:cNvPr id="4" name="Content Placeholder 2"/>
          <p:cNvSpPr txBox="1">
            <a:spLocks/>
          </p:cNvSpPr>
          <p:nvPr/>
        </p:nvSpPr>
        <p:spPr bwMode="auto">
          <a:xfrm>
            <a:off x="5364089" y="2071688"/>
            <a:ext cx="3779912" cy="4114800"/>
          </a:xfrm>
          <a:prstGeom prst="rect">
            <a:avLst/>
          </a:prstGeom>
          <a:noFill/>
          <a:ln w="9525">
            <a:noFill/>
            <a:miter lim="800000"/>
            <a:headEnd/>
            <a:tailEnd/>
          </a:ln>
        </p:spPr>
        <p:txBody>
          <a:bodyPr/>
          <a:lstStyle/>
          <a:p>
            <a:pPr marL="457200" indent="-457200" eaLnBrk="0" hangingPunct="0">
              <a:spcBef>
                <a:spcPct val="20000"/>
              </a:spcBef>
              <a:buClr>
                <a:srgbClr val="FF0000"/>
              </a:buClr>
              <a:buFont typeface="Wingdings" panose="05000000000000000000" pitchFamily="2" charset="2"/>
              <a:buChar char="§"/>
              <a:defRPr/>
            </a:pPr>
            <a:r>
              <a:rPr lang="en-US" sz="2800" i="1" kern="0">
                <a:latin typeface="Arial" charset="0"/>
                <a:cs typeface="Arial" charset="0"/>
              </a:rPr>
              <a:t>10. Congruence/Fit</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i="1" kern="0">
                <a:latin typeface="Arial" charset="0"/>
                <a:cs typeface="Arial" charset="0"/>
              </a:rPr>
              <a:t>11. Openness</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i="1" kern="0">
                <a:latin typeface="Arial" charset="0"/>
                <a:cs typeface="Arial" charset="0"/>
              </a:rPr>
              <a:t>12. Sociability</a:t>
            </a:r>
          </a:p>
          <a:p>
            <a:pPr marL="457200" indent="-457200" eaLnBrk="0" hangingPunct="0">
              <a:spcBef>
                <a:spcPct val="20000"/>
              </a:spcBef>
              <a:buClr>
                <a:srgbClr val="FF0000"/>
              </a:buClr>
              <a:buFont typeface="Wingdings" panose="05000000000000000000" pitchFamily="2" charset="2"/>
              <a:buChar char="§"/>
              <a:defRPr/>
            </a:pPr>
            <a:r>
              <a:rPr lang="en-US" sz="2800" i="1" kern="0">
                <a:latin typeface="Arial" charset="0"/>
                <a:cs typeface="Arial" charset="0"/>
              </a:rPr>
              <a:t>13. Equity</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kern="0">
                <a:latin typeface="Arial" charset="0"/>
                <a:cs typeface="Arial" charset="0"/>
              </a:rPr>
              <a:t> </a:t>
            </a:r>
            <a:r>
              <a:rPr lang="en-US" sz="2800" i="1" kern="0">
                <a:latin typeface="Arial" charset="0"/>
                <a:cs typeface="Arial" charset="0"/>
              </a:rPr>
              <a:t>14. Maintenance</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kern="0">
                <a:latin typeface="Arial" charset="0"/>
                <a:cs typeface="Arial" charset="0"/>
              </a:rPr>
              <a:t> </a:t>
            </a:r>
            <a:r>
              <a:rPr lang="en-US" sz="2800" i="1" kern="0">
                <a:latin typeface="Arial" charset="0"/>
                <a:cs typeface="Arial" charset="0"/>
              </a:rPr>
              <a:t>15. Adaptability</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kern="0">
                <a:latin typeface="Arial" charset="0"/>
                <a:cs typeface="Arial" charset="0"/>
              </a:rPr>
              <a:t> </a:t>
            </a:r>
            <a:r>
              <a:rPr lang="en-US" sz="2800" i="1" kern="0">
                <a:latin typeface="Arial" charset="0"/>
                <a:cs typeface="Arial" charset="0"/>
              </a:rPr>
              <a:t>16. Meaning</a:t>
            </a:r>
            <a:endParaRPr lang="en-US" sz="2800" kern="0">
              <a:latin typeface="Arial" charset="0"/>
              <a:cs typeface="Arial" charset="0"/>
            </a:endParaRPr>
          </a:p>
          <a:p>
            <a:pPr marL="457200" indent="-457200" eaLnBrk="0" hangingPunct="0">
              <a:spcBef>
                <a:spcPct val="20000"/>
              </a:spcBef>
              <a:buClr>
                <a:srgbClr val="FF0000"/>
              </a:buClr>
              <a:buFont typeface="Wingdings" panose="05000000000000000000" pitchFamily="2" charset="2"/>
              <a:buChar char="§"/>
              <a:defRPr/>
            </a:pPr>
            <a:r>
              <a:rPr lang="en-US" sz="2800" kern="0">
                <a:latin typeface="Arial" charset="0"/>
                <a:cs typeface="Arial" charset="0"/>
              </a:rPr>
              <a:t> </a:t>
            </a:r>
            <a:r>
              <a:rPr lang="en-US" sz="2800" i="1" kern="0">
                <a:latin typeface="Arial" charset="0"/>
                <a:cs typeface="Arial" charset="0"/>
              </a:rPr>
              <a:t>17. Control</a:t>
            </a:r>
            <a:endParaRPr lang="en-US" sz="2800" kern="0">
              <a:latin typeface="Arial" charset="0"/>
              <a:cs typeface="Arial" charset="0"/>
            </a:endParaRPr>
          </a:p>
          <a:p>
            <a:pPr marL="342900" indent="-342900" eaLnBrk="0" hangingPunct="0">
              <a:spcBef>
                <a:spcPct val="20000"/>
              </a:spcBef>
              <a:defRPr/>
            </a:pPr>
            <a:endParaRPr lang="en-US" sz="3200" kern="0">
              <a:latin typeface="Arial" charset="0"/>
              <a:cs typeface="Arial" charset="0"/>
            </a:endParaRPr>
          </a:p>
        </p:txBody>
      </p:sp>
    </p:spTree>
    <p:extLst>
      <p:ext uri="{BB962C8B-B14F-4D97-AF65-F5344CB8AC3E}">
        <p14:creationId xmlns:p14="http://schemas.microsoft.com/office/powerpoint/2010/main" val="105041038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500"/>
                                        <p:tgtEl>
                                          <p:spTgt spid="16387">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Effect transition="in" filter="wipe(up)">
                                      <p:cBhvr>
                                        <p:cTn id="11" dur="500"/>
                                        <p:tgtEl>
                                          <p:spTgt spid="1638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wipe(up)">
                                      <p:cBhvr>
                                        <p:cTn id="16" dur="500"/>
                                        <p:tgtEl>
                                          <p:spTgt spid="16387">
                                            <p:txEl>
                                              <p:pRg st="3" end="3"/>
                                            </p:txEl>
                                          </p:spTgt>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6387">
                                            <p:txEl>
                                              <p:pRg st="4" end="4"/>
                                            </p:txEl>
                                          </p:spTgt>
                                        </p:tgtEl>
                                        <p:attrNameLst>
                                          <p:attrName>style.visibility</p:attrName>
                                        </p:attrNameLst>
                                      </p:cBhvr>
                                      <p:to>
                                        <p:strVal val="visible"/>
                                      </p:to>
                                    </p:set>
                                    <p:animEffect transition="in" filter="wipe(up)">
                                      <p:cBhvr>
                                        <p:cTn id="20" dur="500"/>
                                        <p:tgtEl>
                                          <p:spTgt spid="16387">
                                            <p:txEl>
                                              <p:pRg st="4" end="4"/>
                                            </p:txEl>
                                          </p:spTgt>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Effect transition="in" filter="wipe(up)">
                                      <p:cBhvr>
                                        <p:cTn id="24" dur="500"/>
                                        <p:tgtEl>
                                          <p:spTgt spid="16387">
                                            <p:txEl>
                                              <p:pRg st="5" end="5"/>
                                            </p:txEl>
                                          </p:spTgt>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wipe(up)">
                                      <p:cBhvr>
                                        <p:cTn id="28" dur="500"/>
                                        <p:tgtEl>
                                          <p:spTgt spid="16387">
                                            <p:txEl>
                                              <p:pRg st="6" end="6"/>
                                            </p:txEl>
                                          </p:spTgt>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16387">
                                            <p:txEl>
                                              <p:pRg st="7" end="7"/>
                                            </p:txEl>
                                          </p:spTgt>
                                        </p:tgtEl>
                                        <p:attrNameLst>
                                          <p:attrName>style.visibility</p:attrName>
                                        </p:attrNameLst>
                                      </p:cBhvr>
                                      <p:to>
                                        <p:strVal val="visible"/>
                                      </p:to>
                                    </p:set>
                                    <p:animEffect transition="in" filter="wipe(up)">
                                      <p:cBhvr>
                                        <p:cTn id="32" dur="500"/>
                                        <p:tgtEl>
                                          <p:spTgt spid="16387">
                                            <p:txEl>
                                              <p:pRg st="7" end="7"/>
                                            </p:txEl>
                                          </p:spTgt>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16387">
                                            <p:txEl>
                                              <p:pRg st="8" end="8"/>
                                            </p:txEl>
                                          </p:spTgt>
                                        </p:tgtEl>
                                        <p:attrNameLst>
                                          <p:attrName>style.visibility</p:attrName>
                                        </p:attrNameLst>
                                      </p:cBhvr>
                                      <p:to>
                                        <p:strVal val="visible"/>
                                      </p:to>
                                    </p:set>
                                    <p:animEffect transition="in" filter="wipe(up)">
                                      <p:cBhvr>
                                        <p:cTn id="36" dur="500"/>
                                        <p:tgtEl>
                                          <p:spTgt spid="16387">
                                            <p:txEl>
                                              <p:pRg st="8" end="8"/>
                                            </p:txEl>
                                          </p:spTgt>
                                        </p:tgtEl>
                                      </p:cBhvr>
                                    </p:animEffect>
                                  </p:childTnLst>
                                </p:cTn>
                              </p:par>
                            </p:childTnLst>
                          </p:cTn>
                        </p:par>
                        <p:par>
                          <p:cTn id="37" fill="hold">
                            <p:stCondLst>
                              <p:cond delay="3000"/>
                            </p:stCondLst>
                            <p:childTnLst>
                              <p:par>
                                <p:cTn id="38" presetID="22" presetClass="entr" presetSubtype="1" fill="hold" grpId="0" nodeType="afterEffect">
                                  <p:stCondLst>
                                    <p:cond delay="0"/>
                                  </p:stCondLst>
                                  <p:childTnLst>
                                    <p:set>
                                      <p:cBhvr>
                                        <p:cTn id="39" dur="1" fill="hold">
                                          <p:stCondLst>
                                            <p:cond delay="0"/>
                                          </p:stCondLst>
                                        </p:cTn>
                                        <p:tgtEl>
                                          <p:spTgt spid="16387">
                                            <p:txEl>
                                              <p:pRg st="9" end="9"/>
                                            </p:txEl>
                                          </p:spTgt>
                                        </p:tgtEl>
                                        <p:attrNameLst>
                                          <p:attrName>style.visibility</p:attrName>
                                        </p:attrNameLst>
                                      </p:cBhvr>
                                      <p:to>
                                        <p:strVal val="visible"/>
                                      </p:to>
                                    </p:set>
                                    <p:animEffect transition="in" filter="wipe(up)">
                                      <p:cBhvr>
                                        <p:cTn id="40" dur="500"/>
                                        <p:tgtEl>
                                          <p:spTgt spid="16387">
                                            <p:txEl>
                                              <p:pRg st="9" end="9"/>
                                            </p:txEl>
                                          </p:spTgt>
                                        </p:tgtEl>
                                      </p:cBhvr>
                                    </p:animEffect>
                                  </p:childTnLst>
                                </p:cTn>
                              </p:par>
                            </p:childTnLst>
                          </p:cTn>
                        </p:par>
                        <p:par>
                          <p:cTn id="41" fill="hold">
                            <p:stCondLst>
                              <p:cond delay="3500"/>
                            </p:stCondLst>
                            <p:childTnLst>
                              <p:par>
                                <p:cTn id="42" presetID="22" presetClass="entr" presetSubtype="1" fill="hold" grpId="0" nodeType="afterEffect">
                                  <p:stCondLst>
                                    <p:cond delay="0"/>
                                  </p:stCondLst>
                                  <p:childTnLst>
                                    <p:set>
                                      <p:cBhvr>
                                        <p:cTn id="43" dur="1" fill="hold">
                                          <p:stCondLst>
                                            <p:cond delay="0"/>
                                          </p:stCondLst>
                                        </p:cTn>
                                        <p:tgtEl>
                                          <p:spTgt spid="16387">
                                            <p:txEl>
                                              <p:pRg st="10" end="10"/>
                                            </p:txEl>
                                          </p:spTgt>
                                        </p:tgtEl>
                                        <p:attrNameLst>
                                          <p:attrName>style.visibility</p:attrName>
                                        </p:attrNameLst>
                                      </p:cBhvr>
                                      <p:to>
                                        <p:strVal val="visible"/>
                                      </p:to>
                                    </p:set>
                                    <p:animEffect transition="in" filter="wipe(up)">
                                      <p:cBhvr>
                                        <p:cTn id="44" dur="500"/>
                                        <p:tgtEl>
                                          <p:spTgt spid="16387">
                                            <p:txEl>
                                              <p:pRg st="10" end="10"/>
                                            </p:txEl>
                                          </p:spTgt>
                                        </p:tgtEl>
                                      </p:cBhvr>
                                    </p:animEffect>
                                  </p:childTnLst>
                                </p:cTn>
                              </p:par>
                            </p:childTnLst>
                          </p:cTn>
                        </p:par>
                        <p:par>
                          <p:cTn id="45" fill="hold">
                            <p:stCondLst>
                              <p:cond delay="4000"/>
                            </p:stCondLst>
                            <p:childTnLst>
                              <p:par>
                                <p:cTn id="46" presetID="22" presetClass="entr" presetSubtype="1" fill="hold" grpId="0" nodeType="afterEffect">
                                  <p:stCondLst>
                                    <p:cond delay="0"/>
                                  </p:stCondLst>
                                  <p:childTnLst>
                                    <p:set>
                                      <p:cBhvr>
                                        <p:cTn id="47" dur="1" fill="hold">
                                          <p:stCondLst>
                                            <p:cond delay="0"/>
                                          </p:stCondLst>
                                        </p:cTn>
                                        <p:tgtEl>
                                          <p:spTgt spid="16387">
                                            <p:txEl>
                                              <p:pRg st="11" end="11"/>
                                            </p:txEl>
                                          </p:spTgt>
                                        </p:tgtEl>
                                        <p:attrNameLst>
                                          <p:attrName>style.visibility</p:attrName>
                                        </p:attrNameLst>
                                      </p:cBhvr>
                                      <p:to>
                                        <p:strVal val="visible"/>
                                      </p:to>
                                    </p:set>
                                    <p:animEffect transition="in" filter="wipe(up)">
                                      <p:cBhvr>
                                        <p:cTn id="48" dur="500"/>
                                        <p:tgtEl>
                                          <p:spTgt spid="16387">
                                            <p:txEl>
                                              <p:pRg st="11" end="11"/>
                                            </p:txEl>
                                          </p:spTgt>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up)">
                                      <p:cBhvr>
                                        <p:cTn id="5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1564208" y="1723224"/>
            <a:ext cx="6015583" cy="4874128"/>
          </a:xfrm>
          <a:solidFill>
            <a:schemeClr val="tx2">
              <a:lumMod val="50000"/>
            </a:schemeClr>
          </a:solidFill>
        </p:spPr>
        <p:txBody>
          <a:bodyPr/>
          <a:lstStyle/>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Geografi dan klimatologi</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Tata guna lahan</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Infrastruktur</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Bentuk dan massa bangunan</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Sirkulasi</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Ruang terbuka</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Pedestrian</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Kegiatan penunjang</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Tanda khas</a:t>
            </a:r>
            <a:endParaRPr lang="id-ID" sz="2800">
              <a:latin typeface="Arial Narrow" panose="020B0606020202030204" pitchFamily="34" charset="0"/>
            </a:endParaRPr>
          </a:p>
          <a:p>
            <a:pPr lvl="0">
              <a:spcBef>
                <a:spcPts val="0"/>
              </a:spcBef>
              <a:buClr>
                <a:srgbClr val="FF0000"/>
              </a:buClr>
              <a:buFont typeface="Arial Narrow" panose="020B0606020202030204" pitchFamily="34" charset="0"/>
              <a:buChar char="●"/>
            </a:pPr>
            <a:r>
              <a:rPr lang="en-US" sz="2800">
                <a:latin typeface="Arial Narrow" panose="020B0606020202030204" pitchFamily="34" charset="0"/>
              </a:rPr>
              <a:t>Pelestarian bangunan/kawasan</a:t>
            </a:r>
            <a:endParaRPr lang="id-ID" sz="2800">
              <a:latin typeface="Arial Narrow" panose="020B0606020202030204" pitchFamily="34" charset="0"/>
            </a:endParaRPr>
          </a:p>
          <a:p>
            <a:pPr marL="0" indent="0">
              <a:spcBef>
                <a:spcPts val="0"/>
              </a:spcBef>
              <a:buNone/>
            </a:pPr>
            <a:endParaRPr lang="en-US" sz="1600">
              <a:latin typeface="Arial Narrow" panose="020B0606020202030204" pitchFamily="34" charset="0"/>
            </a:endParaRPr>
          </a:p>
          <a:p>
            <a:pPr marL="0" indent="0">
              <a:spcBef>
                <a:spcPts val="0"/>
              </a:spcBef>
              <a:buNone/>
            </a:pPr>
            <a:r>
              <a:rPr lang="en-US" sz="1600">
                <a:latin typeface="Arial Narrow" panose="020B0606020202030204" pitchFamily="34" charset="0"/>
              </a:rPr>
              <a:t>(A Sastrawan dkk, 1992)</a:t>
            </a:r>
            <a:endParaRPr lang="id-ID" sz="1600">
              <a:latin typeface="Arial Narrow" panose="020B0606020202030204" pitchFamily="34" charset="0"/>
            </a:endParaRPr>
          </a:p>
        </p:txBody>
      </p:sp>
      <p:sp>
        <p:nvSpPr>
          <p:cNvPr id="5" name="Content Placeholder 2">
            <a:extLst>
              <a:ext uri="{FF2B5EF4-FFF2-40B4-BE49-F238E27FC236}">
                <a16:creationId xmlns:a16="http://schemas.microsoft.com/office/drawing/2014/main" id="{91CF5786-8E1A-4A28-823A-4E40CD7B0D5A}"/>
              </a:ext>
            </a:extLst>
          </p:cNvPr>
          <p:cNvSpPr txBox="1">
            <a:spLocks/>
          </p:cNvSpPr>
          <p:nvPr/>
        </p:nvSpPr>
        <p:spPr bwMode="auto">
          <a:xfrm>
            <a:off x="179512" y="596990"/>
            <a:ext cx="8175823"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0"/>
              </a:spcBef>
              <a:buFontTx/>
              <a:buNone/>
            </a:pPr>
            <a:r>
              <a:rPr lang="en-US" kern="0">
                <a:latin typeface="Arial" charset="0"/>
                <a:cs typeface="Arial" charset="0"/>
              </a:rPr>
              <a:t>	</a:t>
            </a:r>
            <a:r>
              <a:rPr lang="en-US" sz="2800" kern="0">
                <a:solidFill>
                  <a:srgbClr val="FFFF00"/>
                </a:solidFill>
                <a:latin typeface="Arial" charset="0"/>
                <a:cs typeface="Arial" charset="0"/>
              </a:rPr>
              <a:t>yang perlu diperhatikan</a:t>
            </a:r>
            <a:endParaRPr lang="id-ID" sz="2800" kern="0">
              <a:solidFill>
                <a:srgbClr val="FFFF00"/>
              </a:solidFill>
              <a:latin typeface="Arial" charset="0"/>
              <a:cs typeface="Arial" charset="0"/>
            </a:endParaRPr>
          </a:p>
          <a:p>
            <a:pPr algn="ctr">
              <a:spcBef>
                <a:spcPts val="0"/>
              </a:spcBef>
              <a:buFontTx/>
              <a:buNone/>
            </a:pPr>
            <a:r>
              <a:rPr lang="id-ID" sz="2800" kern="0">
                <a:solidFill>
                  <a:srgbClr val="FFFF00"/>
                </a:solidFill>
                <a:latin typeface="Arial" charset="0"/>
                <a:cs typeface="Arial" charset="0"/>
              </a:rPr>
              <a:t>dari pendekatan rancang kota</a:t>
            </a:r>
            <a:endParaRPr lang="en-US" kern="0">
              <a:latin typeface="Arial" charset="0"/>
              <a:cs typeface="Arial" charset="0"/>
            </a:endParaRPr>
          </a:p>
        </p:txBody>
      </p:sp>
    </p:spTree>
    <p:extLst>
      <p:ext uri="{BB962C8B-B14F-4D97-AF65-F5344CB8AC3E}">
        <p14:creationId xmlns:p14="http://schemas.microsoft.com/office/powerpoint/2010/main" val="227799433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wipe(up)">
                                      <p:cBhvr>
                                        <p:cTn id="7" dur="500"/>
                                        <p:tgtEl>
                                          <p:spTgt spid="1638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ipe(up)">
                                      <p:cBhvr>
                                        <p:cTn id="19" dur="500"/>
                                        <p:tgtEl>
                                          <p:spTgt spid="16387">
                                            <p:txEl>
                                              <p:pRg st="2" end="2"/>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wipe(up)">
                                      <p:cBhvr>
                                        <p:cTn id="23" dur="500"/>
                                        <p:tgtEl>
                                          <p:spTgt spid="16387">
                                            <p:txEl>
                                              <p:pRg st="3" end="3"/>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up)">
                                      <p:cBhvr>
                                        <p:cTn id="27" dur="500"/>
                                        <p:tgtEl>
                                          <p:spTgt spid="16387">
                                            <p:txEl>
                                              <p:pRg st="4" end="4"/>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Effect transition="in" filter="wipe(up)">
                                      <p:cBhvr>
                                        <p:cTn id="31" dur="500"/>
                                        <p:tgtEl>
                                          <p:spTgt spid="16387">
                                            <p:txEl>
                                              <p:pRg st="5" end="5"/>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6387">
                                            <p:txEl>
                                              <p:pRg st="6" end="6"/>
                                            </p:txEl>
                                          </p:spTgt>
                                        </p:tgtEl>
                                        <p:attrNameLst>
                                          <p:attrName>style.visibility</p:attrName>
                                        </p:attrNameLst>
                                      </p:cBhvr>
                                      <p:to>
                                        <p:strVal val="visible"/>
                                      </p:to>
                                    </p:set>
                                    <p:animEffect transition="in" filter="wipe(up)">
                                      <p:cBhvr>
                                        <p:cTn id="35" dur="500"/>
                                        <p:tgtEl>
                                          <p:spTgt spid="16387">
                                            <p:txEl>
                                              <p:pRg st="6" end="6"/>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6387">
                                            <p:txEl>
                                              <p:pRg st="7" end="7"/>
                                            </p:txEl>
                                          </p:spTgt>
                                        </p:tgtEl>
                                        <p:attrNameLst>
                                          <p:attrName>style.visibility</p:attrName>
                                        </p:attrNameLst>
                                      </p:cBhvr>
                                      <p:to>
                                        <p:strVal val="visible"/>
                                      </p:to>
                                    </p:set>
                                    <p:animEffect transition="in" filter="wipe(up)">
                                      <p:cBhvr>
                                        <p:cTn id="39" dur="500"/>
                                        <p:tgtEl>
                                          <p:spTgt spid="16387">
                                            <p:txEl>
                                              <p:pRg st="7" end="7"/>
                                            </p:tx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6387">
                                            <p:txEl>
                                              <p:pRg st="8" end="8"/>
                                            </p:txEl>
                                          </p:spTgt>
                                        </p:tgtEl>
                                        <p:attrNameLst>
                                          <p:attrName>style.visibility</p:attrName>
                                        </p:attrNameLst>
                                      </p:cBhvr>
                                      <p:to>
                                        <p:strVal val="visible"/>
                                      </p:to>
                                    </p:set>
                                    <p:animEffect transition="in" filter="wipe(up)">
                                      <p:cBhvr>
                                        <p:cTn id="43" dur="500"/>
                                        <p:tgtEl>
                                          <p:spTgt spid="16387">
                                            <p:txEl>
                                              <p:pRg st="8" end="8"/>
                                            </p:tx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16387">
                                            <p:txEl>
                                              <p:pRg st="9" end="9"/>
                                            </p:txEl>
                                          </p:spTgt>
                                        </p:tgtEl>
                                        <p:attrNameLst>
                                          <p:attrName>style.visibility</p:attrName>
                                        </p:attrNameLst>
                                      </p:cBhvr>
                                      <p:to>
                                        <p:strVal val="visible"/>
                                      </p:to>
                                    </p:set>
                                    <p:animEffect transition="in" filter="wipe(up)">
                                      <p:cBhvr>
                                        <p:cTn id="47" dur="500"/>
                                        <p:tgtEl>
                                          <p:spTgt spid="16387">
                                            <p:txEl>
                                              <p:pRg st="9" end="9"/>
                                            </p:tx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16387">
                                            <p:txEl>
                                              <p:pRg st="11" end="11"/>
                                            </p:txEl>
                                          </p:spTgt>
                                        </p:tgtEl>
                                        <p:attrNameLst>
                                          <p:attrName>style.visibility</p:attrName>
                                        </p:attrNameLst>
                                      </p:cBhvr>
                                      <p:to>
                                        <p:strVal val="visible"/>
                                      </p:to>
                                    </p:set>
                                    <p:animEffect transition="in" filter="wipe(up)">
                                      <p:cBhvr>
                                        <p:cTn id="51" dur="500"/>
                                        <p:tgtEl>
                                          <p:spTgt spid="163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76648" y="1723224"/>
            <a:ext cx="8887840" cy="4874128"/>
          </a:xfrm>
          <a:solidFill>
            <a:schemeClr val="bg1">
              <a:lumMod val="50000"/>
            </a:schemeClr>
          </a:solidFill>
        </p:spPr>
        <p:txBody>
          <a:bodyPr/>
          <a:lstStyle/>
          <a:p>
            <a:pPr lvl="0">
              <a:buClr>
                <a:srgbClr val="FF0000"/>
              </a:buClr>
              <a:buFont typeface="Arial Narrow" panose="020B0606020202030204" pitchFamily="34" charset="0"/>
              <a:buChar char="●"/>
            </a:pPr>
            <a:r>
              <a:rPr lang="en-US" sz="2800">
                <a:latin typeface="Arial Narrow" panose="020B0606020202030204" pitchFamily="34" charset="0"/>
              </a:rPr>
              <a:t>Ruang di antara dan di sekitar bangunan </a:t>
            </a:r>
          </a:p>
          <a:p>
            <a:pPr marL="363538" lvl="0" indent="0">
              <a:buClr>
                <a:srgbClr val="FF0000"/>
              </a:buClr>
              <a:buNone/>
            </a:pPr>
            <a:r>
              <a:rPr lang="en-US" sz="1800">
                <a:latin typeface="Arial Narrow" panose="020B0606020202030204" pitchFamily="34" charset="0"/>
              </a:rPr>
              <a:t>(bentuk positif dan negatif, townscape and human awareness)</a:t>
            </a:r>
          </a:p>
          <a:p>
            <a:pPr lvl="0">
              <a:buClr>
                <a:srgbClr val="FF0000"/>
              </a:buClr>
              <a:buFont typeface="Arial Narrow" panose="020B0606020202030204" pitchFamily="34" charset="0"/>
              <a:buChar char="●"/>
            </a:pPr>
            <a:endParaRPr lang="id-ID" sz="1800">
              <a:latin typeface="Arial Narrow" panose="020B0606020202030204" pitchFamily="34" charset="0"/>
            </a:endParaRPr>
          </a:p>
          <a:p>
            <a:pPr lvl="0">
              <a:buClr>
                <a:srgbClr val="FF0000"/>
              </a:buClr>
              <a:buFont typeface="Arial Narrow" panose="020B0606020202030204" pitchFamily="34" charset="0"/>
              <a:buChar char="●"/>
            </a:pPr>
            <a:r>
              <a:rPr lang="en-US" sz="2800">
                <a:latin typeface="Arial Narrow" panose="020B0606020202030204" pitchFamily="34" charset="0"/>
              </a:rPr>
              <a:t>Determinan fisik dari bentuk-bentuk kota </a:t>
            </a:r>
          </a:p>
          <a:p>
            <a:pPr marL="363538" lvl="0" indent="0">
              <a:buClr>
                <a:srgbClr val="FF0000"/>
              </a:buClr>
              <a:buNone/>
            </a:pPr>
            <a:r>
              <a:rPr lang="en-US" sz="1800">
                <a:latin typeface="Arial Narrow" panose="020B0606020202030204" pitchFamily="34" charset="0"/>
              </a:rPr>
              <a:t>(orthogonal and organic form, geometric and axial organizing devices, kinetic and sequential organizing devices, transport networks, communication and service networks, macro urban form)</a:t>
            </a:r>
          </a:p>
          <a:p>
            <a:pPr lvl="0">
              <a:buClr>
                <a:srgbClr val="FF0000"/>
              </a:buClr>
              <a:buFont typeface="Arial Narrow" panose="020B0606020202030204" pitchFamily="34" charset="0"/>
              <a:buChar char="●"/>
            </a:pPr>
            <a:endParaRPr lang="id-ID" sz="1800">
              <a:latin typeface="Arial Narrow" panose="020B0606020202030204" pitchFamily="34" charset="0"/>
            </a:endParaRPr>
          </a:p>
          <a:p>
            <a:pPr lvl="0">
              <a:buClr>
                <a:srgbClr val="FF0000"/>
              </a:buClr>
              <a:buFont typeface="Arial Narrow" panose="020B0606020202030204" pitchFamily="34" charset="0"/>
              <a:buChar char="●"/>
            </a:pPr>
            <a:r>
              <a:rPr lang="en-US" sz="2800">
                <a:latin typeface="Arial Narrow" panose="020B0606020202030204" pitchFamily="34" charset="0"/>
              </a:rPr>
              <a:t>Ruang publik dan privat </a:t>
            </a:r>
          </a:p>
          <a:p>
            <a:pPr marL="268288" lvl="0" indent="0">
              <a:buClr>
                <a:srgbClr val="FF0000"/>
              </a:buClr>
              <a:buNone/>
            </a:pPr>
            <a:r>
              <a:rPr lang="en-US" sz="1800">
                <a:latin typeface="Arial Narrow" panose="020B0606020202030204" pitchFamily="34" charset="0"/>
              </a:rPr>
              <a:t>(purpose of public space, form and location of public space, public building and urban space, influence of public space on urban form, architectural relationships to the public right-of-way, contribution of private development to urban design)</a:t>
            </a:r>
          </a:p>
          <a:p>
            <a:pPr lvl="0"/>
            <a:endParaRPr lang="id-ID" sz="1800">
              <a:latin typeface="Arial Narrow" panose="020B0606020202030204" pitchFamily="34" charset="0"/>
            </a:endParaRPr>
          </a:p>
          <a:p>
            <a:pPr marL="0" indent="0">
              <a:buNone/>
            </a:pPr>
            <a:r>
              <a:rPr lang="en-US" sz="1800">
                <a:latin typeface="Arial Narrow" panose="020B0606020202030204" pitchFamily="34" charset="0"/>
              </a:rPr>
              <a:t>(Robert M. Beckley dalam Catanese, 1979)</a:t>
            </a:r>
            <a:endParaRPr lang="id-ID" sz="1800">
              <a:latin typeface="Arial Narrow" panose="020B0606020202030204" pitchFamily="34" charset="0"/>
            </a:endParaRPr>
          </a:p>
        </p:txBody>
      </p:sp>
      <p:sp>
        <p:nvSpPr>
          <p:cNvPr id="5" name="Content Placeholder 2">
            <a:extLst>
              <a:ext uri="{FF2B5EF4-FFF2-40B4-BE49-F238E27FC236}">
                <a16:creationId xmlns:a16="http://schemas.microsoft.com/office/drawing/2014/main" id="{91CF5786-8E1A-4A28-823A-4E40CD7B0D5A}"/>
              </a:ext>
            </a:extLst>
          </p:cNvPr>
          <p:cNvSpPr txBox="1">
            <a:spLocks/>
          </p:cNvSpPr>
          <p:nvPr/>
        </p:nvSpPr>
        <p:spPr bwMode="auto">
          <a:xfrm>
            <a:off x="179512" y="596990"/>
            <a:ext cx="8175823"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0"/>
              </a:spcBef>
              <a:buFontTx/>
              <a:buNone/>
            </a:pPr>
            <a:r>
              <a:rPr lang="en-US" kern="0">
                <a:latin typeface="Arial" charset="0"/>
                <a:cs typeface="Arial" charset="0"/>
              </a:rPr>
              <a:t>	</a:t>
            </a:r>
            <a:r>
              <a:rPr lang="en-US" sz="2400" kern="0">
                <a:solidFill>
                  <a:srgbClr val="FFFF00"/>
                </a:solidFill>
                <a:latin typeface="Arial Narrow" panose="020B0606020202030204" pitchFamily="34" charset="0"/>
                <a:cs typeface="Arial" charset="0"/>
              </a:rPr>
              <a:t>yang perlu diperhatikan </a:t>
            </a:r>
            <a:r>
              <a:rPr lang="id-ID" sz="2400" kern="0">
                <a:solidFill>
                  <a:srgbClr val="FFFF00"/>
                </a:solidFill>
                <a:latin typeface="Arial Narrow" panose="020B0606020202030204" pitchFamily="34" charset="0"/>
                <a:cs typeface="Arial" charset="0"/>
              </a:rPr>
              <a:t>dari pendekatan rancang kota</a:t>
            </a:r>
            <a:endParaRPr lang="en-US" sz="2400" kern="0">
              <a:solidFill>
                <a:srgbClr val="FFFF00"/>
              </a:solidFill>
              <a:latin typeface="Arial Narrow" panose="020B0606020202030204" pitchFamily="34" charset="0"/>
              <a:cs typeface="Arial" charset="0"/>
            </a:endParaRPr>
          </a:p>
          <a:p>
            <a:pPr algn="ctr">
              <a:spcBef>
                <a:spcPts val="0"/>
              </a:spcBef>
              <a:buFontTx/>
              <a:buNone/>
            </a:pPr>
            <a:r>
              <a:rPr lang="en-US" sz="2800">
                <a:solidFill>
                  <a:srgbClr val="FFFF00"/>
                </a:solidFill>
                <a:latin typeface="Arial" panose="020B0604020202020204" pitchFamily="34" charset="0"/>
                <a:cs typeface="Arial" panose="020B0604020202020204" pitchFamily="34" charset="0"/>
              </a:rPr>
              <a:t>sesuatu yang dimanipulasi</a:t>
            </a:r>
            <a:endParaRPr lang="en-US" sz="2400" kern="0">
              <a:solidFill>
                <a:srgbClr val="FFFF00"/>
              </a:solidFill>
              <a:latin typeface="Arial Narrow" panose="020B0606020202030204" pitchFamily="34" charset="0"/>
              <a:cs typeface="Arial" charset="0"/>
            </a:endParaRPr>
          </a:p>
        </p:txBody>
      </p:sp>
    </p:spTree>
    <p:extLst>
      <p:ext uri="{BB962C8B-B14F-4D97-AF65-F5344CB8AC3E}">
        <p14:creationId xmlns:p14="http://schemas.microsoft.com/office/powerpoint/2010/main" val="214281074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wipe(up)">
                                      <p:cBhvr>
                                        <p:cTn id="7" dur="500"/>
                                        <p:tgtEl>
                                          <p:spTgt spid="1638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Effect transition="in" filter="wipe(up)">
                                      <p:cBhvr>
                                        <p:cTn id="19" dur="500"/>
                                        <p:tgtEl>
                                          <p:spTgt spid="16387">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wipe(up)">
                                      <p:cBhvr>
                                        <p:cTn id="23" dur="500"/>
                                        <p:tgtEl>
                                          <p:spTgt spid="16387">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wipe(up)">
                                      <p:cBhvr>
                                        <p:cTn id="27" dur="500"/>
                                        <p:tgtEl>
                                          <p:spTgt spid="16387">
                                            <p:txEl>
                                              <p:pRg st="6" end="6"/>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6387">
                                            <p:txEl>
                                              <p:pRg st="7" end="7"/>
                                            </p:txEl>
                                          </p:spTgt>
                                        </p:tgtEl>
                                        <p:attrNameLst>
                                          <p:attrName>style.visibility</p:attrName>
                                        </p:attrNameLst>
                                      </p:cBhvr>
                                      <p:to>
                                        <p:strVal val="visible"/>
                                      </p:to>
                                    </p:set>
                                    <p:animEffect transition="in" filter="wipe(up)">
                                      <p:cBhvr>
                                        <p:cTn id="31" dur="500"/>
                                        <p:tgtEl>
                                          <p:spTgt spid="16387">
                                            <p:txEl>
                                              <p:pRg st="7" end="7"/>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6387">
                                            <p:txEl>
                                              <p:pRg st="9" end="9"/>
                                            </p:txEl>
                                          </p:spTgt>
                                        </p:tgtEl>
                                        <p:attrNameLst>
                                          <p:attrName>style.visibility</p:attrName>
                                        </p:attrNameLst>
                                      </p:cBhvr>
                                      <p:to>
                                        <p:strVal val="visible"/>
                                      </p:to>
                                    </p:set>
                                    <p:animEffect transition="in" filter="wipe(up)">
                                      <p:cBhvr>
                                        <p:cTn id="35"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76648" y="1723224"/>
            <a:ext cx="8887840" cy="5063338"/>
          </a:xfrm>
          <a:solidFill>
            <a:schemeClr val="bg1">
              <a:lumMod val="50000"/>
            </a:schemeClr>
          </a:solidFill>
        </p:spPr>
        <p:txBody>
          <a:bodyPr/>
          <a:lstStyle/>
          <a:p>
            <a:pPr lvl="0">
              <a:spcBef>
                <a:spcPts val="0"/>
              </a:spcBef>
              <a:buClr>
                <a:srgbClr val="FF0000"/>
              </a:buClr>
              <a:buFont typeface="Arial" panose="020B0604020202020204" pitchFamily="34" charset="0"/>
              <a:buChar char="●"/>
            </a:pPr>
            <a:r>
              <a:rPr lang="en-US">
                <a:latin typeface="Arial" panose="020B0604020202020204" pitchFamily="34" charset="0"/>
                <a:cs typeface="Arial" panose="020B0604020202020204" pitchFamily="34" charset="0"/>
              </a:rPr>
              <a:t>Issues of Concern:</a:t>
            </a:r>
            <a:endParaRPr lang="id-ID">
              <a:latin typeface="Arial" panose="020B0604020202020204" pitchFamily="34" charset="0"/>
              <a:cs typeface="Arial" panose="020B0604020202020204" pitchFamily="34" charset="0"/>
            </a:endParaRPr>
          </a:p>
          <a:p>
            <a:pPr marL="363538" indent="0">
              <a:spcBef>
                <a:spcPts val="0"/>
              </a:spcBef>
              <a:buNone/>
            </a:pPr>
            <a:r>
              <a:rPr lang="en-US">
                <a:latin typeface="Arial Narrow" panose="020B0606020202030204" pitchFamily="34" charset="0"/>
              </a:rPr>
              <a:t>-fungsional (berkaitan dengan peran suatu elemen disain)</a:t>
            </a:r>
            <a:endParaRPr lang="id-ID">
              <a:latin typeface="Arial Narrow" panose="020B0606020202030204" pitchFamily="34" charset="0"/>
            </a:endParaRPr>
          </a:p>
          <a:p>
            <a:pPr marL="363538" indent="0">
              <a:spcBef>
                <a:spcPts val="0"/>
              </a:spcBef>
              <a:buNone/>
            </a:pPr>
            <a:r>
              <a:rPr lang="en-US">
                <a:latin typeface="Arial Narrow" panose="020B0606020202030204" pitchFamily="34" charset="0"/>
              </a:rPr>
              <a:t>-estetika (berkaitan dengan elemen arsitektur seperti  warna, tekstur, detail)</a:t>
            </a:r>
          </a:p>
          <a:p>
            <a:pPr marL="363538" indent="0">
              <a:spcBef>
                <a:spcPts val="0"/>
              </a:spcBef>
              <a:buNone/>
            </a:pPr>
            <a:endParaRPr lang="id-ID">
              <a:latin typeface="Arial Narrow" panose="020B0606020202030204" pitchFamily="34" charset="0"/>
            </a:endParaRPr>
          </a:p>
          <a:p>
            <a:pPr lvl="0">
              <a:spcBef>
                <a:spcPts val="0"/>
              </a:spcBef>
              <a:buClr>
                <a:srgbClr val="FF0000"/>
              </a:buClr>
              <a:buFont typeface="Arial" panose="020B0604020202020204" pitchFamily="34" charset="0"/>
              <a:buChar char="●"/>
            </a:pPr>
            <a:r>
              <a:rPr lang="en-US">
                <a:latin typeface="Arial" panose="020B0604020202020204" pitchFamily="34" charset="0"/>
                <a:cs typeface="Arial" panose="020B0604020202020204" pitchFamily="34" charset="0"/>
              </a:rPr>
              <a:t>Scope of Issues:</a:t>
            </a:r>
            <a:endParaRPr lang="id-ID">
              <a:latin typeface="Arial" panose="020B0604020202020204" pitchFamily="34" charset="0"/>
              <a:cs typeface="Arial" panose="020B0604020202020204" pitchFamily="34" charset="0"/>
            </a:endParaRPr>
          </a:p>
          <a:p>
            <a:pPr marL="363538" indent="0">
              <a:spcBef>
                <a:spcPts val="0"/>
              </a:spcBef>
              <a:buNone/>
            </a:pPr>
            <a:r>
              <a:rPr lang="en-US">
                <a:latin typeface="Arial Narrow" panose="020B0606020202030204" pitchFamily="34" charset="0"/>
              </a:rPr>
              <a:t>-merefer pada kisaran elemen yang ada pada kendali disain, seperti FAR, tinggi, BC. </a:t>
            </a:r>
          </a:p>
          <a:p>
            <a:pPr marL="363538" indent="0">
              <a:spcBef>
                <a:spcPts val="0"/>
              </a:spcBef>
              <a:buNone/>
            </a:pPr>
            <a:endParaRPr lang="id-ID" sz="1800">
              <a:latin typeface="Arial Narrow" panose="020B0606020202030204" pitchFamily="34" charset="0"/>
            </a:endParaRPr>
          </a:p>
          <a:p>
            <a:pPr marL="0" indent="0">
              <a:spcBef>
                <a:spcPts val="0"/>
              </a:spcBef>
              <a:buNone/>
            </a:pPr>
            <a:r>
              <a:rPr lang="en-US" sz="1800">
                <a:latin typeface="Arial Narrow" panose="020B0606020202030204" pitchFamily="34" charset="0"/>
              </a:rPr>
              <a:t>(Shirvani, 1981)</a:t>
            </a:r>
            <a:endParaRPr lang="id-ID" sz="1800">
              <a:latin typeface="Arial Narrow" panose="020B0606020202030204" pitchFamily="34" charset="0"/>
            </a:endParaRPr>
          </a:p>
        </p:txBody>
      </p:sp>
      <p:sp>
        <p:nvSpPr>
          <p:cNvPr id="5" name="Content Placeholder 2">
            <a:extLst>
              <a:ext uri="{FF2B5EF4-FFF2-40B4-BE49-F238E27FC236}">
                <a16:creationId xmlns:a16="http://schemas.microsoft.com/office/drawing/2014/main" id="{91CF5786-8E1A-4A28-823A-4E40CD7B0D5A}"/>
              </a:ext>
            </a:extLst>
          </p:cNvPr>
          <p:cNvSpPr txBox="1">
            <a:spLocks/>
          </p:cNvSpPr>
          <p:nvPr/>
        </p:nvSpPr>
        <p:spPr bwMode="auto">
          <a:xfrm>
            <a:off x="179512" y="596990"/>
            <a:ext cx="8175823"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0"/>
              </a:spcBef>
              <a:buFontTx/>
              <a:buNone/>
            </a:pPr>
            <a:r>
              <a:rPr lang="en-US" kern="0">
                <a:latin typeface="Arial" charset="0"/>
                <a:cs typeface="Arial" charset="0"/>
              </a:rPr>
              <a:t>	</a:t>
            </a:r>
            <a:r>
              <a:rPr lang="en-US" sz="2400" kern="0">
                <a:solidFill>
                  <a:srgbClr val="FFFF00"/>
                </a:solidFill>
                <a:latin typeface="Arial Narrow" panose="020B0606020202030204" pitchFamily="34" charset="0"/>
                <a:cs typeface="Arial" charset="0"/>
              </a:rPr>
              <a:t>yang perlu diperhatikan </a:t>
            </a:r>
            <a:r>
              <a:rPr lang="id-ID" sz="2400" kern="0">
                <a:solidFill>
                  <a:srgbClr val="FFFF00"/>
                </a:solidFill>
                <a:latin typeface="Arial Narrow" panose="020B0606020202030204" pitchFamily="34" charset="0"/>
                <a:cs typeface="Arial" charset="0"/>
              </a:rPr>
              <a:t>dari pendekatan rancang kota</a:t>
            </a:r>
            <a:endParaRPr lang="en-US" sz="2400" kern="0">
              <a:solidFill>
                <a:srgbClr val="FFFF00"/>
              </a:solidFill>
              <a:latin typeface="Arial Narrow" panose="020B0606020202030204" pitchFamily="34" charset="0"/>
              <a:cs typeface="Arial" charset="0"/>
            </a:endParaRPr>
          </a:p>
          <a:p>
            <a:pPr algn="ctr">
              <a:spcBef>
                <a:spcPts val="0"/>
              </a:spcBef>
              <a:buFontTx/>
              <a:buNone/>
            </a:pPr>
            <a:r>
              <a:rPr lang="en-US" sz="2800">
                <a:solidFill>
                  <a:srgbClr val="FFFF00"/>
                </a:solidFill>
                <a:latin typeface="Arial" panose="020B0604020202020204" pitchFamily="34" charset="0"/>
                <a:cs typeface="Arial" panose="020B0604020202020204" pitchFamily="34" charset="0"/>
              </a:rPr>
              <a:t>elemen kendali rancang kota </a:t>
            </a:r>
            <a:endParaRPr lang="en-US" sz="2800" kern="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88458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wipe(up)">
                                      <p:cBhvr>
                                        <p:cTn id="7" dur="500"/>
                                        <p:tgtEl>
                                          <p:spTgt spid="1638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ipe(up)">
                                      <p:cBhvr>
                                        <p:cTn id="19" dur="500"/>
                                        <p:tgtEl>
                                          <p:spTgt spid="16387">
                                            <p:txEl>
                                              <p:pRg st="2" end="2"/>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wipe(up)">
                                      <p:cBhvr>
                                        <p:cTn id="23" dur="500"/>
                                        <p:tgtEl>
                                          <p:spTgt spid="16387">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wipe(up)">
                                      <p:cBhvr>
                                        <p:cTn id="27" dur="500"/>
                                        <p:tgtEl>
                                          <p:spTgt spid="16387">
                                            <p:txEl>
                                              <p:pRg st="5" end="5"/>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6387">
                                            <p:txEl>
                                              <p:pRg st="7" end="7"/>
                                            </p:txEl>
                                          </p:spTgt>
                                        </p:tgtEl>
                                        <p:attrNameLst>
                                          <p:attrName>style.visibility</p:attrName>
                                        </p:attrNameLst>
                                      </p:cBhvr>
                                      <p:to>
                                        <p:strVal val="visible"/>
                                      </p:to>
                                    </p:set>
                                    <p:animEffect transition="in" filter="wipe(up)">
                                      <p:cBhvr>
                                        <p:cTn id="31"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4000">
                <a:solidFill>
                  <a:schemeClr val="tx1"/>
                </a:solidFill>
                <a:latin typeface="Arial" pitchFamily="34" charset="0"/>
                <a:ea typeface="+mn-ea"/>
                <a:cs typeface="Arial" pitchFamily="34" charset="0"/>
              </a:rPr>
              <a:t>KUALITAS LINGKUNGAN</a:t>
            </a:r>
            <a:endParaRPr lang="en-US" sz="40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1331640" y="1723224"/>
            <a:ext cx="6768752" cy="5063338"/>
          </a:xfrm>
          <a:solidFill>
            <a:schemeClr val="bg1">
              <a:lumMod val="50000"/>
            </a:schemeClr>
          </a:solidFill>
        </p:spPr>
        <p:txBody>
          <a:bodyPr/>
          <a:lstStyle/>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Space</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Visible activities</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Sekuen</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Komunikasi</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Surfaces</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Tanah dan air</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Tanaman</a:t>
            </a:r>
            <a:endParaRPr lang="id-ID" sz="2800">
              <a:latin typeface="Arial" panose="020B0604020202020204" pitchFamily="34" charset="0"/>
              <a:cs typeface="Arial" panose="020B0604020202020204" pitchFamily="34" charset="0"/>
            </a:endParaRPr>
          </a:p>
          <a:p>
            <a:pPr lvl="0">
              <a:spcBef>
                <a:spcPts val="300"/>
              </a:spcBef>
              <a:buClr>
                <a:srgbClr val="FF0000"/>
              </a:buClr>
              <a:buFont typeface="Arial" panose="020B0604020202020204" pitchFamily="34" charset="0"/>
              <a:buChar char="●"/>
            </a:pPr>
            <a:r>
              <a:rPr lang="en-US" sz="2800">
                <a:latin typeface="Arial" panose="020B0604020202020204" pitchFamily="34" charset="0"/>
                <a:cs typeface="Arial" panose="020B0604020202020204" pitchFamily="34" charset="0"/>
              </a:rPr>
              <a:t>Detail </a:t>
            </a:r>
          </a:p>
          <a:p>
            <a:pPr marL="0" lvl="0" indent="0">
              <a:spcBef>
                <a:spcPts val="300"/>
              </a:spcBef>
              <a:buClr>
                <a:srgbClr val="FF0000"/>
              </a:buClr>
              <a:buNone/>
            </a:pPr>
            <a:endParaRPr lang="id-ID" sz="1800">
              <a:latin typeface="Arial Narrow" panose="020B0606020202030204" pitchFamily="34" charset="0"/>
              <a:cs typeface="Arial" panose="020B0604020202020204" pitchFamily="34" charset="0"/>
            </a:endParaRPr>
          </a:p>
          <a:p>
            <a:pPr marL="0" indent="0">
              <a:spcBef>
                <a:spcPts val="300"/>
              </a:spcBef>
              <a:buNone/>
            </a:pPr>
            <a:r>
              <a:rPr lang="en-US" sz="1800">
                <a:latin typeface="Arial Narrow" panose="020B0606020202030204" pitchFamily="34" charset="0"/>
                <a:cs typeface="Arial" panose="020B0604020202020204" pitchFamily="34" charset="0"/>
              </a:rPr>
              <a:t>(Lynch, </a:t>
            </a:r>
            <a:r>
              <a:rPr lang="en-US" sz="1800" i="1">
                <a:latin typeface="Arial Narrow" panose="020B0606020202030204" pitchFamily="34" charset="0"/>
                <a:cs typeface="Arial" panose="020B0604020202020204" pitchFamily="34" charset="0"/>
              </a:rPr>
              <a:t>City Sense and City Design</a:t>
            </a:r>
            <a:r>
              <a:rPr lang="en-US" sz="2800" i="1">
                <a:latin typeface="Arial" panose="020B0604020202020204" pitchFamily="34" charset="0"/>
                <a:cs typeface="Arial" panose="020B0604020202020204" pitchFamily="34" charset="0"/>
              </a:rPr>
              <a:t>)</a:t>
            </a:r>
            <a:endParaRPr lang="id-ID" sz="280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91CF5786-8E1A-4A28-823A-4E40CD7B0D5A}"/>
              </a:ext>
            </a:extLst>
          </p:cNvPr>
          <p:cNvSpPr txBox="1">
            <a:spLocks/>
          </p:cNvSpPr>
          <p:nvPr/>
        </p:nvSpPr>
        <p:spPr bwMode="auto">
          <a:xfrm>
            <a:off x="179512" y="596990"/>
            <a:ext cx="8175823"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0"/>
              </a:spcBef>
              <a:buFontTx/>
              <a:buNone/>
            </a:pPr>
            <a:r>
              <a:rPr lang="en-US" kern="0">
                <a:latin typeface="Arial" charset="0"/>
                <a:cs typeface="Arial" charset="0"/>
              </a:rPr>
              <a:t>	</a:t>
            </a:r>
            <a:r>
              <a:rPr lang="en-US" sz="2400" kern="0">
                <a:solidFill>
                  <a:srgbClr val="FFFF00"/>
                </a:solidFill>
                <a:latin typeface="Arial Narrow" panose="020B0606020202030204" pitchFamily="34" charset="0"/>
                <a:cs typeface="Arial" charset="0"/>
              </a:rPr>
              <a:t>yang perlu diperhatikan </a:t>
            </a:r>
            <a:r>
              <a:rPr lang="id-ID" sz="2400" kern="0">
                <a:solidFill>
                  <a:srgbClr val="FFFF00"/>
                </a:solidFill>
                <a:latin typeface="Arial Narrow" panose="020B0606020202030204" pitchFamily="34" charset="0"/>
                <a:cs typeface="Arial" charset="0"/>
              </a:rPr>
              <a:t>dari pendekatan rancang kota</a:t>
            </a:r>
            <a:endParaRPr lang="en-US" sz="2400" kern="0">
              <a:solidFill>
                <a:srgbClr val="FFFF00"/>
              </a:solidFill>
              <a:latin typeface="Arial Narrow" panose="020B0606020202030204" pitchFamily="34" charset="0"/>
              <a:cs typeface="Arial" charset="0"/>
            </a:endParaRPr>
          </a:p>
          <a:p>
            <a:pPr algn="ctr">
              <a:spcBef>
                <a:spcPts val="0"/>
              </a:spcBef>
              <a:buFontTx/>
              <a:buNone/>
            </a:pPr>
            <a:r>
              <a:rPr lang="en-US" sz="2800">
                <a:solidFill>
                  <a:srgbClr val="FFFF00"/>
                </a:solidFill>
                <a:latin typeface="Arial" panose="020B0604020202020204" pitchFamily="34" charset="0"/>
                <a:cs typeface="Arial" panose="020B0604020202020204" pitchFamily="34" charset="0"/>
              </a:rPr>
              <a:t>elemen kendali rancang kota </a:t>
            </a:r>
            <a:endParaRPr lang="en-US" sz="2800" kern="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293643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wipe(up)">
                                      <p:cBhvr>
                                        <p:cTn id="7" dur="500"/>
                                        <p:tgtEl>
                                          <p:spTgt spid="1638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ipe(up)">
                                      <p:cBhvr>
                                        <p:cTn id="19" dur="500"/>
                                        <p:tgtEl>
                                          <p:spTgt spid="16387">
                                            <p:txEl>
                                              <p:pRg st="2" end="2"/>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wipe(up)">
                                      <p:cBhvr>
                                        <p:cTn id="23" dur="500"/>
                                        <p:tgtEl>
                                          <p:spTgt spid="16387">
                                            <p:txEl>
                                              <p:pRg st="3" end="3"/>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up)">
                                      <p:cBhvr>
                                        <p:cTn id="27" dur="500"/>
                                        <p:tgtEl>
                                          <p:spTgt spid="16387">
                                            <p:txEl>
                                              <p:pRg st="4" end="4"/>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Effect transition="in" filter="wipe(up)">
                                      <p:cBhvr>
                                        <p:cTn id="31" dur="500"/>
                                        <p:tgtEl>
                                          <p:spTgt spid="16387">
                                            <p:txEl>
                                              <p:pRg st="5" end="5"/>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6387">
                                            <p:txEl>
                                              <p:pRg st="6" end="6"/>
                                            </p:txEl>
                                          </p:spTgt>
                                        </p:tgtEl>
                                        <p:attrNameLst>
                                          <p:attrName>style.visibility</p:attrName>
                                        </p:attrNameLst>
                                      </p:cBhvr>
                                      <p:to>
                                        <p:strVal val="visible"/>
                                      </p:to>
                                    </p:set>
                                    <p:animEffect transition="in" filter="wipe(up)">
                                      <p:cBhvr>
                                        <p:cTn id="35" dur="500"/>
                                        <p:tgtEl>
                                          <p:spTgt spid="16387">
                                            <p:txEl>
                                              <p:pRg st="6" end="6"/>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6387">
                                            <p:txEl>
                                              <p:pRg st="7" end="7"/>
                                            </p:txEl>
                                          </p:spTgt>
                                        </p:tgtEl>
                                        <p:attrNameLst>
                                          <p:attrName>style.visibility</p:attrName>
                                        </p:attrNameLst>
                                      </p:cBhvr>
                                      <p:to>
                                        <p:strVal val="visible"/>
                                      </p:to>
                                    </p:set>
                                    <p:animEffect transition="in" filter="wipe(up)">
                                      <p:cBhvr>
                                        <p:cTn id="39" dur="500"/>
                                        <p:tgtEl>
                                          <p:spTgt spid="16387">
                                            <p:txEl>
                                              <p:pRg st="7" end="7"/>
                                            </p:tx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animEffect transition="in" filter="wipe(up)">
                                      <p:cBhvr>
                                        <p:cTn id="43"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38"/>
            <a:ext cx="7772400" cy="600074"/>
          </a:xfrm>
        </p:spPr>
        <p:txBody>
          <a:bodyPr/>
          <a:lstStyle/>
          <a:p>
            <a:pPr>
              <a:defRPr/>
            </a:pPr>
            <a:r>
              <a:rPr lang="en-US" sz="3200">
                <a:solidFill>
                  <a:schemeClr val="tx1"/>
                </a:solidFill>
                <a:latin typeface="Arial" pitchFamily="34" charset="0"/>
                <a:ea typeface="+mn-ea"/>
                <a:cs typeface="Arial" pitchFamily="34" charset="0"/>
              </a:rPr>
              <a:t>MEWUJUDKAN KOTA YANG … LAIN</a:t>
            </a:r>
            <a:endParaRPr lang="en-US" sz="3200">
              <a:solidFill>
                <a:schemeClr val="tx1"/>
              </a:solidFill>
              <a:latin typeface="Arial" pitchFamily="34" charset="0"/>
              <a:cs typeface="Arial" pitchFamily="34" charset="0"/>
            </a:endParaRPr>
          </a:p>
        </p:txBody>
      </p:sp>
      <p:sp>
        <p:nvSpPr>
          <p:cNvPr id="16387" name="Content Placeholder 2"/>
          <p:cNvSpPr>
            <a:spLocks noGrp="1"/>
          </p:cNvSpPr>
          <p:nvPr>
            <p:ph idx="1"/>
          </p:nvPr>
        </p:nvSpPr>
        <p:spPr>
          <a:xfrm>
            <a:off x="428625" y="1124743"/>
            <a:ext cx="8286750" cy="5733257"/>
          </a:xfrm>
        </p:spPr>
        <p:txBody>
          <a:bodyPr/>
          <a:lstStyle/>
          <a:p>
            <a:pPr>
              <a:buFontTx/>
              <a:buNone/>
            </a:pPr>
            <a:r>
              <a:rPr lang="en-US">
                <a:latin typeface="Arial" charset="0"/>
                <a:cs typeface="Arial" charset="0"/>
              </a:rPr>
              <a:t>lihat file: </a:t>
            </a:r>
            <a:r>
              <a:rPr lang="en-US" i="1">
                <a:solidFill>
                  <a:srgbClr val="FFFF00"/>
                </a:solidFill>
                <a:latin typeface="Arial" charset="0"/>
                <a:cs typeface="Arial" charset="0"/>
                <a:hlinkClick r:id="rId2" action="ppaction://hlinkpres?slideindex=1&amp;slidetitle=">
                  <a:extLst>
                    <a:ext uri="{A12FA001-AC4F-418D-AE19-62706E023703}">
                      <ahyp:hlinkClr xmlns:ahyp="http://schemas.microsoft.com/office/drawing/2018/hyperlinkcolor" val="tx"/>
                    </a:ext>
                  </a:extLst>
                </a:hlinkClick>
              </a:rPr>
              <a:t>MB Kota berkelanjutan.pptx</a:t>
            </a:r>
            <a:endParaRPr lang="en-US" i="1">
              <a:solidFill>
                <a:srgbClr val="FFFF00"/>
              </a:solidFill>
              <a:latin typeface="Arial" charset="0"/>
              <a:cs typeface="Arial" charset="0"/>
            </a:endParaRPr>
          </a:p>
          <a:p>
            <a:pPr marL="0" indent="0">
              <a:buNone/>
            </a:pPr>
            <a:r>
              <a:rPr lang="en-US" sz="2400" i="1">
                <a:solidFill>
                  <a:srgbClr val="FFFFFF"/>
                </a:solidFill>
                <a:latin typeface="Arial Narrow" panose="020B0606020202030204" pitchFamily="34" charset="0"/>
                <a:cs typeface="Arial" charset="0"/>
              </a:rPr>
              <a:t>(sumber: </a:t>
            </a:r>
            <a:r>
              <a:rPr lang="id-ID" sz="2400" u="sng">
                <a:solidFill>
                  <a:srgbClr val="FFFFFF"/>
                </a:solidFill>
                <a:latin typeface="Arial Narrow" panose="020B0606020202030204" pitchFamily="34" charset="0"/>
              </a:rPr>
              <a:t>kotaku.pu.go.id › pustaka › files › modul2 › peldas2016</a:t>
            </a:r>
          </a:p>
          <a:p>
            <a:pPr marL="0" indent="0">
              <a:buNone/>
            </a:pPr>
            <a:endParaRPr lang="en-US" i="1">
              <a:solidFill>
                <a:srgbClr val="FFFF00"/>
              </a:solidFill>
              <a:latin typeface="Arial" charset="0"/>
              <a:cs typeface="Arial" charset="0"/>
            </a:endParaRPr>
          </a:p>
        </p:txBody>
      </p:sp>
    </p:spTree>
    <p:extLst>
      <p:ext uri="{BB962C8B-B14F-4D97-AF65-F5344CB8AC3E}">
        <p14:creationId xmlns:p14="http://schemas.microsoft.com/office/powerpoint/2010/main" val="57323663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up)">
                                      <p:cBhvr>
                                        <p:cTn id="12"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B726B-41DB-4A7A-AAE8-05FBD59310F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49E83AFB-B031-4B4F-A09D-DEA9734DFD2F}"/>
              </a:ext>
            </a:extLst>
          </p:cNvPr>
          <p:cNvSpPr>
            <a:spLocks noGrp="1"/>
          </p:cNvSpPr>
          <p:nvPr>
            <p:ph idx="1"/>
          </p:nvPr>
        </p:nvSpPr>
        <p:spPr/>
        <p:txBody>
          <a:bodyPr/>
          <a:lstStyle/>
          <a:p>
            <a:endParaRPr lang="id-ID"/>
          </a:p>
        </p:txBody>
      </p:sp>
      <p:sp>
        <p:nvSpPr>
          <p:cNvPr id="4" name="Arrow: Striped Right 3">
            <a:extLst>
              <a:ext uri="{FF2B5EF4-FFF2-40B4-BE49-F238E27FC236}">
                <a16:creationId xmlns:a16="http://schemas.microsoft.com/office/drawing/2014/main" id="{345C3EA5-F9F4-4B25-AF68-7620EC266FAC}"/>
              </a:ext>
            </a:extLst>
          </p:cNvPr>
          <p:cNvSpPr/>
          <p:nvPr/>
        </p:nvSpPr>
        <p:spPr bwMode="auto">
          <a:xfrm rot="5400000">
            <a:off x="2267744" y="1988840"/>
            <a:ext cx="4464496" cy="3456384"/>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d-ID"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2016273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55576" y="2852936"/>
            <a:ext cx="7772400" cy="2664296"/>
          </a:xfrm>
        </p:spPr>
        <p:txBody>
          <a:bodyPr/>
          <a:lstStyle/>
          <a:p>
            <a:pPr eaLnBrk="1" hangingPunct="1"/>
            <a:br>
              <a:rPr lang="id-ID">
                <a:latin typeface="Arial" charset="0"/>
                <a:cs typeface="Arial" charset="0"/>
              </a:rPr>
            </a:br>
            <a:r>
              <a:rPr lang="id-ID">
                <a:latin typeface="Arial" charset="0"/>
                <a:cs typeface="Arial" charset="0"/>
              </a:rPr>
              <a:t>Lanjut ke </a:t>
            </a:r>
            <a:br>
              <a:rPr lang="en-US">
                <a:latin typeface="Arial" charset="0"/>
                <a:cs typeface="Arial" charset="0"/>
              </a:rPr>
            </a:br>
            <a:r>
              <a:rPr lang="en-US">
                <a:solidFill>
                  <a:srgbClr val="FFFFFF"/>
                </a:solidFill>
                <a:latin typeface="Arial" charset="0"/>
                <a:cs typeface="Arial" charset="0"/>
              </a:rPr>
              <a:t>Identifikasi Kota yang Memerlukan </a:t>
            </a:r>
            <a:r>
              <a:rPr lang="en-US">
                <a:solidFill>
                  <a:schemeClr val="tx1"/>
                </a:solidFill>
                <a:latin typeface="Arial" charset="0"/>
                <a:cs typeface="Arial" charset="0"/>
              </a:rPr>
              <a:t>Peremajaan Kota</a:t>
            </a:r>
          </a:p>
        </p:txBody>
      </p:sp>
      <p:sp>
        <p:nvSpPr>
          <p:cNvPr id="3" name="Title 1">
            <a:extLst>
              <a:ext uri="{FF2B5EF4-FFF2-40B4-BE49-F238E27FC236}">
                <a16:creationId xmlns:a16="http://schemas.microsoft.com/office/drawing/2014/main" id="{DBBB5E2B-9102-47C5-B534-3F2747B5E8BE}"/>
              </a:ext>
            </a:extLst>
          </p:cNvPr>
          <p:cNvSpPr txBox="1">
            <a:spLocks/>
          </p:cNvSpPr>
          <p:nvPr/>
        </p:nvSpPr>
        <p:spPr bwMode="auto">
          <a:xfrm>
            <a:off x="685800" y="1340768"/>
            <a:ext cx="7772400" cy="26642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solidFill>
                  <a:schemeClr val="accent4">
                    <a:lumMod val="75000"/>
                  </a:schemeClr>
                </a:solidFill>
                <a:latin typeface="Arial" charset="0"/>
                <a:cs typeface="Arial" charset="0"/>
              </a:rPr>
              <a:t>Selesai</a:t>
            </a:r>
            <a:endParaRPr lang="en-US">
              <a:latin typeface="Arial" charset="0"/>
              <a:cs typeface="Arial" charset="0"/>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id-ID" sz="3600" b="1" dirty="0">
                <a:solidFill>
                  <a:srgbClr val="FF0000"/>
                </a:solidFill>
                <a:latin typeface="Arial" charset="0"/>
                <a:ea typeface="Calibri" pitchFamily="34" charset="0"/>
                <a:cs typeface="Arial" charset="0"/>
              </a:rPr>
              <a:t>Kemampuan Akhir</a:t>
            </a:r>
            <a:r>
              <a:rPr lang="en-US" sz="3600" b="1" dirty="0">
                <a:solidFill>
                  <a:srgbClr val="FF0000"/>
                </a:solidFill>
                <a:latin typeface="Arial" charset="0"/>
                <a:ea typeface="Calibri" pitchFamily="34" charset="0"/>
                <a:cs typeface="Arial" charset="0"/>
              </a:rPr>
              <a:t>:</a:t>
            </a:r>
            <a:br>
              <a:rPr lang="en-US" sz="3600" b="1" dirty="0">
                <a:solidFill>
                  <a:srgbClr val="FF0000"/>
                </a:solidFill>
                <a:latin typeface="Arial" charset="0"/>
                <a:ea typeface="Calibri" pitchFamily="34" charset="0"/>
                <a:cs typeface="Arial" charset="0"/>
              </a:rPr>
            </a:br>
            <a:endParaRPr lang="en-US" sz="3600" dirty="0">
              <a:ea typeface="Calibri" pitchFamily="34" charset="0"/>
              <a:cs typeface="Arial" charset="0"/>
            </a:endParaRPr>
          </a:p>
        </p:txBody>
      </p:sp>
      <p:sp>
        <p:nvSpPr>
          <p:cNvPr id="34817" name="Rectangle 1"/>
          <p:cNvSpPr>
            <a:spLocks noChangeArrowheads="1"/>
          </p:cNvSpPr>
          <p:nvPr/>
        </p:nvSpPr>
        <p:spPr bwMode="auto">
          <a:xfrm>
            <a:off x="179388" y="1052513"/>
            <a:ext cx="8572500" cy="2308225"/>
          </a:xfrm>
          <a:prstGeom prst="rect">
            <a:avLst/>
          </a:prstGeom>
          <a:noFill/>
          <a:ln w="9525">
            <a:noFill/>
            <a:miter lim="800000"/>
            <a:headEnd/>
            <a:tailEnd/>
          </a:ln>
          <a:effectLst/>
        </p:spPr>
        <p:txBody>
          <a:bodyPr anchor="ctr">
            <a:spAutoFit/>
          </a:bodyPr>
          <a:lstStyle/>
          <a:p>
            <a:pPr marL="742950" indent="-742950" eaLnBrk="0" hangingPunct="0">
              <a:defRPr/>
            </a:pPr>
            <a:endParaRPr lang="id-ID" sz="3600" dirty="0">
              <a:latin typeface="Arial Narrow"/>
              <a:ea typeface="Times New Roman"/>
              <a:cs typeface="Times New Roman"/>
            </a:endParaRPr>
          </a:p>
          <a:p>
            <a:pPr marL="742950" indent="-742950" eaLnBrk="0" hangingPunct="0">
              <a:buFontTx/>
              <a:buAutoNum type="arabicPeriod"/>
              <a:defRPr/>
            </a:pPr>
            <a:r>
              <a:rPr lang="id-ID" sz="3600" dirty="0">
                <a:latin typeface="Arial Narrow"/>
                <a:ea typeface="Times New Roman"/>
                <a:cs typeface="Times New Roman"/>
              </a:rPr>
              <a:t>Mahasiswa dapat menjelaskan pengertian dan paradigma peremajaan kota</a:t>
            </a:r>
          </a:p>
          <a:p>
            <a:pPr marL="533400" indent="-533400" eaLnBrk="0" hangingPunct="0">
              <a:defRPr/>
            </a:pPr>
            <a:endParaRPr lang="en-US" sz="3600" dirty="0">
              <a:latin typeface="Arial" pitchFamily="34" charset="0"/>
              <a:cs typeface="Arial" pitchFamily="34" charset="0"/>
            </a:endParaRPr>
          </a:p>
        </p:txBody>
      </p:sp>
      <p:sp>
        <p:nvSpPr>
          <p:cNvPr id="4100" name="Rectangle 4"/>
          <p:cNvSpPr>
            <a:spLocks noChangeArrowheads="1"/>
          </p:cNvSpPr>
          <p:nvPr/>
        </p:nvSpPr>
        <p:spPr bwMode="auto">
          <a:xfrm>
            <a:off x="1116013" y="3127375"/>
            <a:ext cx="8027987" cy="3048000"/>
          </a:xfrm>
          <a:prstGeom prst="rect">
            <a:avLst/>
          </a:prstGeom>
          <a:noFill/>
          <a:ln w="9525">
            <a:noFill/>
            <a:miter lim="800000"/>
            <a:headEnd/>
            <a:tailEnd/>
          </a:ln>
        </p:spPr>
        <p:txBody>
          <a:bodyPr anchor="ctr">
            <a:spAutoFit/>
          </a:bodyPr>
          <a:lstStyle/>
          <a:p>
            <a:pPr marL="355600" indent="-355600" eaLnBrk="0" hangingPunct="0">
              <a:buFontTx/>
              <a:buChar char="•"/>
            </a:pPr>
            <a:r>
              <a:rPr lang="id-ID">
                <a:solidFill>
                  <a:srgbClr val="FFFF00"/>
                </a:solidFill>
                <a:latin typeface="Arial" charset="0"/>
                <a:ea typeface="Times New Roman" pitchFamily="18" charset="0"/>
                <a:cs typeface="Arial" charset="0"/>
              </a:rPr>
              <a:t>Dapat menjelaskan secara tepat definisi-definisi peremajaan kota.</a:t>
            </a:r>
          </a:p>
          <a:p>
            <a:pPr marL="355600" indent="-355600" eaLnBrk="0" hangingPunct="0">
              <a:buFontTx/>
              <a:buChar char="•"/>
            </a:pPr>
            <a:endParaRPr lang="id-ID">
              <a:solidFill>
                <a:srgbClr val="FFFF00"/>
              </a:solidFill>
              <a:latin typeface="Arial" charset="0"/>
              <a:ea typeface="Times New Roman" pitchFamily="18" charset="0"/>
              <a:cs typeface="Arial" charset="0"/>
            </a:endParaRPr>
          </a:p>
          <a:p>
            <a:pPr marL="355600" indent="-355600" eaLnBrk="0" hangingPunct="0">
              <a:buFontTx/>
              <a:buChar char="•"/>
            </a:pPr>
            <a:r>
              <a:rPr lang="id-ID">
                <a:solidFill>
                  <a:srgbClr val="FFFF00"/>
                </a:solidFill>
                <a:latin typeface="Arial" charset="0"/>
                <a:ea typeface="Times New Roman" pitchFamily="18" charset="0"/>
                <a:cs typeface="Arial" charset="0"/>
              </a:rPr>
              <a:t>Dapat melengkapi definisi peremajaan kota dengan isu-isu yang relevan.</a:t>
            </a:r>
          </a:p>
          <a:p>
            <a:pPr marL="355600" indent="-355600" eaLnBrk="0" hangingPunct="0">
              <a:buFontTx/>
              <a:buChar char="•"/>
            </a:pPr>
            <a:endParaRPr lang="id-ID">
              <a:solidFill>
                <a:srgbClr val="FFFF00"/>
              </a:solidFill>
              <a:latin typeface="Arial" charset="0"/>
              <a:ea typeface="Times New Roman" pitchFamily="18" charset="0"/>
              <a:cs typeface="Arial" charset="0"/>
            </a:endParaRPr>
          </a:p>
          <a:p>
            <a:pPr marL="355600" indent="-355600" eaLnBrk="0" hangingPunct="0">
              <a:buFont typeface="Arial" charset="0"/>
              <a:buChar char="•"/>
            </a:pPr>
            <a:r>
              <a:rPr lang="id-ID">
                <a:solidFill>
                  <a:srgbClr val="FFFF00"/>
                </a:solidFill>
                <a:latin typeface="Arial" charset="0"/>
                <a:ea typeface="Times New Roman" pitchFamily="18" charset="0"/>
                <a:cs typeface="Arial" charset="0"/>
              </a:rPr>
              <a:t>Dapat membedakan pengertian peremajaan kota sebagai proses, fungsi, dan program. </a:t>
            </a:r>
          </a:p>
        </p:txBody>
      </p:sp>
    </p:spTree>
    <p:extLst>
      <p:ext uri="{BB962C8B-B14F-4D97-AF65-F5344CB8AC3E}">
        <p14:creationId xmlns:p14="http://schemas.microsoft.com/office/powerpoint/2010/main" val="90877576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up)">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WordArt 2"/>
          <p:cNvSpPr>
            <a:spLocks noChangeArrowheads="1" noChangeShapeType="1" noTextEdit="1"/>
          </p:cNvSpPr>
          <p:nvPr/>
        </p:nvSpPr>
        <p:spPr bwMode="auto">
          <a:xfrm>
            <a:off x="3446463" y="5486400"/>
            <a:ext cx="2251075" cy="914400"/>
          </a:xfrm>
          <a:prstGeom prst="rect">
            <a:avLst/>
          </a:prstGeom>
        </p:spPr>
        <p:txBody>
          <a:bodyPr wrap="none" fromWordArt="1">
            <a:prstTxWarp prst="textDeflateBottom">
              <a:avLst>
                <a:gd name="adj" fmla="val 79963"/>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id-ID" sz="3600" kern="10">
                <a:ln w="9525">
                  <a:round/>
                  <a:headEnd/>
                  <a:tailEnd/>
                </a:ln>
                <a:gradFill rotWithShape="1">
                  <a:gsLst>
                    <a:gs pos="0">
                      <a:srgbClr val="FBEAC7"/>
                    </a:gs>
                    <a:gs pos="17999">
                      <a:srgbClr val="FEE7F2"/>
                    </a:gs>
                    <a:gs pos="36000">
                      <a:srgbClr val="FAC77D"/>
                    </a:gs>
                    <a:gs pos="61000">
                      <a:srgbClr val="FBA97D"/>
                    </a:gs>
                    <a:gs pos="82001">
                      <a:srgbClr val="FBD49C"/>
                    </a:gs>
                    <a:gs pos="100000">
                      <a:srgbClr val="FEE7F2"/>
                    </a:gs>
                  </a:gsLst>
                  <a:lin ang="5400000" scaled="1"/>
                </a:gradFill>
                <a:latin typeface="Impact"/>
              </a:rPr>
              <a:t>Wassalam</a:t>
            </a:r>
          </a:p>
        </p:txBody>
      </p:sp>
      <p:sp>
        <p:nvSpPr>
          <p:cNvPr id="373763" name="AutoShape 3"/>
          <p:cNvSpPr>
            <a:spLocks noChangeArrowheads="1"/>
          </p:cNvSpPr>
          <p:nvPr/>
        </p:nvSpPr>
        <p:spPr bwMode="auto">
          <a:xfrm>
            <a:off x="2039938" y="1714500"/>
            <a:ext cx="5064125" cy="3429000"/>
          </a:xfrm>
          <a:prstGeom prst="can">
            <a:avLst>
              <a:gd name="adj" fmla="val 25000"/>
            </a:avLst>
          </a:prstGeom>
          <a:solidFill>
            <a:srgbClr val="8A0000"/>
          </a:solidFill>
          <a:ln w="6350">
            <a:solidFill>
              <a:srgbClr val="660000"/>
            </a:solidFill>
            <a:round/>
            <a:headEnd/>
            <a:tailEnd/>
          </a:ln>
        </p:spPr>
        <p:txBody>
          <a:bodyPr wrap="none" anchor="ctr"/>
          <a:lstStyle/>
          <a:p>
            <a:endParaRPr lang="id-ID"/>
          </a:p>
        </p:txBody>
      </p:sp>
      <p:sp>
        <p:nvSpPr>
          <p:cNvPr id="373764" name="WordArt 4"/>
          <p:cNvSpPr>
            <a:spLocks noChangeArrowheads="1" noChangeShapeType="1" noTextEdit="1"/>
          </p:cNvSpPr>
          <p:nvPr/>
        </p:nvSpPr>
        <p:spPr bwMode="auto">
          <a:xfrm>
            <a:off x="3028950" y="838200"/>
            <a:ext cx="3086100" cy="1060450"/>
          </a:xfrm>
          <a:prstGeom prst="rect">
            <a:avLst/>
          </a:prstGeom>
        </p:spPr>
        <p:txBody>
          <a:bodyPr wrap="none" fromWordArt="1">
            <a:prstTxWarp prst="textDeflateBottom">
              <a:avLst>
                <a:gd name="adj" fmla="val 76528"/>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id-ID" sz="3600" kern="10">
                <a:ln w="9525">
                  <a:round/>
                  <a:headEnd/>
                  <a:tailEnd/>
                </a:ln>
                <a:gradFill rotWithShape="1">
                  <a:gsLst>
                    <a:gs pos="0">
                      <a:srgbClr val="FBEAC7"/>
                    </a:gs>
                    <a:gs pos="17999">
                      <a:srgbClr val="FEE7F2"/>
                    </a:gs>
                    <a:gs pos="36000">
                      <a:srgbClr val="FAC77D"/>
                    </a:gs>
                    <a:gs pos="61000">
                      <a:srgbClr val="FBA97D"/>
                    </a:gs>
                    <a:gs pos="82001">
                      <a:srgbClr val="FBD49C"/>
                    </a:gs>
                    <a:gs pos="100000">
                      <a:srgbClr val="FEE7F2"/>
                    </a:gs>
                  </a:gsLst>
                  <a:lin ang="5400000" scaled="1"/>
                </a:gradFill>
                <a:latin typeface="Impact"/>
              </a:rPr>
              <a:t>Terima kasih</a:t>
            </a:r>
          </a:p>
        </p:txBody>
      </p:sp>
      <p:sp>
        <p:nvSpPr>
          <p:cNvPr id="373765" name="WordArt 5"/>
          <p:cNvSpPr>
            <a:spLocks noChangeArrowheads="1" noChangeShapeType="1" noTextEdit="1"/>
          </p:cNvSpPr>
          <p:nvPr/>
        </p:nvSpPr>
        <p:spPr bwMode="auto">
          <a:xfrm>
            <a:off x="2320925" y="2914650"/>
            <a:ext cx="4502150" cy="1619250"/>
          </a:xfrm>
          <a:prstGeom prst="rect">
            <a:avLst/>
          </a:prstGeom>
        </p:spPr>
        <p:txBody>
          <a:bodyPr wrap="none" fromWordArt="1">
            <a:prstTxWarp prst="textCanDown">
              <a:avLst>
                <a:gd name="adj" fmla="val 24509"/>
              </a:avLst>
            </a:prstTxWarp>
          </a:bodyPr>
          <a:lstStyle/>
          <a:p>
            <a:pPr algn="ctr"/>
            <a:r>
              <a:rPr lang="id-ID" sz="3600" b="1" kern="10" spc="-180">
                <a:ln w="9525">
                  <a:noFill/>
                  <a:round/>
                  <a:headEnd/>
                  <a:tailEnd/>
                </a:ln>
                <a:gradFill rotWithShape="1">
                  <a:gsLst>
                    <a:gs pos="0">
                      <a:srgbClr val="FEE7F2"/>
                    </a:gs>
                    <a:gs pos="9000">
                      <a:srgbClr val="FBD49C"/>
                    </a:gs>
                    <a:gs pos="19501">
                      <a:srgbClr val="FBA97D"/>
                    </a:gs>
                    <a:gs pos="32001">
                      <a:srgbClr val="FAC77D"/>
                    </a:gs>
                    <a:gs pos="41000">
                      <a:srgbClr val="FEE7F2"/>
                    </a:gs>
                    <a:gs pos="50000">
                      <a:srgbClr val="FBEAC7"/>
                    </a:gs>
                    <a:gs pos="59000">
                      <a:srgbClr val="FEE7F2"/>
                    </a:gs>
                    <a:gs pos="67999">
                      <a:srgbClr val="FAC77D"/>
                    </a:gs>
                    <a:gs pos="80499">
                      <a:srgbClr val="FBA97D"/>
                    </a:gs>
                    <a:gs pos="91000">
                      <a:srgbClr val="FBD49C"/>
                    </a:gs>
                    <a:gs pos="100000">
                      <a:srgbClr val="FEE7F2"/>
                    </a:gs>
                  </a:gsLst>
                  <a:lin ang="5400000" scaled="1"/>
                </a:gradFill>
                <a:latin typeface="Arial"/>
                <a:cs typeface="Arial"/>
              </a:rPr>
              <a:t>SELESAI</a:t>
            </a:r>
          </a:p>
        </p:txBody>
      </p:sp>
      <p:sp>
        <p:nvSpPr>
          <p:cNvPr id="6" name="Rectangle 5"/>
          <p:cNvSpPr>
            <a:spLocks noChangeArrowheads="1"/>
          </p:cNvSpPr>
          <p:nvPr/>
        </p:nvSpPr>
        <p:spPr bwMode="auto">
          <a:xfrm>
            <a:off x="1979613" y="4665191"/>
            <a:ext cx="5653087" cy="708025"/>
          </a:xfrm>
          <a:prstGeom prst="rect">
            <a:avLst/>
          </a:prstGeom>
          <a:noFill/>
          <a:ln w="9525">
            <a:noFill/>
            <a:miter lim="800000"/>
            <a:headEnd/>
            <a:tailEnd/>
          </a:ln>
        </p:spPr>
        <p:txBody>
          <a:bodyPr anchor="ctr">
            <a:spAutoFit/>
          </a:bodyPr>
          <a:lstStyle/>
          <a:p>
            <a:pPr>
              <a:defRPr/>
            </a:pPr>
            <a:r>
              <a:rPr lang="id-ID" sz="2000" dirty="0">
                <a:solidFill>
                  <a:schemeClr val="tx1">
                    <a:lumMod val="50000"/>
                  </a:schemeClr>
                </a:solidFill>
                <a:latin typeface="Arial" charset="0"/>
              </a:rPr>
              <a:t> OK, </a:t>
            </a:r>
          </a:p>
          <a:p>
            <a:pPr>
              <a:defRPr/>
            </a:pPr>
            <a:r>
              <a:rPr lang="id-ID" sz="2000" dirty="0">
                <a:solidFill>
                  <a:schemeClr val="tx1">
                    <a:lumMod val="50000"/>
                  </a:schemeClr>
                </a:solidFill>
                <a:latin typeface="Arial" charset="0"/>
              </a:rPr>
              <a:t>dimohon kemudian eksplorasi materi sendiri</a:t>
            </a:r>
            <a:endParaRPr lang="en-US" sz="2000" dirty="0">
              <a:solidFill>
                <a:schemeClr val="tx1">
                  <a:lumMod val="50000"/>
                </a:schemeClr>
              </a:solidFill>
              <a:latin typeface="Arial" charset="0"/>
            </a:endParaRPr>
          </a:p>
        </p:txBody>
      </p:sp>
    </p:spTree>
    <p:extLst>
      <p:ext uri="{BB962C8B-B14F-4D97-AF65-F5344CB8AC3E}">
        <p14:creationId xmlns:p14="http://schemas.microsoft.com/office/powerpoint/2010/main" val="150675031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73763"/>
                                        </p:tgtEl>
                                        <p:attrNameLst>
                                          <p:attrName>style.visibility</p:attrName>
                                        </p:attrNameLst>
                                      </p:cBhvr>
                                      <p:to>
                                        <p:strVal val="visible"/>
                                      </p:to>
                                    </p:set>
                                    <p:anim calcmode="lin" valueType="num">
                                      <p:cBhvr>
                                        <p:cTn id="7" dur="500" fill="hold"/>
                                        <p:tgtEl>
                                          <p:spTgt spid="373763"/>
                                        </p:tgtEl>
                                        <p:attrNameLst>
                                          <p:attrName>ppt_w</p:attrName>
                                        </p:attrNameLst>
                                      </p:cBhvr>
                                      <p:tavLst>
                                        <p:tav tm="0">
                                          <p:val>
                                            <p:fltVal val="0"/>
                                          </p:val>
                                        </p:tav>
                                        <p:tav tm="100000">
                                          <p:val>
                                            <p:strVal val="#ppt_w"/>
                                          </p:val>
                                        </p:tav>
                                      </p:tavLst>
                                    </p:anim>
                                    <p:anim calcmode="lin" valueType="num">
                                      <p:cBhvr>
                                        <p:cTn id="8" dur="500" fill="hold"/>
                                        <p:tgtEl>
                                          <p:spTgt spid="37376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373765"/>
                                        </p:tgtEl>
                                        <p:attrNameLst>
                                          <p:attrName>style.visibility</p:attrName>
                                        </p:attrNameLst>
                                      </p:cBhvr>
                                      <p:to>
                                        <p:strVal val="visible"/>
                                      </p:to>
                                    </p:set>
                                    <p:animEffect transition="in" filter="box(out)">
                                      <p:cBhvr>
                                        <p:cTn id="12" dur="500"/>
                                        <p:tgtEl>
                                          <p:spTgt spid="373765"/>
                                        </p:tgtEl>
                                      </p:cBhvr>
                                    </p:animEffect>
                                  </p:childTnLst>
                                </p:cTn>
                              </p:par>
                            </p:childTnLst>
                          </p:cTn>
                        </p:par>
                        <p:par>
                          <p:cTn id="13" fill="hold">
                            <p:stCondLst>
                              <p:cond delay="1000"/>
                            </p:stCondLst>
                            <p:childTnLst>
                              <p:par>
                                <p:cTn id="14" presetID="2" presetClass="entr" presetSubtype="9" fill="hold" grpId="0" nodeType="afterEffect">
                                  <p:stCondLst>
                                    <p:cond delay="500"/>
                                  </p:stCondLst>
                                  <p:childTnLst>
                                    <p:set>
                                      <p:cBhvr>
                                        <p:cTn id="15" dur="1" fill="hold">
                                          <p:stCondLst>
                                            <p:cond delay="0"/>
                                          </p:stCondLst>
                                        </p:cTn>
                                        <p:tgtEl>
                                          <p:spTgt spid="373764"/>
                                        </p:tgtEl>
                                        <p:attrNameLst>
                                          <p:attrName>style.visibility</p:attrName>
                                        </p:attrNameLst>
                                      </p:cBhvr>
                                      <p:to>
                                        <p:strVal val="visible"/>
                                      </p:to>
                                    </p:set>
                                    <p:anim calcmode="lin" valueType="num">
                                      <p:cBhvr additive="base">
                                        <p:cTn id="16" dur="2000" fill="hold"/>
                                        <p:tgtEl>
                                          <p:spTgt spid="373764"/>
                                        </p:tgtEl>
                                        <p:attrNameLst>
                                          <p:attrName>ppt_x</p:attrName>
                                        </p:attrNameLst>
                                      </p:cBhvr>
                                      <p:tavLst>
                                        <p:tav tm="0">
                                          <p:val>
                                            <p:strVal val="0-#ppt_w/2"/>
                                          </p:val>
                                        </p:tav>
                                        <p:tav tm="100000">
                                          <p:val>
                                            <p:strVal val="#ppt_x"/>
                                          </p:val>
                                        </p:tav>
                                      </p:tavLst>
                                    </p:anim>
                                    <p:anim calcmode="lin" valueType="num">
                                      <p:cBhvr additive="base">
                                        <p:cTn id="17" dur="2000" fill="hold"/>
                                        <p:tgtEl>
                                          <p:spTgt spid="373764"/>
                                        </p:tgtEl>
                                        <p:attrNameLst>
                                          <p:attrName>ppt_y</p:attrName>
                                        </p:attrNameLst>
                                      </p:cBhvr>
                                      <p:tavLst>
                                        <p:tav tm="0">
                                          <p:val>
                                            <p:strVal val="0-#ppt_h/2"/>
                                          </p:val>
                                        </p:tav>
                                        <p:tav tm="100000">
                                          <p:val>
                                            <p:strVal val="#ppt_y"/>
                                          </p:val>
                                        </p:tav>
                                      </p:tavLst>
                                    </p:anim>
                                  </p:childTnLst>
                                </p:cTn>
                              </p:par>
                            </p:childTnLst>
                          </p:cTn>
                        </p:par>
                        <p:par>
                          <p:cTn id="18" fill="hold">
                            <p:stCondLst>
                              <p:cond delay="3500"/>
                            </p:stCondLst>
                            <p:childTnLst>
                              <p:par>
                                <p:cTn id="19" presetID="12" presetClass="exit" presetSubtype="4" fill="hold" grpId="1" nodeType="afterEffect">
                                  <p:stCondLst>
                                    <p:cond delay="0"/>
                                  </p:stCondLst>
                                  <p:childTnLst>
                                    <p:animEffect transition="out" filter="slide(fromBottom)">
                                      <p:cBhvr>
                                        <p:cTn id="20" dur="2000"/>
                                        <p:tgtEl>
                                          <p:spTgt spid="373764"/>
                                        </p:tgtEl>
                                      </p:cBhvr>
                                    </p:animEffect>
                                    <p:set>
                                      <p:cBhvr>
                                        <p:cTn id="21" dur="1" fill="hold">
                                          <p:stCondLst>
                                            <p:cond delay="1999"/>
                                          </p:stCondLst>
                                        </p:cTn>
                                        <p:tgtEl>
                                          <p:spTgt spid="373764"/>
                                        </p:tgtEl>
                                        <p:attrNameLst>
                                          <p:attrName>style.visibility</p:attrName>
                                        </p:attrNameLst>
                                      </p:cBhvr>
                                      <p:to>
                                        <p:strVal val="hidden"/>
                                      </p:to>
                                    </p:set>
                                  </p:childTnLst>
                                </p:cTn>
                              </p:par>
                            </p:childTnLst>
                          </p:cTn>
                        </p:par>
                        <p:par>
                          <p:cTn id="22" fill="hold">
                            <p:stCondLst>
                              <p:cond delay="5500"/>
                            </p:stCondLst>
                            <p:childTnLst>
                              <p:par>
                                <p:cTn id="23" presetID="22" presetClass="entr" presetSubtype="1" fill="hold" grpId="0" nodeType="afterEffect">
                                  <p:stCondLst>
                                    <p:cond delay="500"/>
                                  </p:stCondLst>
                                  <p:childTnLst>
                                    <p:set>
                                      <p:cBhvr>
                                        <p:cTn id="24" dur="1" fill="hold">
                                          <p:stCondLst>
                                            <p:cond delay="0"/>
                                          </p:stCondLst>
                                        </p:cTn>
                                        <p:tgtEl>
                                          <p:spTgt spid="373762"/>
                                        </p:tgtEl>
                                        <p:attrNameLst>
                                          <p:attrName>style.visibility</p:attrName>
                                        </p:attrNameLst>
                                      </p:cBhvr>
                                      <p:to>
                                        <p:strVal val="visible"/>
                                      </p:to>
                                    </p:set>
                                    <p:animEffect transition="in" filter="wipe(up)">
                                      <p:cBhvr>
                                        <p:cTn id="25" dur="2000"/>
                                        <p:tgtEl>
                                          <p:spTgt spid="373762"/>
                                        </p:tgtEl>
                                      </p:cBhvr>
                                    </p:animEffect>
                                  </p:childTnLst>
                                </p:cTn>
                              </p:par>
                            </p:childTnLst>
                          </p:cTn>
                        </p:par>
                        <p:par>
                          <p:cTn id="26" fill="hold">
                            <p:stCondLst>
                              <p:cond delay="8000"/>
                            </p:stCondLst>
                            <p:childTnLst>
                              <p:par>
                                <p:cTn id="27" presetID="12" presetClass="exit" presetSubtype="4" fill="hold" grpId="1" nodeType="afterEffect">
                                  <p:stCondLst>
                                    <p:cond delay="0"/>
                                  </p:stCondLst>
                                  <p:childTnLst>
                                    <p:animEffect transition="out" filter="slide(fromBottom)">
                                      <p:cBhvr>
                                        <p:cTn id="28" dur="2000"/>
                                        <p:tgtEl>
                                          <p:spTgt spid="373762"/>
                                        </p:tgtEl>
                                      </p:cBhvr>
                                    </p:animEffect>
                                    <p:set>
                                      <p:cBhvr>
                                        <p:cTn id="29" dur="1" fill="hold">
                                          <p:stCondLst>
                                            <p:cond delay="1999"/>
                                          </p:stCondLst>
                                        </p:cTn>
                                        <p:tgtEl>
                                          <p:spTgt spid="373762"/>
                                        </p:tgtEl>
                                        <p:attrNameLst>
                                          <p:attrName>style.visibility</p:attrName>
                                        </p:attrNameLst>
                                      </p:cBhvr>
                                      <p:to>
                                        <p:strVal val="hidden"/>
                                      </p:to>
                                    </p:set>
                                  </p:childTnLst>
                                </p:cTn>
                              </p:par>
                            </p:childTnLst>
                          </p:cTn>
                        </p:par>
                        <p:par>
                          <p:cTn id="30" fill="hold">
                            <p:stCondLst>
                              <p:cond delay="10000"/>
                            </p:stCondLst>
                            <p:childTnLst>
                              <p:par>
                                <p:cTn id="31" presetID="1" presetClass="exit" presetSubtype="0" fill="hold" grpId="1" nodeType="afterEffect">
                                  <p:stCondLst>
                                    <p:cond delay="0"/>
                                  </p:stCondLst>
                                  <p:childTnLst>
                                    <p:set>
                                      <p:cBhvr>
                                        <p:cTn id="32" dur="1" fill="hold">
                                          <p:stCondLst>
                                            <p:cond delay="0"/>
                                          </p:stCondLst>
                                        </p:cTn>
                                        <p:tgtEl>
                                          <p:spTgt spid="373763"/>
                                        </p:tgtEl>
                                        <p:attrNameLst>
                                          <p:attrName>style.visibility</p:attrName>
                                        </p:attrNameLst>
                                      </p:cBhvr>
                                      <p:to>
                                        <p:strVal val="hidden"/>
                                      </p:to>
                                    </p:set>
                                  </p:childTnLst>
                                </p:cTn>
                              </p:par>
                              <p:par>
                                <p:cTn id="33" presetID="6" presetClass="emph" presetSubtype="0" fill="hold" grpId="1" nodeType="withEffect">
                                  <p:stCondLst>
                                    <p:cond delay="0"/>
                                  </p:stCondLst>
                                  <p:childTnLst>
                                    <p:animScale>
                                      <p:cBhvr>
                                        <p:cTn id="34" dur="2000" fill="hold"/>
                                        <p:tgtEl>
                                          <p:spTgt spid="373765"/>
                                        </p:tgtEl>
                                      </p:cBhvr>
                                      <p:by x="150000" y="150000"/>
                                    </p:animScale>
                                  </p:childTnLst>
                                </p:cTn>
                              </p:par>
                            </p:childTnLst>
                          </p:cTn>
                        </p:par>
                        <p:par>
                          <p:cTn id="35" fill="hold">
                            <p:stCondLst>
                              <p:cond delay="12000"/>
                            </p:stCondLst>
                            <p:childTnLst>
                              <p:par>
                                <p:cTn id="36" presetID="22" presetClass="entr" presetSubtype="1"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2" grpId="0" animBg="1"/>
      <p:bldP spid="373762" grpId="1" animBg="1"/>
      <p:bldP spid="373763" grpId="0" animBg="1"/>
      <p:bldP spid="373763" grpId="1" animBg="1"/>
      <p:bldP spid="373764" grpId="0" animBg="1"/>
      <p:bldP spid="373764" grpId="1" animBg="1"/>
      <p:bldP spid="373765" grpId="0" animBg="1"/>
      <p:bldP spid="373765" grpId="1"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id-ID" sz="3600" b="1" dirty="0">
                <a:solidFill>
                  <a:srgbClr val="FF0000"/>
                </a:solidFill>
                <a:latin typeface="Arial" charset="0"/>
                <a:ea typeface="Calibri" pitchFamily="34" charset="0"/>
                <a:cs typeface="Arial" charset="0"/>
              </a:rPr>
              <a:t>Kemampuan Akhir</a:t>
            </a:r>
            <a:r>
              <a:rPr lang="en-US" sz="3600" b="1" dirty="0">
                <a:solidFill>
                  <a:srgbClr val="FF0000"/>
                </a:solidFill>
                <a:latin typeface="Arial" charset="0"/>
                <a:ea typeface="Calibri" pitchFamily="34" charset="0"/>
                <a:cs typeface="Arial" charset="0"/>
              </a:rPr>
              <a:t>:</a:t>
            </a:r>
            <a:br>
              <a:rPr lang="en-US" sz="3600" b="1" dirty="0">
                <a:solidFill>
                  <a:srgbClr val="FF0000"/>
                </a:solidFill>
                <a:latin typeface="Arial" charset="0"/>
                <a:ea typeface="Calibri" pitchFamily="34" charset="0"/>
                <a:cs typeface="Arial" charset="0"/>
              </a:rPr>
            </a:br>
            <a:br>
              <a:rPr lang="en-US" sz="3600" b="1" dirty="0">
                <a:solidFill>
                  <a:srgbClr val="FF0000"/>
                </a:solidFill>
                <a:latin typeface="Arial" charset="0"/>
                <a:ea typeface="Calibri" pitchFamily="34" charset="0"/>
                <a:cs typeface="Arial" charset="0"/>
              </a:rPr>
            </a:br>
            <a:endParaRPr lang="en-US" sz="3600" dirty="0">
              <a:ea typeface="Calibri" pitchFamily="34" charset="0"/>
              <a:cs typeface="Arial" charset="0"/>
            </a:endParaRPr>
          </a:p>
        </p:txBody>
      </p:sp>
      <p:sp>
        <p:nvSpPr>
          <p:cNvPr id="34817" name="Rectangle 1"/>
          <p:cNvSpPr>
            <a:spLocks noChangeArrowheads="1"/>
          </p:cNvSpPr>
          <p:nvPr/>
        </p:nvSpPr>
        <p:spPr bwMode="auto">
          <a:xfrm>
            <a:off x="179388" y="1628800"/>
            <a:ext cx="8572500" cy="1754326"/>
          </a:xfrm>
          <a:prstGeom prst="rect">
            <a:avLst/>
          </a:prstGeom>
          <a:noFill/>
          <a:ln w="9525">
            <a:noFill/>
            <a:miter lim="800000"/>
            <a:headEnd/>
            <a:tailEnd/>
          </a:ln>
          <a:effectLst/>
        </p:spPr>
        <p:txBody>
          <a:bodyPr anchor="ctr">
            <a:spAutoFit/>
          </a:bodyPr>
          <a:lstStyle/>
          <a:p>
            <a:pPr marL="533400" indent="-533400" eaLnBrk="0" hangingPunct="0">
              <a:defRPr/>
            </a:pPr>
            <a:r>
              <a:rPr lang="en-US" sz="3600">
                <a:latin typeface="Arial" pitchFamily="34" charset="0"/>
                <a:ea typeface="Calibri" pitchFamily="34" charset="0"/>
                <a:cs typeface="Arial" pitchFamily="34" charset="0"/>
              </a:rPr>
              <a:t>2. </a:t>
            </a:r>
            <a:r>
              <a:rPr lang="id-ID" sz="3600">
                <a:latin typeface="Arial Narrow"/>
                <a:ea typeface="Times New Roman"/>
                <a:cs typeface="Times New Roman"/>
              </a:rPr>
              <a:t>Mahasiswa dapat mengidentifikasi kawasan yang memerlukan peremajaan kota</a:t>
            </a:r>
          </a:p>
          <a:p>
            <a:pPr marL="533400" indent="-533400" eaLnBrk="0" hangingPunct="0">
              <a:defRPr/>
            </a:pPr>
            <a:endParaRPr lang="en-US" sz="3600">
              <a:latin typeface="Arial" pitchFamily="34" charset="0"/>
              <a:cs typeface="Arial" pitchFamily="34" charset="0"/>
            </a:endParaRPr>
          </a:p>
        </p:txBody>
      </p:sp>
      <p:sp>
        <p:nvSpPr>
          <p:cNvPr id="36865" name="Rectangle 1"/>
          <p:cNvSpPr>
            <a:spLocks noChangeArrowheads="1"/>
          </p:cNvSpPr>
          <p:nvPr/>
        </p:nvSpPr>
        <p:spPr bwMode="auto">
          <a:xfrm>
            <a:off x="539552" y="3789040"/>
            <a:ext cx="8316912" cy="2308324"/>
          </a:xfrm>
          <a:prstGeom prst="rect">
            <a:avLst/>
          </a:prstGeom>
          <a:noFill/>
          <a:ln w="9525">
            <a:noFill/>
            <a:miter lim="800000"/>
            <a:headEnd/>
            <a:tailEnd/>
          </a:ln>
        </p:spPr>
        <p:txBody>
          <a:bodyPr anchor="ctr">
            <a:spAutoFit/>
          </a:bodyPr>
          <a:lstStyle/>
          <a:p>
            <a:pPr marL="355600" indent="-355600" eaLnBrk="0" hangingPunct="0">
              <a:buFontTx/>
              <a:buChar char="•"/>
            </a:pPr>
            <a:r>
              <a:rPr lang="id-ID">
                <a:solidFill>
                  <a:srgbClr val="FFFF00"/>
                </a:solidFill>
                <a:latin typeface="Arial" charset="0"/>
                <a:ea typeface="Times New Roman" pitchFamily="18" charset="0"/>
                <a:cs typeface="Arial" charset="0"/>
              </a:rPr>
              <a:t>Dapat menerangkan kawasan perkotaan yang ideal.</a:t>
            </a:r>
          </a:p>
          <a:p>
            <a:pPr marL="355600" indent="-355600" eaLnBrk="0" hangingPunct="0">
              <a:buFontTx/>
              <a:buChar char="•"/>
            </a:pPr>
            <a:endParaRPr lang="id-ID">
              <a:solidFill>
                <a:srgbClr val="FFFF00"/>
              </a:solidFill>
              <a:latin typeface="Arial" charset="0"/>
              <a:ea typeface="Times New Roman" pitchFamily="18" charset="0"/>
              <a:cs typeface="Arial" charset="0"/>
            </a:endParaRPr>
          </a:p>
          <a:p>
            <a:pPr marL="355600" indent="-355600" eaLnBrk="0" hangingPunct="0">
              <a:buFontTx/>
              <a:buChar char="•"/>
            </a:pPr>
            <a:r>
              <a:rPr lang="id-ID">
                <a:solidFill>
                  <a:srgbClr val="FFFF00"/>
                </a:solidFill>
                <a:latin typeface="Arial" charset="0"/>
                <a:ea typeface="Times New Roman" pitchFamily="18" charset="0"/>
                <a:cs typeface="Arial" charset="0"/>
              </a:rPr>
              <a:t>Dapat menentukan kawasan perkotaan yang mengalami permasalahan terkait dengan peremajaan kota.</a:t>
            </a:r>
          </a:p>
          <a:p>
            <a:pPr marL="355600" indent="-355600" eaLnBrk="0" hangingPunct="0">
              <a:buFontTx/>
              <a:buChar char="•"/>
            </a:pPr>
            <a:endParaRPr lang="id-ID">
              <a:solidFill>
                <a:srgbClr val="FFFF00"/>
              </a:solidFill>
              <a:latin typeface="Arial" charset="0"/>
              <a:ea typeface="Times New Roman" pitchFamily="18" charset="0"/>
              <a:cs typeface="Arial" charset="0"/>
            </a:endParaRPr>
          </a:p>
          <a:p>
            <a:pPr marL="355600" indent="-355600" eaLnBrk="0" hangingPunct="0">
              <a:buFontTx/>
              <a:buChar char="•"/>
            </a:pPr>
            <a:r>
              <a:rPr lang="id-ID">
                <a:solidFill>
                  <a:srgbClr val="FFFF00"/>
                </a:solidFill>
                <a:latin typeface="Arial" charset="0"/>
                <a:ea typeface="Times New Roman" pitchFamily="18" charset="0"/>
                <a:cs typeface="Arial" charset="0"/>
              </a:rPr>
              <a:t>Dapat menjelaskan esensi peremajaan kota pada suatu kawasan</a:t>
            </a:r>
          </a:p>
          <a:p>
            <a:pPr marL="355600" indent="-355600" eaLnBrk="0" hangingPunct="0">
              <a:buFontTx/>
              <a:buChar char="•"/>
            </a:pPr>
            <a:endParaRPr lang="id-ID">
              <a:solidFill>
                <a:srgbClr val="FFFF00"/>
              </a:solidFill>
              <a:latin typeface="Arial" charset="0"/>
              <a:ea typeface="Times New Roman" pitchFamily="18" charset="0"/>
              <a:cs typeface="Arial" charset="0"/>
            </a:endParaRPr>
          </a:p>
          <a:p>
            <a:pPr marL="355600" indent="-355600" eaLnBrk="0" hangingPunct="0">
              <a:buFont typeface="Arial" charset="0"/>
              <a:buChar char="•"/>
            </a:pPr>
            <a:r>
              <a:rPr lang="id-ID">
                <a:solidFill>
                  <a:srgbClr val="FFFF00"/>
                </a:solidFill>
                <a:latin typeface="Arial" charset="0"/>
                <a:ea typeface="Times New Roman" pitchFamily="18" charset="0"/>
                <a:cs typeface="Arial" charset="0"/>
              </a:rPr>
              <a:t>Dapat membedakan tipologi peremajaan kota pada suatu kawasan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animEffect transition="in" filter="wipe(up)">
                                      <p:cBhvr>
                                        <p:cTn id="7" dur="500"/>
                                        <p:tgtEl>
                                          <p:spTgt spid="36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600DC5E3-A85E-43D9-BDFE-67DD5E6C501A}"/>
              </a:ext>
            </a:extLst>
          </p:cNvPr>
          <p:cNvSpPr/>
          <p:nvPr/>
        </p:nvSpPr>
        <p:spPr bwMode="auto">
          <a:xfrm>
            <a:off x="2535452" y="2439732"/>
            <a:ext cx="3672408" cy="3009827"/>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d-ID" sz="24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685800" y="-315416"/>
            <a:ext cx="7772400" cy="1143000"/>
          </a:xfrm>
        </p:spPr>
        <p:txBody>
          <a:bodyPr/>
          <a:lstStyle/>
          <a:p>
            <a:pPr>
              <a:defRPr/>
            </a:pPr>
            <a:r>
              <a:rPr lang="en-US" sz="4000">
                <a:solidFill>
                  <a:schemeClr val="tx1"/>
                </a:solidFill>
                <a:latin typeface="Arial" pitchFamily="34" charset="0"/>
                <a:ea typeface="+mn-ea"/>
                <a:cs typeface="Arial" pitchFamily="34" charset="0"/>
              </a:rPr>
              <a:t>SUBSTANSI</a:t>
            </a:r>
            <a:endParaRPr lang="en-US" sz="4000">
              <a:latin typeface="Arial" pitchFamily="34" charset="0"/>
              <a:cs typeface="Arial" pitchFamily="34" charset="0"/>
            </a:endParaRPr>
          </a:p>
        </p:txBody>
      </p:sp>
      <p:sp>
        <p:nvSpPr>
          <p:cNvPr id="3" name="Content Placeholder 2"/>
          <p:cNvSpPr>
            <a:spLocks noGrp="1"/>
          </p:cNvSpPr>
          <p:nvPr>
            <p:ph idx="1"/>
          </p:nvPr>
        </p:nvSpPr>
        <p:spPr>
          <a:xfrm>
            <a:off x="4371656" y="1851757"/>
            <a:ext cx="3933630" cy="1422568"/>
          </a:xfrm>
        </p:spPr>
        <p:txBody>
          <a:bodyPr/>
          <a:lstStyle/>
          <a:p>
            <a:pPr marL="541338" indent="-541338">
              <a:spcBef>
                <a:spcPts val="0"/>
              </a:spcBef>
              <a:buClr>
                <a:srgbClr val="FF3300"/>
              </a:buClr>
              <a:buFont typeface="Wingdings 2" panose="05020102010507070707" pitchFamily="18" charset="2"/>
              <a:buChar char="¢"/>
              <a:defRPr/>
            </a:pPr>
            <a:r>
              <a:rPr lang="en-US" sz="4000">
                <a:solidFill>
                  <a:schemeClr val="tx1">
                    <a:lumMod val="75000"/>
                  </a:schemeClr>
                </a:solidFill>
                <a:latin typeface="Arial" pitchFamily="34" charset="0"/>
                <a:cs typeface="Arial" pitchFamily="34" charset="0"/>
              </a:rPr>
              <a:t>lingkungan sosial</a:t>
            </a:r>
          </a:p>
        </p:txBody>
      </p:sp>
      <p:sp>
        <p:nvSpPr>
          <p:cNvPr id="4" name="Content Placeholder 2"/>
          <p:cNvSpPr txBox="1">
            <a:spLocks/>
          </p:cNvSpPr>
          <p:nvPr/>
        </p:nvSpPr>
        <p:spPr bwMode="auto">
          <a:xfrm>
            <a:off x="178593" y="513986"/>
            <a:ext cx="8786813" cy="1143000"/>
          </a:xfrm>
          <a:prstGeom prst="rect">
            <a:avLst/>
          </a:prstGeom>
          <a:noFill/>
          <a:ln w="9525">
            <a:noFill/>
            <a:miter lim="800000"/>
            <a:headEnd/>
            <a:tailEnd/>
          </a:ln>
        </p:spPr>
        <p:txBody>
          <a:bodyPr/>
          <a:lstStyle/>
          <a:p>
            <a:pPr algn="ctr" eaLnBrk="0" hangingPunct="0">
              <a:spcBef>
                <a:spcPct val="20000"/>
              </a:spcBef>
              <a:defRPr/>
            </a:pPr>
            <a:r>
              <a:rPr lang="en-US" sz="3200" kern="0">
                <a:latin typeface="Arial" pitchFamily="34" charset="0"/>
                <a:cs typeface="Arial" pitchFamily="34" charset="0"/>
              </a:rPr>
              <a:t>secara keseluruhan yang harus diperhatikan oleh para perencana kota</a:t>
            </a:r>
          </a:p>
        </p:txBody>
      </p:sp>
      <p:sp>
        <p:nvSpPr>
          <p:cNvPr id="6" name="Content Placeholder 2">
            <a:extLst>
              <a:ext uri="{FF2B5EF4-FFF2-40B4-BE49-F238E27FC236}">
                <a16:creationId xmlns:a16="http://schemas.microsoft.com/office/drawing/2014/main" id="{7BAE0232-2E55-4595-A202-54C89C944807}"/>
              </a:ext>
            </a:extLst>
          </p:cNvPr>
          <p:cNvSpPr txBox="1">
            <a:spLocks/>
          </p:cNvSpPr>
          <p:nvPr/>
        </p:nvSpPr>
        <p:spPr bwMode="auto">
          <a:xfrm>
            <a:off x="6185168" y="5178297"/>
            <a:ext cx="3420339" cy="1450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41338" indent="-541338">
              <a:spcBef>
                <a:spcPts val="0"/>
              </a:spcBef>
              <a:buClr>
                <a:srgbClr val="FF3300"/>
              </a:buClr>
              <a:buFont typeface="Wingdings 2" panose="05020102010507070707" pitchFamily="18" charset="2"/>
              <a:buChar char="¢"/>
              <a:defRPr/>
            </a:pPr>
            <a:r>
              <a:rPr lang="en-US" sz="4000" kern="0">
                <a:solidFill>
                  <a:schemeClr val="tx1">
                    <a:lumMod val="75000"/>
                  </a:schemeClr>
                </a:solidFill>
                <a:latin typeface="Arial" pitchFamily="34" charset="0"/>
                <a:cs typeface="Arial" pitchFamily="34" charset="0"/>
              </a:rPr>
              <a:t>lingkungan fisik</a:t>
            </a:r>
          </a:p>
        </p:txBody>
      </p:sp>
      <p:sp>
        <p:nvSpPr>
          <p:cNvPr id="7" name="Content Placeholder 2">
            <a:extLst>
              <a:ext uri="{FF2B5EF4-FFF2-40B4-BE49-F238E27FC236}">
                <a16:creationId xmlns:a16="http://schemas.microsoft.com/office/drawing/2014/main" id="{5B30F808-A4EB-4B38-AD5C-E10BEE45EBB8}"/>
              </a:ext>
            </a:extLst>
          </p:cNvPr>
          <p:cNvSpPr txBox="1">
            <a:spLocks/>
          </p:cNvSpPr>
          <p:nvPr/>
        </p:nvSpPr>
        <p:spPr bwMode="auto">
          <a:xfrm>
            <a:off x="775603" y="4899468"/>
            <a:ext cx="2878088" cy="1450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158875" indent="0">
              <a:spcBef>
                <a:spcPts val="0"/>
              </a:spcBef>
              <a:buClr>
                <a:srgbClr val="FF3300"/>
              </a:buClr>
              <a:buFont typeface="Wingdings 2" panose="05020102010507070707" pitchFamily="18" charset="2"/>
              <a:buChar char="¢"/>
              <a:defRPr/>
            </a:pPr>
            <a:r>
              <a:rPr lang="en-US" sz="4000" kern="0">
                <a:solidFill>
                  <a:schemeClr val="tx1">
                    <a:lumMod val="75000"/>
                  </a:schemeClr>
                </a:solidFill>
                <a:latin typeface="Arial" pitchFamily="34" charset="0"/>
                <a:cs typeface="Arial" pitchFamily="34" charset="0"/>
              </a:rPr>
              <a:t>.</a:t>
            </a:r>
          </a:p>
          <a:p>
            <a:pPr marL="0" indent="0">
              <a:spcBef>
                <a:spcPts val="0"/>
              </a:spcBef>
              <a:buClr>
                <a:srgbClr val="FF3300"/>
              </a:buClr>
              <a:buNone/>
              <a:defRPr/>
            </a:pPr>
            <a:r>
              <a:rPr lang="en-US" sz="4000" kern="0">
                <a:solidFill>
                  <a:schemeClr val="tx1">
                    <a:lumMod val="75000"/>
                  </a:schemeClr>
                </a:solidFill>
                <a:latin typeface="Arial" pitchFamily="34" charset="0"/>
                <a:cs typeface="Arial" pitchFamily="34" charset="0"/>
              </a:rPr>
              <a:t>lingkungan </a:t>
            </a:r>
            <a:r>
              <a:rPr lang="id-ID" sz="4000" kern="0">
                <a:solidFill>
                  <a:schemeClr val="tx1">
                    <a:lumMod val="75000"/>
                  </a:schemeClr>
                </a:solidFill>
                <a:latin typeface="Arial" pitchFamily="34" charset="0"/>
                <a:cs typeface="Arial" pitchFamily="34" charset="0"/>
              </a:rPr>
              <a:t>ekonomi</a:t>
            </a:r>
            <a:endParaRPr lang="en-US" sz="4000" kern="0">
              <a:solidFill>
                <a:schemeClr val="tx1">
                  <a:lumMod val="75000"/>
                </a:schemeClr>
              </a:solidFill>
              <a:latin typeface="Arial" pitchFamily="34" charset="0"/>
              <a:cs typeface="Arial" pitchFamily="34" charset="0"/>
            </a:endParaRP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EA30-83D6-4EB4-AC57-1FC466FBD77B}"/>
              </a:ext>
            </a:extLst>
          </p:cNvPr>
          <p:cNvSpPr>
            <a:spLocks noGrp="1"/>
          </p:cNvSpPr>
          <p:nvPr>
            <p:ph type="title"/>
          </p:nvPr>
        </p:nvSpPr>
        <p:spPr>
          <a:xfrm>
            <a:off x="715043" y="0"/>
            <a:ext cx="7772400" cy="980728"/>
          </a:xfrm>
        </p:spPr>
        <p:txBody>
          <a:bodyPr/>
          <a:lstStyle/>
          <a:p>
            <a:r>
              <a:rPr lang="en-US" sz="4000">
                <a:solidFill>
                  <a:schemeClr val="tx1"/>
                </a:solidFill>
                <a:latin typeface="Arial" panose="020B0604020202020204" pitchFamily="34" charset="0"/>
                <a:cs typeface="Arial" panose="020B0604020202020204" pitchFamily="34" charset="0"/>
              </a:rPr>
              <a:t>PENGELOLAAN KOTA</a:t>
            </a:r>
            <a:endParaRPr lang="id-ID" sz="400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EE26FC-2F4D-4B10-B928-3E8D4644C23B}"/>
              </a:ext>
            </a:extLst>
          </p:cNvPr>
          <p:cNvSpPr>
            <a:spLocks noGrp="1"/>
          </p:cNvSpPr>
          <p:nvPr>
            <p:ph idx="1"/>
          </p:nvPr>
        </p:nvSpPr>
        <p:spPr>
          <a:xfrm>
            <a:off x="685800" y="908720"/>
            <a:ext cx="7772400" cy="3240360"/>
          </a:xfrm>
        </p:spPr>
        <p:txBody>
          <a:bodyPr/>
          <a:lstStyle/>
          <a:p>
            <a:pPr marL="0" indent="0">
              <a:buNone/>
            </a:pPr>
            <a:r>
              <a:rPr lang="id-ID" sz="2800">
                <a:latin typeface="Arial" panose="020B0604020202020204" pitchFamily="34" charset="0"/>
                <a:cs typeface="Arial" panose="020B0604020202020204" pitchFamily="34" charset="0"/>
              </a:rPr>
              <a:t>membuat kota</a:t>
            </a:r>
            <a:r>
              <a:rPr lang="en-US" sz="2800">
                <a:latin typeface="Arial" panose="020B0604020202020204" pitchFamily="34" charset="0"/>
                <a:cs typeface="Arial" panose="020B0604020202020204" pitchFamily="34" charset="0"/>
              </a:rPr>
              <a:t>:</a:t>
            </a:r>
          </a:p>
          <a:p>
            <a:pPr marL="0" indent="0">
              <a:buNone/>
            </a:pPr>
            <a:r>
              <a:rPr lang="id-ID" sz="2800">
                <a:latin typeface="Arial" panose="020B0604020202020204" pitchFamily="34" charset="0"/>
                <a:cs typeface="Arial" panose="020B0604020202020204" pitchFamily="34" charset="0"/>
              </a:rPr>
              <a:t> </a:t>
            </a:r>
            <a:endParaRPr lang="en-US" sz="2800">
              <a:latin typeface="Arial" panose="020B0604020202020204" pitchFamily="34" charset="0"/>
              <a:cs typeface="Arial" panose="020B0604020202020204" pitchFamily="34" charset="0"/>
            </a:endParaRPr>
          </a:p>
          <a:p>
            <a:pPr>
              <a:buClr>
                <a:srgbClr val="FF0000"/>
              </a:buClr>
              <a:buFont typeface="Wingdings 2" panose="05020102010507070707" pitchFamily="18" charset="2"/>
              <a:buChar char="¢"/>
            </a:pP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LAYAK HUNI</a:t>
            </a: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a:t>
            </a:r>
            <a:r>
              <a:rPr lang="id-ID" sz="2800" i="1">
                <a:latin typeface="Arial" panose="020B0604020202020204" pitchFamily="34" charset="0"/>
                <a:cs typeface="Arial" panose="020B0604020202020204" pitchFamily="34" charset="0"/>
              </a:rPr>
              <a:t>LIV</a:t>
            </a:r>
            <a:r>
              <a:rPr lang="en-US" sz="2800" i="1">
                <a:latin typeface="Arial" panose="020B0604020202020204" pitchFamily="34" charset="0"/>
                <a:cs typeface="Arial" panose="020B0604020202020204" pitchFamily="34" charset="0"/>
              </a:rPr>
              <a:t>E</a:t>
            </a:r>
            <a:r>
              <a:rPr lang="id-ID" sz="2800" i="1">
                <a:latin typeface="Arial" panose="020B0604020202020204" pitchFamily="34" charset="0"/>
                <a:cs typeface="Arial" panose="020B0604020202020204" pitchFamily="34" charset="0"/>
              </a:rPr>
              <a:t>ABLE</a:t>
            </a:r>
            <a:r>
              <a:rPr lang="id-ID" sz="2800">
                <a:latin typeface="Arial" panose="020B0604020202020204" pitchFamily="34" charset="0"/>
                <a:cs typeface="Arial" panose="020B0604020202020204" pitchFamily="34" charset="0"/>
              </a:rPr>
              <a:t>)</a:t>
            </a:r>
            <a:r>
              <a:rPr lang="en-US" sz="2800">
                <a:latin typeface="Arial" panose="020B0604020202020204" pitchFamily="34" charset="0"/>
                <a:cs typeface="Arial" panose="020B0604020202020204" pitchFamily="34" charset="0"/>
              </a:rPr>
              <a:t>;</a:t>
            </a:r>
          </a:p>
          <a:p>
            <a:pPr>
              <a:buClr>
                <a:srgbClr val="FF0000"/>
              </a:buClr>
              <a:buFont typeface="Wingdings 2" panose="05020102010507070707" pitchFamily="18" charset="2"/>
              <a:buChar char="¢"/>
            </a:pP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BERJATI DIRI</a:t>
            </a: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a:t>
            </a:r>
            <a:r>
              <a:rPr lang="id-ID" sz="2800" i="1">
                <a:latin typeface="Arial" panose="020B0604020202020204" pitchFamily="34" charset="0"/>
                <a:cs typeface="Arial" panose="020B0604020202020204" pitchFamily="34" charset="0"/>
              </a:rPr>
              <a:t>IMAGEABLE</a:t>
            </a:r>
            <a:r>
              <a:rPr lang="id-ID" sz="2800">
                <a:latin typeface="Arial" panose="020B0604020202020204" pitchFamily="34" charset="0"/>
                <a:cs typeface="Arial" panose="020B0604020202020204" pitchFamily="34" charset="0"/>
              </a:rPr>
              <a:t>)</a:t>
            </a:r>
            <a:r>
              <a:rPr lang="en-US" sz="2800">
                <a:latin typeface="Arial" panose="020B0604020202020204" pitchFamily="34" charset="0"/>
                <a:cs typeface="Arial" panose="020B0604020202020204" pitchFamily="34" charset="0"/>
              </a:rPr>
              <a:t>;</a:t>
            </a:r>
          </a:p>
          <a:p>
            <a:pPr>
              <a:buClr>
                <a:srgbClr val="FF0000"/>
              </a:buClr>
              <a:buFont typeface="Wingdings 2" panose="05020102010507070707" pitchFamily="18" charset="2"/>
              <a:buChar char="¢"/>
            </a:pP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PRODUKTIF</a:t>
            </a: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a:t>
            </a:r>
            <a:r>
              <a:rPr lang="id-ID" sz="2800" i="1">
                <a:latin typeface="Arial" panose="020B0604020202020204" pitchFamily="34" charset="0"/>
                <a:cs typeface="Arial" panose="020B0604020202020204" pitchFamily="34" charset="0"/>
              </a:rPr>
              <a:t>ENDURING</a:t>
            </a:r>
            <a:r>
              <a:rPr lang="id-ID" sz="2800">
                <a:latin typeface="Arial" panose="020B0604020202020204" pitchFamily="34" charset="0"/>
                <a:cs typeface="Arial" panose="020B0604020202020204" pitchFamily="34" charset="0"/>
              </a:rPr>
              <a:t>)</a:t>
            </a:r>
            <a:r>
              <a:rPr lang="en-US" sz="2800">
                <a:latin typeface="Arial" panose="020B0604020202020204" pitchFamily="34" charset="0"/>
                <a:cs typeface="Arial" panose="020B0604020202020204" pitchFamily="34" charset="0"/>
              </a:rPr>
              <a:t>;</a:t>
            </a:r>
            <a:r>
              <a:rPr lang="id-ID" sz="2800">
                <a:latin typeface="Arial" panose="020B0604020202020204" pitchFamily="34" charset="0"/>
                <a:cs typeface="Arial" panose="020B0604020202020204" pitchFamily="34" charset="0"/>
              </a:rPr>
              <a:t> DAN </a:t>
            </a:r>
            <a:endParaRPr lang="en-US" sz="2800">
              <a:latin typeface="Arial" panose="020B0604020202020204" pitchFamily="34" charset="0"/>
              <a:cs typeface="Arial" panose="020B0604020202020204" pitchFamily="34" charset="0"/>
            </a:endParaRPr>
          </a:p>
          <a:p>
            <a:pPr>
              <a:buClr>
                <a:srgbClr val="FF0000"/>
              </a:buClr>
              <a:buFont typeface="Wingdings 2" panose="05020102010507070707" pitchFamily="18" charset="2"/>
              <a:buChar char="¢"/>
            </a:pPr>
            <a:r>
              <a:rPr lang="en-US" sz="2800">
                <a:latin typeface="Arial" panose="020B0604020202020204" pitchFamily="34" charset="0"/>
                <a:cs typeface="Arial" panose="020B0604020202020204" pitchFamily="34" charset="0"/>
              </a:rPr>
              <a:t> </a:t>
            </a:r>
            <a:r>
              <a:rPr lang="id-ID" sz="2800">
                <a:latin typeface="Arial" panose="020B0604020202020204" pitchFamily="34" charset="0"/>
                <a:cs typeface="Arial" panose="020B0604020202020204" pitchFamily="34" charset="0"/>
              </a:rPr>
              <a:t>BERKELANJUTAN (</a:t>
            </a:r>
            <a:r>
              <a:rPr lang="id-ID" sz="2800" i="1">
                <a:latin typeface="Arial" panose="020B0604020202020204" pitchFamily="34" charset="0"/>
                <a:cs typeface="Arial" panose="020B0604020202020204" pitchFamily="34" charset="0"/>
              </a:rPr>
              <a:t>SUSTAINABLE</a:t>
            </a:r>
            <a:r>
              <a:rPr lang="id-ID" sz="2800">
                <a:latin typeface="Arial" panose="020B0604020202020204" pitchFamily="34" charset="0"/>
                <a:cs typeface="Arial" panose="020B0604020202020204" pitchFamily="34" charset="0"/>
              </a:rPr>
              <a:t>). </a:t>
            </a:r>
          </a:p>
        </p:txBody>
      </p:sp>
      <p:sp>
        <p:nvSpPr>
          <p:cNvPr id="4" name="Content Placeholder 2">
            <a:extLst>
              <a:ext uri="{FF2B5EF4-FFF2-40B4-BE49-F238E27FC236}">
                <a16:creationId xmlns:a16="http://schemas.microsoft.com/office/drawing/2014/main" id="{55B71892-07EA-45DB-9F73-068E4A1500EA}"/>
              </a:ext>
            </a:extLst>
          </p:cNvPr>
          <p:cNvSpPr txBox="1">
            <a:spLocks/>
          </p:cNvSpPr>
          <p:nvPr/>
        </p:nvSpPr>
        <p:spPr bwMode="auto">
          <a:xfrm>
            <a:off x="685800" y="4811761"/>
            <a:ext cx="7772400" cy="20141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kern="0">
                <a:solidFill>
                  <a:srgbClr val="FFFF00"/>
                </a:solidFill>
                <a:latin typeface="Arial" panose="020B0604020202020204" pitchFamily="34" charset="0"/>
                <a:cs typeface="Arial" panose="020B0604020202020204" pitchFamily="34" charset="0"/>
              </a:rPr>
              <a:t>KOTA PADA KENYATAANNYA DITINJAU DARI KONDISI-KONDISI IDEAL UNTUK MENGETAHUI PERLU TIDAKNYA DIREMAJAKAN </a:t>
            </a:r>
            <a:endParaRPr lang="id-ID" kern="0">
              <a:solidFill>
                <a:srgbClr val="FFFF00"/>
              </a:solidFill>
              <a:latin typeface="Arial" panose="020B0604020202020204" pitchFamily="34" charset="0"/>
              <a:cs typeface="Arial" panose="020B0604020202020204" pitchFamily="34" charset="0"/>
            </a:endParaRPr>
          </a:p>
        </p:txBody>
      </p:sp>
      <p:sp>
        <p:nvSpPr>
          <p:cNvPr id="5" name="Arrow: Striped Right 4">
            <a:extLst>
              <a:ext uri="{FF2B5EF4-FFF2-40B4-BE49-F238E27FC236}">
                <a16:creationId xmlns:a16="http://schemas.microsoft.com/office/drawing/2014/main" id="{5C5036D2-5DF8-4993-A3FE-896E23B2F148}"/>
              </a:ext>
            </a:extLst>
          </p:cNvPr>
          <p:cNvSpPr/>
          <p:nvPr/>
        </p:nvSpPr>
        <p:spPr bwMode="auto">
          <a:xfrm rot="5400000">
            <a:off x="6372804" y="2610505"/>
            <a:ext cx="2789118" cy="1440160"/>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d-ID"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8653629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LIVEABLE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980728"/>
            <a:ext cx="9036496" cy="4114800"/>
          </a:xfrm>
        </p:spPr>
        <p:txBody>
          <a:bodyPr/>
          <a:lstStyle/>
          <a:p>
            <a:pPr marL="0" indent="0">
              <a:buNone/>
            </a:pPr>
            <a:r>
              <a:rPr lang="id-ID" sz="2800" i="1">
                <a:latin typeface="Arial Narrow" panose="020B0606020202030204" pitchFamily="34" charset="0"/>
              </a:rPr>
              <a:t>Livable City</a:t>
            </a:r>
            <a:r>
              <a:rPr lang="id-ID" sz="2800">
                <a:latin typeface="Arial Narrow" panose="020B0606020202030204" pitchFamily="34" charset="0"/>
              </a:rPr>
              <a:t> merupakan sebuah istilah yang menggambarkan sebuah lingkungan dan suasana kota yang nyaman sebagai tempat tinggal dan sebagai tempat untuk beraktivitas yang dilihat dari berbagai aspek baik aspek fisik (fasilitas perkotaan, prasarana, tata ruang, dll) maupun aspek non fisik (hubungan sosial, aktivitas ekonomi, dll) </a:t>
            </a:r>
            <a:endParaRPr lang="en-US" sz="2800">
              <a:latin typeface="Arial Narrow" panose="020B0606020202030204" pitchFamily="34" charset="0"/>
            </a:endParaRPr>
          </a:p>
          <a:p>
            <a:pPr marL="0" indent="0">
              <a:buNone/>
            </a:pPr>
            <a:r>
              <a:rPr lang="id-ID" sz="2000">
                <a:latin typeface="Arial Narrow" panose="020B0606020202030204" pitchFamily="34" charset="0"/>
              </a:rPr>
              <a:t>(IAP, 2009). </a:t>
            </a:r>
          </a:p>
        </p:txBody>
      </p:sp>
      <p:pic>
        <p:nvPicPr>
          <p:cNvPr id="4" name="Picture 3">
            <a:extLst>
              <a:ext uri="{FF2B5EF4-FFF2-40B4-BE49-F238E27FC236}">
                <a16:creationId xmlns:a16="http://schemas.microsoft.com/office/drawing/2014/main" id="{95485BA2-1661-4311-B1A4-0D1CF475A5E7}"/>
              </a:ext>
            </a:extLst>
          </p:cNvPr>
          <p:cNvPicPr>
            <a:picLocks noChangeAspect="1"/>
          </p:cNvPicPr>
          <p:nvPr/>
        </p:nvPicPr>
        <p:blipFill>
          <a:blip r:embed="rId2"/>
          <a:stretch>
            <a:fillRect/>
          </a:stretch>
        </p:blipFill>
        <p:spPr>
          <a:xfrm>
            <a:off x="3779912" y="3359942"/>
            <a:ext cx="4176464" cy="3462249"/>
          </a:xfrm>
          <a:prstGeom prst="rect">
            <a:avLst/>
          </a:prstGeom>
        </p:spPr>
      </p:pic>
    </p:spTree>
    <p:extLst>
      <p:ext uri="{BB962C8B-B14F-4D97-AF65-F5344CB8AC3E}">
        <p14:creationId xmlns:p14="http://schemas.microsoft.com/office/powerpoint/2010/main" val="3677819519"/>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LIVABLE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980728"/>
            <a:ext cx="9036496" cy="4114800"/>
          </a:xfrm>
        </p:spPr>
        <p:txBody>
          <a:bodyPr/>
          <a:lstStyle/>
          <a:p>
            <a:pPr marL="0" indent="0">
              <a:buNone/>
            </a:pPr>
            <a:r>
              <a:rPr lang="id-ID" sz="2800">
                <a:latin typeface="Arial Narrow" panose="020B0606020202030204" pitchFamily="34" charset="0"/>
              </a:rPr>
              <a:t>Beberapa definisi </a:t>
            </a:r>
            <a:r>
              <a:rPr lang="id-ID" sz="2800" i="1">
                <a:latin typeface="Arial Narrow" panose="020B0606020202030204" pitchFamily="34" charset="0"/>
              </a:rPr>
              <a:t>Livable City</a:t>
            </a:r>
            <a:r>
              <a:rPr lang="id-ID" sz="2800">
                <a:latin typeface="Arial Narrow" panose="020B0606020202030204" pitchFamily="34" charset="0"/>
              </a:rPr>
              <a:t> di antaranya:</a:t>
            </a:r>
          </a:p>
          <a:p>
            <a:pPr marL="0" indent="0">
              <a:buNone/>
            </a:pPr>
            <a:r>
              <a:rPr lang="id-ID" sz="2800" i="1">
                <a:latin typeface="Arial Narrow" panose="020B0606020202030204" pitchFamily="34" charset="0"/>
              </a:rPr>
              <a:t>“The coin of livability has two faces : Livehood is one of them, ecological sustainability is the other”</a:t>
            </a:r>
            <a:endParaRPr lang="id-ID" sz="2800">
              <a:latin typeface="Arial Narrow" panose="020B0606020202030204" pitchFamily="34" charset="0"/>
            </a:endParaRPr>
          </a:p>
          <a:p>
            <a:pPr marL="0" indent="0">
              <a:buNone/>
            </a:pPr>
            <a:r>
              <a:rPr lang="id-ID" sz="1400">
                <a:latin typeface="Arial Narrow" panose="020B0606020202030204" pitchFamily="34" charset="0"/>
              </a:rPr>
              <a:t>(P.Evans,ed 2002. Livable Cities: Urban Struggles for Livelihood and Sustainability)</a:t>
            </a:r>
            <a:endParaRPr lang="en-US" sz="1400">
              <a:latin typeface="Arial Narrow" panose="020B0606020202030204" pitchFamily="34" charset="0"/>
            </a:endParaRPr>
          </a:p>
          <a:p>
            <a:pPr marL="0" indent="0">
              <a:buNone/>
            </a:pPr>
            <a:endParaRPr lang="id-ID" sz="1400">
              <a:latin typeface="Arial Narrow" panose="020B0606020202030204" pitchFamily="34" charset="0"/>
            </a:endParaRPr>
          </a:p>
          <a:p>
            <a:pPr marL="0" indent="0">
              <a:buNone/>
            </a:pPr>
            <a:r>
              <a:rPr lang="id-ID" sz="2800" i="1">
                <a:latin typeface="Arial Narrow" panose="020B0606020202030204" pitchFamily="34" charset="0"/>
              </a:rPr>
              <a:t>“A Livable city is a city where I can have a</a:t>
            </a:r>
            <a:r>
              <a:rPr lang="en-US" sz="2800" i="1">
                <a:latin typeface="Arial Narrow" panose="020B0606020202030204" pitchFamily="34" charset="0"/>
              </a:rPr>
              <a:t> </a:t>
            </a:r>
            <a:r>
              <a:rPr lang="id-ID" sz="2800" i="1">
                <a:latin typeface="Arial Narrow" panose="020B0606020202030204" pitchFamily="34" charset="0"/>
              </a:rPr>
              <a:t>healthy life and where I have the chance for easy mobility... The liveable city is a city for all people”</a:t>
            </a:r>
            <a:endParaRPr lang="id-ID" sz="2800">
              <a:latin typeface="Arial Narrow" panose="020B0606020202030204" pitchFamily="34" charset="0"/>
            </a:endParaRPr>
          </a:p>
          <a:p>
            <a:pPr marL="0" indent="0">
              <a:buNone/>
            </a:pPr>
            <a:r>
              <a:rPr lang="id-ID" sz="1400">
                <a:latin typeface="Arial Narrow" panose="020B0606020202030204" pitchFamily="34" charset="0"/>
              </a:rPr>
              <a:t>(D.Hahlweg,1997. The City as a Family)</a:t>
            </a:r>
            <a:endParaRPr lang="en-US" sz="1400">
              <a:latin typeface="Arial Narrow" panose="020B0606020202030204" pitchFamily="34" charset="0"/>
            </a:endParaRPr>
          </a:p>
          <a:p>
            <a:pPr marL="0" indent="0">
              <a:buNone/>
            </a:pPr>
            <a:endParaRPr lang="id-ID" sz="1400">
              <a:latin typeface="Arial Narrow" panose="020B0606020202030204" pitchFamily="34" charset="0"/>
            </a:endParaRPr>
          </a:p>
          <a:p>
            <a:pPr marL="0" indent="0">
              <a:buNone/>
            </a:pPr>
            <a:r>
              <a:rPr lang="id-ID" sz="2800">
                <a:latin typeface="Arial Narrow" panose="020B0606020202030204" pitchFamily="34" charset="0"/>
              </a:rPr>
              <a:t>Beberapa institusi telah mengadakan beberapa penilaian mengenai </a:t>
            </a:r>
            <a:r>
              <a:rPr lang="id-ID" sz="2800" i="1">
                <a:latin typeface="Arial Narrow" panose="020B0606020202030204" pitchFamily="34" charset="0"/>
              </a:rPr>
              <a:t>Livable City</a:t>
            </a:r>
            <a:r>
              <a:rPr lang="id-ID" sz="2800">
                <a:latin typeface="Arial Narrow" panose="020B0606020202030204" pitchFamily="34" charset="0"/>
              </a:rPr>
              <a:t> ini, di antaranya adalah :</a:t>
            </a:r>
          </a:p>
          <a:p>
            <a:pPr marL="0" indent="0">
              <a:buNone/>
            </a:pPr>
            <a:r>
              <a:rPr lang="id-ID" sz="2800">
                <a:latin typeface="Arial Narrow" panose="020B0606020202030204" pitchFamily="34" charset="0"/>
              </a:rPr>
              <a:t>Dari beberapa kegiatan penilaian mengenai </a:t>
            </a:r>
            <a:r>
              <a:rPr lang="id-ID" sz="2800" i="1">
                <a:latin typeface="Arial Narrow" panose="020B0606020202030204" pitchFamily="34" charset="0"/>
              </a:rPr>
              <a:t>Livable City</a:t>
            </a:r>
            <a:r>
              <a:rPr lang="id-ID" sz="2800">
                <a:latin typeface="Arial Narrow" panose="020B0606020202030204" pitchFamily="34" charset="0"/>
              </a:rPr>
              <a:t>, prinsip-prinsip dari </a:t>
            </a:r>
            <a:r>
              <a:rPr lang="id-ID" sz="2800" i="1">
                <a:latin typeface="Arial Narrow" panose="020B0606020202030204" pitchFamily="34" charset="0"/>
              </a:rPr>
              <a:t>Livable City </a:t>
            </a:r>
            <a:r>
              <a:rPr lang="id-ID" sz="2800">
                <a:latin typeface="Arial Narrow" panose="020B0606020202030204" pitchFamily="34" charset="0"/>
              </a:rPr>
              <a:t>di antaranya :</a:t>
            </a:r>
          </a:p>
          <a:p>
            <a:pPr marL="0" indent="0">
              <a:buNone/>
            </a:pPr>
            <a:r>
              <a:rPr lang="id-ID" sz="2800">
                <a:latin typeface="Arial Narrow" panose="020B0606020202030204" pitchFamily="34" charset="0"/>
              </a:rPr>
              <a:t>Tersedianya berbagai kebutuhan dasar masyarakat perkotaan (hunian yang layak, air bersih, listrik),</a:t>
            </a:r>
          </a:p>
          <a:p>
            <a:pPr marL="0" indent="0">
              <a:buNone/>
            </a:pPr>
            <a:r>
              <a:rPr lang="id-ID" sz="2800">
                <a:latin typeface="Arial Narrow" panose="020B0606020202030204" pitchFamily="34" charset="0"/>
              </a:rPr>
              <a:t>Tersedianya berbagai fasilitas umum dan fasilitas sosial (transportasi publik, taman kota, fasilitas ibadah/kesehatan/ibadah),</a:t>
            </a:r>
          </a:p>
          <a:p>
            <a:pPr marL="0" indent="0">
              <a:buNone/>
            </a:pPr>
            <a:r>
              <a:rPr lang="id-ID" sz="2800">
                <a:latin typeface="Arial Narrow" panose="020B0606020202030204" pitchFamily="34" charset="0"/>
              </a:rPr>
              <a:t>Tersedianya ruang dan tempat publik untuk bersosialisasi dan berinteraksi,</a:t>
            </a:r>
          </a:p>
          <a:p>
            <a:pPr marL="0" indent="0">
              <a:buNone/>
            </a:pPr>
            <a:r>
              <a:rPr lang="id-ID" sz="2800">
                <a:latin typeface="Arial Narrow" panose="020B0606020202030204" pitchFamily="34" charset="0"/>
              </a:rPr>
              <a:t>Keamanan, Bebas dari rasa takut,</a:t>
            </a:r>
          </a:p>
          <a:p>
            <a:pPr marL="0" indent="0">
              <a:buNone/>
            </a:pPr>
            <a:r>
              <a:rPr lang="id-ID" sz="2800">
                <a:latin typeface="Arial Narrow" panose="020B0606020202030204" pitchFamily="34" charset="0"/>
              </a:rPr>
              <a:t>Mendukung fungsi ekonomi, sosial dan budaya,</a:t>
            </a:r>
          </a:p>
          <a:p>
            <a:pPr marL="0" indent="0">
              <a:buNone/>
            </a:pPr>
            <a:r>
              <a:rPr lang="id-ID" sz="2800">
                <a:latin typeface="Arial Narrow" panose="020B0606020202030204" pitchFamily="34" charset="0"/>
              </a:rPr>
              <a:t>Sanitasi lingkungan dan keindahan lingkungan fisik.</a:t>
            </a:r>
          </a:p>
          <a:p>
            <a:pPr marL="0" indent="0">
              <a:buNone/>
            </a:pPr>
            <a:br>
              <a:rPr lang="id-ID" sz="2800">
                <a:latin typeface="Arial Narrow" panose="020B0606020202030204" pitchFamily="34" charset="0"/>
              </a:rPr>
            </a:br>
            <a:endParaRPr lang="id-ID" sz="2800">
              <a:latin typeface="Arial Narrow" panose="020B0606020202030204" pitchFamily="34" charset="0"/>
            </a:endParaRPr>
          </a:p>
        </p:txBody>
      </p:sp>
    </p:spTree>
    <p:extLst>
      <p:ext uri="{BB962C8B-B14F-4D97-AF65-F5344CB8AC3E}">
        <p14:creationId xmlns:p14="http://schemas.microsoft.com/office/powerpoint/2010/main" val="3797777955"/>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CF31-25A8-4A04-B841-BDFF32620E14}"/>
              </a:ext>
            </a:extLst>
          </p:cNvPr>
          <p:cNvSpPr>
            <a:spLocks noGrp="1"/>
          </p:cNvSpPr>
          <p:nvPr>
            <p:ph type="title"/>
          </p:nvPr>
        </p:nvSpPr>
        <p:spPr>
          <a:xfrm>
            <a:off x="685800" y="30051"/>
            <a:ext cx="7772400" cy="1143000"/>
          </a:xfrm>
        </p:spPr>
        <p:txBody>
          <a:bodyPr/>
          <a:lstStyle/>
          <a:p>
            <a:r>
              <a:rPr lang="en-US" sz="3200">
                <a:latin typeface="Arial" panose="020B0604020202020204" pitchFamily="34" charset="0"/>
                <a:cs typeface="Arial" panose="020B0604020202020204" pitchFamily="34" charset="0"/>
              </a:rPr>
              <a:t>LIVABLE CITY</a:t>
            </a:r>
            <a:endParaRPr lang="id-ID" sz="32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13C615-4D6E-4C7E-87EB-500961DC6D30}"/>
              </a:ext>
            </a:extLst>
          </p:cNvPr>
          <p:cNvSpPr>
            <a:spLocks noGrp="1"/>
          </p:cNvSpPr>
          <p:nvPr>
            <p:ph idx="1"/>
          </p:nvPr>
        </p:nvSpPr>
        <p:spPr>
          <a:xfrm>
            <a:off x="107504" y="1398203"/>
            <a:ext cx="9036496" cy="5847221"/>
          </a:xfrm>
        </p:spPr>
        <p:txBody>
          <a:bodyPr/>
          <a:lstStyle/>
          <a:p>
            <a:pPr marL="0" indent="0">
              <a:buNone/>
            </a:pPr>
            <a:r>
              <a:rPr lang="id-ID" sz="2800">
                <a:latin typeface="Arial Narrow" panose="020B0606020202030204" pitchFamily="34" charset="0"/>
              </a:rPr>
              <a:t>Beberapa institusi telah mengadakan beberapa penilaian mengenai </a:t>
            </a:r>
            <a:r>
              <a:rPr lang="id-ID" sz="2800" i="1">
                <a:latin typeface="Arial Narrow" panose="020B0606020202030204" pitchFamily="34" charset="0"/>
              </a:rPr>
              <a:t>Livable City</a:t>
            </a:r>
            <a:r>
              <a:rPr lang="id-ID" sz="2800">
                <a:latin typeface="Arial Narrow" panose="020B0606020202030204" pitchFamily="34" charset="0"/>
              </a:rPr>
              <a:t> ini, prinsip-prinsip dari </a:t>
            </a:r>
            <a:r>
              <a:rPr lang="id-ID" sz="2800" i="1">
                <a:latin typeface="Arial Narrow" panose="020B0606020202030204" pitchFamily="34" charset="0"/>
              </a:rPr>
              <a:t>Livable City </a:t>
            </a:r>
            <a:r>
              <a:rPr lang="id-ID" sz="2800">
                <a:latin typeface="Arial Narrow" panose="020B0606020202030204" pitchFamily="34" charset="0"/>
              </a:rPr>
              <a:t>di antaranya :</a:t>
            </a:r>
          </a:p>
          <a:p>
            <a:pPr>
              <a:buClr>
                <a:srgbClr val="FF0000"/>
              </a:buClr>
              <a:buFont typeface="Wingdings" panose="05000000000000000000" pitchFamily="2" charset="2"/>
              <a:buChar char="§"/>
            </a:pPr>
            <a:r>
              <a:rPr lang="id-ID" sz="2800">
                <a:latin typeface="Arial Narrow" panose="020B0606020202030204" pitchFamily="34" charset="0"/>
              </a:rPr>
              <a:t>Tersedianya berbagai kebutuhan dasar masyarakat perkotaan</a:t>
            </a:r>
          </a:p>
          <a:p>
            <a:pPr>
              <a:buClr>
                <a:srgbClr val="FF0000"/>
              </a:buClr>
              <a:buFont typeface="Wingdings" panose="05000000000000000000" pitchFamily="2" charset="2"/>
              <a:buChar char="§"/>
            </a:pPr>
            <a:r>
              <a:rPr lang="id-ID" sz="2800">
                <a:latin typeface="Arial Narrow" panose="020B0606020202030204" pitchFamily="34" charset="0"/>
              </a:rPr>
              <a:t>Tersedianya berbagai fasilitas umum dan fasilitas sosial (</a:t>
            </a:r>
            <a:r>
              <a:rPr lang="id-ID" sz="2400">
                <a:latin typeface="Arial Narrow" panose="020B0606020202030204" pitchFamily="34" charset="0"/>
              </a:rPr>
              <a:t>transportasi publik, taman kota, fasilitas ibadah/</a:t>
            </a:r>
            <a:r>
              <a:rPr lang="en-US" sz="2400">
                <a:latin typeface="Arial Narrow" panose="020B0606020202030204" pitchFamily="34" charset="0"/>
              </a:rPr>
              <a:t> </a:t>
            </a:r>
            <a:r>
              <a:rPr lang="id-ID" sz="2400">
                <a:latin typeface="Arial Narrow" panose="020B0606020202030204" pitchFamily="34" charset="0"/>
              </a:rPr>
              <a:t>kesehatan/</a:t>
            </a:r>
            <a:r>
              <a:rPr lang="en-US" sz="2400">
                <a:latin typeface="Arial Narrow" panose="020B0606020202030204" pitchFamily="34" charset="0"/>
              </a:rPr>
              <a:t> </a:t>
            </a:r>
            <a:r>
              <a:rPr lang="id-ID" sz="2400">
                <a:latin typeface="Arial Narrow" panose="020B0606020202030204" pitchFamily="34" charset="0"/>
              </a:rPr>
              <a:t>ibadah</a:t>
            </a:r>
            <a:r>
              <a:rPr lang="id-ID" sz="2800">
                <a:latin typeface="Arial Narrow" panose="020B0606020202030204" pitchFamily="34" charset="0"/>
              </a:rPr>
              <a:t>),</a:t>
            </a:r>
          </a:p>
          <a:p>
            <a:pPr>
              <a:buClr>
                <a:srgbClr val="FF0000"/>
              </a:buClr>
              <a:buFont typeface="Wingdings" panose="05000000000000000000" pitchFamily="2" charset="2"/>
              <a:buChar char="§"/>
            </a:pPr>
            <a:r>
              <a:rPr lang="id-ID" sz="2800">
                <a:latin typeface="Arial Narrow" panose="020B0606020202030204" pitchFamily="34" charset="0"/>
              </a:rPr>
              <a:t>Tersedianya ruang dan tempat publik untuk bersosialisasi dan berinteraksi,</a:t>
            </a:r>
          </a:p>
          <a:p>
            <a:pPr>
              <a:buClr>
                <a:srgbClr val="FF0000"/>
              </a:buClr>
              <a:buFont typeface="Wingdings" panose="05000000000000000000" pitchFamily="2" charset="2"/>
              <a:buChar char="§"/>
            </a:pPr>
            <a:r>
              <a:rPr lang="id-ID" sz="2800">
                <a:latin typeface="Arial Narrow" panose="020B0606020202030204" pitchFamily="34" charset="0"/>
              </a:rPr>
              <a:t>Keamanan, </a:t>
            </a:r>
            <a:r>
              <a:rPr lang="en-US" sz="2800">
                <a:latin typeface="Arial Narrow" panose="020B0606020202030204" pitchFamily="34" charset="0"/>
              </a:rPr>
              <a:t>b</a:t>
            </a:r>
            <a:r>
              <a:rPr lang="id-ID" sz="2800">
                <a:latin typeface="Arial Narrow" panose="020B0606020202030204" pitchFamily="34" charset="0"/>
              </a:rPr>
              <a:t>ebas dari rasa takut,</a:t>
            </a:r>
          </a:p>
          <a:p>
            <a:pPr>
              <a:buClr>
                <a:srgbClr val="FF0000"/>
              </a:buClr>
              <a:buFont typeface="Wingdings" panose="05000000000000000000" pitchFamily="2" charset="2"/>
              <a:buChar char="§"/>
            </a:pPr>
            <a:r>
              <a:rPr lang="id-ID" sz="2800">
                <a:latin typeface="Arial Narrow" panose="020B0606020202030204" pitchFamily="34" charset="0"/>
              </a:rPr>
              <a:t>Mendukung fungsi ekonomi, sosial dan budaya,</a:t>
            </a:r>
          </a:p>
          <a:p>
            <a:pPr>
              <a:buClr>
                <a:srgbClr val="FF0000"/>
              </a:buClr>
              <a:buFont typeface="Wingdings" panose="05000000000000000000" pitchFamily="2" charset="2"/>
              <a:buChar char="§"/>
            </a:pPr>
            <a:r>
              <a:rPr lang="id-ID" sz="2800">
                <a:latin typeface="Arial Narrow" panose="020B0606020202030204" pitchFamily="34" charset="0"/>
              </a:rPr>
              <a:t>Sanitasi lingkungan dan keindahan lingkungan fisik.</a:t>
            </a:r>
          </a:p>
          <a:p>
            <a:pPr marL="0" indent="0">
              <a:buNone/>
            </a:pPr>
            <a:br>
              <a:rPr lang="id-ID" sz="2800">
                <a:latin typeface="Arial Narrow" panose="020B0606020202030204" pitchFamily="34" charset="0"/>
              </a:rPr>
            </a:br>
            <a:endParaRPr lang="id-ID" sz="2800">
              <a:latin typeface="Arial Narrow" panose="020B0606020202030204" pitchFamily="34" charset="0"/>
            </a:endParaRPr>
          </a:p>
        </p:txBody>
      </p:sp>
    </p:spTree>
    <p:extLst>
      <p:ext uri="{BB962C8B-B14F-4D97-AF65-F5344CB8AC3E}">
        <p14:creationId xmlns:p14="http://schemas.microsoft.com/office/powerpoint/2010/main" val="664774043"/>
      </p:ext>
    </p:extLst>
  </p:cSld>
  <p:clrMapOvr>
    <a:masterClrMapping/>
  </p:clrMapOvr>
  <p:transition>
    <p:random/>
  </p:transition>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Designs\Ribbons.pot</Template>
  <TotalTime>1035</TotalTime>
  <Words>1896</Words>
  <Application>Microsoft Office PowerPoint</Application>
  <PresentationFormat>On-screen Show (4:3)</PresentationFormat>
  <Paragraphs>247</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Calibri</vt:lpstr>
      <vt:lpstr>Impact</vt:lpstr>
      <vt:lpstr>Open Sans</vt:lpstr>
      <vt:lpstr>Times New Roman</vt:lpstr>
      <vt:lpstr>Wingdings</vt:lpstr>
      <vt:lpstr>Wingdings 2</vt:lpstr>
      <vt:lpstr>Ribbons</vt:lpstr>
      <vt:lpstr>16 Maret 2020</vt:lpstr>
      <vt:lpstr>Capaian Pembelajaran Lulusan</vt:lpstr>
      <vt:lpstr>Kemampuan Akhir: </vt:lpstr>
      <vt:lpstr>Kemampuan Akhir:  </vt:lpstr>
      <vt:lpstr>SUBSTANSI</vt:lpstr>
      <vt:lpstr>PENGELOLAAN KOTA</vt:lpstr>
      <vt:lpstr>LIVEABLE CITY</vt:lpstr>
      <vt:lpstr>LIVABLE CITY</vt:lpstr>
      <vt:lpstr>LIVABLE CITY</vt:lpstr>
      <vt:lpstr>IMAGEABLE CITY</vt:lpstr>
      <vt:lpstr>IMAGEABLE CITY</vt:lpstr>
      <vt:lpstr>IMAGEABLE CITY</vt:lpstr>
      <vt:lpstr>ENDURING CITY</vt:lpstr>
      <vt:lpstr>SUSTAINABLE CITY</vt:lpstr>
      <vt:lpstr>SUSTAINABLE CITY</vt:lpstr>
      <vt:lpstr>SUSTAINABLE CITY</vt:lpstr>
      <vt:lpstr>FUNGSI PRIMER KOTA</vt:lpstr>
      <vt:lpstr>FUNGSI KOGNISI KOTA</vt:lpstr>
      <vt:lpstr>FUNGSI KOGNISI KOTA</vt:lpstr>
      <vt:lpstr>FUNGSI KOGNISI KOTA</vt:lpstr>
      <vt:lpstr>KUALITAS LINGKUNGAN</vt:lpstr>
      <vt:lpstr>KUALITAS LINGKUNGAN</vt:lpstr>
      <vt:lpstr>KUALITAS LINGKUNGAN</vt:lpstr>
      <vt:lpstr>KUALITAS LINGKUNGAN</vt:lpstr>
      <vt:lpstr>KUALITAS LINGKUNGAN</vt:lpstr>
      <vt:lpstr>KUALITAS LINGKUNGAN</vt:lpstr>
      <vt:lpstr>MEWUJUDKAN KOTA YANG … LAIN</vt:lpstr>
      <vt:lpstr>PowerPoint Presentation</vt:lpstr>
      <vt:lpstr> Lanjut ke  Identifikasi Kota yang Memerlukan Peremajaan Kota</vt:lpstr>
      <vt:lpstr>PowerPoint Presentation</vt:lpstr>
    </vt:vector>
  </TitlesOfParts>
  <Company>JATINGALEH I/51 0822406623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RASIONALITAS DALAM PERENCANAAN</dc:title>
  <dc:creator>SOEDWIWAHJONO</dc:creator>
  <cp:lastModifiedBy>Soedwiwahjono</cp:lastModifiedBy>
  <cp:revision>135</cp:revision>
  <dcterms:created xsi:type="dcterms:W3CDTF">2007-02-27T10:35:51Z</dcterms:created>
  <dcterms:modified xsi:type="dcterms:W3CDTF">2020-03-17T01:49:58Z</dcterms:modified>
</cp:coreProperties>
</file>