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314" r:id="rId4"/>
    <p:sldId id="315" r:id="rId5"/>
    <p:sldId id="309" r:id="rId6"/>
    <p:sldId id="305" r:id="rId7"/>
    <p:sldId id="274" r:id="rId8"/>
    <p:sldId id="298" r:id="rId9"/>
    <p:sldId id="260" r:id="rId10"/>
    <p:sldId id="307" r:id="rId11"/>
    <p:sldId id="311" r:id="rId12"/>
    <p:sldId id="306" r:id="rId13"/>
    <p:sldId id="308" r:id="rId14"/>
    <p:sldId id="312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rgbClr val="99FF33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rgbClr val="99FF33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rgbClr val="99FF33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rgbClr val="99FF33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rgbClr val="99FF33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99FF33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99FF33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99FF33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99FF33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FFFF"/>
    <a:srgbClr val="CC6600"/>
    <a:srgbClr val="FFFF99"/>
    <a:srgbClr val="FFCC00"/>
    <a:srgbClr val="CC33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554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FD6E217-987A-4F1F-8B04-B11AAA945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Cliquez pour modifier les styles du texte du masque</a:t>
            </a:r>
          </a:p>
          <a:p>
            <a:pPr lvl="1"/>
            <a:r>
              <a:rPr lang="pt-BR" noProof="0" smtClean="0"/>
              <a:t>Deuxième niveau</a:t>
            </a:r>
          </a:p>
          <a:p>
            <a:pPr lvl="2"/>
            <a:r>
              <a:rPr lang="pt-BR" noProof="0" smtClean="0"/>
              <a:t>Troisième niveau</a:t>
            </a:r>
          </a:p>
          <a:p>
            <a:pPr lvl="3"/>
            <a:r>
              <a:rPr lang="pt-BR" noProof="0" smtClean="0"/>
              <a:t>Quatrième niveau</a:t>
            </a:r>
          </a:p>
          <a:p>
            <a:pPr lvl="4"/>
            <a:r>
              <a:rPr lang="pt-BR" noProof="0" smtClean="0"/>
              <a:t>Cinquième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861387-65F1-4741-B7FD-3C9A6EFA210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B7B8F-C01B-476F-8FBF-EE497C310FC1}" type="slidenum">
              <a:rPr lang="pt-BR">
                <a:latin typeface="Times New Roman" charset="0"/>
              </a:rPr>
              <a:pPr/>
              <a:t>1</a:t>
            </a:fld>
            <a:endParaRPr lang="pt-BR">
              <a:latin typeface="Times New Roman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9630D-7A88-420A-918C-5B9542EEC637}" type="slidenum">
              <a:rPr lang="pt-BR">
                <a:latin typeface="Times New Roman" charset="0"/>
              </a:rPr>
              <a:pPr/>
              <a:t>2</a:t>
            </a:fld>
            <a:endParaRPr lang="pt-BR">
              <a:latin typeface="Times New Roman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851A0-670D-43E8-B952-5AFA40263EDD}" type="slidenum">
              <a:rPr lang="pt-BR">
                <a:latin typeface="Times New Roman" charset="0"/>
              </a:rPr>
              <a:pPr/>
              <a:t>3</a:t>
            </a:fld>
            <a:endParaRPr lang="pt-BR">
              <a:latin typeface="Times New Roman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47111-9847-4998-BA74-83597448C15E}" type="slidenum">
              <a:rPr lang="pt-BR">
                <a:latin typeface="Times New Roman" charset="0"/>
              </a:rPr>
              <a:pPr/>
              <a:t>5</a:t>
            </a:fld>
            <a:endParaRPr lang="pt-BR">
              <a:latin typeface="Times New Roman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0780-D8B6-48DD-B8A4-5FDABBB59E7A}" type="slidenum">
              <a:rPr lang="pt-BR">
                <a:latin typeface="Times New Roman" charset="0"/>
              </a:rPr>
              <a:pPr/>
              <a:t>7</a:t>
            </a:fld>
            <a:endParaRPr lang="pt-BR">
              <a:latin typeface="Times New Roman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2124F-DC03-4202-886D-69CA3BBB08DD}" type="slidenum">
              <a:rPr lang="pt-BR">
                <a:latin typeface="Times New Roman" charset="0"/>
              </a:rPr>
              <a:pPr/>
              <a:t>9</a:t>
            </a:fld>
            <a:endParaRPr lang="pt-BR">
              <a:latin typeface="Times New Roman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87601-AF03-46F7-9AE8-4F1300CB16ED}" type="slidenum">
              <a:rPr lang="pt-BR">
                <a:latin typeface="Times New Roman" charset="0"/>
              </a:rPr>
              <a:pPr/>
              <a:t>15</a:t>
            </a:fld>
            <a:endParaRPr lang="pt-BR">
              <a:latin typeface="Times New Roman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CE2D-B700-4169-A0C5-702B9DE62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1DCF-B0EC-45E2-BCD9-1A9BFA7A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2F1EF-A477-4FD2-B4B2-B6B2D5BE0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36EF0-7A9E-4163-93B1-92E5E0E9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021F-5047-473B-A80F-27FDBDD07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CA7BB-744D-48F7-8A6E-DD9A870ED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7F4D-3087-4C6E-881A-F5BE5BD22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1424-5A54-4A89-9DBA-8AA2680C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C3FE-8F9E-4330-9288-424FA12E3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A9D1-ABBE-4767-883A-F1A82CC38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B916-BB99-4280-9B31-EB4918D7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0A1C3-479C-4A8A-9AD6-8CCDF5F27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A7E399-1F40-43E2-9C88-B21591C75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620713"/>
            <a:ext cx="6985000" cy="792162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/>
            </a:r>
            <a:br>
              <a:rPr lang="en-GB" sz="3200" b="1" smtClean="0">
                <a:solidFill>
                  <a:srgbClr val="FFCC00"/>
                </a:solidFill>
              </a:rPr>
            </a:br>
            <a:r>
              <a:rPr lang="en-GB" sz="3200" b="1" smtClean="0">
                <a:solidFill>
                  <a:srgbClr val="FFCC00"/>
                </a:solidFill>
              </a:rPr>
              <a:t>Capturing the Creative Economy   </a:t>
            </a:r>
            <a:br>
              <a:rPr lang="en-GB" sz="3200" b="1" smtClean="0">
                <a:solidFill>
                  <a:srgbClr val="FFCC00"/>
                </a:solidFill>
              </a:rPr>
            </a:br>
            <a:r>
              <a:rPr lang="en-GB" sz="3200" b="1" smtClean="0">
                <a:solidFill>
                  <a:srgbClr val="FFCC00"/>
                </a:solidFill>
              </a:rPr>
              <a:t>in Developing Countries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24400"/>
            <a:ext cx="82804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H" sz="1800" smtClean="0">
                <a:solidFill>
                  <a:schemeClr val="bg1"/>
                </a:solidFill>
              </a:rPr>
              <a:t>Edna dos Santos-Duisenberg (</a:t>
            </a:r>
            <a:r>
              <a:rPr lang="en-GB" sz="1800" smtClean="0">
                <a:solidFill>
                  <a:schemeClr val="bg1"/>
                </a:solidFill>
              </a:rPr>
              <a:t>edna.dos.santos@unctad.org)</a:t>
            </a:r>
            <a:endParaRPr lang="fr-CH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Chief, Creative Economy &amp;  Industries Programme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Henri Laurencin (henri.laurencin@unctad.org)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Chief, Statistics and Information Retrieval Branch</a:t>
            </a:r>
          </a:p>
          <a:p>
            <a:pPr eaLnBrk="1" hangingPunct="1">
              <a:lnSpc>
                <a:spcPct val="80000"/>
              </a:lnSpc>
            </a:pP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bg1"/>
                </a:solidFill>
              </a:rPr>
              <a:t>UNCTAD, Geneva, December 2006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endParaRPr lang="en-US" sz="1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400" smtClean="0">
              <a:solidFill>
                <a:schemeClr val="bg1"/>
              </a:solidFill>
            </a:endParaRPr>
          </a:p>
        </p:txBody>
      </p:sp>
      <p:pic>
        <p:nvPicPr>
          <p:cNvPr id="2052" name="Picture 6" descr="3bis Affichage courrier stand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44675"/>
            <a:ext cx="3657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6477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Dealing with connectivity : music industry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856662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In 2005, 16% of world population have access to internet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        34%  are mobile phone subscribers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Music/internet a near-perfect match…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Digital sales of music reached US$ 1,1 billion in 2005 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Digital distribution of music 420 million downloaded (IIFP)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           What are the codes for legal digital music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</a:t>
            </a:r>
            <a:r>
              <a:rPr lang="en-GB" sz="2400" smtClean="0">
                <a:solidFill>
                  <a:srgbClr val="FFCC00"/>
                </a:solidFill>
              </a:rPr>
              <a:t>Global music market annual revenues of over US$ 1 billion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Sales of CDs + concerts + tours + festivals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Copyrights composers + songwriters + interpreters +musicians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Royalties for music publishes + marketing/distribution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</a:t>
            </a:r>
            <a:r>
              <a:rPr lang="en-GB" sz="2400" b="1" smtClean="0">
                <a:solidFill>
                  <a:srgbClr val="FFCC00"/>
                </a:solidFill>
              </a:rPr>
              <a:t>How to capture total value of creative content + services+ IPRs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solidFill>
                  <a:srgbClr val="FFCC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8062913" cy="8636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Difficulties in measuring creative services</a:t>
            </a:r>
            <a:r>
              <a:rPr lang="en-GB" sz="3200" smtClean="0"/>
              <a:t> </a:t>
            </a:r>
            <a:endParaRPr lang="en-GB" sz="3200" b="1" smtClean="0">
              <a:solidFill>
                <a:srgbClr val="FFCC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640762" cy="4751387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Not all  creative products have </a:t>
            </a:r>
            <a:r>
              <a:rPr lang="en-GB" sz="2400" smtClean="0">
                <a:solidFill>
                  <a:srgbClr val="FFCC00"/>
                </a:solidFill>
              </a:rPr>
              <a:t>creative content</a:t>
            </a:r>
            <a:r>
              <a:rPr lang="en-GB" sz="2400" smtClean="0">
                <a:solidFill>
                  <a:schemeClr val="bg1"/>
                </a:solidFill>
              </a:rPr>
              <a:t> (blank CDs)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Capturing  figures for architecture, design and advertising services         identifying and </a:t>
            </a:r>
            <a:r>
              <a:rPr lang="en-GB" sz="2400" smtClean="0">
                <a:solidFill>
                  <a:srgbClr val="FFCC00"/>
                </a:solidFill>
              </a:rPr>
              <a:t>adding up physical and digital distribution</a:t>
            </a:r>
            <a:r>
              <a:rPr lang="en-GB" sz="2400" smtClean="0">
                <a:solidFill>
                  <a:schemeClr val="bg1"/>
                </a:solidFill>
              </a:rPr>
              <a:t>?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How to get </a:t>
            </a:r>
            <a:r>
              <a:rPr lang="en-GB" sz="2400" smtClean="0">
                <a:solidFill>
                  <a:srgbClr val="FFCC00"/>
                </a:solidFill>
              </a:rPr>
              <a:t>reliable trade flows in broadcasting</a:t>
            </a:r>
            <a:r>
              <a:rPr lang="en-GB" sz="2400" smtClean="0">
                <a:solidFill>
                  <a:schemeClr val="bg1"/>
                </a:solidFill>
              </a:rPr>
              <a:t> content in developing countries?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Any </a:t>
            </a:r>
            <a:r>
              <a:rPr lang="en-GB" sz="2400" smtClean="0">
                <a:solidFill>
                  <a:srgbClr val="FFCC00"/>
                </a:solidFill>
              </a:rPr>
              <a:t>universal alternative for EBOPS</a:t>
            </a:r>
            <a:r>
              <a:rPr lang="en-GB" sz="2400" smtClean="0">
                <a:solidFill>
                  <a:schemeClr val="bg1"/>
                </a:solidFill>
              </a:rPr>
              <a:t> for trade in services ?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Film producers in developing countries no longer use 35mm,  distribution problems, drop in </a:t>
            </a:r>
            <a:r>
              <a:rPr lang="en-GB" sz="2400" smtClean="0">
                <a:solidFill>
                  <a:srgbClr val="FFCC00"/>
                </a:solidFill>
              </a:rPr>
              <a:t>figures captures shift</a:t>
            </a:r>
            <a:r>
              <a:rPr lang="en-GB" sz="2400" smtClean="0">
                <a:solidFill>
                  <a:schemeClr val="bg1"/>
                </a:solidFill>
              </a:rPr>
              <a:t> to DVDs?</a:t>
            </a:r>
          </a:p>
          <a:p>
            <a:pPr eaLnBrk="1" hangingPunct="1"/>
            <a:r>
              <a:rPr lang="en-GB" sz="2400" smtClean="0">
                <a:solidFill>
                  <a:schemeClr val="bg1"/>
                </a:solidFill>
              </a:rPr>
              <a:t>How to </a:t>
            </a:r>
            <a:r>
              <a:rPr lang="en-GB" sz="2400" smtClean="0">
                <a:solidFill>
                  <a:srgbClr val="FFCC00"/>
                </a:solidFill>
              </a:rPr>
              <a:t>distinguish</a:t>
            </a:r>
            <a:r>
              <a:rPr lang="en-GB" sz="2400" smtClean="0">
                <a:solidFill>
                  <a:schemeClr val="bg1"/>
                </a:solidFill>
              </a:rPr>
              <a:t> standard computer services from </a:t>
            </a:r>
            <a:r>
              <a:rPr lang="en-GB" sz="2400" smtClean="0">
                <a:solidFill>
                  <a:srgbClr val="FFCC00"/>
                </a:solidFill>
              </a:rPr>
              <a:t>creative or cultural digital services ?  </a:t>
            </a:r>
          </a:p>
          <a:p>
            <a:pPr eaLnBrk="1" hangingPunct="1"/>
            <a:endParaRPr lang="en-GB" sz="2400" smtClean="0">
              <a:solidFill>
                <a:srgbClr val="FFCC00"/>
              </a:solidFill>
            </a:endParaRPr>
          </a:p>
          <a:p>
            <a:pPr eaLnBrk="1" hangingPunct="1"/>
            <a:endParaRPr lang="en-GB" sz="2400" smtClean="0">
              <a:solidFill>
                <a:schemeClr val="bg1"/>
              </a:solidFill>
            </a:endParaRP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792163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Challenges for mapping creative economies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85225" cy="41148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Lack of precise and </a:t>
            </a:r>
            <a:r>
              <a:rPr lang="en-GB" sz="2800" smtClean="0">
                <a:solidFill>
                  <a:srgbClr val="FFCC00"/>
                </a:solidFill>
              </a:rPr>
              <a:t>consensual definitions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Limitations</a:t>
            </a:r>
            <a:r>
              <a:rPr lang="en-GB" sz="2800" smtClean="0">
                <a:solidFill>
                  <a:schemeClr val="bg1"/>
                </a:solidFill>
              </a:rPr>
              <a:t> of current methodologies/statistical codes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Differences</a:t>
            </a:r>
            <a:r>
              <a:rPr lang="en-GB" sz="2800" smtClean="0">
                <a:solidFill>
                  <a:schemeClr val="bg1"/>
                </a:solidFill>
              </a:rPr>
              <a:t> among </a:t>
            </a:r>
            <a:r>
              <a:rPr lang="en-GB" sz="2800" smtClean="0">
                <a:solidFill>
                  <a:srgbClr val="FFCC00"/>
                </a:solidFill>
              </a:rPr>
              <a:t>data collecting</a:t>
            </a:r>
            <a:r>
              <a:rPr lang="en-GB" sz="2800" smtClean="0">
                <a:solidFill>
                  <a:schemeClr val="bg1"/>
                </a:solidFill>
              </a:rPr>
              <a:t> practices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Existing models not suitable</a:t>
            </a:r>
            <a:r>
              <a:rPr lang="en-GB" sz="2800" smtClean="0">
                <a:solidFill>
                  <a:schemeClr val="bg1"/>
                </a:solidFill>
              </a:rPr>
              <a:t> for developing countries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What and how to </a:t>
            </a:r>
            <a:r>
              <a:rPr lang="en-GB" sz="2800" smtClean="0">
                <a:solidFill>
                  <a:srgbClr val="FFCC00"/>
                </a:solidFill>
              </a:rPr>
              <a:t>access different creative sectors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Gaps</a:t>
            </a:r>
            <a:r>
              <a:rPr lang="en-GB" sz="2800" smtClean="0">
                <a:solidFill>
                  <a:schemeClr val="bg1"/>
                </a:solidFill>
              </a:rPr>
              <a:t> in existing statistical data by </a:t>
            </a:r>
            <a:r>
              <a:rPr lang="en-GB" sz="2800" smtClean="0">
                <a:solidFill>
                  <a:srgbClr val="FFCC00"/>
                </a:solidFill>
              </a:rPr>
              <a:t>int/nat institutions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How to define </a:t>
            </a:r>
            <a:r>
              <a:rPr lang="en-GB" sz="2800" smtClean="0">
                <a:solidFill>
                  <a:srgbClr val="FFCC00"/>
                </a:solidFill>
              </a:rPr>
              <a:t>comparability across sectors and countries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Lack of financial and human </a:t>
            </a:r>
            <a:r>
              <a:rPr lang="en-GB" sz="2800" smtClean="0">
                <a:solidFill>
                  <a:srgbClr val="FFCC00"/>
                </a:solidFill>
              </a:rPr>
              <a:t>resources for surveys</a:t>
            </a:r>
          </a:p>
          <a:p>
            <a:pPr eaLnBrk="1" hangingPunct="1"/>
            <a:endParaRPr lang="en-GB" sz="280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1075"/>
            <a:ext cx="7772400" cy="6477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Looking for possible worldwide solutions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403225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No all-fits-one approach but </a:t>
            </a:r>
            <a:r>
              <a:rPr lang="en-GB" sz="2800" smtClean="0">
                <a:solidFill>
                  <a:srgbClr val="FFCC00"/>
                </a:solidFill>
              </a:rPr>
              <a:t>shared perceptions</a:t>
            </a:r>
            <a:r>
              <a:rPr lang="en-GB" sz="2800" smtClean="0">
                <a:solidFill>
                  <a:schemeClr val="bg1"/>
                </a:solidFill>
              </a:rPr>
              <a:t> on models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Harmonize views</a:t>
            </a:r>
            <a:r>
              <a:rPr lang="en-GB" sz="2800" smtClean="0">
                <a:solidFill>
                  <a:schemeClr val="bg1"/>
                </a:solidFill>
              </a:rPr>
              <a:t> on main definitions/sectoral classification</a:t>
            </a: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Identify </a:t>
            </a:r>
            <a:r>
              <a:rPr lang="en-GB" sz="2800" smtClean="0">
                <a:solidFill>
                  <a:srgbClr val="FFCC00"/>
                </a:solidFill>
              </a:rPr>
              <a:t>similarities in countries data collecting</a:t>
            </a:r>
            <a:r>
              <a:rPr lang="en-GB" sz="2800" smtClean="0">
                <a:solidFill>
                  <a:schemeClr val="bg1"/>
                </a:solidFill>
              </a:rPr>
              <a:t> practices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Customs data</a:t>
            </a:r>
            <a:r>
              <a:rPr lang="en-GB" sz="2800" smtClean="0">
                <a:solidFill>
                  <a:schemeClr val="bg1"/>
                </a:solidFill>
              </a:rPr>
              <a:t> only can no longer reflect trade flows</a:t>
            </a:r>
          </a:p>
          <a:p>
            <a:pPr eaLnBrk="1" hangingPunct="1"/>
            <a:r>
              <a:rPr lang="fr-CH" sz="2800" smtClean="0">
                <a:solidFill>
                  <a:schemeClr val="bg1"/>
                </a:solidFill>
              </a:rPr>
              <a:t>Keep pace with </a:t>
            </a:r>
            <a:r>
              <a:rPr lang="fr-CH" sz="2800" smtClean="0">
                <a:solidFill>
                  <a:srgbClr val="FFCC00"/>
                </a:solidFill>
              </a:rPr>
              <a:t>technological advances</a:t>
            </a:r>
            <a:r>
              <a:rPr lang="fr-CH" sz="2800" smtClean="0">
                <a:solidFill>
                  <a:schemeClr val="bg1"/>
                </a:solidFill>
              </a:rPr>
              <a:t> and digital content</a:t>
            </a:r>
            <a:endParaRPr lang="en-GB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Review </a:t>
            </a:r>
            <a:r>
              <a:rPr lang="en-GB" sz="2800" smtClean="0">
                <a:solidFill>
                  <a:srgbClr val="FFCC00"/>
                </a:solidFill>
              </a:rPr>
              <a:t>discrepancies</a:t>
            </a:r>
            <a:r>
              <a:rPr lang="en-GB" sz="2800" smtClean="0">
                <a:solidFill>
                  <a:schemeClr val="bg1"/>
                </a:solidFill>
              </a:rPr>
              <a:t> between SITC Rev3 and HS 96</a:t>
            </a: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Up-date</a:t>
            </a:r>
            <a:r>
              <a:rPr lang="en-GB" sz="2800" smtClean="0">
                <a:solidFill>
                  <a:schemeClr val="bg1"/>
                </a:solidFill>
              </a:rPr>
              <a:t> UNESCO Cultural Statistics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3600" b="1" smtClean="0">
                <a:solidFill>
                  <a:srgbClr val="FFCC00"/>
                </a:solidFill>
              </a:rPr>
              <a:t>Creative Economy: the way ahead</a:t>
            </a:r>
            <a:endParaRPr lang="en-GB" sz="3600" b="1" smtClean="0">
              <a:solidFill>
                <a:srgbClr val="FFCC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640763" cy="489585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chemeClr val="bg1"/>
                </a:solidFill>
              </a:rPr>
              <a:t>Any </a:t>
            </a:r>
            <a:r>
              <a:rPr lang="en-GB" sz="2800" smtClean="0">
                <a:solidFill>
                  <a:srgbClr val="FFCC00"/>
                </a:solidFill>
              </a:rPr>
              <a:t>new or revised statistical classification framework</a:t>
            </a:r>
            <a:r>
              <a:rPr lang="en-GB" sz="2800" smtClean="0">
                <a:solidFill>
                  <a:schemeClr val="bg1"/>
                </a:solidFill>
              </a:rPr>
              <a:t> of economic and cultural activities has to incorporate data related to the </a:t>
            </a:r>
            <a:r>
              <a:rPr lang="en-GB" sz="2800" smtClean="0">
                <a:solidFill>
                  <a:srgbClr val="FFCC00"/>
                </a:solidFill>
              </a:rPr>
              <a:t>creative economy </a:t>
            </a:r>
          </a:p>
          <a:p>
            <a:pPr eaLnBrk="1" hangingPunct="1">
              <a:buFontTx/>
              <a:buNone/>
            </a:pPr>
            <a:endParaRPr lang="en-GB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800" smtClean="0">
                <a:solidFill>
                  <a:srgbClr val="FFCC00"/>
                </a:solidFill>
              </a:rPr>
              <a:t>Universality and comparability</a:t>
            </a:r>
            <a:r>
              <a:rPr lang="en-GB" sz="2800" smtClean="0">
                <a:solidFill>
                  <a:schemeClr val="bg1"/>
                </a:solidFill>
              </a:rPr>
              <a:t> of  creative content/services/products has to be ensured</a:t>
            </a:r>
          </a:p>
          <a:p>
            <a:pPr eaLnBrk="1" hangingPunct="1"/>
            <a:endParaRPr lang="fr-CH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fr-CH" sz="2800" smtClean="0">
                <a:solidFill>
                  <a:schemeClr val="bg1"/>
                </a:solidFill>
              </a:rPr>
              <a:t>Strengthening </a:t>
            </a:r>
            <a:r>
              <a:rPr lang="fr-CH" sz="2800" smtClean="0">
                <a:solidFill>
                  <a:srgbClr val="FFCC00"/>
                </a:solidFill>
              </a:rPr>
              <a:t>collaboration and complementarities</a:t>
            </a:r>
            <a:r>
              <a:rPr lang="fr-CH" sz="2800" smtClean="0">
                <a:solidFill>
                  <a:schemeClr val="bg1"/>
                </a:solidFill>
              </a:rPr>
              <a:t> among </a:t>
            </a:r>
            <a:r>
              <a:rPr lang="fr-CH" sz="2800" smtClean="0">
                <a:solidFill>
                  <a:srgbClr val="FFCC00"/>
                </a:solidFill>
              </a:rPr>
              <a:t>international data collecting institutions</a:t>
            </a:r>
            <a:endParaRPr lang="en-GB" sz="2800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endParaRPr lang="en-GB" sz="2800" smtClean="0">
              <a:solidFill>
                <a:schemeClr val="bg1"/>
              </a:solidFill>
            </a:endParaRPr>
          </a:p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SC06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24000"/>
            <a:ext cx="60483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7137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FFCC00"/>
                </a:solidFill>
              </a:rPr>
              <a:t>Thank you for your attention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Reproduction or use of data/information authorized with source acknowledgement UNCTAD (E. dos Santos)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5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647700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FFCC00"/>
                </a:solidFill>
              </a:rPr>
              <a:t>Creative Economy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713788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Is an evolving concept based on creative assets  embracing  </a:t>
            </a:r>
            <a:r>
              <a:rPr lang="en-GB" sz="2400" smtClean="0">
                <a:solidFill>
                  <a:srgbClr val="FFCC00"/>
                </a:solidFill>
              </a:rPr>
              <a:t>economic, cultural, social and tecnological aspects</a:t>
            </a:r>
          </a:p>
          <a:p>
            <a:pPr eaLnBrk="1" hangingPunct="1">
              <a:lnSpc>
                <a:spcPct val="80000"/>
              </a:lnSpc>
            </a:pPr>
            <a:endParaRPr lang="en-GB" sz="240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It has linkages at </a:t>
            </a:r>
            <a:r>
              <a:rPr lang="en-GB" sz="2400" smtClean="0">
                <a:solidFill>
                  <a:srgbClr val="FFCC00"/>
                </a:solidFill>
              </a:rPr>
              <a:t>macro and micro levels</a:t>
            </a:r>
            <a:r>
              <a:rPr lang="en-GB" sz="2400" smtClean="0">
                <a:solidFill>
                  <a:schemeClr val="bg1"/>
                </a:solidFill>
              </a:rPr>
              <a:t> with the overall economy, hence an important </a:t>
            </a:r>
            <a:r>
              <a:rPr lang="en-GB" sz="2400" smtClean="0">
                <a:solidFill>
                  <a:srgbClr val="FFCC00"/>
                </a:solidFill>
              </a:rPr>
              <a:t>development dimension</a:t>
            </a:r>
          </a:p>
          <a:p>
            <a:pPr eaLnBrk="1" hangingPunct="1">
              <a:lnSpc>
                <a:spcPct val="80000"/>
              </a:lnSpc>
            </a:pPr>
            <a:endParaRPr lang="en-GB" sz="240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It can foster </a:t>
            </a:r>
            <a:r>
              <a:rPr lang="en-GB" sz="2400" smtClean="0">
                <a:solidFill>
                  <a:srgbClr val="FFCC00"/>
                </a:solidFill>
              </a:rPr>
              <a:t>economic growth, job creation, export earnings</a:t>
            </a:r>
            <a:r>
              <a:rPr lang="en-GB" sz="2400" smtClean="0">
                <a:solidFill>
                  <a:schemeClr val="bg1"/>
                </a:solidFill>
              </a:rPr>
              <a:t>   while promoting </a:t>
            </a:r>
            <a:r>
              <a:rPr lang="en-GB" sz="2400" smtClean="0">
                <a:solidFill>
                  <a:srgbClr val="FFCC00"/>
                </a:solidFill>
              </a:rPr>
              <a:t>social inclusion, cultural diversity and         human development</a:t>
            </a:r>
            <a:r>
              <a:rPr lang="en-GB" sz="240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It is a </a:t>
            </a:r>
            <a:r>
              <a:rPr lang="en-GB" sz="2400" smtClean="0">
                <a:solidFill>
                  <a:srgbClr val="FFCC00"/>
                </a:solidFill>
              </a:rPr>
              <a:t>feasible policy option</a:t>
            </a:r>
            <a:r>
              <a:rPr lang="en-GB" sz="2400" smtClean="0">
                <a:solidFill>
                  <a:schemeClr val="bg1"/>
                </a:solidFill>
              </a:rPr>
              <a:t> to diversify economies and      </a:t>
            </a:r>
            <a:r>
              <a:rPr lang="en-GB" sz="2400" smtClean="0">
                <a:solidFill>
                  <a:srgbClr val="FFCC00"/>
                </a:solidFill>
              </a:rPr>
              <a:t>improve trade and development gains</a:t>
            </a:r>
            <a:r>
              <a:rPr lang="en-GB" sz="2400" smtClean="0">
                <a:solidFill>
                  <a:schemeClr val="bg1"/>
                </a:solidFill>
              </a:rPr>
              <a:t> in developing countries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en-GB" sz="1400" smtClean="0">
                <a:solidFill>
                  <a:schemeClr val="bg1"/>
                </a:solidFill>
              </a:rPr>
              <a:t>(UNCTAD)</a:t>
            </a:r>
          </a:p>
          <a:p>
            <a:pPr eaLnBrk="1" hangingPunct="1">
              <a:lnSpc>
                <a:spcPct val="80000"/>
              </a:lnSpc>
            </a:pPr>
            <a:endParaRPr lang="en-GB" sz="1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792163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Development Dimensions of the </a:t>
            </a:r>
            <a:br>
              <a:rPr lang="en-GB" sz="3200" b="1" smtClean="0">
                <a:solidFill>
                  <a:srgbClr val="FFCC00"/>
                </a:solidFill>
              </a:rPr>
            </a:br>
            <a:r>
              <a:rPr lang="en-GB" sz="3200" b="1" smtClean="0">
                <a:solidFill>
                  <a:srgbClr val="FFCC00"/>
                </a:solidFill>
              </a:rPr>
              <a:t>Creative Economy</a:t>
            </a:r>
            <a:endParaRPr lang="en-US" sz="3200" b="1" smtClean="0">
              <a:solidFill>
                <a:srgbClr val="FFCC00"/>
              </a:solidFill>
            </a:endParaRPr>
          </a:p>
        </p:txBody>
      </p:sp>
      <p:sp>
        <p:nvSpPr>
          <p:cNvPr id="134147" name="Oval 3"/>
          <p:cNvSpPr>
            <a:spLocks noChangeArrowheads="1"/>
          </p:cNvSpPr>
          <p:nvPr>
            <p:ph type="body" idx="1"/>
          </p:nvPr>
        </p:nvSpPr>
        <p:spPr>
          <a:xfrm rot="20971409">
            <a:off x="7938" y="4527550"/>
            <a:ext cx="3922712" cy="1243013"/>
          </a:xfrm>
          <a:prstGeom prst="ellipse">
            <a:avLst/>
          </a:prstGeom>
          <a:solidFill>
            <a:srgbClr val="669900"/>
          </a:solidFill>
          <a:ln>
            <a:solidFill>
              <a:srgbClr val="CC6600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b="1" i="1" u="sng" smtClean="0">
                <a:solidFill>
                  <a:schemeClr val="bg1"/>
                </a:solidFill>
              </a:rPr>
              <a:t>Aesthetic and Ethnic Values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400" b="1" smtClean="0">
                <a:solidFill>
                  <a:schemeClr val="bg1"/>
                </a:solidFill>
              </a:rPr>
              <a:t> anthropology / history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400" b="1" smtClean="0">
                <a:solidFill>
                  <a:schemeClr val="bg1"/>
                </a:solidFill>
              </a:rPr>
              <a:t> cultural diversity and heritage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pt-BR" sz="1400" b="1" smtClean="0">
              <a:solidFill>
                <a:srgbClr val="CC3300"/>
              </a:solidFill>
            </a:endParaRPr>
          </a:p>
        </p:txBody>
      </p:sp>
      <p:sp>
        <p:nvSpPr>
          <p:cNvPr id="134148" name="Oval 4"/>
          <p:cNvSpPr>
            <a:spLocks noChangeArrowheads="1"/>
          </p:cNvSpPr>
          <p:nvPr/>
        </p:nvSpPr>
        <p:spPr bwMode="auto">
          <a:xfrm>
            <a:off x="3203575" y="2205038"/>
            <a:ext cx="2749550" cy="2160587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1800" b="1">
                <a:solidFill>
                  <a:schemeClr val="tx1"/>
                </a:solidFill>
              </a:rPr>
              <a:t>   </a:t>
            </a:r>
            <a:r>
              <a:rPr lang="en-GB" sz="1800" b="1" i="1" u="sng">
                <a:solidFill>
                  <a:schemeClr val="bg1"/>
                </a:solidFill>
              </a:rPr>
              <a:t>Cross-cutting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culture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labour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industry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trade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technology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tourism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134149" name="Oval 5"/>
          <p:cNvSpPr>
            <a:spLocks noChangeArrowheads="1"/>
          </p:cNvSpPr>
          <p:nvPr/>
        </p:nvSpPr>
        <p:spPr bwMode="auto">
          <a:xfrm rot="777801">
            <a:off x="5148263" y="4581525"/>
            <a:ext cx="3676650" cy="1296988"/>
          </a:xfrm>
          <a:prstGeom prst="ellipse">
            <a:avLst/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600" b="1" i="1" u="sng">
                <a:solidFill>
                  <a:schemeClr val="bg1"/>
                </a:solidFill>
              </a:rPr>
              <a:t>Society Inclusive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public/private sectors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all social classes         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chemeClr val="bg1"/>
                </a:solidFill>
              </a:rPr>
              <a:t>   profit and non-profit (NGOs)</a:t>
            </a:r>
            <a:endParaRPr lang="pt-BR" sz="1400" b="1">
              <a:solidFill>
                <a:schemeClr val="bg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 rot="-628591">
            <a:off x="0" y="1628775"/>
            <a:ext cx="3676650" cy="1081088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800" b="1" i="1" u="sng">
                <a:solidFill>
                  <a:srgbClr val="990000"/>
                </a:solidFill>
              </a:rPr>
              <a:t>Multi- </a:t>
            </a:r>
            <a:r>
              <a:rPr lang="en-GB" sz="1600" b="1" i="1" u="sng">
                <a:solidFill>
                  <a:srgbClr val="990000"/>
                </a:solidFill>
              </a:rPr>
              <a:t>Dimensional</a:t>
            </a:r>
            <a:r>
              <a:rPr lang="en-GB" sz="1600" b="1">
                <a:solidFill>
                  <a:srgbClr val="990000"/>
                </a:solidFill>
              </a:rPr>
              <a:t> </a:t>
            </a:r>
            <a:r>
              <a:rPr lang="en-GB" sz="1400" b="1">
                <a:solidFill>
                  <a:srgbClr val="990000"/>
                </a:solidFill>
              </a:rPr>
              <a:t>development, cultural, economic and social  policies</a:t>
            </a:r>
            <a:r>
              <a:rPr lang="pt-BR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217454">
            <a:off x="5441950" y="1695450"/>
            <a:ext cx="3676650" cy="12969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600" b="1" i="1" u="sng">
                <a:solidFill>
                  <a:srgbClr val="990000"/>
                </a:solidFill>
              </a:rPr>
              <a:t>Omni-present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rgbClr val="990000"/>
                </a:solidFill>
              </a:rPr>
              <a:t>education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rgbClr val="990000"/>
                </a:solidFill>
              </a:rPr>
              <a:t>labour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 b="1">
                <a:solidFill>
                  <a:srgbClr val="990000"/>
                </a:solidFill>
              </a:rPr>
              <a:t>culture, arts and leisure</a:t>
            </a:r>
            <a:r>
              <a:rPr lang="en-GB" sz="1600" b="1">
                <a:solidFill>
                  <a:srgbClr val="990000"/>
                </a:solidFill>
              </a:rPr>
              <a:t> </a:t>
            </a:r>
            <a:endParaRPr lang="pt-BR" sz="1600" b="1">
              <a:solidFill>
                <a:srgbClr val="990000"/>
              </a:solidFill>
            </a:endParaRP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2916238" y="5373688"/>
            <a:ext cx="3281362" cy="12652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1600">
                <a:solidFill>
                  <a:schemeClr val="tx1"/>
                </a:solidFill>
              </a:rPr>
              <a:t> </a:t>
            </a:r>
            <a:r>
              <a:rPr lang="en-GB" sz="1600" b="1" i="1" u="sng">
                <a:solidFill>
                  <a:srgbClr val="993300"/>
                </a:solidFill>
              </a:rPr>
              <a:t>In-temporal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1400" b="1">
                <a:solidFill>
                  <a:srgbClr val="993300"/>
                </a:solidFill>
              </a:rPr>
              <a:t>past traditions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1400" b="1">
                <a:solidFill>
                  <a:srgbClr val="993300"/>
                </a:solidFill>
              </a:rPr>
              <a:t>present technologies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t-BR" sz="1400" b="1">
                <a:solidFill>
                  <a:srgbClr val="993300"/>
                </a:solidFill>
              </a:rPr>
              <a:t>future vision</a:t>
            </a:r>
            <a:r>
              <a:rPr lang="pt-BR" sz="140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613525"/>
            <a:ext cx="170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bg2"/>
                </a:solidFill>
              </a:rPr>
              <a:t>UNCTAD - E.DOS SANTOS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41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4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4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34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34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34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 animBg="1"/>
      <p:bldP spid="134149" grpId="0" animBg="1"/>
      <p:bldP spid="134150" grpId="0" animBg="1"/>
      <p:bldP spid="134151" grpId="0" animBg="1"/>
      <p:bldP spid="134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576262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FFCC00"/>
                </a:solidFill>
              </a:rPr>
              <a:t>Creative Industries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24863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A set of knowledge-based economic activities making intensive use of </a:t>
            </a:r>
            <a:r>
              <a:rPr lang="en-GB" sz="2400" smtClean="0">
                <a:solidFill>
                  <a:srgbClr val="FFCC00"/>
                </a:solidFill>
              </a:rPr>
              <a:t>creativity as primary input</a:t>
            </a:r>
            <a:r>
              <a:rPr lang="en-GB" sz="2400" smtClean="0">
                <a:solidFill>
                  <a:schemeClr val="bg1"/>
                </a:solidFill>
              </a:rPr>
              <a:t> to produce </a:t>
            </a:r>
            <a:r>
              <a:rPr lang="en-GB" sz="2400" smtClean="0">
                <a:solidFill>
                  <a:srgbClr val="FFCC00"/>
                </a:solidFill>
              </a:rPr>
              <a:t>marketable value-added creative products and services</a:t>
            </a: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Creative products and services are </a:t>
            </a:r>
            <a:r>
              <a:rPr lang="en-GB" sz="2400" smtClean="0">
                <a:solidFill>
                  <a:srgbClr val="FFCC00"/>
                </a:solidFill>
              </a:rPr>
              <a:t>centred but not restricted to arts and culture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Are </a:t>
            </a:r>
            <a:r>
              <a:rPr lang="en-GB" sz="2400" smtClean="0">
                <a:solidFill>
                  <a:srgbClr val="FFCC00"/>
                </a:solidFill>
              </a:rPr>
              <a:t>tangible products or intangible services</a:t>
            </a:r>
            <a:r>
              <a:rPr lang="en-GB" sz="2400" smtClean="0">
                <a:solidFill>
                  <a:schemeClr val="bg1"/>
                </a:solidFill>
              </a:rPr>
              <a:t> with </a:t>
            </a:r>
            <a:r>
              <a:rPr lang="en-GB" sz="2400" smtClean="0">
                <a:solidFill>
                  <a:srgbClr val="FFCC00"/>
                </a:solidFill>
              </a:rPr>
              <a:t>creative content, economic value and market objectives</a:t>
            </a:r>
          </a:p>
          <a:p>
            <a:pPr eaLnBrk="1" hangingPunct="1">
              <a:lnSpc>
                <a:spcPct val="80000"/>
              </a:lnSpc>
            </a:pPr>
            <a:endParaRPr lang="fr-CH" sz="240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They are able to </a:t>
            </a:r>
            <a:r>
              <a:rPr lang="en-GB" sz="2400" smtClean="0">
                <a:solidFill>
                  <a:srgbClr val="FFCC00"/>
                </a:solidFill>
              </a:rPr>
              <a:t>generate income</a:t>
            </a:r>
            <a:r>
              <a:rPr lang="en-GB" sz="2400" smtClean="0">
                <a:solidFill>
                  <a:schemeClr val="bg1"/>
                </a:solidFill>
              </a:rPr>
              <a:t> from </a:t>
            </a:r>
            <a:r>
              <a:rPr lang="en-GB" sz="2400" smtClean="0">
                <a:solidFill>
                  <a:srgbClr val="FFCC00"/>
                </a:solidFill>
              </a:rPr>
              <a:t>trade and property rights</a:t>
            </a: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bg1"/>
                </a:solidFill>
              </a:rPr>
              <a:t>It is a new </a:t>
            </a:r>
            <a:r>
              <a:rPr lang="en-GB" sz="2400" smtClean="0">
                <a:solidFill>
                  <a:srgbClr val="FFCC00"/>
                </a:solidFill>
              </a:rPr>
              <a:t>dynamic sector</a:t>
            </a:r>
            <a:r>
              <a:rPr lang="en-GB" sz="2400" smtClean="0">
                <a:solidFill>
                  <a:schemeClr val="bg1"/>
                </a:solidFill>
              </a:rPr>
              <a:t> </a:t>
            </a:r>
            <a:r>
              <a:rPr lang="en-GB" sz="2400" smtClean="0">
                <a:solidFill>
                  <a:srgbClr val="FFCC00"/>
                </a:solidFill>
              </a:rPr>
              <a:t>in world trade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en-GB" sz="1400" smtClean="0">
                <a:solidFill>
                  <a:schemeClr val="bg1"/>
                </a:solidFill>
              </a:rPr>
              <a:t>(UNCTAD)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The scope of creative industries</a:t>
            </a:r>
            <a:r>
              <a:rPr lang="fr-CH" sz="3600" smtClean="0">
                <a:solidFill>
                  <a:schemeClr val="bg1"/>
                </a:solidFill>
              </a:rPr>
              <a:t> 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8785225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GB" sz="2400" smtClean="0">
                <a:solidFill>
                  <a:schemeClr val="bg1"/>
                </a:solidFill>
              </a:rPr>
              <a:t>    Is a vast field dealing with the interplay of various sub-sectors from traditional art crafts to technology-oriented multi-media services</a:t>
            </a:r>
            <a:endParaRPr lang="fr-CH" sz="2400" smtClean="0">
              <a:solidFill>
                <a:schemeClr val="bg1"/>
              </a:solidFill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352800" y="2438400"/>
            <a:ext cx="2514600" cy="11430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81000" y="3886200"/>
            <a:ext cx="2514600" cy="12954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04800" y="2590800"/>
            <a:ext cx="2362200" cy="11430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477000" y="2667000"/>
            <a:ext cx="2286000" cy="11430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6400800" y="4038600"/>
            <a:ext cx="2514600" cy="11430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6629400" y="5486400"/>
            <a:ext cx="2286000" cy="10668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95288" y="5445125"/>
            <a:ext cx="2514600" cy="10668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505200" y="5562600"/>
            <a:ext cx="2362200" cy="1295400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3733800" y="3962400"/>
            <a:ext cx="1828800" cy="121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779838" y="40767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CC00"/>
                </a:solidFill>
              </a:rPr>
              <a:t>Creative Industries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62000" y="30480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3400" y="2667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Visual Arts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62000" y="39624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Literature and Publishing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62000" y="5486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Design 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352800" y="25146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Traditional knowledge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324600" y="27432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Music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705600" y="41910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Performing Arts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553200" y="5562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Audio-Visuals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581400" y="57150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1">
                <a:solidFill>
                  <a:srgbClr val="FFCC00"/>
                </a:solidFill>
              </a:rPr>
              <a:t>Digital Animation and Multi-media</a:t>
            </a:r>
            <a:endParaRPr lang="en-GB" sz="2000" b="1">
              <a:solidFill>
                <a:srgbClr val="FFCC00"/>
              </a:solidFill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143000" cy="2286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5486400" y="2590800"/>
            <a:ext cx="1447800" cy="1524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1619250" y="3716338"/>
            <a:ext cx="0" cy="2286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1600200" y="5181600"/>
            <a:ext cx="0" cy="228600"/>
          </a:xfrm>
          <a:prstGeom prst="line">
            <a:avLst/>
          </a:prstGeom>
          <a:noFill/>
          <a:ln w="22225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1752600" y="6477000"/>
            <a:ext cx="18288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H="1">
            <a:off x="5791200" y="6477000"/>
            <a:ext cx="13716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7620000" y="3810000"/>
            <a:ext cx="0" cy="3048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7696200" y="5181600"/>
            <a:ext cx="0" cy="3048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2514600" y="3429000"/>
            <a:ext cx="1371600" cy="7620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2771775" y="4648200"/>
            <a:ext cx="962025" cy="4763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2819400" y="5029200"/>
            <a:ext cx="1219200" cy="6858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4572000" y="3657600"/>
            <a:ext cx="0" cy="3048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V="1">
            <a:off x="4648200" y="5181600"/>
            <a:ext cx="0" cy="3810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H="1">
            <a:off x="5334000" y="3505200"/>
            <a:ext cx="1295400" cy="6858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5562600" y="4648200"/>
            <a:ext cx="9144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 flipV="1">
            <a:off x="5334000" y="5029200"/>
            <a:ext cx="1447800" cy="68580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7854950" y="64912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800">
                <a:solidFill>
                  <a:schemeClr val="bg1"/>
                </a:solidFill>
              </a:rPr>
              <a:t>(UNCTAD)</a:t>
            </a:r>
            <a:endParaRPr lang="fr-CH" sz="1800">
              <a:solidFill>
                <a:schemeClr val="bg1"/>
              </a:solidFill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457200" y="3048000"/>
            <a:ext cx="220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Paintings, sculptures and photograpy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838200" y="45720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Books, newspapers and periodicals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381000" y="5791200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Architecture, interior objects, fashion and jewellery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3505200" y="2971800"/>
            <a:ext cx="228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Art crafts, festivals and cultural activities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6629400" y="31242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Concerts, CDs, tapes, digitalized music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705600" y="4572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6629400" y="4572000"/>
            <a:ext cx="2057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Theatre, dance, opera, puppetry, circus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6781800" y="57912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6477000" y="5867400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Broadcasting, cinema, television, radio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3810000" y="64770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200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3733800" y="6340475"/>
            <a:ext cx="1905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>
                <a:solidFill>
                  <a:schemeClr val="bg1"/>
                </a:solidFill>
              </a:rPr>
              <a:t>Software, videogames and advertising</a:t>
            </a:r>
            <a:endParaRPr lang="en-GB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90613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How to capture the potential of the       creative economy for development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99147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Main  issues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Economic linkages and </a:t>
            </a:r>
            <a:r>
              <a:rPr lang="en-GB" sz="2800" smtClean="0">
                <a:solidFill>
                  <a:srgbClr val="FFCC00"/>
                </a:solidFill>
              </a:rPr>
              <a:t>externalities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Growth prospects and </a:t>
            </a:r>
            <a:r>
              <a:rPr lang="en-GB" sz="2800" smtClean="0">
                <a:solidFill>
                  <a:srgbClr val="FFCC00"/>
                </a:solidFill>
              </a:rPr>
              <a:t>trade flows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Supply and </a:t>
            </a:r>
            <a:r>
              <a:rPr lang="en-GB" sz="2800" smtClean="0">
                <a:solidFill>
                  <a:srgbClr val="FFCC00"/>
                </a:solidFill>
              </a:rPr>
              <a:t>value-chain</a:t>
            </a:r>
            <a:r>
              <a:rPr lang="en-GB" sz="2800" smtClean="0">
                <a:solidFill>
                  <a:schemeClr val="bg1"/>
                </a:solidFill>
              </a:rPr>
              <a:t> cycle 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rgbClr val="FFCC00"/>
                </a:solidFill>
              </a:rPr>
              <a:t>Cross-cutting</a:t>
            </a:r>
            <a:r>
              <a:rPr lang="en-GB" sz="2800" smtClean="0">
                <a:solidFill>
                  <a:schemeClr val="bg1"/>
                </a:solidFill>
              </a:rPr>
              <a:t> nature of creative industries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Tangible products and </a:t>
            </a:r>
            <a:r>
              <a:rPr lang="en-GB" sz="2800" smtClean="0">
                <a:solidFill>
                  <a:srgbClr val="FFCC00"/>
                </a:solidFill>
              </a:rPr>
              <a:t>intangible services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Formal and </a:t>
            </a:r>
            <a:r>
              <a:rPr lang="en-GB" sz="2800" smtClean="0">
                <a:solidFill>
                  <a:srgbClr val="FFCC00"/>
                </a:solidFill>
              </a:rPr>
              <a:t>informal sectors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Measuring </a:t>
            </a:r>
            <a:r>
              <a:rPr lang="en-GB" sz="2800" smtClean="0">
                <a:solidFill>
                  <a:srgbClr val="FFCC00"/>
                </a:solidFill>
              </a:rPr>
              <a:t>creative content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Dealing with </a:t>
            </a:r>
            <a:r>
              <a:rPr lang="en-GB" sz="2800" smtClean="0">
                <a:solidFill>
                  <a:srgbClr val="FFCC00"/>
                </a:solidFill>
              </a:rPr>
              <a:t>connectivity</a:t>
            </a:r>
            <a:r>
              <a:rPr lang="en-GB" sz="2800" smtClean="0">
                <a:solidFill>
                  <a:schemeClr val="bg1"/>
                </a:solidFill>
              </a:rPr>
              <a:t> and multi-media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86518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CC00"/>
                </a:solidFill>
              </a:rPr>
              <a:t/>
            </a:r>
            <a:br>
              <a:rPr lang="en-US" sz="3200" b="1" smtClean="0">
                <a:solidFill>
                  <a:srgbClr val="FFCC00"/>
                </a:solidFill>
              </a:rPr>
            </a:br>
            <a:r>
              <a:rPr lang="en-US" sz="3200" b="1" smtClean="0">
                <a:solidFill>
                  <a:srgbClr val="FFCC00"/>
                </a:solidFill>
              </a:rPr>
              <a:t>UNCTAD’s Integrated Development Approach </a:t>
            </a:r>
            <a:br>
              <a:rPr lang="en-US" sz="3200" b="1" smtClean="0">
                <a:solidFill>
                  <a:srgbClr val="FFCC00"/>
                </a:solidFill>
              </a:rPr>
            </a:br>
            <a:r>
              <a:rPr lang="en-US" sz="3200" b="1" smtClean="0">
                <a:solidFill>
                  <a:srgbClr val="FFCC00"/>
                </a:solidFill>
              </a:rPr>
              <a:t>Main economic indicators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 </a:t>
            </a:r>
            <a:r>
              <a:rPr lang="en-GB" sz="2800" smtClean="0">
                <a:solidFill>
                  <a:srgbClr val="FFCC00"/>
                </a:solidFill>
              </a:rPr>
              <a:t>Macro-economic </a:t>
            </a:r>
            <a:r>
              <a:rPr lang="en-GB" sz="2800" smtClean="0">
                <a:solidFill>
                  <a:schemeClr val="bg1"/>
                </a:solidFill>
              </a:rPr>
              <a:t>:  % GDP, income generation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 </a:t>
            </a:r>
            <a:r>
              <a:rPr lang="en-GB" sz="2800" smtClean="0">
                <a:solidFill>
                  <a:srgbClr val="FFCC00"/>
                </a:solidFill>
              </a:rPr>
              <a:t>Trade</a:t>
            </a:r>
            <a:r>
              <a:rPr lang="en-GB" sz="2800" smtClean="0">
                <a:solidFill>
                  <a:schemeClr val="bg1"/>
                </a:solidFill>
              </a:rPr>
              <a:t> : imports/exports – products/services/content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              value / units /content   (not a commodity)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              tariffs and non-tariffs  (quantitative/qualitative)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 </a:t>
            </a:r>
            <a:r>
              <a:rPr lang="en-GB" sz="2800" smtClean="0">
                <a:solidFill>
                  <a:srgbClr val="FFCC00"/>
                </a:solidFill>
              </a:rPr>
              <a:t>Investment</a:t>
            </a:r>
            <a:r>
              <a:rPr lang="en-GB" sz="2800" smtClean="0">
                <a:solidFill>
                  <a:schemeClr val="bg1"/>
                </a:solidFill>
              </a:rPr>
              <a:t> : % FDI, % domestic, incentives by sectors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 </a:t>
            </a:r>
            <a:r>
              <a:rPr lang="en-GB" sz="2800" smtClean="0">
                <a:solidFill>
                  <a:srgbClr val="FFCC00"/>
                </a:solidFill>
              </a:rPr>
              <a:t>Industry</a:t>
            </a:r>
            <a:r>
              <a:rPr lang="en-GB" sz="2800" smtClean="0">
                <a:solidFill>
                  <a:schemeClr val="bg1"/>
                </a:solidFill>
              </a:rPr>
              <a:t>: % creative, % returns, value-added chain      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 </a:t>
            </a:r>
            <a:r>
              <a:rPr lang="en-GB" sz="2800" smtClean="0">
                <a:solidFill>
                  <a:srgbClr val="FFCC00"/>
                </a:solidFill>
              </a:rPr>
              <a:t>Technology</a:t>
            </a:r>
            <a:r>
              <a:rPr lang="en-GB" sz="2800" smtClean="0">
                <a:solidFill>
                  <a:schemeClr val="bg1"/>
                </a:solidFill>
              </a:rPr>
              <a:t> : ICT tools, IPRs , R&amp;D, technology transfer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 </a:t>
            </a:r>
            <a:r>
              <a:rPr lang="en-GB" sz="2800" smtClean="0">
                <a:solidFill>
                  <a:srgbClr val="FFCC00"/>
                </a:solidFill>
              </a:rPr>
              <a:t>Enterprise : </a:t>
            </a:r>
            <a:r>
              <a:rPr lang="en-GB" sz="2800" smtClean="0">
                <a:solidFill>
                  <a:schemeClr val="bg1"/>
                </a:solidFill>
              </a:rPr>
              <a:t>SMEs/independent, micro-credit, youth, gender </a:t>
            </a:r>
            <a:endParaRPr lang="en-GB" sz="2800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-</a:t>
            </a:r>
            <a:r>
              <a:rPr lang="en-GB" sz="2800" smtClean="0">
                <a:solidFill>
                  <a:srgbClr val="FFCC00"/>
                </a:solidFill>
              </a:rPr>
              <a:t> Tourism : </a:t>
            </a:r>
            <a:r>
              <a:rPr lang="en-GB" sz="2800" smtClean="0">
                <a:solidFill>
                  <a:schemeClr val="bg1"/>
                </a:solidFill>
              </a:rPr>
              <a:t>earnings tourists, diasporas, links tourism/culture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772400" cy="576262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A new dynamic sector in world trade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3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bg1"/>
                </a:solidFill>
              </a:rPr>
              <a:t>UNCTAD figures indicate that world exports of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   </a:t>
            </a:r>
            <a:r>
              <a:rPr lang="en-GB" sz="2400" b="1" smtClean="0">
                <a:solidFill>
                  <a:srgbClr val="FFCC00"/>
                </a:solidFill>
              </a:rPr>
              <a:t>Visual arts</a:t>
            </a:r>
            <a:r>
              <a:rPr lang="en-GB" sz="2400" smtClean="0">
                <a:solidFill>
                  <a:srgbClr val="FFCC00"/>
                </a:solidFill>
              </a:rPr>
              <a:t>                                    </a:t>
            </a:r>
            <a:r>
              <a:rPr lang="en-GB" sz="2400" b="1" smtClean="0">
                <a:solidFill>
                  <a:srgbClr val="FFCC00"/>
                </a:solidFill>
              </a:rPr>
              <a:t>Cinema industry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-US$   7.3 billion in 1996           - US$  354  million in 1996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-US$ 14.4 billion in 2004           - US$  653  million in 2004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Trend: export earnings nearly doubled in eight years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 </a:t>
            </a:r>
            <a:r>
              <a:rPr lang="en-GB" sz="2400" b="1" smtClean="0">
                <a:solidFill>
                  <a:srgbClr val="FFCC00"/>
                </a:solidFill>
              </a:rPr>
              <a:t>Exports is only part of  total revenue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excluding copyrights, licenses, marketing and distribution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                 </a:t>
            </a:r>
            <a:r>
              <a:rPr lang="en-GB" sz="2400" b="1" smtClean="0">
                <a:solidFill>
                  <a:srgbClr val="FFCC00"/>
                </a:solidFill>
              </a:rPr>
              <a:t>Are those figures meaningful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rgbClr val="FFCC00"/>
                </a:solidFill>
              </a:rPr>
              <a:t>  </a:t>
            </a:r>
            <a:r>
              <a:rPr lang="en-GB" sz="2400" smtClean="0">
                <a:solidFill>
                  <a:schemeClr val="bg1"/>
                </a:solidFill>
              </a:rPr>
              <a:t>Can exports of visual arts be much higher than the film industry?</a:t>
            </a:r>
            <a:r>
              <a:rPr lang="en-GB" sz="240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How to relate 653 million with 75 billion worth film market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Digital films, need to start new statistical series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CC00"/>
                </a:solidFill>
              </a:rPr>
              <a:t>Developing </a:t>
            </a:r>
            <a:r>
              <a:rPr lang="fr-CH" sz="3200" b="1" smtClean="0">
                <a:solidFill>
                  <a:srgbClr val="FFCC00"/>
                </a:solidFill>
              </a:rPr>
              <a:t>countries marginal </a:t>
            </a:r>
            <a:r>
              <a:rPr lang="en-GB" sz="3200" b="1" smtClean="0">
                <a:solidFill>
                  <a:srgbClr val="FFCC00"/>
                </a:solidFill>
              </a:rPr>
              <a:t>trade players </a:t>
            </a:r>
            <a:br>
              <a:rPr lang="en-GB" sz="3200" b="1" smtClean="0">
                <a:solidFill>
                  <a:srgbClr val="FFCC00"/>
                </a:solidFill>
              </a:rPr>
            </a:br>
            <a:r>
              <a:rPr lang="en-GB" sz="3200" b="1" smtClean="0">
                <a:solidFill>
                  <a:srgbClr val="FFCC00"/>
                </a:solidFill>
              </a:rPr>
              <a:t>in the world market for creative products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64076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In 2004, share of developing countries in world exports  of visual arts estimated at 3%</a:t>
            </a:r>
          </a:p>
          <a:p>
            <a:pPr eaLnBrk="1" hangingPunct="1">
              <a:lnSpc>
                <a:spcPct val="80000"/>
              </a:lnSpc>
            </a:pPr>
            <a:endParaRPr lang="en-GB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Are we </a:t>
            </a:r>
            <a:r>
              <a:rPr lang="en-GB" sz="2800" smtClean="0">
                <a:solidFill>
                  <a:srgbClr val="FFCC00"/>
                </a:solidFill>
              </a:rPr>
              <a:t>comparing comparable creative products 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What art-work is covered under sculptures ?  </a:t>
            </a:r>
            <a:r>
              <a:rPr lang="en-GB" sz="2000" smtClean="0">
                <a:solidFill>
                  <a:schemeClr val="bg1"/>
                </a:solidFill>
              </a:rPr>
              <a:t>(Code 8963?)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Are wooden-made African sculptures visual arts 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bg1"/>
                </a:solidFill>
              </a:rPr>
              <a:t>Pictures, designs and photographs are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    publishing  materials or visual arts ?  </a:t>
            </a:r>
            <a:r>
              <a:rPr lang="en-GB" sz="2000" smtClean="0">
                <a:solidFill>
                  <a:schemeClr val="bg1"/>
                </a:solidFill>
              </a:rPr>
              <a:t>(Code 89287 ? )</a:t>
            </a:r>
            <a:r>
              <a:rPr lang="en-GB" sz="2800" smtClean="0">
                <a:solidFill>
                  <a:schemeClr val="bg1"/>
                </a:solidFill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  </a:t>
            </a:r>
            <a:r>
              <a:rPr lang="en-GB" sz="1800" smtClean="0">
                <a:solidFill>
                  <a:schemeClr val="bg1"/>
                </a:solidFill>
              </a:rPr>
              <a:t>UN COMTRADE – SITC REV.3  : 8961, 8963, 63549, 6662, 696782, 89911, 8826 ?             VISUAL ARTS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99FF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99FF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</TotalTime>
  <Words>1103</Words>
  <Application>Microsoft PowerPoint</Application>
  <PresentationFormat>On-screen Show (4:3)</PresentationFormat>
  <Paragraphs>177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Times</vt:lpstr>
      <vt:lpstr>Default Design</vt:lpstr>
      <vt:lpstr> Capturing the Creative Economy    in Developing Countries </vt:lpstr>
      <vt:lpstr>Creative Economy</vt:lpstr>
      <vt:lpstr>Development Dimensions of the  Creative Economy</vt:lpstr>
      <vt:lpstr>Creative Industries</vt:lpstr>
      <vt:lpstr>The scope of creative industries </vt:lpstr>
      <vt:lpstr>How to capture the potential of the       creative economy for development ?</vt:lpstr>
      <vt:lpstr> UNCTAD’s Integrated Development Approach  Main economic indicators</vt:lpstr>
      <vt:lpstr>A new dynamic sector in world trade</vt:lpstr>
      <vt:lpstr>Developing countries marginal trade players  in the world market for creative products</vt:lpstr>
      <vt:lpstr>Dealing with connectivity : music industry</vt:lpstr>
      <vt:lpstr>Difficulties in measuring creative services </vt:lpstr>
      <vt:lpstr>Challenges for mapping creative economies</vt:lpstr>
      <vt:lpstr>Looking for possible worldwide solutions</vt:lpstr>
      <vt:lpstr>Creative Economy: the way ahead</vt:lpstr>
      <vt:lpstr>Slide 15</vt:lpstr>
    </vt:vector>
  </TitlesOfParts>
  <Company>Unctad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DPAIS</dc:creator>
  <cp:lastModifiedBy>User</cp:lastModifiedBy>
  <cp:revision>337</cp:revision>
  <dcterms:created xsi:type="dcterms:W3CDTF">2002-11-27T09:43:12Z</dcterms:created>
  <dcterms:modified xsi:type="dcterms:W3CDTF">2011-11-23T06:24:35Z</dcterms:modified>
</cp:coreProperties>
</file>