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301" r:id="rId4"/>
    <p:sldId id="288" r:id="rId5"/>
    <p:sldId id="302" r:id="rId6"/>
    <p:sldId id="258" r:id="rId7"/>
    <p:sldId id="259" r:id="rId8"/>
    <p:sldId id="289" r:id="rId9"/>
    <p:sldId id="290" r:id="rId10"/>
    <p:sldId id="262" r:id="rId11"/>
    <p:sldId id="291" r:id="rId12"/>
    <p:sldId id="292" r:id="rId13"/>
    <p:sldId id="293" r:id="rId14"/>
    <p:sldId id="294" r:id="rId15"/>
    <p:sldId id="296" r:id="rId16"/>
    <p:sldId id="297" r:id="rId17"/>
    <p:sldId id="298" r:id="rId18"/>
    <p:sldId id="299" r:id="rId19"/>
    <p:sldId id="300" r:id="rId20"/>
    <p:sldId id="274" r:id="rId21"/>
    <p:sldId id="275" r:id="rId22"/>
    <p:sldId id="276" r:id="rId23"/>
    <p:sldId id="277" r:id="rId24"/>
    <p:sldId id="278" r:id="rId25"/>
    <p:sldId id="279" r:id="rId26"/>
    <p:sldId id="280" r:id="rId2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6DAE75C2-5324-4BCB-8B73-B99AB1D66E08}" type="datetimeFigureOut">
              <a:rPr lang="id-ID" smtClean="0"/>
              <a:t>27/09/2023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335161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6DAE75C2-5324-4BCB-8B73-B99AB1D66E08}" type="datetimeFigureOut">
              <a:rPr lang="id-ID" smtClean="0"/>
              <a:t>27/09/2023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140371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6DAE75C2-5324-4BCB-8B73-B99AB1D66E08}" type="datetimeFigureOut">
              <a:rPr lang="id-ID" smtClean="0"/>
              <a:t>27/09/2023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164727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6DAE75C2-5324-4BCB-8B73-B99AB1D66E08}" type="datetimeFigureOut">
              <a:rPr lang="id-ID" smtClean="0"/>
              <a:t>27/09/2023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14761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AE75C2-5324-4BCB-8B73-B99AB1D66E08}" type="datetimeFigureOut">
              <a:rPr lang="id-ID" smtClean="0"/>
              <a:t>27/09/2023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5516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6DAE75C2-5324-4BCB-8B73-B99AB1D66E08}" type="datetimeFigureOut">
              <a:rPr lang="id-ID" smtClean="0"/>
              <a:t>27/09/2023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343612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6DAE75C2-5324-4BCB-8B73-B99AB1D66E08}" type="datetimeFigureOut">
              <a:rPr lang="id-ID" smtClean="0"/>
              <a:t>27/09/2023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04840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6DAE75C2-5324-4BCB-8B73-B99AB1D66E08}" type="datetimeFigureOut">
              <a:rPr lang="id-ID" smtClean="0"/>
              <a:t>27/09/2023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51693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75C2-5324-4BCB-8B73-B99AB1D66E08}" type="datetimeFigureOut">
              <a:rPr lang="id-ID" smtClean="0"/>
              <a:t>27/09/2023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128742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AE75C2-5324-4BCB-8B73-B99AB1D66E08}" type="datetimeFigureOut">
              <a:rPr lang="id-ID" smtClean="0"/>
              <a:t>27/09/2023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19609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AE75C2-5324-4BCB-8B73-B99AB1D66E08}" type="datetimeFigureOut">
              <a:rPr lang="id-ID" smtClean="0"/>
              <a:t>27/09/2023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78927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E75C2-5324-4BCB-8B73-B99AB1D66E08}" type="datetimeFigureOut">
              <a:rPr lang="id-ID" smtClean="0"/>
              <a:t>27/09/2023</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A6B20-0BCC-4020-ACF5-BB721CEEDAD0}" type="slidenum">
              <a:rPr lang="id-ID" smtClean="0"/>
              <a:t>‹#›</a:t>
            </a:fld>
            <a:endParaRPr lang="id-ID"/>
          </a:p>
        </p:txBody>
      </p:sp>
    </p:spTree>
    <p:extLst>
      <p:ext uri="{BB962C8B-B14F-4D97-AF65-F5344CB8AC3E}">
        <p14:creationId xmlns:p14="http://schemas.microsoft.com/office/powerpoint/2010/main" val="64829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www.pc-education.mcmaster.ca/instrumentation/images/venturi.gif" TargetMode="External"/><Relationship Id="rId2" Type="http://schemas.openxmlformats.org/officeDocument/2006/relationships/image" Target="../media/image40.gif"/><Relationship Id="rId1" Type="http://schemas.openxmlformats.org/officeDocument/2006/relationships/slideLayout" Target="../slideLayouts/slideLayout7.xml"/><Relationship Id="rId5" Type="http://schemas.openxmlformats.org/officeDocument/2006/relationships/image" Target="http://www.efunda.com/designstandards/sensors/flowmeters/images/DP_Venturi2.gif" TargetMode="External"/><Relationship Id="rId4" Type="http://schemas.openxmlformats.org/officeDocument/2006/relationships/image" Target="../media/image41.gif"/></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60000"/>
              <a:lumOff val="40000"/>
            </a:schemeClr>
          </a:solidFill>
        </p:spPr>
        <p:txBody>
          <a:bodyPr/>
          <a:lstStyle/>
          <a:p>
            <a:r>
              <a:rPr lang="id-ID" dirty="0"/>
              <a:t>Fluida dinamis</a:t>
            </a:r>
          </a:p>
        </p:txBody>
      </p:sp>
      <p:sp>
        <p:nvSpPr>
          <p:cNvPr id="3" name="Subtitle 2"/>
          <p:cNvSpPr>
            <a:spLocks noGrp="1"/>
          </p:cNvSpPr>
          <p:nvPr>
            <p:ph type="subTitle" idx="1"/>
          </p:nvPr>
        </p:nvSpPr>
        <p:spPr>
          <a:solidFill>
            <a:schemeClr val="accent1">
              <a:lumMod val="60000"/>
              <a:lumOff val="40000"/>
            </a:schemeClr>
          </a:solidFill>
        </p:spPr>
        <p:txBody>
          <a:bodyPr>
            <a:normAutofit fontScale="92500" lnSpcReduction="20000"/>
          </a:bodyPr>
          <a:lstStyle/>
          <a:p>
            <a:r>
              <a:rPr lang="id-ID" sz="4800" dirty="0"/>
              <a:t>Viskositas, tegangan permukaan, Persamaan kontinuitas</a:t>
            </a:r>
            <a:r>
              <a:rPr lang="id-ID" sz="4800"/>
              <a:t>, Hukum </a:t>
            </a:r>
            <a:r>
              <a:rPr lang="id-ID" sz="4800" dirty="0"/>
              <a:t>Bernoulli</a:t>
            </a:r>
          </a:p>
        </p:txBody>
      </p:sp>
    </p:spTree>
    <p:extLst>
      <p:ext uri="{BB962C8B-B14F-4D97-AF65-F5344CB8AC3E}">
        <p14:creationId xmlns:p14="http://schemas.microsoft.com/office/powerpoint/2010/main" val="134937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2509" y="343188"/>
            <a:ext cx="10515600" cy="6154593"/>
          </a:xfrm>
        </p:spPr>
        <p:txBody>
          <a:bodyPr>
            <a:normAutofit/>
          </a:bodyPr>
          <a:lstStyle/>
          <a:p>
            <a:r>
              <a:rPr lang="id-ID" dirty="0"/>
              <a:t>Pada saat kecepatan terminal v</a:t>
            </a:r>
            <a:r>
              <a:rPr lang="id-ID" sz="2000" dirty="0"/>
              <a:t>t </a:t>
            </a:r>
            <a:r>
              <a:rPr lang="id-ID" dirty="0"/>
              <a:t>tercapai, gaya-gaya yang bekerja pada benda akan seimbang :</a:t>
            </a:r>
          </a:p>
          <a:p>
            <a:endParaRPr lang="id-ID" dirty="0"/>
          </a:p>
          <a:p>
            <a:endParaRPr lang="id-ID" dirty="0"/>
          </a:p>
          <a:p>
            <a:endParaRPr lang="id-ID" dirty="0"/>
          </a:p>
          <a:p>
            <a:r>
              <a:rPr lang="el-GR" dirty="0">
                <a:latin typeface="Calibri" panose="020F0502020204030204" pitchFamily="34" charset="0"/>
                <a:cs typeface="Calibri" panose="020F0502020204030204" pitchFamily="34" charset="0"/>
              </a:rPr>
              <a:t>ρ</a:t>
            </a:r>
            <a:r>
              <a:rPr lang="id-ID" sz="2000" dirty="0">
                <a:latin typeface="Calibri" panose="020F0502020204030204" pitchFamily="34" charset="0"/>
                <a:cs typeface="Calibri" panose="020F0502020204030204" pitchFamily="34" charset="0"/>
              </a:rPr>
              <a:t>b</a:t>
            </a:r>
            <a:r>
              <a:rPr lang="id-ID" dirty="0">
                <a:latin typeface="Calibri" panose="020F0502020204030204" pitchFamily="34" charset="0"/>
                <a:cs typeface="Calibri" panose="020F0502020204030204" pitchFamily="34" charset="0"/>
              </a:rPr>
              <a:t> : massa jenis benda</a:t>
            </a:r>
          </a:p>
          <a:p>
            <a:r>
              <a:rPr lang="el-GR" dirty="0">
                <a:latin typeface="Calibri" panose="020F0502020204030204" pitchFamily="34" charset="0"/>
                <a:cs typeface="Calibri" panose="020F0502020204030204" pitchFamily="34" charset="0"/>
              </a:rPr>
              <a:t>ρ</a:t>
            </a:r>
            <a:r>
              <a:rPr lang="id-ID" sz="2000" dirty="0">
                <a:latin typeface="Calibri" panose="020F0502020204030204" pitchFamily="34" charset="0"/>
                <a:cs typeface="Calibri" panose="020F0502020204030204" pitchFamily="34" charset="0"/>
              </a:rPr>
              <a:t>f</a:t>
            </a:r>
            <a:r>
              <a:rPr lang="id-ID" dirty="0">
                <a:latin typeface="Calibri" panose="020F0502020204030204" pitchFamily="34" charset="0"/>
                <a:cs typeface="Calibri" panose="020F0502020204030204" pitchFamily="34" charset="0"/>
              </a:rPr>
              <a:t> : massa jenis fluida</a:t>
            </a:r>
          </a:p>
          <a:p>
            <a:r>
              <a:rPr lang="id-ID" dirty="0">
                <a:latin typeface="Calibri" panose="020F0502020204030204" pitchFamily="34" charset="0"/>
                <a:cs typeface="Calibri" panose="020F0502020204030204" pitchFamily="34" charset="0"/>
              </a:rPr>
              <a:t>Vb : volume benda</a:t>
            </a:r>
          </a:p>
          <a:p>
            <a:endParaRPr lang="id-ID" dirty="0">
              <a:latin typeface="Calibri" panose="020F0502020204030204" pitchFamily="34" charset="0"/>
              <a:cs typeface="Calibri" panose="020F0502020204030204" pitchFamily="34" charset="0"/>
            </a:endParaRPr>
          </a:p>
          <a:p>
            <a:r>
              <a:rPr lang="id-ID" dirty="0">
                <a:latin typeface="Calibri" panose="020F0502020204030204" pitchFamily="34" charset="0"/>
                <a:cs typeface="Calibri" panose="020F0502020204030204" pitchFamily="34" charset="0"/>
              </a:rPr>
              <a:t>Berat benda 			m.g = (</a:t>
            </a:r>
            <a:r>
              <a:rPr lang="el-GR" dirty="0">
                <a:latin typeface="Calibri" panose="020F0502020204030204" pitchFamily="34" charset="0"/>
                <a:cs typeface="Calibri" panose="020F0502020204030204" pitchFamily="34" charset="0"/>
              </a:rPr>
              <a:t>ρ</a:t>
            </a:r>
            <a:r>
              <a:rPr lang="id-ID" sz="2000" dirty="0">
                <a:latin typeface="Calibri" panose="020F0502020204030204" pitchFamily="34" charset="0"/>
                <a:cs typeface="Calibri" panose="020F0502020204030204" pitchFamily="34" charset="0"/>
              </a:rPr>
              <a:t>b. </a:t>
            </a:r>
            <a:r>
              <a:rPr lang="id-ID" dirty="0">
                <a:latin typeface="Calibri" panose="020F0502020204030204" pitchFamily="34" charset="0"/>
                <a:cs typeface="Calibri" panose="020F0502020204030204" pitchFamily="34" charset="0"/>
              </a:rPr>
              <a:t>Vb)g</a:t>
            </a:r>
          </a:p>
          <a:p>
            <a:r>
              <a:rPr lang="id-ID" dirty="0">
                <a:latin typeface="Calibri" panose="020F0502020204030204" pitchFamily="34" charset="0"/>
                <a:cs typeface="Calibri" panose="020F0502020204030204" pitchFamily="34" charset="0"/>
              </a:rPr>
              <a:t>Gaya gesekan			F</a:t>
            </a:r>
            <a:r>
              <a:rPr lang="id-ID" sz="2000" dirty="0">
                <a:latin typeface="Calibri" panose="020F0502020204030204" pitchFamily="34" charset="0"/>
                <a:cs typeface="Calibri" panose="020F0502020204030204" pitchFamily="34" charset="0"/>
              </a:rPr>
              <a:t>f </a:t>
            </a:r>
            <a:r>
              <a:rPr lang="id-ID" dirty="0">
                <a:latin typeface="Calibri" panose="020F0502020204030204" pitchFamily="34" charset="0"/>
                <a:cs typeface="Calibri" panose="020F0502020204030204" pitchFamily="34" charset="0"/>
              </a:rPr>
              <a:t>= 6 </a:t>
            </a:r>
            <a:r>
              <a:rPr lang="el-GR" dirty="0">
                <a:latin typeface="Calibri" panose="020F0502020204030204" pitchFamily="34" charset="0"/>
                <a:cs typeface="Calibri" panose="020F0502020204030204" pitchFamily="34" charset="0"/>
              </a:rPr>
              <a:t>π</a:t>
            </a:r>
            <a:r>
              <a:rPr lang="id-ID" dirty="0">
                <a:latin typeface="Calibri" panose="020F0502020204030204" pitchFamily="34" charset="0"/>
                <a:cs typeface="Calibri" panose="020F0502020204030204" pitchFamily="34" charset="0"/>
              </a:rPr>
              <a:t> ɳ r v</a:t>
            </a:r>
            <a:r>
              <a:rPr lang="id-ID" sz="1800" dirty="0">
                <a:latin typeface="Calibri" panose="020F0502020204030204" pitchFamily="34" charset="0"/>
                <a:cs typeface="Calibri" panose="020F0502020204030204" pitchFamily="34" charset="0"/>
              </a:rPr>
              <a:t>T</a:t>
            </a:r>
            <a:endParaRPr lang="id-ID" dirty="0"/>
          </a:p>
          <a:p>
            <a:endParaRPr lang="id-ID" dirty="0"/>
          </a:p>
        </p:txBody>
      </p:sp>
      <p:pic>
        <p:nvPicPr>
          <p:cNvPr id="4" name="Picture 3"/>
          <p:cNvPicPr>
            <a:picLocks noChangeAspect="1"/>
          </p:cNvPicPr>
          <p:nvPr/>
        </p:nvPicPr>
        <p:blipFill>
          <a:blip r:embed="rId2"/>
          <a:stretch>
            <a:fillRect/>
          </a:stretch>
        </p:blipFill>
        <p:spPr>
          <a:xfrm>
            <a:off x="4379891" y="777778"/>
            <a:ext cx="3320117" cy="1813823"/>
          </a:xfrm>
          <a:prstGeom prst="rect">
            <a:avLst/>
          </a:prstGeom>
        </p:spPr>
      </p:pic>
      <p:pic>
        <p:nvPicPr>
          <p:cNvPr id="6" name="Picture 5"/>
          <p:cNvPicPr>
            <a:picLocks noChangeAspect="1"/>
          </p:cNvPicPr>
          <p:nvPr/>
        </p:nvPicPr>
        <p:blipFill>
          <a:blip r:embed="rId3"/>
          <a:stretch>
            <a:fillRect/>
          </a:stretch>
        </p:blipFill>
        <p:spPr>
          <a:xfrm>
            <a:off x="5015439" y="3055269"/>
            <a:ext cx="1827350" cy="551423"/>
          </a:xfrm>
          <a:prstGeom prst="rect">
            <a:avLst/>
          </a:prstGeom>
        </p:spPr>
      </p:pic>
      <p:pic>
        <p:nvPicPr>
          <p:cNvPr id="9" name="Picture 8"/>
          <p:cNvPicPr>
            <a:picLocks noChangeAspect="1"/>
          </p:cNvPicPr>
          <p:nvPr/>
        </p:nvPicPr>
        <p:blipFill>
          <a:blip r:embed="rId4"/>
          <a:stretch>
            <a:fillRect/>
          </a:stretch>
        </p:blipFill>
        <p:spPr>
          <a:xfrm>
            <a:off x="7839910" y="3440234"/>
            <a:ext cx="4244193" cy="1175471"/>
          </a:xfrm>
          <a:prstGeom prst="rect">
            <a:avLst/>
          </a:prstGeom>
          <a:ln w="28575">
            <a:solidFill>
              <a:srgbClr val="FF0000"/>
            </a:solidFill>
          </a:ln>
        </p:spPr>
      </p:pic>
      <p:sp>
        <p:nvSpPr>
          <p:cNvPr id="10" name="Right Brace 9"/>
          <p:cNvSpPr/>
          <p:nvPr/>
        </p:nvSpPr>
        <p:spPr>
          <a:xfrm>
            <a:off x="6982691" y="2258291"/>
            <a:ext cx="717317" cy="358832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Tree>
    <p:extLst>
      <p:ext uri="{BB962C8B-B14F-4D97-AF65-F5344CB8AC3E}">
        <p14:creationId xmlns:p14="http://schemas.microsoft.com/office/powerpoint/2010/main" val="196169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4909" y="650656"/>
            <a:ext cx="10515600" cy="5597743"/>
          </a:xfrm>
        </p:spPr>
        <p:txBody>
          <a:bodyPr/>
          <a:lstStyle/>
          <a:p>
            <a:r>
              <a:rPr lang="id-ID" dirty="0"/>
              <a:t>Kecepatan terminal dalam fluida kental : </a:t>
            </a:r>
          </a:p>
          <a:p>
            <a:endParaRPr lang="id-ID" dirty="0"/>
          </a:p>
          <a:p>
            <a:endParaRPr lang="id-ID" dirty="0"/>
          </a:p>
          <a:p>
            <a:r>
              <a:rPr lang="id-ID" dirty="0"/>
              <a:t>Untuk benda berbentuk bola dengan jari-jari r, volume benda :</a:t>
            </a:r>
          </a:p>
          <a:p>
            <a:endParaRPr lang="id-ID" dirty="0"/>
          </a:p>
          <a:p>
            <a:r>
              <a:rPr lang="id-ID" dirty="0"/>
              <a:t>Sehingga :</a:t>
            </a:r>
          </a:p>
          <a:p>
            <a:endParaRPr lang="id-ID" dirty="0"/>
          </a:p>
          <a:p>
            <a:endParaRPr lang="id-ID" dirty="0"/>
          </a:p>
          <a:p>
            <a:endParaRPr lang="id-ID" dirty="0"/>
          </a:p>
          <a:p>
            <a:r>
              <a:rPr lang="id-ID" dirty="0"/>
              <a:t>Kecepatan terminal pada fluida kental : </a:t>
            </a:r>
          </a:p>
          <a:p>
            <a:endParaRPr lang="id-ID" dirty="0"/>
          </a:p>
        </p:txBody>
      </p:sp>
      <p:pic>
        <p:nvPicPr>
          <p:cNvPr id="5" name="Picture 4"/>
          <p:cNvPicPr>
            <a:picLocks noChangeAspect="1"/>
          </p:cNvPicPr>
          <p:nvPr/>
        </p:nvPicPr>
        <p:blipFill>
          <a:blip r:embed="rId2"/>
          <a:stretch>
            <a:fillRect/>
          </a:stretch>
        </p:blipFill>
        <p:spPr>
          <a:xfrm>
            <a:off x="7082265" y="283752"/>
            <a:ext cx="3534618" cy="1179137"/>
          </a:xfrm>
          <a:prstGeom prst="rect">
            <a:avLst/>
          </a:prstGeom>
        </p:spPr>
      </p:pic>
      <p:pic>
        <p:nvPicPr>
          <p:cNvPr id="6" name="Picture 5"/>
          <p:cNvPicPr>
            <a:picLocks noChangeAspect="1"/>
          </p:cNvPicPr>
          <p:nvPr/>
        </p:nvPicPr>
        <p:blipFill>
          <a:blip r:embed="rId3"/>
          <a:stretch>
            <a:fillRect/>
          </a:stretch>
        </p:blipFill>
        <p:spPr>
          <a:xfrm>
            <a:off x="9893156" y="1839835"/>
            <a:ext cx="1937616" cy="1036214"/>
          </a:xfrm>
          <a:prstGeom prst="rect">
            <a:avLst/>
          </a:prstGeom>
        </p:spPr>
      </p:pic>
      <p:pic>
        <p:nvPicPr>
          <p:cNvPr id="7" name="Picture 6"/>
          <p:cNvPicPr>
            <a:picLocks noChangeAspect="1"/>
          </p:cNvPicPr>
          <p:nvPr/>
        </p:nvPicPr>
        <p:blipFill>
          <a:blip r:embed="rId4"/>
          <a:stretch>
            <a:fillRect/>
          </a:stretch>
        </p:blipFill>
        <p:spPr>
          <a:xfrm>
            <a:off x="2849809" y="2838331"/>
            <a:ext cx="4066202" cy="1222391"/>
          </a:xfrm>
          <a:prstGeom prst="rect">
            <a:avLst/>
          </a:prstGeom>
        </p:spPr>
      </p:pic>
      <p:pic>
        <p:nvPicPr>
          <p:cNvPr id="8" name="Picture 7"/>
          <p:cNvPicPr>
            <a:picLocks noChangeAspect="1"/>
          </p:cNvPicPr>
          <p:nvPr/>
        </p:nvPicPr>
        <p:blipFill>
          <a:blip r:embed="rId5"/>
          <a:stretch>
            <a:fillRect/>
          </a:stretch>
        </p:blipFill>
        <p:spPr>
          <a:xfrm>
            <a:off x="6665413" y="4891132"/>
            <a:ext cx="3463411" cy="1245437"/>
          </a:xfrm>
          <a:prstGeom prst="rect">
            <a:avLst/>
          </a:prstGeom>
          <a:ln w="28575">
            <a:solidFill>
              <a:srgbClr val="FF0000"/>
            </a:solidFill>
          </a:ln>
        </p:spPr>
      </p:pic>
    </p:spTree>
    <p:extLst>
      <p:ext uri="{BB962C8B-B14F-4D97-AF65-F5344CB8AC3E}">
        <p14:creationId xmlns:p14="http://schemas.microsoft.com/office/powerpoint/2010/main" val="145884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Tegangan muka</a:t>
            </a:r>
          </a:p>
        </p:txBody>
      </p:sp>
      <p:sp>
        <p:nvSpPr>
          <p:cNvPr id="3" name="Content Placeholder 2"/>
          <p:cNvSpPr>
            <a:spLocks noGrp="1"/>
          </p:cNvSpPr>
          <p:nvPr>
            <p:ph idx="1"/>
          </p:nvPr>
        </p:nvSpPr>
        <p:spPr/>
        <p:txBody>
          <a:bodyPr/>
          <a:lstStyle/>
          <a:p>
            <a:r>
              <a:rPr lang="id-ID" dirty="0"/>
              <a:t>Contoh peristiwa akibat tegangan muka :</a:t>
            </a:r>
          </a:p>
          <a:p>
            <a:pPr marL="0" indent="0">
              <a:buNone/>
            </a:pPr>
            <a:r>
              <a:rPr lang="id-ID" dirty="0"/>
              <a:t>	- klip mengapung di permukaan air</a:t>
            </a:r>
          </a:p>
          <a:p>
            <a:pPr marL="0" indent="0">
              <a:buNone/>
            </a:pPr>
            <a:r>
              <a:rPr lang="id-ID" dirty="0"/>
              <a:t>	- serangga mengambang di permukaan air</a:t>
            </a:r>
          </a:p>
          <a:p>
            <a:pPr marL="0" indent="0">
              <a:buNone/>
            </a:pPr>
            <a:r>
              <a:rPr lang="id-ID" dirty="0"/>
              <a:t>	- tetesan embun yang jatuh di sarang laba-laba</a:t>
            </a:r>
          </a:p>
        </p:txBody>
      </p:sp>
      <p:pic>
        <p:nvPicPr>
          <p:cNvPr id="6" name="Picture 5"/>
          <p:cNvPicPr>
            <a:picLocks noChangeAspect="1"/>
          </p:cNvPicPr>
          <p:nvPr/>
        </p:nvPicPr>
        <p:blipFill>
          <a:blip r:embed="rId2"/>
          <a:stretch>
            <a:fillRect/>
          </a:stretch>
        </p:blipFill>
        <p:spPr>
          <a:xfrm>
            <a:off x="838200" y="4048450"/>
            <a:ext cx="2638489" cy="2238188"/>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3647240" y="4070652"/>
            <a:ext cx="2736211" cy="2230078"/>
          </a:xfrm>
          <a:prstGeom prst="rect">
            <a:avLst/>
          </a:prstGeom>
          <a:ln>
            <a:noFill/>
          </a:ln>
          <a:effectLst>
            <a:softEdge rad="112500"/>
          </a:effectLst>
        </p:spPr>
      </p:pic>
      <p:pic>
        <p:nvPicPr>
          <p:cNvPr id="8" name="Picture 7"/>
          <p:cNvPicPr>
            <a:picLocks noChangeAspect="1"/>
          </p:cNvPicPr>
          <p:nvPr/>
        </p:nvPicPr>
        <p:blipFill>
          <a:blip r:embed="rId4"/>
          <a:stretch>
            <a:fillRect/>
          </a:stretch>
        </p:blipFill>
        <p:spPr>
          <a:xfrm>
            <a:off x="6669545" y="3928738"/>
            <a:ext cx="4854806" cy="2513906"/>
          </a:xfrm>
          <a:prstGeom prst="rect">
            <a:avLst/>
          </a:prstGeom>
          <a:ln>
            <a:noFill/>
          </a:ln>
          <a:effectLst>
            <a:softEdge rad="112500"/>
          </a:effectLst>
        </p:spPr>
      </p:pic>
    </p:spTree>
    <p:extLst>
      <p:ext uri="{BB962C8B-B14F-4D97-AF65-F5344CB8AC3E}">
        <p14:creationId xmlns:p14="http://schemas.microsoft.com/office/powerpoint/2010/main" val="3984986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9491" y="678873"/>
            <a:ext cx="8243454" cy="5874327"/>
          </a:xfrm>
        </p:spPr>
        <p:txBody>
          <a:bodyPr>
            <a:normAutofit fontScale="92500" lnSpcReduction="10000"/>
          </a:bodyPr>
          <a:lstStyle/>
          <a:p>
            <a:pPr algn="just">
              <a:lnSpc>
                <a:spcPct val="150000"/>
              </a:lnSpc>
              <a:spcBef>
                <a:spcPts val="0"/>
              </a:spcBef>
            </a:pPr>
            <a:r>
              <a:rPr lang="id-ID" dirty="0"/>
              <a:t>Molekul-molekul cairan yang berada di kedalaman akan mengalami gaya tarik ke segala arah sehingga  </a:t>
            </a:r>
            <a:r>
              <a:rPr lang="id-ID" dirty="0">
                <a:latin typeface="Calibri" panose="020F0502020204030204" pitchFamily="34" charset="0"/>
                <a:cs typeface="Calibri" panose="020F0502020204030204" pitchFamily="34" charset="0"/>
              </a:rPr>
              <a:t>ƩF = 0.</a:t>
            </a:r>
            <a:endParaRPr lang="id-ID" dirty="0"/>
          </a:p>
          <a:p>
            <a:pPr algn="just">
              <a:lnSpc>
                <a:spcPct val="150000"/>
              </a:lnSpc>
              <a:spcBef>
                <a:spcPts val="0"/>
              </a:spcBef>
            </a:pPr>
            <a:r>
              <a:rPr lang="id-ID" dirty="0"/>
              <a:t>Molekul yang ada di permukaan cairan hanya mengalami gaya ke samping dan ke dalam sehingga </a:t>
            </a:r>
            <a:r>
              <a:rPr lang="id-ID" dirty="0">
                <a:latin typeface="Calibri" panose="020F0502020204030204" pitchFamily="34" charset="0"/>
                <a:cs typeface="Calibri" panose="020F0502020204030204" pitchFamily="34" charset="0"/>
              </a:rPr>
              <a:t>ƩF = 0 ke arah bawah. Cairan akan memperkecil permukaannya akibat gaya tersebut sehingga berusaha untuk menyusut sekuat mungkin. Hal ini menyebabkan permukaan cairan seolah-olah membentuk lapisan elastis di permukaan </a:t>
            </a:r>
            <a:r>
              <a:rPr lang="id-ID" dirty="0">
                <a:latin typeface="Calibri" panose="020F0502020204030204" pitchFamily="34" charset="0"/>
                <a:cs typeface="Calibri" panose="020F0502020204030204" pitchFamily="34" charset="0"/>
                <a:sym typeface="Wingdings" panose="05000000000000000000" pitchFamily="2" charset="2"/>
              </a:rPr>
              <a:t> </a:t>
            </a:r>
            <a:r>
              <a:rPr lang="id-ID" dirty="0">
                <a:solidFill>
                  <a:srgbClr val="FF0000"/>
                </a:solidFill>
                <a:latin typeface="Calibri" panose="020F0502020204030204" pitchFamily="34" charset="0"/>
                <a:cs typeface="Calibri" panose="020F0502020204030204" pitchFamily="34" charset="0"/>
                <a:sym typeface="Wingdings" panose="05000000000000000000" pitchFamily="2" charset="2"/>
              </a:rPr>
              <a:t>tegangan permukaan</a:t>
            </a:r>
            <a:r>
              <a:rPr lang="id-ID" dirty="0">
                <a:solidFill>
                  <a:srgbClr val="FF0000"/>
                </a:solidFill>
                <a:latin typeface="Calibri" panose="020F0502020204030204" pitchFamily="34" charset="0"/>
                <a:cs typeface="Calibri" panose="020F0502020204030204" pitchFamily="34" charset="0"/>
              </a:rPr>
              <a:t> </a:t>
            </a:r>
          </a:p>
          <a:p>
            <a:pPr algn="just">
              <a:lnSpc>
                <a:spcPct val="150000"/>
              </a:lnSpc>
              <a:spcBef>
                <a:spcPts val="0"/>
              </a:spcBef>
            </a:pPr>
            <a:r>
              <a:rPr lang="id-ID" dirty="0">
                <a:latin typeface="Calibri" panose="020F0502020204030204" pitchFamily="34" charset="0"/>
                <a:cs typeface="Calibri" panose="020F0502020204030204" pitchFamily="34" charset="0"/>
              </a:rPr>
              <a:t>Setetes cairan akan cenderung berbentuk bola karenanya.</a:t>
            </a:r>
            <a:endParaRPr lang="id-ID" dirty="0"/>
          </a:p>
        </p:txBody>
      </p:sp>
      <p:pic>
        <p:nvPicPr>
          <p:cNvPr id="4" name="Picture 3"/>
          <p:cNvPicPr>
            <a:picLocks noChangeAspect="1"/>
          </p:cNvPicPr>
          <p:nvPr/>
        </p:nvPicPr>
        <p:blipFill>
          <a:blip r:embed="rId2"/>
          <a:stretch>
            <a:fillRect/>
          </a:stretch>
        </p:blipFill>
        <p:spPr>
          <a:xfrm>
            <a:off x="8672945" y="2366917"/>
            <a:ext cx="3422073" cy="2521619"/>
          </a:xfrm>
          <a:prstGeom prst="rect">
            <a:avLst/>
          </a:prstGeom>
        </p:spPr>
      </p:pic>
    </p:spTree>
    <p:extLst>
      <p:ext uri="{BB962C8B-B14F-4D97-AF65-F5344CB8AC3E}">
        <p14:creationId xmlns:p14="http://schemas.microsoft.com/office/powerpoint/2010/main" val="83069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8362"/>
            <a:ext cx="10515600" cy="5146676"/>
          </a:xfrm>
        </p:spPr>
        <p:txBody>
          <a:bodyPr>
            <a:normAutofit/>
          </a:bodyPr>
          <a:lstStyle/>
          <a:p>
            <a:pPr>
              <a:lnSpc>
                <a:spcPct val="150000"/>
              </a:lnSpc>
              <a:spcBef>
                <a:spcPts val="0"/>
              </a:spcBef>
            </a:pPr>
            <a:r>
              <a:rPr lang="id-ID" dirty="0"/>
              <a:t>Lapisan tipis di permukaan cairan inilah yang menahan klip tetap mengapung (seperti membran).</a:t>
            </a:r>
          </a:p>
          <a:p>
            <a:pPr>
              <a:lnSpc>
                <a:spcPct val="150000"/>
              </a:lnSpc>
              <a:spcBef>
                <a:spcPts val="0"/>
              </a:spcBef>
            </a:pPr>
            <a:r>
              <a:rPr lang="id-ID" dirty="0"/>
              <a:t>Apabila sejumlah sabun (zat yang berfungsi sebagai surfaktan) ditambahkan, maka klip di permukaan cairan akan tenggelam.</a:t>
            </a:r>
          </a:p>
          <a:p>
            <a:pPr>
              <a:lnSpc>
                <a:spcPct val="150000"/>
              </a:lnSpc>
              <a:spcBef>
                <a:spcPts val="0"/>
              </a:spcBef>
            </a:pPr>
            <a:endParaRPr lang="id-ID" dirty="0"/>
          </a:p>
          <a:p>
            <a:pPr marL="0" indent="0">
              <a:lnSpc>
                <a:spcPct val="150000"/>
              </a:lnSpc>
              <a:spcBef>
                <a:spcPts val="0"/>
              </a:spcBef>
              <a:buNone/>
            </a:pPr>
            <a:r>
              <a:rPr lang="el-GR" sz="2400" dirty="0">
                <a:latin typeface="Trebuchet MS" panose="020B0603020202020204" pitchFamily="34" charset="0"/>
              </a:rPr>
              <a:t>γ</a:t>
            </a:r>
            <a:r>
              <a:rPr lang="id-ID" sz="2400" dirty="0">
                <a:latin typeface="Trebuchet MS" panose="020B0603020202020204" pitchFamily="34" charset="0"/>
              </a:rPr>
              <a:t> : koefisien tegangan muka</a:t>
            </a:r>
          </a:p>
          <a:p>
            <a:pPr marL="0" indent="0">
              <a:lnSpc>
                <a:spcPct val="150000"/>
              </a:lnSpc>
              <a:spcBef>
                <a:spcPts val="0"/>
              </a:spcBef>
              <a:buNone/>
            </a:pPr>
            <a:r>
              <a:rPr lang="id-ID" sz="2400" dirty="0">
                <a:latin typeface="Trebuchet MS" panose="020B0603020202020204" pitchFamily="34" charset="0"/>
              </a:rPr>
              <a:t> L : panjang benda yang bersentuhan dengan permukaan fluida</a:t>
            </a:r>
            <a:endParaRPr lang="id-ID" sz="2400" dirty="0"/>
          </a:p>
        </p:txBody>
      </p:sp>
      <p:pic>
        <p:nvPicPr>
          <p:cNvPr id="5" name="Picture 4">
            <a:extLst>
              <a:ext uri="{FF2B5EF4-FFF2-40B4-BE49-F238E27FC236}">
                <a16:creationId xmlns:a16="http://schemas.microsoft.com/office/drawing/2014/main" id="{B54C0FAF-CFCA-45E0-AD6D-F7FC99235D49}"/>
              </a:ext>
            </a:extLst>
          </p:cNvPr>
          <p:cNvPicPr>
            <a:picLocks noChangeAspect="1"/>
          </p:cNvPicPr>
          <p:nvPr/>
        </p:nvPicPr>
        <p:blipFill>
          <a:blip r:embed="rId2"/>
          <a:stretch>
            <a:fillRect/>
          </a:stretch>
        </p:blipFill>
        <p:spPr>
          <a:xfrm>
            <a:off x="6096000" y="3429000"/>
            <a:ext cx="1614101" cy="1047750"/>
          </a:xfrm>
          <a:prstGeom prst="rect">
            <a:avLst/>
          </a:prstGeom>
        </p:spPr>
      </p:pic>
    </p:spTree>
    <p:extLst>
      <p:ext uri="{BB962C8B-B14F-4D97-AF65-F5344CB8AC3E}">
        <p14:creationId xmlns:p14="http://schemas.microsoft.com/office/powerpoint/2010/main" val="424769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342" y="911595"/>
            <a:ext cx="11863403" cy="5142841"/>
          </a:xfrm>
          <a:prstGeom prst="rect">
            <a:avLst/>
          </a:prstGeom>
        </p:spPr>
      </p:pic>
    </p:spTree>
    <p:extLst>
      <p:ext uri="{BB962C8B-B14F-4D97-AF65-F5344CB8AC3E}">
        <p14:creationId xmlns:p14="http://schemas.microsoft.com/office/powerpoint/2010/main" val="399403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Kenaikan permukaan cairan pada pipa kapiler</a:t>
            </a:r>
          </a:p>
        </p:txBody>
      </p:sp>
      <p:sp>
        <p:nvSpPr>
          <p:cNvPr id="3" name="Content Placeholder 2"/>
          <p:cNvSpPr>
            <a:spLocks noGrp="1"/>
          </p:cNvSpPr>
          <p:nvPr>
            <p:ph sz="half" idx="1"/>
          </p:nvPr>
        </p:nvSpPr>
        <p:spPr/>
        <p:txBody>
          <a:bodyPr/>
          <a:lstStyle/>
          <a:p>
            <a:r>
              <a:rPr lang="id-ID" dirty="0"/>
              <a:t>Gejala kapiler disebabkan oleh gaya kohesi antar molekul cairan, dan gaya adhesi antara molekul cairan dengan molekul pipa.</a:t>
            </a:r>
          </a:p>
          <a:p>
            <a:r>
              <a:rPr lang="id-ID" dirty="0"/>
              <a:t>Zat cair naik ke atas hingga gaya ke atas sama dengan gaya ke bawah, karena tegangan muka sama dengan berat zat cair yang diangkat.</a:t>
            </a:r>
          </a:p>
        </p:txBody>
      </p:sp>
      <p:pic>
        <p:nvPicPr>
          <p:cNvPr id="5" name="Content Placeholder 4"/>
          <p:cNvPicPr>
            <a:picLocks noGrp="1" noChangeAspect="1"/>
          </p:cNvPicPr>
          <p:nvPr>
            <p:ph sz="half" idx="2"/>
          </p:nvPr>
        </p:nvPicPr>
        <p:blipFill>
          <a:blip r:embed="rId2"/>
          <a:stretch>
            <a:fillRect/>
          </a:stretch>
        </p:blipFill>
        <p:spPr>
          <a:xfrm>
            <a:off x="6750860" y="1825625"/>
            <a:ext cx="5186512" cy="4131830"/>
          </a:xfrm>
          <a:prstGeom prst="rect">
            <a:avLst/>
          </a:prstGeom>
        </p:spPr>
      </p:pic>
    </p:spTree>
    <p:extLst>
      <p:ext uri="{BB962C8B-B14F-4D97-AF65-F5344CB8AC3E}">
        <p14:creationId xmlns:p14="http://schemas.microsoft.com/office/powerpoint/2010/main" val="299390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58091" y="536417"/>
            <a:ext cx="10515600" cy="4351338"/>
          </a:xfrm>
        </p:spPr>
        <p:txBody>
          <a:bodyPr/>
          <a:lstStyle/>
          <a:p>
            <a:r>
              <a:rPr lang="id-ID" dirty="0"/>
              <a:t>Pada keadaan seimbang, berat zat cair yang naik dalam pipa kapiler = komponen gaya ke atas dari gaya adhesi sehubungan dengan tegangan muka.</a:t>
            </a:r>
          </a:p>
          <a:p>
            <a:r>
              <a:rPr lang="id-ID" dirty="0"/>
              <a:t>Berat zat cair (gaya ke bawah) w = mg</a:t>
            </a:r>
          </a:p>
          <a:p>
            <a:pPr marL="0" indent="0">
              <a:buNone/>
            </a:pPr>
            <a:r>
              <a:rPr lang="id-ID" dirty="0"/>
              <a:t>					m = </a:t>
            </a:r>
            <a:r>
              <a:rPr lang="el-GR" dirty="0">
                <a:latin typeface="Calibri" panose="020F0502020204030204" pitchFamily="34" charset="0"/>
                <a:cs typeface="Calibri" panose="020F0502020204030204" pitchFamily="34" charset="0"/>
              </a:rPr>
              <a:t>ρ</a:t>
            </a:r>
            <a:r>
              <a:rPr lang="id-ID" dirty="0">
                <a:latin typeface="Calibri" panose="020F0502020204030204" pitchFamily="34" charset="0"/>
                <a:cs typeface="Calibri" panose="020F0502020204030204" pitchFamily="34" charset="0"/>
              </a:rPr>
              <a:t> V </a:t>
            </a:r>
            <a:r>
              <a:rPr lang="id-ID" dirty="0">
                <a:latin typeface="Calibri" panose="020F0502020204030204" pitchFamily="34" charset="0"/>
                <a:cs typeface="Calibri" panose="020F0502020204030204" pitchFamily="34" charset="0"/>
                <a:sym typeface="Wingdings" panose="05000000000000000000" pitchFamily="2" charset="2"/>
              </a:rPr>
              <a:t> V = </a:t>
            </a:r>
            <a:r>
              <a:rPr lang="el-GR" dirty="0">
                <a:latin typeface="Calibri" panose="020F0502020204030204" pitchFamily="34" charset="0"/>
                <a:cs typeface="Calibri" panose="020F0502020204030204" pitchFamily="34" charset="0"/>
                <a:sym typeface="Wingdings" panose="05000000000000000000" pitchFamily="2" charset="2"/>
              </a:rPr>
              <a:t>π</a:t>
            </a:r>
            <a:r>
              <a:rPr lang="id-ID" dirty="0">
                <a:latin typeface="Calibri" panose="020F0502020204030204" pitchFamily="34" charset="0"/>
                <a:cs typeface="Calibri" panose="020F0502020204030204" pitchFamily="34" charset="0"/>
                <a:sym typeface="Wingdings" panose="05000000000000000000" pitchFamily="2" charset="2"/>
              </a:rPr>
              <a:t>r²h</a:t>
            </a:r>
          </a:p>
          <a:p>
            <a:pPr marL="0" indent="0">
              <a:buNone/>
            </a:pPr>
            <a:r>
              <a:rPr lang="id-ID" dirty="0">
                <a:latin typeface="Calibri" panose="020F0502020204030204" pitchFamily="34" charset="0"/>
                <a:cs typeface="Calibri" panose="020F0502020204030204" pitchFamily="34" charset="0"/>
                <a:sym typeface="Wingdings" panose="05000000000000000000" pitchFamily="2" charset="2"/>
              </a:rPr>
              <a:t>					w = </a:t>
            </a:r>
            <a:r>
              <a:rPr lang="el-GR" dirty="0">
                <a:latin typeface="Calibri" panose="020F0502020204030204" pitchFamily="34" charset="0"/>
                <a:cs typeface="Calibri" panose="020F0502020204030204" pitchFamily="34" charset="0"/>
                <a:sym typeface="Wingdings" panose="05000000000000000000" pitchFamily="2" charset="2"/>
              </a:rPr>
              <a:t>ρ</a:t>
            </a:r>
            <a:r>
              <a:rPr lang="id-ID" dirty="0">
                <a:latin typeface="Calibri" panose="020F0502020204030204" pitchFamily="34" charset="0"/>
                <a:cs typeface="Calibri" panose="020F0502020204030204" pitchFamily="34" charset="0"/>
                <a:sym typeface="Wingdings" panose="05000000000000000000" pitchFamily="2" charset="2"/>
              </a:rPr>
              <a:t>(</a:t>
            </a:r>
            <a:r>
              <a:rPr lang="el-GR" dirty="0">
                <a:latin typeface="Calibri" panose="020F0502020204030204" pitchFamily="34" charset="0"/>
                <a:cs typeface="Calibri" panose="020F0502020204030204" pitchFamily="34" charset="0"/>
                <a:sym typeface="Wingdings" panose="05000000000000000000" pitchFamily="2" charset="2"/>
              </a:rPr>
              <a:t>π</a:t>
            </a:r>
            <a:r>
              <a:rPr lang="id-ID" dirty="0">
                <a:latin typeface="Calibri" panose="020F0502020204030204" pitchFamily="34" charset="0"/>
                <a:cs typeface="Calibri" panose="020F0502020204030204" pitchFamily="34" charset="0"/>
                <a:sym typeface="Wingdings" panose="05000000000000000000" pitchFamily="2" charset="2"/>
              </a:rPr>
              <a:t>r²h)g</a:t>
            </a:r>
          </a:p>
          <a:p>
            <a:endParaRPr lang="id-ID" dirty="0"/>
          </a:p>
        </p:txBody>
      </p:sp>
      <p:pic>
        <p:nvPicPr>
          <p:cNvPr id="4" name="Picture 3"/>
          <p:cNvPicPr>
            <a:picLocks noChangeAspect="1"/>
          </p:cNvPicPr>
          <p:nvPr/>
        </p:nvPicPr>
        <p:blipFill>
          <a:blip r:embed="rId2"/>
          <a:stretch>
            <a:fillRect/>
          </a:stretch>
        </p:blipFill>
        <p:spPr>
          <a:xfrm>
            <a:off x="1876847" y="2514308"/>
            <a:ext cx="2885654" cy="4150711"/>
          </a:xfrm>
          <a:prstGeom prst="rect">
            <a:avLst/>
          </a:prstGeom>
        </p:spPr>
      </p:pic>
      <p:pic>
        <p:nvPicPr>
          <p:cNvPr id="5" name="Picture 4"/>
          <p:cNvPicPr>
            <a:picLocks noChangeAspect="1"/>
          </p:cNvPicPr>
          <p:nvPr/>
        </p:nvPicPr>
        <p:blipFill>
          <a:blip r:embed="rId3"/>
          <a:stretch>
            <a:fillRect/>
          </a:stretch>
        </p:blipFill>
        <p:spPr>
          <a:xfrm>
            <a:off x="5333999" y="4002816"/>
            <a:ext cx="5692394" cy="2350648"/>
          </a:xfrm>
          <a:prstGeom prst="rect">
            <a:avLst/>
          </a:prstGeom>
        </p:spPr>
      </p:pic>
    </p:spTree>
    <p:extLst>
      <p:ext uri="{BB962C8B-B14F-4D97-AF65-F5344CB8AC3E}">
        <p14:creationId xmlns:p14="http://schemas.microsoft.com/office/powerpoint/2010/main" val="391608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109" y="497809"/>
            <a:ext cx="10515600" cy="5862381"/>
          </a:xfrm>
        </p:spPr>
        <p:txBody>
          <a:bodyPr/>
          <a:lstStyle/>
          <a:p>
            <a:r>
              <a:rPr lang="id-ID" dirty="0"/>
              <a:t>Gaya ke atas Fy sehubungan dengan tegangan muka yang bekerja sepanjang keliling permukaan dalam pipa kapiler :</a:t>
            </a:r>
          </a:p>
          <a:p>
            <a:endParaRPr lang="id-ID" dirty="0"/>
          </a:p>
          <a:p>
            <a:endParaRPr lang="id-ID" dirty="0"/>
          </a:p>
          <a:p>
            <a:endParaRPr lang="id-ID" dirty="0"/>
          </a:p>
          <a:p>
            <a:r>
              <a:rPr lang="id-ID" dirty="0"/>
              <a:t>Gaya ke atas Fy = gaya ke bawah w :</a:t>
            </a:r>
          </a:p>
          <a:p>
            <a:endParaRPr lang="id-ID" dirty="0"/>
          </a:p>
          <a:p>
            <a:endParaRPr lang="id-ID" dirty="0"/>
          </a:p>
          <a:p>
            <a:endParaRPr lang="id-ID" dirty="0"/>
          </a:p>
          <a:p>
            <a:endParaRPr lang="id-ID" dirty="0"/>
          </a:p>
          <a:p>
            <a:r>
              <a:rPr lang="id-ID" dirty="0"/>
              <a:t>Kenaikan atau penurunan zat cair pada pipa kapiler :</a:t>
            </a:r>
          </a:p>
          <a:p>
            <a:endParaRPr lang="id-ID" dirty="0"/>
          </a:p>
        </p:txBody>
      </p:sp>
      <p:pic>
        <p:nvPicPr>
          <p:cNvPr id="6" name="Picture 5"/>
          <p:cNvPicPr>
            <a:picLocks noChangeAspect="1"/>
          </p:cNvPicPr>
          <p:nvPr/>
        </p:nvPicPr>
        <p:blipFill>
          <a:blip r:embed="rId2"/>
          <a:stretch>
            <a:fillRect/>
          </a:stretch>
        </p:blipFill>
        <p:spPr>
          <a:xfrm>
            <a:off x="2437093" y="1411761"/>
            <a:ext cx="3196883" cy="1513719"/>
          </a:xfrm>
          <a:prstGeom prst="rect">
            <a:avLst/>
          </a:prstGeom>
        </p:spPr>
      </p:pic>
      <p:pic>
        <p:nvPicPr>
          <p:cNvPr id="7" name="Picture 6"/>
          <p:cNvPicPr>
            <a:picLocks noChangeAspect="1"/>
          </p:cNvPicPr>
          <p:nvPr/>
        </p:nvPicPr>
        <p:blipFill>
          <a:blip r:embed="rId3"/>
          <a:stretch>
            <a:fillRect/>
          </a:stretch>
        </p:blipFill>
        <p:spPr>
          <a:xfrm>
            <a:off x="2312401" y="3560095"/>
            <a:ext cx="3615845" cy="1884741"/>
          </a:xfrm>
          <a:prstGeom prst="rect">
            <a:avLst/>
          </a:prstGeom>
        </p:spPr>
      </p:pic>
      <p:pic>
        <p:nvPicPr>
          <p:cNvPr id="8" name="Picture 7"/>
          <p:cNvPicPr>
            <a:picLocks noChangeAspect="1"/>
          </p:cNvPicPr>
          <p:nvPr/>
        </p:nvPicPr>
        <p:blipFill>
          <a:blip r:embed="rId4"/>
          <a:stretch>
            <a:fillRect/>
          </a:stretch>
        </p:blipFill>
        <p:spPr>
          <a:xfrm>
            <a:off x="8999321" y="5126182"/>
            <a:ext cx="2381245" cy="1357745"/>
          </a:xfrm>
          <a:prstGeom prst="rect">
            <a:avLst/>
          </a:prstGeom>
        </p:spPr>
      </p:pic>
    </p:spTree>
    <p:extLst>
      <p:ext uri="{BB962C8B-B14F-4D97-AF65-F5344CB8AC3E}">
        <p14:creationId xmlns:p14="http://schemas.microsoft.com/office/powerpoint/2010/main" val="921334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a:solidFill>
                  <a:srgbClr val="FF0000"/>
                </a:solidFill>
              </a:rPr>
              <a:t>Note :</a:t>
            </a:r>
          </a:p>
        </p:txBody>
      </p:sp>
      <p:sp>
        <p:nvSpPr>
          <p:cNvPr id="4" name="Content Placeholder 3"/>
          <p:cNvSpPr>
            <a:spLocks noGrp="1"/>
          </p:cNvSpPr>
          <p:nvPr>
            <p:ph sz="half" idx="1"/>
          </p:nvPr>
        </p:nvSpPr>
        <p:spPr>
          <a:xfrm>
            <a:off x="838200" y="1485900"/>
            <a:ext cx="5462588" cy="5114925"/>
          </a:xfrm>
        </p:spPr>
        <p:txBody>
          <a:bodyPr>
            <a:normAutofit fontScale="92500" lnSpcReduction="10000"/>
          </a:bodyPr>
          <a:lstStyle/>
          <a:p>
            <a:pPr>
              <a:lnSpc>
                <a:spcPct val="150000"/>
              </a:lnSpc>
              <a:spcBef>
                <a:spcPts val="0"/>
              </a:spcBef>
            </a:pPr>
            <a:r>
              <a:rPr lang="id-ID" dirty="0"/>
              <a:t>Untuk zat cair meniskus cekung (misal air), sudut kontak </a:t>
            </a:r>
            <a:r>
              <a:rPr lang="el-GR" dirty="0">
                <a:latin typeface="Calibri" panose="020F0502020204030204" pitchFamily="34" charset="0"/>
                <a:cs typeface="Calibri" panose="020F0502020204030204" pitchFamily="34" charset="0"/>
              </a:rPr>
              <a:t>ϴ</a:t>
            </a:r>
            <a:r>
              <a:rPr lang="id-ID" dirty="0">
                <a:latin typeface="Calibri" panose="020F0502020204030204" pitchFamily="34" charset="0"/>
                <a:cs typeface="Calibri" panose="020F0502020204030204" pitchFamily="34" charset="0"/>
              </a:rPr>
              <a:t> adalah lancip. Nilai cos </a:t>
            </a:r>
            <a:r>
              <a:rPr lang="el-GR" dirty="0">
                <a:latin typeface="Calibri" panose="020F0502020204030204" pitchFamily="34" charset="0"/>
                <a:cs typeface="Calibri" panose="020F0502020204030204" pitchFamily="34" charset="0"/>
              </a:rPr>
              <a:t>ϴ</a:t>
            </a:r>
            <a:r>
              <a:rPr lang="id-ID" dirty="0">
                <a:latin typeface="Calibri" panose="020F0502020204030204" pitchFamily="34" charset="0"/>
                <a:cs typeface="Calibri" panose="020F0502020204030204" pitchFamily="34" charset="0"/>
              </a:rPr>
              <a:t> : positif sehingga h positif </a:t>
            </a:r>
            <a:r>
              <a:rPr lang="id-ID" dirty="0">
                <a:latin typeface="Calibri" panose="020F0502020204030204" pitchFamily="34" charset="0"/>
                <a:cs typeface="Calibri" panose="020F0502020204030204" pitchFamily="34" charset="0"/>
                <a:sym typeface="Wingdings" panose="05000000000000000000" pitchFamily="2" charset="2"/>
              </a:rPr>
              <a:t> zat cair naik.</a:t>
            </a:r>
          </a:p>
          <a:p>
            <a:pPr>
              <a:lnSpc>
                <a:spcPct val="150000"/>
              </a:lnSpc>
              <a:spcBef>
                <a:spcPts val="0"/>
              </a:spcBef>
            </a:pPr>
            <a:endParaRPr lang="id-ID" dirty="0">
              <a:latin typeface="Calibri" panose="020F0502020204030204" pitchFamily="34" charset="0"/>
              <a:cs typeface="Calibri" panose="020F0502020204030204" pitchFamily="34" charset="0"/>
              <a:sym typeface="Wingdings" panose="05000000000000000000" pitchFamily="2" charset="2"/>
            </a:endParaRPr>
          </a:p>
          <a:p>
            <a:pPr>
              <a:lnSpc>
                <a:spcPct val="150000"/>
              </a:lnSpc>
              <a:spcBef>
                <a:spcPts val="0"/>
              </a:spcBef>
            </a:pPr>
            <a:r>
              <a:rPr lang="id-ID" dirty="0"/>
              <a:t>Untuk zat cair meniskus cembung (misal raksa), sudut kontak </a:t>
            </a:r>
            <a:r>
              <a:rPr lang="el-GR" dirty="0">
                <a:latin typeface="Calibri" panose="020F0502020204030204" pitchFamily="34" charset="0"/>
                <a:cs typeface="Calibri" panose="020F0502020204030204" pitchFamily="34" charset="0"/>
              </a:rPr>
              <a:t>ϴ</a:t>
            </a:r>
            <a:r>
              <a:rPr lang="id-ID" dirty="0">
                <a:latin typeface="Calibri" panose="020F0502020204030204" pitchFamily="34" charset="0"/>
                <a:cs typeface="Calibri" panose="020F0502020204030204" pitchFamily="34" charset="0"/>
              </a:rPr>
              <a:t> adalah tumpul. Nilai cos </a:t>
            </a:r>
            <a:r>
              <a:rPr lang="el-GR" dirty="0">
                <a:latin typeface="Calibri" panose="020F0502020204030204" pitchFamily="34" charset="0"/>
                <a:cs typeface="Calibri" panose="020F0502020204030204" pitchFamily="34" charset="0"/>
              </a:rPr>
              <a:t>ϴ</a:t>
            </a:r>
            <a:r>
              <a:rPr lang="id-ID" dirty="0">
                <a:latin typeface="Calibri" panose="020F0502020204030204" pitchFamily="34" charset="0"/>
                <a:cs typeface="Calibri" panose="020F0502020204030204" pitchFamily="34" charset="0"/>
              </a:rPr>
              <a:t> : negatif sehingga h negatif </a:t>
            </a:r>
            <a:r>
              <a:rPr lang="id-ID" dirty="0">
                <a:latin typeface="Calibri" panose="020F0502020204030204" pitchFamily="34" charset="0"/>
                <a:cs typeface="Calibri" panose="020F0502020204030204" pitchFamily="34" charset="0"/>
                <a:sym typeface="Wingdings" panose="05000000000000000000" pitchFamily="2" charset="2"/>
              </a:rPr>
              <a:t> zat cair turun</a:t>
            </a:r>
            <a:endParaRPr lang="id-ID" dirty="0"/>
          </a:p>
          <a:p>
            <a:pPr>
              <a:lnSpc>
                <a:spcPct val="150000"/>
              </a:lnSpc>
              <a:spcBef>
                <a:spcPts val="0"/>
              </a:spcBef>
            </a:pPr>
            <a:endParaRPr lang="id-ID" dirty="0"/>
          </a:p>
        </p:txBody>
      </p:sp>
      <p:pic>
        <p:nvPicPr>
          <p:cNvPr id="6" name="Content Placeholder 5">
            <a:extLst>
              <a:ext uri="{FF2B5EF4-FFF2-40B4-BE49-F238E27FC236}">
                <a16:creationId xmlns:a16="http://schemas.microsoft.com/office/drawing/2014/main" id="{360E273F-8F64-4C89-A487-66135B9C43A3}"/>
              </a:ext>
            </a:extLst>
          </p:cNvPr>
          <p:cNvPicPr>
            <a:picLocks noGrp="1" noChangeAspect="1"/>
          </p:cNvPicPr>
          <p:nvPr>
            <p:ph sz="half" idx="2"/>
          </p:nvPr>
        </p:nvPicPr>
        <p:blipFill>
          <a:blip r:embed="rId2"/>
          <a:stretch>
            <a:fillRect/>
          </a:stretch>
        </p:blipFill>
        <p:spPr>
          <a:xfrm>
            <a:off x="7249264" y="1485900"/>
            <a:ext cx="2904386" cy="2066925"/>
          </a:xfrm>
        </p:spPr>
      </p:pic>
      <p:pic>
        <p:nvPicPr>
          <p:cNvPr id="8" name="Picture 7">
            <a:extLst>
              <a:ext uri="{FF2B5EF4-FFF2-40B4-BE49-F238E27FC236}">
                <a16:creationId xmlns:a16="http://schemas.microsoft.com/office/drawing/2014/main" id="{7798703F-B0CB-4C0D-8A02-E2A775CD0827}"/>
              </a:ext>
            </a:extLst>
          </p:cNvPr>
          <p:cNvPicPr>
            <a:picLocks noChangeAspect="1"/>
          </p:cNvPicPr>
          <p:nvPr/>
        </p:nvPicPr>
        <p:blipFill>
          <a:blip r:embed="rId3"/>
          <a:stretch>
            <a:fillRect/>
          </a:stretch>
        </p:blipFill>
        <p:spPr>
          <a:xfrm>
            <a:off x="7151263" y="4338637"/>
            <a:ext cx="3100388" cy="2066925"/>
          </a:xfrm>
          <a:prstGeom prst="rect">
            <a:avLst/>
          </a:prstGeom>
        </p:spPr>
      </p:pic>
    </p:spTree>
    <p:extLst>
      <p:ext uri="{BB962C8B-B14F-4D97-AF65-F5344CB8AC3E}">
        <p14:creationId xmlns:p14="http://schemas.microsoft.com/office/powerpoint/2010/main" val="294043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Dinamika fluida</a:t>
            </a:r>
          </a:p>
        </p:txBody>
      </p:sp>
      <p:sp>
        <p:nvSpPr>
          <p:cNvPr id="3" name="Content Placeholder 2"/>
          <p:cNvSpPr>
            <a:spLocks noGrp="1"/>
          </p:cNvSpPr>
          <p:nvPr>
            <p:ph sz="half" idx="1"/>
          </p:nvPr>
        </p:nvSpPr>
        <p:spPr/>
        <p:txBody>
          <a:bodyPr/>
          <a:lstStyle/>
          <a:p>
            <a:pPr marL="0" indent="0">
              <a:buNone/>
            </a:pPr>
            <a:r>
              <a:rPr lang="en-US" dirty="0"/>
              <a:t>F</a:t>
            </a:r>
            <a:r>
              <a:rPr lang="id-ID" dirty="0"/>
              <a:t>luida ideal memiliki ciri-ciri :</a:t>
            </a:r>
          </a:p>
          <a:p>
            <a:pPr marL="514350" indent="-514350">
              <a:buFont typeface="+mj-lt"/>
              <a:buAutoNum type="arabicPeriod"/>
            </a:pPr>
            <a:r>
              <a:rPr lang="id-ID" i="1" dirty="0"/>
              <a:t>Nonviscous</a:t>
            </a:r>
            <a:r>
              <a:rPr lang="id-ID" dirty="0"/>
              <a:t> (encer)</a:t>
            </a:r>
          </a:p>
          <a:p>
            <a:pPr marL="514350" indent="-514350">
              <a:buFont typeface="+mj-lt"/>
              <a:buAutoNum type="arabicPeriod"/>
            </a:pPr>
            <a:r>
              <a:rPr lang="id-ID" i="1" dirty="0"/>
              <a:t>Steady/laminar flow</a:t>
            </a:r>
            <a:r>
              <a:rPr lang="id-ID" dirty="0"/>
              <a:t> (kecepatan alir tetap)</a:t>
            </a:r>
          </a:p>
          <a:p>
            <a:pPr marL="514350" indent="-514350">
              <a:buFont typeface="+mj-lt"/>
              <a:buAutoNum type="arabicPeriod"/>
            </a:pPr>
            <a:r>
              <a:rPr lang="id-ID" i="1" dirty="0"/>
              <a:t>Incompressible</a:t>
            </a:r>
            <a:r>
              <a:rPr lang="id-ID" dirty="0"/>
              <a:t> (tak dapat ditekan, densitas konstan)</a:t>
            </a:r>
          </a:p>
          <a:p>
            <a:pPr marL="514350" indent="-514350">
              <a:buFont typeface="+mj-lt"/>
              <a:buAutoNum type="arabicPeriod"/>
            </a:pPr>
            <a:r>
              <a:rPr lang="id-ID" i="1" dirty="0"/>
              <a:t>Irrotational</a:t>
            </a:r>
            <a:r>
              <a:rPr lang="id-ID" dirty="0"/>
              <a:t> (tak dapat berputar)</a:t>
            </a:r>
          </a:p>
        </p:txBody>
      </p:sp>
      <p:sp>
        <p:nvSpPr>
          <p:cNvPr id="4" name="Content Placeholder 3">
            <a:extLst>
              <a:ext uri="{FF2B5EF4-FFF2-40B4-BE49-F238E27FC236}">
                <a16:creationId xmlns:a16="http://schemas.microsoft.com/office/drawing/2014/main" id="{EF6792FF-44EA-4F3D-BE97-6F5504A5F392}"/>
              </a:ext>
            </a:extLst>
          </p:cNvPr>
          <p:cNvSpPr>
            <a:spLocks noGrp="1"/>
          </p:cNvSpPr>
          <p:nvPr>
            <p:ph sz="half" idx="2"/>
          </p:nvPr>
        </p:nvSpPr>
        <p:spPr/>
        <p:txBody>
          <a:bodyPr/>
          <a:lstStyle/>
          <a:p>
            <a:pPr marL="0" indent="0">
              <a:buNone/>
            </a:pPr>
            <a:r>
              <a:rPr lang="id-ID" dirty="0">
                <a:solidFill>
                  <a:srgbClr val="FF0000"/>
                </a:solidFill>
              </a:rPr>
              <a:t>Bedakan :</a:t>
            </a:r>
          </a:p>
          <a:p>
            <a:r>
              <a:rPr lang="id-ID" dirty="0"/>
              <a:t>Laju alir (linier) fluida :</a:t>
            </a:r>
          </a:p>
          <a:p>
            <a:pPr marL="0" indent="0">
              <a:buNone/>
            </a:pPr>
            <a:r>
              <a:rPr lang="id-ID" dirty="0"/>
              <a:t>	</a:t>
            </a:r>
            <a:r>
              <a:rPr lang="id-ID" sz="2400" dirty="0">
                <a:solidFill>
                  <a:srgbClr val="FF0000"/>
                </a:solidFill>
              </a:rPr>
              <a:t>satuan panjang/satuan waktu</a:t>
            </a:r>
            <a:endParaRPr lang="id-ID" dirty="0">
              <a:solidFill>
                <a:srgbClr val="FF0000"/>
              </a:solidFill>
            </a:endParaRPr>
          </a:p>
          <a:p>
            <a:r>
              <a:rPr lang="id-ID" dirty="0"/>
              <a:t>Debit fluida :</a:t>
            </a:r>
          </a:p>
          <a:p>
            <a:pPr marL="0" indent="0">
              <a:buNone/>
            </a:pPr>
            <a:r>
              <a:rPr lang="id-ID" dirty="0"/>
              <a:t>	</a:t>
            </a:r>
            <a:r>
              <a:rPr lang="id-ID" sz="2400" dirty="0">
                <a:solidFill>
                  <a:srgbClr val="FF0000"/>
                </a:solidFill>
              </a:rPr>
              <a:t>Satuan volume/satuan waktu</a:t>
            </a:r>
            <a:endParaRPr lang="id-ID" dirty="0">
              <a:solidFill>
                <a:srgbClr val="FF0000"/>
              </a:solidFill>
            </a:endParaRPr>
          </a:p>
        </p:txBody>
      </p:sp>
    </p:spTree>
    <p:extLst>
      <p:ext uri="{BB962C8B-B14F-4D97-AF65-F5344CB8AC3E}">
        <p14:creationId xmlns:p14="http://schemas.microsoft.com/office/powerpoint/2010/main" val="1685312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Persamaan kontinyuitas fluida</a:t>
            </a:r>
          </a:p>
        </p:txBody>
      </p:sp>
      <p:pic>
        <p:nvPicPr>
          <p:cNvPr id="7" name="Content Placeholder 6"/>
          <p:cNvPicPr>
            <a:picLocks noGrp="1" noChangeAspect="1"/>
          </p:cNvPicPr>
          <p:nvPr>
            <p:ph idx="1"/>
          </p:nvPr>
        </p:nvPicPr>
        <p:blipFill>
          <a:blip r:embed="rId2"/>
          <a:stretch>
            <a:fillRect/>
          </a:stretch>
        </p:blipFill>
        <p:spPr>
          <a:xfrm>
            <a:off x="1020615" y="1712480"/>
            <a:ext cx="4119422" cy="742635"/>
          </a:xfrm>
          <a:prstGeom prst="rect">
            <a:avLst/>
          </a:prstGeom>
        </p:spPr>
      </p:pic>
      <p:pic>
        <p:nvPicPr>
          <p:cNvPr id="4" name="Picture 3"/>
          <p:cNvPicPr>
            <a:picLocks noChangeAspect="1"/>
          </p:cNvPicPr>
          <p:nvPr/>
        </p:nvPicPr>
        <p:blipFill>
          <a:blip r:embed="rId3"/>
          <a:stretch>
            <a:fillRect/>
          </a:stretch>
        </p:blipFill>
        <p:spPr>
          <a:xfrm>
            <a:off x="5872690" y="1429234"/>
            <a:ext cx="6319310" cy="4858565"/>
          </a:xfrm>
          <a:prstGeom prst="rect">
            <a:avLst/>
          </a:prstGeom>
        </p:spPr>
      </p:pic>
      <p:pic>
        <p:nvPicPr>
          <p:cNvPr id="8" name="Picture 7"/>
          <p:cNvPicPr>
            <a:picLocks noChangeAspect="1"/>
          </p:cNvPicPr>
          <p:nvPr/>
        </p:nvPicPr>
        <p:blipFill>
          <a:blip r:embed="rId4"/>
          <a:stretch>
            <a:fillRect/>
          </a:stretch>
        </p:blipFill>
        <p:spPr>
          <a:xfrm>
            <a:off x="1020615" y="2476907"/>
            <a:ext cx="4550378" cy="889748"/>
          </a:xfrm>
          <a:prstGeom prst="rect">
            <a:avLst/>
          </a:prstGeom>
        </p:spPr>
      </p:pic>
      <p:pic>
        <p:nvPicPr>
          <p:cNvPr id="9" name="Picture 8"/>
          <p:cNvPicPr>
            <a:picLocks noChangeAspect="1"/>
          </p:cNvPicPr>
          <p:nvPr/>
        </p:nvPicPr>
        <p:blipFill>
          <a:blip r:embed="rId5"/>
          <a:stretch>
            <a:fillRect/>
          </a:stretch>
        </p:blipFill>
        <p:spPr>
          <a:xfrm>
            <a:off x="1247164" y="3388447"/>
            <a:ext cx="3332003" cy="967764"/>
          </a:xfrm>
          <a:prstGeom prst="rect">
            <a:avLst/>
          </a:prstGeom>
        </p:spPr>
      </p:pic>
      <p:pic>
        <p:nvPicPr>
          <p:cNvPr id="10" name="Picture 9"/>
          <p:cNvPicPr>
            <a:picLocks noChangeAspect="1"/>
          </p:cNvPicPr>
          <p:nvPr/>
        </p:nvPicPr>
        <p:blipFill>
          <a:blip r:embed="rId6"/>
          <a:stretch>
            <a:fillRect/>
          </a:stretch>
        </p:blipFill>
        <p:spPr>
          <a:xfrm>
            <a:off x="682605" y="4430764"/>
            <a:ext cx="5181520" cy="1094509"/>
          </a:xfrm>
          <a:prstGeom prst="rect">
            <a:avLst/>
          </a:prstGeom>
        </p:spPr>
      </p:pic>
      <p:sp>
        <p:nvSpPr>
          <p:cNvPr id="11" name="TextBox 10"/>
          <p:cNvSpPr txBox="1"/>
          <p:nvPr/>
        </p:nvSpPr>
        <p:spPr>
          <a:xfrm>
            <a:off x="966728" y="5635275"/>
            <a:ext cx="3892873" cy="954107"/>
          </a:xfrm>
          <a:prstGeom prst="rect">
            <a:avLst/>
          </a:prstGeom>
          <a:noFill/>
        </p:spPr>
        <p:txBody>
          <a:bodyPr wrap="square" rtlCol="0">
            <a:spAutoFit/>
          </a:bodyPr>
          <a:lstStyle/>
          <a:p>
            <a:r>
              <a:rPr lang="id-ID" sz="2800" dirty="0"/>
              <a:t>Rv : volumetric flowrate (debit)</a:t>
            </a:r>
          </a:p>
        </p:txBody>
      </p:sp>
    </p:spTree>
    <p:extLst>
      <p:ext uri="{BB962C8B-B14F-4D97-AF65-F5344CB8AC3E}">
        <p14:creationId xmlns:p14="http://schemas.microsoft.com/office/powerpoint/2010/main" val="19267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Bernoulli’s equation</a:t>
            </a:r>
          </a:p>
        </p:txBody>
      </p:sp>
      <p:pic>
        <p:nvPicPr>
          <p:cNvPr id="7" name="Content Placeholder 6"/>
          <p:cNvPicPr>
            <a:picLocks noGrp="1" noChangeAspect="1"/>
          </p:cNvPicPr>
          <p:nvPr>
            <p:ph idx="1"/>
          </p:nvPr>
        </p:nvPicPr>
        <p:blipFill>
          <a:blip r:embed="rId2"/>
          <a:stretch>
            <a:fillRect/>
          </a:stretch>
        </p:blipFill>
        <p:spPr>
          <a:xfrm>
            <a:off x="547438" y="1589710"/>
            <a:ext cx="8060570" cy="1003349"/>
          </a:xfrm>
          <a:prstGeom prst="rect">
            <a:avLst/>
          </a:prstGeom>
        </p:spPr>
      </p:pic>
      <p:pic>
        <p:nvPicPr>
          <p:cNvPr id="4" name="Picture 3"/>
          <p:cNvPicPr>
            <a:picLocks noChangeAspect="1"/>
          </p:cNvPicPr>
          <p:nvPr/>
        </p:nvPicPr>
        <p:blipFill>
          <a:blip r:embed="rId3"/>
          <a:stretch>
            <a:fillRect/>
          </a:stretch>
        </p:blipFill>
        <p:spPr>
          <a:xfrm>
            <a:off x="547438" y="2691237"/>
            <a:ext cx="5943094" cy="1392382"/>
          </a:xfrm>
          <a:prstGeom prst="rect">
            <a:avLst/>
          </a:prstGeom>
        </p:spPr>
      </p:pic>
      <p:pic>
        <p:nvPicPr>
          <p:cNvPr id="6" name="Picture 5"/>
          <p:cNvPicPr>
            <a:picLocks noChangeAspect="1"/>
          </p:cNvPicPr>
          <p:nvPr/>
        </p:nvPicPr>
        <p:blipFill>
          <a:blip r:embed="rId4"/>
          <a:stretch>
            <a:fillRect/>
          </a:stretch>
        </p:blipFill>
        <p:spPr>
          <a:xfrm>
            <a:off x="7065818" y="2593059"/>
            <a:ext cx="4814827" cy="3806486"/>
          </a:xfrm>
          <a:prstGeom prst="rect">
            <a:avLst/>
          </a:prstGeom>
        </p:spPr>
      </p:pic>
      <p:pic>
        <p:nvPicPr>
          <p:cNvPr id="8" name="Picture 7"/>
          <p:cNvPicPr>
            <a:picLocks noChangeAspect="1"/>
          </p:cNvPicPr>
          <p:nvPr/>
        </p:nvPicPr>
        <p:blipFill>
          <a:blip r:embed="rId5"/>
          <a:stretch>
            <a:fillRect/>
          </a:stretch>
        </p:blipFill>
        <p:spPr>
          <a:xfrm>
            <a:off x="838200" y="4957967"/>
            <a:ext cx="4587912" cy="1213561"/>
          </a:xfrm>
          <a:prstGeom prst="rect">
            <a:avLst/>
          </a:prstGeom>
        </p:spPr>
      </p:pic>
      <p:sp>
        <p:nvSpPr>
          <p:cNvPr id="12" name="TextBox 11"/>
          <p:cNvSpPr txBox="1"/>
          <p:nvPr/>
        </p:nvSpPr>
        <p:spPr>
          <a:xfrm>
            <a:off x="878405" y="4311636"/>
            <a:ext cx="5439268" cy="646331"/>
          </a:xfrm>
          <a:prstGeom prst="rect">
            <a:avLst/>
          </a:prstGeom>
          <a:noFill/>
        </p:spPr>
        <p:txBody>
          <a:bodyPr wrap="square" rtlCol="0">
            <a:spAutoFit/>
          </a:bodyPr>
          <a:lstStyle/>
          <a:p>
            <a:r>
              <a:rPr lang="id-ID" sz="3600" dirty="0"/>
              <a:t>Pada ketinggian yang sama :</a:t>
            </a:r>
          </a:p>
        </p:txBody>
      </p:sp>
    </p:spTree>
    <p:extLst>
      <p:ext uri="{BB962C8B-B14F-4D97-AF65-F5344CB8AC3E}">
        <p14:creationId xmlns:p14="http://schemas.microsoft.com/office/powerpoint/2010/main" val="3002669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Venturi</a:t>
            </a:r>
            <a:r>
              <a:rPr lang="en-US" dirty="0">
                <a:solidFill>
                  <a:srgbClr val="FF0000"/>
                </a:solidFill>
              </a:rPr>
              <a:t> tube</a:t>
            </a:r>
            <a:endParaRPr lang="id-ID" dirty="0">
              <a:solidFill>
                <a:srgbClr val="FF0000"/>
              </a:solidFill>
            </a:endParaRPr>
          </a:p>
        </p:txBody>
      </p:sp>
      <p:sp>
        <p:nvSpPr>
          <p:cNvPr id="3" name="Content Placeholder 2"/>
          <p:cNvSpPr>
            <a:spLocks noGrp="1"/>
          </p:cNvSpPr>
          <p:nvPr>
            <p:ph idx="1"/>
          </p:nvPr>
        </p:nvSpPr>
        <p:spPr/>
        <p:txBody>
          <a:bodyPr/>
          <a:lstStyle/>
          <a:p>
            <a:pPr marL="0" indent="0">
              <a:buNone/>
            </a:pPr>
            <a:r>
              <a:rPr lang="id-ID" dirty="0"/>
              <a:t>Digunakan untuk mengukur kecepatan alir fluida </a:t>
            </a:r>
            <a:r>
              <a:rPr lang="id-ID" i="1" dirty="0"/>
              <a:t>incompressible.</a:t>
            </a:r>
            <a:r>
              <a:rPr lang="id-ID" dirty="0"/>
              <a:t> Kecepatan alir pada titik 2 dapat dihitung bila diketahui beda tekanan antara posisi 1 dan 2.</a:t>
            </a:r>
            <a:endParaRPr lang="en-US" dirty="0"/>
          </a:p>
        </p:txBody>
      </p:sp>
      <p:pic>
        <p:nvPicPr>
          <p:cNvPr id="4" name="Picture 3"/>
          <p:cNvPicPr>
            <a:picLocks noChangeAspect="1"/>
          </p:cNvPicPr>
          <p:nvPr/>
        </p:nvPicPr>
        <p:blipFill>
          <a:blip r:embed="rId2"/>
          <a:stretch>
            <a:fillRect/>
          </a:stretch>
        </p:blipFill>
        <p:spPr>
          <a:xfrm>
            <a:off x="3927765" y="3130778"/>
            <a:ext cx="6809509" cy="3283876"/>
          </a:xfrm>
          <a:prstGeom prst="rect">
            <a:avLst/>
          </a:prstGeom>
        </p:spPr>
      </p:pic>
    </p:spTree>
    <p:extLst>
      <p:ext uri="{BB962C8B-B14F-4D97-AF65-F5344CB8AC3E}">
        <p14:creationId xmlns:p14="http://schemas.microsoft.com/office/powerpoint/2010/main" val="335402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c-education.mcmaster.ca/instrumentation/images/venturi.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87782" y="201930"/>
            <a:ext cx="6283036" cy="3455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efunda.com/designstandards/sensors/flowmeters/images/DP_Venturi2.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687782" y="3976254"/>
            <a:ext cx="7108573" cy="243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8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8691" y="139397"/>
            <a:ext cx="9025502" cy="6427657"/>
          </a:xfrm>
          <a:prstGeom prst="rect">
            <a:avLst/>
          </a:prstGeom>
        </p:spPr>
      </p:pic>
    </p:spTree>
    <p:extLst>
      <p:ext uri="{BB962C8B-B14F-4D97-AF65-F5344CB8AC3E}">
        <p14:creationId xmlns:p14="http://schemas.microsoft.com/office/powerpoint/2010/main" val="238841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Torricelli’s Law</a:t>
            </a:r>
          </a:p>
        </p:txBody>
      </p:sp>
      <p:sp>
        <p:nvSpPr>
          <p:cNvPr id="3" name="Content Placeholder 2"/>
          <p:cNvSpPr>
            <a:spLocks noGrp="1"/>
          </p:cNvSpPr>
          <p:nvPr>
            <p:ph idx="1"/>
          </p:nvPr>
        </p:nvSpPr>
        <p:spPr>
          <a:xfrm>
            <a:off x="838200" y="1434379"/>
            <a:ext cx="6041364" cy="4953000"/>
          </a:xfrm>
        </p:spPr>
        <p:txBody>
          <a:bodyPr>
            <a:noAutofit/>
          </a:bodyPr>
          <a:lstStyle/>
          <a:p>
            <a:pPr marL="0" indent="0">
              <a:lnSpc>
                <a:spcPct val="100000"/>
              </a:lnSpc>
              <a:spcBef>
                <a:spcPts val="0"/>
              </a:spcBef>
              <a:buNone/>
            </a:pPr>
            <a:r>
              <a:rPr lang="id-ID" dirty="0"/>
              <a:t>Sebuah tangki tertutup yang berisi cairan dengan massa jenis tertentu mempunyai lubang pada sisinya yang berjarak y1 dari dasar tangki. </a:t>
            </a:r>
          </a:p>
          <a:p>
            <a:pPr marL="0" indent="0">
              <a:lnSpc>
                <a:spcPct val="100000"/>
              </a:lnSpc>
              <a:spcBef>
                <a:spcPts val="0"/>
              </a:spcBef>
              <a:buNone/>
            </a:pPr>
            <a:r>
              <a:rPr lang="id-ID" dirty="0"/>
              <a:t>Lubang tersebut terbuka ke atmosfer, dan diameternya jauh lebih kecil dari diameter tangki. Udara di atas zat cair dijaga pada tekanan atmosferis P. Tentukan kelajuan zat cair saat meninggalkan lubang ketika ketinggian zat cair berada pada jarak h di atas lubang.</a:t>
            </a:r>
          </a:p>
        </p:txBody>
      </p:sp>
      <p:pic>
        <p:nvPicPr>
          <p:cNvPr id="4" name="Picture 3"/>
          <p:cNvPicPr>
            <a:picLocks noChangeAspect="1"/>
          </p:cNvPicPr>
          <p:nvPr/>
        </p:nvPicPr>
        <p:blipFill>
          <a:blip r:embed="rId2"/>
          <a:stretch>
            <a:fillRect/>
          </a:stretch>
        </p:blipFill>
        <p:spPr>
          <a:xfrm>
            <a:off x="7229517" y="1510146"/>
            <a:ext cx="4542355" cy="3699164"/>
          </a:xfrm>
          <a:prstGeom prst="rect">
            <a:avLst/>
          </a:prstGeom>
        </p:spPr>
      </p:pic>
    </p:spTree>
    <p:extLst>
      <p:ext uri="{BB962C8B-B14F-4D97-AF65-F5344CB8AC3E}">
        <p14:creationId xmlns:p14="http://schemas.microsoft.com/office/powerpoint/2010/main" val="1219225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50197" y="289212"/>
            <a:ext cx="4341803" cy="3535840"/>
          </a:xfrm>
          <a:prstGeom prst="rect">
            <a:avLst/>
          </a:prstGeom>
        </p:spPr>
      </p:pic>
      <p:pic>
        <p:nvPicPr>
          <p:cNvPr id="5" name="Picture 4"/>
          <p:cNvPicPr>
            <a:picLocks noChangeAspect="1"/>
          </p:cNvPicPr>
          <p:nvPr/>
        </p:nvPicPr>
        <p:blipFill>
          <a:blip r:embed="rId3"/>
          <a:stretch>
            <a:fillRect/>
          </a:stretch>
        </p:blipFill>
        <p:spPr>
          <a:xfrm>
            <a:off x="423596" y="678339"/>
            <a:ext cx="7652305" cy="2757587"/>
          </a:xfrm>
          <a:prstGeom prst="rect">
            <a:avLst/>
          </a:prstGeom>
        </p:spPr>
      </p:pic>
      <p:pic>
        <p:nvPicPr>
          <p:cNvPr id="6" name="Picture 5"/>
          <p:cNvPicPr>
            <a:picLocks noChangeAspect="1"/>
          </p:cNvPicPr>
          <p:nvPr/>
        </p:nvPicPr>
        <p:blipFill>
          <a:blip r:embed="rId4"/>
          <a:stretch>
            <a:fillRect/>
          </a:stretch>
        </p:blipFill>
        <p:spPr>
          <a:xfrm>
            <a:off x="423596" y="3964796"/>
            <a:ext cx="8540295" cy="1940976"/>
          </a:xfrm>
          <a:prstGeom prst="rect">
            <a:avLst/>
          </a:prstGeom>
        </p:spPr>
      </p:pic>
    </p:spTree>
    <p:extLst>
      <p:ext uri="{BB962C8B-B14F-4D97-AF65-F5344CB8AC3E}">
        <p14:creationId xmlns:p14="http://schemas.microsoft.com/office/powerpoint/2010/main" val="173097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Viskositas</a:t>
            </a:r>
          </a:p>
        </p:txBody>
      </p:sp>
      <p:pic>
        <p:nvPicPr>
          <p:cNvPr id="7" name="Content Placeholder 6">
            <a:extLst>
              <a:ext uri="{FF2B5EF4-FFF2-40B4-BE49-F238E27FC236}">
                <a16:creationId xmlns:a16="http://schemas.microsoft.com/office/drawing/2014/main" id="{CD40D2ED-98A8-4FFA-9919-D69540598389}"/>
              </a:ext>
            </a:extLst>
          </p:cNvPr>
          <p:cNvPicPr>
            <a:picLocks noGrp="1" noChangeAspect="1"/>
          </p:cNvPicPr>
          <p:nvPr>
            <p:ph idx="1"/>
          </p:nvPr>
        </p:nvPicPr>
        <p:blipFill>
          <a:blip r:embed="rId2"/>
          <a:stretch>
            <a:fillRect/>
          </a:stretch>
        </p:blipFill>
        <p:spPr>
          <a:xfrm>
            <a:off x="4838699" y="613569"/>
            <a:ext cx="6279369" cy="3001169"/>
          </a:xfrm>
        </p:spPr>
      </p:pic>
      <p:pic>
        <p:nvPicPr>
          <p:cNvPr id="9" name="Content Placeholder 8">
            <a:extLst>
              <a:ext uri="{FF2B5EF4-FFF2-40B4-BE49-F238E27FC236}">
                <a16:creationId xmlns:a16="http://schemas.microsoft.com/office/drawing/2014/main" id="{0023C1D2-7ECF-47D8-A066-2BDDE60A8C9C}"/>
              </a:ext>
            </a:extLst>
          </p:cNvPr>
          <p:cNvPicPr>
            <a:picLocks noGrp="1" noChangeAspect="1"/>
          </p:cNvPicPr>
          <p:nvPr>
            <p:ph sz="half" idx="4294967295"/>
          </p:nvPr>
        </p:nvPicPr>
        <p:blipFill>
          <a:blip r:embed="rId3"/>
          <a:stretch>
            <a:fillRect/>
          </a:stretch>
        </p:blipFill>
        <p:spPr>
          <a:xfrm>
            <a:off x="1404937" y="3491705"/>
            <a:ext cx="9713131" cy="2938463"/>
          </a:xfrm>
        </p:spPr>
      </p:pic>
      <p:sp>
        <p:nvSpPr>
          <p:cNvPr id="10" name="TextBox 9">
            <a:extLst>
              <a:ext uri="{FF2B5EF4-FFF2-40B4-BE49-F238E27FC236}">
                <a16:creationId xmlns:a16="http://schemas.microsoft.com/office/drawing/2014/main" id="{4043F39C-56BE-4B7C-ABD3-8A380752D06B}"/>
              </a:ext>
            </a:extLst>
          </p:cNvPr>
          <p:cNvSpPr txBox="1"/>
          <p:nvPr/>
        </p:nvSpPr>
        <p:spPr>
          <a:xfrm>
            <a:off x="9858375" y="3614738"/>
            <a:ext cx="928688" cy="514350"/>
          </a:xfrm>
          <a:prstGeom prst="rect">
            <a:avLst/>
          </a:prstGeom>
          <a:solidFill>
            <a:schemeClr val="bg1"/>
          </a:solidFill>
          <a:ln>
            <a:noFill/>
          </a:ln>
        </p:spPr>
        <p:txBody>
          <a:bodyPr wrap="square" rtlCol="0">
            <a:spAutoFit/>
          </a:bodyPr>
          <a:lstStyle/>
          <a:p>
            <a:endParaRPr lang="id-ID" dirty="0"/>
          </a:p>
        </p:txBody>
      </p:sp>
    </p:spTree>
    <p:extLst>
      <p:ext uri="{BB962C8B-B14F-4D97-AF65-F5344CB8AC3E}">
        <p14:creationId xmlns:p14="http://schemas.microsoft.com/office/powerpoint/2010/main" val="297812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Viskositas</a:t>
            </a:r>
          </a:p>
        </p:txBody>
      </p:sp>
      <p:sp>
        <p:nvSpPr>
          <p:cNvPr id="3" name="Content Placeholder 2"/>
          <p:cNvSpPr>
            <a:spLocks noGrp="1"/>
          </p:cNvSpPr>
          <p:nvPr>
            <p:ph idx="1"/>
          </p:nvPr>
        </p:nvSpPr>
        <p:spPr/>
        <p:txBody>
          <a:bodyPr/>
          <a:lstStyle/>
          <a:p>
            <a:r>
              <a:rPr lang="id-ID" dirty="0"/>
              <a:t>Gaya gesek internal antara molekul-molekul fluida.</a:t>
            </a:r>
          </a:p>
          <a:p>
            <a:r>
              <a:rPr lang="id-ID" dirty="0"/>
              <a:t>Molekul-molekul tersebut saling bergesekan pada saat mengalir.</a:t>
            </a:r>
          </a:p>
          <a:p>
            <a:r>
              <a:rPr lang="id-ID" dirty="0"/>
              <a:t>Pada zat cair, viskositas terjadi karena gaya kohesi antar molekul.</a:t>
            </a:r>
          </a:p>
          <a:p>
            <a:r>
              <a:rPr lang="id-ID" dirty="0"/>
              <a:t>Pada gas, viskositas terjadi karena tumbukan antar molekul.</a:t>
            </a:r>
          </a:p>
          <a:p>
            <a:endParaRPr lang="id-ID" dirty="0"/>
          </a:p>
          <a:p>
            <a:r>
              <a:rPr lang="id-ID" dirty="0"/>
              <a:t>Viskositas suatu zat tergantung pada suhu.</a:t>
            </a:r>
          </a:p>
          <a:p>
            <a:r>
              <a:rPr lang="id-ID" dirty="0"/>
              <a:t>Semakin tinggi suhu, viskositas cairan makin rendah, sedangkan viskositas gas makin tinggi.</a:t>
            </a:r>
          </a:p>
        </p:txBody>
      </p:sp>
    </p:spTree>
    <p:extLst>
      <p:ext uri="{BB962C8B-B14F-4D97-AF65-F5344CB8AC3E}">
        <p14:creationId xmlns:p14="http://schemas.microsoft.com/office/powerpoint/2010/main" val="248928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A2499-873A-4ACD-AC6D-2D4929C1788B}"/>
              </a:ext>
            </a:extLst>
          </p:cNvPr>
          <p:cNvPicPr>
            <a:picLocks noChangeAspect="1"/>
          </p:cNvPicPr>
          <p:nvPr/>
        </p:nvPicPr>
        <p:blipFill>
          <a:blip r:embed="rId2"/>
          <a:stretch>
            <a:fillRect/>
          </a:stretch>
        </p:blipFill>
        <p:spPr>
          <a:xfrm>
            <a:off x="146093" y="842962"/>
            <a:ext cx="11899813" cy="5172075"/>
          </a:xfrm>
          <a:prstGeom prst="rect">
            <a:avLst/>
          </a:prstGeom>
        </p:spPr>
      </p:pic>
    </p:spTree>
    <p:extLst>
      <p:ext uri="{BB962C8B-B14F-4D97-AF65-F5344CB8AC3E}">
        <p14:creationId xmlns:p14="http://schemas.microsoft.com/office/powerpoint/2010/main" val="360435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Hukum Stokes</a:t>
            </a:r>
          </a:p>
        </p:txBody>
      </p:sp>
      <p:sp>
        <p:nvSpPr>
          <p:cNvPr id="3" name="Content Placeholder 2"/>
          <p:cNvSpPr>
            <a:spLocks noGrp="1"/>
          </p:cNvSpPr>
          <p:nvPr>
            <p:ph idx="1"/>
          </p:nvPr>
        </p:nvSpPr>
        <p:spPr/>
        <p:txBody>
          <a:bodyPr/>
          <a:lstStyle/>
          <a:p>
            <a:r>
              <a:rPr lang="id-ID" dirty="0"/>
              <a:t>Pada fluida non viscous, kecepatan alir fluida tidak dihambat oleh viskositas.</a:t>
            </a:r>
          </a:p>
          <a:p>
            <a:r>
              <a:rPr lang="id-ID" dirty="0"/>
              <a:t>Pada fluida viscous, kecepatan alir fluida berbeda-beda tergantung gaya gesekan yang diterimanya.</a:t>
            </a:r>
          </a:p>
        </p:txBody>
      </p:sp>
      <p:pic>
        <p:nvPicPr>
          <p:cNvPr id="4" name="Picture 3"/>
          <p:cNvPicPr>
            <a:picLocks noChangeAspect="1"/>
          </p:cNvPicPr>
          <p:nvPr/>
        </p:nvPicPr>
        <p:blipFill>
          <a:blip r:embed="rId2"/>
          <a:stretch>
            <a:fillRect/>
          </a:stretch>
        </p:blipFill>
        <p:spPr>
          <a:xfrm>
            <a:off x="3254236" y="3948545"/>
            <a:ext cx="5841218" cy="2571173"/>
          </a:xfrm>
          <a:prstGeom prst="rect">
            <a:avLst/>
          </a:prstGeom>
        </p:spPr>
      </p:pic>
    </p:spTree>
    <p:extLst>
      <p:ext uri="{BB962C8B-B14F-4D97-AF65-F5344CB8AC3E}">
        <p14:creationId xmlns:p14="http://schemas.microsoft.com/office/powerpoint/2010/main" val="16307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365125"/>
            <a:ext cx="10515600" cy="4351338"/>
          </a:xfrm>
        </p:spPr>
        <p:txBody>
          <a:bodyPr/>
          <a:lstStyle/>
          <a:p>
            <a:r>
              <a:rPr lang="id-ID" dirty="0"/>
              <a:t>Pada fluida encer, viskositas </a:t>
            </a:r>
            <a:r>
              <a:rPr lang="id-ID" dirty="0">
                <a:latin typeface="Calibri" panose="020F0502020204030204" pitchFamily="34" charset="0"/>
                <a:cs typeface="Calibri" panose="020F0502020204030204" pitchFamily="34" charset="0"/>
              </a:rPr>
              <a:t>ɳ = 0.</a:t>
            </a:r>
          </a:p>
          <a:p>
            <a:r>
              <a:rPr lang="id-ID" dirty="0">
                <a:latin typeface="Calibri" panose="020F0502020204030204" pitchFamily="34" charset="0"/>
                <a:cs typeface="Calibri" panose="020F0502020204030204" pitchFamily="34" charset="0"/>
              </a:rPr>
              <a:t>Benda padat yang bergerak dengan kecepatan tertentu pada suatu fluida kental akan mengalami hambatan gaya gesek sebesar :</a:t>
            </a:r>
          </a:p>
          <a:p>
            <a:endParaRPr lang="id-ID" dirty="0">
              <a:latin typeface="Calibri" panose="020F0502020204030204" pitchFamily="34" charset="0"/>
              <a:cs typeface="Calibri" panose="020F0502020204030204" pitchFamily="34" charset="0"/>
            </a:endParaRPr>
          </a:p>
          <a:p>
            <a:endParaRPr lang="id-ID" dirty="0">
              <a:latin typeface="Calibri" panose="020F0502020204030204" pitchFamily="34" charset="0"/>
              <a:cs typeface="Calibri" panose="020F0502020204030204" pitchFamily="34" charset="0"/>
            </a:endParaRPr>
          </a:p>
          <a:p>
            <a:r>
              <a:rPr lang="id-ID" dirty="0">
                <a:latin typeface="Calibri" panose="020F0502020204030204" pitchFamily="34" charset="0"/>
                <a:cs typeface="Calibri" panose="020F0502020204030204" pitchFamily="34" charset="0"/>
              </a:rPr>
              <a:t>Dengan k : koefisien yang tergantung geometris benda (luas plat/jarak antar plat), ɳ adalah koefisien viskositas (Kg/m.s atau Pa.s) dan v : kecepatan </a:t>
            </a:r>
          </a:p>
          <a:p>
            <a:r>
              <a:rPr lang="id-ID" dirty="0">
                <a:latin typeface="Calibri" panose="020F0502020204030204" pitchFamily="34" charset="0"/>
                <a:cs typeface="Calibri" panose="020F0502020204030204" pitchFamily="34" charset="0"/>
              </a:rPr>
              <a:t>Pada benda berbentuk bola, k = 6</a:t>
            </a:r>
            <a:r>
              <a:rPr lang="el-GR" dirty="0">
                <a:latin typeface="Calibri" panose="020F0502020204030204" pitchFamily="34" charset="0"/>
                <a:cs typeface="Calibri" panose="020F0502020204030204" pitchFamily="34" charset="0"/>
              </a:rPr>
              <a:t>π</a:t>
            </a:r>
            <a:r>
              <a:rPr lang="id-ID" dirty="0">
                <a:latin typeface="Calibri" panose="020F0502020204030204" pitchFamily="34" charset="0"/>
                <a:cs typeface="Calibri" panose="020F0502020204030204" pitchFamily="34" charset="0"/>
              </a:rPr>
              <a:t>r, sehingga :</a:t>
            </a:r>
            <a:endParaRPr lang="id-ID" dirty="0"/>
          </a:p>
        </p:txBody>
      </p:sp>
      <p:pic>
        <p:nvPicPr>
          <p:cNvPr id="4" name="Picture 3"/>
          <p:cNvPicPr>
            <a:picLocks noChangeAspect="1"/>
          </p:cNvPicPr>
          <p:nvPr/>
        </p:nvPicPr>
        <p:blipFill>
          <a:blip r:embed="rId2"/>
          <a:stretch>
            <a:fillRect/>
          </a:stretch>
        </p:blipFill>
        <p:spPr>
          <a:xfrm>
            <a:off x="3138046" y="1824933"/>
            <a:ext cx="2172591" cy="715861"/>
          </a:xfrm>
          <a:prstGeom prst="rect">
            <a:avLst/>
          </a:prstGeom>
        </p:spPr>
      </p:pic>
      <p:pic>
        <p:nvPicPr>
          <p:cNvPr id="5" name="Picture 4"/>
          <p:cNvPicPr>
            <a:picLocks noChangeAspect="1"/>
          </p:cNvPicPr>
          <p:nvPr/>
        </p:nvPicPr>
        <p:blipFill>
          <a:blip r:embed="rId3"/>
          <a:stretch>
            <a:fillRect/>
          </a:stretch>
        </p:blipFill>
        <p:spPr>
          <a:xfrm>
            <a:off x="8372476" y="4081590"/>
            <a:ext cx="2425778" cy="634873"/>
          </a:xfrm>
          <a:prstGeom prst="rect">
            <a:avLst/>
          </a:prstGeom>
        </p:spPr>
      </p:pic>
      <p:sp>
        <p:nvSpPr>
          <p:cNvPr id="6" name="TextBox 5"/>
          <p:cNvSpPr txBox="1"/>
          <p:nvPr/>
        </p:nvSpPr>
        <p:spPr>
          <a:xfrm>
            <a:off x="8372476" y="4950644"/>
            <a:ext cx="2530996" cy="523220"/>
          </a:xfrm>
          <a:prstGeom prst="rect">
            <a:avLst/>
          </a:prstGeom>
          <a:noFill/>
        </p:spPr>
        <p:txBody>
          <a:bodyPr wrap="square" rtlCol="0">
            <a:spAutoFit/>
          </a:bodyPr>
          <a:lstStyle/>
          <a:p>
            <a:r>
              <a:rPr lang="id-ID" sz="2800" dirty="0">
                <a:solidFill>
                  <a:srgbClr val="FF0000"/>
                </a:solidFill>
              </a:rPr>
              <a:t>Hukum Stokes</a:t>
            </a:r>
          </a:p>
        </p:txBody>
      </p:sp>
      <p:pic>
        <p:nvPicPr>
          <p:cNvPr id="8" name="Picture 7">
            <a:extLst>
              <a:ext uri="{FF2B5EF4-FFF2-40B4-BE49-F238E27FC236}">
                <a16:creationId xmlns:a16="http://schemas.microsoft.com/office/drawing/2014/main" id="{AF3C5CCA-AED0-4F42-9F3C-3DC6898FE5F5}"/>
              </a:ext>
            </a:extLst>
          </p:cNvPr>
          <p:cNvPicPr>
            <a:picLocks noChangeAspect="1"/>
          </p:cNvPicPr>
          <p:nvPr/>
        </p:nvPicPr>
        <p:blipFill>
          <a:blip r:embed="rId4"/>
          <a:stretch>
            <a:fillRect/>
          </a:stretch>
        </p:blipFill>
        <p:spPr>
          <a:xfrm>
            <a:off x="892254" y="5792531"/>
            <a:ext cx="10515600" cy="929455"/>
          </a:xfrm>
          <a:prstGeom prst="rect">
            <a:avLst/>
          </a:prstGeom>
        </p:spPr>
      </p:pic>
    </p:spTree>
    <p:extLst>
      <p:ext uri="{BB962C8B-B14F-4D97-AF65-F5344CB8AC3E}">
        <p14:creationId xmlns:p14="http://schemas.microsoft.com/office/powerpoint/2010/main" val="407128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Kecepatan terminal</a:t>
            </a:r>
          </a:p>
        </p:txBody>
      </p:sp>
      <p:sp>
        <p:nvSpPr>
          <p:cNvPr id="5" name="Content Placeholder 4"/>
          <p:cNvSpPr>
            <a:spLocks noGrp="1"/>
          </p:cNvSpPr>
          <p:nvPr>
            <p:ph idx="1"/>
          </p:nvPr>
        </p:nvSpPr>
        <p:spPr/>
        <p:txBody>
          <a:bodyPr>
            <a:normAutofit fontScale="92500" lnSpcReduction="20000"/>
          </a:bodyPr>
          <a:lstStyle/>
          <a:p>
            <a:pPr>
              <a:lnSpc>
                <a:spcPct val="150000"/>
              </a:lnSpc>
              <a:spcBef>
                <a:spcPts val="0"/>
              </a:spcBef>
            </a:pPr>
            <a:r>
              <a:rPr lang="id-ID" dirty="0"/>
              <a:t>Pada kelereng yang jatuh bebas dalam fluida kental, apabila yang bekerja hanya gaya gravitasi, maka kelereng bergerak dengan percepatan = g, sehingga jarak antara posisi kelereng pada waktu yang sama makin besar.</a:t>
            </a:r>
          </a:p>
          <a:p>
            <a:pPr>
              <a:lnSpc>
                <a:spcPct val="150000"/>
              </a:lnSpc>
              <a:spcBef>
                <a:spcPts val="0"/>
              </a:spcBef>
            </a:pPr>
            <a:endParaRPr lang="id-ID" dirty="0"/>
          </a:p>
          <a:p>
            <a:pPr>
              <a:lnSpc>
                <a:spcPct val="150000"/>
              </a:lnSpc>
              <a:spcBef>
                <a:spcPts val="0"/>
              </a:spcBef>
            </a:pPr>
            <a:r>
              <a:rPr lang="id-ID" dirty="0"/>
              <a:t>Kenyataannya, mula-mula kelereng mengalami hal di atas. Namun pada saat tertentu, jarak antara 2 kedudukan kelereng sama. Hal ini menunjukkan bahwa kecepatan kelereng makin lama makin besar hingga mencapai kecepatan terbesar yang tetap (</a:t>
            </a:r>
            <a:r>
              <a:rPr lang="id-ID" dirty="0">
                <a:solidFill>
                  <a:srgbClr val="FF0000"/>
                </a:solidFill>
              </a:rPr>
              <a:t>kecepatan terminal</a:t>
            </a:r>
            <a:r>
              <a:rPr lang="id-ID" dirty="0"/>
              <a:t>).</a:t>
            </a:r>
          </a:p>
        </p:txBody>
      </p:sp>
    </p:spTree>
    <p:extLst>
      <p:ext uri="{BB962C8B-B14F-4D97-AF65-F5344CB8AC3E}">
        <p14:creationId xmlns:p14="http://schemas.microsoft.com/office/powerpoint/2010/main" val="85446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Gaya yang bekerja pada suatu benda yang dijatuhkan dalam cairan, bekerja 3 gaya :</a:t>
            </a:r>
          </a:p>
          <a:p>
            <a:pPr marL="0" indent="0">
              <a:buNone/>
            </a:pPr>
            <a:r>
              <a:rPr lang="id-ID" dirty="0"/>
              <a:t>	1. Gaya berat W = mg</a:t>
            </a:r>
          </a:p>
          <a:p>
            <a:pPr marL="0" indent="0">
              <a:buNone/>
            </a:pPr>
            <a:r>
              <a:rPr lang="id-ID" dirty="0"/>
              <a:t>	2. Gaya ke atas oleh fluida F</a:t>
            </a:r>
            <a:r>
              <a:rPr lang="id-ID" sz="2000" dirty="0"/>
              <a:t>A</a:t>
            </a:r>
            <a:r>
              <a:rPr lang="id-ID" dirty="0"/>
              <a:t> </a:t>
            </a:r>
          </a:p>
          <a:p>
            <a:pPr marL="0" indent="0">
              <a:buNone/>
            </a:pPr>
            <a:r>
              <a:rPr lang="id-ID" dirty="0"/>
              <a:t>	3. Gaya gesekan oleh fluida F</a:t>
            </a:r>
            <a:r>
              <a:rPr lang="id-ID" sz="2000" dirty="0"/>
              <a:t>f</a:t>
            </a:r>
            <a:r>
              <a:rPr lang="id-ID" sz="2400" dirty="0"/>
              <a:t> </a:t>
            </a:r>
            <a:r>
              <a:rPr lang="id-ID" dirty="0"/>
              <a:t>(Gaya Stokes)</a:t>
            </a:r>
          </a:p>
        </p:txBody>
      </p:sp>
      <p:pic>
        <p:nvPicPr>
          <p:cNvPr id="6" name="Picture 5">
            <a:extLst>
              <a:ext uri="{FF2B5EF4-FFF2-40B4-BE49-F238E27FC236}">
                <a16:creationId xmlns:a16="http://schemas.microsoft.com/office/drawing/2014/main" id="{4BAA02B7-6A21-4726-8271-5113DCFD17D9}"/>
              </a:ext>
            </a:extLst>
          </p:cNvPr>
          <p:cNvPicPr>
            <a:picLocks noChangeAspect="1"/>
          </p:cNvPicPr>
          <p:nvPr/>
        </p:nvPicPr>
        <p:blipFill>
          <a:blip r:embed="rId2"/>
          <a:stretch>
            <a:fillRect/>
          </a:stretch>
        </p:blipFill>
        <p:spPr>
          <a:xfrm>
            <a:off x="8086725" y="2286180"/>
            <a:ext cx="3371850" cy="4463870"/>
          </a:xfrm>
          <a:prstGeom prst="rect">
            <a:avLst/>
          </a:prstGeom>
        </p:spPr>
      </p:pic>
      <p:sp>
        <p:nvSpPr>
          <p:cNvPr id="7" name="TextBox 6">
            <a:extLst>
              <a:ext uri="{FF2B5EF4-FFF2-40B4-BE49-F238E27FC236}">
                <a16:creationId xmlns:a16="http://schemas.microsoft.com/office/drawing/2014/main" id="{90C369C7-1275-4E9B-B02A-50D2F1F19AAC}"/>
              </a:ext>
            </a:extLst>
          </p:cNvPr>
          <p:cNvSpPr txBox="1"/>
          <p:nvPr/>
        </p:nvSpPr>
        <p:spPr>
          <a:xfrm>
            <a:off x="9915527" y="3095950"/>
            <a:ext cx="557212" cy="461665"/>
          </a:xfrm>
          <a:prstGeom prst="rect">
            <a:avLst/>
          </a:prstGeom>
          <a:solidFill>
            <a:schemeClr val="bg1">
              <a:lumMod val="50000"/>
            </a:schemeClr>
          </a:solidFill>
        </p:spPr>
        <p:txBody>
          <a:bodyPr wrap="square" rtlCol="0">
            <a:spAutoFit/>
          </a:bodyPr>
          <a:lstStyle/>
          <a:p>
            <a:r>
              <a:rPr lang="id-ID" sz="2400" dirty="0">
                <a:latin typeface="Times New Roman" panose="02020603050405020304" pitchFamily="18" charset="0"/>
                <a:cs typeface="Times New Roman" panose="02020603050405020304" pitchFamily="18" charset="0"/>
              </a:rPr>
              <a:t>F</a:t>
            </a:r>
            <a:r>
              <a:rPr lang="id-ID" sz="1600" dirty="0">
                <a:latin typeface="Times New Roman" panose="02020603050405020304" pitchFamily="18" charset="0"/>
                <a:cs typeface="Times New Roman" panose="02020603050405020304" pitchFamily="18" charset="0"/>
              </a:rPr>
              <a:t>f</a:t>
            </a:r>
          </a:p>
        </p:txBody>
      </p:sp>
    </p:spTree>
    <p:extLst>
      <p:ext uri="{BB962C8B-B14F-4D97-AF65-F5344CB8AC3E}">
        <p14:creationId xmlns:p14="http://schemas.microsoft.com/office/powerpoint/2010/main" val="3078794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4328</TotalTime>
  <Words>924</Words>
  <Application>Microsoft Office PowerPoint</Application>
  <PresentationFormat>Widescreen</PresentationFormat>
  <Paragraphs>104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Trebuchet MS</vt:lpstr>
      <vt:lpstr>Office Theme</vt:lpstr>
      <vt:lpstr>Fluida dinamis</vt:lpstr>
      <vt:lpstr>Dinamika fluida</vt:lpstr>
      <vt:lpstr>Viskositas</vt:lpstr>
      <vt:lpstr>Viskositas</vt:lpstr>
      <vt:lpstr>PowerPoint Presentation</vt:lpstr>
      <vt:lpstr>Hukum Stokes</vt:lpstr>
      <vt:lpstr>PowerPoint Presentation</vt:lpstr>
      <vt:lpstr>Kecepatan terminal</vt:lpstr>
      <vt:lpstr>PowerPoint Presentation</vt:lpstr>
      <vt:lpstr>PowerPoint Presentation</vt:lpstr>
      <vt:lpstr>PowerPoint Presentation</vt:lpstr>
      <vt:lpstr>Tegangan muka</vt:lpstr>
      <vt:lpstr>PowerPoint Presentation</vt:lpstr>
      <vt:lpstr>PowerPoint Presentation</vt:lpstr>
      <vt:lpstr>PowerPoint Presentation</vt:lpstr>
      <vt:lpstr>Kenaikan permukaan cairan pada pipa kapiler</vt:lpstr>
      <vt:lpstr>PowerPoint Presentation</vt:lpstr>
      <vt:lpstr>PowerPoint Presentation</vt:lpstr>
      <vt:lpstr>Note :</vt:lpstr>
      <vt:lpstr>Persamaan kontinyuitas fluida</vt:lpstr>
      <vt:lpstr>Bernoulli’s equation</vt:lpstr>
      <vt:lpstr>Venturi tube</vt:lpstr>
      <vt:lpstr>PowerPoint Presentation</vt:lpstr>
      <vt:lpstr>PowerPoint Presentation</vt:lpstr>
      <vt:lpstr>Torricelli’s Law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Fluida</dc:title>
  <dc:creator>Dwi Ardiana</dc:creator>
  <cp:lastModifiedBy>Dwi Ardiana</cp:lastModifiedBy>
  <cp:revision>40</cp:revision>
  <dcterms:created xsi:type="dcterms:W3CDTF">2019-09-15T07:57:58Z</dcterms:created>
  <dcterms:modified xsi:type="dcterms:W3CDTF">2023-09-27T02:43:06Z</dcterms:modified>
</cp:coreProperties>
</file>