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F207D-5981-496D-A1AC-3AA8B7FA1DD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368B2-7DC2-4C17-BD1A-E263636EC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F207D-5981-496D-A1AC-3AA8B7FA1DD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368B2-7DC2-4C17-BD1A-E263636EC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F207D-5981-496D-A1AC-3AA8B7FA1DD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368B2-7DC2-4C17-BD1A-E263636EC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F207D-5981-496D-A1AC-3AA8B7FA1DD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368B2-7DC2-4C17-BD1A-E263636EC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F207D-5981-496D-A1AC-3AA8B7FA1DD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368B2-7DC2-4C17-BD1A-E263636EC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F207D-5981-496D-A1AC-3AA8B7FA1DD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368B2-7DC2-4C17-BD1A-E263636EC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F207D-5981-496D-A1AC-3AA8B7FA1DD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368B2-7DC2-4C17-BD1A-E263636EC5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F207D-5981-496D-A1AC-3AA8B7FA1DD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368B2-7DC2-4C17-BD1A-E263636EC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F207D-5981-496D-A1AC-3AA8B7FA1DD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368B2-7DC2-4C17-BD1A-E263636EC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FF207D-5981-496D-A1AC-3AA8B7FA1DD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A368B2-7DC2-4C17-BD1A-E263636EC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8FF207D-5981-496D-A1AC-3AA8B7FA1DD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9A368B2-7DC2-4C17-BD1A-E263636EC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FF207D-5981-496D-A1AC-3AA8B7FA1DDB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9A368B2-7DC2-4C17-BD1A-E263636EC5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Elephant" pitchFamily="18" charset="0"/>
              </a:rPr>
              <a:t>Kerangka</a:t>
            </a:r>
            <a:r>
              <a:rPr lang="en-US" sz="54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Elephant" pitchFamily="18" charset="0"/>
              </a:rPr>
              <a:t>Karangan</a:t>
            </a:r>
            <a:endParaRPr lang="en-US" sz="5400" dirty="0" smtClean="0">
              <a:solidFill>
                <a:srgbClr val="FFFF00"/>
              </a:solidFill>
              <a:latin typeface="Elephant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2.1 Karangan Deskripsi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514600"/>
            <a:ext cx="7848600" cy="39973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description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to describe</a:t>
            </a:r>
            <a:r>
              <a:rPr lang="en-US" sz="2400" dirty="0" smtClean="0"/>
              <a:t> [</a:t>
            </a:r>
            <a:r>
              <a:rPr lang="en-US" sz="2400" dirty="0" err="1" smtClean="0"/>
              <a:t>melukiskan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].</a:t>
            </a:r>
          </a:p>
          <a:p>
            <a:pPr eaLnBrk="1" hangingPunct="1">
              <a:defRPr/>
            </a:pPr>
            <a:r>
              <a:rPr lang="en-US" sz="2400" dirty="0" err="1" smtClean="0"/>
              <a:t>Karangan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karangan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menonjolkan</a:t>
            </a:r>
            <a:r>
              <a:rPr lang="en-US" sz="2400" dirty="0" smtClean="0"/>
              <a:t>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pelukisan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.</a:t>
            </a:r>
          </a:p>
          <a:p>
            <a:pPr eaLnBrk="1" hangingPunct="1">
              <a:defRPr/>
            </a:pP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asal</a:t>
            </a:r>
            <a:r>
              <a:rPr lang="en-US" sz="2400" dirty="0" smtClean="0"/>
              <a:t> </a:t>
            </a:r>
            <a:r>
              <a:rPr lang="en-US" sz="2400" dirty="0" err="1" smtClean="0"/>
              <a:t>katanya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describere</a:t>
            </a:r>
            <a:r>
              <a:rPr lang="en-US" sz="2400" dirty="0" smtClean="0"/>
              <a:t> [Latin] 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, </a:t>
            </a:r>
            <a:r>
              <a:rPr lang="en-US" sz="2400" dirty="0" err="1" smtClean="0"/>
              <a:t>membeberkan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, </a:t>
            </a:r>
            <a:r>
              <a:rPr lang="en-US" sz="2400" dirty="0" err="1" smtClean="0"/>
              <a:t>melukiskan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err="1" smtClean="0">
                <a:latin typeface="Elephant" pitchFamily="18" charset="0"/>
              </a:rPr>
              <a:t>Tulisan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deskripsi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dimaksudkan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untuk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menciptakan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sebuah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pengalaman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pada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diri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pembaca</a:t>
            </a:r>
            <a:r>
              <a:rPr lang="en-US" sz="2000" dirty="0" smtClean="0">
                <a:latin typeface="Elephant" pitchFamily="18" charset="0"/>
              </a:rPr>
              <a:t>, &amp; </a:t>
            </a:r>
            <a:r>
              <a:rPr lang="en-US" sz="2000" dirty="0" err="1" smtClean="0">
                <a:latin typeface="Elephant" pitchFamily="18" charset="0"/>
              </a:rPr>
              <a:t>memberikan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identitas</a:t>
            </a:r>
            <a:r>
              <a:rPr lang="en-US" sz="2000" dirty="0" smtClean="0">
                <a:latin typeface="Elephant" pitchFamily="18" charset="0"/>
              </a:rPr>
              <a:t>/</a:t>
            </a:r>
            <a:r>
              <a:rPr lang="en-US" sz="2000" dirty="0" err="1" smtClean="0">
                <a:latin typeface="Elephant" pitchFamily="18" charset="0"/>
              </a:rPr>
              <a:t>informasi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mengenai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objek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tertentu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sehingga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pembaca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dapat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mengenalinya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bila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pembaca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bertemu</a:t>
            </a:r>
            <a:r>
              <a:rPr lang="en-US" sz="2000" dirty="0" smtClean="0">
                <a:latin typeface="Elephant" pitchFamily="18" charset="0"/>
              </a:rPr>
              <a:t>/</a:t>
            </a:r>
            <a:r>
              <a:rPr lang="en-US" sz="2000" dirty="0" err="1" smtClean="0">
                <a:latin typeface="Elephant" pitchFamily="18" charset="0"/>
              </a:rPr>
              <a:t>berhadapan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dengan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objek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tadi</a:t>
            </a:r>
            <a:r>
              <a:rPr lang="en-US" sz="2000" dirty="0" smtClean="0">
                <a:latin typeface="Elephant" pitchFamily="18" charset="0"/>
              </a:rPr>
              <a:t>.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743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deskripsi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tulisan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memperluas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jalan</a:t>
            </a:r>
            <a:r>
              <a:rPr lang="en-US" sz="2800" dirty="0" smtClean="0"/>
              <a:t> </a:t>
            </a:r>
            <a:r>
              <a:rPr lang="en-US" sz="2800" dirty="0" err="1" smtClean="0"/>
              <a:t>melukiskan</a:t>
            </a:r>
            <a:r>
              <a:rPr lang="en-US" sz="2800" dirty="0" smtClean="0"/>
              <a:t>, </a:t>
            </a:r>
            <a:r>
              <a:rPr lang="en-US" sz="2800" dirty="0" err="1" smtClean="0"/>
              <a:t>membeberkan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ciri-ciri</a:t>
            </a:r>
            <a:r>
              <a:rPr lang="en-US" sz="2800" dirty="0" smtClean="0"/>
              <a:t>, </a:t>
            </a:r>
            <a:r>
              <a:rPr lang="en-US" sz="2800" dirty="0" err="1" smtClean="0"/>
              <a:t>sifat-sifat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hakikat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sebenarnya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Pendekatan:</a:t>
            </a:r>
          </a:p>
        </p:txBody>
      </p:sp>
      <p:sp>
        <p:nvSpPr>
          <p:cNvPr id="34819" name="Oval 5"/>
          <p:cNvSpPr>
            <a:spLocks noChangeArrowheads="1"/>
          </p:cNvSpPr>
          <p:nvPr/>
        </p:nvSpPr>
        <p:spPr bwMode="auto">
          <a:xfrm>
            <a:off x="3657600" y="1981200"/>
            <a:ext cx="1905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Pendekatan</a:t>
            </a:r>
            <a:r>
              <a:rPr lang="en-US"/>
              <a:t> </a:t>
            </a:r>
          </a:p>
        </p:txBody>
      </p:sp>
      <p:sp>
        <p:nvSpPr>
          <p:cNvPr id="34820" name="Oval 6"/>
          <p:cNvSpPr>
            <a:spLocks noChangeArrowheads="1"/>
          </p:cNvSpPr>
          <p:nvPr/>
        </p:nvSpPr>
        <p:spPr bwMode="auto">
          <a:xfrm>
            <a:off x="1447800" y="4648200"/>
            <a:ext cx="2362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Realistis</a:t>
            </a:r>
          </a:p>
          <a:p>
            <a:pPr algn="ctr"/>
            <a:r>
              <a:rPr lang="en-US" sz="2400"/>
              <a:t>[objektif]</a:t>
            </a:r>
          </a:p>
        </p:txBody>
      </p:sp>
      <p:sp>
        <p:nvSpPr>
          <p:cNvPr id="34821" name="Oval 7"/>
          <p:cNvSpPr>
            <a:spLocks noChangeArrowheads="1"/>
          </p:cNvSpPr>
          <p:nvPr/>
        </p:nvSpPr>
        <p:spPr bwMode="auto">
          <a:xfrm>
            <a:off x="4953000" y="4724400"/>
            <a:ext cx="2971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Impresionistis</a:t>
            </a:r>
          </a:p>
          <a:p>
            <a:pPr algn="ctr"/>
            <a:r>
              <a:rPr lang="en-US" sz="2400"/>
              <a:t>[subjektif]</a:t>
            </a:r>
          </a:p>
        </p:txBody>
      </p:sp>
      <p:sp>
        <p:nvSpPr>
          <p:cNvPr id="34822" name="Line 8"/>
          <p:cNvSpPr>
            <a:spLocks noChangeShapeType="1"/>
          </p:cNvSpPr>
          <p:nvPr/>
        </p:nvSpPr>
        <p:spPr bwMode="auto">
          <a:xfrm flipH="1">
            <a:off x="2667000" y="3048000"/>
            <a:ext cx="1828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Line 9"/>
          <p:cNvSpPr>
            <a:spLocks noChangeShapeType="1"/>
          </p:cNvSpPr>
          <p:nvPr/>
        </p:nvSpPr>
        <p:spPr bwMode="auto">
          <a:xfrm>
            <a:off x="4495800" y="3124200"/>
            <a:ext cx="1600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2.2 Karangan Narasi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590800"/>
            <a:ext cx="7772400" cy="35401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/>
              <a:t>Narasi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narration</a:t>
            </a:r>
            <a:r>
              <a:rPr lang="en-US" sz="2400" dirty="0" smtClean="0"/>
              <a:t>: </a:t>
            </a:r>
            <a:r>
              <a:rPr lang="en-US" sz="2400" dirty="0" err="1" smtClean="0"/>
              <a:t>bercerita</a:t>
            </a:r>
            <a:r>
              <a:rPr lang="en-US" sz="2400" dirty="0" smtClean="0"/>
              <a:t>.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err="1" smtClean="0"/>
              <a:t>Karangan</a:t>
            </a:r>
            <a:r>
              <a:rPr lang="en-US" sz="2400" dirty="0" smtClean="0"/>
              <a:t> </a:t>
            </a:r>
            <a:r>
              <a:rPr lang="en-US" sz="2400" dirty="0" err="1" smtClean="0"/>
              <a:t>narasi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tulisan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mengisahkan</a:t>
            </a:r>
            <a:r>
              <a:rPr lang="en-US" sz="2400" dirty="0" smtClean="0"/>
              <a:t>, </a:t>
            </a:r>
            <a:r>
              <a:rPr lang="en-US" sz="2400" dirty="0" err="1" smtClean="0"/>
              <a:t>merangkaikan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tanduk</a:t>
            </a:r>
            <a:r>
              <a:rPr lang="en-US" sz="2400" dirty="0" smtClean="0"/>
              <a:t>,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kronologis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2.3 Karangan Eksposisi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362200"/>
            <a:ext cx="7924800" cy="3768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eksposisi</a:t>
            </a:r>
            <a:r>
              <a:rPr lang="en-US" sz="2400" dirty="0" smtClean="0"/>
              <a:t> </a:t>
            </a:r>
            <a:r>
              <a:rPr lang="en-US" sz="2400" dirty="0" err="1" smtClean="0"/>
              <a:t>dipungut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Inggris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FF00"/>
                </a:solidFill>
              </a:rPr>
              <a:t>exposition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Latin 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membuka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memulai</a:t>
            </a:r>
            <a:r>
              <a:rPr lang="en-US" sz="2400" dirty="0" smtClean="0"/>
              <a:t>.</a:t>
            </a:r>
          </a:p>
          <a:p>
            <a:pPr eaLnBrk="1" hangingPunct="1">
              <a:defRPr/>
            </a:pPr>
            <a:r>
              <a:rPr lang="en-US" sz="2400" dirty="0" err="1" smtClean="0"/>
              <a:t>Karangan</a:t>
            </a:r>
            <a:r>
              <a:rPr lang="en-US" sz="2400" dirty="0" smtClean="0"/>
              <a:t> </a:t>
            </a:r>
            <a:r>
              <a:rPr lang="en-US" sz="2400" dirty="0" err="1" smtClean="0"/>
              <a:t>eksposisi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wahana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tahu</a:t>
            </a:r>
            <a:r>
              <a:rPr lang="en-US" sz="2400" dirty="0" smtClean="0"/>
              <a:t>, </a:t>
            </a:r>
            <a:r>
              <a:rPr lang="en-US" sz="2400" dirty="0" err="1" smtClean="0"/>
              <a:t>mengupas</a:t>
            </a:r>
            <a:r>
              <a:rPr lang="en-US" sz="2400" dirty="0" smtClean="0"/>
              <a:t>, </a:t>
            </a:r>
            <a:r>
              <a:rPr lang="en-US" sz="2400" dirty="0" err="1" smtClean="0"/>
              <a:t>menguraikan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menerangkan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.</a:t>
            </a:r>
          </a:p>
          <a:p>
            <a:pPr eaLnBrk="1" hangingPunct="1">
              <a:defRPr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karangan</a:t>
            </a:r>
            <a:r>
              <a:rPr lang="en-US" sz="2400" dirty="0" smtClean="0"/>
              <a:t> </a:t>
            </a:r>
            <a:r>
              <a:rPr lang="en-US" sz="2400" dirty="0" err="1" smtClean="0"/>
              <a:t>eksposisi</a:t>
            </a:r>
            <a:r>
              <a:rPr lang="en-US" sz="2400" dirty="0" smtClean="0"/>
              <a:t>,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dikomunikasikan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pemberitahuan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2.4 Karangan Argumentasi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590800"/>
            <a:ext cx="80772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karangan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meyakinkan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pembaca</a:t>
            </a:r>
            <a:r>
              <a:rPr lang="en-US" sz="2400" dirty="0" smtClean="0"/>
              <a:t> agar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doktrin</a:t>
            </a:r>
            <a:r>
              <a:rPr lang="en-US" sz="2400" dirty="0" smtClean="0"/>
              <a:t>, </a:t>
            </a:r>
            <a:r>
              <a:rPr lang="en-US" sz="2400" dirty="0" err="1" smtClean="0"/>
              <a:t>sikap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 eaLnBrk="1" hangingPunct="1">
              <a:defRPr/>
            </a:pP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</a:t>
            </a:r>
            <a:r>
              <a:rPr lang="en-US" sz="2400" dirty="0" err="1" smtClean="0"/>
              <a:t>karangan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penulisnya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terampil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bernalar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ide</a:t>
            </a:r>
            <a:r>
              <a:rPr lang="en-US" sz="2400" dirty="0" smtClean="0"/>
              <a:t> yang </a:t>
            </a:r>
            <a:r>
              <a:rPr lang="en-US" sz="2400" dirty="0" err="1" smtClean="0"/>
              <a:t>logis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Mengemukakan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alasan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bantahan</a:t>
            </a:r>
            <a:r>
              <a:rPr lang="en-US" sz="2800" dirty="0" smtClean="0"/>
              <a:t> </a:t>
            </a:r>
            <a:r>
              <a:rPr lang="en-US" sz="2800" dirty="0" err="1" smtClean="0"/>
              <a:t>sedemikian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rupa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keyakinan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</a:t>
            </a:r>
            <a:r>
              <a:rPr lang="en-US" sz="2800" dirty="0" smtClean="0"/>
              <a:t> agar </a:t>
            </a:r>
            <a:r>
              <a:rPr lang="en-US" sz="2800" dirty="0" err="1" smtClean="0"/>
              <a:t>menyetujuinya</a:t>
            </a:r>
            <a:r>
              <a:rPr lang="en-US" sz="2800" dirty="0" smtClean="0"/>
              <a:t>;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Mengusahakan</a:t>
            </a:r>
            <a:r>
              <a:rPr lang="en-US" sz="2800" dirty="0" smtClean="0"/>
              <a:t> </a:t>
            </a:r>
            <a:r>
              <a:rPr lang="en-US" sz="2800" dirty="0" err="1" smtClean="0"/>
              <a:t>pemecahan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; </a:t>
            </a:r>
            <a:r>
              <a:rPr lang="en-US" sz="2800" dirty="0" err="1" smtClean="0"/>
              <a:t>dan</a:t>
            </a:r>
            <a:endParaRPr lang="en-US" sz="28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Mendiskusikan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persoalan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penyelesaian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2.5 Karangan Persuasi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7818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Dari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Inggris</a:t>
            </a:r>
            <a:r>
              <a:rPr lang="en-US" sz="3600" dirty="0" smtClean="0"/>
              <a:t> </a:t>
            </a:r>
            <a:r>
              <a:rPr lang="en-US" sz="3600" i="1" dirty="0" smtClean="0">
                <a:solidFill>
                  <a:srgbClr val="FFFF00"/>
                </a:solidFill>
              </a:rPr>
              <a:t>to persuade</a:t>
            </a:r>
            <a:r>
              <a:rPr lang="en-US" sz="3600" dirty="0" smtClean="0"/>
              <a:t> </a:t>
            </a:r>
            <a:r>
              <a:rPr lang="en-US" sz="3600" dirty="0" err="1" smtClean="0"/>
              <a:t>berarti</a:t>
            </a:r>
            <a:r>
              <a:rPr lang="en-US" sz="3600" dirty="0" smtClean="0"/>
              <a:t> </a:t>
            </a:r>
            <a:r>
              <a:rPr lang="en-US" sz="3600" i="1" dirty="0" err="1" smtClean="0">
                <a:solidFill>
                  <a:srgbClr val="FFFF00"/>
                </a:solidFill>
              </a:rPr>
              <a:t>membujuk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i="1" dirty="0" err="1" smtClean="0">
                <a:solidFill>
                  <a:srgbClr val="FFFF00"/>
                </a:solidFill>
              </a:rPr>
              <a:t>meyakinkan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057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000" dirty="0" err="1" smtClean="0">
                <a:latin typeface="Elephant" pitchFamily="18" charset="0"/>
              </a:rPr>
              <a:t>Karangan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persuasi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adalah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karangan</a:t>
            </a:r>
            <a:r>
              <a:rPr lang="en-US" sz="2000" dirty="0" smtClean="0">
                <a:latin typeface="Elephant" pitchFamily="18" charset="0"/>
              </a:rPr>
              <a:t> yang </a:t>
            </a:r>
            <a:r>
              <a:rPr lang="en-US" sz="2000" dirty="0" err="1" smtClean="0">
                <a:latin typeface="Elephant" pitchFamily="18" charset="0"/>
              </a:rPr>
              <a:t>bertujuan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membuat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pembaca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percaya</a:t>
            </a:r>
            <a:r>
              <a:rPr lang="en-US" sz="2000" dirty="0" smtClean="0">
                <a:latin typeface="Elephant" pitchFamily="18" charset="0"/>
              </a:rPr>
              <a:t>, </a:t>
            </a:r>
            <a:r>
              <a:rPr lang="en-US" sz="2000" dirty="0" err="1" smtClean="0">
                <a:latin typeface="Elephant" pitchFamily="18" charset="0"/>
              </a:rPr>
              <a:t>yakin</a:t>
            </a:r>
            <a:r>
              <a:rPr lang="en-US" sz="2000" dirty="0" smtClean="0">
                <a:latin typeface="Elephant" pitchFamily="18" charset="0"/>
              </a:rPr>
              <a:t>, </a:t>
            </a:r>
            <a:r>
              <a:rPr lang="en-US" sz="2000" dirty="0" err="1" smtClean="0">
                <a:latin typeface="Elephant" pitchFamily="18" charset="0"/>
              </a:rPr>
              <a:t>dan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terbujuk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akan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hal-hal</a:t>
            </a:r>
            <a:r>
              <a:rPr lang="en-US" sz="2000" dirty="0" smtClean="0">
                <a:latin typeface="Elephant" pitchFamily="18" charset="0"/>
              </a:rPr>
              <a:t> yang </a:t>
            </a:r>
            <a:r>
              <a:rPr lang="en-US" sz="2000" dirty="0" err="1" smtClean="0">
                <a:latin typeface="Elephant" pitchFamily="18" charset="0"/>
              </a:rPr>
              <a:t>dikomunikasikan</a:t>
            </a:r>
            <a:r>
              <a:rPr lang="en-US" sz="2000" dirty="0" smtClean="0">
                <a:latin typeface="Elephant" pitchFamily="18" charset="0"/>
              </a:rPr>
              <a:t>, yang </a:t>
            </a:r>
            <a:r>
              <a:rPr lang="en-US" sz="2000" dirty="0" err="1" smtClean="0">
                <a:latin typeface="Elephant" pitchFamily="18" charset="0"/>
              </a:rPr>
              <a:t>mungkin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berupa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fakta</a:t>
            </a:r>
            <a:r>
              <a:rPr lang="en-US" sz="2000" dirty="0" smtClean="0">
                <a:latin typeface="Elephant" pitchFamily="18" charset="0"/>
              </a:rPr>
              <a:t>, </a:t>
            </a:r>
            <a:r>
              <a:rPr lang="en-US" sz="2000" dirty="0" err="1" smtClean="0">
                <a:latin typeface="Elephant" pitchFamily="18" charset="0"/>
              </a:rPr>
              <a:t>suatu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pendirian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umum</a:t>
            </a:r>
            <a:r>
              <a:rPr lang="en-US" sz="2000" dirty="0" smtClean="0">
                <a:latin typeface="Elephant" pitchFamily="18" charset="0"/>
              </a:rPr>
              <a:t>, </a:t>
            </a:r>
            <a:r>
              <a:rPr lang="en-US" sz="2000" dirty="0" err="1" smtClean="0">
                <a:latin typeface="Elephant" pitchFamily="18" charset="0"/>
              </a:rPr>
              <a:t>pendapat</a:t>
            </a:r>
            <a:r>
              <a:rPr lang="en-US" sz="2000" dirty="0" smtClean="0">
                <a:latin typeface="Elephant" pitchFamily="18" charset="0"/>
              </a:rPr>
              <a:t>, </a:t>
            </a:r>
            <a:r>
              <a:rPr lang="en-US" sz="2000" dirty="0" err="1" smtClean="0">
                <a:latin typeface="Elephant" pitchFamily="18" charset="0"/>
              </a:rPr>
              <a:t>gagasan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ataupun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perasaan</a:t>
            </a:r>
            <a:r>
              <a:rPr lang="en-US" sz="2000" dirty="0" smtClean="0">
                <a:latin typeface="Elephant" pitchFamily="18" charset="0"/>
              </a:rPr>
              <a:t> </a:t>
            </a:r>
            <a:r>
              <a:rPr lang="en-US" sz="2000" dirty="0" err="1" smtClean="0">
                <a:latin typeface="Elephant" pitchFamily="18" charset="0"/>
              </a:rPr>
              <a:t>seseorang</a:t>
            </a:r>
            <a:r>
              <a:rPr lang="en-US" sz="2000" dirty="0" smtClean="0">
                <a:latin typeface="Elephant" pitchFamily="18" charset="0"/>
              </a:rPr>
              <a:t>.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772400" cy="211836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dirty="0" err="1" smtClean="0">
                <a:latin typeface="Elephant" pitchFamily="18" charset="0"/>
              </a:rPr>
              <a:t>Dalam</a:t>
            </a:r>
            <a:r>
              <a:rPr lang="en-US" sz="2800" dirty="0" smtClean="0">
                <a:latin typeface="Elephant" pitchFamily="18" charset="0"/>
              </a:rPr>
              <a:t> </a:t>
            </a:r>
            <a:r>
              <a:rPr lang="en-US" sz="2800" dirty="0" err="1" smtClean="0">
                <a:latin typeface="Elephant" pitchFamily="18" charset="0"/>
              </a:rPr>
              <a:t>karangan</a:t>
            </a:r>
            <a:r>
              <a:rPr lang="en-US" sz="2800" dirty="0" smtClean="0">
                <a:latin typeface="Elephant" pitchFamily="18" charset="0"/>
              </a:rPr>
              <a:t> </a:t>
            </a:r>
            <a:r>
              <a:rPr lang="en-US" sz="2800" dirty="0" err="1" smtClean="0">
                <a:latin typeface="Elephant" pitchFamily="18" charset="0"/>
              </a:rPr>
              <a:t>persuasi</a:t>
            </a:r>
            <a:r>
              <a:rPr lang="en-US" sz="2800" dirty="0" smtClean="0">
                <a:latin typeface="Elephant" pitchFamily="18" charset="0"/>
              </a:rPr>
              <a:t> </a:t>
            </a:r>
            <a:r>
              <a:rPr lang="en-US" sz="2800" dirty="0" err="1" smtClean="0">
                <a:latin typeface="Elephant" pitchFamily="18" charset="0"/>
              </a:rPr>
              <a:t>harus</a:t>
            </a:r>
            <a:r>
              <a:rPr lang="en-US" sz="2800" dirty="0" smtClean="0">
                <a:latin typeface="Elephant" pitchFamily="18" charset="0"/>
              </a:rPr>
              <a:t> </a:t>
            </a:r>
            <a:r>
              <a:rPr lang="en-US" sz="2800" dirty="0" err="1" smtClean="0">
                <a:latin typeface="Elephant" pitchFamily="18" charset="0"/>
              </a:rPr>
              <a:t>diperhatikan</a:t>
            </a:r>
            <a:r>
              <a:rPr lang="en-US" sz="2800" dirty="0" smtClean="0">
                <a:latin typeface="Elephant" pitchFamily="18" charset="0"/>
              </a:rPr>
              <a:t> </a:t>
            </a:r>
            <a:r>
              <a:rPr lang="en-US" sz="2800" dirty="0" err="1" smtClean="0">
                <a:latin typeface="Elephant" pitchFamily="18" charset="0"/>
              </a:rPr>
              <a:t>penggunaan</a:t>
            </a:r>
            <a:r>
              <a:rPr lang="en-US" sz="2800" dirty="0" smtClean="0">
                <a:latin typeface="Elephant" pitchFamily="18" charset="0"/>
              </a:rPr>
              <a:t> </a:t>
            </a:r>
            <a:r>
              <a:rPr lang="en-US" sz="2800" dirty="0" err="1" smtClean="0">
                <a:latin typeface="Elephant" pitchFamily="18" charset="0"/>
              </a:rPr>
              <a:t>diksi</a:t>
            </a:r>
            <a:r>
              <a:rPr lang="en-US" sz="2800" dirty="0" smtClean="0">
                <a:latin typeface="Elephant" pitchFamily="18" charset="0"/>
              </a:rPr>
              <a:t> yang </a:t>
            </a:r>
            <a:r>
              <a:rPr lang="en-US" sz="2800" dirty="0" err="1" smtClean="0">
                <a:latin typeface="Elephant" pitchFamily="18" charset="0"/>
              </a:rPr>
              <a:t>berpengaruh</a:t>
            </a:r>
            <a:r>
              <a:rPr lang="en-US" sz="2800" dirty="0" smtClean="0">
                <a:latin typeface="Elephant" pitchFamily="18" charset="0"/>
              </a:rPr>
              <a:t> </a:t>
            </a:r>
            <a:r>
              <a:rPr lang="en-US" sz="2800" dirty="0" err="1" smtClean="0">
                <a:latin typeface="Elephant" pitchFamily="18" charset="0"/>
              </a:rPr>
              <a:t>kuat</a:t>
            </a:r>
            <a:r>
              <a:rPr lang="en-US" sz="2800" dirty="0" smtClean="0">
                <a:latin typeface="Elephant" pitchFamily="18" charset="0"/>
              </a:rPr>
              <a:t> </a:t>
            </a:r>
            <a:r>
              <a:rPr lang="en-US" sz="2800" dirty="0" err="1" smtClean="0">
                <a:latin typeface="Elephant" pitchFamily="18" charset="0"/>
              </a:rPr>
              <a:t>terhadap</a:t>
            </a:r>
            <a:r>
              <a:rPr lang="en-US" sz="2800" dirty="0" smtClean="0">
                <a:latin typeface="Elephant" pitchFamily="18" charset="0"/>
              </a:rPr>
              <a:t> </a:t>
            </a:r>
            <a:r>
              <a:rPr lang="en-US" sz="2800" dirty="0" err="1" smtClean="0">
                <a:latin typeface="Elephant" pitchFamily="18" charset="0"/>
              </a:rPr>
              <a:t>emosi</a:t>
            </a:r>
            <a:r>
              <a:rPr lang="en-US" sz="2800" dirty="0" smtClean="0">
                <a:latin typeface="Elephant" pitchFamily="18" charset="0"/>
              </a:rPr>
              <a:t> </a:t>
            </a:r>
            <a:r>
              <a:rPr lang="en-US" sz="2800" dirty="0" err="1" smtClean="0">
                <a:latin typeface="Elephant" pitchFamily="18" charset="0"/>
              </a:rPr>
              <a:t>atau</a:t>
            </a:r>
            <a:r>
              <a:rPr lang="en-US" sz="2800" dirty="0" smtClean="0">
                <a:latin typeface="Elephant" pitchFamily="18" charset="0"/>
              </a:rPr>
              <a:t> </a:t>
            </a:r>
            <a:r>
              <a:rPr lang="en-US" sz="2800" dirty="0" err="1" smtClean="0">
                <a:latin typeface="Elephant" pitchFamily="18" charset="0"/>
              </a:rPr>
              <a:t>perasaan</a:t>
            </a:r>
            <a:r>
              <a:rPr lang="en-US" sz="2800" dirty="0" smtClean="0">
                <a:latin typeface="Elephant" pitchFamily="18" charset="0"/>
              </a:rPr>
              <a:t> </a:t>
            </a:r>
            <a:r>
              <a:rPr lang="en-US" sz="2800" dirty="0" err="1" smtClean="0">
                <a:latin typeface="Elephant" pitchFamily="18" charset="0"/>
              </a:rPr>
              <a:t>orang</a:t>
            </a:r>
            <a:r>
              <a:rPr lang="en-US" sz="2800" dirty="0" smtClean="0">
                <a:latin typeface="Elephant" pitchFamily="18" charset="0"/>
              </a:rPr>
              <a:t> lain.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9732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>
                <a:solidFill>
                  <a:srgbClr val="FFFF00"/>
                </a:solidFill>
                <a:latin typeface="Elephant" pitchFamily="18" charset="0"/>
              </a:rPr>
              <a:t>Kerangka</a:t>
            </a:r>
            <a:r>
              <a:rPr lang="en-US" sz="24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Elephant" pitchFamily="18" charset="0"/>
              </a:rPr>
              <a:t>karangan</a:t>
            </a:r>
            <a:r>
              <a:rPr lang="en-US" sz="24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adalah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rencana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teratur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tentang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pembagian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dan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penyusunan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gagasan</a:t>
            </a:r>
            <a:r>
              <a:rPr lang="en-US" sz="2400" dirty="0" smtClean="0">
                <a:latin typeface="Elephant" pitchFamily="18" charset="0"/>
              </a:rPr>
              <a:t>. </a:t>
            </a:r>
            <a:r>
              <a:rPr lang="en-US" sz="2400" dirty="0" err="1" smtClean="0">
                <a:latin typeface="Elephant" pitchFamily="18" charset="0"/>
              </a:rPr>
              <a:t>Fungsi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utamanya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adalah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mengatur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hubungan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di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antara</a:t>
            </a:r>
            <a:r>
              <a:rPr lang="en-US" sz="2400" dirty="0" smtClean="0">
                <a:latin typeface="Elephant" pitchFamily="18" charset="0"/>
              </a:rPr>
              <a:t> </a:t>
            </a:r>
            <a:r>
              <a:rPr lang="en-US" sz="2400" dirty="0" err="1" smtClean="0">
                <a:latin typeface="Elephant" pitchFamily="18" charset="0"/>
              </a:rPr>
              <a:t>gagasan-gagasan</a:t>
            </a:r>
            <a:r>
              <a:rPr lang="en-US" sz="2400" dirty="0" smtClean="0">
                <a:latin typeface="Elephant" pitchFamily="18" charset="0"/>
              </a:rPr>
              <a:t> yang </a:t>
            </a:r>
            <a:r>
              <a:rPr lang="en-US" sz="2400" dirty="0" err="1" smtClean="0">
                <a:latin typeface="Elephant" pitchFamily="18" charset="0"/>
              </a:rPr>
              <a:t>ada</a:t>
            </a:r>
            <a:r>
              <a:rPr lang="en-US" sz="2400" dirty="0" smtClean="0">
                <a:latin typeface="Elephant" pitchFamily="18" charset="0"/>
              </a:rPr>
              <a:t>.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kerangka</a:t>
            </a:r>
            <a:r>
              <a:rPr lang="en-US" sz="2400" dirty="0" smtClean="0"/>
              <a:t> </a:t>
            </a:r>
            <a:r>
              <a:rPr lang="en-US" sz="2400" dirty="0" err="1" smtClean="0"/>
              <a:t>karangan</a:t>
            </a:r>
            <a:r>
              <a:rPr lang="en-US" sz="2400" dirty="0" smtClean="0"/>
              <a:t>, </a:t>
            </a:r>
            <a:r>
              <a:rPr lang="en-US" sz="2400" dirty="0" err="1" smtClean="0"/>
              <a:t>pengarang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kekuatan</a:t>
            </a:r>
            <a:r>
              <a:rPr lang="en-US" sz="2400" dirty="0" smtClean="0"/>
              <a:t> &amp; </a:t>
            </a:r>
            <a:r>
              <a:rPr lang="en-US" sz="2400" dirty="0" err="1" smtClean="0"/>
              <a:t>kelemahan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karangannya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pengarang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mengadakan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</a:t>
            </a:r>
            <a:r>
              <a:rPr lang="en-US" sz="2400" dirty="0" smtClean="0"/>
              <a:t> [</a:t>
            </a:r>
            <a:r>
              <a:rPr lang="en-US" sz="2400" dirty="0" err="1" smtClean="0"/>
              <a:t>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cetak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biru</a:t>
            </a:r>
            <a:r>
              <a:rPr lang="en-US" sz="2400" dirty="0" smtClean="0"/>
              <a:t>].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01000" cy="44545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karangan</a:t>
            </a:r>
            <a:r>
              <a:rPr lang="en-US" sz="2400" dirty="0" smtClean="0"/>
              <a:t>,</a:t>
            </a:r>
          </a:p>
          <a:p>
            <a:pPr eaLnBrk="1" hangingPunct="1">
              <a:defRPr/>
            </a:pP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</a:t>
            </a:r>
            <a:r>
              <a:rPr lang="en-US" sz="2400" dirty="0" smtClean="0"/>
              <a:t> </a:t>
            </a:r>
            <a:r>
              <a:rPr lang="en-US" sz="2400" dirty="0" err="1" smtClean="0"/>
              <a:t>menggarap</a:t>
            </a:r>
            <a:r>
              <a:rPr lang="en-US" sz="2400" dirty="0" smtClean="0"/>
              <a:t> </a:t>
            </a:r>
            <a:r>
              <a:rPr lang="en-US" sz="2400" dirty="0" err="1" smtClean="0"/>
              <a:t>karangan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logis</a:t>
            </a:r>
            <a:r>
              <a:rPr lang="en-US" sz="2400" dirty="0" smtClean="0"/>
              <a:t> &amp; </a:t>
            </a:r>
            <a:r>
              <a:rPr lang="en-US" sz="2400" dirty="0" err="1" smtClean="0"/>
              <a:t>teratur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</a:t>
            </a:r>
            <a:r>
              <a:rPr lang="en-US" sz="2400" dirty="0" smtClean="0"/>
              <a:t> </a:t>
            </a:r>
            <a:r>
              <a:rPr lang="en-US" sz="2400" dirty="0" err="1" smtClean="0"/>
              <a:t>membedakan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ide-ide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ide-ide</a:t>
            </a:r>
            <a:r>
              <a:rPr lang="en-US" sz="2400" dirty="0" smtClean="0"/>
              <a:t> </a:t>
            </a:r>
            <a:r>
              <a:rPr lang="en-US" sz="2400" dirty="0" err="1" smtClean="0"/>
              <a:t>tambahan</a:t>
            </a:r>
            <a:r>
              <a:rPr lang="en-US" sz="2400" dirty="0" smtClean="0"/>
              <a:t>,</a:t>
            </a:r>
          </a:p>
          <a:p>
            <a:pPr eaLnBrk="1" hangingPunct="1">
              <a:defRPr/>
            </a:pPr>
            <a:r>
              <a:rPr lang="en-US" sz="2400" dirty="0" err="1" smtClean="0"/>
              <a:t>Kerangka</a:t>
            </a:r>
            <a:r>
              <a:rPr lang="en-US" sz="2400" dirty="0" smtClean="0"/>
              <a:t> </a:t>
            </a:r>
            <a:r>
              <a:rPr lang="en-US" sz="2400" dirty="0" err="1" smtClean="0"/>
              <a:t>karangan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terus-menerus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sempurna</a:t>
            </a:r>
            <a:r>
              <a:rPr lang="en-US" sz="2400" dirty="0" smtClean="0"/>
              <a:t>,</a:t>
            </a:r>
          </a:p>
          <a:p>
            <a:pPr eaLnBrk="1" hangingPunct="1">
              <a:defRPr/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catatan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mendetail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Dalam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proses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penyusunan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karangan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ada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tahap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yang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perlu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dilakukan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,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yaitu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: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memilih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topik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,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mengumpulkan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informasi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,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mengatur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gagasan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,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dan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menulis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karangan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itu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sendiri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.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Pengaturan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gagasan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itulah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yang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dapat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diumpamakan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sebagai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kerangka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.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Jadi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,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di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dalam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kerangka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karangan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terdapat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strategi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penempatan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ide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dan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Elephant" pitchFamily="18" charset="0"/>
              </a:rPr>
              <a:t>gagasan</a:t>
            </a:r>
            <a:r>
              <a:rPr lang="en-US" sz="2800" dirty="0" smtClean="0">
                <a:solidFill>
                  <a:srgbClr val="FFC000"/>
                </a:solidFill>
                <a:latin typeface="Elephant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Karangan</a:t>
            </a:r>
            <a:r>
              <a:rPr lang="en-US" dirty="0" smtClean="0"/>
              <a:t>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karangan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mempermudah</a:t>
            </a:r>
            <a:r>
              <a:rPr lang="en-US" sz="2000" dirty="0" smtClean="0"/>
              <a:t> </a:t>
            </a:r>
            <a:r>
              <a:rPr lang="en-US" sz="2000" dirty="0" err="1" smtClean="0"/>
              <a:t>pengarang</a:t>
            </a:r>
            <a:r>
              <a:rPr lang="en-US" sz="2000" dirty="0" smtClean="0"/>
              <a:t> </a:t>
            </a:r>
            <a:r>
              <a:rPr lang="en-US" sz="2000" dirty="0" err="1" smtClean="0"/>
              <a:t>menuliskan</a:t>
            </a:r>
            <a:r>
              <a:rPr lang="en-US" sz="2000" dirty="0" smtClean="0"/>
              <a:t> </a:t>
            </a:r>
            <a:r>
              <a:rPr lang="en-US" sz="2000" dirty="0" err="1" smtClean="0"/>
              <a:t>karangannya</a:t>
            </a:r>
            <a:r>
              <a:rPr lang="en-US" sz="2000" dirty="0" smtClean="0"/>
              <a:t>,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mencegah</a:t>
            </a:r>
            <a:r>
              <a:rPr lang="en-US" sz="2000" dirty="0" smtClean="0"/>
              <a:t> </a:t>
            </a:r>
            <a:r>
              <a:rPr lang="en-US" sz="2000" dirty="0" err="1" smtClean="0"/>
              <a:t>mengolah</a:t>
            </a:r>
            <a:r>
              <a:rPr lang="en-US" sz="2000" dirty="0" smtClean="0"/>
              <a:t> </a:t>
            </a:r>
            <a:r>
              <a:rPr lang="en-US" sz="2000" dirty="0" err="1" smtClean="0"/>
              <a:t>pengulangan</a:t>
            </a:r>
            <a:r>
              <a:rPr lang="en-US" sz="2000" dirty="0" smtClean="0"/>
              <a:t> </a:t>
            </a:r>
            <a:r>
              <a:rPr lang="en-US" sz="2000" dirty="0" err="1" smtClean="0"/>
              <a:t>ide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mencegah</a:t>
            </a:r>
            <a:r>
              <a:rPr lang="en-US" sz="2000" dirty="0" smtClean="0"/>
              <a:t> </a:t>
            </a:r>
            <a:r>
              <a:rPr lang="en-US" sz="2000" dirty="0" err="1" smtClean="0"/>
              <a:t>pengarang</a:t>
            </a:r>
            <a:r>
              <a:rPr lang="en-US" sz="2000" dirty="0" smtClean="0"/>
              <a:t> </a:t>
            </a:r>
            <a:r>
              <a:rPr lang="en-US" sz="2000" dirty="0" err="1" smtClean="0"/>
              <a:t>keluar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.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pengarang</a:t>
            </a:r>
            <a:r>
              <a:rPr lang="en-US" sz="2000" dirty="0" smtClean="0"/>
              <a:t>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klimaks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berbeda-beda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karangan</a:t>
            </a:r>
            <a:r>
              <a:rPr lang="en-US" sz="2000" dirty="0" smtClean="0"/>
              <a:t>.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karangan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rapi</a:t>
            </a:r>
            <a:r>
              <a:rPr lang="en-US" sz="2000" dirty="0" smtClean="0"/>
              <a:t>,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separuh</a:t>
            </a:r>
            <a:r>
              <a:rPr lang="en-US" sz="2000" dirty="0" smtClean="0"/>
              <a:t> </a:t>
            </a:r>
            <a:r>
              <a:rPr lang="en-US" sz="2000" dirty="0" err="1" smtClean="0"/>
              <a:t>karangan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“</a:t>
            </a:r>
            <a:r>
              <a:rPr lang="en-US" sz="2000" dirty="0" err="1" smtClean="0">
                <a:solidFill>
                  <a:srgbClr val="FFFF00"/>
                </a:solidFill>
              </a:rPr>
              <a:t>selesai</a:t>
            </a:r>
            <a:r>
              <a:rPr lang="en-US" sz="2000" dirty="0" smtClean="0">
                <a:solidFill>
                  <a:srgbClr val="FFFF00"/>
                </a:solidFill>
              </a:rPr>
              <a:t>”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ide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dikumpul</a:t>
            </a:r>
            <a:r>
              <a:rPr lang="en-US" sz="2000" dirty="0" smtClean="0"/>
              <a:t>, </a:t>
            </a:r>
            <a:r>
              <a:rPr lang="en-US" sz="2000" dirty="0" err="1" smtClean="0"/>
              <a:t>dirinci</a:t>
            </a:r>
            <a:r>
              <a:rPr lang="en-US" sz="2000" dirty="0" smtClean="0"/>
              <a:t> &amp;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teratur</a:t>
            </a:r>
            <a:r>
              <a:rPr lang="en-US" sz="2000" dirty="0" smtClean="0"/>
              <a:t>. </a:t>
            </a:r>
            <a:r>
              <a:rPr lang="en-US" sz="2000" dirty="0" err="1" smtClean="0"/>
              <a:t>Pengarang</a:t>
            </a:r>
            <a:r>
              <a:rPr lang="en-US" sz="2000" dirty="0" smtClean="0"/>
              <a:t> </a:t>
            </a:r>
            <a:r>
              <a:rPr lang="en-US" sz="2000" dirty="0" err="1" smtClean="0"/>
              <a:t>tinggal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kalimat-kalimat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rgbClr val="FFFF00"/>
                </a:solidFill>
              </a:rPr>
              <a:t>membunyikan</a:t>
            </a:r>
            <a:r>
              <a:rPr lang="en-US" sz="2000" i="1" dirty="0" smtClean="0"/>
              <a:t> </a:t>
            </a:r>
            <a:r>
              <a:rPr lang="en-US" sz="2000" dirty="0" err="1" smtClean="0"/>
              <a:t>ide</a:t>
            </a:r>
            <a:r>
              <a:rPr lang="en-US" sz="2000" dirty="0" smtClean="0"/>
              <a:t>/</a:t>
            </a:r>
            <a:r>
              <a:rPr lang="en-US" sz="2000" dirty="0" err="1" smtClean="0"/>
              <a:t>gagasannya</a:t>
            </a:r>
            <a:r>
              <a:rPr lang="en-US" sz="2000" dirty="0" smtClean="0"/>
              <a:t>.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karangan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miniatur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karangan</a:t>
            </a:r>
            <a:r>
              <a:rPr lang="en-US" sz="2000" dirty="0" smtClean="0"/>
              <a:t>.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karangan</a:t>
            </a:r>
            <a:r>
              <a:rPr lang="en-US" sz="2000" dirty="0" smtClean="0"/>
              <a:t>, </a:t>
            </a:r>
            <a:r>
              <a:rPr lang="en-US" sz="2000" dirty="0" err="1" smtClean="0"/>
              <a:t>pembaca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/>
              <a:t>intisari</a:t>
            </a:r>
            <a:r>
              <a:rPr lang="en-US" sz="2000" dirty="0" smtClean="0"/>
              <a:t> </a:t>
            </a:r>
            <a:r>
              <a:rPr lang="en-US" sz="2000" dirty="0" err="1" smtClean="0"/>
              <a:t>ide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karangan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28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>
                <a:latin typeface="Elephant" pitchFamily="18" charset="0"/>
              </a:rPr>
              <a:t>Penulisan Karangan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973263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latin typeface="Elephant" pitchFamily="18" charset="0"/>
              </a:rPr>
              <a:t>1. Pengertian Karangan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667000"/>
            <a:ext cx="6400800" cy="2819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Karangan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adalah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penjabaran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suatu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gagasan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secara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resmi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&amp;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teratur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tentang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suatu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topik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atau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pokok</a:t>
            </a:r>
            <a:r>
              <a:rPr lang="en-US" sz="3600" dirty="0" smtClean="0">
                <a:solidFill>
                  <a:srgbClr val="FFFF00"/>
                </a:solidFill>
                <a:latin typeface="Elephant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Elephant" pitchFamily="18" charset="0"/>
              </a:rPr>
              <a:t>bahasan</a:t>
            </a:r>
            <a:endParaRPr lang="en-US" sz="3600" dirty="0" smtClean="0">
              <a:solidFill>
                <a:srgbClr val="FFFF00"/>
              </a:solidFill>
              <a:latin typeface="Elephan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Jenis karangan</a:t>
            </a:r>
          </a:p>
        </p:txBody>
      </p:sp>
      <p:sp>
        <p:nvSpPr>
          <p:cNvPr id="30723" name="Oval 5"/>
          <p:cNvSpPr>
            <a:spLocks noChangeArrowheads="1"/>
          </p:cNvSpPr>
          <p:nvPr/>
        </p:nvSpPr>
        <p:spPr bwMode="auto">
          <a:xfrm>
            <a:off x="1752600" y="3429000"/>
            <a:ext cx="2209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Elephant" pitchFamily="18" charset="0"/>
              </a:rPr>
              <a:t>Karangan</a:t>
            </a:r>
            <a:r>
              <a:rPr lang="en-US">
                <a:latin typeface="Elephant" pitchFamily="18" charset="0"/>
              </a:rPr>
              <a:t> </a:t>
            </a:r>
          </a:p>
        </p:txBody>
      </p:sp>
      <p:sp>
        <p:nvSpPr>
          <p:cNvPr id="30724" name="Oval 6"/>
          <p:cNvSpPr>
            <a:spLocks noChangeArrowheads="1"/>
          </p:cNvSpPr>
          <p:nvPr/>
        </p:nvSpPr>
        <p:spPr bwMode="auto">
          <a:xfrm>
            <a:off x="5943600" y="2286000"/>
            <a:ext cx="2667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  <a:latin typeface="Elephant" pitchFamily="18" charset="0"/>
              </a:rPr>
              <a:t>Fiksi</a:t>
            </a:r>
            <a:r>
              <a:rPr lang="en-US" sz="24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0725" name="Oval 7"/>
          <p:cNvSpPr>
            <a:spLocks noChangeArrowheads="1"/>
          </p:cNvSpPr>
          <p:nvPr/>
        </p:nvSpPr>
        <p:spPr bwMode="auto">
          <a:xfrm>
            <a:off x="5867400" y="4724400"/>
            <a:ext cx="2819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  <a:latin typeface="Elephant" pitchFamily="18" charset="0"/>
              </a:rPr>
              <a:t>Nonfiksi </a:t>
            </a:r>
          </a:p>
        </p:txBody>
      </p:sp>
      <p:sp>
        <p:nvSpPr>
          <p:cNvPr id="30726" name="Line 8"/>
          <p:cNvSpPr>
            <a:spLocks noChangeShapeType="1"/>
          </p:cNvSpPr>
          <p:nvPr/>
        </p:nvSpPr>
        <p:spPr bwMode="auto">
          <a:xfrm flipV="1">
            <a:off x="3962400" y="2819400"/>
            <a:ext cx="1981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>
            <a:off x="3962400" y="3886200"/>
            <a:ext cx="1905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Elephant" pitchFamily="18" charset="0"/>
              </a:rPr>
              <a:t>2. Tipe Karangan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mtClean="0"/>
              <a:t>Bardasar cara penyajian pokok bahasannya: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Deskripsi [pelukisan]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Narasi [pengisahan]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Eksposisi [pemaparan]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Argumentasi [pembahasan]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Persuasi [pengajakan]</a:t>
            </a:r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</TotalTime>
  <Words>656</Words>
  <Application>Microsoft Office PowerPoint</Application>
  <PresentationFormat>On-screen Show (4:3)</PresentationFormat>
  <Paragraphs>59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</vt:lpstr>
      <vt:lpstr> Kerangka Karangan</vt:lpstr>
      <vt:lpstr>Kerangka karangan adalah rencana teratur tentang pembagian dan penyusunan gagasan. Fungsi utamanya adalah mengatur hubungan di antara gagasan-gagasan yang ada.</vt:lpstr>
      <vt:lpstr>Dalam kerangka karangan:</vt:lpstr>
      <vt:lpstr>Dalam proses penyusunan karangan ada tahap yang perlu dilakukan, yaitu: memilih topik, mengumpulkan informasi, mengatur gagasan, dan menulis karangan itu sendiri. Pengaturan gagasan itulah yang dapat diumpamakan sebagai kerangka. Jadi, di dalam kerangka karangan terdapat strategi penempatan ide dan gagasan.</vt:lpstr>
      <vt:lpstr>Manfaat Kerangka Karangan:</vt:lpstr>
      <vt:lpstr>Penulisan Karangan</vt:lpstr>
      <vt:lpstr>1. Pengertian Karangan</vt:lpstr>
      <vt:lpstr>Jenis karangan</vt:lpstr>
      <vt:lpstr>2. Tipe Karangan</vt:lpstr>
      <vt:lpstr>2.1 Karangan Deskripsi</vt:lpstr>
      <vt:lpstr>Tulisan deskripsi dimaksudkan untuk menciptakan sebuah pengalaman pada diri pembaca, &amp; memberikan identitas/informasi mengenai objek tertentu sehingga pembaca dapat mengenalinya bila pembaca bertemu/berhadapan dengan objek tadi.</vt:lpstr>
      <vt:lpstr>Pendekatan:</vt:lpstr>
      <vt:lpstr>2.2 Karangan Narasi</vt:lpstr>
      <vt:lpstr>2.3 Karangan Eksposisi</vt:lpstr>
      <vt:lpstr>2.4 Karangan Argumentasi</vt:lpstr>
      <vt:lpstr>Ciri-ciri karangan argumentasi:</vt:lpstr>
      <vt:lpstr>2.5 Karangan Persuasi</vt:lpstr>
      <vt:lpstr>Karangan persuasi adalah karangan yang bertujuan membuat pembaca percaya, yakin, dan terbujuk akan hal-hal yang dikomunikasikan, yang mungkin berupa fakta, suatu pendirian umum, pendapat, gagasan ataupun perasaan seseorang.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Kerangka Karangan</dc:title>
  <dc:creator>ACER</dc:creator>
  <cp:lastModifiedBy>ACER</cp:lastModifiedBy>
  <cp:revision>2</cp:revision>
  <dcterms:created xsi:type="dcterms:W3CDTF">2020-11-23T13:05:43Z</dcterms:created>
  <dcterms:modified xsi:type="dcterms:W3CDTF">2020-11-23T13:16:45Z</dcterms:modified>
</cp:coreProperties>
</file>