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70" r:id="rId4"/>
    <p:sldId id="271" r:id="rId5"/>
    <p:sldId id="258" r:id="rId6"/>
    <p:sldId id="264" r:id="rId7"/>
    <p:sldId id="259" r:id="rId8"/>
    <p:sldId id="260" r:id="rId9"/>
    <p:sldId id="261" r:id="rId10"/>
    <p:sldId id="262" r:id="rId11"/>
    <p:sldId id="272" r:id="rId12"/>
    <p:sldId id="273" r:id="rId13"/>
    <p:sldId id="274" r:id="rId14"/>
    <p:sldId id="263" r:id="rId15"/>
    <p:sldId id="265" r:id="rId16"/>
    <p:sldId id="275" r:id="rId17"/>
    <p:sldId id="266" r:id="rId18"/>
    <p:sldId id="268" r:id="rId19"/>
    <p:sldId id="269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18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943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557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933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42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1857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6315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275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279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333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01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610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597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199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641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890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AF08-D79E-4334-8B00-69E8EB45818F}" type="datetimeFigureOut">
              <a:rPr lang="id-ID" smtClean="0"/>
              <a:pPr/>
              <a:t>06/09/2021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7ACCCC-9E8E-4102-951A-AF5673D41C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901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30425"/>
            <a:ext cx="7672414" cy="3370277"/>
          </a:xfrm>
        </p:spPr>
        <p:txBody>
          <a:bodyPr/>
          <a:lstStyle/>
          <a:p>
            <a:r>
              <a:rPr lang="id-ID" b="1" dirty="0" smtClean="0"/>
              <a:t>Evolusi Teori organisasi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(berbagai pendekatan dalam memandang Organisasi)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0932" y="5429264"/>
            <a:ext cx="45719" cy="109526"/>
          </a:xfrm>
        </p:spPr>
        <p:txBody>
          <a:bodyPr>
            <a:normAutofit fontScale="25000" lnSpcReduction="20000"/>
          </a:bodyPr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Seiring dengan perkembangan jaman maka kurang diperhatikannya unsur manusia menyebabkan </a:t>
            </a:r>
            <a:r>
              <a:rPr lang="id-ID" sz="2400" b="1" dirty="0" smtClean="0"/>
              <a:t>kemunduran produktivitas </a:t>
            </a:r>
            <a:r>
              <a:rPr lang="id-ID" sz="2400" dirty="0" smtClean="0"/>
              <a:t>dalam bekerja karena merasa kurang dihargai</a:t>
            </a:r>
          </a:p>
          <a:p>
            <a:r>
              <a:rPr lang="id-ID" sz="2400" dirty="0" smtClean="0"/>
              <a:t>Manusia bukanlah mesin yang statis tetapi makhluk yang punya perasaan.... </a:t>
            </a:r>
            <a:r>
              <a:rPr lang="id-ID" sz="2400" i="1" dirty="0" smtClean="0"/>
              <a:t>Studi Hawthorne </a:t>
            </a:r>
            <a:r>
              <a:rPr lang="id-ID" sz="2400" dirty="0" smtClean="0"/>
              <a:t>oleh Elton Mayo</a:t>
            </a:r>
          </a:p>
          <a:p>
            <a:r>
              <a:rPr lang="id-ID" sz="2400" dirty="0" smtClean="0"/>
              <a:t>Hasil penelitian Mayo menunjukkan bahwa </a:t>
            </a:r>
            <a:r>
              <a:rPr lang="id-ID" sz="2400" b="1" dirty="0" smtClean="0"/>
              <a:t>manusia yang merasa diperhatikan dan dihargai ternyata produktivitasnya meningkat</a:t>
            </a:r>
          </a:p>
          <a:p>
            <a:r>
              <a:rPr lang="id-ID" sz="2400" dirty="0" smtClean="0"/>
              <a:t>Maka Persoalan produktivitas, efektivitas dan efisiensi bukan tergantung pada mesin tetapi justru tergantung pada </a:t>
            </a:r>
            <a:r>
              <a:rPr lang="id-ID" sz="2400" b="1" dirty="0" smtClean="0"/>
              <a:t>manusianya.... </a:t>
            </a:r>
            <a:r>
              <a:rPr lang="id-ID" sz="2400" dirty="0" smtClean="0"/>
              <a:t>Lahir teori organisasi Neo Klasik (aliran Human Relation)</a:t>
            </a:r>
            <a:endParaRPr lang="id-ID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Hawthorne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10" y="1930400"/>
            <a:ext cx="7778825" cy="3764491"/>
          </a:xfrm>
        </p:spPr>
        <p:txBody>
          <a:bodyPr>
            <a:noAutofit/>
          </a:bodyPr>
          <a:lstStyle/>
          <a:p>
            <a:r>
              <a:rPr lang="id-ID" sz="2400" dirty="0" smtClean="0"/>
              <a:t>Dilakukan oleh Elton Mayo sekitar tahun 1927-1932</a:t>
            </a:r>
          </a:p>
          <a:p>
            <a:r>
              <a:rPr lang="id-ID" sz="2400" dirty="0" smtClean="0"/>
              <a:t>Dilakukan untuk mempelajari pengaruh kondisi fisik ruangan kerja terhadap prestasi kerja</a:t>
            </a:r>
          </a:p>
          <a:p>
            <a:r>
              <a:rPr lang="id-ID" sz="2400" dirty="0" smtClean="0"/>
              <a:t>Pada awalnya dilakukan melalui penelitian uji kuat penerangan. Para pekerja yang diteliti dimasukkan dalam suatu ruangan tertentu yang berbeda dari yang lain</a:t>
            </a:r>
          </a:p>
          <a:p>
            <a:r>
              <a:rPr lang="id-ID" sz="2400" dirty="0" smtClean="0"/>
              <a:t>Hasilnya menunjukkan bahwa meski kuat penerangan diubah-ubah prestasi pekerja tetap tinggi</a:t>
            </a:r>
            <a:endParaRPr lang="id-ID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Hawthorne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276872"/>
            <a:ext cx="7418785" cy="3764491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Secara tak sengaja ditemukan bahwa selain kondisi fisik ruangan ada faktor lain yang mempengaruhi prestasi kerja pekerja, </a:t>
            </a:r>
            <a:r>
              <a:rPr lang="id-ID" sz="2400" b="1" dirty="0" smtClean="0"/>
              <a:t>yaitu ikatan sosial</a:t>
            </a:r>
          </a:p>
          <a:p>
            <a:r>
              <a:rPr lang="id-ID" sz="2400" dirty="0" smtClean="0"/>
              <a:t>Ikatan ini muncul karena </a:t>
            </a:r>
            <a:r>
              <a:rPr lang="id-ID" sz="2400" b="1" dirty="0" smtClean="0"/>
              <a:t>para pekerja merasa dipisahkan, diperhatikan pada ruangan khusus yang berbeda dari teman lainnya</a:t>
            </a:r>
          </a:p>
          <a:p>
            <a:r>
              <a:rPr lang="id-ID" sz="2400" dirty="0" smtClean="0"/>
              <a:t>Ikatan </a:t>
            </a:r>
            <a:r>
              <a:rPr lang="id-ID" sz="2400" b="1" dirty="0" smtClean="0"/>
              <a:t>psikologis dan sosial merangsang pekerja bekerja lebih giat</a:t>
            </a:r>
          </a:p>
          <a:p>
            <a:r>
              <a:rPr lang="id-ID" sz="2400" dirty="0" smtClean="0"/>
              <a:t>Lahirlah teori organisasi neo klasik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Organisasi neo klasik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900634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Organisasi </a:t>
            </a:r>
            <a:r>
              <a:rPr lang="id-ID" sz="2400" b="1" dirty="0" smtClean="0"/>
              <a:t>adalah sistem sosial </a:t>
            </a:r>
            <a:r>
              <a:rPr lang="id-ID" sz="2400" dirty="0" smtClean="0"/>
              <a:t>dimana hubungan para anggotanya merupakan interaksi sosial</a:t>
            </a:r>
          </a:p>
          <a:p>
            <a:r>
              <a:rPr lang="id-ID" sz="2400" dirty="0" smtClean="0"/>
              <a:t>Interaksi sosial ini memunculkan kelompok non formal dalam organisasi yang mempunyai norma sendiri sebagai pegangan anggota kelompok. Norma ini akan mempengaruhi sikap maupun prestasi anggota kelompok</a:t>
            </a:r>
          </a:p>
          <a:p>
            <a:r>
              <a:rPr lang="id-ID" sz="2400" dirty="0" smtClean="0"/>
              <a:t>Agar efektif maka interaksi sosial tersebut </a:t>
            </a:r>
            <a:r>
              <a:rPr lang="id-ID" sz="2400" b="1" dirty="0" smtClean="0"/>
              <a:t>perlu diarahkan melalui saluran komunikasi yang efektif</a:t>
            </a:r>
          </a:p>
          <a:p>
            <a:r>
              <a:rPr lang="id-ID" sz="2400" dirty="0" smtClean="0"/>
              <a:t>Agar norma kelompok tersebut sesuai dengan tujuan organisasi maka perlu pengarahan melalui leadership yang memperhatikan bukan saja struktur formal tetapi juga yang non formal. </a:t>
            </a:r>
          </a:p>
          <a:p>
            <a:r>
              <a:rPr lang="id-ID" sz="2400" dirty="0" smtClean="0"/>
              <a:t>Manajer perlu memiliki k</a:t>
            </a:r>
            <a:r>
              <a:rPr lang="id-ID" sz="2400" b="1" dirty="0" smtClean="0"/>
              <a:t>etrampilan sosial </a:t>
            </a:r>
            <a:r>
              <a:rPr lang="id-ID" sz="2400" dirty="0" smtClean="0"/>
              <a:t>disamping ketrampilan tehnis</a:t>
            </a:r>
          </a:p>
          <a:p>
            <a:endParaRPr lang="id-ID" sz="2400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Teori organisasi neo Klasik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78825" cy="4292746"/>
          </a:xfrm>
        </p:spPr>
        <p:txBody>
          <a:bodyPr>
            <a:normAutofit fontScale="85000" lnSpcReduction="10000"/>
          </a:bodyPr>
          <a:lstStyle/>
          <a:p>
            <a:r>
              <a:rPr lang="id-ID" sz="2400" dirty="0" smtClean="0"/>
              <a:t>Lahir sebagai kritik pada teori organisasi Klasik</a:t>
            </a:r>
          </a:p>
          <a:p>
            <a:r>
              <a:rPr lang="id-ID" sz="2400" dirty="0" smtClean="0"/>
              <a:t>Organisasi bukan dipandang sebagai mesin tetapi dipandang </a:t>
            </a:r>
            <a:r>
              <a:rPr lang="id-ID" sz="2400" b="1" dirty="0" smtClean="0"/>
              <a:t>sebagai sistem sosial</a:t>
            </a:r>
          </a:p>
          <a:p>
            <a:r>
              <a:rPr lang="id-ID" sz="2400" dirty="0" smtClean="0"/>
              <a:t>Agar organisasi itu efektif dan efisien maka perlu perhatian pada </a:t>
            </a:r>
            <a:r>
              <a:rPr lang="id-ID" sz="2400" b="1" dirty="0" smtClean="0"/>
              <a:t>aspek manusia, hub kerjasama </a:t>
            </a:r>
            <a:r>
              <a:rPr lang="id-ID" sz="2400" dirty="0" smtClean="0"/>
              <a:t>dan sebagainya</a:t>
            </a:r>
          </a:p>
          <a:p>
            <a:r>
              <a:rPr lang="id-ID" sz="2400" dirty="0" smtClean="0"/>
              <a:t>Salah satu teori yang terkenal dalam teori organisasi neo klasik adalah teori Motivasi (Maslow, 2 faktor dari Herzberg, Teori X dan Y dari Douglas Mac Gregor.dsb) juga teori perilaku adminsitrasi dalam pengambilan keputusan (Simon)</a:t>
            </a:r>
          </a:p>
          <a:p>
            <a:r>
              <a:rPr lang="id-ID" sz="2400" dirty="0" smtClean="0"/>
              <a:t>Kelemahan : terlalu mengutamakan aspek hubungan antar manusia, dan kurang memperhatikan aspek struktur, maka sering disebut aliran Human Relation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organisasi Modern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60066"/>
          </a:xfrm>
        </p:spPr>
        <p:txBody>
          <a:bodyPr>
            <a:noAutofit/>
          </a:bodyPr>
          <a:lstStyle/>
          <a:p>
            <a:r>
              <a:rPr lang="id-ID" sz="2000" dirty="0" smtClean="0"/>
              <a:t>Lahir sebagai solusi atas pertentangan kedua teori sebelumnya</a:t>
            </a:r>
          </a:p>
          <a:p>
            <a:r>
              <a:rPr lang="id-ID" sz="2000" dirty="0" smtClean="0"/>
              <a:t>Jika dalam teori klasik organisasi cenderung bersifat satu dimensi, simple, statis dan tertutup, sedang dlm neo klasik justru itu diabaikan </a:t>
            </a:r>
          </a:p>
          <a:p>
            <a:r>
              <a:rPr lang="id-ID" sz="2000" dirty="0" smtClean="0"/>
              <a:t>Dalam teori ini organisasi </a:t>
            </a:r>
            <a:r>
              <a:rPr lang="id-ID" sz="2000" b="1" dirty="0" smtClean="0"/>
              <a:t>lebih bersifat kompleks, multidimensional dan dipandang sebagi sebuah organisme yang senantiasa berubah dan tergantung dengan lingkungannya</a:t>
            </a:r>
          </a:p>
          <a:p>
            <a:r>
              <a:rPr lang="id-ID" sz="2000" dirty="0" smtClean="0"/>
              <a:t>Organisasi </a:t>
            </a:r>
            <a:r>
              <a:rPr lang="id-ID" sz="2000" b="1" dirty="0" smtClean="0"/>
              <a:t>perlu menyesuaikan </a:t>
            </a:r>
            <a:r>
              <a:rPr lang="id-ID" sz="2000" dirty="0" smtClean="0"/>
              <a:t>kapan menggunakan teori organisasi klasik kapan menggunakan neo klasik</a:t>
            </a:r>
          </a:p>
          <a:p>
            <a:r>
              <a:rPr lang="id-ID" sz="2000" dirty="0" smtClean="0"/>
              <a:t>Jika </a:t>
            </a:r>
            <a:r>
              <a:rPr lang="id-ID" sz="2000" b="1" dirty="0" smtClean="0"/>
              <a:t>lingkungan statis maka konsep TO klasik lebih tepat tetapi jika lingkungannya dinamis konsep HR </a:t>
            </a:r>
            <a:r>
              <a:rPr lang="id-ID" sz="2000" dirty="0" smtClean="0"/>
              <a:t>lebih tepat digunakan</a:t>
            </a:r>
            <a:endParaRPr lang="id-ID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organisasi modern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4784"/>
            <a:ext cx="7778825" cy="4556579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Dipelopori oleh </a:t>
            </a:r>
            <a:r>
              <a:rPr lang="id-ID" b="1" dirty="0" smtClean="0"/>
              <a:t>Joan Woodward </a:t>
            </a:r>
            <a:r>
              <a:rPr lang="id-ID" dirty="0" smtClean="0"/>
              <a:t>akhir tahun 1950an di South Essex, Inggris</a:t>
            </a:r>
          </a:p>
          <a:p>
            <a:r>
              <a:rPr lang="id-ID" dirty="0" smtClean="0"/>
              <a:t>Woodward berusaha mempelajari penggunaan prinsip manajemen klasik, untuk menemukan ciri-ciri organisasi yang sukses</a:t>
            </a:r>
          </a:p>
          <a:p>
            <a:r>
              <a:rPr lang="id-ID" dirty="0" smtClean="0"/>
              <a:t>Pada awalnya tidak memperoleh apapun, tetapi setelah mengelompokkan perusahaan menurut jenis tehnologinya</a:t>
            </a:r>
          </a:p>
          <a:p>
            <a:r>
              <a:rPr lang="id-ID" dirty="0" smtClean="0"/>
              <a:t>Hasilnya : perusahaan yang sukses pada setiap kelompok tehnologinya mempnyai karakteristik organsiasi yang berbeda dari yang tak sukses</a:t>
            </a:r>
          </a:p>
          <a:p>
            <a:r>
              <a:rPr lang="id-ID" b="1" dirty="0" smtClean="0"/>
              <a:t>Sehingga jenis tehnologi mempengruhi bentuk perusahaan</a:t>
            </a:r>
          </a:p>
          <a:p>
            <a:r>
              <a:rPr lang="id-ID" dirty="0" smtClean="0"/>
              <a:t>Penelitian itu diikuti kajian yang sejenis yaitu faktor-faktor lain yang ada dalam lingkungan organisasi, dan ternyata hanya organisasi yang bisa beradaptasi dengan lingkunganyalah yang sukses</a:t>
            </a:r>
          </a:p>
          <a:p>
            <a:r>
              <a:rPr lang="id-ID" dirty="0" smtClean="0"/>
              <a:t>Untuk itu cara pengelolaan organisasi </a:t>
            </a:r>
            <a:r>
              <a:rPr lang="id-ID" b="1" dirty="0" smtClean="0"/>
              <a:t>perlu disesuaikan </a:t>
            </a:r>
            <a:r>
              <a:rPr lang="id-ID" dirty="0" smtClean="0"/>
              <a:t>dengan lingkungannya.... Sering disebut Pendekatan Kontingensi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Teori organisasi modern / pendekatan kontingensi :</a:t>
            </a:r>
          </a:p>
          <a:p>
            <a:r>
              <a:rPr lang="id-ID" sz="2800" dirty="0" smtClean="0"/>
              <a:t>Menjembatani konflik antara teori organisasi klasik dan neo klasik dengan menyatakan bahwa mana yang lebih penting antara struktur dan </a:t>
            </a:r>
            <a:r>
              <a:rPr lang="id-ID" sz="2800" b="1" dirty="0" smtClean="0"/>
              <a:t>HR tergantung pada situsasi/ kondisi organisasi.</a:t>
            </a:r>
          </a:p>
          <a:p>
            <a:r>
              <a:rPr lang="id-ID" sz="2800" dirty="0" smtClean="0"/>
              <a:t>Jika </a:t>
            </a:r>
            <a:r>
              <a:rPr lang="id-ID" sz="2800" b="1" dirty="0" smtClean="0"/>
              <a:t>orgs sudah kuat </a:t>
            </a:r>
            <a:r>
              <a:rPr lang="id-ID" sz="2800" dirty="0" smtClean="0"/>
              <a:t>dan mapan maka aspek </a:t>
            </a:r>
            <a:r>
              <a:rPr lang="id-ID" sz="2800" b="1" dirty="0" smtClean="0"/>
              <a:t>HR bisa lebih diutamakan</a:t>
            </a:r>
          </a:p>
          <a:p>
            <a:r>
              <a:rPr lang="id-ID" sz="2800" dirty="0" smtClean="0"/>
              <a:t>Jika </a:t>
            </a:r>
            <a:r>
              <a:rPr lang="id-ID" sz="2800" b="1" dirty="0" smtClean="0"/>
              <a:t>organisasi masih baru </a:t>
            </a:r>
            <a:r>
              <a:rPr lang="id-ID" sz="2800" dirty="0" smtClean="0"/>
              <a:t>maka struktur jauh lebih penting </a:t>
            </a:r>
            <a:endParaRPr lang="id-ID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972072"/>
          </a:xfrm>
        </p:spPr>
        <p:txBody>
          <a:bodyPr>
            <a:normAutofit/>
          </a:bodyPr>
          <a:lstStyle/>
          <a:p>
            <a:r>
              <a:rPr lang="id-ID" dirty="0" smtClean="0"/>
              <a:t>Teori organisasi modern sering juga disebut teori </a:t>
            </a:r>
            <a:r>
              <a:rPr lang="id-ID" b="1" dirty="0" smtClean="0"/>
              <a:t>sistem</a:t>
            </a:r>
            <a:r>
              <a:rPr lang="id-ID" dirty="0" smtClean="0"/>
              <a:t>, dimana organisasi dipandang sebagai sistem terbuka, (merupakan bagian / subsistem dari lingkungan). </a:t>
            </a:r>
          </a:p>
          <a:p>
            <a:r>
              <a:rPr lang="id-ID" dirty="0" smtClean="0"/>
              <a:t>Jika dilihar dari pendekatan sistem dikenal ada dua teori :</a:t>
            </a:r>
          </a:p>
          <a:p>
            <a:r>
              <a:rPr lang="id-ID" dirty="0" smtClean="0"/>
              <a:t>A. </a:t>
            </a:r>
            <a:r>
              <a:rPr lang="id-ID" b="1" dirty="0" smtClean="0"/>
              <a:t>Sistem tertutup </a:t>
            </a:r>
            <a:r>
              <a:rPr lang="id-ID" dirty="0" smtClean="0"/>
              <a:t>: organisasi diibaratkan sebagi mesin yang ajeg dan tak dipengaruhi lingkungan (identik dengan toeri orgs klasik)</a:t>
            </a:r>
          </a:p>
          <a:p>
            <a:r>
              <a:rPr lang="id-ID" dirty="0" smtClean="0"/>
              <a:t>Sepanjang inputnya sudah terpenuhi dan proses dilakukan maka output akan tercapai</a:t>
            </a:r>
          </a:p>
          <a:p>
            <a:r>
              <a:rPr lang="id-ID" dirty="0" smtClean="0"/>
              <a:t>B. </a:t>
            </a:r>
            <a:r>
              <a:rPr lang="id-ID" b="1" dirty="0" smtClean="0"/>
              <a:t>Sistem Terbuka </a:t>
            </a:r>
            <a:r>
              <a:rPr lang="id-ID" dirty="0" smtClean="0"/>
              <a:t>: organisasi seperti halnya manusia yang sangat tergantung pada lingkungannya (teori organisasi modern)</a:t>
            </a:r>
          </a:p>
          <a:p>
            <a:r>
              <a:rPr lang="id-ID" dirty="0" smtClean="0"/>
              <a:t>Meskipun input ada, proses ber jalan baik tetapi jika kondisi lingkungan berubah, outputnya bisa berubah</a:t>
            </a:r>
          </a:p>
          <a:p>
            <a:r>
              <a:rPr lang="id-ID" dirty="0" smtClean="0"/>
              <a:t>Ketergantungan dan keterbukaan organisasi pada lingkungan menyebabkan bentuk organisasi harus disesuaikan dengan lingkungan dimana organsiasi itu berada 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Termasuk dalam teori modern adalah teori dari </a:t>
            </a:r>
            <a:r>
              <a:rPr lang="id-ID" sz="2400" b="1" dirty="0" smtClean="0"/>
              <a:t>Chester I Barnard </a:t>
            </a:r>
            <a:r>
              <a:rPr lang="id-ID" sz="2400" dirty="0" smtClean="0"/>
              <a:t>yang menyatakan bahwa organisasi merupakan </a:t>
            </a:r>
            <a:r>
              <a:rPr lang="id-ID" sz="2400" b="1" dirty="0" smtClean="0"/>
              <a:t>system kooperatif </a:t>
            </a:r>
            <a:r>
              <a:rPr lang="id-ID" sz="2400" dirty="0" smtClean="0"/>
              <a:t>dimana fungsi utama eksekutif adalah mempertahankan keseimbangan dinamis antara kebutuhan organisasi dan kebutuhan para pegawainya.</a:t>
            </a:r>
            <a:endParaRPr lang="en-US" sz="2400" dirty="0" smtClean="0"/>
          </a:p>
          <a:p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teori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jaringan</a:t>
            </a:r>
            <a:r>
              <a:rPr lang="en-US" sz="2400" b="1" dirty="0" smtClean="0"/>
              <a:t> </a:t>
            </a:r>
            <a:r>
              <a:rPr lang="en-US" sz="2400" dirty="0" smtClean="0"/>
              <a:t>(Network theory),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kekuatann</a:t>
            </a:r>
            <a:r>
              <a:rPr lang="id-ID" sz="2400" dirty="0" smtClean="0"/>
              <a:t>y</a:t>
            </a:r>
            <a:r>
              <a:rPr lang="en-US" sz="2400" dirty="0" smtClean="0"/>
              <a:t>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lain.</a:t>
            </a:r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/>
          </a:bodyPr>
          <a:lstStyle/>
          <a:p>
            <a:r>
              <a:rPr lang="id-ID" sz="2800" dirty="0" smtClean="0"/>
              <a:t>Sejarah perkembangan teori organisasi dimulai sejak Revolusi industri, yaitu sebuah revolusi besar-besaran dalam dunia perusahaan</a:t>
            </a:r>
          </a:p>
          <a:p>
            <a:r>
              <a:rPr lang="id-ID" sz="2800" dirty="0" smtClean="0"/>
              <a:t>Rev Industri berupaya </a:t>
            </a:r>
            <a:r>
              <a:rPr lang="id-ID" sz="2800" b="1" dirty="0" smtClean="0"/>
              <a:t>untuk meningkatkan produktivitas perusahaan dengan meningkatkan efektivitas dan efisiensi</a:t>
            </a:r>
          </a:p>
          <a:p>
            <a:r>
              <a:rPr lang="id-ID" sz="2800" dirty="0" smtClean="0"/>
              <a:t>Untuk itu orang berpikir bagaimana menciptakan organisasi yang efektif dan efisien dengan cara sistematis dan ilmiah .. Dikenal dengan gerakan </a:t>
            </a:r>
            <a:r>
              <a:rPr lang="id-ID" sz="2800" b="1" dirty="0" smtClean="0"/>
              <a:t>Manajemen Ilmiah</a:t>
            </a:r>
            <a:endParaRPr lang="id-ID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Gerakan manajemen 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900634"/>
          </a:xfrm>
        </p:spPr>
        <p:txBody>
          <a:bodyPr>
            <a:normAutofit/>
          </a:bodyPr>
          <a:lstStyle/>
          <a:p>
            <a:r>
              <a:rPr lang="id-ID" dirty="0" smtClean="0"/>
              <a:t>Dipelopori oleh </a:t>
            </a:r>
            <a:r>
              <a:rPr lang="id-ID" b="1" dirty="0" smtClean="0"/>
              <a:t>F W Taylor</a:t>
            </a:r>
          </a:p>
          <a:p>
            <a:r>
              <a:rPr lang="id-ID" dirty="0" smtClean="0"/>
              <a:t>Menganalisis tentang </a:t>
            </a:r>
            <a:r>
              <a:rPr lang="id-ID" b="1" dirty="0" smtClean="0"/>
              <a:t>Pengaturan cara kerja </a:t>
            </a:r>
            <a:r>
              <a:rPr lang="id-ID" dirty="0" smtClean="0"/>
              <a:t>khususnya bagi para pelaksana, tukang, operator mesin dsb</a:t>
            </a:r>
          </a:p>
          <a:p>
            <a:r>
              <a:rPr lang="id-ID" dirty="0" smtClean="0"/>
              <a:t>Untuk memaksimalkan Produksi maka para pekerja perlu difikirkan </a:t>
            </a:r>
            <a:r>
              <a:rPr lang="id-ID" b="1" dirty="0" smtClean="0"/>
              <a:t>cara terbaik </a:t>
            </a:r>
            <a:r>
              <a:rPr lang="id-ID" dirty="0" smtClean="0"/>
              <a:t>dalam melaksanakan tugas dengan </a:t>
            </a:r>
            <a:r>
              <a:rPr lang="id-ID" b="1" dirty="0" smtClean="0"/>
              <a:t>metode kerja yg baku </a:t>
            </a:r>
            <a:r>
              <a:rPr lang="id-ID" dirty="0" smtClean="0"/>
              <a:t>dan efisien</a:t>
            </a:r>
          </a:p>
          <a:p>
            <a:r>
              <a:rPr lang="id-ID" dirty="0" smtClean="0"/>
              <a:t>Agar cara ini sesuai keinginan pekerja maka mereka dirangsang dengan </a:t>
            </a:r>
            <a:r>
              <a:rPr lang="id-ID" b="1" dirty="0" smtClean="0"/>
              <a:t>imbalan finansial</a:t>
            </a:r>
          </a:p>
          <a:p>
            <a:r>
              <a:rPr lang="id-ID" dirty="0" smtClean="0"/>
              <a:t>Maka dirumuskan </a:t>
            </a:r>
            <a:r>
              <a:rPr lang="id-ID" b="1" dirty="0" smtClean="0"/>
              <a:t>waktu baku bagi setiap pekerja untuk menyelesaikan pekerjaannya (</a:t>
            </a:r>
            <a:r>
              <a:rPr lang="id-ID" i="1" dirty="0" smtClean="0"/>
              <a:t>time and motion study</a:t>
            </a:r>
            <a:r>
              <a:rPr lang="id-ID" dirty="0" smtClean="0"/>
              <a:t>), sehingga jika jenis dan vol pekerjaan diketahui, waktu baku untuk menyelesaiakan tugas sdh diketahui maka dapat ditetapkan jenis dan jumlah pekerja yang diperlukan serta pendistribusiannya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Gerakan manajemen ilmiah (lanjutan)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757758"/>
          </a:xfrm>
        </p:spPr>
        <p:txBody>
          <a:bodyPr>
            <a:normAutofit/>
          </a:bodyPr>
          <a:lstStyle/>
          <a:p>
            <a:r>
              <a:rPr lang="id-ID" sz="2000" dirty="0" smtClean="0"/>
              <a:t>Konsep Taylor meski bukan studi tentang organisasi tetapi berpengaruh terhadap bentuk dan anatomi organisasi misalnya : </a:t>
            </a:r>
            <a:r>
              <a:rPr lang="id-ID" sz="2000" b="1" dirty="0" smtClean="0"/>
              <a:t>pemisahan tugas, memperkenalkan penggunaan standar kerja, penetapan upah secara adil</a:t>
            </a:r>
          </a:p>
          <a:p>
            <a:r>
              <a:rPr lang="id-ID" sz="2000" dirty="0" smtClean="0"/>
              <a:t>Cara pengorganisasian versi Taylor ini kemudian dipergunakan secara luas dalam setiap perusahaan, meski pada awalnya muncul </a:t>
            </a:r>
            <a:r>
              <a:rPr lang="id-ID" sz="2000" b="1" dirty="0" smtClean="0"/>
              <a:t>penentangan baik dari pihak manajemen maupun pekerja</a:t>
            </a:r>
          </a:p>
          <a:p>
            <a:r>
              <a:rPr lang="id-ID" sz="2000" dirty="0" smtClean="0"/>
              <a:t>Dari pihak manajemen : cara pelaksanaan analisis ilmiah </a:t>
            </a:r>
            <a:r>
              <a:rPr lang="id-ID" sz="2000" b="1" dirty="0" smtClean="0"/>
              <a:t>kurang mempertimbangkan pendapat </a:t>
            </a:r>
            <a:r>
              <a:rPr lang="id-ID" sz="2000" dirty="0" smtClean="0"/>
              <a:t>mereka tentang metode kerja yang sebaiknya dipakai</a:t>
            </a:r>
          </a:p>
          <a:p>
            <a:r>
              <a:rPr lang="id-ID" sz="2000" dirty="0" smtClean="0"/>
              <a:t>Dari pihak pekerja : </a:t>
            </a:r>
            <a:r>
              <a:rPr lang="id-ID" sz="2000" b="1" dirty="0" smtClean="0"/>
              <a:t>dianggap sebagai mesin, tanpa diberikan kebebasan memilih cara kerja yang dianggap sesuai dengan sifat fisik maupun kepribadiannya</a:t>
            </a:r>
            <a:endParaRPr lang="id-ID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/>
          </a:bodyPr>
          <a:lstStyle/>
          <a:p>
            <a:r>
              <a:rPr lang="id-ID" sz="2400" dirty="0" smtClean="0"/>
              <a:t>Gerakan Manajemen ilmiah mendorong lahirnya pemikiran untuk mendesign organisasi yang efektif dan efisien.</a:t>
            </a:r>
          </a:p>
          <a:p>
            <a:r>
              <a:rPr lang="id-ID" sz="2400" dirty="0" smtClean="0"/>
              <a:t> Asumsi  yang mendasari :</a:t>
            </a:r>
            <a:r>
              <a:rPr lang="id-ID" sz="2400" b="1" dirty="0" smtClean="0"/>
              <a:t>bahwa produktivitas dan efektivitas serta efisiensi hanya dapat dilakukan dengan cara :  menciptakan organisasi yang mampu mengatur orang-orang yang bekerja didalamnya dengan sistem dan aturan tertentu</a:t>
            </a:r>
          </a:p>
          <a:p>
            <a:r>
              <a:rPr lang="id-ID" sz="2400" dirty="0" smtClean="0"/>
              <a:t>Konsep yang menunjuk </a:t>
            </a:r>
            <a:r>
              <a:rPr lang="id-ID" sz="2400" b="1" dirty="0" smtClean="0"/>
              <a:t>pengaturan organisasi melalui pembuatan sistem dan aturan yang ketat ..... TEORI ORGANISASI KLASIK/ pendekatan klasik</a:t>
            </a:r>
            <a:endParaRPr lang="id-ID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Organisasi Klasik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/>
          </a:bodyPr>
          <a:lstStyle/>
          <a:p>
            <a:r>
              <a:rPr lang="id-ID" sz="2000" b="1" dirty="0" smtClean="0"/>
              <a:t>Asumsi dasar </a:t>
            </a:r>
            <a:r>
              <a:rPr lang="id-ID" sz="2000" dirty="0" smtClean="0"/>
              <a:t>:</a:t>
            </a:r>
          </a:p>
          <a:p>
            <a:r>
              <a:rPr lang="id-ID" sz="2000" dirty="0" smtClean="0"/>
              <a:t>1. Organisasi dibentuk untuk </a:t>
            </a:r>
            <a:r>
              <a:rPr lang="id-ID" sz="2000" b="1" dirty="0" smtClean="0"/>
              <a:t>tujuan ekonomi </a:t>
            </a:r>
            <a:r>
              <a:rPr lang="id-ID" sz="2000" dirty="0" smtClean="0"/>
              <a:t>(produktivitas, effektivitas dan efisiensi)</a:t>
            </a:r>
          </a:p>
          <a:p>
            <a:r>
              <a:rPr lang="id-ID" sz="2000" dirty="0" smtClean="0"/>
              <a:t>2. Untuk menemukan cara terbaik mengorganisir produksi dilakukan melalui </a:t>
            </a:r>
            <a:r>
              <a:rPr lang="id-ID" sz="2000" b="1" dirty="0" smtClean="0"/>
              <a:t>penelitian atau studi yang sistimatis dan ilmiah</a:t>
            </a:r>
          </a:p>
          <a:p>
            <a:r>
              <a:rPr lang="id-ID" sz="2000" dirty="0" smtClean="0"/>
              <a:t>3. Produksi dapat dimaksimalkan melalui </a:t>
            </a:r>
            <a:r>
              <a:rPr lang="id-ID" sz="2000" b="1" dirty="0" smtClean="0"/>
              <a:t>spesialisai dan pembagian kerja</a:t>
            </a:r>
          </a:p>
          <a:p>
            <a:r>
              <a:rPr lang="id-ID" sz="2000" dirty="0" smtClean="0"/>
              <a:t>4. Orang dan organisasi </a:t>
            </a:r>
            <a:r>
              <a:rPr lang="id-ID" sz="2000" b="1" dirty="0" smtClean="0"/>
              <a:t>bertindak sesuai prinsip-prinsip ekonomi rasional</a:t>
            </a:r>
            <a:endParaRPr lang="id-ID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Organisasi Klasik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id-ID" sz="2000" b="1" dirty="0" smtClean="0"/>
              <a:t>Tokoh</a:t>
            </a:r>
            <a:r>
              <a:rPr lang="id-ID" sz="2000" dirty="0" smtClean="0"/>
              <a:t> : Adam Smith, Henry Fayol, Max Weber, Frederick W Taylor</a:t>
            </a:r>
          </a:p>
          <a:p>
            <a:r>
              <a:rPr lang="id-ID" sz="2000" b="1" dirty="0" smtClean="0"/>
              <a:t>Smith</a:t>
            </a:r>
            <a:r>
              <a:rPr lang="id-ID" sz="2000" dirty="0" smtClean="0"/>
              <a:t> (perlunya pembagian kerja), </a:t>
            </a:r>
            <a:r>
              <a:rPr lang="id-ID" sz="2000" b="1" dirty="0" smtClean="0"/>
              <a:t>Fayol</a:t>
            </a:r>
            <a:r>
              <a:rPr lang="id-ID" sz="2000" dirty="0" smtClean="0"/>
              <a:t> (prinsip-manajemen), </a:t>
            </a:r>
            <a:r>
              <a:rPr lang="id-ID" sz="2000" b="1" dirty="0" smtClean="0"/>
              <a:t>Taylor</a:t>
            </a:r>
            <a:r>
              <a:rPr lang="id-ID" sz="2000" dirty="0" smtClean="0"/>
              <a:t> (Time motion study, menekankan pada sistem upah yang adil), </a:t>
            </a:r>
            <a:r>
              <a:rPr lang="id-ID" sz="2000" b="1" dirty="0" smtClean="0"/>
              <a:t>Weber</a:t>
            </a:r>
            <a:r>
              <a:rPr lang="id-ID" sz="2000" dirty="0" smtClean="0"/>
              <a:t> (Birokrasi)</a:t>
            </a:r>
          </a:p>
          <a:p>
            <a:r>
              <a:rPr lang="id-ID" sz="2000" dirty="0" smtClean="0"/>
              <a:t>Organisasi dipandang sebagai </a:t>
            </a:r>
            <a:r>
              <a:rPr lang="id-ID" sz="2000" b="1" dirty="0" smtClean="0"/>
              <a:t>sebuah mesin yang bekerja penuh dengan keajegan dan ketaraturan</a:t>
            </a:r>
          </a:p>
          <a:p>
            <a:r>
              <a:rPr lang="id-ID" sz="2000" dirty="0" smtClean="0"/>
              <a:t>Tekanannya pada </a:t>
            </a:r>
            <a:r>
              <a:rPr lang="id-ID" sz="2000" b="1" dirty="0" smtClean="0"/>
              <a:t>anatomi organisasi</a:t>
            </a:r>
          </a:p>
          <a:p>
            <a:r>
              <a:rPr lang="id-ID" sz="2000" dirty="0" smtClean="0"/>
              <a:t>Untuk bisa menciptakan efektivitas dan efisiensi maka perlu dibuat </a:t>
            </a:r>
            <a:r>
              <a:rPr lang="id-ID" sz="2000" b="1" dirty="0" smtClean="0"/>
              <a:t>struktur dan sitem organisasi yang mampu mengatur perilaku orang-orang</a:t>
            </a:r>
            <a:r>
              <a:rPr lang="id-ID" sz="2000" dirty="0" smtClean="0"/>
              <a:t> didalamnya dengan membuat : sistem aturan, sistem hierarkhi, sistem wewenang, sistem penggajian, sistem sangsi dan sebagainya</a:t>
            </a:r>
            <a:endParaRPr lang="id-ID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Organisasi Klasik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7992888" cy="3448725"/>
          </a:xfrm>
        </p:spPr>
        <p:txBody>
          <a:bodyPr>
            <a:noAutofit/>
          </a:bodyPr>
          <a:lstStyle/>
          <a:p>
            <a:r>
              <a:rPr lang="id-ID" sz="2400" dirty="0" smtClean="0"/>
              <a:t>Dalam teori ini hal-hal yang menyebabkan produktivitas dan kurangnya efektivitas dan efisiensi adalah karena </a:t>
            </a:r>
            <a:r>
              <a:rPr lang="id-ID" sz="2400" b="1" dirty="0" smtClean="0"/>
              <a:t>kesalahan/ kekurangsempurnaan struktur</a:t>
            </a:r>
          </a:p>
          <a:p>
            <a:r>
              <a:rPr lang="id-ID" sz="2400" dirty="0" smtClean="0"/>
              <a:t>Solusinya :  dengan </a:t>
            </a:r>
            <a:r>
              <a:rPr lang="id-ID" sz="2400" b="1" dirty="0" smtClean="0"/>
              <a:t>memperketat struktur</a:t>
            </a:r>
          </a:p>
          <a:p>
            <a:r>
              <a:rPr lang="id-ID" sz="2400" dirty="0" smtClean="0"/>
              <a:t>Semua persoalan yang ada pada organisasi bermuara pada </a:t>
            </a:r>
            <a:r>
              <a:rPr lang="id-ID" sz="2400" b="1" dirty="0" smtClean="0"/>
              <a:t>anatomi organisasi yaitu struktur yang kurang efektif dan effisien</a:t>
            </a:r>
          </a:p>
          <a:p>
            <a:r>
              <a:rPr lang="id-ID" sz="2400" b="1" dirty="0" smtClean="0"/>
              <a:t>Kurang memperhatikan </a:t>
            </a:r>
            <a:r>
              <a:rPr lang="id-ID" sz="2400" dirty="0" smtClean="0"/>
              <a:t>unsur manusianya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/>
          </a:bodyPr>
          <a:lstStyle/>
          <a:p>
            <a:r>
              <a:rPr lang="id-ID" sz="2400" dirty="0" smtClean="0"/>
              <a:t>Salah satu teori yang masuk dalam teori ini adalah </a:t>
            </a:r>
            <a:r>
              <a:rPr lang="id-ID" sz="2400" b="1" dirty="0" smtClean="0"/>
              <a:t>Teori Birokrasi dari Max Webber, yang dicirikan :</a:t>
            </a:r>
          </a:p>
          <a:p>
            <a:r>
              <a:rPr lang="id-ID" sz="2400" dirty="0" smtClean="0"/>
              <a:t>1. Adanya sistem aturan yang ketat</a:t>
            </a:r>
          </a:p>
          <a:p>
            <a:r>
              <a:rPr lang="id-ID" sz="2400" dirty="0" smtClean="0"/>
              <a:t>2. Adanya pembagian kerja yang jelas</a:t>
            </a:r>
          </a:p>
          <a:p>
            <a:r>
              <a:rPr lang="id-ID" sz="2400" dirty="0" smtClean="0"/>
              <a:t>3. Adanya sistem hierarkhi yang tegas</a:t>
            </a:r>
          </a:p>
          <a:p>
            <a:r>
              <a:rPr lang="id-ID" sz="2400" dirty="0" smtClean="0"/>
              <a:t>4. Adanya sistem rekruitmen yang jelas</a:t>
            </a:r>
          </a:p>
          <a:p>
            <a:r>
              <a:rPr lang="id-ID" sz="2400" dirty="0" smtClean="0"/>
              <a:t>5. Organisasi bersifat impersonal (pemisahan dengan pemilikan pribadi)</a:t>
            </a:r>
          </a:p>
          <a:p>
            <a:r>
              <a:rPr lang="id-ID" sz="2400" dirty="0" smtClean="0"/>
              <a:t>6. Keputusan dan peraturan selalu dituangkan dalam bentuk tertulis </a:t>
            </a:r>
            <a:endParaRPr lang="id-ID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1385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Evolusi Teori organisasi (berbagai pendekatan dalam memandang Organisasi)</vt:lpstr>
      <vt:lpstr>PowerPoint Presentation</vt:lpstr>
      <vt:lpstr>Gerakan manajemen Ilmiah</vt:lpstr>
      <vt:lpstr>Gerakan manajemen ilmiah (lanjutan)</vt:lpstr>
      <vt:lpstr>PowerPoint Presentation</vt:lpstr>
      <vt:lpstr>Teori Organisasi Klasik</vt:lpstr>
      <vt:lpstr>Teori Organisasi Klasik</vt:lpstr>
      <vt:lpstr>Teori Organisasi Klasik (lanjutan)</vt:lpstr>
      <vt:lpstr>PowerPoint Presentation</vt:lpstr>
      <vt:lpstr>PowerPoint Presentation</vt:lpstr>
      <vt:lpstr>Studi Hawthorne</vt:lpstr>
      <vt:lpstr>Studi Hawthorne (lanjutan)</vt:lpstr>
      <vt:lpstr>Teori Organisasi neo klasik</vt:lpstr>
      <vt:lpstr>Teori organisasi neo Klasik (lanjutan)</vt:lpstr>
      <vt:lpstr>Teori organisasi Modern</vt:lpstr>
      <vt:lpstr>Teori organisasi modern</vt:lpstr>
      <vt:lpstr>PowerPoint Presentation</vt:lpstr>
      <vt:lpstr>Pendekatan sistem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Evolusi Teori organisasi</dc:title>
  <dc:creator>toshiba</dc:creator>
  <cp:lastModifiedBy>USER</cp:lastModifiedBy>
  <cp:revision>31</cp:revision>
  <dcterms:created xsi:type="dcterms:W3CDTF">2015-10-05T12:13:33Z</dcterms:created>
  <dcterms:modified xsi:type="dcterms:W3CDTF">2021-09-06T05:38:26Z</dcterms:modified>
</cp:coreProperties>
</file>