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359" r:id="rId2"/>
    <p:sldId id="283" r:id="rId3"/>
    <p:sldId id="302" r:id="rId4"/>
    <p:sldId id="309" r:id="rId5"/>
    <p:sldId id="314" r:id="rId6"/>
    <p:sldId id="303" r:id="rId7"/>
    <p:sldId id="319" r:id="rId8"/>
    <p:sldId id="320" r:id="rId9"/>
    <p:sldId id="322" r:id="rId10"/>
    <p:sldId id="324" r:id="rId11"/>
    <p:sldId id="323" r:id="rId12"/>
    <p:sldId id="304" r:id="rId13"/>
    <p:sldId id="327" r:id="rId14"/>
    <p:sldId id="315" r:id="rId15"/>
    <p:sldId id="316" r:id="rId16"/>
    <p:sldId id="317" r:id="rId17"/>
    <p:sldId id="318" r:id="rId18"/>
    <p:sldId id="325" r:id="rId19"/>
    <p:sldId id="326" r:id="rId20"/>
    <p:sldId id="305" r:id="rId21"/>
    <p:sldId id="328" r:id="rId22"/>
    <p:sldId id="306" r:id="rId23"/>
    <p:sldId id="308" r:id="rId24"/>
    <p:sldId id="310" r:id="rId25"/>
    <p:sldId id="311" r:id="rId26"/>
    <p:sldId id="312" r:id="rId27"/>
    <p:sldId id="313" r:id="rId28"/>
  </p:sldIdLst>
  <p:sldSz cx="9144000" cy="6858000" type="screen4x3"/>
  <p:notesSz cx="6853238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00000"/>
    <a:srgbClr val="FFFFFF"/>
    <a:srgbClr val="996633"/>
    <a:srgbClr val="FF3300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98492" autoAdjust="0"/>
  </p:normalViewPr>
  <p:slideViewPr>
    <p:cSldViewPr>
      <p:cViewPr varScale="1">
        <p:scale>
          <a:sx n="74" d="100"/>
          <a:sy n="74" d="100"/>
        </p:scale>
        <p:origin x="10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665E0-6997-415E-A7D5-963E89B48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1438" y="0"/>
            <a:ext cx="29702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969CA-24E4-498F-A257-C1F9611EE30C}" type="datetimeFigureOut">
              <a:rPr lang="id-ID"/>
              <a:pPr>
                <a:defRPr/>
              </a:pPr>
              <a:t>30/03/2020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2813"/>
            <a:ext cx="5481638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702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1438" y="9445625"/>
            <a:ext cx="29702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0F6C0F-D05D-4CFB-BC40-C37001CB3DB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EAFF82-4616-4876-9FF9-E1AAC54AAD97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3CA044F8-3568-4C3D-9D83-6E209F488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BF0E-557A-4491-AFCB-6070E3787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2B171-E5B7-4DBB-93C7-63E10367B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586C-C69E-430C-A478-D9BF87418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65D01-9D53-427C-BD96-C41BEE0A5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EB38-F89A-44FD-AB62-EBABD8AD5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6BF8-199F-49D5-8C73-6D4EB93BE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BF68-9734-4A13-BAB1-AC4102C3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987D5-0300-4214-AC7F-CA1669BB5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FCD75-D8FE-4549-96AE-5F8E10C83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4C46-92CA-40A5-AE09-0FC31EED7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  <a:tileRect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E312628B-E49A-46AB-A1E1-63676277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06111"/>
            <a:ext cx="7772400" cy="1143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30 Maret 2020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286000" y="3816350"/>
            <a:ext cx="631398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Pengertian Peremajaan Kota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Paradigma Peremajaan Kota</a:t>
            </a:r>
          </a:p>
          <a:p>
            <a:pPr marL="342900" indent="-342900">
              <a:defRPr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Identifikasi Permasalahan</a:t>
            </a: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latin typeface="Arial Narrow" panose="020B0606020202030204" pitchFamily="34" charset="0"/>
              </a:rPr>
              <a:t> Menyusun Konsep Implementasi</a:t>
            </a:r>
          </a:p>
          <a:p>
            <a:pPr marL="450850">
              <a:buFont typeface="Wingdings" pitchFamily="2" charset="2"/>
              <a:buNone/>
              <a:defRPr/>
            </a:pPr>
            <a:r>
              <a:rPr lang="en-US" sz="1800">
                <a:latin typeface="Arial Narrow" panose="020B0606020202030204" pitchFamily="34" charset="0"/>
              </a:rPr>
              <a:t>Peremajaan Kota mengacu proses dan tata cara penyusunan RTBL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>
                    <a:lumMod val="2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 Menyikapi Peremajaan Kota</a:t>
            </a:r>
            <a:endParaRPr lang="en-US" sz="2800" dirty="0">
              <a:solidFill>
                <a:schemeClr val="tx1">
                  <a:lumMod val="25000"/>
                </a:schemeClr>
              </a:solidFill>
              <a:latin typeface="Arial Narrow" panose="020B0606020202030204" pitchFamily="34" charset="0"/>
              <a:sym typeface="Webdings" pitchFamily="18" charset="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4016" y="2836862"/>
            <a:ext cx="8055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PEREMAJAAN KOTA MENGACU PROSES DAN TATA CARA PENYUSUNAN RTBL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46A481-4FB6-4D3B-9AFC-619E60165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16" y="82662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defRPr/>
            </a:pPr>
            <a:r>
              <a: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MK. PEREMAJAAN KOTA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CE0D2-BDF2-4586-816F-BB6FFD06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D586C-C69E-430C-A478-D9BF87418487}" type="slidenum">
              <a:rPr lang="en-US" sz="1200" smtClean="0"/>
              <a:pPr>
                <a:defRPr/>
              </a:pPr>
              <a:t>1</a:t>
            </a:fld>
            <a:endParaRPr lang="en-US" sz="120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>
                <a:latin typeface="Arial" charset="0"/>
                <a:cs typeface="Arial" charset="0"/>
              </a:rPr>
              <a:t>KEPEMILIKAN LAHAN</a:t>
            </a:r>
          </a:p>
        </p:txBody>
      </p:sp>
      <p:pic>
        <p:nvPicPr>
          <p:cNvPr id="11267" name="Picture 2" descr="http://www.spi.or.id/wp-content/uploads/2008/09/0934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168525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621FC-5F41-4B37-B1D9-9D98BFAF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>
                <a:latin typeface="Arial" charset="0"/>
                <a:cs typeface="Arial" charset="0"/>
              </a:rPr>
              <a:t>PRASARANA DAN FASILITAS</a:t>
            </a:r>
          </a:p>
        </p:txBody>
      </p:sp>
      <p:pic>
        <p:nvPicPr>
          <p:cNvPr id="12291" name="Picture 2" descr="http://assets.kompas.com/data/photo/2014/06/16/184050120140616-170747780x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2312988"/>
            <a:ext cx="7429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3D410-2E37-433E-A19C-FFE7DB14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ANALISIS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3227388"/>
            <a:ext cx="84343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Analisis Tingkat Kota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Analisis Tingkat Wilayah Sekitar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Analisis Tingkat Kawasan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Analisis Pengembangan Pembangunan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Analisis lain ...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eaLnBrk="0" hangingPunct="0">
              <a:buFont typeface="Webdings" pitchFamily="18" charset="2"/>
              <a:buChar char="8"/>
              <a:defRPr/>
            </a:pP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6652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>
                <a:latin typeface="Arial Narrow" pitchFamily="34" charset="0"/>
              </a:rPr>
              <a:t>Merupakan proses untuk mengidentifikasi, menganalisis, memetakan</a:t>
            </a:r>
          </a:p>
          <a:p>
            <a:pPr algn="ctr"/>
            <a:r>
              <a:rPr lang="nn-NO">
                <a:latin typeface="Arial Narrow" pitchFamily="34" charset="0"/>
              </a:rPr>
              <a:t>dan mengapresiasi konteks lingkungan dan nilai lokal dari kawasan</a:t>
            </a:r>
          </a:p>
          <a:p>
            <a:pPr algn="ctr"/>
            <a:r>
              <a:rPr lang="id-ID">
                <a:latin typeface="Arial Narrow" pitchFamily="34" charset="0"/>
              </a:rPr>
              <a:t>perencanaan dan wilayah sekitarnya.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267927-EF0C-4C14-9730-1F46D6BE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gb semraw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420813"/>
            <a:ext cx="41243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0250"/>
            <a:ext cx="5027613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Right Arrow 5"/>
          <p:cNvSpPr>
            <a:spLocks noChangeArrowheads="1"/>
          </p:cNvSpPr>
          <p:nvPr/>
        </p:nvSpPr>
        <p:spPr bwMode="auto">
          <a:xfrm rot="-2226030">
            <a:off x="2536825" y="3844925"/>
            <a:ext cx="1387475" cy="2555875"/>
          </a:xfrm>
          <a:prstGeom prst="curvedRightArrow">
            <a:avLst>
              <a:gd name="adj1" fmla="val 24996"/>
              <a:gd name="adj2" fmla="val 5000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775" y="692150"/>
            <a:ext cx="421322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DBDB0D-9F1C-4589-A457-8F376ECD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D586C-C69E-430C-A478-D9BF874184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ANALISIS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1550988"/>
            <a:ext cx="84343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d-ID" sz="3200" b="1">
                <a:latin typeface="Arial" charset="0"/>
                <a:cs typeface="Arial" charset="0"/>
              </a:rPr>
              <a:t>Komponen-komponen Analisis:</a:t>
            </a:r>
          </a:p>
          <a:p>
            <a:endParaRPr lang="id-ID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id-ID" sz="3200">
                <a:solidFill>
                  <a:srgbClr val="FFFF00"/>
                </a:solidFill>
                <a:latin typeface="Arial" charset="0"/>
                <a:cs typeface="Arial" charset="0"/>
              </a:rPr>
              <a:t>Perkembangan Sosial-Kependudukan </a:t>
            </a:r>
          </a:p>
          <a:p>
            <a:r>
              <a:rPr lang="id-ID" sz="180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gambaran kegiatan sosial-kependudukan, dengan memahami beberapa aspek, antara  lain tingkat pertumbuhan penduduk, jumlah keluarga, kegiatan sosial penduduk, tradisi-budaya lokal, dan perkembangan yang ditentukan secara kultural-tradisional</a:t>
            </a:r>
            <a:endParaRPr lang="en-US" sz="1800">
              <a:solidFill>
                <a:srgbClr val="FFFF00"/>
              </a:solidFill>
              <a:latin typeface="Arial Narrow" pitchFamily="34" charset="0"/>
            </a:endParaRPr>
          </a:p>
          <a:p>
            <a:endParaRPr lang="id-ID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id-ID" sz="3200">
                <a:solidFill>
                  <a:srgbClr val="FFFF00"/>
                </a:solidFill>
                <a:latin typeface="Arial" charset="0"/>
                <a:cs typeface="Arial" charset="0"/>
              </a:rPr>
              <a:t>P</a:t>
            </a:r>
            <a:r>
              <a:rPr lang="sv-SE" sz="3200">
                <a:solidFill>
                  <a:srgbClr val="FFFF00"/>
                </a:solidFill>
                <a:latin typeface="Arial" charset="0"/>
                <a:cs typeface="Arial" charset="0"/>
              </a:rPr>
              <a:t>rospek Pertumbuhan Ekonomi</a:t>
            </a:r>
            <a:endParaRPr lang="id-ID" sz="320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sv-SE" sz="180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gambaran sektor pendorong</a:t>
            </a:r>
            <a:r>
              <a:rPr lang="id-ID" sz="180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id-ID" sz="1800">
                <a:solidFill>
                  <a:srgbClr val="FFFF00"/>
                </a:solidFill>
                <a:latin typeface="Arial Narrow" pitchFamily="34" charset="0"/>
              </a:rPr>
              <a:t>perkembangan ekonomi, kegiatan usaha, prospek investasi pembangunan dan perkembangan penggunaan tanah, produktivitas </a:t>
            </a:r>
            <a:r>
              <a:rPr lang="fi-FI" sz="1800">
                <a:solidFill>
                  <a:srgbClr val="FFFF00"/>
                </a:solidFill>
                <a:latin typeface="Arial Narrow" pitchFamily="34" charset="0"/>
              </a:rPr>
              <a:t>kawasan, dan kemampuan pendanaan pemerintah daerah.</a:t>
            </a:r>
            <a:endParaRPr lang="en-US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71D5E-369A-4CEE-BBAF-644891FA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ANALISIS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1412875"/>
            <a:ext cx="8434388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d-ID" sz="3200" b="1">
                <a:latin typeface="Arial" charset="0"/>
                <a:cs typeface="Arial" charset="0"/>
              </a:rPr>
              <a:t>Komponen-komponen Analisis: </a:t>
            </a:r>
            <a:r>
              <a:rPr lang="id-ID">
                <a:latin typeface="Arial" charset="0"/>
                <a:cs typeface="Arial" charset="0"/>
              </a:rPr>
              <a:t>(lanjutan)</a:t>
            </a:r>
          </a:p>
          <a:p>
            <a:endParaRPr lang="id-ID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id-ID" sz="1800" b="1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id-ID" sz="3200">
                <a:solidFill>
                  <a:srgbClr val="FFFF00"/>
                </a:solidFill>
                <a:latin typeface="Arial Narrow" pitchFamily="34" charset="0"/>
              </a:rPr>
              <a:t>Daya Dukung Fisik dan Lingkungan</a:t>
            </a:r>
          </a:p>
          <a:p>
            <a:pPr algn="just"/>
            <a:r>
              <a:rPr lang="id-ID" sz="1800">
                <a:solidFill>
                  <a:srgbClr val="FFFF00"/>
                </a:solidFill>
                <a:latin typeface="Arial Narrow" pitchFamily="34" charset="0"/>
              </a:rPr>
              <a:t>kemampuan fisik, lingkungan dan lahan potensial bagi pengembangan kawasan selanjutnya. Beberapa aspek yang harus dipahami antara lain: kondisi tata guna lahan, kondisi bentang alam kawasan, lokasi </a:t>
            </a:r>
            <a:r>
              <a:rPr lang="nn-NO" sz="1800">
                <a:solidFill>
                  <a:srgbClr val="FFFF00"/>
                </a:solidFill>
                <a:latin typeface="Arial Narrow" pitchFamily="34" charset="0"/>
              </a:rPr>
              <a:t>geografis, sumber daya air, status-nilai tanah, izin lokasi, dan</a:t>
            </a:r>
          </a:p>
          <a:p>
            <a:pPr algn="just"/>
            <a:r>
              <a:rPr lang="fi-FI" sz="1800">
                <a:solidFill>
                  <a:srgbClr val="FFFF00"/>
                </a:solidFill>
                <a:latin typeface="Arial Narrow" pitchFamily="34" charset="0"/>
              </a:rPr>
              <a:t>kerawanan kawasan terhadap bencana alam.</a:t>
            </a:r>
          </a:p>
          <a:p>
            <a:endParaRPr lang="id-ID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fi-FI" sz="3200">
                <a:solidFill>
                  <a:srgbClr val="FFFF00"/>
                </a:solidFill>
                <a:latin typeface="Arial Narrow" pitchFamily="34" charset="0"/>
              </a:rPr>
              <a:t>Aspek Legal Konsolidasi Lahan Perencanaan</a:t>
            </a:r>
            <a:endParaRPr lang="id-ID" sz="320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fi-FI" sz="1800">
                <a:solidFill>
                  <a:srgbClr val="FFFF00"/>
                </a:solidFill>
                <a:latin typeface="Arial Narrow" pitchFamily="34" charset="0"/>
              </a:rPr>
              <a:t>kesiapan</a:t>
            </a:r>
            <a:r>
              <a:rPr lang="id-ID" sz="1800">
                <a:solidFill>
                  <a:srgbClr val="FFFF00"/>
                </a:solidFill>
                <a:latin typeface="Arial Narrow" pitchFamily="34" charset="0"/>
              </a:rPr>
              <a:t> administrasi dari lahan yang direncanakan dari segi legalitas hukumnya.</a:t>
            </a:r>
          </a:p>
          <a:p>
            <a:endParaRPr lang="id-ID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endParaRPr lang="en-US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74EA-7D1C-44A0-AC7C-0A50B77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ANALISIS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1550988"/>
            <a:ext cx="84343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d-ID" sz="3200" b="1">
                <a:latin typeface="Arial" charset="0"/>
                <a:cs typeface="Arial" charset="0"/>
              </a:rPr>
              <a:t>Komponen-komponen Analisis: </a:t>
            </a:r>
            <a:r>
              <a:rPr lang="id-ID">
                <a:latin typeface="Arial" charset="0"/>
                <a:cs typeface="Arial" charset="0"/>
              </a:rPr>
              <a:t>(lanjutan)</a:t>
            </a:r>
            <a:endParaRPr lang="id-ID" b="1">
              <a:latin typeface="Arial" charset="0"/>
              <a:cs typeface="Arial" charset="0"/>
            </a:endParaRPr>
          </a:p>
          <a:p>
            <a:endParaRPr lang="id-ID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endParaRPr lang="id-ID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id-ID" sz="3200">
                <a:solidFill>
                  <a:srgbClr val="FFFF00"/>
                </a:solidFill>
                <a:latin typeface="Arial Narrow" pitchFamily="34" charset="0"/>
              </a:rPr>
              <a:t>Daya Dukung Prasarana dan Fasilitas Lingkungan</a:t>
            </a:r>
          </a:p>
          <a:p>
            <a:r>
              <a:rPr lang="id-ID" sz="1800">
                <a:solidFill>
                  <a:srgbClr val="FFFF00"/>
                </a:solidFill>
                <a:latin typeface="Arial Narrow" pitchFamily="34" charset="0"/>
              </a:rPr>
              <a:t>seperti jenis infrastruktur, jangkauan pelayanan, jumlah penduduk yang terlayani, dan kapasitas pelayanan.</a:t>
            </a:r>
          </a:p>
          <a:p>
            <a:endParaRPr lang="id-ID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fi-FI" sz="3200">
                <a:solidFill>
                  <a:srgbClr val="FFFF00"/>
                </a:solidFill>
                <a:latin typeface="Arial Narrow" pitchFamily="34" charset="0"/>
              </a:rPr>
              <a:t>Kajian Aspek Signifikansi Historis Kawasan</a:t>
            </a:r>
            <a:endParaRPr lang="id-ID" sz="320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fi-FI" sz="1800">
                <a:solidFill>
                  <a:srgbClr val="FFFF00"/>
                </a:solidFill>
                <a:latin typeface="Arial Narrow" pitchFamily="34" charset="0"/>
              </a:rPr>
              <a:t>kaitan kedudukan</a:t>
            </a:r>
            <a:r>
              <a:rPr lang="id-ID" sz="1800">
                <a:solidFill>
                  <a:srgbClr val="FFFF00"/>
                </a:solidFill>
                <a:latin typeface="Arial Narrow" pitchFamily="34" charset="0"/>
              </a:rPr>
              <a:t> nilai historis kawasan pada konteks yang lebih besar, misalnya </a:t>
            </a:r>
            <a:r>
              <a:rPr lang="fi-FI" sz="1800">
                <a:solidFill>
                  <a:srgbClr val="FFFF00"/>
                </a:solidFill>
                <a:latin typeface="Arial Narrow" pitchFamily="34" charset="0"/>
              </a:rPr>
              <a:t>sebagai aset pelestarian pada skala kota/regional bahkan pada</a:t>
            </a:r>
            <a:r>
              <a:rPr lang="id-ID" sz="1800">
                <a:solidFill>
                  <a:srgbClr val="FFFF00"/>
                </a:solidFill>
                <a:latin typeface="Arial Narrow" pitchFamily="34" charset="0"/>
              </a:rPr>
              <a:t> skala nasional.</a:t>
            </a:r>
          </a:p>
          <a:p>
            <a:endParaRPr lang="en-US" sz="18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BF371-AC05-41C2-BADC-C9B7864C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ANALISIS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1263650"/>
            <a:ext cx="843438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id-ID" sz="3200" b="1">
                <a:latin typeface="Arial Narrow" pitchFamily="34" charset="0"/>
              </a:rPr>
              <a:t>Prinsip-prinsip Analisis</a:t>
            </a:r>
          </a:p>
          <a:p>
            <a:pPr>
              <a:defRPr/>
            </a:pPr>
            <a:endParaRPr lang="id-ID" sz="3200" b="1">
              <a:solidFill>
                <a:srgbClr val="FFFF0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id-ID" sz="3200">
                <a:solidFill>
                  <a:srgbClr val="FFFF00"/>
                </a:solidFill>
                <a:latin typeface="Arial Narrow" pitchFamily="34" charset="0"/>
              </a:rPr>
              <a:t>Salah satu cara adalah dengan metode analisis SWOT: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d-ID" sz="3200">
                <a:solidFill>
                  <a:srgbClr val="FFFF00"/>
                </a:solidFill>
                <a:latin typeface="Arial Narrow" pitchFamily="34" charset="0"/>
              </a:rPr>
              <a:t>Kekuatan/Potensi (</a:t>
            </a:r>
            <a:r>
              <a:rPr lang="id-ID" sz="3200" i="1">
                <a:solidFill>
                  <a:srgbClr val="FFFF00"/>
                </a:solidFill>
                <a:latin typeface="Arial Narrow" pitchFamily="34" charset="0"/>
              </a:rPr>
              <a:t>Strength</a:t>
            </a:r>
            <a:r>
              <a:rPr lang="id-ID" sz="3200">
                <a:solidFill>
                  <a:srgbClr val="FFFF00"/>
                </a:solidFill>
                <a:latin typeface="Arial Narrow" pitchFamily="34" charset="0"/>
              </a:rPr>
              <a:t>) </a:t>
            </a:r>
            <a:r>
              <a:rPr lang="id-ID" sz="2000">
                <a:solidFill>
                  <a:srgbClr val="FFFF00"/>
                </a:solidFill>
                <a:latin typeface="Arial Narrow" pitchFamily="34" charset="0"/>
              </a:rPr>
              <a:t>yang dimiliki kawasan yang selama ini tidak atau belum diolah secara </a:t>
            </a:r>
            <a:r>
              <a:rPr lang="fi-FI" sz="2000">
                <a:solidFill>
                  <a:srgbClr val="FFFF00"/>
                </a:solidFill>
                <a:latin typeface="Arial Narrow" pitchFamily="34" charset="0"/>
              </a:rPr>
              <a:t>maksimal, atau pun terabaikan keberadaannya.</a:t>
            </a:r>
            <a:endParaRPr lang="id-ID" sz="2000">
              <a:solidFill>
                <a:srgbClr val="FFFF00"/>
              </a:solidFill>
              <a:latin typeface="Arial Narrow" pitchFamily="34" charset="0"/>
            </a:endParaRPr>
          </a:p>
          <a:p>
            <a:pPr marL="457200" indent="-457200">
              <a:buFontTx/>
              <a:buAutoNum type="alphaLcPeriod"/>
              <a:defRPr/>
            </a:pPr>
            <a:endParaRPr lang="fi-FI" sz="2000">
              <a:solidFill>
                <a:srgbClr val="FFFF00"/>
              </a:solidFill>
              <a:latin typeface="Arial Narrow" pitchFamily="34" charset="0"/>
            </a:endParaRP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en-US" sz="3200">
                <a:solidFill>
                  <a:srgbClr val="FFFF00"/>
                </a:solidFill>
                <a:latin typeface="Arial Narrow" pitchFamily="34" charset="0"/>
              </a:rPr>
              <a:t>Kelemahan/Permasalahan (</a:t>
            </a:r>
            <a:r>
              <a:rPr lang="en-US" sz="3200" i="1">
                <a:solidFill>
                  <a:srgbClr val="FFFF00"/>
                </a:solidFill>
                <a:latin typeface="Arial Narrow" pitchFamily="34" charset="0"/>
              </a:rPr>
              <a:t>Weakness</a:t>
            </a:r>
            <a:r>
              <a:rPr lang="en-US" sz="3200">
                <a:solidFill>
                  <a:srgbClr val="FFFF00"/>
                </a:solidFill>
                <a:latin typeface="Arial Narrow" pitchFamily="34" charset="0"/>
              </a:rPr>
              <a:t>)</a:t>
            </a:r>
            <a:r>
              <a:rPr lang="en-US" sz="2000" b="1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Arial Narrow" pitchFamily="34" charset="0"/>
              </a:rPr>
              <a:t>internal yang selama</a:t>
            </a:r>
            <a:r>
              <a:rPr lang="id-ID" sz="2000">
                <a:solidFill>
                  <a:srgbClr val="FFFF00"/>
                </a:solidFill>
                <a:latin typeface="Arial Narrow" pitchFamily="34" charset="0"/>
              </a:rPr>
              <a:t> ini dihadapi dalam kawasan.</a:t>
            </a:r>
          </a:p>
          <a:p>
            <a:pPr>
              <a:defRPr/>
            </a:pPr>
            <a:endParaRPr lang="id-ID" sz="2000">
              <a:solidFill>
                <a:srgbClr val="FFFF00"/>
              </a:solidFill>
              <a:latin typeface="Arial Narrow" pitchFamily="34" charset="0"/>
            </a:endParaRP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id-ID" sz="3200">
                <a:solidFill>
                  <a:srgbClr val="FFFF00"/>
                </a:solidFill>
                <a:latin typeface="Arial Narrow" pitchFamily="34" charset="0"/>
              </a:rPr>
              <a:t>Prospek/Kesempatan (</a:t>
            </a:r>
            <a:r>
              <a:rPr lang="id-ID" sz="3200" i="1">
                <a:solidFill>
                  <a:srgbClr val="FFFF00"/>
                </a:solidFill>
                <a:latin typeface="Arial Narrow" pitchFamily="34" charset="0"/>
              </a:rPr>
              <a:t>Opportunity</a:t>
            </a:r>
            <a:r>
              <a:rPr lang="id-ID" sz="3200">
                <a:solidFill>
                  <a:srgbClr val="FFFF00"/>
                </a:solidFill>
                <a:latin typeface="Arial Narrow" pitchFamily="34" charset="0"/>
              </a:rPr>
              <a:t>) </a:t>
            </a:r>
            <a:r>
              <a:rPr lang="id-ID" sz="2000">
                <a:solidFill>
                  <a:srgbClr val="FFFF00"/>
                </a:solidFill>
                <a:latin typeface="Arial Narrow" pitchFamily="34" charset="0"/>
              </a:rPr>
              <a:t>pengembangan yang lebih luas (pada skala perkotaan-perdesaan/regional) pada masa yang akan datang.</a:t>
            </a:r>
          </a:p>
          <a:p>
            <a:pPr>
              <a:defRPr/>
            </a:pPr>
            <a:endParaRPr lang="id-ID" sz="2000">
              <a:solidFill>
                <a:srgbClr val="FFFF00"/>
              </a:solidFill>
              <a:latin typeface="Arial Narrow" pitchFamily="34" charset="0"/>
            </a:endParaRP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id-ID" sz="3200">
                <a:solidFill>
                  <a:srgbClr val="FFFF00"/>
                </a:solidFill>
                <a:latin typeface="Arial Narrow" pitchFamily="34" charset="0"/>
              </a:rPr>
              <a:t>Kendala/Hambatan (</a:t>
            </a:r>
            <a:r>
              <a:rPr lang="id-ID" sz="3200" i="1">
                <a:solidFill>
                  <a:srgbClr val="FFFF00"/>
                </a:solidFill>
                <a:latin typeface="Arial Narrow" pitchFamily="34" charset="0"/>
              </a:rPr>
              <a:t>Threat</a:t>
            </a:r>
            <a:r>
              <a:rPr lang="id-ID" sz="3200">
                <a:solidFill>
                  <a:srgbClr val="FFFF00"/>
                </a:solidFill>
                <a:latin typeface="Arial Narrow" pitchFamily="34" charset="0"/>
              </a:rPr>
              <a:t>)</a:t>
            </a:r>
            <a:r>
              <a:rPr lang="id-ID" sz="2000" b="1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id-ID" sz="2000">
                <a:solidFill>
                  <a:srgbClr val="FFFF00"/>
                </a:solidFill>
                <a:latin typeface="Arial Narrow" pitchFamily="34" charset="0"/>
              </a:rPr>
              <a:t>yang dihadapi kawasan, terutama yang berasal dari faktor eksternal.</a:t>
            </a:r>
            <a:endParaRPr lang="en-US" sz="20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04CA2-027B-4F24-AED6-7237AB34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ANALISIS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333375"/>
            <a:ext cx="8434388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d-ID" sz="3600" b="1">
                <a:latin typeface="Arial Narrow" pitchFamily="34" charset="0"/>
              </a:rPr>
              <a:t>Hasil</a:t>
            </a:r>
          </a:p>
          <a:p>
            <a:pPr algn="ctr"/>
            <a:endParaRPr lang="id-ID" sz="3600" b="1">
              <a:latin typeface="Arial Narrow" pitchFamily="34" charset="0"/>
            </a:endParaRPr>
          </a:p>
          <a:p>
            <a:pPr algn="ctr"/>
            <a:endParaRPr lang="id-ID" sz="3600" b="1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id-ID" sz="3600">
                <a:latin typeface="Arial Narrow" pitchFamily="34" charset="0"/>
              </a:rPr>
              <a:t>mencakup indikasi program bangunan dan lingkungan yang dapat dikembangkan pada kawasan perencanaan, termasuk pertimbangan dan rekomendasi tentang indikasi potensi kegiatan pembangunan kawasan/lingkungan yang memiliki dampak besar dan penting serta yang memerlukan penyusunan AMDAL sesuai ketentuan peraturan  perundang-undangan.</a:t>
            </a:r>
            <a:endParaRPr lang="en-US" sz="36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3016C-D415-4020-B58C-DBC8D53F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ANALISIS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441325"/>
            <a:ext cx="84343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d-ID" sz="3200" b="1">
                <a:latin typeface="Arial Narrow" pitchFamily="34" charset="0"/>
              </a:rPr>
              <a:t>Dalam </a:t>
            </a:r>
          </a:p>
          <a:p>
            <a:pPr algn="ctr"/>
            <a:endParaRPr lang="id-ID" sz="3200" b="1">
              <a:latin typeface="Arial Narrow" pitchFamily="34" charset="0"/>
            </a:endParaRPr>
          </a:p>
          <a:p>
            <a:pPr algn="ctr"/>
            <a:r>
              <a:rPr lang="id-ID" sz="3200" b="1">
                <a:latin typeface="Arial Narrow" pitchFamily="34" charset="0"/>
              </a:rPr>
              <a:t>TERMASUK ANALISIS PENGEMBANGAN PEMBANGUNAN BERBASIS MASYARAKAT</a:t>
            </a:r>
          </a:p>
          <a:p>
            <a:pPr algn="ctr"/>
            <a:r>
              <a:rPr lang="en-US" sz="3200">
                <a:latin typeface="Arial Narrow" pitchFamily="34" charset="0"/>
              </a:rPr>
              <a:t>Pembangunan berbasis peran masyarakat (</a:t>
            </a:r>
            <a:r>
              <a:rPr lang="en-US" sz="3200" i="1">
                <a:latin typeface="Arial Narrow" pitchFamily="34" charset="0"/>
              </a:rPr>
              <a:t>community-based</a:t>
            </a:r>
            <a:r>
              <a:rPr lang="id-ID" sz="3200" i="1">
                <a:latin typeface="Arial Narrow" pitchFamily="34" charset="0"/>
              </a:rPr>
              <a:t> development</a:t>
            </a:r>
            <a:r>
              <a:rPr lang="id-ID" sz="3200">
                <a:latin typeface="Arial Narrow" pitchFamily="34" charset="0"/>
              </a:rPr>
              <a:t>) adalah pembangunan dengan orientasi yang optimal pada </a:t>
            </a:r>
            <a:r>
              <a:rPr lang="sv-SE" sz="3200">
                <a:latin typeface="Arial Narrow" pitchFamily="34" charset="0"/>
              </a:rPr>
              <a:t>pendayagunaan masyarakat, baik secara langsung maupun tidak</a:t>
            </a:r>
            <a:r>
              <a:rPr lang="id-ID" sz="3200">
                <a:latin typeface="Arial Narrow" pitchFamily="34" charset="0"/>
              </a:rPr>
              <a:t> langsung, masyarakat diberikan kesempatan aktif beraspirasi dan  berkontribusi untuk merumuskan program-program bangunan dan lingkungan yang sesuai dengan tingkat kebutuhannya.</a:t>
            </a:r>
            <a:endParaRPr lang="en-US" sz="320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50ACA-9669-47D0-B7AB-16B5F501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9D3199D5-8131-4B8F-B70E-E836575030C6}"/>
              </a:ext>
            </a:extLst>
          </p:cNvPr>
          <p:cNvSpPr/>
          <p:nvPr/>
        </p:nvSpPr>
        <p:spPr bwMode="auto">
          <a:xfrm>
            <a:off x="1835696" y="773113"/>
            <a:ext cx="6372708" cy="3844019"/>
          </a:xfrm>
          <a:prstGeom prst="rightArrow">
            <a:avLst/>
          </a:prstGeom>
          <a:solidFill>
            <a:schemeClr val="accent2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8" name="Picture 6" descr="C:\Users\admin\Documents\1 SOEDWIW\SURAKARTA\RTBL PASAR GEDE\foto\Kaw pasar Gede\P1011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773113"/>
            <a:ext cx="464502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594350" y="296863"/>
            <a:ext cx="3549650" cy="398462"/>
          </a:xfrm>
        </p:spPr>
        <p:txBody>
          <a:bodyPr/>
          <a:lstStyle/>
          <a:p>
            <a:pPr algn="r"/>
            <a:r>
              <a:rPr lang="en-US" sz="2000">
                <a:latin typeface="Arial Narrow" pitchFamily="34" charset="0"/>
                <a:cs typeface="Arial" charset="0"/>
              </a:rPr>
              <a:t>30 Maret 2020</a:t>
            </a:r>
            <a:endParaRPr lang="id-ID" sz="2000" dirty="0">
              <a:latin typeface="Arial Narrow" pitchFamily="34" charset="0"/>
              <a:cs typeface="Arial" charset="0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395288" y="-87313"/>
            <a:ext cx="8261350" cy="1143001"/>
          </a:xfrm>
        </p:spPr>
        <p:txBody>
          <a:bodyPr/>
          <a:lstStyle/>
          <a:p>
            <a:pPr algn="l"/>
            <a:r>
              <a:rPr lang="id-ID" dirty="0">
                <a:latin typeface="Arial" charset="0"/>
                <a:cs typeface="Arial" charset="0"/>
              </a:rPr>
              <a:t>PEREMAJAAN KOTA</a:t>
            </a:r>
          </a:p>
        </p:txBody>
      </p:sp>
      <p:pic>
        <p:nvPicPr>
          <p:cNvPr id="3" name="Picture 6" descr="http://sf.streetsblog.org/wp-content/uploads/2009/11_12/42nd_Belmont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063" y="2205038"/>
            <a:ext cx="6992937" cy="4652962"/>
          </a:xfrm>
          <a:prstGeom prst="rect">
            <a:avLst/>
          </a:prstGeom>
          <a:noFill/>
          <a:ln w="76200" cap="rnd">
            <a:solidFill>
              <a:srgbClr val="FF3300"/>
            </a:solidFill>
            <a:round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8775" y="4394200"/>
            <a:ext cx="8434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d-ID" sz="480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PROSES SECARA </a:t>
            </a:r>
            <a:r>
              <a:rPr lang="id-ID" sz="4800">
                <a:solidFill>
                  <a:srgbClr val="FFFF00"/>
                </a:solidFill>
                <a:latin typeface="Arial Narrow" pitchFamily="34" charset="0"/>
              </a:rPr>
              <a:t>KESELURUHAN</a:t>
            </a:r>
          </a:p>
          <a:p>
            <a:pPr algn="ctr">
              <a:defRPr/>
            </a:pPr>
            <a:r>
              <a:rPr lang="id-ID" sz="3200">
                <a:solidFill>
                  <a:srgbClr val="FFFFFF"/>
                </a:solidFill>
                <a:latin typeface="Arial Narrow" pitchFamily="34" charset="0"/>
              </a:rPr>
              <a:t>mengacu pada tata cara penyusunan RTBL</a:t>
            </a:r>
            <a:endParaRPr lang="en-US" sz="32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8775" y="4400550"/>
            <a:ext cx="8434388" cy="1323975"/>
          </a:xfrm>
          <a:prstGeom prst="rect">
            <a:avLst/>
          </a:prstGeom>
          <a:solidFill>
            <a:srgbClr val="996633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d-ID" sz="480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PROSES SECARA </a:t>
            </a:r>
            <a:r>
              <a:rPr lang="id-ID" sz="4800">
                <a:solidFill>
                  <a:srgbClr val="FFFF00"/>
                </a:solidFill>
                <a:latin typeface="Arial Narrow" pitchFamily="34" charset="0"/>
              </a:rPr>
              <a:t>KESELURUHAN</a:t>
            </a:r>
          </a:p>
          <a:p>
            <a:pPr algn="ctr">
              <a:defRPr/>
            </a:pPr>
            <a:r>
              <a:rPr lang="id-ID" sz="3200">
                <a:solidFill>
                  <a:srgbClr val="FFFFFF"/>
                </a:solidFill>
                <a:latin typeface="Arial Narrow" pitchFamily="34" charset="0"/>
              </a:rPr>
              <a:t>mengacu pada tata cara penyusunan RTBL</a:t>
            </a:r>
            <a:endParaRPr lang="en-US" sz="32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A78DE-2575-4A18-BE7B-7291EC2A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044F8-3568-4C3D-9D83-6E209F4880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PENYUSUNAN KONSEP DASAR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1920875"/>
            <a:ext cx="88074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Visi Pembangunan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Konsep Perencanaan Struktur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Konsep Komponen Perancangan Kawasan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Blok-blok Pengembangan Kawasan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Konsep lain ...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eaLnBrk="0" hangingPunct="0">
              <a:buFont typeface="Webdings" pitchFamily="18" charset="2"/>
              <a:buChar char="8"/>
              <a:defRPr/>
            </a:pP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FBE54-D1B5-492F-A6FE-88FDE71A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>
                <a:solidFill>
                  <a:srgbClr val="FFFF00"/>
                </a:solidFill>
                <a:latin typeface="Arial" charset="0"/>
                <a:cs typeface="Arial" charset="0"/>
              </a:rPr>
              <a:t>PENYUSUNAN KONSEP DASAR</a:t>
            </a:r>
            <a:br>
              <a:rPr lang="id-ID" sz="3600">
                <a:latin typeface="Arial" charset="0"/>
                <a:cs typeface="Arial" charset="0"/>
              </a:rPr>
            </a:br>
            <a:r>
              <a:rPr lang="id-ID" sz="3600">
                <a:latin typeface="Arial" charset="0"/>
                <a:cs typeface="Arial" charset="0"/>
              </a:rPr>
              <a:t>KRITERIA PENYUSUNAN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1633538"/>
            <a:ext cx="880745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9750" indent="-539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id-ID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Kriteria Penetapan Isi dari Visi Pembangunan</a:t>
            </a:r>
            <a:endParaRPr lang="en-US" sz="3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9750" indent="-539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id-ID" sz="3200">
                <a:solidFill>
                  <a:schemeClr val="tx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Kriteria Penyusunan Konsep Perancangan Struktur Tata Bangunan dan Lingkungan</a:t>
            </a:r>
            <a:endParaRPr lang="en-US" sz="3200">
              <a:solidFill>
                <a:schemeClr val="tx1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9750" indent="-539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id-ID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Kriteria Penyusunan Konsep Komponen Perancangan Kawasan</a:t>
            </a:r>
            <a:endParaRPr lang="en-US" sz="3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9750" indent="-539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id-ID" sz="3200">
                <a:solidFill>
                  <a:schemeClr val="tx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Kriteria Penetapan Blok-blok Pengembangan Kawasan dan Program Penanganan</a:t>
            </a:r>
            <a:endParaRPr lang="en-US" sz="3200">
              <a:solidFill>
                <a:schemeClr val="tx1">
                  <a:lumMod val="9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3A4DA1-A44C-49E3-B86F-A5A4B87B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PENYUSUNAN RENCANA UMUM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1582738"/>
            <a:ext cx="84343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id-ID" sz="3200">
                <a:solidFill>
                  <a:srgbClr val="FFFFFF"/>
                </a:solidFill>
                <a:latin typeface="Arial" charset="0"/>
              </a:rPr>
              <a:t>KOMPONEN RANCANGAN</a:t>
            </a:r>
            <a:endParaRPr lang="id-ID" sz="1200">
              <a:solidFill>
                <a:srgbClr val="FFFFFF"/>
              </a:solidFill>
              <a:latin typeface="Arial" charset="0"/>
            </a:endParaRPr>
          </a:p>
          <a:p>
            <a:pPr>
              <a:defRPr/>
            </a:pPr>
            <a:r>
              <a:rPr lang="id-ID" sz="1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Struktur Peruntukan Lahan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Intensitas Pemanfaatan Lahan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Tata Bangunan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Sistem Sirkulasi dan Jalur Penghubung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Sistem Ruang Terbuka dan Tata Hijau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Tata Kualitas Lingkungan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Sistem Prasarana dan Utilitas Lingkungan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Rencana lain ...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eaLnBrk="0" hangingPunct="0">
              <a:buFont typeface="Webdings" pitchFamily="18" charset="2"/>
              <a:buChar char="8"/>
              <a:defRPr/>
            </a:pP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40BBA-51B0-4BAC-BCBC-13100A78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PENYUSUNAN RENCANA INVESTASI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2209800"/>
            <a:ext cx="8434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Umum (pemahaman)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Skenario strategi rencana investasi</a:t>
            </a:r>
          </a:p>
          <a:p>
            <a:pPr marL="715963">
              <a:defRPr/>
            </a:pPr>
            <a:r>
              <a:rPr lang="id-ID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- Aspek-aspek</a:t>
            </a:r>
          </a:p>
          <a:p>
            <a:pPr marL="715963">
              <a:defRPr/>
            </a:pPr>
            <a:r>
              <a:rPr lang="id-ID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- Strategi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Pola kerja sama investasi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8BFBB2-31A6-46BA-828B-A54BFA74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PENGENDALIAN RENCANA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8775" y="1844675"/>
            <a:ext cx="8434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Umum (pemahaman)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Strategi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Arahan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86112F-7342-4ABE-916D-8F8863F7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PENGENDALIAN PELAKSANAAN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7338" y="1700213"/>
            <a:ext cx="84343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Umum (pemahaman)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Pengendalian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Pengelolaan Kawasan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8AA2D-9E95-43EA-B03E-0F5E904B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PEMBINAAN PELAKSANAAN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850" y="2024063"/>
            <a:ext cx="84343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Umum (pemahaman)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Peran Pemerintah dan Pemerintah Daerah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DFE3B2-3F79-4EB6-9232-65079468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WordArt 2"/>
          <p:cNvSpPr>
            <a:spLocks noChangeArrowheads="1" noChangeShapeType="1" noTextEdit="1"/>
          </p:cNvSpPr>
          <p:nvPr/>
        </p:nvSpPr>
        <p:spPr bwMode="auto">
          <a:xfrm>
            <a:off x="3446463" y="5486400"/>
            <a:ext cx="2251075" cy="914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9963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Impact"/>
              </a:rPr>
              <a:t>Wassalam</a:t>
            </a:r>
          </a:p>
        </p:txBody>
      </p:sp>
      <p:sp>
        <p:nvSpPr>
          <p:cNvPr id="373763" name="AutoShape 3"/>
          <p:cNvSpPr>
            <a:spLocks noChangeArrowheads="1"/>
          </p:cNvSpPr>
          <p:nvPr/>
        </p:nvSpPr>
        <p:spPr bwMode="auto">
          <a:xfrm>
            <a:off x="2039938" y="1714500"/>
            <a:ext cx="5064125" cy="3429000"/>
          </a:xfrm>
          <a:prstGeom prst="can">
            <a:avLst>
              <a:gd name="adj" fmla="val 25000"/>
            </a:avLst>
          </a:prstGeom>
          <a:solidFill>
            <a:srgbClr val="8A0000"/>
          </a:solidFill>
          <a:ln w="63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73764" name="WordArt 4"/>
          <p:cNvSpPr>
            <a:spLocks noChangeArrowheads="1" noChangeShapeType="1" noTextEdit="1"/>
          </p:cNvSpPr>
          <p:nvPr/>
        </p:nvSpPr>
        <p:spPr bwMode="auto">
          <a:xfrm>
            <a:off x="3028950" y="838200"/>
            <a:ext cx="3086100" cy="1060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28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Impact"/>
              </a:rPr>
              <a:t>Terima kasih</a:t>
            </a:r>
          </a:p>
        </p:txBody>
      </p:sp>
      <p:sp>
        <p:nvSpPr>
          <p:cNvPr id="373765" name="WordArt 5"/>
          <p:cNvSpPr>
            <a:spLocks noChangeArrowheads="1" noChangeShapeType="1" noTextEdit="1"/>
          </p:cNvSpPr>
          <p:nvPr/>
        </p:nvSpPr>
        <p:spPr bwMode="auto">
          <a:xfrm>
            <a:off x="2320925" y="2914650"/>
            <a:ext cx="4502150" cy="16192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509"/>
              </a:avLst>
            </a:prstTxWarp>
          </a:bodyPr>
          <a:lstStyle/>
          <a:p>
            <a:pPr algn="ctr"/>
            <a:r>
              <a:rPr lang="id-ID" sz="3600" b="1" kern="10" spc="-1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EE7F2"/>
                    </a:gs>
                    <a:gs pos="9000">
                      <a:srgbClr val="FBD49C"/>
                    </a:gs>
                    <a:gs pos="19501">
                      <a:srgbClr val="FBA97D"/>
                    </a:gs>
                    <a:gs pos="32001">
                      <a:srgbClr val="FAC77D"/>
                    </a:gs>
                    <a:gs pos="41000">
                      <a:srgbClr val="FEE7F2"/>
                    </a:gs>
                    <a:gs pos="50000">
                      <a:srgbClr val="FBEAC7"/>
                    </a:gs>
                    <a:gs pos="59000">
                      <a:srgbClr val="FEE7F2"/>
                    </a:gs>
                    <a:gs pos="67999">
                      <a:srgbClr val="FAC77D"/>
                    </a:gs>
                    <a:gs pos="80499">
                      <a:srgbClr val="FBA97D"/>
                    </a:gs>
                    <a:gs pos="91000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Arial"/>
                <a:cs typeface="Arial"/>
              </a:rPr>
              <a:t>SELESAI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9612" y="4961007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d-ID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OK, </a:t>
            </a:r>
          </a:p>
          <a:p>
            <a:pPr algn="ctr">
              <a:defRPr/>
            </a:pPr>
            <a:r>
              <a:rPr lang="id-ID" sz="20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mohon </a:t>
            </a:r>
            <a:r>
              <a:rPr lang="id-ID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kemudian dicoba pada </a:t>
            </a:r>
            <a:r>
              <a:rPr lang="id-ID" sz="20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materi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tugas </a:t>
            </a:r>
            <a:r>
              <a:rPr lang="id-ID" sz="20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masing-masing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!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C907B-F32C-4258-93A5-8AB05CD0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987D5-0300-4214-AC7F-CA1669BB5B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20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737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animBg="1"/>
      <p:bldP spid="373762" grpId="1" animBg="1"/>
      <p:bldP spid="373763" grpId="0" animBg="1"/>
      <p:bldP spid="373763" grpId="1" animBg="1"/>
      <p:bldP spid="373764" grpId="0" animBg="1"/>
      <p:bldP spid="373764" grpId="1" animBg="1"/>
      <p:bldP spid="373765" grpId="0" animBg="1"/>
      <p:bldP spid="373765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11188" y="27627"/>
            <a:ext cx="7772400" cy="1143000"/>
          </a:xfrm>
        </p:spPr>
        <p:txBody>
          <a:bodyPr/>
          <a:lstStyle/>
          <a:p>
            <a:r>
              <a:rPr lang="id-ID">
                <a:latin typeface="Arial" charset="0"/>
                <a:cs typeface="Arial" charset="0"/>
              </a:rPr>
              <a:t>TATA CARA PENYUSUNAN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39750" y="5715000"/>
            <a:ext cx="8280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>
                <a:latin typeface="Arial Narrow" pitchFamily="34" charset="0"/>
              </a:rPr>
              <a:t>Baca dan pahami</a:t>
            </a:r>
            <a:r>
              <a:rPr lang="id-ID" sz="2000">
                <a:latin typeface="Arial Narrow" pitchFamily="34" charset="0"/>
              </a:rPr>
              <a:t>: </a:t>
            </a:r>
          </a:p>
          <a:p>
            <a:pPr>
              <a:defRPr/>
            </a:pPr>
            <a:r>
              <a:rPr lang="id-ID" sz="2000">
                <a:solidFill>
                  <a:srgbClr val="FFFF00"/>
                </a:solidFill>
                <a:latin typeface="Arial Narrow" pitchFamily="34" charset="0"/>
              </a:rPr>
              <a:t>Peraturan Menteri Pekerjaan Umum Nomor: 06/PRT/M/2007,  Tanggal 16 Maret 2007, </a:t>
            </a:r>
          </a:p>
          <a:p>
            <a:pPr>
              <a:defRPr/>
            </a:pPr>
            <a:r>
              <a:rPr lang="id-ID" sz="2000">
                <a:solidFill>
                  <a:srgbClr val="FFFF00"/>
                </a:solidFill>
                <a:latin typeface="Arial Narrow" pitchFamily="34" charset="0"/>
              </a:rPr>
              <a:t>Tentang Pedoman Umum Rencana Tata Bangunan dan Lingkungan</a:t>
            </a:r>
            <a:endParaRPr lang="en-US" sz="2000" kern="0">
              <a:solidFill>
                <a:srgbClr val="FFFF00"/>
              </a:solidFill>
              <a:latin typeface="Arial Narrow" pitchFamily="34" charset="0"/>
              <a:ea typeface="+mj-ea"/>
              <a:cs typeface="Arial" charset="0"/>
            </a:endParaRPr>
          </a:p>
        </p:txBody>
      </p:sp>
      <p:pic>
        <p:nvPicPr>
          <p:cNvPr id="4101" name="Picture 5" descr="http://www.richaven.com/wp-content/uploads/2012/09/DESIGN-PROCESS.jp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611188" y="2060575"/>
            <a:ext cx="7924800" cy="3476625"/>
          </a:xfrm>
          <a:prstGeom prst="rect">
            <a:avLst/>
          </a:prstGeom>
          <a:noFill/>
          <a:effectLst>
            <a:outerShdw blurRad="50800" dist="88900" dir="5400000" algn="ctr" rotWithShape="0">
              <a:schemeClr val="accent2">
                <a:lumMod val="75000"/>
                <a:lumOff val="25000"/>
              </a:scheme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5513" y="3213100"/>
            <a:ext cx="1944687" cy="738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ANALISIS  DAN </a:t>
            </a:r>
          </a:p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PENYUSUNAN KONSEP DASAR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92725" y="3033713"/>
            <a:ext cx="1547813" cy="738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PENYUSUNAN RENC. UMUM DAN PANDUAN RANC.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56438" y="4257675"/>
            <a:ext cx="1584325" cy="52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PENYUSUNAN RENC. INVESTASI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67288" y="5121275"/>
            <a:ext cx="1765300" cy="954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PENYUSUNAN KETENTUAN PENGENDALIAN RENC DAN PELAKS.</a:t>
            </a: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1008063" y="4616450"/>
            <a:ext cx="1116012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4473575"/>
            <a:ext cx="1152525" cy="738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PENDATAAN</a:t>
            </a:r>
          </a:p>
          <a:p>
            <a:endParaRPr lang="id-ID" sz="1400" b="1">
              <a:solidFill>
                <a:srgbClr val="000000"/>
              </a:solidFill>
              <a:latin typeface="Arial Narrow" pitchFamily="34" charset="0"/>
            </a:endParaRPr>
          </a:p>
          <a:p>
            <a:endParaRPr lang="id-ID" sz="14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71663" y="5084763"/>
            <a:ext cx="1331912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PEMBINAAN PELAKSANAAN</a:t>
            </a:r>
          </a:p>
        </p:txBody>
      </p:sp>
      <p:cxnSp>
        <p:nvCxnSpPr>
          <p:cNvPr id="4108" name="Curved Connector 12"/>
          <p:cNvCxnSpPr>
            <a:cxnSpLocks noChangeShapeType="1"/>
          </p:cNvCxnSpPr>
          <p:nvPr/>
        </p:nvCxnSpPr>
        <p:spPr bwMode="auto">
          <a:xfrm flipV="1">
            <a:off x="539750" y="4797425"/>
            <a:ext cx="792163" cy="503238"/>
          </a:xfrm>
          <a:prstGeom prst="curvedConnector3">
            <a:avLst>
              <a:gd name="adj1" fmla="val 99477"/>
            </a:avLst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C781865-AC06-4B3A-9BB7-61A73B22D909}"/>
              </a:ext>
            </a:extLst>
          </p:cNvPr>
          <p:cNvSpPr/>
          <p:nvPr/>
        </p:nvSpPr>
        <p:spPr>
          <a:xfrm>
            <a:off x="1005999" y="670443"/>
            <a:ext cx="69487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  <a:latin typeface="Arial Narrow" pitchFamily="34" charset="0"/>
              </a:rPr>
              <a:t>RTBL</a:t>
            </a:r>
          </a:p>
          <a:p>
            <a:pPr algn="ctr"/>
            <a:r>
              <a:rPr lang="id-ID">
                <a:solidFill>
                  <a:srgbClr val="FFFF00"/>
                </a:solidFill>
                <a:latin typeface="Arial Narrow" pitchFamily="34" charset="0"/>
              </a:rPr>
              <a:t>Rencana Tata Bangunan dan Lingkungan</a:t>
            </a:r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E9CFE-CAF8-4B9B-9593-622E8F6B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id-ID">
                <a:latin typeface="Arial" charset="0"/>
                <a:cs typeface="Arial" charset="0"/>
              </a:rPr>
              <a:t>TATA CARA PENYUSUNAN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8775" y="657225"/>
            <a:ext cx="8434388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Arial" charset="0"/>
              </a:rPr>
              <a:t>PENDATAAN</a:t>
            </a:r>
            <a:endParaRPr lang="en-US" sz="2800" dirty="0">
              <a:solidFill>
                <a:schemeClr val="bg2">
                  <a:lumMod val="25000"/>
                  <a:lumOff val="75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rgbClr val="CCCC00"/>
                </a:solidFill>
                <a:latin typeface="Arial" charset="0"/>
              </a:rPr>
              <a:t>ANALISIS UNTUK PROGRAM BANGUNAN</a:t>
            </a:r>
          </a:p>
          <a:p>
            <a:pPr>
              <a:defRPr/>
            </a:pPr>
            <a:r>
              <a:rPr lang="id-ID" sz="2800" dirty="0">
                <a:solidFill>
                  <a:srgbClr val="CCCC00"/>
                </a:solidFill>
                <a:latin typeface="Arial" charset="0"/>
              </a:rPr>
              <a:t>        DAN LINGKUNGAN </a:t>
            </a:r>
          </a:p>
          <a:p>
            <a:pPr marL="727075">
              <a:lnSpc>
                <a:spcPct val="80000"/>
              </a:lnSpc>
              <a:defRPr/>
            </a:pPr>
            <a:r>
              <a:rPr lang="id-ID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- analisis kawasan dan wilayah perencanaan</a:t>
            </a:r>
          </a:p>
          <a:p>
            <a:pPr marL="727075">
              <a:lnSpc>
                <a:spcPct val="80000"/>
              </a:lnSpc>
              <a:defRPr/>
            </a:pPr>
            <a:r>
              <a:rPr lang="id-ID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- analisis pengemb. pembang. berbasis peran masy.</a:t>
            </a:r>
          </a:p>
          <a:p>
            <a:pPr marL="727075">
              <a:lnSpc>
                <a:spcPct val="80000"/>
              </a:lnSpc>
              <a:defRPr/>
            </a:pPr>
            <a:r>
              <a:rPr lang="id-ID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- menetapkan visi pembangunan/peremajaan</a:t>
            </a:r>
            <a:endParaRPr lang="en-US" dirty="0">
              <a:solidFill>
                <a:schemeClr val="accent2">
                  <a:lumMod val="10000"/>
                  <a:lumOff val="9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PENYUSUNAN KONSEP DASAR</a:t>
            </a:r>
            <a:endParaRPr lang="en-US" sz="2800" dirty="0">
              <a:solidFill>
                <a:schemeClr val="accent2">
                  <a:lumMod val="10000"/>
                  <a:lumOff val="9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 PENYUSUNAN RENCANA UMUM DAN</a:t>
            </a:r>
          </a:p>
          <a:p>
            <a:pPr>
              <a:defRPr/>
            </a:pPr>
            <a:r>
              <a:rPr lang="id-ID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        PANDUAN RANCANGAN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PENYUSUNAN RENCANA INVESTASI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PENYUSUNAN KETENTUAN PENGENDALIAN</a:t>
            </a:r>
          </a:p>
          <a:p>
            <a:pPr marL="727075">
              <a:defRPr/>
            </a:pPr>
            <a:r>
              <a:rPr lang="id-ID" sz="2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RENCANA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accent2">
                    <a:lumMod val="25000"/>
                    <a:lumOff val="75000"/>
                  </a:schemeClr>
                </a:solidFill>
                <a:latin typeface="Arial" charset="0"/>
              </a:rPr>
              <a:t>PENYUSUNAN KETENTUAN PENGENDALIAN</a:t>
            </a:r>
          </a:p>
          <a:p>
            <a:pPr marL="727075">
              <a:defRPr/>
            </a:pPr>
            <a:r>
              <a:rPr lang="id-ID" sz="2800" dirty="0">
                <a:solidFill>
                  <a:schemeClr val="accent2">
                    <a:lumMod val="25000"/>
                    <a:lumOff val="75000"/>
                  </a:schemeClr>
                </a:solidFill>
                <a:latin typeface="Arial" charset="0"/>
              </a:rPr>
              <a:t> PELAKSANAAN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PEMBINAAN PELAKSANAAN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9C56C-A31E-448E-946C-340C3BB3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0" y="204788"/>
            <a:ext cx="4572000" cy="1143000"/>
          </a:xfrm>
        </p:spPr>
        <p:txBody>
          <a:bodyPr/>
          <a:lstStyle/>
          <a:p>
            <a:r>
              <a:rPr lang="id-ID" sz="3200">
                <a:latin typeface="Arial Narrow" pitchFamily="34" charset="0"/>
              </a:rPr>
              <a:t>STRUKTUR DAN SISTEMATIKA DOKUMEN RTBL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0211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1895475"/>
            <a:ext cx="41005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950" y="3797300"/>
            <a:ext cx="47180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46EA0-715B-405C-B9B6-7CAA7B8B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88925"/>
            <a:ext cx="7772400" cy="1143000"/>
          </a:xfrm>
        </p:spPr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PENDATAAN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9575" y="1349375"/>
            <a:ext cx="843438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Peta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Foto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Peraturan dan Rencana Terkait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Sejarah dan Signifikansi Historis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Kondisi Sosial Budaya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Kependudukan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Pertumbuhan Ekonomi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Kepemilikan Lahan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Prasarana dan Fasilitas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Data lain ...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eaLnBrk="0" hangingPunct="0">
              <a:buFont typeface="Webdings" pitchFamily="18" charset="2"/>
              <a:buChar char="8"/>
              <a:defRPr/>
            </a:pPr>
            <a:endParaRPr lang="en-US" sz="32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83440-5BCC-409C-B29B-99E9D87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>
                <a:latin typeface="Arial" charset="0"/>
                <a:cs typeface="Arial" charset="0"/>
              </a:rPr>
              <a:t>PETA</a:t>
            </a:r>
          </a:p>
        </p:txBody>
      </p:sp>
      <p:pic>
        <p:nvPicPr>
          <p:cNvPr id="8195" name="Picture 4" descr="Peta Kawasan Strategis Kota Ma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57350"/>
            <a:ext cx="7620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s://lippocikarang.files.wordpress.com/2010/01/kwsinduscikar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38306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42EA75-A123-42DA-893E-FB004B37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>
                <a:latin typeface="Arial" charset="0"/>
                <a:cs typeface="Arial" charset="0"/>
              </a:rPr>
              <a:t>FOTO-FOTO</a:t>
            </a:r>
          </a:p>
        </p:txBody>
      </p:sp>
      <p:pic>
        <p:nvPicPr>
          <p:cNvPr id="9219" name="Picture 5" descr="http://cdn.kaskus.com/images/2014/07/25/1862587_20140725093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892550"/>
            <a:ext cx="51482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http://trikfotografi.com/wp-content/uploads/2013/12/teknik-memotr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8163"/>
            <a:ext cx="5905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6141C-6191-4BEB-BF32-F8BD4724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>
                <a:latin typeface="Arial" charset="0"/>
                <a:cs typeface="Arial" charset="0"/>
              </a:rPr>
              <a:t>MENCARI DATA SEJARAH DAN SIGNIFIKANSI SEJARAH</a:t>
            </a:r>
          </a:p>
        </p:txBody>
      </p:sp>
      <p:pic>
        <p:nvPicPr>
          <p:cNvPr id="10243" name="Picture 2" descr="https://encrypted-tbn3.gstatic.com/images?q=tbn:ANd9GcTpsbCn76rFsA42bvVozyODCMAgVwBHcD6hIZEHDth7iDVtv1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2600325"/>
            <a:ext cx="76104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672E78-79C6-4360-835E-3BD2BA80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1272</TotalTime>
  <Words>889</Words>
  <Application>Microsoft Office PowerPoint</Application>
  <PresentationFormat>On-screen Show (4:3)</PresentationFormat>
  <Paragraphs>189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Impact</vt:lpstr>
      <vt:lpstr>Times New Roman</vt:lpstr>
      <vt:lpstr>Webdings</vt:lpstr>
      <vt:lpstr>Wingdings</vt:lpstr>
      <vt:lpstr>Ribbons</vt:lpstr>
      <vt:lpstr>30 Maret 2020</vt:lpstr>
      <vt:lpstr>PEREMAJAAN KOTA</vt:lpstr>
      <vt:lpstr>TATA CARA PENYUSUNAN</vt:lpstr>
      <vt:lpstr>TATA CARA PENYUSUNAN</vt:lpstr>
      <vt:lpstr>STRUKTUR DAN SISTEMATIKA DOKUMEN RTBL</vt:lpstr>
      <vt:lpstr>PENDATAAN</vt:lpstr>
      <vt:lpstr>PETA</vt:lpstr>
      <vt:lpstr>FOTO-FOTO</vt:lpstr>
      <vt:lpstr>MENCARI DATA SEJARAH DAN SIGNIFIKANSI SEJARAH</vt:lpstr>
      <vt:lpstr>KEPEMILIKAN LAHAN</vt:lpstr>
      <vt:lpstr>PRASARANA DAN FASILITAS</vt:lpstr>
      <vt:lpstr>ANALISIS</vt:lpstr>
      <vt:lpstr>PowerPoint Presentation</vt:lpstr>
      <vt:lpstr>ANALISIS</vt:lpstr>
      <vt:lpstr>ANALISIS</vt:lpstr>
      <vt:lpstr>ANALISIS</vt:lpstr>
      <vt:lpstr>ANALISIS</vt:lpstr>
      <vt:lpstr>ANALISIS</vt:lpstr>
      <vt:lpstr>ANALISIS</vt:lpstr>
      <vt:lpstr>PENYUSUNAN KONSEP DASAR</vt:lpstr>
      <vt:lpstr>PENYUSUNAN KONSEP DASAR KRITERIA PENYUSUNAN</vt:lpstr>
      <vt:lpstr>PENYUSUNAN RENCANA UMUM</vt:lpstr>
      <vt:lpstr>PENYUSUNAN RENCANA INVESTASI</vt:lpstr>
      <vt:lpstr>PENGENDALIAN RENCANA</vt:lpstr>
      <vt:lpstr>PENGENDALIAN PELAKSANAAN</vt:lpstr>
      <vt:lpstr>PEMBINAAN PELAKSANAAN</vt:lpstr>
      <vt:lpstr>PowerPoint Presentation</vt:lpstr>
    </vt:vector>
  </TitlesOfParts>
  <Company>JATINGALEH I/51 0822406623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Penyusunan</dc:title>
  <dc:creator>SOEDWIWAHJONO</dc:creator>
  <cp:lastModifiedBy>Soedwiwahjono</cp:lastModifiedBy>
  <cp:revision>139</cp:revision>
  <dcterms:created xsi:type="dcterms:W3CDTF">2007-02-27T10:35:51Z</dcterms:created>
  <dcterms:modified xsi:type="dcterms:W3CDTF">2020-03-30T05:32:23Z</dcterms:modified>
</cp:coreProperties>
</file>