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8"/>
  </p:notesMasterIdLst>
  <p:handoutMasterIdLst>
    <p:handoutMasterId r:id="rId9"/>
  </p:handoutMasterIdLst>
  <p:sldIdLst>
    <p:sldId id="256" r:id="rId2"/>
    <p:sldId id="281" r:id="rId3"/>
    <p:sldId id="265" r:id="rId4"/>
    <p:sldId id="267" r:id="rId5"/>
    <p:sldId id="288" r:id="rId6"/>
    <p:sldId id="290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8C2C4C-32F5-44C6-996E-666D24D8439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70DFD4-DAED-4CED-A855-39D605034A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3898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DD2AC9-DE80-4734-830F-556224382C61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97AC4C-1466-4D1B-A787-56E894AAC8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679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gray">
      <p:bgPr>
        <a:blipFill dpi="0" rotWithShape="0">
          <a:blip r:embed="rId2" cstate="print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4876800"/>
            <a:ext cx="8686800" cy="9477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734050"/>
            <a:ext cx="8686800" cy="89535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E0BC62D-64F6-4568-8E2F-9E328FDFDF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7F477E-F70D-4D75-9F40-4E124FA56B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65963" y="188913"/>
            <a:ext cx="1839912" cy="64801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41463" y="188913"/>
            <a:ext cx="5372100" cy="64801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EFCF79-EB5E-4F1F-879E-0FA9483CBF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897223-3454-45EB-9765-BF73C4E5D3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381873-0C73-410D-A039-7BF721DA42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47813" y="1593850"/>
            <a:ext cx="3602037" cy="5075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02250" y="1593850"/>
            <a:ext cx="3603625" cy="5075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853704-DF30-429D-966A-6766AD67CD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245501-8209-4A2B-9E2F-748029C9D0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DCCE7C-D145-4B89-9075-A6D369CD10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F8BF42-3884-4B57-B4B2-A98CA3FAAD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C10E26-2B38-4C49-BD07-D6CFFBA60E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CC67B3-D135-4B6F-B6A1-FA8B17C419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41463" y="188913"/>
            <a:ext cx="736441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title style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white">
          <a:xfrm>
            <a:off x="1547813" y="1593850"/>
            <a:ext cx="7358062" cy="507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A60AFA4-4CDA-4577-B0FB-9387973D247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E4EACA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E4EACA"/>
        </a:buClr>
        <a:buSzPct val="75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E4EACA"/>
        </a:buClr>
        <a:buSzPct val="75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E4EACA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E4EACA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E4EACA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E4EACA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E4EACA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E4EACA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4876800"/>
            <a:ext cx="8686800" cy="1371600"/>
          </a:xfrm>
        </p:spPr>
        <p:txBody>
          <a:bodyPr/>
          <a:lstStyle/>
          <a:p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 smtClean="0"/>
              <a:t>Kuliah</a:t>
            </a:r>
            <a:r>
              <a:rPr lang="id-ID" smtClean="0"/>
              <a:t> Seminar Konsentrasi</a:t>
            </a:r>
            <a:endParaRPr lang="en-US" dirty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4724400" y="3352800"/>
            <a:ext cx="441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kumimoji="1" lang="en-US" dirty="0" err="1" smtClean="0">
                <a:solidFill>
                  <a:schemeClr val="tx2"/>
                </a:solidFill>
                <a:latin typeface="Tahoma" charset="0"/>
              </a:rPr>
              <a:t>Pertemuan</a:t>
            </a:r>
            <a:r>
              <a:rPr kumimoji="1" lang="en-US" dirty="0" smtClean="0">
                <a:solidFill>
                  <a:schemeClr val="tx2"/>
                </a:solidFill>
                <a:latin typeface="Tahoma" charset="0"/>
              </a:rPr>
              <a:t> </a:t>
            </a:r>
            <a:r>
              <a:rPr kumimoji="1" lang="en-US" dirty="0" err="1" smtClean="0">
                <a:solidFill>
                  <a:schemeClr val="tx2"/>
                </a:solidFill>
                <a:latin typeface="Tahoma" charset="0"/>
              </a:rPr>
              <a:t>Kesebelas</a:t>
            </a:r>
            <a:endParaRPr kumimoji="1" lang="en-US" dirty="0" smtClean="0">
              <a:solidFill>
                <a:schemeClr val="tx2"/>
              </a:solidFill>
              <a:latin typeface="Tahoma" charset="0"/>
            </a:endParaRPr>
          </a:p>
          <a:p>
            <a:r>
              <a:rPr kumimoji="1" lang="en-US" sz="2800" b="1" dirty="0" err="1" smtClean="0">
                <a:solidFill>
                  <a:schemeClr val="tx2"/>
                </a:solidFill>
                <a:latin typeface="Tahoma" charset="0"/>
              </a:rPr>
              <a:t>Pengolahan</a:t>
            </a:r>
            <a:r>
              <a:rPr kumimoji="1" lang="en-US" sz="2800" b="1" dirty="0" smtClean="0">
                <a:solidFill>
                  <a:schemeClr val="tx2"/>
                </a:solidFill>
                <a:latin typeface="Tahoma" charset="0"/>
              </a:rPr>
              <a:t> Data </a:t>
            </a:r>
            <a:r>
              <a:rPr kumimoji="1" lang="en-US" sz="2800" b="1" dirty="0" err="1" smtClean="0">
                <a:solidFill>
                  <a:schemeClr val="tx2"/>
                </a:solidFill>
                <a:latin typeface="Tahoma" charset="0"/>
              </a:rPr>
              <a:t>dan</a:t>
            </a:r>
            <a:r>
              <a:rPr kumimoji="1" lang="en-US" sz="2800" b="1" dirty="0" smtClean="0">
                <a:solidFill>
                  <a:schemeClr val="tx2"/>
                </a:solidFill>
                <a:latin typeface="Tahoma" charset="0"/>
              </a:rPr>
              <a:t> </a:t>
            </a:r>
            <a:r>
              <a:rPr kumimoji="1" lang="en-US" sz="2800" b="1" dirty="0" err="1" smtClean="0">
                <a:solidFill>
                  <a:schemeClr val="tx2"/>
                </a:solidFill>
                <a:latin typeface="Tahoma" charset="0"/>
              </a:rPr>
              <a:t>Interpretasi</a:t>
            </a:r>
            <a:r>
              <a:rPr kumimoji="1" lang="en-US" sz="2800" b="1" dirty="0" smtClean="0">
                <a:solidFill>
                  <a:schemeClr val="tx2"/>
                </a:solidFill>
                <a:latin typeface="Tahoma" charset="0"/>
              </a:rPr>
              <a:t> </a:t>
            </a:r>
            <a:r>
              <a:rPr kumimoji="1" lang="en-US" sz="2800" b="1" dirty="0" err="1" smtClean="0">
                <a:solidFill>
                  <a:schemeClr val="tx2"/>
                </a:solidFill>
                <a:latin typeface="Tahoma" charset="0"/>
              </a:rPr>
              <a:t>Hasil</a:t>
            </a:r>
            <a:endParaRPr kumimoji="1" lang="en-US" sz="2800" b="1" dirty="0">
              <a:solidFill>
                <a:schemeClr val="tx2"/>
              </a:solidFill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9" name="Straight Arrow Connector 108"/>
          <p:cNvCxnSpPr>
            <a:stCxn id="41" idx="0"/>
            <a:endCxn id="4" idx="2"/>
          </p:cNvCxnSpPr>
          <p:nvPr/>
        </p:nvCxnSpPr>
        <p:spPr bwMode="auto">
          <a:xfrm rot="16200000" flipV="1">
            <a:off x="926932" y="2717632"/>
            <a:ext cx="2489537" cy="25908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ysDash"/>
            <a:round/>
            <a:headEnd type="none" w="sm" len="sm"/>
            <a:tailEnd type="arrow"/>
          </a:ln>
          <a:effectLst/>
        </p:spPr>
      </p:cxnSp>
      <p:cxnSp>
        <p:nvCxnSpPr>
          <p:cNvPr id="107" name="Straight Arrow Connector 106"/>
          <p:cNvCxnSpPr/>
          <p:nvPr/>
        </p:nvCxnSpPr>
        <p:spPr bwMode="auto">
          <a:xfrm flipV="1">
            <a:off x="3581400" y="2971800"/>
            <a:ext cx="4495800" cy="22860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ysDash"/>
            <a:round/>
            <a:headEnd type="none" w="sm" len="sm"/>
            <a:tailEnd type="arrow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Riset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752600"/>
            <a:ext cx="1295400" cy="1015663"/>
          </a:xfrm>
          <a:prstGeom prst="rect">
            <a:avLst/>
          </a:prstGeom>
          <a:solidFill>
            <a:schemeClr val="tx2"/>
          </a:solidFill>
          <a:ln>
            <a:solidFill>
              <a:schemeClr val="bg2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1</a:t>
            </a:r>
          </a:p>
          <a:p>
            <a:pPr algn="ctr"/>
            <a:r>
              <a:rPr lang="en-US" sz="1200" b="1" dirty="0" smtClean="0"/>
              <a:t>OBSERVASI</a:t>
            </a:r>
          </a:p>
          <a:p>
            <a:pPr algn="ctr"/>
            <a:r>
              <a:rPr lang="en-US" sz="1200" dirty="0" err="1" smtClean="0"/>
              <a:t>Identifikasi</a:t>
            </a:r>
            <a:r>
              <a:rPr lang="en-US" sz="1200" dirty="0" smtClean="0"/>
              <a:t> </a:t>
            </a:r>
            <a:r>
              <a:rPr lang="en-US" sz="1200" dirty="0" err="1" smtClean="0"/>
              <a:t>bidang</a:t>
            </a:r>
            <a:r>
              <a:rPr lang="en-US" sz="1200" dirty="0" smtClean="0"/>
              <a:t> </a:t>
            </a:r>
            <a:r>
              <a:rPr lang="en-US" sz="1200" dirty="0" err="1" smtClean="0"/>
              <a:t>Permasalahan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5004137"/>
            <a:ext cx="1524000" cy="1015663"/>
          </a:xfrm>
          <a:prstGeom prst="rect">
            <a:avLst/>
          </a:prstGeom>
          <a:solidFill>
            <a:schemeClr val="tx2"/>
          </a:solidFill>
          <a:ln>
            <a:solidFill>
              <a:schemeClr val="bg2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2</a:t>
            </a:r>
          </a:p>
          <a:p>
            <a:pPr algn="ctr"/>
            <a:r>
              <a:rPr lang="en-US" sz="1200" b="1" dirty="0" smtClean="0"/>
              <a:t>PENGUMPULAN DATA AWAL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 Interview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 </a:t>
            </a:r>
            <a:r>
              <a:rPr lang="en-US" sz="1200" dirty="0" err="1" smtClean="0"/>
              <a:t>Studi</a:t>
            </a:r>
            <a:r>
              <a:rPr lang="en-US" sz="1200" dirty="0" smtClean="0"/>
              <a:t> </a:t>
            </a:r>
            <a:r>
              <a:rPr lang="en-US" sz="1200" dirty="0" err="1" smtClean="0"/>
              <a:t>Pustaka</a:t>
            </a:r>
            <a:endParaRPr lang="en-US" sz="1200" dirty="0"/>
          </a:p>
        </p:txBody>
      </p:sp>
      <p:cxnSp>
        <p:nvCxnSpPr>
          <p:cNvPr id="8" name="Elbow Connector 7"/>
          <p:cNvCxnSpPr>
            <a:stCxn id="4" idx="2"/>
            <a:endCxn id="6" idx="0"/>
          </p:cNvCxnSpPr>
          <p:nvPr/>
        </p:nvCxnSpPr>
        <p:spPr bwMode="auto">
          <a:xfrm rot="16200000" flipH="1">
            <a:off x="-222587" y="3867150"/>
            <a:ext cx="2235874" cy="38100"/>
          </a:xfrm>
          <a:prstGeom prst="bentConnector3">
            <a:avLst>
              <a:gd name="adj1" fmla="val 349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1295400" y="3048000"/>
            <a:ext cx="1295400" cy="1015663"/>
          </a:xfrm>
          <a:prstGeom prst="rect">
            <a:avLst/>
          </a:prstGeom>
          <a:solidFill>
            <a:schemeClr val="tx2"/>
          </a:solidFill>
          <a:ln>
            <a:solidFill>
              <a:schemeClr val="bg2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3</a:t>
            </a:r>
          </a:p>
          <a:p>
            <a:pPr algn="ctr"/>
            <a:r>
              <a:rPr lang="en-US" sz="1200" b="1" dirty="0" smtClean="0"/>
              <a:t>PENDEFINISIAN MASALAH</a:t>
            </a:r>
          </a:p>
          <a:p>
            <a:pPr algn="ctr"/>
            <a:r>
              <a:rPr lang="en-US" sz="1200" dirty="0" err="1" smtClean="0"/>
              <a:t>Pembatasan</a:t>
            </a:r>
            <a:r>
              <a:rPr lang="en-US" sz="1200" dirty="0" smtClean="0"/>
              <a:t> </a:t>
            </a:r>
            <a:r>
              <a:rPr lang="en-US" sz="1200" dirty="0" err="1" smtClean="0"/>
              <a:t>masalah</a:t>
            </a:r>
            <a:endParaRPr lang="en-US" sz="1200" dirty="0"/>
          </a:p>
        </p:txBody>
      </p:sp>
      <p:cxnSp>
        <p:nvCxnSpPr>
          <p:cNvPr id="11" name="Elbow Connector 10"/>
          <p:cNvCxnSpPr>
            <a:endCxn id="9" idx="1"/>
          </p:cNvCxnSpPr>
          <p:nvPr/>
        </p:nvCxnSpPr>
        <p:spPr bwMode="auto">
          <a:xfrm flipV="1">
            <a:off x="914400" y="3555832"/>
            <a:ext cx="381000" cy="2556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2971800" y="2819400"/>
            <a:ext cx="1066800" cy="1569660"/>
          </a:xfrm>
          <a:prstGeom prst="rect">
            <a:avLst/>
          </a:prstGeom>
          <a:solidFill>
            <a:schemeClr val="tx2"/>
          </a:solidFill>
          <a:ln>
            <a:solidFill>
              <a:schemeClr val="bg2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4</a:t>
            </a:r>
          </a:p>
          <a:p>
            <a:pPr algn="ctr"/>
            <a:r>
              <a:rPr lang="en-US" sz="1200" b="1" dirty="0" smtClean="0"/>
              <a:t>KERANGKA TEORI</a:t>
            </a:r>
          </a:p>
          <a:p>
            <a:pPr algn="ctr"/>
            <a:endParaRPr lang="en-US" sz="1200" b="1" dirty="0" smtClean="0"/>
          </a:p>
          <a:p>
            <a:r>
              <a:rPr lang="en-US" sz="1200" dirty="0" err="1" smtClean="0"/>
              <a:t>Variabel</a:t>
            </a:r>
            <a:r>
              <a:rPr lang="en-US" sz="1200" dirty="0" smtClean="0"/>
              <a:t>  </a:t>
            </a:r>
            <a:r>
              <a:rPr lang="en-US" sz="1200" dirty="0" err="1" smtClean="0"/>
              <a:t>sdh</a:t>
            </a:r>
            <a:r>
              <a:rPr lang="en-US" sz="1200" dirty="0" smtClean="0"/>
              <a:t> </a:t>
            </a:r>
            <a:r>
              <a:rPr lang="en-US" sz="1200" dirty="0" err="1" smtClean="0"/>
              <a:t>didefisikan</a:t>
            </a:r>
            <a:r>
              <a:rPr lang="en-US" sz="1200" dirty="0" smtClean="0"/>
              <a:t> </a:t>
            </a:r>
            <a:r>
              <a:rPr lang="en-US" sz="1200" dirty="0" err="1" smtClean="0"/>
              <a:t>dan</a:t>
            </a:r>
            <a:r>
              <a:rPr lang="en-US" sz="1200" dirty="0" smtClean="0"/>
              <a:t> </a:t>
            </a:r>
            <a:r>
              <a:rPr lang="en-US" sz="1200" dirty="0" err="1" smtClean="0"/>
              <a:t>diberi</a:t>
            </a:r>
            <a:r>
              <a:rPr lang="en-US" sz="1200" dirty="0" smtClean="0"/>
              <a:t> label</a:t>
            </a:r>
            <a:endParaRPr lang="en-US" sz="1200" dirty="0"/>
          </a:p>
        </p:txBody>
      </p:sp>
      <p:cxnSp>
        <p:nvCxnSpPr>
          <p:cNvPr id="20" name="Elbow Connector 19"/>
          <p:cNvCxnSpPr>
            <a:stCxn id="9" idx="3"/>
            <a:endCxn id="17" idx="1"/>
          </p:cNvCxnSpPr>
          <p:nvPr/>
        </p:nvCxnSpPr>
        <p:spPr bwMode="auto">
          <a:xfrm>
            <a:off x="2590800" y="3555832"/>
            <a:ext cx="381000" cy="4839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4419600" y="3124200"/>
            <a:ext cx="1295400" cy="830997"/>
          </a:xfrm>
          <a:prstGeom prst="rect">
            <a:avLst/>
          </a:prstGeom>
          <a:solidFill>
            <a:schemeClr val="tx2"/>
          </a:solidFill>
          <a:ln>
            <a:solidFill>
              <a:schemeClr val="bg2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5</a:t>
            </a:r>
          </a:p>
          <a:p>
            <a:pPr algn="ctr"/>
            <a:r>
              <a:rPr lang="en-US" sz="1200" b="1" dirty="0" smtClean="0"/>
              <a:t>PERUMUSAN HIPOTESIS</a:t>
            </a:r>
          </a:p>
          <a:p>
            <a:pPr algn="ctr"/>
            <a:endParaRPr lang="en-US" sz="1200" b="1" dirty="0" smtClean="0"/>
          </a:p>
        </p:txBody>
      </p:sp>
      <p:sp>
        <p:nvSpPr>
          <p:cNvPr id="28" name="Rounded Rectangle 27"/>
          <p:cNvSpPr/>
          <p:nvPr/>
        </p:nvSpPr>
        <p:spPr bwMode="auto">
          <a:xfrm>
            <a:off x="6096000" y="3048000"/>
            <a:ext cx="914400" cy="914400"/>
          </a:xfrm>
          <a:prstGeom prst="roundRect">
            <a:avLst/>
          </a:prstGeom>
          <a:solidFill>
            <a:schemeClr val="tx2"/>
          </a:solidFill>
          <a:ln w="28575" cap="sq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6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RANCANGAN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b="1" dirty="0" smtClean="0">
                <a:solidFill>
                  <a:schemeClr val="accent3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RISET</a:t>
            </a:r>
            <a:endParaRPr kumimoji="0" lang="en-US" sz="105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5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30" name="Elbow Connector 29"/>
          <p:cNvCxnSpPr>
            <a:stCxn id="17" idx="3"/>
            <a:endCxn id="25" idx="1"/>
          </p:cNvCxnSpPr>
          <p:nvPr/>
        </p:nvCxnSpPr>
        <p:spPr bwMode="auto">
          <a:xfrm flipV="1">
            <a:off x="4038600" y="3539699"/>
            <a:ext cx="381000" cy="64531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2" name="Elbow Connector 31"/>
          <p:cNvCxnSpPr>
            <a:stCxn id="25" idx="3"/>
            <a:endCxn id="28" idx="1"/>
          </p:cNvCxnSpPr>
          <p:nvPr/>
        </p:nvCxnSpPr>
        <p:spPr bwMode="auto">
          <a:xfrm flipV="1">
            <a:off x="5715000" y="3505200"/>
            <a:ext cx="381000" cy="34499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7543800" y="1905000"/>
            <a:ext cx="1447800" cy="83099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d-ID" sz="12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7</a:t>
            </a:r>
            <a:endParaRPr lang="en-US" sz="1200" b="1" dirty="0" smtClean="0">
              <a:solidFill>
                <a:schemeClr val="bg1">
                  <a:lumMod val="20000"/>
                  <a:lumOff val="80000"/>
                </a:schemeClr>
              </a:solidFill>
            </a:endParaRPr>
          </a:p>
          <a:p>
            <a:pPr algn="ctr"/>
            <a:r>
              <a:rPr lang="en-US" sz="12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 ANALISIS DAN INTERPRETASI DATA</a:t>
            </a:r>
          </a:p>
        </p:txBody>
      </p:sp>
      <p:cxnSp>
        <p:nvCxnSpPr>
          <p:cNvPr id="35" name="Elbow Connector 34"/>
          <p:cNvCxnSpPr>
            <a:stCxn id="28" idx="0"/>
            <a:endCxn id="33" idx="1"/>
          </p:cNvCxnSpPr>
          <p:nvPr/>
        </p:nvCxnSpPr>
        <p:spPr bwMode="auto">
          <a:xfrm rot="5400000" flipH="1" flipV="1">
            <a:off x="6684750" y="2188950"/>
            <a:ext cx="727501" cy="990600"/>
          </a:xfrm>
          <a:prstGeom prst="bentConnector2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7543800" y="3403937"/>
            <a:ext cx="1447800" cy="83099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d-ID" sz="12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8</a:t>
            </a:r>
            <a:endParaRPr lang="en-US" sz="1200" b="1" dirty="0" smtClean="0">
              <a:solidFill>
                <a:schemeClr val="bg1">
                  <a:lumMod val="20000"/>
                  <a:lumOff val="80000"/>
                </a:schemeClr>
              </a:solidFill>
            </a:endParaRPr>
          </a:p>
          <a:p>
            <a:pPr algn="ctr"/>
            <a:r>
              <a:rPr lang="en-US" sz="12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PENGAMBILAN KESIMPULAN</a:t>
            </a:r>
          </a:p>
          <a:p>
            <a:pPr algn="ctr"/>
            <a:r>
              <a:rPr lang="en-US" sz="12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DEDUCTIVE</a:t>
            </a:r>
          </a:p>
        </p:txBody>
      </p:sp>
      <p:cxnSp>
        <p:nvCxnSpPr>
          <p:cNvPr id="38" name="Elbow Connector 37"/>
          <p:cNvCxnSpPr>
            <a:stCxn id="33" idx="2"/>
            <a:endCxn id="36" idx="0"/>
          </p:cNvCxnSpPr>
          <p:nvPr/>
        </p:nvCxnSpPr>
        <p:spPr bwMode="auto">
          <a:xfrm rot="5400000">
            <a:off x="7933730" y="3069967"/>
            <a:ext cx="667940" cy="158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0" name="Rectangle 39"/>
          <p:cNvSpPr/>
          <p:nvPr/>
        </p:nvSpPr>
        <p:spPr bwMode="auto">
          <a:xfrm>
            <a:off x="6705600" y="5029200"/>
            <a:ext cx="3810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YA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3200400" y="5257800"/>
            <a:ext cx="533400" cy="3048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TIDAK</a:t>
            </a:r>
          </a:p>
        </p:txBody>
      </p:sp>
      <p:cxnSp>
        <p:nvCxnSpPr>
          <p:cNvPr id="63" name="Elbow Connector 62"/>
          <p:cNvCxnSpPr>
            <a:stCxn id="36" idx="2"/>
            <a:endCxn id="40" idx="0"/>
          </p:cNvCxnSpPr>
          <p:nvPr/>
        </p:nvCxnSpPr>
        <p:spPr bwMode="auto">
          <a:xfrm rot="5400000">
            <a:off x="7184767" y="3946267"/>
            <a:ext cx="794266" cy="13716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74" name="Straight Arrow Connector 73"/>
          <p:cNvCxnSpPr>
            <a:stCxn id="41" idx="0"/>
            <a:endCxn id="17" idx="2"/>
          </p:cNvCxnSpPr>
          <p:nvPr/>
        </p:nvCxnSpPr>
        <p:spPr bwMode="auto">
          <a:xfrm rot="5400000" flipH="1" flipV="1">
            <a:off x="3051780" y="4804380"/>
            <a:ext cx="868740" cy="381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76" name="Straight Arrow Connector 75"/>
          <p:cNvCxnSpPr>
            <a:stCxn id="41" idx="0"/>
            <a:endCxn id="9" idx="2"/>
          </p:cNvCxnSpPr>
          <p:nvPr/>
        </p:nvCxnSpPr>
        <p:spPr bwMode="auto">
          <a:xfrm rot="16200000" flipV="1">
            <a:off x="2108032" y="3898732"/>
            <a:ext cx="1194137" cy="15240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80" name="Straight Arrow Connector 79"/>
          <p:cNvCxnSpPr>
            <a:stCxn id="41" idx="0"/>
            <a:endCxn id="6" idx="3"/>
          </p:cNvCxnSpPr>
          <p:nvPr/>
        </p:nvCxnSpPr>
        <p:spPr bwMode="auto">
          <a:xfrm rot="16200000" flipH="1" flipV="1">
            <a:off x="2444665" y="4489534"/>
            <a:ext cx="254169" cy="17907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ysDash"/>
            <a:round/>
            <a:headEnd type="none" w="sm" len="sm"/>
            <a:tailEnd type="arrow"/>
          </a:ln>
          <a:effectLst/>
        </p:spPr>
      </p:cxnSp>
      <p:cxnSp>
        <p:nvCxnSpPr>
          <p:cNvPr id="82" name="Straight Arrow Connector 81"/>
          <p:cNvCxnSpPr>
            <a:stCxn id="41" idx="0"/>
            <a:endCxn id="25" idx="2"/>
          </p:cNvCxnSpPr>
          <p:nvPr/>
        </p:nvCxnSpPr>
        <p:spPr bwMode="auto">
          <a:xfrm rot="5400000" flipH="1" flipV="1">
            <a:off x="3615899" y="3806399"/>
            <a:ext cx="1302603" cy="16002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ysDash"/>
            <a:round/>
            <a:headEnd type="none" w="sm" len="sm"/>
            <a:tailEnd type="arrow"/>
          </a:ln>
          <a:effectLst/>
        </p:spPr>
      </p:cxnSp>
      <p:sp>
        <p:nvSpPr>
          <p:cNvPr id="97" name="TextBox 96"/>
          <p:cNvSpPr txBox="1"/>
          <p:nvPr/>
        </p:nvSpPr>
        <p:spPr>
          <a:xfrm>
            <a:off x="3886200" y="5874603"/>
            <a:ext cx="1295400" cy="83099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9</a:t>
            </a:r>
          </a:p>
          <a:p>
            <a:pPr algn="ctr"/>
            <a:r>
              <a:rPr lang="en-US" sz="1200" b="1" dirty="0" smtClean="0"/>
              <a:t>PPENULISAN LAPORAN</a:t>
            </a:r>
          </a:p>
          <a:p>
            <a:pPr algn="ctr"/>
            <a:endParaRPr lang="en-US" sz="1200" b="1" dirty="0" smtClean="0"/>
          </a:p>
        </p:txBody>
      </p:sp>
      <p:sp>
        <p:nvSpPr>
          <p:cNvPr id="98" name="TextBox 97"/>
          <p:cNvSpPr txBox="1"/>
          <p:nvPr/>
        </p:nvSpPr>
        <p:spPr>
          <a:xfrm>
            <a:off x="5638800" y="5874603"/>
            <a:ext cx="1295400" cy="83099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10</a:t>
            </a:r>
          </a:p>
          <a:p>
            <a:pPr algn="ctr"/>
            <a:r>
              <a:rPr lang="en-US" sz="1200" b="1" dirty="0" smtClean="0"/>
              <a:t>PRESENTASI LAPORAN</a:t>
            </a:r>
          </a:p>
          <a:p>
            <a:pPr algn="ctr"/>
            <a:endParaRPr lang="en-US" sz="1200" b="1" dirty="0" smtClean="0"/>
          </a:p>
        </p:txBody>
      </p:sp>
      <p:sp>
        <p:nvSpPr>
          <p:cNvPr id="99" name="TextBox 98"/>
          <p:cNvSpPr txBox="1"/>
          <p:nvPr/>
        </p:nvSpPr>
        <p:spPr>
          <a:xfrm>
            <a:off x="7467600" y="5874603"/>
            <a:ext cx="1371600" cy="83099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11</a:t>
            </a:r>
          </a:p>
          <a:p>
            <a:pPr algn="ctr"/>
            <a:r>
              <a:rPr lang="en-US" sz="1200" b="1" dirty="0" smtClean="0"/>
              <a:t>PENGAMBILAN KEPUTUSAN MANAJERIAL</a:t>
            </a:r>
          </a:p>
        </p:txBody>
      </p:sp>
      <p:cxnSp>
        <p:nvCxnSpPr>
          <p:cNvPr id="101" name="Elbow Connector 100"/>
          <p:cNvCxnSpPr>
            <a:stCxn id="40" idx="2"/>
            <a:endCxn id="97" idx="0"/>
          </p:cNvCxnSpPr>
          <p:nvPr/>
        </p:nvCxnSpPr>
        <p:spPr bwMode="auto">
          <a:xfrm rot="5400000">
            <a:off x="5482799" y="4461301"/>
            <a:ext cx="464403" cy="23622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3" name="Elbow Connector 102"/>
          <p:cNvCxnSpPr>
            <a:stCxn id="97" idx="3"/>
            <a:endCxn id="98" idx="1"/>
          </p:cNvCxnSpPr>
          <p:nvPr/>
        </p:nvCxnSpPr>
        <p:spPr bwMode="auto">
          <a:xfrm>
            <a:off x="5181600" y="6290102"/>
            <a:ext cx="457200" cy="158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5" name="Elbow Connector 104"/>
          <p:cNvCxnSpPr>
            <a:stCxn id="98" idx="3"/>
            <a:endCxn id="99" idx="1"/>
          </p:cNvCxnSpPr>
          <p:nvPr/>
        </p:nvCxnSpPr>
        <p:spPr bwMode="auto">
          <a:xfrm>
            <a:off x="6934200" y="6290102"/>
            <a:ext cx="533400" cy="158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26" name="Elbow Connector 125"/>
          <p:cNvCxnSpPr>
            <a:endCxn id="41" idx="3"/>
          </p:cNvCxnSpPr>
          <p:nvPr/>
        </p:nvCxnSpPr>
        <p:spPr bwMode="auto">
          <a:xfrm rot="10800000" flipV="1">
            <a:off x="3733800" y="4648200"/>
            <a:ext cx="3200400" cy="7620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Topik</a:t>
            </a:r>
            <a:r>
              <a:rPr lang="en-US" dirty="0" smtClean="0"/>
              <a:t> </a:t>
            </a:r>
            <a:r>
              <a:rPr lang="en-US" dirty="0" err="1" smtClean="0"/>
              <a:t>Bahasan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763000" cy="4876800"/>
          </a:xfrm>
        </p:spPr>
        <p:txBody>
          <a:bodyPr/>
          <a:lstStyle/>
          <a:p>
            <a:r>
              <a:rPr lang="en-US" sz="2800" b="1" dirty="0" err="1" smtClean="0"/>
              <a:t>Menyiapkan</a:t>
            </a:r>
            <a:r>
              <a:rPr lang="en-US" sz="2800" b="1" dirty="0" smtClean="0"/>
              <a:t> data </a:t>
            </a:r>
            <a:r>
              <a:rPr lang="en-US" sz="2800" b="1" dirty="0" err="1" smtClean="0"/>
              <a:t>untuk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Analisis</a:t>
            </a:r>
            <a:r>
              <a:rPr lang="en-US" sz="2800" b="1" dirty="0" smtClean="0"/>
              <a:t> </a:t>
            </a:r>
            <a:r>
              <a:rPr lang="en-US" sz="2800" dirty="0" smtClean="0"/>
              <a:t>: Editing, Coding, Categorizing, Entering Data</a:t>
            </a:r>
          </a:p>
          <a:p>
            <a:r>
              <a:rPr lang="en-US" sz="2800" b="1" dirty="0" err="1" smtClean="0"/>
              <a:t>Analisis</a:t>
            </a:r>
            <a:r>
              <a:rPr lang="en-US" sz="2800" b="1" dirty="0" smtClean="0"/>
              <a:t> Data </a:t>
            </a:r>
            <a:r>
              <a:rPr lang="en-US" sz="2800" dirty="0" smtClean="0"/>
              <a:t>: Feel for data, Goodness of Data, </a:t>
            </a:r>
            <a:r>
              <a:rPr lang="en-US" sz="2800" dirty="0" err="1" smtClean="0"/>
              <a:t>Pengujian</a:t>
            </a:r>
            <a:r>
              <a:rPr lang="en-US" sz="2800" dirty="0" smtClean="0"/>
              <a:t> </a:t>
            </a:r>
            <a:r>
              <a:rPr lang="en-US" sz="2800" dirty="0" err="1" smtClean="0"/>
              <a:t>Hipotesis</a:t>
            </a:r>
            <a:endParaRPr lang="en-US" sz="2800" dirty="0" smtClean="0"/>
          </a:p>
          <a:p>
            <a:r>
              <a:rPr lang="en-US" sz="2800" b="1" dirty="0" err="1" smtClean="0"/>
              <a:t>Analisis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Interpretasi</a:t>
            </a:r>
            <a:r>
              <a:rPr lang="en-US" sz="2800" b="1" dirty="0" smtClean="0"/>
              <a:t> Data </a:t>
            </a:r>
            <a:r>
              <a:rPr lang="en-US" b="1" dirty="0" smtClean="0"/>
              <a:t>:</a:t>
            </a:r>
            <a:r>
              <a:rPr lang="en-US" sz="2800" dirty="0" smtClean="0"/>
              <a:t> </a:t>
            </a:r>
            <a:r>
              <a:rPr lang="en-US" sz="2800" dirty="0" err="1" smtClean="0"/>
              <a:t>Mengunakan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Beberapa</a:t>
            </a:r>
            <a:r>
              <a:rPr lang="en-US" sz="2800" dirty="0" smtClean="0"/>
              <a:t> </a:t>
            </a:r>
            <a:r>
              <a:rPr lang="en-US" sz="2800" dirty="0" err="1" smtClean="0"/>
              <a:t>Teknik</a:t>
            </a:r>
            <a:r>
              <a:rPr lang="en-US" sz="2800" dirty="0" smtClean="0"/>
              <a:t> </a:t>
            </a:r>
            <a:r>
              <a:rPr lang="en-US" sz="2800" dirty="0" err="1" smtClean="0"/>
              <a:t>Analisis</a:t>
            </a:r>
            <a:r>
              <a:rPr lang="en-US" sz="2800" dirty="0" smtClean="0"/>
              <a:t> Data, </a:t>
            </a:r>
            <a:r>
              <a:rPr lang="en-US" sz="2800" dirty="0" err="1" smtClean="0"/>
              <a:t>Statistik</a:t>
            </a:r>
            <a:r>
              <a:rPr lang="en-US" sz="2800" dirty="0" smtClean="0"/>
              <a:t> </a:t>
            </a:r>
            <a:r>
              <a:rPr lang="en-US" sz="2800" dirty="0" err="1" smtClean="0"/>
              <a:t>Deskriptif</a:t>
            </a:r>
            <a:r>
              <a:rPr lang="en-US" sz="2800" dirty="0" smtClean="0"/>
              <a:t>, </a:t>
            </a:r>
            <a:r>
              <a:rPr lang="en-US" sz="2800" dirty="0" err="1" smtClean="0"/>
              <a:t>Statistik</a:t>
            </a:r>
            <a:r>
              <a:rPr lang="en-US" sz="2800" dirty="0" smtClean="0"/>
              <a:t> </a:t>
            </a:r>
            <a:r>
              <a:rPr lang="en-US" sz="2800" dirty="0" err="1" smtClean="0"/>
              <a:t>Inferensial</a:t>
            </a:r>
            <a:endParaRPr lang="en-US" b="1" dirty="0" smtClean="0"/>
          </a:p>
          <a:p>
            <a:r>
              <a:rPr lang="en-US" sz="2800" b="1" dirty="0" err="1" smtClean="0"/>
              <a:t>Beberapa</a:t>
            </a:r>
            <a:r>
              <a:rPr lang="en-US" sz="2800" b="1" dirty="0" smtClean="0"/>
              <a:t> Software </a:t>
            </a:r>
            <a:r>
              <a:rPr lang="en-US" sz="2800" b="1" dirty="0" err="1" smtClean="0"/>
              <a:t>untuk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Analisis</a:t>
            </a:r>
            <a:r>
              <a:rPr lang="en-US" sz="2800" b="1" dirty="0" smtClean="0"/>
              <a:t> Data</a:t>
            </a:r>
          </a:p>
          <a:p>
            <a:r>
              <a:rPr lang="en-US" sz="2800" b="1" dirty="0" err="1" smtClean="0"/>
              <a:t>Penggunaan</a:t>
            </a:r>
            <a:r>
              <a:rPr lang="en-US" sz="2800" b="1" dirty="0" smtClean="0"/>
              <a:t> Expert System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Statistik</a:t>
            </a:r>
            <a:r>
              <a:rPr lang="en-US" dirty="0" smtClean="0"/>
              <a:t> yang </a:t>
            </a:r>
            <a:r>
              <a:rPr lang="en-US" dirty="0" err="1" smtClean="0"/>
              <a:t>Tepat</a:t>
            </a:r>
            <a:endParaRPr lang="en-US" dirty="0" smtClean="0"/>
          </a:p>
          <a:p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93850"/>
            <a:ext cx="8610600" cy="4349750"/>
          </a:xfrm>
        </p:spPr>
        <p:txBody>
          <a:bodyPr/>
          <a:lstStyle/>
          <a:p>
            <a:pPr>
              <a:buNone/>
            </a:pPr>
            <a:r>
              <a:rPr lang="en-US" sz="2600" dirty="0" err="1" smtClean="0"/>
              <a:t>Setelah</a:t>
            </a:r>
            <a:r>
              <a:rPr lang="en-US" sz="2600" dirty="0" smtClean="0"/>
              <a:t> </a:t>
            </a:r>
            <a:r>
              <a:rPr lang="en-US" sz="2600" dirty="0" err="1" smtClean="0"/>
              <a:t>mengikuti</a:t>
            </a:r>
            <a:r>
              <a:rPr lang="en-US" sz="2600" dirty="0" smtClean="0"/>
              <a:t> </a:t>
            </a:r>
            <a:r>
              <a:rPr lang="en-US" sz="2600" dirty="0" err="1" smtClean="0"/>
              <a:t>kuliah</a:t>
            </a:r>
            <a:r>
              <a:rPr lang="en-US" sz="2600" dirty="0" smtClean="0"/>
              <a:t> </a:t>
            </a:r>
            <a:r>
              <a:rPr lang="en-US" sz="2600" dirty="0" err="1" smtClean="0"/>
              <a:t>ini</a:t>
            </a:r>
            <a:r>
              <a:rPr lang="en-US" sz="2600" dirty="0" smtClean="0"/>
              <a:t> </a:t>
            </a:r>
            <a:r>
              <a:rPr lang="en-US" sz="2600" dirty="0" err="1" smtClean="0"/>
              <a:t>Sdr</a:t>
            </a:r>
            <a:r>
              <a:rPr lang="en-US" sz="2600" dirty="0" smtClean="0"/>
              <a:t> </a:t>
            </a:r>
            <a:r>
              <a:rPr lang="en-US" sz="2600" dirty="0" err="1" smtClean="0"/>
              <a:t>dapat</a:t>
            </a:r>
            <a:r>
              <a:rPr lang="en-US" sz="2600" dirty="0" smtClean="0"/>
              <a:t> :</a:t>
            </a:r>
          </a:p>
          <a:p>
            <a:r>
              <a:rPr lang="en-US" sz="2600" dirty="0" err="1" smtClean="0"/>
              <a:t>Mengedit</a:t>
            </a:r>
            <a:r>
              <a:rPr lang="en-US" sz="2600" dirty="0" smtClean="0"/>
              <a:t> </a:t>
            </a:r>
            <a:r>
              <a:rPr lang="en-US" sz="2600" dirty="0" err="1" smtClean="0"/>
              <a:t>Kuisioner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interview </a:t>
            </a:r>
            <a:r>
              <a:rPr lang="en-US" sz="2600" dirty="0" err="1" smtClean="0"/>
              <a:t>responden</a:t>
            </a:r>
            <a:endParaRPr lang="en-US" sz="2600" dirty="0" smtClean="0"/>
          </a:p>
          <a:p>
            <a:r>
              <a:rPr lang="en-US" sz="2600" dirty="0" err="1" smtClean="0"/>
              <a:t>Mengatasi</a:t>
            </a:r>
            <a:r>
              <a:rPr lang="en-US" sz="2600" dirty="0" smtClean="0"/>
              <a:t> </a:t>
            </a:r>
            <a:r>
              <a:rPr lang="en-US" sz="2600" dirty="0" err="1" smtClean="0"/>
              <a:t>Jawaban</a:t>
            </a:r>
            <a:r>
              <a:rPr lang="en-US" sz="2600" dirty="0" smtClean="0"/>
              <a:t> </a:t>
            </a:r>
            <a:r>
              <a:rPr lang="en-US" sz="2600" dirty="0" err="1" smtClean="0"/>
              <a:t>Kosong</a:t>
            </a:r>
            <a:endParaRPr lang="en-US" sz="2600" dirty="0" smtClean="0"/>
          </a:p>
          <a:p>
            <a:r>
              <a:rPr lang="en-US" sz="2600" dirty="0" err="1" smtClean="0"/>
              <a:t>Menetapkan</a:t>
            </a:r>
            <a:r>
              <a:rPr lang="en-US" sz="2600" dirty="0" smtClean="0"/>
              <a:t> </a:t>
            </a:r>
            <a:r>
              <a:rPr lang="en-US" sz="2600" dirty="0" err="1" smtClean="0"/>
              <a:t>Kode</a:t>
            </a:r>
            <a:r>
              <a:rPr lang="en-US" sz="2600" dirty="0" smtClean="0"/>
              <a:t>, </a:t>
            </a:r>
            <a:r>
              <a:rPr lang="en-US" sz="2600" dirty="0" err="1" smtClean="0"/>
              <a:t>Melakukan</a:t>
            </a:r>
            <a:r>
              <a:rPr lang="en-US" sz="2600" dirty="0" smtClean="0"/>
              <a:t> </a:t>
            </a:r>
            <a:r>
              <a:rPr lang="en-US" sz="2600" dirty="0" err="1" smtClean="0"/>
              <a:t>Pengkodean</a:t>
            </a:r>
            <a:r>
              <a:rPr lang="en-US" sz="2600" dirty="0" smtClean="0"/>
              <a:t>, </a:t>
            </a:r>
            <a:r>
              <a:rPr lang="en-US" sz="2600" dirty="0" err="1" smtClean="0"/>
              <a:t>Mengkategorikan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Membuat</a:t>
            </a:r>
            <a:r>
              <a:rPr lang="en-US" sz="2600" dirty="0" smtClean="0"/>
              <a:t> File Data</a:t>
            </a:r>
          </a:p>
          <a:p>
            <a:r>
              <a:rPr lang="en-US" sz="2600" dirty="0" err="1" smtClean="0"/>
              <a:t>Menggunakan</a:t>
            </a:r>
            <a:r>
              <a:rPr lang="en-US" sz="2600" dirty="0" smtClean="0"/>
              <a:t> Software </a:t>
            </a:r>
            <a:r>
              <a:rPr lang="en-US" sz="2600" dirty="0" err="1" smtClean="0"/>
              <a:t>untuk</a:t>
            </a:r>
            <a:r>
              <a:rPr lang="en-US" sz="2600" dirty="0" smtClean="0"/>
              <a:t> </a:t>
            </a:r>
            <a:r>
              <a:rPr lang="en-US" sz="2600" dirty="0" err="1" smtClean="0"/>
              <a:t>Analisis</a:t>
            </a:r>
            <a:r>
              <a:rPr lang="en-US" sz="2600" dirty="0" smtClean="0"/>
              <a:t> Data</a:t>
            </a:r>
          </a:p>
          <a:p>
            <a:r>
              <a:rPr lang="en-US" sz="2600" dirty="0" err="1" smtClean="0"/>
              <a:t>Melakukan</a:t>
            </a:r>
            <a:r>
              <a:rPr lang="en-US" sz="2600" dirty="0" smtClean="0"/>
              <a:t> </a:t>
            </a:r>
            <a:r>
              <a:rPr lang="en-US" sz="2600" dirty="0" err="1" smtClean="0"/>
              <a:t>analisis</a:t>
            </a:r>
            <a:r>
              <a:rPr lang="en-US" sz="2600" dirty="0" smtClean="0"/>
              <a:t> data </a:t>
            </a:r>
            <a:r>
              <a:rPr lang="en-US" sz="2600" dirty="0" err="1" smtClean="0"/>
              <a:t>deskriptive</a:t>
            </a:r>
            <a:r>
              <a:rPr lang="en-US" sz="2600" dirty="0" smtClean="0"/>
              <a:t>, </a:t>
            </a:r>
            <a:r>
              <a:rPr lang="en-US" sz="2600" dirty="0" err="1" smtClean="0"/>
              <a:t>Pengujian</a:t>
            </a:r>
            <a:r>
              <a:rPr lang="en-US" sz="2600" dirty="0" smtClean="0"/>
              <a:t> “goodness” </a:t>
            </a:r>
            <a:r>
              <a:rPr lang="en-US" sz="2600" dirty="0" err="1" smtClean="0"/>
              <a:t>dari</a:t>
            </a:r>
            <a:r>
              <a:rPr lang="en-US" sz="2600" dirty="0" smtClean="0"/>
              <a:t> data</a:t>
            </a:r>
          </a:p>
          <a:p>
            <a:r>
              <a:rPr lang="en-US" sz="2600" dirty="0" err="1" smtClean="0"/>
              <a:t>Menginterpretasikan</a:t>
            </a:r>
            <a:r>
              <a:rPr lang="en-US" sz="2600" dirty="0" smtClean="0"/>
              <a:t> </a:t>
            </a:r>
            <a:r>
              <a:rPr lang="en-US" sz="2600" dirty="0" err="1" smtClean="0"/>
              <a:t>hasil</a:t>
            </a:r>
            <a:r>
              <a:rPr lang="en-US" sz="2600" dirty="0" smtClean="0"/>
              <a:t> </a:t>
            </a:r>
            <a:r>
              <a:rPr lang="en-US" sz="2600" dirty="0" err="1" smtClean="0"/>
              <a:t>pengujian</a:t>
            </a:r>
            <a:r>
              <a:rPr lang="en-US" sz="2600" dirty="0" smtClean="0"/>
              <a:t> </a:t>
            </a:r>
            <a:r>
              <a:rPr lang="en-US" sz="2600" dirty="0" err="1" smtClean="0"/>
              <a:t>hipotesis</a:t>
            </a:r>
            <a:r>
              <a:rPr lang="en-US" sz="2600" dirty="0" smtClean="0"/>
              <a:t>.</a:t>
            </a:r>
          </a:p>
          <a:p>
            <a:endParaRPr lang="id-ID" sz="2600" dirty="0" smtClean="0"/>
          </a:p>
          <a:p>
            <a:pPr>
              <a:buNone/>
            </a:pPr>
            <a:endParaRPr lang="id-ID" sz="2600" dirty="0" smtClean="0"/>
          </a:p>
          <a:p>
            <a:endParaRPr lang="id-ID" sz="2600" dirty="0" smtClean="0"/>
          </a:p>
          <a:p>
            <a:endParaRPr lang="en-US" sz="26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Rancangan</a:t>
            </a:r>
            <a:r>
              <a:rPr lang="en-US" b="1" dirty="0" smtClean="0"/>
              <a:t> </a:t>
            </a:r>
            <a:r>
              <a:rPr lang="en-US" b="1" dirty="0" err="1" smtClean="0"/>
              <a:t>Riset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609600" y="4038600"/>
            <a:ext cx="7086600" cy="45719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8200" y="2118717"/>
            <a:ext cx="1143000" cy="1723549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latin typeface="+mj-lt"/>
              </a:rPr>
              <a:t>Kegunaan</a:t>
            </a:r>
            <a:r>
              <a:rPr lang="en-US" sz="1400" b="1" dirty="0" smtClean="0">
                <a:latin typeface="+mj-lt"/>
              </a:rPr>
              <a:t> </a:t>
            </a:r>
            <a:r>
              <a:rPr lang="en-US" sz="1400" b="1" dirty="0" err="1" smtClean="0">
                <a:latin typeface="+mj-lt"/>
              </a:rPr>
              <a:t>Riset</a:t>
            </a:r>
            <a:r>
              <a:rPr lang="en-US" sz="1400" b="1" dirty="0" smtClean="0">
                <a:latin typeface="+mj-lt"/>
              </a:rPr>
              <a:t> :</a:t>
            </a:r>
          </a:p>
          <a:p>
            <a:endParaRPr lang="en-US" sz="1400" b="1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+mj-lt"/>
              </a:rPr>
              <a:t> </a:t>
            </a:r>
            <a:r>
              <a:rPr lang="en-US" sz="1200" dirty="0" err="1" smtClean="0">
                <a:latin typeface="+mj-lt"/>
              </a:rPr>
              <a:t>Eksplorasi</a:t>
            </a: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Deskripsi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</a:t>
            </a:r>
            <a:r>
              <a:rPr lang="en-US" sz="1200" dirty="0" err="1" smtClean="0">
                <a:latin typeface="+mj-lt"/>
              </a:rPr>
              <a:t>Pengujian</a:t>
            </a:r>
            <a:r>
              <a:rPr lang="en-US" sz="1200" dirty="0" smtClean="0">
                <a:latin typeface="+mj-lt"/>
              </a:rPr>
              <a:t> </a:t>
            </a:r>
            <a:r>
              <a:rPr lang="en-US" sz="1200" dirty="0" err="1" smtClean="0">
                <a:latin typeface="+mj-lt"/>
              </a:rPr>
              <a:t>Hipotesis</a:t>
            </a:r>
            <a:endParaRPr lang="en-US" sz="14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endParaRPr lang="en-US" sz="1400" b="1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33600" y="2118717"/>
            <a:ext cx="1295400" cy="1600438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latin typeface="+mj-lt"/>
              </a:rPr>
              <a:t>Tipe</a:t>
            </a:r>
            <a:r>
              <a:rPr lang="en-US" sz="1400" b="1" dirty="0" smtClean="0">
                <a:latin typeface="+mj-lt"/>
              </a:rPr>
              <a:t> </a:t>
            </a:r>
            <a:r>
              <a:rPr lang="en-US" sz="1400" b="1" dirty="0" err="1" smtClean="0">
                <a:latin typeface="+mj-lt"/>
              </a:rPr>
              <a:t>Investigasi</a:t>
            </a:r>
            <a:r>
              <a:rPr lang="en-US" sz="1400" b="1" dirty="0" smtClean="0">
                <a:latin typeface="+mj-lt"/>
              </a:rPr>
              <a:t> </a:t>
            </a:r>
          </a:p>
          <a:p>
            <a:r>
              <a:rPr lang="en-US" sz="1400" b="1" dirty="0" err="1" smtClean="0">
                <a:latin typeface="+mj-lt"/>
              </a:rPr>
              <a:t>Menetapka</a:t>
            </a:r>
            <a:r>
              <a:rPr lang="en-US" sz="1400" b="1" dirty="0" smtClean="0">
                <a:latin typeface="+mj-lt"/>
              </a:rPr>
              <a:t>:</a:t>
            </a:r>
          </a:p>
          <a:p>
            <a:endParaRPr lang="en-US" sz="1400" b="1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400" b="1" dirty="0" smtClean="0">
                <a:latin typeface="+mj-lt"/>
              </a:rPr>
              <a:t> </a:t>
            </a:r>
            <a:r>
              <a:rPr lang="en-US" sz="1400" dirty="0" smtClean="0">
                <a:latin typeface="+mj-lt"/>
              </a:rPr>
              <a:t>hub </a:t>
            </a:r>
            <a:r>
              <a:rPr lang="en-US" sz="1400" dirty="0" err="1" smtClean="0">
                <a:latin typeface="+mj-lt"/>
              </a:rPr>
              <a:t>kausal</a:t>
            </a:r>
            <a:endParaRPr lang="en-US" sz="14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+mj-lt"/>
              </a:rPr>
              <a:t> </a:t>
            </a:r>
            <a:r>
              <a:rPr lang="en-US" sz="1400" dirty="0" err="1" smtClean="0">
                <a:latin typeface="+mj-lt"/>
              </a:rPr>
              <a:t>korelasi</a:t>
            </a:r>
            <a:endParaRPr lang="en-US" sz="14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+mj-lt"/>
              </a:rPr>
              <a:t> </a:t>
            </a:r>
            <a:r>
              <a:rPr lang="en-US" sz="1400" dirty="0" err="1" smtClean="0">
                <a:latin typeface="+mj-lt"/>
              </a:rPr>
              <a:t>perbedaan</a:t>
            </a:r>
            <a:endParaRPr lang="en-US" sz="1400" dirty="0" smtClean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81400" y="2118717"/>
            <a:ext cx="1295400" cy="1723549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latin typeface="+mj-lt"/>
              </a:rPr>
              <a:t>Keterlibatan</a:t>
            </a:r>
            <a:r>
              <a:rPr lang="en-US" sz="1400" b="1" dirty="0" smtClean="0">
                <a:latin typeface="+mj-lt"/>
              </a:rPr>
              <a:t> </a:t>
            </a:r>
            <a:r>
              <a:rPr lang="en-US" sz="1400" b="1" dirty="0" err="1" smtClean="0">
                <a:latin typeface="+mj-lt"/>
              </a:rPr>
              <a:t>Peneliti</a:t>
            </a:r>
            <a:r>
              <a:rPr lang="en-US" sz="1400" b="1" dirty="0" smtClean="0">
                <a:latin typeface="+mj-lt"/>
              </a:rPr>
              <a:t>:</a:t>
            </a:r>
          </a:p>
          <a:p>
            <a:endParaRPr lang="en-US" sz="1400" b="1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+mj-lt"/>
              </a:rPr>
              <a:t> </a:t>
            </a:r>
            <a:r>
              <a:rPr lang="en-US" sz="1200" dirty="0" smtClean="0">
                <a:latin typeface="+mj-lt"/>
              </a:rPr>
              <a:t>Minimal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</a:t>
            </a:r>
            <a:r>
              <a:rPr lang="en-US" sz="1200" dirty="0" err="1" smtClean="0">
                <a:latin typeface="+mj-lt"/>
              </a:rPr>
              <a:t>Manipulasi</a:t>
            </a: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Control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</a:t>
            </a:r>
            <a:r>
              <a:rPr lang="en-US" sz="1200" dirty="0" err="1" smtClean="0">
                <a:latin typeface="+mj-lt"/>
              </a:rPr>
              <a:t>Simulas</a:t>
            </a:r>
            <a:r>
              <a:rPr lang="en-US" sz="1200" b="1" dirty="0" err="1" smtClean="0">
                <a:latin typeface="+mj-lt"/>
              </a:rPr>
              <a:t>i</a:t>
            </a:r>
            <a:endParaRPr lang="en-US" sz="1400" b="1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endParaRPr lang="en-US" sz="1400" b="1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53000" y="2118717"/>
            <a:ext cx="1143000" cy="1723549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+mj-lt"/>
              </a:rPr>
              <a:t>Setting </a:t>
            </a:r>
            <a:r>
              <a:rPr lang="en-US" sz="1400" b="1" dirty="0" err="1" smtClean="0">
                <a:latin typeface="+mj-lt"/>
              </a:rPr>
              <a:t>Riset</a:t>
            </a:r>
            <a:endParaRPr lang="en-US" sz="1400" b="1" dirty="0" smtClean="0">
              <a:latin typeface="+mj-lt"/>
            </a:endParaRPr>
          </a:p>
          <a:p>
            <a:endParaRPr lang="en-US" sz="1400" b="1" dirty="0" smtClean="0">
              <a:latin typeface="+mj-lt"/>
            </a:endParaRPr>
          </a:p>
          <a:p>
            <a:endParaRPr lang="en-US" sz="1400" b="1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err="1" smtClean="0">
                <a:latin typeface="+mj-lt"/>
              </a:rPr>
              <a:t>Contrieved</a:t>
            </a: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Non-contrived</a:t>
            </a:r>
            <a:endParaRPr lang="en-US" sz="14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endParaRPr lang="en-US" sz="1400" b="1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48400" y="2118717"/>
            <a:ext cx="1295400" cy="169277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latin typeface="+mj-lt"/>
              </a:rPr>
              <a:t>Ukuran</a:t>
            </a:r>
            <a:r>
              <a:rPr lang="en-US" sz="1400" b="1" dirty="0" smtClean="0">
                <a:latin typeface="+mj-lt"/>
              </a:rPr>
              <a:t> </a:t>
            </a:r>
            <a:r>
              <a:rPr lang="en-US" sz="1400" b="1" dirty="0" err="1" smtClean="0">
                <a:latin typeface="+mj-lt"/>
              </a:rPr>
              <a:t>dan</a:t>
            </a:r>
            <a:r>
              <a:rPr lang="en-US" sz="1400" b="1" dirty="0" smtClean="0">
                <a:latin typeface="+mj-lt"/>
              </a:rPr>
              <a:t> </a:t>
            </a:r>
            <a:r>
              <a:rPr lang="en-US" sz="1400" b="1" dirty="0" err="1" smtClean="0">
                <a:latin typeface="+mj-lt"/>
              </a:rPr>
              <a:t>Pengukuran</a:t>
            </a:r>
            <a:endParaRPr lang="en-US" sz="1400" b="1" dirty="0" smtClean="0">
              <a:latin typeface="+mj-lt"/>
            </a:endParaRPr>
          </a:p>
          <a:p>
            <a:endParaRPr lang="en-US" sz="1400" b="1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+mj-lt"/>
              </a:rPr>
              <a:t> </a:t>
            </a:r>
            <a:r>
              <a:rPr lang="en-US" sz="1200" dirty="0" smtClean="0">
                <a:latin typeface="+mj-lt"/>
              </a:rPr>
              <a:t>Def. </a:t>
            </a:r>
            <a:r>
              <a:rPr lang="en-US" sz="1200" dirty="0" err="1" smtClean="0">
                <a:latin typeface="+mj-lt"/>
              </a:rPr>
              <a:t>operasi</a:t>
            </a: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</a:t>
            </a:r>
            <a:r>
              <a:rPr lang="en-US" sz="1200" dirty="0" err="1" smtClean="0">
                <a:latin typeface="+mj-lt"/>
              </a:rPr>
              <a:t>Unsur</a:t>
            </a: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err="1" smtClean="0">
                <a:latin typeface="+mj-lt"/>
              </a:rPr>
              <a:t>Skala</a:t>
            </a: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</a:t>
            </a:r>
            <a:r>
              <a:rPr lang="en-US" sz="1200" dirty="0" err="1" smtClean="0">
                <a:latin typeface="+mj-lt"/>
              </a:rPr>
              <a:t>Kategori</a:t>
            </a: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err="1" smtClean="0">
                <a:latin typeface="+mj-lt"/>
              </a:rPr>
              <a:t>Kode</a:t>
            </a:r>
            <a:endParaRPr lang="en-US" sz="1400" dirty="0" smtClean="0"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8200" y="4372451"/>
            <a:ext cx="1143000" cy="193899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+mj-lt"/>
              </a:rPr>
              <a:t>Unit </a:t>
            </a:r>
            <a:r>
              <a:rPr lang="en-US" sz="1400" b="1" dirty="0" err="1" smtClean="0">
                <a:latin typeface="+mj-lt"/>
              </a:rPr>
              <a:t>Analisis</a:t>
            </a:r>
            <a:r>
              <a:rPr lang="en-US" sz="1400" b="1" dirty="0" smtClean="0">
                <a:latin typeface="+mj-lt"/>
              </a:rPr>
              <a:t>:</a:t>
            </a:r>
          </a:p>
          <a:p>
            <a:endParaRPr lang="en-US" sz="1400" b="1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+mj-lt"/>
              </a:rPr>
              <a:t> </a:t>
            </a:r>
            <a:r>
              <a:rPr lang="en-US" sz="1200" dirty="0" smtClean="0">
                <a:latin typeface="+mj-lt"/>
              </a:rPr>
              <a:t>Individual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</a:t>
            </a:r>
            <a:r>
              <a:rPr lang="en-US" sz="1200" dirty="0" err="1" smtClean="0">
                <a:latin typeface="+mj-lt"/>
              </a:rPr>
              <a:t>Kelompok</a:t>
            </a: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err="1" smtClean="0">
                <a:latin typeface="+mj-lt"/>
              </a:rPr>
              <a:t>Organisasi</a:t>
            </a: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</a:t>
            </a:r>
            <a:r>
              <a:rPr lang="en-US" sz="1200" dirty="0" err="1" smtClean="0">
                <a:latin typeface="+mj-lt"/>
              </a:rPr>
              <a:t>Mesin</a:t>
            </a: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</a:t>
            </a:r>
            <a:r>
              <a:rPr lang="en-US" sz="1200" dirty="0" err="1" smtClean="0">
                <a:latin typeface="+mj-lt"/>
              </a:rPr>
              <a:t>dsb</a:t>
            </a:r>
            <a:endParaRPr lang="en-US" sz="14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endParaRPr lang="en-US" sz="1400" b="1" dirty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57600" y="4343400"/>
            <a:ext cx="1143000" cy="190821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latin typeface="+mj-lt"/>
              </a:rPr>
              <a:t>Horison</a:t>
            </a:r>
            <a:r>
              <a:rPr lang="en-US" sz="1400" b="1" dirty="0" smtClean="0">
                <a:latin typeface="+mj-lt"/>
              </a:rPr>
              <a:t> </a:t>
            </a:r>
            <a:r>
              <a:rPr lang="en-US" sz="1400" b="1" dirty="0" err="1" smtClean="0">
                <a:latin typeface="+mj-lt"/>
              </a:rPr>
              <a:t>Waktu</a:t>
            </a:r>
            <a:endParaRPr lang="en-US" sz="1400" b="1" dirty="0" smtClean="0">
              <a:latin typeface="+mj-lt"/>
            </a:endParaRPr>
          </a:p>
          <a:p>
            <a:endParaRPr lang="en-US" sz="1400" b="1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+mj-lt"/>
              </a:rPr>
              <a:t> </a:t>
            </a:r>
            <a:r>
              <a:rPr lang="en-US" sz="1200" dirty="0" smtClean="0">
                <a:latin typeface="+mj-lt"/>
              </a:rPr>
              <a:t>One shot (cross-section)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Longitudinal (time-series)</a:t>
            </a:r>
            <a:endParaRPr lang="en-US" sz="14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endParaRPr lang="en-US" sz="1400" b="1" dirty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33600" y="4343401"/>
            <a:ext cx="1295400" cy="190821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latin typeface="+mj-lt"/>
              </a:rPr>
              <a:t>Rancangan</a:t>
            </a:r>
            <a:r>
              <a:rPr lang="en-US" sz="1400" b="1" dirty="0" smtClean="0">
                <a:latin typeface="+mj-lt"/>
              </a:rPr>
              <a:t> </a:t>
            </a:r>
            <a:r>
              <a:rPr lang="en-US" sz="1400" b="1" dirty="0" err="1" smtClean="0">
                <a:latin typeface="+mj-lt"/>
              </a:rPr>
              <a:t>Sampel</a:t>
            </a:r>
            <a:endParaRPr lang="en-US" sz="1400" b="1" dirty="0" smtClean="0">
              <a:latin typeface="+mj-lt"/>
            </a:endParaRPr>
          </a:p>
          <a:p>
            <a:endParaRPr lang="en-US" sz="1400" b="1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+mj-lt"/>
              </a:rPr>
              <a:t> </a:t>
            </a:r>
            <a:r>
              <a:rPr lang="en-US" sz="1200" dirty="0" smtClean="0">
                <a:latin typeface="+mj-lt"/>
              </a:rPr>
              <a:t>Probability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Non-</a:t>
            </a:r>
            <a:r>
              <a:rPr lang="en-US" sz="1200" dirty="0" err="1" smtClean="0">
                <a:latin typeface="+mj-lt"/>
              </a:rPr>
              <a:t>probablity</a:t>
            </a: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Size</a:t>
            </a:r>
          </a:p>
          <a:p>
            <a:pPr>
              <a:buFont typeface="Arial" pitchFamily="34" charset="0"/>
              <a:buChar char="•"/>
            </a:pPr>
            <a:endParaRPr lang="en-US" sz="1200" dirty="0" smtClean="0">
              <a:latin typeface="+mj-lt"/>
            </a:endParaRPr>
          </a:p>
          <a:p>
            <a:endParaRPr lang="en-US" sz="1200" dirty="0" smtClean="0">
              <a:latin typeface="+mj-lt"/>
            </a:endParaRPr>
          </a:p>
          <a:p>
            <a:endParaRPr lang="en-US" sz="1400" dirty="0" smtClean="0"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248400" y="4343400"/>
            <a:ext cx="1295400" cy="190821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latin typeface="+mj-lt"/>
              </a:rPr>
              <a:t>Pengumpulan</a:t>
            </a:r>
            <a:r>
              <a:rPr lang="en-US" sz="1400" b="1" dirty="0" smtClean="0">
                <a:latin typeface="+mj-lt"/>
              </a:rPr>
              <a:t> Data</a:t>
            </a:r>
          </a:p>
          <a:p>
            <a:endParaRPr lang="en-US" sz="1400" b="1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+mj-lt"/>
              </a:rPr>
              <a:t> </a:t>
            </a:r>
            <a:r>
              <a:rPr lang="en-US" sz="1200" dirty="0" err="1" smtClean="0">
                <a:latin typeface="+mj-lt"/>
              </a:rPr>
              <a:t>Observasi</a:t>
            </a: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Interview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err="1" smtClean="0">
                <a:latin typeface="+mj-lt"/>
              </a:rPr>
              <a:t>Kuisioner</a:t>
            </a: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err="1" smtClean="0">
                <a:latin typeface="+mj-lt"/>
              </a:rPr>
              <a:t>Pengukuran</a:t>
            </a:r>
            <a:r>
              <a:rPr lang="en-US" sz="1200" dirty="0" smtClean="0">
                <a:latin typeface="+mj-lt"/>
              </a:rPr>
              <a:t> </a:t>
            </a:r>
            <a:r>
              <a:rPr lang="en-US" sz="1200" dirty="0" err="1" smtClean="0">
                <a:latin typeface="+mj-lt"/>
              </a:rPr>
              <a:t>fisik</a:t>
            </a:r>
            <a:endParaRPr lang="en-US" sz="1200" dirty="0" smtClean="0">
              <a:latin typeface="+mj-lt"/>
            </a:endParaRPr>
          </a:p>
          <a:p>
            <a:endParaRPr lang="en-US" sz="1400" dirty="0" smtClean="0"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696200" y="2971800"/>
            <a:ext cx="1295400" cy="2215991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latin typeface="+mj-lt"/>
              </a:rPr>
              <a:t>Analisis</a:t>
            </a:r>
            <a:r>
              <a:rPr lang="en-US" sz="1400" b="1" dirty="0" smtClean="0">
                <a:latin typeface="+mj-lt"/>
              </a:rPr>
              <a:t> Data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+mj-lt"/>
              </a:rPr>
              <a:t> </a:t>
            </a:r>
            <a:r>
              <a:rPr lang="en-US" sz="1200" dirty="0" smtClean="0">
                <a:latin typeface="+mj-lt"/>
              </a:rPr>
              <a:t>Feel for Data</a:t>
            </a:r>
          </a:p>
          <a:p>
            <a:pPr>
              <a:buFont typeface="Arial" pitchFamily="34" charset="0"/>
              <a:buChar char="•"/>
            </a:pP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Goodness of Data</a:t>
            </a:r>
          </a:p>
          <a:p>
            <a:pPr>
              <a:buFont typeface="Arial" pitchFamily="34" charset="0"/>
              <a:buChar char="•"/>
            </a:pP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</a:t>
            </a:r>
            <a:r>
              <a:rPr lang="en-US" sz="1200" dirty="0" err="1" smtClean="0">
                <a:latin typeface="+mj-lt"/>
              </a:rPr>
              <a:t>Pengujian</a:t>
            </a:r>
            <a:r>
              <a:rPr lang="en-US" sz="1200" dirty="0" smtClean="0">
                <a:latin typeface="+mj-lt"/>
              </a:rPr>
              <a:t> </a:t>
            </a:r>
            <a:r>
              <a:rPr lang="en-US" sz="1200" dirty="0" err="1" smtClean="0">
                <a:latin typeface="+mj-lt"/>
              </a:rPr>
              <a:t>Hipotesis</a:t>
            </a:r>
            <a:endParaRPr lang="en-US" sz="1400" dirty="0" smtClean="0"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17157" y="2743199"/>
            <a:ext cx="492443" cy="266700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vert="vert270" wrap="square" rtlCol="0">
            <a:spAutoFit/>
          </a:bodyPr>
          <a:lstStyle/>
          <a:p>
            <a:pPr algn="ctr"/>
            <a:r>
              <a:rPr lang="en-US" sz="2000" dirty="0" err="1" smtClean="0">
                <a:latin typeface="+mj-lt"/>
              </a:rPr>
              <a:t>Pernyataan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Masalah</a:t>
            </a:r>
            <a:endParaRPr lang="en-US" sz="2000" dirty="0">
              <a:latin typeface="+mj-lt"/>
            </a:endParaRPr>
          </a:p>
        </p:txBody>
      </p:sp>
      <p:cxnSp>
        <p:nvCxnSpPr>
          <p:cNvPr id="22" name="Straight Connector 21"/>
          <p:cNvCxnSpPr>
            <a:stCxn id="8" idx="2"/>
            <a:endCxn id="14" idx="0"/>
          </p:cNvCxnSpPr>
          <p:nvPr/>
        </p:nvCxnSpPr>
        <p:spPr bwMode="auto">
          <a:xfrm rot="5400000">
            <a:off x="1144608" y="4107358"/>
            <a:ext cx="530185" cy="1588"/>
          </a:xfrm>
          <a:prstGeom prst="line">
            <a:avLst/>
          </a:prstGeom>
          <a:solidFill>
            <a:schemeClr val="accent1"/>
          </a:solidFill>
          <a:ln w="381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4" name="Straight Connector 23"/>
          <p:cNvCxnSpPr>
            <a:stCxn id="10" idx="2"/>
            <a:endCxn id="16" idx="0"/>
          </p:cNvCxnSpPr>
          <p:nvPr/>
        </p:nvCxnSpPr>
        <p:spPr bwMode="auto">
          <a:xfrm rot="5400000">
            <a:off x="2469177" y="4031278"/>
            <a:ext cx="624246" cy="1588"/>
          </a:xfrm>
          <a:prstGeom prst="line">
            <a:avLst/>
          </a:prstGeom>
          <a:solidFill>
            <a:schemeClr val="accent1"/>
          </a:solidFill>
          <a:ln w="381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6" name="Straight Connector 25"/>
          <p:cNvCxnSpPr>
            <a:stCxn id="11" idx="2"/>
            <a:endCxn id="15" idx="0"/>
          </p:cNvCxnSpPr>
          <p:nvPr/>
        </p:nvCxnSpPr>
        <p:spPr bwMode="auto">
          <a:xfrm rot="5400000">
            <a:off x="3978533" y="4092833"/>
            <a:ext cx="501134" cy="1588"/>
          </a:xfrm>
          <a:prstGeom prst="line">
            <a:avLst/>
          </a:prstGeom>
          <a:solidFill>
            <a:schemeClr val="accent1"/>
          </a:solidFill>
          <a:ln w="38100" cap="sq" cmpd="sng" algn="ctr">
            <a:solidFill>
              <a:schemeClr val="tx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1" name="Straight Connector 30"/>
          <p:cNvCxnSpPr>
            <a:stCxn id="13" idx="2"/>
            <a:endCxn id="17" idx="0"/>
          </p:cNvCxnSpPr>
          <p:nvPr/>
        </p:nvCxnSpPr>
        <p:spPr bwMode="auto">
          <a:xfrm rot="5400000">
            <a:off x="6630144" y="4077444"/>
            <a:ext cx="531912" cy="1588"/>
          </a:xfrm>
          <a:prstGeom prst="line">
            <a:avLst/>
          </a:prstGeom>
          <a:solidFill>
            <a:schemeClr val="accent1"/>
          </a:solidFill>
          <a:ln w="381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 rot="5400000">
            <a:off x="5487194" y="3961606"/>
            <a:ext cx="152400" cy="1588"/>
          </a:xfrm>
          <a:prstGeom prst="line">
            <a:avLst/>
          </a:prstGeom>
          <a:solidFill>
            <a:schemeClr val="accent1"/>
          </a:solidFill>
          <a:ln w="381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Pengertian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2514600"/>
            <a:ext cx="553998" cy="2514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vert270" wrap="square" rtlCol="0">
            <a:spAutoFit/>
          </a:bodyPr>
          <a:lstStyle/>
          <a:p>
            <a:pPr algn="ctr"/>
            <a:r>
              <a:rPr lang="en-US" dirty="0" smtClean="0"/>
              <a:t>Data Collection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810000" y="1524000"/>
            <a:ext cx="1902124" cy="46166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Data Analysis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1295400" y="4495800"/>
            <a:ext cx="1752600" cy="2133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Getting Data Ready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/>
              <a:t>For Analysis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/>
              <a:t>Editing data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Handling</a:t>
            </a:r>
            <a:r>
              <a:rPr kumimoji="0" lang="en-US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blanks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baseline="0" dirty="0" smtClean="0"/>
              <a:t>Coding</a:t>
            </a:r>
            <a:r>
              <a:rPr lang="en-US" sz="1400" b="1" dirty="0" smtClean="0"/>
              <a:t> data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Categorizing</a:t>
            </a:r>
            <a:r>
              <a:rPr kumimoji="0" lang="en-US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data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baseline="0" dirty="0" smtClean="0"/>
              <a:t>Creating</a:t>
            </a:r>
            <a:r>
              <a:rPr lang="en-US" sz="1400" b="1" dirty="0" smtClean="0"/>
              <a:t> data file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Programming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3276600" y="4495800"/>
            <a:ext cx="1371600" cy="2133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Feel for data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b="1" dirty="0" smtClean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b="1" dirty="0" smtClean="0"/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/>
              <a:t>Mean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/>
              <a:t>Standard dev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/>
              <a:t>Correlation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/>
              <a:t>Frequency 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/>
              <a:t>distribution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/>
              <a:t>Etc…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4800600" y="4495800"/>
            <a:ext cx="1371600" cy="2133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Goodness of data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b="1" dirty="0" smtClean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b="1" dirty="0" smtClean="0"/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/>
              <a:t>Reliability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/>
              <a:t>Validity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324600" y="4495800"/>
            <a:ext cx="1371600" cy="2133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Hypoteses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/>
              <a:t>Testing 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b="1" dirty="0" smtClean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b="1" dirty="0" smtClean="0"/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/>
              <a:t>Appropriate 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/>
              <a:t>Statistical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/>
              <a:t>Manipulation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4" name="Elbow Connector 13"/>
          <p:cNvCxnSpPr>
            <a:stCxn id="7" idx="3"/>
            <a:endCxn id="8" idx="1"/>
          </p:cNvCxnSpPr>
          <p:nvPr/>
        </p:nvCxnSpPr>
        <p:spPr bwMode="auto">
          <a:xfrm flipV="1">
            <a:off x="782598" y="1754833"/>
            <a:ext cx="3027402" cy="2017067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3" name="Elbow Connector 22"/>
          <p:cNvCxnSpPr>
            <a:stCxn id="9" idx="0"/>
          </p:cNvCxnSpPr>
          <p:nvPr/>
        </p:nvCxnSpPr>
        <p:spPr bwMode="auto">
          <a:xfrm rot="16200000" flipV="1">
            <a:off x="1809750" y="4133850"/>
            <a:ext cx="685800" cy="381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5" name="Elbow Connector 24"/>
          <p:cNvCxnSpPr>
            <a:stCxn id="8" idx="2"/>
            <a:endCxn id="10" idx="0"/>
          </p:cNvCxnSpPr>
          <p:nvPr/>
        </p:nvCxnSpPr>
        <p:spPr bwMode="auto">
          <a:xfrm rot="5400000">
            <a:off x="3106664" y="2841401"/>
            <a:ext cx="2510135" cy="798662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7" name="Elbow Connector 26"/>
          <p:cNvCxnSpPr>
            <a:stCxn id="8" idx="2"/>
            <a:endCxn id="12" idx="0"/>
          </p:cNvCxnSpPr>
          <p:nvPr/>
        </p:nvCxnSpPr>
        <p:spPr bwMode="auto">
          <a:xfrm rot="16200000" flipH="1">
            <a:off x="4630664" y="2116063"/>
            <a:ext cx="2510135" cy="224933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9" name="Elbow Connector 28"/>
          <p:cNvCxnSpPr>
            <a:stCxn id="8" idx="2"/>
            <a:endCxn id="11" idx="0"/>
          </p:cNvCxnSpPr>
          <p:nvPr/>
        </p:nvCxnSpPr>
        <p:spPr bwMode="auto">
          <a:xfrm rot="16200000" flipH="1">
            <a:off x="3868664" y="2878063"/>
            <a:ext cx="2510135" cy="72533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6019800" y="1524000"/>
            <a:ext cx="1856598" cy="46166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Interpretation</a:t>
            </a:r>
            <a:endParaRPr lang="en-US" dirty="0"/>
          </a:p>
        </p:txBody>
      </p:sp>
      <p:cxnSp>
        <p:nvCxnSpPr>
          <p:cNvPr id="34" name="Elbow Connector 33"/>
          <p:cNvCxnSpPr>
            <a:stCxn id="8" idx="3"/>
            <a:endCxn id="32" idx="1"/>
          </p:cNvCxnSpPr>
          <p:nvPr/>
        </p:nvCxnSpPr>
        <p:spPr bwMode="auto">
          <a:xfrm>
            <a:off x="5712124" y="1754833"/>
            <a:ext cx="307676" cy="158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6019800" y="2281535"/>
            <a:ext cx="1535998" cy="46166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cxnSp>
        <p:nvCxnSpPr>
          <p:cNvPr id="37" name="Elbow Connector 36"/>
          <p:cNvCxnSpPr>
            <a:stCxn id="32" idx="2"/>
            <a:endCxn id="35" idx="0"/>
          </p:cNvCxnSpPr>
          <p:nvPr/>
        </p:nvCxnSpPr>
        <p:spPr bwMode="auto">
          <a:xfrm rot="5400000">
            <a:off x="6720014" y="2053450"/>
            <a:ext cx="295870" cy="1603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7287402" y="3043535"/>
            <a:ext cx="1646605" cy="1200329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Research</a:t>
            </a:r>
          </a:p>
          <a:p>
            <a:r>
              <a:rPr lang="en-US" dirty="0" smtClean="0"/>
              <a:t>Question</a:t>
            </a:r>
          </a:p>
          <a:p>
            <a:r>
              <a:rPr lang="en-US" dirty="0" smtClean="0"/>
              <a:t>Answered ?</a:t>
            </a:r>
            <a:endParaRPr lang="en-US" dirty="0"/>
          </a:p>
        </p:txBody>
      </p:sp>
      <p:cxnSp>
        <p:nvCxnSpPr>
          <p:cNvPr id="40" name="Shape 39"/>
          <p:cNvCxnSpPr>
            <a:stCxn id="35" idx="3"/>
            <a:endCxn id="38" idx="0"/>
          </p:cNvCxnSpPr>
          <p:nvPr/>
        </p:nvCxnSpPr>
        <p:spPr bwMode="auto">
          <a:xfrm>
            <a:off x="7555798" y="2512368"/>
            <a:ext cx="554907" cy="531167"/>
          </a:xfrm>
          <a:prstGeom prst="bentConnector2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concept038">
  <a:themeElements>
    <a:clrScheme name="concept038 2">
      <a:dk1>
        <a:srgbClr val="474A38"/>
      </a:dk1>
      <a:lt1>
        <a:srgbClr val="ADBF63"/>
      </a:lt1>
      <a:dk2>
        <a:srgbClr val="323A2C"/>
      </a:dk2>
      <a:lt2>
        <a:srgbClr val="080808"/>
      </a:lt2>
      <a:accent1>
        <a:srgbClr val="9F9A6F"/>
      </a:accent1>
      <a:accent2>
        <a:srgbClr val="4F7D56"/>
      </a:accent2>
      <a:accent3>
        <a:srgbClr val="D3DCB7"/>
      </a:accent3>
      <a:accent4>
        <a:srgbClr val="3B3E2E"/>
      </a:accent4>
      <a:accent5>
        <a:srgbClr val="CDCABB"/>
      </a:accent5>
      <a:accent6>
        <a:srgbClr val="47714D"/>
      </a:accent6>
      <a:hlink>
        <a:srgbClr val="598A8B"/>
      </a:hlink>
      <a:folHlink>
        <a:srgbClr val="9D9F59"/>
      </a:folHlink>
    </a:clrScheme>
    <a:fontScheme name="concept038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oncept038 1">
        <a:dk1>
          <a:srgbClr val="003366"/>
        </a:dk1>
        <a:lt1>
          <a:srgbClr val="474A38"/>
        </a:lt1>
        <a:dk2>
          <a:srgbClr val="000000"/>
        </a:dk2>
        <a:lt2>
          <a:srgbClr val="323A2C"/>
        </a:lt2>
        <a:accent1>
          <a:srgbClr val="9F9A6F"/>
        </a:accent1>
        <a:accent2>
          <a:srgbClr val="4F7D56"/>
        </a:accent2>
        <a:accent3>
          <a:srgbClr val="AAAAAA"/>
        </a:accent3>
        <a:accent4>
          <a:srgbClr val="3B3E2E"/>
        </a:accent4>
        <a:accent5>
          <a:srgbClr val="CDCABB"/>
        </a:accent5>
        <a:accent6>
          <a:srgbClr val="47714D"/>
        </a:accent6>
        <a:hlink>
          <a:srgbClr val="598A8B"/>
        </a:hlink>
        <a:folHlink>
          <a:srgbClr val="9D9F5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038 2">
        <a:dk1>
          <a:srgbClr val="474A38"/>
        </a:dk1>
        <a:lt1>
          <a:srgbClr val="ADBF63"/>
        </a:lt1>
        <a:dk2>
          <a:srgbClr val="323A2C"/>
        </a:dk2>
        <a:lt2>
          <a:srgbClr val="080808"/>
        </a:lt2>
        <a:accent1>
          <a:srgbClr val="9F9A6F"/>
        </a:accent1>
        <a:accent2>
          <a:srgbClr val="4F7D56"/>
        </a:accent2>
        <a:accent3>
          <a:srgbClr val="D3DCB7"/>
        </a:accent3>
        <a:accent4>
          <a:srgbClr val="3B3E2E"/>
        </a:accent4>
        <a:accent5>
          <a:srgbClr val="CDCABB"/>
        </a:accent5>
        <a:accent6>
          <a:srgbClr val="47714D"/>
        </a:accent6>
        <a:hlink>
          <a:srgbClr val="598A8B"/>
        </a:hlink>
        <a:folHlink>
          <a:srgbClr val="9D9F5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Excellence design template</Template>
  <TotalTime>1488</TotalTime>
  <Words>333</Words>
  <Application>Microsoft Office PowerPoint</Application>
  <PresentationFormat>On-screen Show (4:3)</PresentationFormat>
  <Paragraphs>152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Tahoma</vt:lpstr>
      <vt:lpstr>Times New Roman</vt:lpstr>
      <vt:lpstr>Wingdings</vt:lpstr>
      <vt:lpstr>concept038</vt:lpstr>
      <vt:lpstr>Bahan Kuliah Seminar Konsentrasi</vt:lpstr>
      <vt:lpstr>Proses Riset </vt:lpstr>
      <vt:lpstr>Topik Bahasan</vt:lpstr>
      <vt:lpstr>Tujuan Pembelajaran</vt:lpstr>
      <vt:lpstr>Rancangan Riset</vt:lpstr>
      <vt:lpstr>Beberapa Pengertian</vt:lpstr>
    </vt:vector>
  </TitlesOfParts>
  <Company>bppt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Metode Penelitian</dc:title>
  <dc:creator>muchdie</dc:creator>
  <cp:lastModifiedBy>TOSHIBA</cp:lastModifiedBy>
  <cp:revision>118</cp:revision>
  <dcterms:created xsi:type="dcterms:W3CDTF">2007-01-04T07:20:48Z</dcterms:created>
  <dcterms:modified xsi:type="dcterms:W3CDTF">2016-11-19T04:09:40Z</dcterms:modified>
</cp:coreProperties>
</file>