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77" r:id="rId2"/>
    <p:sldId id="278" r:id="rId3"/>
    <p:sldId id="275" r:id="rId4"/>
    <p:sldId id="276" r:id="rId5"/>
    <p:sldId id="256" r:id="rId6"/>
    <p:sldId id="258" r:id="rId7"/>
    <p:sldId id="259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6FCEB-8B49-4C2D-B9A2-14421F642D8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518EC-BC52-4AF6-8329-2EE8A5A99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518EC-BC52-4AF6-8329-2EE8A5A99D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E27C-FDEE-412A-A839-A1C535A0C53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B4EB-0CED-48EE-9F9E-EF50716F607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3233-7C71-4475-9DA7-D38496AAA06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F4A8-952D-4DEB-BF1C-1539F4049C1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0A22-1821-4955-8598-AA7454AFCEC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1A6D-6A6E-4608-A91E-758764BBD0A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677E-755E-4242-BF2C-92E11018A87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65AD-500B-412B-84CF-5113CDEB224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97B9-E004-4B55-B112-0473C940EB9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F95F-5706-4643-BE89-FB543B14F20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5DCB-DF62-438B-8994-9ADCF74172F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5E497-BF19-48AF-933D-2A4F6D7683B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571500" y="500063"/>
            <a:ext cx="8001000" cy="1370012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r-CA" sz="4800" dirty="0">
                <a:solidFill>
                  <a:schemeClr val="bg1"/>
                </a:solidFill>
              </a:rPr>
              <a:t>HUKUM ADAT DAN SISTEM HUKUM NASIONAL</a:t>
            </a:r>
            <a:endParaRPr lang="fr-FR" sz="4800" dirty="0">
              <a:solidFill>
                <a:schemeClr val="bg1"/>
              </a:solidFill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14563"/>
            <a:ext cx="825817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4213" y="762001"/>
            <a:ext cx="7991475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b="1" dirty="0"/>
              <a:t>C. </a:t>
            </a:r>
            <a:r>
              <a:rPr lang="en-US" sz="3200" b="1" dirty="0" err="1"/>
              <a:t>Bentuk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Sumber</a:t>
            </a:r>
            <a:r>
              <a:rPr lang="en-US" sz="3200" b="1" dirty="0"/>
              <a:t> </a:t>
            </a:r>
            <a:r>
              <a:rPr lang="en-US" sz="3200" b="1" dirty="0" err="1"/>
              <a:t>Hukum</a:t>
            </a:r>
            <a:r>
              <a:rPr lang="en-US" sz="3200" b="1" dirty="0"/>
              <a:t> </a:t>
            </a:r>
            <a:r>
              <a:rPr lang="en-US" sz="3200" b="1" dirty="0" err="1"/>
              <a:t>Adat</a:t>
            </a:r>
            <a:endParaRPr lang="en-US" sz="3200" b="1" dirty="0"/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200" b="1" dirty="0"/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    - </a:t>
            </a:r>
            <a:r>
              <a:rPr lang="en-US" sz="2200" dirty="0" err="1"/>
              <a:t>bentuk</a:t>
            </a:r>
            <a:r>
              <a:rPr lang="en-US" sz="2200" dirty="0"/>
              <a:t> </a:t>
            </a:r>
            <a:r>
              <a:rPr lang="en-US" sz="2200" dirty="0" err="1"/>
              <a:t>tdk</a:t>
            </a:r>
            <a:r>
              <a:rPr lang="en-US" sz="2200" dirty="0"/>
              <a:t> </a:t>
            </a:r>
            <a:r>
              <a:rPr lang="en-US" sz="2200" dirty="0" err="1"/>
              <a:t>tertulis</a:t>
            </a:r>
            <a:r>
              <a:rPr lang="en-US" sz="2200" dirty="0"/>
              <a:t>, </a:t>
            </a:r>
            <a:r>
              <a:rPr lang="en-US" sz="2200" dirty="0" err="1"/>
              <a:t>hidup</a:t>
            </a:r>
            <a:r>
              <a:rPr lang="en-US" sz="2200" dirty="0"/>
              <a:t> &amp; </a:t>
            </a:r>
            <a:r>
              <a:rPr lang="en-US" sz="2200" dirty="0" err="1"/>
              <a:t>berkembang</a:t>
            </a:r>
            <a:r>
              <a:rPr lang="en-US" sz="2200" dirty="0"/>
              <a:t> </a:t>
            </a:r>
            <a:r>
              <a:rPr lang="en-US" sz="2200" dirty="0" err="1"/>
              <a:t>sbg</a:t>
            </a:r>
            <a:r>
              <a:rPr lang="en-US" sz="2200" dirty="0"/>
              <a:t> </a:t>
            </a:r>
            <a:r>
              <a:rPr lang="en-US" sz="2200" dirty="0" err="1"/>
              <a:t>penjelmaan</a:t>
            </a:r>
            <a:r>
              <a:rPr lang="en-US" sz="2200" dirty="0"/>
              <a:t> </a:t>
            </a:r>
            <a:r>
              <a:rPr lang="en-US" sz="2200" dirty="0" err="1"/>
              <a:t>perasaan</a:t>
            </a:r>
            <a:r>
              <a:rPr lang="en-US" sz="2200" dirty="0"/>
              <a:t> </a:t>
            </a:r>
            <a:r>
              <a:rPr lang="en-US" sz="2200" dirty="0" err="1"/>
              <a:t>hkm</a:t>
            </a:r>
            <a:r>
              <a:rPr lang="en-US" sz="2200" dirty="0"/>
              <a:t> </a:t>
            </a:r>
            <a:r>
              <a:rPr lang="en-US" sz="2200" dirty="0" err="1"/>
              <a:t>rakyat</a:t>
            </a:r>
            <a:endParaRPr lang="en-US" sz="2200" dirty="0"/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200" dirty="0"/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b="1" i="1" dirty="0" err="1"/>
              <a:t>Sumber</a:t>
            </a:r>
            <a:r>
              <a:rPr lang="en-US" sz="3200" b="1" i="1" dirty="0"/>
              <a:t> </a:t>
            </a:r>
            <a:r>
              <a:rPr lang="en-US" sz="3200" b="1" i="1" dirty="0" err="1"/>
              <a:t>hukum</a:t>
            </a:r>
            <a:r>
              <a:rPr lang="en-US" sz="3200" b="1" i="1" dirty="0"/>
              <a:t> </a:t>
            </a:r>
            <a:r>
              <a:rPr lang="en-US" sz="3200" b="1" i="1" dirty="0" err="1"/>
              <a:t>adat</a:t>
            </a:r>
            <a:r>
              <a:rPr lang="en-US" sz="3200" b="1" i="1" dirty="0"/>
              <a:t>  (</a:t>
            </a:r>
            <a:r>
              <a:rPr lang="en-US" sz="3200" b="1" i="1" dirty="0" err="1"/>
              <a:t>rechts</a:t>
            </a:r>
            <a:r>
              <a:rPr lang="en-US" sz="3200" b="1" i="1" dirty="0"/>
              <a:t> </a:t>
            </a:r>
            <a:r>
              <a:rPr lang="en-US" sz="3200" b="1" i="1" dirty="0" err="1"/>
              <a:t>bron</a:t>
            </a:r>
            <a:r>
              <a:rPr lang="en-US" sz="3200" b="1" i="1" dirty="0"/>
              <a:t>)</a:t>
            </a:r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b="1" dirty="0"/>
              <a:t>    </a:t>
            </a:r>
            <a:r>
              <a:rPr lang="en-US" sz="2200" dirty="0"/>
              <a:t>1. </a:t>
            </a:r>
            <a:r>
              <a:rPr lang="en-US" sz="2200" dirty="0" err="1"/>
              <a:t>Kebiasaan</a:t>
            </a:r>
            <a:r>
              <a:rPr lang="en-US" sz="2200" dirty="0"/>
              <a:t> &amp; </a:t>
            </a:r>
            <a:r>
              <a:rPr lang="en-US" sz="2200" dirty="0" err="1"/>
              <a:t>adat</a:t>
            </a:r>
            <a:r>
              <a:rPr lang="en-US" sz="2200" dirty="0"/>
              <a:t> </a:t>
            </a:r>
            <a:r>
              <a:rPr lang="en-US" sz="2200" dirty="0" err="1"/>
              <a:t>istiadat</a:t>
            </a:r>
            <a:r>
              <a:rPr lang="en-US" sz="2200" dirty="0"/>
              <a:t> </a:t>
            </a:r>
            <a:r>
              <a:rPr lang="en-US" sz="2200" dirty="0" err="1"/>
              <a:t>yg</a:t>
            </a:r>
            <a:r>
              <a:rPr lang="en-US" sz="2200" dirty="0"/>
              <a:t> </a:t>
            </a:r>
            <a:r>
              <a:rPr lang="en-US" sz="2200" dirty="0" err="1"/>
              <a:t>berhubungan</a:t>
            </a:r>
            <a:r>
              <a:rPr lang="en-US" sz="2200" dirty="0"/>
              <a:t> dg </a:t>
            </a:r>
            <a:r>
              <a:rPr lang="en-US" sz="2200" dirty="0" err="1"/>
              <a:t>tradisi</a:t>
            </a:r>
            <a:r>
              <a:rPr lang="en-US" sz="2200" dirty="0"/>
              <a:t>      </a:t>
            </a:r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         </a:t>
            </a:r>
            <a:r>
              <a:rPr lang="en-US" sz="2200" dirty="0" err="1"/>
              <a:t>rakyat</a:t>
            </a:r>
            <a:endParaRPr lang="en-US" sz="2200" dirty="0"/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    2. </a:t>
            </a:r>
            <a:r>
              <a:rPr lang="en-US" sz="2200" dirty="0" err="1"/>
              <a:t>kebudayaan</a:t>
            </a:r>
            <a:r>
              <a:rPr lang="en-US" sz="2200" dirty="0"/>
              <a:t> </a:t>
            </a:r>
            <a:r>
              <a:rPr lang="en-US" sz="2200" dirty="0" err="1"/>
              <a:t>tradisional</a:t>
            </a:r>
            <a:r>
              <a:rPr lang="en-US" sz="2200" dirty="0"/>
              <a:t> </a:t>
            </a:r>
            <a:r>
              <a:rPr lang="en-US" sz="2200" dirty="0" err="1"/>
              <a:t>rakyat</a:t>
            </a:r>
            <a:endParaRPr lang="en-US" sz="2200" dirty="0"/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    3. </a:t>
            </a:r>
            <a:r>
              <a:rPr lang="en-US" sz="2200" dirty="0" err="1"/>
              <a:t>Uger-ugeran</a:t>
            </a:r>
            <a:r>
              <a:rPr lang="en-US" sz="2200" dirty="0"/>
              <a:t> </a:t>
            </a:r>
            <a:r>
              <a:rPr lang="en-US" sz="2200" dirty="0" err="1"/>
              <a:t>yg</a:t>
            </a:r>
            <a:r>
              <a:rPr lang="en-US" sz="2200" dirty="0"/>
              <a:t> </a:t>
            </a:r>
            <a:r>
              <a:rPr lang="en-US" sz="2200" dirty="0" err="1"/>
              <a:t>langsung</a:t>
            </a:r>
            <a:r>
              <a:rPr lang="en-US" sz="2200" dirty="0"/>
              <a:t> </a:t>
            </a:r>
            <a:r>
              <a:rPr lang="en-US" sz="2200" dirty="0" err="1"/>
              <a:t>timbul</a:t>
            </a:r>
            <a:r>
              <a:rPr lang="en-US" sz="2200" dirty="0"/>
              <a:t> </a:t>
            </a:r>
            <a:r>
              <a:rPr lang="en-US" sz="2200" dirty="0" err="1"/>
              <a:t>sbg</a:t>
            </a:r>
            <a:r>
              <a:rPr lang="en-US" sz="2200" dirty="0"/>
              <a:t> </a:t>
            </a:r>
            <a:r>
              <a:rPr lang="en-US" sz="2200" dirty="0" err="1"/>
              <a:t>pernyataan</a:t>
            </a:r>
            <a:r>
              <a:rPr lang="en-US" sz="2200" dirty="0"/>
              <a:t> </a:t>
            </a:r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        </a:t>
            </a:r>
            <a:r>
              <a:rPr lang="en-US" sz="2200" dirty="0" err="1"/>
              <a:t>kebudayaan</a:t>
            </a:r>
            <a:r>
              <a:rPr lang="en-US" sz="2200" dirty="0"/>
              <a:t> org Indonesia </a:t>
            </a:r>
            <a:r>
              <a:rPr lang="en-US" sz="2200" dirty="0" err="1"/>
              <a:t>asli</a:t>
            </a:r>
            <a:r>
              <a:rPr lang="en-US" sz="2200" dirty="0"/>
              <a:t>,  </a:t>
            </a:r>
            <a:r>
              <a:rPr lang="en-US" sz="2200" dirty="0" err="1"/>
              <a:t>tegasnya</a:t>
            </a:r>
            <a:r>
              <a:rPr lang="en-US" sz="2200" dirty="0"/>
              <a:t> </a:t>
            </a:r>
            <a:r>
              <a:rPr lang="en-US" sz="2200" dirty="0" err="1"/>
              <a:t>sbg</a:t>
            </a:r>
            <a:r>
              <a:rPr lang="en-US" sz="2200" dirty="0"/>
              <a:t> </a:t>
            </a:r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        </a:t>
            </a:r>
            <a:r>
              <a:rPr lang="en-US" sz="2200" dirty="0" err="1"/>
              <a:t>pernyataan</a:t>
            </a:r>
            <a:r>
              <a:rPr lang="en-US" sz="2200" dirty="0"/>
              <a:t> rasa </a:t>
            </a:r>
            <a:r>
              <a:rPr lang="en-US" sz="2200" dirty="0" err="1"/>
              <a:t>keadilan</a:t>
            </a:r>
            <a:r>
              <a:rPr lang="en-US" sz="2200" dirty="0"/>
              <a:t> </a:t>
            </a:r>
            <a:r>
              <a:rPr lang="en-US" sz="2200" dirty="0" err="1"/>
              <a:t>dlm</a:t>
            </a:r>
            <a:r>
              <a:rPr lang="en-US" sz="2200" dirty="0"/>
              <a:t> </a:t>
            </a:r>
            <a:r>
              <a:rPr lang="en-US" sz="2200" dirty="0" err="1"/>
              <a:t>hubungan</a:t>
            </a:r>
            <a:r>
              <a:rPr lang="en-US" sz="2200" dirty="0"/>
              <a:t> </a:t>
            </a:r>
            <a:r>
              <a:rPr lang="en-US" sz="2200" dirty="0" err="1"/>
              <a:t>pamrih</a:t>
            </a:r>
            <a:endParaRPr lang="en-US" sz="2200" dirty="0"/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    4. </a:t>
            </a:r>
            <a:r>
              <a:rPr lang="en-US" sz="2200" dirty="0" err="1"/>
              <a:t>Perasaan</a:t>
            </a:r>
            <a:r>
              <a:rPr lang="en-US" sz="2200" dirty="0"/>
              <a:t> </a:t>
            </a:r>
            <a:r>
              <a:rPr lang="en-US" sz="2200" dirty="0" err="1"/>
              <a:t>keadilan</a:t>
            </a:r>
            <a:r>
              <a:rPr lang="en-US" sz="2200" dirty="0"/>
              <a:t> </a:t>
            </a:r>
            <a:r>
              <a:rPr lang="en-US" sz="2200" dirty="0" err="1"/>
              <a:t>yg</a:t>
            </a:r>
            <a:r>
              <a:rPr lang="en-US" sz="2200" dirty="0"/>
              <a:t> </a:t>
            </a:r>
            <a:r>
              <a:rPr lang="en-US" sz="2200" dirty="0" err="1"/>
              <a:t>hidup</a:t>
            </a:r>
            <a:r>
              <a:rPr lang="en-US" sz="2200" dirty="0"/>
              <a:t> </a:t>
            </a:r>
            <a:r>
              <a:rPr lang="en-US" sz="2200" dirty="0" err="1"/>
              <a:t>dlm</a:t>
            </a:r>
            <a:r>
              <a:rPr lang="en-US" sz="2200" dirty="0"/>
              <a:t> </a:t>
            </a:r>
            <a:r>
              <a:rPr lang="en-US" sz="2200" dirty="0" err="1"/>
              <a:t>hati</a:t>
            </a:r>
            <a:r>
              <a:rPr lang="en-US" sz="2200" dirty="0"/>
              <a:t> </a:t>
            </a:r>
            <a:r>
              <a:rPr lang="en-US" sz="2200" dirty="0" err="1"/>
              <a:t>nurani</a:t>
            </a:r>
            <a:r>
              <a:rPr lang="en-US" sz="2200" dirty="0"/>
              <a:t> </a:t>
            </a:r>
            <a:r>
              <a:rPr lang="en-US" sz="2200" dirty="0" err="1"/>
              <a:t>rakyat</a:t>
            </a:r>
            <a:endParaRPr lang="en-US" sz="2200" dirty="0"/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200" dirty="0"/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    </a:t>
            </a:r>
            <a:endParaRPr lang="en-US" sz="2200" b="1" dirty="0"/>
          </a:p>
        </p:txBody>
      </p:sp>
      <p:pic>
        <p:nvPicPr>
          <p:cNvPr id="11266" name="Picture 2" descr="D:\GAMBAR\PowerP Signs &amp; Symbols\shape02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5638800"/>
            <a:ext cx="3657600" cy="1219200"/>
          </a:xfrm>
          <a:prstGeom prst="rect">
            <a:avLst/>
          </a:prstGeom>
          <a:noFill/>
        </p:spPr>
      </p:pic>
      <p:pic>
        <p:nvPicPr>
          <p:cNvPr id="4" name="Picture 2" descr="D:\GAMBAR\PowerP Signs &amp; Symbols\shape02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562600"/>
            <a:ext cx="45720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214438" y="274638"/>
            <a:ext cx="6858000" cy="654050"/>
          </a:xfrm>
          <a:solidFill>
            <a:srgbClr val="92D050"/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BAB I PENDAHULUAN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314575" y="1214438"/>
            <a:ext cx="6400800" cy="39290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4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A. </a:t>
            </a:r>
            <a:r>
              <a:rPr lang="en-US" sz="2800" b="1" dirty="0" err="1"/>
              <a:t>Pentingnya</a:t>
            </a:r>
            <a:r>
              <a:rPr lang="en-US" sz="2800" b="1" dirty="0"/>
              <a:t> </a:t>
            </a:r>
            <a:r>
              <a:rPr lang="en-US" sz="2800" b="1" dirty="0" err="1"/>
              <a:t>belajar</a:t>
            </a:r>
            <a:r>
              <a:rPr lang="en-US" sz="2800" b="1" dirty="0"/>
              <a:t> </a:t>
            </a:r>
            <a:r>
              <a:rPr lang="en-US" sz="2800" b="1" dirty="0" err="1"/>
              <a:t>Hukum</a:t>
            </a:r>
            <a:r>
              <a:rPr lang="en-US" sz="2800" b="1" dirty="0"/>
              <a:t> </a:t>
            </a:r>
            <a:r>
              <a:rPr lang="en-US" sz="2800" b="1" dirty="0" err="1"/>
              <a:t>Adat</a:t>
            </a:r>
            <a:r>
              <a:rPr lang="en-US" sz="2800" b="1" dirty="0"/>
              <a:t> </a:t>
            </a:r>
            <a:r>
              <a:rPr lang="en-US" sz="2800" b="1" dirty="0" err="1"/>
              <a:t>Nas</a:t>
            </a:r>
            <a:endParaRPr lang="en-US" sz="28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 </a:t>
            </a:r>
            <a:endParaRPr lang="id-ID" sz="24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400" dirty="0"/>
              <a:t>    </a:t>
            </a:r>
            <a:r>
              <a:rPr lang="en-US" sz="2400" dirty="0"/>
              <a:t>-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disiplin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 - </a:t>
            </a:r>
            <a:r>
              <a:rPr lang="en-US" sz="2400" dirty="0" err="1"/>
              <a:t>Refleksi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Indonesia </a:t>
            </a:r>
            <a:r>
              <a:rPr lang="en-US" sz="2400" dirty="0" err="1"/>
              <a:t>merupakan</a:t>
            </a:r>
            <a:r>
              <a:rPr lang="id-ID" sz="2400" dirty="0"/>
              <a:t> </a:t>
            </a:r>
            <a:r>
              <a:rPr lang="en-US" sz="2400" dirty="0"/>
              <a:t>“Living law”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tumbuh</a:t>
            </a:r>
            <a:r>
              <a:rPr lang="en-US" sz="2400" dirty="0"/>
              <a:t> &amp;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</a:t>
            </a:r>
          </a:p>
        </p:txBody>
      </p:sp>
      <p:pic>
        <p:nvPicPr>
          <p:cNvPr id="4100" name="Picture 5" descr="peanut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0313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71625" y="642938"/>
            <a:ext cx="6786563" cy="4429125"/>
          </a:xfrm>
        </p:spPr>
        <p:txBody>
          <a:bodyPr rtlCol="0">
            <a:normAutofit/>
          </a:bodyPr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3315" name="Picture 3" descr="aapencildanc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13"/>
            <a:ext cx="1500188" cy="785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714500" y="357188"/>
            <a:ext cx="678656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3600" b="1" dirty="0"/>
              <a:t>B. </a:t>
            </a:r>
            <a:r>
              <a:rPr lang="en-US" sz="3600" b="1" dirty="0" err="1"/>
              <a:t>Paradigma</a:t>
            </a:r>
            <a:r>
              <a:rPr lang="en-US" sz="3600" b="1" dirty="0"/>
              <a:t> </a:t>
            </a:r>
            <a:r>
              <a:rPr lang="en-US" sz="3600" b="1" dirty="0" err="1"/>
              <a:t>Belajar</a:t>
            </a:r>
            <a:r>
              <a:rPr lang="en-US" sz="3600" b="1" dirty="0"/>
              <a:t> </a:t>
            </a:r>
            <a:r>
              <a:rPr lang="en-US" sz="3600" b="1" dirty="0" err="1"/>
              <a:t>Adat</a:t>
            </a:r>
            <a:r>
              <a:rPr lang="en-US" sz="3600" b="1" dirty="0"/>
              <a:t> </a:t>
            </a:r>
            <a:r>
              <a:rPr lang="en-US" sz="3600" b="1" dirty="0" err="1"/>
              <a:t>Nas</a:t>
            </a:r>
            <a:endParaRPr lang="id-ID" sz="3600" b="1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400" b="1" dirty="0"/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en-US" sz="2400" dirty="0"/>
              <a:t>Para </a:t>
            </a:r>
            <a:r>
              <a:rPr lang="en-US" sz="2400" dirty="0" err="1"/>
              <a:t>penstudi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adat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berpedoman</a:t>
            </a:r>
            <a:r>
              <a:rPr lang="en-US" sz="2400" dirty="0"/>
              <a:t> pd </a:t>
            </a:r>
            <a:r>
              <a:rPr lang="en-US" sz="2400" dirty="0" err="1"/>
              <a:t>konsepsi</a:t>
            </a:r>
            <a:r>
              <a:rPr lang="en-US" sz="2400" dirty="0"/>
              <a:t> </a:t>
            </a:r>
            <a:r>
              <a:rPr lang="en-US" sz="2400" dirty="0" err="1"/>
              <a:t>klasik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adat</a:t>
            </a:r>
            <a:r>
              <a:rPr lang="en-US" sz="2400" dirty="0"/>
              <a:t> </a:t>
            </a:r>
            <a:r>
              <a:rPr lang="en-US" sz="2400" dirty="0" err="1"/>
              <a:t>sbgmn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juris</a:t>
            </a:r>
            <a:r>
              <a:rPr lang="en-US" sz="2400" dirty="0"/>
              <a:t> </a:t>
            </a:r>
            <a:r>
              <a:rPr lang="en-US" sz="2400" dirty="0" err="1"/>
              <a:t>Hindia</a:t>
            </a:r>
            <a:r>
              <a:rPr lang="en-US" sz="2400" dirty="0"/>
              <a:t> </a:t>
            </a:r>
            <a:r>
              <a:rPr lang="en-US" sz="2400" dirty="0" err="1"/>
              <a:t>Belanda</a:t>
            </a:r>
            <a:r>
              <a:rPr lang="en-US" sz="2400" dirty="0"/>
              <a:t>.</a:t>
            </a:r>
          </a:p>
          <a:p>
            <a:pPr marL="609600" indent="-609600">
              <a:lnSpc>
                <a:spcPct val="80000"/>
              </a:lnSpc>
            </a:pPr>
            <a:endParaRPr lang="en-US" sz="2400" dirty="0"/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en-US" sz="2400" dirty="0" err="1"/>
              <a:t>Mengingat</a:t>
            </a:r>
            <a:r>
              <a:rPr lang="en-US" sz="2400" dirty="0"/>
              <a:t>,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yuridis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sosiologis</a:t>
            </a:r>
            <a:r>
              <a:rPr lang="en-US" sz="2400" dirty="0"/>
              <a:t>,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dpt</a:t>
            </a:r>
            <a:r>
              <a:rPr lang="en-US" sz="2400" dirty="0"/>
              <a:t> </a:t>
            </a:r>
            <a:r>
              <a:rPr lang="en-US" sz="2400" dirty="0" err="1"/>
              <a:t>dipertahankan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relevan</a:t>
            </a:r>
            <a:r>
              <a:rPr lang="en-US" sz="2400" dirty="0"/>
              <a:t> (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sejarah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adat</a:t>
            </a:r>
            <a:r>
              <a:rPr lang="en-US" sz="2400" dirty="0"/>
              <a:t>)</a:t>
            </a:r>
          </a:p>
          <a:p>
            <a:pPr marL="609600" indent="-609600">
              <a:lnSpc>
                <a:spcPct val="80000"/>
              </a:lnSpc>
            </a:pPr>
            <a:endParaRPr lang="en-US" sz="2400" dirty="0"/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en-US" sz="2400" dirty="0" err="1"/>
              <a:t>Shg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hk</a:t>
            </a:r>
            <a:r>
              <a:rPr lang="en-US" sz="2400" dirty="0"/>
              <a:t> </a:t>
            </a:r>
            <a:r>
              <a:rPr lang="en-US" sz="2400" dirty="0" err="1"/>
              <a:t>adat</a:t>
            </a:r>
            <a:r>
              <a:rPr lang="en-US" sz="2400" dirty="0"/>
              <a:t> hrs dg PARADIGMA BARU, </a:t>
            </a:r>
            <a:r>
              <a:rPr lang="en-US" sz="2400" dirty="0" err="1"/>
              <a:t>yaitu</a:t>
            </a:r>
            <a:r>
              <a:rPr lang="en-US" sz="2400" dirty="0"/>
              <a:t> hrs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kenyataan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scr</a:t>
            </a:r>
            <a:r>
              <a:rPr lang="en-US" sz="2400" dirty="0"/>
              <a:t>  </a:t>
            </a:r>
            <a:r>
              <a:rPr lang="en-US" sz="2400" dirty="0" err="1"/>
              <a:t>sosiologis</a:t>
            </a:r>
            <a:r>
              <a:rPr lang="en-US" sz="2400" dirty="0"/>
              <a:t> </a:t>
            </a:r>
            <a:r>
              <a:rPr lang="en-US" sz="2400" dirty="0" err="1"/>
              <a:t>yuridis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eksistensi</a:t>
            </a:r>
            <a:r>
              <a:rPr lang="en-US" sz="2400" dirty="0"/>
              <a:t> </a:t>
            </a:r>
            <a:r>
              <a:rPr lang="en-US" sz="2400" dirty="0" err="1"/>
              <a:t>hk</a:t>
            </a:r>
            <a:r>
              <a:rPr lang="en-US" sz="2400" dirty="0"/>
              <a:t> </a:t>
            </a:r>
            <a:r>
              <a:rPr lang="en-US" sz="2400" dirty="0" err="1"/>
              <a:t>adat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memandang</a:t>
            </a:r>
            <a:r>
              <a:rPr lang="en-US" sz="2400" dirty="0"/>
              <a:t> </a:t>
            </a:r>
            <a:r>
              <a:rPr lang="en-US" sz="2400" dirty="0" err="1"/>
              <a:t>hk</a:t>
            </a:r>
            <a:r>
              <a:rPr lang="en-US" sz="2400" dirty="0"/>
              <a:t> </a:t>
            </a:r>
            <a:r>
              <a:rPr lang="en-US" sz="2400" dirty="0" err="1"/>
              <a:t>adat</a:t>
            </a:r>
            <a:r>
              <a:rPr lang="en-US" sz="2400" dirty="0"/>
              <a:t> </a:t>
            </a:r>
            <a:r>
              <a:rPr lang="en-US" sz="2400" dirty="0" err="1"/>
              <a:t>sbg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.</a:t>
            </a:r>
            <a:endParaRPr lang="en-US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71625" y="642938"/>
            <a:ext cx="6786563" cy="5429250"/>
          </a:xfrm>
        </p:spPr>
        <p:txBody>
          <a:bodyPr rtlCol="0">
            <a:normAutofit/>
          </a:bodyPr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4339" name="Picture 3" descr="aapencildanc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13"/>
            <a:ext cx="1500188" cy="785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714500" y="357188"/>
            <a:ext cx="6858000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-   Shg, belajar hukum adat bukan sekedar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mengetahui norma-norma hukum adat yg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ada namun sejauh mana asas-asas hukum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adat yang berlaku di masyarakat pantas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DITRANSFORMASIKAN menjadi nilai-nilai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&amp; asas-asas dalam proses sistem hukum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nasional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4357688"/>
            <a:ext cx="24288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153401" cy="5650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/>
              <a:t>Bab</a:t>
            </a:r>
            <a:r>
              <a:rPr lang="en-US" sz="2800" b="1" dirty="0"/>
              <a:t> II</a:t>
            </a:r>
            <a:br>
              <a:rPr lang="en-US" sz="2800" b="1" dirty="0"/>
            </a:br>
            <a:r>
              <a:rPr lang="en-US" sz="2800" b="1" dirty="0" err="1"/>
              <a:t>Dasar-Dasar</a:t>
            </a:r>
            <a:r>
              <a:rPr lang="en-US" sz="2800" b="1" dirty="0"/>
              <a:t> </a:t>
            </a:r>
            <a:r>
              <a:rPr lang="en-US" sz="2800" b="1" dirty="0" err="1"/>
              <a:t>Hukum</a:t>
            </a:r>
            <a:r>
              <a:rPr lang="en-US" sz="2800" b="1" dirty="0"/>
              <a:t> </a:t>
            </a:r>
            <a:r>
              <a:rPr lang="en-US" sz="2800" b="1" dirty="0" err="1"/>
              <a:t>Adat</a:t>
            </a:r>
            <a:endParaRPr lang="en-US" sz="2800" b="1" dirty="0">
              <a:solidFill>
                <a:srgbClr val="35451F"/>
              </a:solidFill>
              <a:latin typeface="Tahoma" pitchFamily="34" charset="0"/>
              <a:ea typeface="Dotum" pitchFamily="34" charset="-127"/>
            </a:endParaRPr>
          </a:p>
          <a:p>
            <a:endParaRPr lang="en-US" altLang="zh-CN" sz="2800" dirty="0">
              <a:solidFill>
                <a:srgbClr val="35451F"/>
              </a:solidFill>
              <a:latin typeface="Tahoma" pitchFamily="34" charset="0"/>
              <a:ea typeface="Dotum" pitchFamily="34" charset="-127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A. </a:t>
            </a:r>
            <a:r>
              <a:rPr lang="en-US" sz="2800" dirty="0" err="1"/>
              <a:t>Timbulnya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    - </a:t>
            </a:r>
            <a:r>
              <a:rPr lang="en-US" sz="2800" dirty="0" err="1"/>
              <a:t>menyoal</a:t>
            </a:r>
            <a:r>
              <a:rPr lang="en-US" sz="2800" dirty="0"/>
              <a:t> </a:t>
            </a:r>
            <a:r>
              <a:rPr lang="en-US" sz="2800" dirty="0" err="1"/>
              <a:t>tingkatan</a:t>
            </a:r>
            <a:r>
              <a:rPr lang="en-US" sz="2800" dirty="0"/>
              <a:t> </a:t>
            </a:r>
            <a:r>
              <a:rPr lang="en-US" sz="2800" dirty="0" err="1"/>
              <a:t>hingga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    - </a:t>
            </a:r>
            <a:r>
              <a:rPr lang="en-US" sz="2800" dirty="0" err="1"/>
              <a:t>membedakan</a:t>
            </a:r>
            <a:r>
              <a:rPr lang="en-US" sz="2800" dirty="0"/>
              <a:t> </a:t>
            </a:r>
            <a:r>
              <a:rPr lang="en-US" sz="2800" dirty="0" err="1"/>
              <a:t>hkm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&amp;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istiadat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B. </a:t>
            </a:r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    -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pakar</a:t>
            </a:r>
            <a:r>
              <a:rPr lang="en-US" sz="2800" dirty="0"/>
              <a:t> &amp; </a:t>
            </a:r>
            <a:r>
              <a:rPr lang="en-US" sz="2800" dirty="0" err="1"/>
              <a:t>hasil</a:t>
            </a:r>
            <a:r>
              <a:rPr lang="en-US" sz="2800" dirty="0"/>
              <a:t> seminar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C.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D. </a:t>
            </a:r>
            <a:r>
              <a:rPr lang="en-US" sz="2800" dirty="0" err="1"/>
              <a:t>Corak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    - </a:t>
            </a:r>
            <a:r>
              <a:rPr lang="en-US" sz="2800" dirty="0" err="1"/>
              <a:t>Religio</a:t>
            </a:r>
            <a:r>
              <a:rPr lang="en-US" sz="2800" dirty="0"/>
              <a:t> </a:t>
            </a:r>
            <a:r>
              <a:rPr lang="en-US" sz="2800" dirty="0" err="1"/>
              <a:t>magis</a:t>
            </a:r>
            <a:r>
              <a:rPr lang="en-US" sz="2800" dirty="0"/>
              <a:t>; Communal; </a:t>
            </a:r>
            <a:r>
              <a:rPr lang="en-US" sz="2800" dirty="0" err="1"/>
              <a:t>Konkret</a:t>
            </a:r>
            <a:r>
              <a:rPr lang="en-US" sz="2800" dirty="0"/>
              <a:t> &amp;</a:t>
            </a:r>
            <a:r>
              <a:rPr lang="en-US" sz="2800" dirty="0" err="1"/>
              <a:t>Kontan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E.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Lingkup</a:t>
            </a:r>
            <a:r>
              <a:rPr lang="en-US" sz="2800" dirty="0"/>
              <a:t> </a:t>
            </a:r>
            <a:r>
              <a:rPr lang="en-US" sz="2800" dirty="0" err="1"/>
              <a:t>Hkm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    - </a:t>
            </a:r>
            <a:r>
              <a:rPr lang="en-US" sz="2800" dirty="0" err="1"/>
              <a:t>hkm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; TUN; </a:t>
            </a:r>
            <a:r>
              <a:rPr lang="en-US" sz="2800" dirty="0" err="1"/>
              <a:t>Pidana</a:t>
            </a:r>
            <a:r>
              <a:rPr lang="en-US" sz="2800" dirty="0"/>
              <a:t>; </a:t>
            </a:r>
            <a:r>
              <a:rPr lang="en-US" sz="2800" dirty="0" err="1"/>
              <a:t>Perdata</a:t>
            </a:r>
            <a:r>
              <a:rPr lang="en-US" sz="2800" dirty="0"/>
              <a:t>;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      </a:t>
            </a:r>
            <a:r>
              <a:rPr lang="en-US" sz="2800" dirty="0" err="1"/>
              <a:t>Waris</a:t>
            </a:r>
            <a:r>
              <a:rPr lang="en-US" sz="2800" dirty="0"/>
              <a:t> </a:t>
            </a:r>
            <a:r>
              <a:rPr lang="en-US" sz="2800" dirty="0" err="1"/>
              <a:t>cs</a:t>
            </a:r>
            <a:endParaRPr lang="en-US" sz="2800" dirty="0"/>
          </a:p>
        </p:txBody>
      </p:sp>
      <p:pic>
        <p:nvPicPr>
          <p:cNvPr id="2053" name="Picture 5" descr="D:\GAMBAR\GALLERY ANIMASI\peanut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838200"/>
            <a:ext cx="21336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829468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9600" indent="-609600" eaLnBrk="1" hangingPunct="1">
              <a:buFontTx/>
              <a:buAutoNum type="alphaUcPeriod"/>
            </a:pPr>
            <a:endParaRPr lang="en-US" sz="3200" b="1" dirty="0"/>
          </a:p>
          <a:p>
            <a:pPr marL="609600" indent="-609600" eaLnBrk="1" hangingPunct="1">
              <a:buFontTx/>
              <a:buAutoNum type="alphaUcPeriod"/>
            </a:pPr>
            <a:r>
              <a:rPr lang="en-US" sz="3200" b="1" dirty="0" err="1"/>
              <a:t>Timbulnya</a:t>
            </a:r>
            <a:r>
              <a:rPr lang="en-US" sz="3200" b="1" dirty="0"/>
              <a:t> </a:t>
            </a:r>
            <a:r>
              <a:rPr lang="en-US" sz="3200" b="1" dirty="0" err="1"/>
              <a:t>Hukum</a:t>
            </a:r>
            <a:r>
              <a:rPr lang="en-US" sz="3200" b="1" dirty="0"/>
              <a:t> </a:t>
            </a:r>
            <a:r>
              <a:rPr lang="en-US" sz="3200" b="1" dirty="0" err="1"/>
              <a:t>Adat</a:t>
            </a:r>
            <a:endParaRPr lang="en-US" sz="3200" b="1" dirty="0"/>
          </a:p>
          <a:p>
            <a:pPr marL="609600" indent="-609600" eaLnBrk="1" hangingPunct="1"/>
            <a:endParaRPr lang="en-US" sz="3200" b="1" dirty="0"/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000" b="1" dirty="0"/>
              <a:t>Usage : cara2 </a:t>
            </a:r>
            <a:r>
              <a:rPr lang="en-US" sz="2000" b="1" dirty="0" err="1"/>
              <a:t>utk</a:t>
            </a:r>
            <a:r>
              <a:rPr lang="en-US" sz="2000" b="1" dirty="0"/>
              <a:t> </a:t>
            </a:r>
            <a:r>
              <a:rPr lang="en-US" sz="2000" b="1" dirty="0" err="1"/>
              <a:t>melakukan</a:t>
            </a:r>
            <a:r>
              <a:rPr lang="en-US" sz="2000" b="1" dirty="0"/>
              <a:t> </a:t>
            </a:r>
            <a:r>
              <a:rPr lang="en-US" sz="2000" b="1" dirty="0" err="1"/>
              <a:t>suatu</a:t>
            </a:r>
            <a:r>
              <a:rPr lang="en-US" sz="2000" b="1" dirty="0"/>
              <a:t> </a:t>
            </a:r>
            <a:r>
              <a:rPr lang="en-US" sz="2000" b="1" dirty="0" err="1"/>
              <a:t>bentuk</a:t>
            </a:r>
            <a:r>
              <a:rPr lang="en-US" sz="2000" b="1" dirty="0"/>
              <a:t> </a:t>
            </a:r>
            <a:r>
              <a:rPr lang="en-US" sz="2000" b="1" dirty="0" err="1"/>
              <a:t>perbuatan</a:t>
            </a:r>
            <a:r>
              <a:rPr lang="en-US" sz="2000" b="1" dirty="0"/>
              <a:t> </a:t>
            </a:r>
            <a:r>
              <a:rPr lang="en-US" sz="2000" b="1" dirty="0" err="1"/>
              <a:t>tertentu</a:t>
            </a:r>
            <a:r>
              <a:rPr lang="en-US" sz="2000" b="1" dirty="0"/>
              <a:t> </a:t>
            </a:r>
            <a:r>
              <a:rPr lang="en-US" sz="2000" b="1" dirty="0" err="1"/>
              <a:t>yg</a:t>
            </a:r>
            <a:r>
              <a:rPr lang="en-US" sz="2000" b="1" dirty="0"/>
              <a:t> </a:t>
            </a:r>
            <a:r>
              <a:rPr lang="en-US" sz="2000" b="1" dirty="0" err="1"/>
              <a:t>sudah</a:t>
            </a:r>
            <a:r>
              <a:rPr lang="en-US" sz="2000" b="1" dirty="0"/>
              <a:t> </a:t>
            </a:r>
            <a:r>
              <a:rPr lang="en-US" sz="2000" b="1" dirty="0" err="1"/>
              <a:t>diterima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masyarakat</a:t>
            </a:r>
            <a:endParaRPr lang="en-US" sz="2000" b="1" dirty="0"/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000" b="1" dirty="0"/>
              <a:t>Folkways : cara2 </a:t>
            </a:r>
            <a:r>
              <a:rPr lang="en-US" sz="2000" b="1" dirty="0" err="1"/>
              <a:t>tsb</a:t>
            </a:r>
            <a:r>
              <a:rPr lang="en-US" sz="2000" b="1" dirty="0"/>
              <a:t> </a:t>
            </a:r>
            <a:r>
              <a:rPr lang="en-US" sz="2000" b="1" dirty="0" err="1"/>
              <a:t>dianggap</a:t>
            </a:r>
            <a:r>
              <a:rPr lang="en-US" sz="2000" b="1" dirty="0"/>
              <a:t> </a:t>
            </a:r>
            <a:r>
              <a:rPr lang="en-US" sz="2000" b="1" dirty="0" err="1"/>
              <a:t>baik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mjd</a:t>
            </a:r>
            <a:r>
              <a:rPr lang="en-US" sz="2000" b="1" dirty="0"/>
              <a:t> </a:t>
            </a:r>
            <a:r>
              <a:rPr lang="en-US" sz="2000" b="1" dirty="0" err="1"/>
              <a:t>kebiasaan</a:t>
            </a:r>
            <a:r>
              <a:rPr lang="en-US" sz="2000" b="1" dirty="0"/>
              <a:t> </a:t>
            </a:r>
            <a:r>
              <a:rPr lang="en-US" sz="2000" b="1" dirty="0" err="1"/>
              <a:t>yg</a:t>
            </a:r>
            <a:r>
              <a:rPr lang="en-US" sz="2000" b="1" dirty="0"/>
              <a:t> </a:t>
            </a:r>
            <a:r>
              <a:rPr lang="en-US" sz="2000" b="1" dirty="0" err="1"/>
              <a:t>diulang</a:t>
            </a:r>
            <a:r>
              <a:rPr lang="en-US" sz="2000" b="1" dirty="0"/>
              <a:t> </a:t>
            </a:r>
            <a:r>
              <a:rPr lang="en-US" sz="2000" b="1" dirty="0" err="1"/>
              <a:t>dlm</a:t>
            </a:r>
            <a:r>
              <a:rPr lang="en-US" sz="2000" b="1" dirty="0"/>
              <a:t> </a:t>
            </a:r>
            <a:r>
              <a:rPr lang="en-US" sz="2000" b="1" dirty="0" err="1"/>
              <a:t>melakukan</a:t>
            </a:r>
            <a:r>
              <a:rPr lang="en-US" sz="2000" b="1" dirty="0"/>
              <a:t> </a:t>
            </a:r>
            <a:r>
              <a:rPr lang="en-US" sz="2000" b="1" dirty="0" err="1"/>
              <a:t>perbuatan</a:t>
            </a:r>
            <a:r>
              <a:rPr lang="en-US" sz="2000" b="1" dirty="0"/>
              <a:t> </a:t>
            </a:r>
            <a:r>
              <a:rPr lang="en-US" sz="2000" b="1" dirty="0" err="1"/>
              <a:t>yg</a:t>
            </a:r>
            <a:r>
              <a:rPr lang="en-US" sz="2000" b="1" dirty="0"/>
              <a:t> </a:t>
            </a:r>
            <a:r>
              <a:rPr lang="en-US" sz="2000" b="1" dirty="0" err="1"/>
              <a:t>sama</a:t>
            </a:r>
            <a:endParaRPr lang="en-US" sz="2000" b="1" dirty="0"/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000" b="1" dirty="0"/>
              <a:t>Mores (</a:t>
            </a:r>
            <a:r>
              <a:rPr lang="en-US" sz="2000" b="1" dirty="0" err="1"/>
              <a:t>tata</a:t>
            </a:r>
            <a:r>
              <a:rPr lang="en-US" sz="2000" b="1" dirty="0"/>
              <a:t> </a:t>
            </a:r>
            <a:r>
              <a:rPr lang="en-US" sz="2000" b="1" dirty="0" err="1"/>
              <a:t>kelakuan</a:t>
            </a:r>
            <a:r>
              <a:rPr lang="en-US" sz="2000" b="1" dirty="0"/>
              <a:t>) : cara2 </a:t>
            </a:r>
            <a:r>
              <a:rPr lang="en-US" sz="2000" b="1" dirty="0" err="1"/>
              <a:t>tsb</a:t>
            </a:r>
            <a:r>
              <a:rPr lang="en-US" sz="2000" b="1" dirty="0"/>
              <a:t> </a:t>
            </a:r>
            <a:r>
              <a:rPr lang="en-US" sz="2000" b="1" dirty="0" err="1"/>
              <a:t>tdk</a:t>
            </a:r>
            <a:r>
              <a:rPr lang="en-US" sz="2000" b="1" dirty="0"/>
              <a:t> </a:t>
            </a:r>
            <a:r>
              <a:rPr lang="en-US" sz="2000" b="1" dirty="0" err="1"/>
              <a:t>hanya</a:t>
            </a:r>
            <a:r>
              <a:rPr lang="en-US" sz="2000" b="1" dirty="0"/>
              <a:t> </a:t>
            </a:r>
            <a:r>
              <a:rPr lang="en-US" sz="2000" b="1" dirty="0" err="1"/>
              <a:t>dianggap</a:t>
            </a:r>
            <a:r>
              <a:rPr lang="en-US" sz="2000" b="1" dirty="0"/>
              <a:t> </a:t>
            </a:r>
            <a:r>
              <a:rPr lang="en-US" sz="2000" b="1" dirty="0" err="1"/>
              <a:t>sbg</a:t>
            </a:r>
            <a:r>
              <a:rPr lang="en-US" sz="2000" b="1" dirty="0"/>
              <a:t> </a:t>
            </a:r>
            <a:r>
              <a:rPr lang="en-US" sz="2000" b="1" dirty="0" err="1"/>
              <a:t>cara</a:t>
            </a:r>
            <a:r>
              <a:rPr lang="en-US" sz="2000" b="1" dirty="0"/>
              <a:t> </a:t>
            </a:r>
            <a:r>
              <a:rPr lang="en-US" sz="2000" b="1" dirty="0" err="1"/>
              <a:t>berperilaku</a:t>
            </a:r>
            <a:r>
              <a:rPr lang="en-US" sz="2000" b="1" dirty="0"/>
              <a:t> </a:t>
            </a:r>
            <a:r>
              <a:rPr lang="en-US" sz="2000" b="1" dirty="0" err="1"/>
              <a:t>tetapi</a:t>
            </a:r>
            <a:r>
              <a:rPr lang="en-US" sz="2000" b="1" dirty="0"/>
              <a:t> </a:t>
            </a:r>
            <a:r>
              <a:rPr lang="en-US" sz="2000" b="1" dirty="0" err="1"/>
              <a:t>diterima</a:t>
            </a:r>
            <a:r>
              <a:rPr lang="en-US" sz="2000" b="1" dirty="0"/>
              <a:t> </a:t>
            </a:r>
            <a:r>
              <a:rPr lang="en-US" sz="2000" b="1" dirty="0" err="1"/>
              <a:t>sbg</a:t>
            </a:r>
            <a:r>
              <a:rPr lang="en-US" sz="2000" b="1" dirty="0"/>
              <a:t> </a:t>
            </a:r>
            <a:r>
              <a:rPr lang="en-US" sz="2000" b="1" dirty="0" err="1"/>
              <a:t>kaidah</a:t>
            </a:r>
            <a:r>
              <a:rPr lang="en-US" sz="2000" b="1" dirty="0"/>
              <a:t> </a:t>
            </a:r>
            <a:r>
              <a:rPr lang="en-US" sz="2000" b="1" dirty="0" err="1"/>
              <a:t>pengatur</a:t>
            </a:r>
            <a:endParaRPr lang="en-US" sz="2000" b="1" dirty="0"/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000" b="1" dirty="0"/>
              <a:t>Custom (</a:t>
            </a:r>
            <a:r>
              <a:rPr lang="en-US" sz="2000" b="1" dirty="0" err="1"/>
              <a:t>adat</a:t>
            </a:r>
            <a:r>
              <a:rPr lang="en-US" sz="2000" b="1" dirty="0"/>
              <a:t> </a:t>
            </a:r>
            <a:r>
              <a:rPr lang="en-US" sz="2000" b="1" dirty="0" err="1"/>
              <a:t>istiadat</a:t>
            </a:r>
            <a:r>
              <a:rPr lang="en-US" sz="2000" b="1" dirty="0"/>
              <a:t>) : </a:t>
            </a:r>
            <a:r>
              <a:rPr lang="en-US" sz="2000" b="1" dirty="0" err="1"/>
              <a:t>tata</a:t>
            </a:r>
            <a:r>
              <a:rPr lang="en-US" sz="2000" b="1" dirty="0"/>
              <a:t> </a:t>
            </a:r>
            <a:r>
              <a:rPr lang="en-US" sz="2000" b="1" dirty="0" err="1"/>
              <a:t>kelakuan</a:t>
            </a:r>
            <a:r>
              <a:rPr lang="en-US" sz="2000" b="1" dirty="0"/>
              <a:t> </a:t>
            </a:r>
            <a:r>
              <a:rPr lang="en-US" sz="2000" b="1" dirty="0" err="1"/>
              <a:t>yg</a:t>
            </a:r>
            <a:r>
              <a:rPr lang="en-US" sz="2000" b="1" dirty="0"/>
              <a:t> </a:t>
            </a:r>
            <a:r>
              <a:rPr lang="en-US" sz="2000" b="1" dirty="0" err="1"/>
              <a:t>kekal</a:t>
            </a:r>
            <a:r>
              <a:rPr lang="en-US" sz="2000" b="1" dirty="0"/>
              <a:t> </a:t>
            </a:r>
            <a:r>
              <a:rPr lang="en-US" sz="2000" b="1" dirty="0" err="1"/>
              <a:t>serta</a:t>
            </a:r>
            <a:r>
              <a:rPr lang="en-US" sz="2000" b="1" dirty="0"/>
              <a:t> </a:t>
            </a:r>
            <a:r>
              <a:rPr lang="en-US" sz="2000" b="1" dirty="0" err="1"/>
              <a:t>kuat</a:t>
            </a:r>
            <a:r>
              <a:rPr lang="en-US" sz="2000" b="1" dirty="0"/>
              <a:t> </a:t>
            </a:r>
            <a:r>
              <a:rPr lang="en-US" sz="2000" b="1" dirty="0" err="1"/>
              <a:t>integrasinya</a:t>
            </a:r>
            <a:r>
              <a:rPr lang="en-US" sz="2000" b="1" dirty="0"/>
              <a:t> dg pola2 </a:t>
            </a:r>
            <a:r>
              <a:rPr lang="en-US" sz="2000" b="1" dirty="0" err="1"/>
              <a:t>kelakuan</a:t>
            </a:r>
            <a:r>
              <a:rPr lang="en-US" sz="2000" b="1" dirty="0"/>
              <a:t> </a:t>
            </a:r>
            <a:r>
              <a:rPr lang="en-US" sz="2000" b="1" dirty="0" err="1"/>
              <a:t>masyarakat</a:t>
            </a:r>
            <a:endParaRPr lang="en-US" sz="2000" b="1" dirty="0"/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000" b="1" dirty="0"/>
              <a:t>Living law/ people’s law/ traditional law/ customary law/ </a:t>
            </a:r>
            <a:r>
              <a:rPr lang="en-US" sz="2000" b="1" dirty="0" err="1"/>
              <a:t>hukum</a:t>
            </a:r>
            <a:r>
              <a:rPr lang="en-US" sz="2000" b="1" dirty="0"/>
              <a:t> </a:t>
            </a:r>
            <a:r>
              <a:rPr lang="en-US" sz="2000" b="1" dirty="0" err="1"/>
              <a:t>rakyat</a:t>
            </a:r>
            <a:r>
              <a:rPr lang="en-US" sz="2000" b="1" dirty="0"/>
              <a:t>/ </a:t>
            </a:r>
            <a:r>
              <a:rPr lang="en-US" sz="2000" b="1" dirty="0" err="1"/>
              <a:t>adatrecht</a:t>
            </a:r>
            <a:r>
              <a:rPr lang="en-US" sz="2000" b="1" dirty="0"/>
              <a:t>/ </a:t>
            </a:r>
            <a:r>
              <a:rPr lang="en-US" sz="2000" b="1" dirty="0" err="1"/>
              <a:t>hukum</a:t>
            </a:r>
            <a:r>
              <a:rPr lang="en-US" sz="2000" b="1" dirty="0"/>
              <a:t> </a:t>
            </a:r>
            <a:r>
              <a:rPr lang="en-US" sz="2000" b="1" dirty="0" err="1"/>
              <a:t>adat</a:t>
            </a:r>
            <a:r>
              <a:rPr lang="en-US" sz="2000" b="1" dirty="0"/>
              <a:t> : </a:t>
            </a:r>
            <a:r>
              <a:rPr lang="en-US" sz="2000" b="1" dirty="0" err="1"/>
              <a:t>perintah</a:t>
            </a:r>
            <a:r>
              <a:rPr lang="en-US" sz="2000" b="1" dirty="0"/>
              <a:t>, </a:t>
            </a:r>
            <a:r>
              <a:rPr lang="en-US" sz="2000" b="1" dirty="0" err="1"/>
              <a:t>larangan</a:t>
            </a:r>
            <a:r>
              <a:rPr lang="en-US" sz="2000" b="1" dirty="0"/>
              <a:t>, </a:t>
            </a:r>
            <a:r>
              <a:rPr lang="en-US" sz="2000" b="1" dirty="0" err="1"/>
              <a:t>kebolehan</a:t>
            </a:r>
            <a:endParaRPr lang="en-US" sz="2000" b="1" dirty="0"/>
          </a:p>
          <a:p>
            <a:pPr marL="609600" indent="-609600" eaLnBrk="1" hangingPunct="1">
              <a:buFontTx/>
              <a:buNone/>
            </a:pPr>
            <a:r>
              <a:rPr lang="en-US" sz="2000" dirty="0"/>
              <a:t>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4213" y="609601"/>
            <a:ext cx="79914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sz="2800" b="1" dirty="0" err="1"/>
              <a:t>Bagaimana</a:t>
            </a:r>
            <a:r>
              <a:rPr lang="en-US" sz="2800" b="1" dirty="0"/>
              <a:t> </a:t>
            </a:r>
            <a:r>
              <a:rPr lang="en-US" sz="2800" b="1" dirty="0" err="1"/>
              <a:t>membedakan</a:t>
            </a:r>
            <a:r>
              <a:rPr lang="en-US" sz="2800" b="1" dirty="0"/>
              <a:t> </a:t>
            </a:r>
            <a:r>
              <a:rPr lang="en-US" sz="2800" b="1" dirty="0" err="1"/>
              <a:t>hukum</a:t>
            </a:r>
            <a:r>
              <a:rPr lang="en-US" sz="2800" b="1" dirty="0"/>
              <a:t> </a:t>
            </a:r>
            <a:r>
              <a:rPr lang="en-US" sz="2800" b="1" dirty="0" err="1"/>
              <a:t>adat</a:t>
            </a:r>
            <a:r>
              <a:rPr lang="en-US" sz="2800" b="1" dirty="0"/>
              <a:t> &amp; </a:t>
            </a:r>
            <a:r>
              <a:rPr lang="en-US" sz="2800" b="1" dirty="0" err="1"/>
              <a:t>adat</a:t>
            </a:r>
            <a:r>
              <a:rPr lang="en-US" sz="2800" b="1" dirty="0"/>
              <a:t> </a:t>
            </a:r>
            <a:r>
              <a:rPr lang="en-US" sz="2800" b="1" dirty="0" err="1"/>
              <a:t>istiadat</a:t>
            </a:r>
            <a:r>
              <a:rPr lang="en-US" sz="2800" b="1" dirty="0"/>
              <a:t> ?</a:t>
            </a:r>
          </a:p>
          <a:p>
            <a:pPr eaLnBrk="1" hangingPunct="1">
              <a:buFontTx/>
              <a:buNone/>
            </a:pPr>
            <a:endParaRPr lang="en-US" sz="2800" b="1" dirty="0"/>
          </a:p>
          <a:p>
            <a:pPr eaLnBrk="1" hangingPunct="1">
              <a:buFontTx/>
              <a:buChar char="-"/>
            </a:pP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teoretis</a:t>
            </a:r>
            <a:r>
              <a:rPr lang="en-US" sz="2800" dirty="0"/>
              <a:t> </a:t>
            </a:r>
            <a:r>
              <a:rPr lang="en-US" sz="2800" dirty="0" err="1"/>
              <a:t>dpt</a:t>
            </a:r>
            <a:r>
              <a:rPr lang="en-US" sz="2800" dirty="0"/>
              <a:t>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limitasinya</a:t>
            </a:r>
            <a:endParaRPr lang="en-US" sz="2800" dirty="0"/>
          </a:p>
          <a:p>
            <a:pPr eaLnBrk="1" hangingPunct="1">
              <a:buFontTx/>
              <a:buChar char="-"/>
            </a:pPr>
            <a:r>
              <a:rPr lang="en-US" sz="2800" dirty="0" err="1"/>
              <a:t>Scr</a:t>
            </a:r>
            <a:r>
              <a:rPr lang="en-US" sz="2800" dirty="0"/>
              <a:t> </a:t>
            </a:r>
            <a:r>
              <a:rPr lang="en-US" sz="2800" dirty="0" err="1"/>
              <a:t>praktek</a:t>
            </a:r>
            <a:r>
              <a:rPr lang="en-US" sz="2800" dirty="0"/>
              <a:t> </a:t>
            </a:r>
            <a:r>
              <a:rPr lang="en-US" sz="2800" dirty="0" err="1"/>
              <a:t>sulit</a:t>
            </a:r>
            <a:r>
              <a:rPr lang="en-US" sz="2800" dirty="0"/>
              <a:t> </a:t>
            </a:r>
            <a:r>
              <a:rPr lang="en-US" sz="2800" dirty="0" err="1"/>
              <a:t>dikenali</a:t>
            </a:r>
            <a:r>
              <a:rPr lang="en-US" sz="2800" dirty="0"/>
              <a:t>,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norma</a:t>
            </a:r>
            <a:r>
              <a:rPr lang="en-US" sz="2800" dirty="0"/>
              <a:t> </a:t>
            </a:r>
            <a:r>
              <a:rPr lang="en-US" sz="2800" dirty="0" err="1"/>
              <a:t>mrpk</a:t>
            </a:r>
            <a:r>
              <a:rPr lang="en-US" sz="2800" dirty="0"/>
              <a:t> </a:t>
            </a:r>
            <a:r>
              <a:rPr lang="en-US" sz="2800" dirty="0" err="1"/>
              <a:t>hkm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ato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 </a:t>
            </a:r>
            <a:r>
              <a:rPr lang="en-US" sz="2800" dirty="0" err="1"/>
              <a:t>istiadat</a:t>
            </a:r>
            <a:r>
              <a:rPr lang="en-US" sz="2800" dirty="0"/>
              <a:t> </a:t>
            </a:r>
            <a:r>
              <a:rPr lang="en-US" sz="2800" dirty="0" err="1"/>
              <a:t>sebab</a:t>
            </a:r>
            <a:r>
              <a:rPr lang="en-US" sz="2800" dirty="0"/>
              <a:t> </a:t>
            </a:r>
            <a:r>
              <a:rPr lang="en-US" sz="2800" dirty="0" err="1"/>
              <a:t>hkm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mrpk</a:t>
            </a:r>
            <a:r>
              <a:rPr lang="en-US" sz="2800" dirty="0"/>
              <a:t> </a:t>
            </a:r>
            <a:r>
              <a:rPr lang="en-US" sz="2800" dirty="0" err="1"/>
              <a:t>sebagian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istiadat</a:t>
            </a:r>
            <a:r>
              <a:rPr lang="en-US" sz="2800" dirty="0"/>
              <a:t> (</a:t>
            </a:r>
            <a:r>
              <a:rPr lang="en-US" sz="2800" dirty="0" err="1"/>
              <a:t>Solemen</a:t>
            </a:r>
            <a:r>
              <a:rPr lang="en-US" sz="2800" dirty="0"/>
              <a:t> B. </a:t>
            </a:r>
            <a:r>
              <a:rPr lang="en-US" sz="2800" dirty="0" err="1"/>
              <a:t>Taneko</a:t>
            </a:r>
            <a:r>
              <a:rPr lang="en-US" sz="2800" dirty="0"/>
              <a:t>, 1987: 5) </a:t>
            </a:r>
          </a:p>
          <a:p>
            <a:pPr eaLnBrk="1" hangingPunct="1">
              <a:buFontTx/>
              <a:buChar char="-"/>
            </a:pPr>
            <a:endParaRPr lang="en-US" sz="2800" dirty="0"/>
          </a:p>
        </p:txBody>
      </p:sp>
      <p:pic>
        <p:nvPicPr>
          <p:cNvPr id="5125" name="Picture 5" descr="D:\GAMBAR\PowerP Signs &amp; Symbols\shape04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572000"/>
            <a:ext cx="2743200" cy="1635125"/>
          </a:xfrm>
          <a:prstGeom prst="rect">
            <a:avLst/>
          </a:prstGeom>
          <a:noFill/>
        </p:spPr>
      </p:pic>
      <p:pic>
        <p:nvPicPr>
          <p:cNvPr id="6" name="Picture 5" descr="D:\GAMBAR\PowerP Signs &amp; Symbols\shape04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648200"/>
            <a:ext cx="2895600" cy="1635125"/>
          </a:xfrm>
          <a:prstGeom prst="rect">
            <a:avLst/>
          </a:prstGeom>
          <a:noFill/>
        </p:spPr>
      </p:pic>
      <p:pic>
        <p:nvPicPr>
          <p:cNvPr id="7" name="Picture 6" descr="D:\GAMBAR\PowerP Signs &amp; Symbols\shape04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572000"/>
            <a:ext cx="2895600" cy="163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143875" cy="4985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3200" b="1" dirty="0">
                <a:solidFill>
                  <a:srgbClr val="C00000"/>
                </a:solidFill>
              </a:rPr>
              <a:t>Leopold </a:t>
            </a:r>
            <a:r>
              <a:rPr lang="en-US" sz="3200" b="1" dirty="0" err="1">
                <a:solidFill>
                  <a:srgbClr val="C00000"/>
                </a:solidFill>
              </a:rPr>
              <a:t>Pospisil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hkm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mrpkn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suatu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aktivitas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dlm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suatu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kebudayaan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yg</a:t>
            </a:r>
            <a:r>
              <a:rPr lang="en-US" sz="2200" dirty="0">
                <a:sym typeface="Wingdings" pitchFamily="2" charset="2"/>
              </a:rPr>
              <a:t> </a:t>
            </a:r>
          </a:p>
          <a:p>
            <a:pPr eaLnBrk="1" hangingPunct="1"/>
            <a:r>
              <a:rPr lang="en-US" sz="2200" dirty="0">
                <a:sym typeface="Wingdings" pitchFamily="2" charset="2"/>
              </a:rPr>
              <a:t>      </a:t>
            </a:r>
            <a:r>
              <a:rPr lang="en-US" sz="2200" dirty="0" err="1">
                <a:sym typeface="Wingdings" pitchFamily="2" charset="2"/>
              </a:rPr>
              <a:t>memiliki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fungsi</a:t>
            </a:r>
            <a:r>
              <a:rPr lang="en-US" sz="2200" dirty="0">
                <a:sym typeface="Wingdings" pitchFamily="2" charset="2"/>
              </a:rPr>
              <a:t> control social. </a:t>
            </a:r>
          </a:p>
          <a:p>
            <a:pPr eaLnBrk="1" hangingPunct="1"/>
            <a:endParaRPr lang="en-US" sz="2200" dirty="0">
              <a:sym typeface="Wingdings" pitchFamily="2" charset="2"/>
            </a:endParaRPr>
          </a:p>
          <a:p>
            <a:pPr eaLnBrk="1" hangingPunct="1"/>
            <a:r>
              <a:rPr lang="en-US" sz="2200" dirty="0" err="1">
                <a:sym typeface="Wingdings" pitchFamily="2" charset="2"/>
              </a:rPr>
              <a:t>Utk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membedakan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hkm</a:t>
            </a:r>
            <a:r>
              <a:rPr lang="en-US" sz="2200" dirty="0">
                <a:sym typeface="Wingdings" pitchFamily="2" charset="2"/>
              </a:rPr>
              <a:t> dg </a:t>
            </a:r>
            <a:r>
              <a:rPr lang="en-US" sz="2200" dirty="0" err="1">
                <a:sym typeface="Wingdings" pitchFamily="2" charset="2"/>
              </a:rPr>
              <a:t>aktvtas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lainnya</a:t>
            </a:r>
            <a:r>
              <a:rPr lang="en-US" sz="2200" dirty="0">
                <a:sym typeface="Wingdings" pitchFamily="2" charset="2"/>
              </a:rPr>
              <a:t>, </a:t>
            </a:r>
            <a:r>
              <a:rPr lang="en-US" sz="2200" dirty="0" err="1">
                <a:sym typeface="Wingdings" pitchFamily="2" charset="2"/>
              </a:rPr>
              <a:t>ada</a:t>
            </a:r>
            <a:r>
              <a:rPr lang="en-US" sz="2200" dirty="0">
                <a:sym typeface="Wingdings" pitchFamily="2" charset="2"/>
              </a:rPr>
              <a:t> 4 </a:t>
            </a:r>
            <a:r>
              <a:rPr lang="en-US" sz="2200" dirty="0" err="1">
                <a:sym typeface="Wingdings" pitchFamily="2" charset="2"/>
              </a:rPr>
              <a:t>ciri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hukum</a:t>
            </a:r>
            <a:r>
              <a:rPr lang="en-US" sz="2200" dirty="0">
                <a:sym typeface="Wingdings" pitchFamily="2" charset="2"/>
              </a:rPr>
              <a:t> (Attributes of law)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200" b="1" dirty="0" err="1">
                <a:sym typeface="Wingdings" pitchFamily="2" charset="2"/>
              </a:rPr>
              <a:t>Attribut</a:t>
            </a:r>
            <a:r>
              <a:rPr lang="en-US" sz="2200" b="1" dirty="0">
                <a:sym typeface="Wingdings" pitchFamily="2" charset="2"/>
              </a:rPr>
              <a:t> of Authority</a:t>
            </a:r>
          </a:p>
          <a:p>
            <a:pPr marL="457200" indent="-457200" eaLnBrk="1" hangingPunct="1"/>
            <a:endParaRPr lang="en-US" sz="2200" dirty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US" sz="2200" b="1" dirty="0">
                <a:sym typeface="Wingdings" pitchFamily="2" charset="2"/>
              </a:rPr>
              <a:t>2.   </a:t>
            </a:r>
            <a:r>
              <a:rPr lang="en-US" sz="2200" b="1" dirty="0" err="1">
                <a:sym typeface="Wingdings" pitchFamily="2" charset="2"/>
              </a:rPr>
              <a:t>Attribut</a:t>
            </a:r>
            <a:r>
              <a:rPr lang="en-US" sz="2200" b="1" dirty="0">
                <a:sym typeface="Wingdings" pitchFamily="2" charset="2"/>
              </a:rPr>
              <a:t> of Intention of Universal Application </a:t>
            </a:r>
          </a:p>
          <a:p>
            <a:pPr eaLnBrk="1" hangingPunct="1">
              <a:buFontTx/>
              <a:buNone/>
            </a:pPr>
            <a:r>
              <a:rPr lang="en-US" sz="2200" dirty="0">
                <a:sym typeface="Wingdings" pitchFamily="2" charset="2"/>
              </a:rPr>
              <a:t>   </a:t>
            </a:r>
          </a:p>
          <a:p>
            <a:pPr eaLnBrk="1" hangingPunct="1">
              <a:buFontTx/>
              <a:buNone/>
            </a:pPr>
            <a:r>
              <a:rPr lang="en-US" sz="2200" b="1" dirty="0">
                <a:sym typeface="Wingdings" pitchFamily="2" charset="2"/>
              </a:rPr>
              <a:t>3.  </a:t>
            </a:r>
            <a:r>
              <a:rPr lang="en-US" sz="2200" b="1" dirty="0" err="1">
                <a:sym typeface="Wingdings" pitchFamily="2" charset="2"/>
              </a:rPr>
              <a:t>Attribut</a:t>
            </a:r>
            <a:r>
              <a:rPr lang="en-US" sz="2200" b="1" dirty="0">
                <a:sym typeface="Wingdings" pitchFamily="2" charset="2"/>
              </a:rPr>
              <a:t> of Obligation</a:t>
            </a:r>
          </a:p>
          <a:p>
            <a:pPr eaLnBrk="1" hangingPunct="1">
              <a:buFontTx/>
              <a:buNone/>
            </a:pPr>
            <a:endParaRPr lang="en-US" sz="2200" b="1" dirty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US" sz="2200" b="1" dirty="0">
                <a:sym typeface="Wingdings" pitchFamily="2" charset="2"/>
              </a:rPr>
              <a:t>4.  </a:t>
            </a:r>
            <a:r>
              <a:rPr lang="en-US" sz="2200" b="1" dirty="0" err="1">
                <a:sym typeface="Wingdings" pitchFamily="2" charset="2"/>
              </a:rPr>
              <a:t>Attribut</a:t>
            </a:r>
            <a:r>
              <a:rPr lang="en-US" sz="2200" b="1" dirty="0">
                <a:sym typeface="Wingdings" pitchFamily="2" charset="2"/>
              </a:rPr>
              <a:t> of Sanction</a:t>
            </a:r>
          </a:p>
          <a:p>
            <a:pPr eaLnBrk="1" hangingPunct="1">
              <a:buFontTx/>
              <a:buNone/>
            </a:pPr>
            <a:endParaRPr lang="en-US" sz="2200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7991475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200" dirty="0">
              <a:sym typeface="Wingdings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b="1" dirty="0"/>
              <a:t>B. </a:t>
            </a:r>
            <a:r>
              <a:rPr lang="en-US" sz="2200" b="1" dirty="0" err="1"/>
              <a:t>Pengertian</a:t>
            </a:r>
            <a:r>
              <a:rPr lang="en-US" sz="2200" b="1" dirty="0"/>
              <a:t> </a:t>
            </a:r>
            <a:r>
              <a:rPr lang="en-US" sz="2200" b="1" dirty="0" err="1"/>
              <a:t>Hukum</a:t>
            </a:r>
            <a:r>
              <a:rPr lang="en-US" sz="2200" b="1" dirty="0"/>
              <a:t> </a:t>
            </a:r>
            <a:r>
              <a:rPr lang="en-US" sz="2200" b="1" dirty="0" err="1"/>
              <a:t>Adat</a:t>
            </a:r>
            <a:endParaRPr lang="en-US" sz="2200" b="1" dirty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200" b="1" dirty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b="1" dirty="0">
                <a:sym typeface="Wingdings" pitchFamily="2" charset="2"/>
              </a:rPr>
              <a:t> </a:t>
            </a:r>
            <a:r>
              <a:rPr lang="en-US" sz="2200" dirty="0">
                <a:sym typeface="Wingdings" pitchFamily="2" charset="2"/>
              </a:rPr>
              <a:t>1. </a:t>
            </a:r>
            <a:r>
              <a:rPr lang="en-US" sz="2200" dirty="0" err="1">
                <a:sym typeface="Wingdings" pitchFamily="2" charset="2"/>
              </a:rPr>
              <a:t>Soepomo</a:t>
            </a:r>
            <a:r>
              <a:rPr lang="en-US" sz="2200" dirty="0">
                <a:sym typeface="Wingdings" pitchFamily="2" charset="2"/>
              </a:rPr>
              <a:t> : </a:t>
            </a:r>
            <a:r>
              <a:rPr lang="en-US" sz="2200" dirty="0" err="1">
                <a:sym typeface="Wingdings" pitchFamily="2" charset="2"/>
              </a:rPr>
              <a:t>hkm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yg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tdk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tertulis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dlm</a:t>
            </a:r>
            <a:r>
              <a:rPr lang="en-US" sz="2200" dirty="0">
                <a:sym typeface="Wingdings" pitchFamily="2" charset="2"/>
              </a:rPr>
              <a:t> peraturan2 </a:t>
            </a:r>
            <a:r>
              <a:rPr lang="en-US" sz="2200" dirty="0" err="1">
                <a:sym typeface="Wingdings" pitchFamily="2" charset="2"/>
              </a:rPr>
              <a:t>legislatif</a:t>
            </a:r>
            <a:r>
              <a:rPr lang="en-US" sz="2200" dirty="0">
                <a:sym typeface="Wingdings" pitchFamily="2" charset="2"/>
              </a:rPr>
              <a:t> (</a:t>
            </a:r>
            <a:r>
              <a:rPr lang="en-US" sz="2200" dirty="0" err="1">
                <a:sym typeface="Wingdings" pitchFamily="2" charset="2"/>
              </a:rPr>
              <a:t>unstatutory</a:t>
            </a:r>
            <a:r>
              <a:rPr lang="en-US" sz="2200" dirty="0">
                <a:sym typeface="Wingdings" pitchFamily="2" charset="2"/>
              </a:rPr>
              <a:t> law) </a:t>
            </a:r>
            <a:r>
              <a:rPr lang="en-US" sz="2200" dirty="0" err="1">
                <a:sym typeface="Wingdings" pitchFamily="2" charset="2"/>
              </a:rPr>
              <a:t>meliputi</a:t>
            </a:r>
            <a:r>
              <a:rPr lang="en-US" sz="2200" dirty="0">
                <a:sym typeface="Wingdings" pitchFamily="2" charset="2"/>
              </a:rPr>
              <a:t> peraturan2 </a:t>
            </a:r>
            <a:r>
              <a:rPr lang="en-US" sz="2200" dirty="0" err="1">
                <a:sym typeface="Wingdings" pitchFamily="2" charset="2"/>
              </a:rPr>
              <a:t>hidup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yg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meskipun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tdk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ditetapkan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pihak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berwajib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toh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ditaati</a:t>
            </a:r>
            <a:r>
              <a:rPr lang="en-US" sz="2200" dirty="0">
                <a:sym typeface="Wingdings" pitchFamily="2" charset="2"/>
              </a:rPr>
              <a:t> &amp; </a:t>
            </a:r>
            <a:r>
              <a:rPr lang="en-US" sz="2200" dirty="0" err="1">
                <a:sym typeface="Wingdings" pitchFamily="2" charset="2"/>
              </a:rPr>
              <a:t>didukung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rakyat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berdasar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keyakinan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bhw</a:t>
            </a:r>
            <a:r>
              <a:rPr lang="en-US" sz="2200" dirty="0">
                <a:sym typeface="Wingdings" pitchFamily="2" charset="2"/>
              </a:rPr>
              <a:t> peraturan2 </a:t>
            </a:r>
            <a:r>
              <a:rPr lang="en-US" sz="2200" dirty="0" err="1">
                <a:sym typeface="Wingdings" pitchFamily="2" charset="2"/>
              </a:rPr>
              <a:t>tsb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mempunyai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kekuatan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hkm</a:t>
            </a:r>
            <a:r>
              <a:rPr lang="en-US" sz="2200" dirty="0">
                <a:sym typeface="Wingdings" pitchFamily="2" charset="2"/>
              </a:rPr>
              <a:t>. </a:t>
            </a:r>
            <a:r>
              <a:rPr lang="en-US" sz="2200" dirty="0" err="1">
                <a:sym typeface="Wingdings" pitchFamily="2" charset="2"/>
              </a:rPr>
              <a:t>Hkm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adat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mrpkn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sinonim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dr</a:t>
            </a:r>
            <a:r>
              <a:rPr lang="en-US" sz="2200" dirty="0">
                <a:sym typeface="Wingdings" pitchFamily="2" charset="2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>
                <a:sym typeface="Wingdings" pitchFamily="2" charset="2"/>
              </a:rPr>
              <a:t>     a. </a:t>
            </a:r>
            <a:r>
              <a:rPr lang="en-US" sz="2200" dirty="0" err="1">
                <a:sym typeface="Wingdings" pitchFamily="2" charset="2"/>
              </a:rPr>
              <a:t>unstatutory</a:t>
            </a:r>
            <a:r>
              <a:rPr lang="en-US" sz="2200" dirty="0">
                <a:sym typeface="Wingdings" pitchFamily="2" charset="2"/>
              </a:rPr>
              <a:t> law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>
                <a:sym typeface="Wingdings" pitchFamily="2" charset="2"/>
              </a:rPr>
              <a:t>     b. </a:t>
            </a:r>
            <a:r>
              <a:rPr lang="en-US" sz="2200" dirty="0" err="1">
                <a:sym typeface="Wingdings" pitchFamily="2" charset="2"/>
              </a:rPr>
              <a:t>hkm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yg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hidup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sbg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konvensi</a:t>
            </a:r>
            <a:r>
              <a:rPr lang="en-US" sz="2200" dirty="0">
                <a:sym typeface="Wingdings" pitchFamily="2" charset="2"/>
              </a:rPr>
              <a:t> pd badan2 </a:t>
            </a:r>
            <a:r>
              <a:rPr lang="en-US" sz="2200" dirty="0" err="1">
                <a:sym typeface="Wingdings" pitchFamily="2" charset="2"/>
              </a:rPr>
              <a:t>negara</a:t>
            </a:r>
            <a:r>
              <a:rPr lang="en-US" sz="2200" dirty="0">
                <a:sym typeface="Wingdings" pitchFamily="2" charset="2"/>
              </a:rPr>
              <a:t>(</a:t>
            </a:r>
            <a:r>
              <a:rPr lang="en-US" sz="2200" dirty="0" err="1">
                <a:sym typeface="Wingdings" pitchFamily="2" charset="2"/>
              </a:rPr>
              <a:t>parlemen</a:t>
            </a:r>
            <a:r>
              <a:rPr lang="en-US" sz="2200" dirty="0">
                <a:sym typeface="Wingdings" pitchFamily="2" charset="2"/>
              </a:rPr>
              <a:t>,    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>
                <a:sym typeface="Wingdings" pitchFamily="2" charset="2"/>
              </a:rPr>
              <a:t>          </a:t>
            </a:r>
            <a:r>
              <a:rPr lang="en-US" sz="2200" dirty="0" err="1">
                <a:sym typeface="Wingdings" pitchFamily="2" charset="2"/>
              </a:rPr>
              <a:t>Dewan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propinsi</a:t>
            </a:r>
            <a:r>
              <a:rPr lang="en-US" sz="2200" dirty="0">
                <a:sym typeface="Wingdings" pitchFamily="2" charset="2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>
                <a:sym typeface="Wingdings" pitchFamily="2" charset="2"/>
              </a:rPr>
              <a:t>     c. </a:t>
            </a:r>
            <a:r>
              <a:rPr lang="en-US" sz="2200" dirty="0" err="1">
                <a:sym typeface="Wingdings" pitchFamily="2" charset="2"/>
              </a:rPr>
              <a:t>hkm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yg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timbul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krn</a:t>
            </a:r>
            <a:r>
              <a:rPr lang="en-US" sz="2200" dirty="0">
                <a:sym typeface="Wingdings" pitchFamily="2" charset="2"/>
              </a:rPr>
              <a:t> putusan2 hakim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>
                <a:sym typeface="Wingdings" pitchFamily="2" charset="2"/>
              </a:rPr>
              <a:t>     d. </a:t>
            </a:r>
            <a:r>
              <a:rPr lang="en-US" sz="2200" dirty="0" err="1">
                <a:sym typeface="Wingdings" pitchFamily="2" charset="2"/>
              </a:rPr>
              <a:t>hkm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yg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hidup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sbg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peraturan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kebiasaan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yg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dipertahankan</a:t>
            </a:r>
            <a:r>
              <a:rPr lang="en-US" sz="2200" dirty="0">
                <a:sym typeface="Wingdings" pitchFamily="2" charset="2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>
                <a:sym typeface="Wingdings" pitchFamily="2" charset="2"/>
              </a:rPr>
              <a:t>         </a:t>
            </a:r>
            <a:r>
              <a:rPr lang="en-US" sz="2200" dirty="0" err="1">
                <a:sym typeface="Wingdings" pitchFamily="2" charset="2"/>
              </a:rPr>
              <a:t>di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dlm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pergaulan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hidup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baik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di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kota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maupun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di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desa</a:t>
            </a:r>
            <a:r>
              <a:rPr lang="en-US" sz="2200" dirty="0">
                <a:sym typeface="Wingdings" pitchFamily="2" charset="2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>
                <a:sym typeface="Wingdings" pitchFamily="2" charset="2"/>
              </a:rPr>
              <a:t>        (customary law)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>
                <a:sym typeface="Wingdings" pitchFamily="2" charset="2"/>
              </a:rPr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200" dirty="0">
              <a:sym typeface="Wingdings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>
                <a:sym typeface="Wingdings" pitchFamily="2" charset="2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200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626</Words>
  <Application>Microsoft Office PowerPoint</Application>
  <PresentationFormat>On-screen Show (4:3)</PresentationFormat>
  <Paragraphs>102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Tahoma</vt:lpstr>
      <vt:lpstr>Wingdings</vt:lpstr>
      <vt:lpstr>Wingdings 2</vt:lpstr>
      <vt:lpstr>Office Theme</vt:lpstr>
      <vt:lpstr>HUKUM ADAT DAN SISTEM HUKUM NASIONAL</vt:lpstr>
      <vt:lpstr>BAB I PENDAHULUAN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Indy graph</cp:lastModifiedBy>
  <cp:revision>13</cp:revision>
  <dcterms:created xsi:type="dcterms:W3CDTF">2011-08-11T08:16:06Z</dcterms:created>
  <dcterms:modified xsi:type="dcterms:W3CDTF">2020-09-22T15:46:03Z</dcterms:modified>
</cp:coreProperties>
</file>