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7" r:id="rId10"/>
    <p:sldId id="292" r:id="rId11"/>
    <p:sldId id="293" r:id="rId12"/>
    <p:sldId id="294" r:id="rId13"/>
    <p:sldId id="295" r:id="rId14"/>
    <p:sldId id="273" r:id="rId15"/>
    <p:sldId id="263" r:id="rId16"/>
    <p:sldId id="274" r:id="rId17"/>
    <p:sldId id="264" r:id="rId18"/>
    <p:sldId id="265" r:id="rId19"/>
    <p:sldId id="266" r:id="rId20"/>
    <p:sldId id="277" r:id="rId21"/>
    <p:sldId id="270" r:id="rId22"/>
    <p:sldId id="271" r:id="rId23"/>
    <p:sldId id="282" r:id="rId24"/>
    <p:sldId id="280" r:id="rId25"/>
    <p:sldId id="286" r:id="rId26"/>
    <p:sldId id="287" r:id="rId27"/>
    <p:sldId id="288" r:id="rId28"/>
    <p:sldId id="284" r:id="rId29"/>
    <p:sldId id="285" r:id="rId30"/>
    <p:sldId id="283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77.34628" units="1/cm"/>
          <inkml:channelProperty channel="Y" name="resolution" value="44.39306" units="1/cm"/>
        </inkml:channelProperties>
      </inkml:inkSource>
      <inkml:timestamp xml:id="ts0" timeString="2017-11-28T05:53:44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15890 14919,'0'200,"0"41,0-121,0 0,0-39,0-41,0 0,0 0,0 0,0 0,0 0,0 0,0 0,0 1,0-1,0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7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92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3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7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44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19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3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63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31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00374-C8D4-4872-AD91-AB4B5A10B028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98B080-56B3-4A04-A3DC-0148BBFE50A7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9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NERACA ENERGI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A20B-1D52-48BF-B5E6-1CB3A02C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3970-FB2D-4761-B4EC-4BA05A444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404664"/>
            <a:ext cx="10460280" cy="5464430"/>
          </a:xfrm>
        </p:spPr>
        <p:txBody>
          <a:bodyPr>
            <a:normAutofit/>
          </a:bodyPr>
          <a:lstStyle/>
          <a:p>
            <a:r>
              <a:rPr lang="fi-FI" sz="3200" dirty="0"/>
              <a:t>Untuk padatan dan gas, Cp merupakan fungsi suhu.</a:t>
            </a:r>
            <a:endParaRPr lang="id-ID" sz="3200" dirty="0"/>
          </a:p>
          <a:p>
            <a:pPr>
              <a:buNone/>
            </a:pPr>
            <a:r>
              <a:rPr lang="pt-BR" sz="3200" dirty="0"/>
              <a:t>Beberapa sumber data-data Cp :</a:t>
            </a:r>
            <a:endParaRPr lang="id-ID" sz="3200" dirty="0"/>
          </a:p>
          <a:p>
            <a:pPr lvl="0"/>
            <a:r>
              <a:rPr lang="en-US" sz="3200" dirty="0"/>
              <a:t>Cp = f (T) ;  </a:t>
            </a:r>
          </a:p>
          <a:p>
            <a:pPr lvl="0"/>
            <a:r>
              <a:rPr lang="en-US" sz="3200" dirty="0"/>
              <a:t>appendix D, Coulson and Richardson, “ Chemical Engineering”.</a:t>
            </a:r>
            <a:endParaRPr lang="id-ID" sz="3200" dirty="0"/>
          </a:p>
          <a:p>
            <a:r>
              <a:rPr lang="en-US" sz="3200" dirty="0"/>
              <a:t> Table E.1.  </a:t>
            </a:r>
            <a:r>
              <a:rPr lang="en-US" sz="3200" dirty="0" err="1"/>
              <a:t>Himmelblau</a:t>
            </a:r>
            <a:r>
              <a:rPr lang="en-US" sz="3200" dirty="0"/>
              <a:t>.</a:t>
            </a:r>
            <a:endParaRPr lang="id-ID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Cp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grafik</a:t>
            </a:r>
            <a:r>
              <a:rPr lang="en-US" sz="3200" dirty="0"/>
              <a:t>; </a:t>
            </a:r>
            <a:r>
              <a:rPr lang="en-US" sz="3200" dirty="0" err="1"/>
              <a:t>Geankoplis</a:t>
            </a:r>
            <a:r>
              <a:rPr lang="en-US" sz="3200" dirty="0"/>
              <a:t>;     Perry.</a:t>
            </a:r>
            <a:endParaRPr lang="id-ID" sz="3200" dirty="0"/>
          </a:p>
          <a:p>
            <a:pPr lvl="0"/>
            <a:r>
              <a:rPr lang="en-US" sz="3200" dirty="0"/>
              <a:t>Cp </a:t>
            </a:r>
            <a:r>
              <a:rPr lang="en-US" sz="3200" dirty="0" err="1"/>
              <a:t>untuk</a:t>
            </a:r>
            <a:r>
              <a:rPr lang="en-US" sz="3200" dirty="0"/>
              <a:t> foods and biological material;  appendix A.4, </a:t>
            </a:r>
            <a:r>
              <a:rPr lang="en-US" sz="3200" dirty="0" err="1"/>
              <a:t>Geankoplis</a:t>
            </a:r>
            <a:r>
              <a:rPr lang="en-US" sz="3200" dirty="0"/>
              <a:t>,”Transport Processes and Unit Operation”.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8303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1D515-209C-40B1-94E8-6B129BCE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803"/>
            <a:ext cx="9721080" cy="66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491A9-3686-47CD-B47A-045D47C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4607"/>
            <a:ext cx="10009112" cy="66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2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23392" y="2132856"/>
            <a:ext cx="11304587" cy="2160240"/>
          </a:xfrm>
        </p:spPr>
        <p:txBody>
          <a:bodyPr>
            <a:normAutofit/>
          </a:bodyPr>
          <a:lstStyle/>
          <a:p>
            <a:r>
              <a:rPr lang="id-ID" sz="2800" dirty="0"/>
              <a:t>Kapasitas panas campuran </a:t>
            </a:r>
          </a:p>
          <a:p>
            <a:pPr>
              <a:buNone/>
            </a:pPr>
            <a:r>
              <a:rPr lang="id-ID" sz="2800" dirty="0"/>
              <a:t>			</a:t>
            </a:r>
            <a:r>
              <a:rPr lang="id-ID" sz="4000" dirty="0"/>
              <a:t>Cp campuran = </a:t>
            </a:r>
            <a:r>
              <a:rPr lang="el-GR" sz="4000" dirty="0"/>
              <a:t>Σ</a:t>
            </a:r>
            <a:r>
              <a:rPr lang="id-ID" sz="4000" dirty="0"/>
              <a:t> (y</a:t>
            </a:r>
            <a:r>
              <a:rPr lang="id-ID" sz="4000" baseline="-25000" dirty="0"/>
              <a:t>i</a:t>
            </a:r>
            <a:r>
              <a:rPr lang="id-ID" sz="4000" dirty="0"/>
              <a:t> Cp</a:t>
            </a:r>
            <a:r>
              <a:rPr lang="id-ID" sz="4000" baseline="-25000" dirty="0"/>
              <a:t>i</a:t>
            </a:r>
            <a:r>
              <a:rPr lang="id-ID" sz="4000" dirty="0"/>
              <a:t>)</a:t>
            </a:r>
          </a:p>
          <a:p>
            <a:pPr>
              <a:buNone/>
            </a:pPr>
            <a:r>
              <a:rPr lang="id-ID" sz="2800" dirty="0"/>
              <a:t>	dengan yi adalah fraksi massa / fraksi mol komponen dalam campuran</a:t>
            </a:r>
          </a:p>
          <a:p>
            <a:endParaRPr lang="id-ID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Perubahan entalpi </a:t>
            </a:r>
            <a:br>
              <a:rPr lang="id-ID" dirty="0"/>
            </a:b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𝑑𝐻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e>
                        </m:nary>
                      </m:e>
                    </m:nary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Contoh :</a:t>
                </a:r>
              </a:p>
              <a:p>
                <a:r>
                  <a:rPr lang="id-ID" dirty="0"/>
                  <a:t>Hitung perubahan entalpi 1 mol  udara yang dipanaskan dari 25 C menjadi 100 C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3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0629B8C-8397-479E-8D59-4894AE75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27" y="4005064"/>
            <a:ext cx="10809145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2AD38-07EE-4E89-8ED1-D3A521D71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7" y="4895157"/>
            <a:ext cx="11040813" cy="35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E5CF7-A484-4564-A07C-888C7C2A7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5" y="5363226"/>
            <a:ext cx="10589670" cy="2438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TABEL TERMODINAMIKA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Hubungan entalpi, suhu, dan tekanan, termasuk volum spesifik dan entropi senyawa sering disajikan dalam bentuk tabel . </a:t>
            </a:r>
          </a:p>
          <a:p>
            <a:r>
              <a:rPr lang="id-ID" dirty="0"/>
              <a:t>Data yang tidak tersedia dalam tabel dapat dihitung dengan interpolasi linier</a:t>
            </a:r>
          </a:p>
          <a:p>
            <a:r>
              <a:rPr lang="id-ID" dirty="0"/>
              <a:t>Tabel uap (</a:t>
            </a:r>
            <a:r>
              <a:rPr lang="id-ID" i="1" dirty="0"/>
              <a:t>steam table</a:t>
            </a:r>
            <a:r>
              <a:rPr lang="id-ID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Hitung perubahan entalpi 100 kg steam yang mengalami proses dari keadaan 9 bar 300 C menjadi 5 bar dan uap jenuh.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24648"/>
          </a:xfrm>
        </p:spPr>
        <p:txBody>
          <a:bodyPr>
            <a:normAutofit/>
          </a:bodyPr>
          <a:lstStyle/>
          <a:p>
            <a:r>
              <a:rPr lang="id-ID" dirty="0"/>
              <a:t>NERACA ENERGI TANPA REAKSI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Neraca energi dapat ditulis sesuai dengan hukum Termodinamika I</a:t>
            </a:r>
          </a:p>
          <a:p>
            <a:pPr>
              <a:buNone/>
            </a:pPr>
            <a:r>
              <a:rPr lang="id-ID" dirty="0"/>
              <a:t>[energi masuk] – [energi keluar] + [energi dibangkitkan] – [energi digunakan] = [akumulasi energi]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Untuk sistem steady state [akumulasi energi] = 0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Jika tidak ada energi yang dibangkitkan dan energi yang digunakan di dalam sistem maka </a:t>
            </a:r>
          </a:p>
          <a:p>
            <a:pPr>
              <a:buNone/>
            </a:pPr>
            <a:r>
              <a:rPr lang="id-ID" dirty="0"/>
              <a:t>		[energi masuk] = [energi keluar]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4541" y="906401"/>
            <a:ext cx="9959975" cy="4724400"/>
          </a:xfrm>
        </p:spPr>
        <p:txBody>
          <a:bodyPr/>
          <a:lstStyle/>
          <a:p>
            <a:pPr>
              <a:buNone/>
            </a:pPr>
            <a:r>
              <a:rPr lang="id-ID" dirty="0"/>
              <a:t>Energi terbawa aliran masuk/keluar </a:t>
            </a:r>
          </a:p>
          <a:p>
            <a:r>
              <a:rPr lang="id-ID" dirty="0"/>
              <a:t>Energi dalam, U</a:t>
            </a:r>
          </a:p>
          <a:p>
            <a:r>
              <a:rPr lang="id-ID" dirty="0"/>
              <a:t>Energi potensial, gz, Pv</a:t>
            </a:r>
          </a:p>
          <a:p>
            <a:r>
              <a:rPr lang="id-ID" dirty="0"/>
              <a:t>Energi kinetik, ½ v</a:t>
            </a:r>
            <a:r>
              <a:rPr lang="id-ID" baseline="30000" dirty="0"/>
              <a:t>2</a:t>
            </a:r>
            <a:r>
              <a:rPr lang="id-ID" dirty="0"/>
              <a:t> </a:t>
            </a:r>
          </a:p>
          <a:p>
            <a:pPr>
              <a:buNone/>
            </a:pPr>
            <a:r>
              <a:rPr lang="id-ID" dirty="0"/>
              <a:t>Energi masuk melalui diding sistem</a:t>
            </a:r>
          </a:p>
          <a:p>
            <a:r>
              <a:rPr lang="id-ID" dirty="0"/>
              <a:t>Panas, Q</a:t>
            </a:r>
          </a:p>
          <a:p>
            <a:r>
              <a:rPr lang="id-ID" dirty="0"/>
              <a:t>Kerja, w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095736" y="4786323"/>
            <a:ext cx="33575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Sistem terbuka dengan aliran masuk dan aliran keluar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524100" y="5106098"/>
            <a:ext cx="1571636" cy="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36905" y="5106098"/>
            <a:ext cx="1683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9852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1950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095868" y="421481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6453190" y="421481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5095868" y="378619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Q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8876" y="371475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-w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3392" y="332656"/>
                <a:ext cx="10585176" cy="5840413"/>
              </a:xfrm>
            </p:spPr>
            <p:txBody>
              <a:bodyPr>
                <a:normAutofit/>
              </a:bodyPr>
              <a:lstStyle/>
              <a:p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Neraca massa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m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m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  <a:p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Neraca energi 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(u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gz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½ 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P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m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- (u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gz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½ 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+ Pv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)m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+Q –w = 0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Jika 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=v</a:t>
                </a:r>
                <a:r>
                  <a:rPr lang="id-ID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, z1 = z2 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Maka 	m(</a:t>
                </a:r>
                <a:r>
                  <a:rPr lang="el-GR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Δ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 + </a:t>
                </a:r>
                <a:r>
                  <a:rPr lang="el-GR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Δ</a:t>
                </a: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Pv)=Q-w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id-ID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Neraca energi sering ditulis dalam bentuk neraca entalpi</a:t>
                </a:r>
              </a:p>
              <a:p>
                <a:pPr>
                  <a:buNone/>
                </a:pPr>
                <a:r>
                  <a:rPr lang="id-ID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Pada sistem di mana tidak ada kerja pompa maka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𝑚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∆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𝐻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=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𝑄</m:t>
                    </m:r>
                  </m:oMath>
                </a14:m>
                <a:endParaRPr lang="id-ID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>
                  <a:buNone/>
                </a:pPr>
                <a:endParaRPr lang="id-ID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lvl="4">
                  <a:buNone/>
                </a:pPr>
                <a:endParaRPr lang="id-ID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3392" y="332656"/>
                <a:ext cx="10585176" cy="5840413"/>
              </a:xfrm>
              <a:blipFill rotWithShape="0">
                <a:blip r:embed="rId2"/>
                <a:stretch>
                  <a:fillRect l="-1727" t="-13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DAN SIFAT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1. Sistem : bagian dari alam semesta yang diberi perhatian dalam penyelesaian masalah.</a:t>
            </a:r>
          </a:p>
          <a:p>
            <a:r>
              <a:rPr lang="id-ID" dirty="0"/>
              <a:t>2. Sistem terbuka : sistem menerima masukan masa atau melepaskan massa keluar sistem walaupun jumlah atau komposisi massa dalam sistem mungkin tidak mengalami perubahan.</a:t>
            </a:r>
          </a:p>
          <a:p>
            <a:r>
              <a:rPr lang="id-ID" dirty="0"/>
              <a:t>3. Sistem tertutup : sistem tidak mengalami pemasukan atau pengeluaran massa tapi mungkin mengalami pemasuklan atau pengeluaran energi</a:t>
            </a:r>
          </a:p>
          <a:p>
            <a:r>
              <a:rPr lang="id-ID" dirty="0"/>
              <a:t>4. Sistem tertutup disebut sebagai sistem terisolir jika sistem tersebut tidak  mengalami pemasukan atau pengeluaran energi dalam bentuk apapun</a:t>
            </a:r>
          </a:p>
          <a:p>
            <a:r>
              <a:rPr lang="id-ID" dirty="0"/>
              <a:t>5. Sistem adiabatik : jika sistem tidak mengalami pemasukan atau pengeluaran energi dalam bentuk panas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Seseorang ingin membuat air hangat bersuhu 80 </a:t>
            </a:r>
            <a:r>
              <a:rPr lang="id-ID" baseline="30000" dirty="0"/>
              <a:t>o</a:t>
            </a:r>
            <a:r>
              <a:rPr lang="id-ID" dirty="0"/>
              <a:t>C  1 bar sejumlah 250 kg/jam dengan cara mencampur air suhu 30 </a:t>
            </a:r>
            <a:r>
              <a:rPr lang="id-ID" baseline="30000" dirty="0"/>
              <a:t>o</a:t>
            </a:r>
            <a:r>
              <a:rPr lang="id-ID" dirty="0"/>
              <a:t>C 1 bar dengan steam 1 bar 150</a:t>
            </a:r>
            <a:r>
              <a:rPr lang="id-ID" baseline="30000" dirty="0"/>
              <a:t> o</a:t>
            </a:r>
            <a:r>
              <a:rPr lang="id-ID" dirty="0"/>
              <a:t>C. Hitung jumlah masing-masing arus yang harus dicampur.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U88888888888888, .</a:t>
            </a:r>
            <a:br>
              <a:rPr lang="id-ID" dirty="0"/>
            </a:br>
            <a:r>
              <a:rPr lang="id-ID" dirty="0"/>
              <a:t>“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910" y="297596"/>
            <a:ext cx="8593494" cy="57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49557">
            <a:off x="1818362" y="404664"/>
            <a:ext cx="8566258" cy="60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Uap metanol jenuh sejumlah 250 kg/jam pada suhu 64,7 </a:t>
            </a:r>
            <a:r>
              <a:rPr lang="id-ID" baseline="30000" dirty="0"/>
              <a:t>o</a:t>
            </a:r>
            <a:r>
              <a:rPr lang="id-ID" dirty="0"/>
              <a:t>C akan diembunkan dalam suatu kondenser. Sebagai pendingin digunakan air yang masuk pada suhu 25 </a:t>
            </a:r>
            <a:r>
              <a:rPr lang="id-ID" baseline="30000" dirty="0"/>
              <a:t>o</a:t>
            </a:r>
            <a:r>
              <a:rPr lang="id-ID" dirty="0"/>
              <a:t>C dan keluar pada suhu 45 </a:t>
            </a:r>
            <a:r>
              <a:rPr lang="id-ID" baseline="30000" dirty="0"/>
              <a:t>o</a:t>
            </a:r>
            <a:r>
              <a:rPr lang="id-ID" dirty="0"/>
              <a:t>C. Hitung kebutuhan air pendingin. Diketahui ΔH</a:t>
            </a:r>
            <a:r>
              <a:rPr lang="id-ID" baseline="-25000" dirty="0"/>
              <a:t>v</a:t>
            </a:r>
            <a:r>
              <a:rPr lang="id-ID" dirty="0"/>
              <a:t> metanol =  35,27 kJ/mol.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17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552" y="692696"/>
            <a:ext cx="8631580" cy="540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746095"/>
            <a:ext cx="8813656" cy="45977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Saturated water-pressure table</a:t>
            </a:r>
          </a:p>
        </p:txBody>
      </p:sp>
    </p:spTree>
    <p:extLst>
      <p:ext uri="{BB962C8B-B14F-4D97-AF65-F5344CB8AC3E}">
        <p14:creationId xmlns:p14="http://schemas.microsoft.com/office/powerpoint/2010/main" val="84953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2631"/>
            <a:ext cx="5112568" cy="66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32656"/>
            <a:ext cx="6457900" cy="59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8035"/>
            <a:ext cx="6673924" cy="65404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368" y="404664"/>
            <a:ext cx="4320480" cy="1368152"/>
          </a:xfrm>
        </p:spPr>
        <p:txBody>
          <a:bodyPr>
            <a:normAutofit/>
          </a:bodyPr>
          <a:lstStyle/>
          <a:p>
            <a:r>
              <a:rPr lang="id-ID" sz="4000" dirty="0"/>
              <a:t>Saturated water – temperature 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21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16632"/>
            <a:ext cx="5045158" cy="65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4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ENERGI TERSIMPAN DALAM BENDA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/>
              <a:t>Energi kinetik, yaitu energi yang dimiliki benda terkait dengan gerak relatifnya.</a:t>
            </a:r>
          </a:p>
          <a:p>
            <a:pPr marL="514350" indent="-514350">
              <a:buNone/>
            </a:pPr>
            <a:r>
              <a:rPr lang="id-ID" dirty="0"/>
              <a:t>	Ek = ½  v</a:t>
            </a:r>
            <a:r>
              <a:rPr lang="id-ID" baseline="30000" dirty="0"/>
              <a:t>2</a:t>
            </a:r>
            <a:endParaRPr lang="id-ID" dirty="0"/>
          </a:p>
          <a:p>
            <a:pPr marL="514350" indent="-514350">
              <a:buNone/>
            </a:pPr>
            <a:r>
              <a:rPr lang="id-ID" dirty="0"/>
              <a:t>2. Energi potensial </a:t>
            </a:r>
          </a:p>
          <a:p>
            <a:pPr marL="514350" indent="-514350">
              <a:buNone/>
            </a:pPr>
            <a:r>
              <a:rPr lang="id-ID" dirty="0"/>
              <a:t>	a. Energi potensial sehubungan dengan posisi benda, Ep = gz</a:t>
            </a:r>
          </a:p>
          <a:p>
            <a:pPr marL="514350" indent="-514350">
              <a:buNone/>
            </a:pPr>
            <a:r>
              <a:rPr lang="id-ID" dirty="0"/>
              <a:t>	b. Energi potensial sehunbungan dengan perubahan bentuk/volum, Ep = PV</a:t>
            </a:r>
          </a:p>
          <a:p>
            <a:pPr marL="514350" indent="-514350">
              <a:buNone/>
            </a:pPr>
            <a:r>
              <a:rPr lang="id-ID" dirty="0"/>
              <a:t>3. Energi dalam, U</a:t>
            </a:r>
          </a:p>
          <a:p>
            <a:pPr marL="514350" indent="-514350">
              <a:buNone/>
            </a:pPr>
            <a:r>
              <a:rPr lang="id-ID" dirty="0"/>
              <a:t>4. Entalpi, H, besaran yang dituliskan secara matematis sebagai kemudahan untuk menuliskan (U + PV) yang sering muncul bersamaan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548680"/>
            <a:ext cx="8042076" cy="54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SUPERHEATED STEAM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472" y="2022845"/>
            <a:ext cx="7591325" cy="36691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62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31225"/>
            <a:ext cx="4782352" cy="6768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20400" y="5370840"/>
              <a:ext cx="360" cy="47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1040" y="5361480"/>
                <a:ext cx="1908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096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88640"/>
            <a:ext cx="4603567" cy="64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ENERGI YANG BERPINDAH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Energi sistem dapat bertambah/berkurang melalui cara sbb :</a:t>
            </a:r>
          </a:p>
          <a:p>
            <a:pPr marL="514350" indent="-514350">
              <a:buAutoNum type="arabicPeriod"/>
            </a:pPr>
            <a:r>
              <a:rPr lang="id-ID" dirty="0"/>
              <a:t>Energi terbawa dalam materi yang masuk atau keluar sistem</a:t>
            </a:r>
          </a:p>
          <a:p>
            <a:pPr marL="514350" indent="-514350">
              <a:buAutoNum type="arabicPeriod"/>
            </a:pPr>
            <a:r>
              <a:rPr lang="id-ID" dirty="0"/>
              <a:t>Panas (Q) yang masuk atau keluar akibat perbedaan temperatur sistem dengan lingkungan</a:t>
            </a:r>
          </a:p>
          <a:p>
            <a:pPr marL="514350" indent="-514350">
              <a:buAutoNum type="arabicPeriod"/>
            </a:pPr>
            <a:r>
              <a:rPr lang="id-ID" dirty="0"/>
              <a:t>Kerja (w)</a:t>
            </a:r>
          </a:p>
          <a:p>
            <a:pPr marL="514350" indent="-514350">
              <a:buNone/>
            </a:pPr>
            <a:r>
              <a:rPr lang="id-ID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ENTALPI, 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Energi dalam, U</a:t>
            </a:r>
          </a:p>
          <a:p>
            <a:r>
              <a:rPr lang="id-ID" dirty="0"/>
              <a:t>Energi potensial sehubungan dengan perubahan bentuk/volum, Ep = PV</a:t>
            </a:r>
          </a:p>
          <a:p>
            <a:r>
              <a:rPr lang="id-ID" dirty="0"/>
              <a:t>Entalpi,H,  besaran yang dituliskan secara matematis sebagai kemudahan untuk menuliskan (U + PV) yang sering muncul bersamaan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>JENIS PERUBAHAN ENTALPI (PANAS)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83432" y="1845735"/>
            <a:ext cx="4536504" cy="40233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/>
              <a:t>Panas laten</a:t>
            </a:r>
          </a:p>
          <a:p>
            <a:pPr>
              <a:buNone/>
            </a:pPr>
            <a:r>
              <a:rPr lang="id-ID" dirty="0"/>
              <a:t>Berkaitan dengan perubahan kandungan energi benda yang mengakibatkan perubahan fasa seperti penguapan, pengembunan, peleburan dan juga bentuk kristal</a:t>
            </a:r>
          </a:p>
          <a:p>
            <a:pPr>
              <a:buNone/>
            </a:pPr>
            <a:r>
              <a:rPr lang="id-ID" dirty="0"/>
              <a:t>Perubahan fasa untuk benda murni berlangsung pada suhu dan tekanan yang tetap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68008" y="1845735"/>
            <a:ext cx="4937760" cy="40233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/>
              <a:t>Panas sensibel</a:t>
            </a:r>
          </a:p>
          <a:p>
            <a:pPr>
              <a:buNone/>
            </a:pPr>
            <a:r>
              <a:rPr lang="id-ID" dirty="0"/>
              <a:t>Jika sebuah benda dipanasi atau didinginkan maka perubahan kandungan energi terlihat sebagai perubahan temperatur</a:t>
            </a:r>
          </a:p>
          <a:p>
            <a:pPr>
              <a:buNone/>
            </a:pPr>
            <a:r>
              <a:rPr lang="id-ID" dirty="0"/>
              <a:t>Hubungan antara perubahan kandungan energi benda dengan suhu :</a:t>
            </a:r>
          </a:p>
          <a:p>
            <a:pPr marL="514350" indent="-514350">
              <a:buAutoNum type="alphaLcPeriod"/>
            </a:pPr>
            <a:r>
              <a:rPr lang="id-ID" dirty="0"/>
              <a:t>Pemanasan/pendinginan dilakukan pada volum tetap,dU = Cv.dT </a:t>
            </a:r>
          </a:p>
          <a:p>
            <a:pPr marL="514350" indent="-514350">
              <a:buAutoNum type="alphaLcPeriod"/>
            </a:pPr>
            <a:r>
              <a:rPr lang="id-ID" dirty="0"/>
              <a:t>Pemanasan/pendinginan dilakukan pada tekanan tetap, dH = Cp.dT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052736"/>
            <a:ext cx="7400948" cy="582594"/>
          </a:xfrm>
        </p:spPr>
        <p:txBody>
          <a:bodyPr>
            <a:normAutofit fontScale="90000"/>
          </a:bodyPr>
          <a:lstStyle/>
          <a:p>
            <a:r>
              <a:rPr lang="id-ID" dirty="0"/>
              <a:t>KAPASITAS PANAS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60" y="1916832"/>
            <a:ext cx="11305256" cy="4655440"/>
          </a:xfrm>
        </p:spPr>
        <p:txBody>
          <a:bodyPr>
            <a:normAutofit/>
          </a:bodyPr>
          <a:lstStyle/>
          <a:p>
            <a:r>
              <a:rPr lang="id-ID" dirty="0"/>
              <a:t>Cp = [dH/dT]</a:t>
            </a:r>
            <a:r>
              <a:rPr lang="id-ID" baseline="-25000" dirty="0"/>
              <a:t>P</a:t>
            </a:r>
            <a:r>
              <a:rPr lang="id-ID" dirty="0"/>
              <a:t>, banyaknya panas yang diperlukan untuk menaikkan suhu benda pada tekanan tetap</a:t>
            </a:r>
          </a:p>
          <a:p>
            <a:r>
              <a:rPr lang="id-ID" dirty="0"/>
              <a:t>Cv = [dU/dT]</a:t>
            </a:r>
            <a:r>
              <a:rPr lang="id-ID" baseline="-25000" dirty="0"/>
              <a:t>V</a:t>
            </a:r>
            <a:r>
              <a:rPr lang="id-ID" dirty="0"/>
              <a:t>, banyaknya panas yang diperlukan untuk menaikkan suhu benda pada volum tetap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Khusus senyawa yang mendekati gas ideal berlaku : </a:t>
            </a:r>
          </a:p>
          <a:p>
            <a:pPr>
              <a:buNone/>
            </a:pPr>
            <a:r>
              <a:rPr lang="id-ID" dirty="0"/>
              <a:t>Cp= Cv + R</a:t>
            </a:r>
          </a:p>
          <a:p>
            <a:pPr>
              <a:buNone/>
            </a:pPr>
            <a:r>
              <a:rPr lang="id-ID" dirty="0"/>
              <a:t>Cp = 7/2 R untuk gas beratom dua seperti N</a:t>
            </a:r>
            <a:r>
              <a:rPr lang="id-ID" baseline="-25000" dirty="0"/>
              <a:t>2</a:t>
            </a:r>
            <a:r>
              <a:rPr lang="id-ID" dirty="0"/>
              <a:t>, O</a:t>
            </a:r>
            <a:r>
              <a:rPr lang="id-ID" baseline="-25000" dirty="0"/>
              <a:t>2</a:t>
            </a:r>
            <a:r>
              <a:rPr lang="id-ID" dirty="0"/>
              <a:t>  </a:t>
            </a:r>
          </a:p>
          <a:p>
            <a:pPr>
              <a:buNone/>
            </a:pPr>
            <a:r>
              <a:rPr lang="id-ID" dirty="0"/>
              <a:t>Kebanyakan industri beroperasi pada tekanan tetap, sehingga data Cp lebih banyak digunakan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Ketergantungan kapasitas panas terhadap tekanan relatif kecil dibanding ketergantungannya terhadap suhu, karenanya kapasitas panas biasa dianggap tidak tergantung tekanan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5163" y="4017012"/>
            <a:ext cx="57864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7369" y="214313"/>
            <a:ext cx="11784632" cy="6146800"/>
          </a:xfrm>
        </p:spPr>
        <p:txBody>
          <a:bodyPr>
            <a:normAutofit/>
          </a:bodyPr>
          <a:lstStyle/>
          <a:p>
            <a:r>
              <a:rPr lang="id-ID" dirty="0"/>
              <a:t>Beberapa data kapasitas panas pada berbagai suhu disajikan dalam tabel.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Untuk kepraktisan, data eksperimen kapasitas panas pada berbagai suhu disajikan dalam persamaan empiris.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3632" y="952025"/>
            <a:ext cx="664368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31504" y="692696"/>
            <a:ext cx="3214687" cy="70167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788540" y="260648"/>
            <a:ext cx="10636051" cy="6048672"/>
          </a:xfrm>
        </p:spPr>
        <p:txBody>
          <a:bodyPr>
            <a:normAutofit/>
          </a:bodyPr>
          <a:lstStyle/>
          <a:p>
            <a:r>
              <a:rPr lang="id-ID" dirty="0"/>
              <a:t>Untuk rentang suhu kecil, kapasitas panas disajikan sebagai kapasitas panas rata-rata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5480" y="2222276"/>
            <a:ext cx="61436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2166</TotalTime>
  <Words>988</Words>
  <Application>Microsoft Office PowerPoint</Application>
  <PresentationFormat>Widescreen</PresentationFormat>
  <Paragraphs>121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Unicode MS</vt:lpstr>
      <vt:lpstr>Calibri</vt:lpstr>
      <vt:lpstr>Calibri Light</vt:lpstr>
      <vt:lpstr>Cambria Math</vt:lpstr>
      <vt:lpstr>Retrospect</vt:lpstr>
      <vt:lpstr>NERACA ENERGI</vt:lpstr>
      <vt:lpstr>SISTEM DAN SIFAT DASAR</vt:lpstr>
      <vt:lpstr>ENERGI TERSIMPAN DALAM BENDA</vt:lpstr>
      <vt:lpstr>ENERGI YANG BERPINDAH</vt:lpstr>
      <vt:lpstr>ENTALPI, H</vt:lpstr>
      <vt:lpstr>JENIS PERUBAHAN ENTALPI (PANAS)</vt:lpstr>
      <vt:lpstr>KAPASITAS PANAS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entalpi  </vt:lpstr>
      <vt:lpstr>TABEL TERMODINAMIKA</vt:lpstr>
      <vt:lpstr>contoh</vt:lpstr>
      <vt:lpstr>NERACA ENERGI TANPA REAKSI</vt:lpstr>
      <vt:lpstr>PowerPoint Presentation</vt:lpstr>
      <vt:lpstr>PowerPoint Presentation</vt:lpstr>
      <vt:lpstr>CONTOH</vt:lpstr>
      <vt:lpstr>U88888888888888, . “</vt:lpstr>
      <vt:lpstr>PowerPoint Presentation</vt:lpstr>
      <vt:lpstr>CONTOH</vt:lpstr>
      <vt:lpstr>PowerPoint Presentation</vt:lpstr>
      <vt:lpstr>Saturated water-pressure table</vt:lpstr>
      <vt:lpstr>PowerPoint Presentation</vt:lpstr>
      <vt:lpstr>PowerPoint Presentation</vt:lpstr>
      <vt:lpstr>Saturated water – temperature table</vt:lpstr>
      <vt:lpstr>PowerPoint Presentation</vt:lpstr>
      <vt:lpstr>PowerPoint Presentation</vt:lpstr>
      <vt:lpstr>SUPERHEATED STEAM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NERACA ENERGI</dc:title>
  <dc:creator>fadilah</dc:creator>
  <cp:lastModifiedBy>fadilah fadilah</cp:lastModifiedBy>
  <cp:revision>62</cp:revision>
  <dcterms:created xsi:type="dcterms:W3CDTF">2009-07-30T20:42:41Z</dcterms:created>
  <dcterms:modified xsi:type="dcterms:W3CDTF">2019-11-26T22:47:54Z</dcterms:modified>
</cp:coreProperties>
</file>