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4"/>
  </p:handoutMasterIdLst>
  <p:sldIdLst>
    <p:sldId id="367" r:id="rId2"/>
    <p:sldId id="343" r:id="rId3"/>
    <p:sldId id="366" r:id="rId4"/>
    <p:sldId id="293" r:id="rId5"/>
    <p:sldId id="276" r:id="rId6"/>
    <p:sldId id="295" r:id="rId7"/>
    <p:sldId id="271" r:id="rId8"/>
    <p:sldId id="294" r:id="rId9"/>
    <p:sldId id="313" r:id="rId10"/>
    <p:sldId id="310" r:id="rId11"/>
    <p:sldId id="311" r:id="rId12"/>
    <p:sldId id="312" r:id="rId13"/>
    <p:sldId id="334" r:id="rId14"/>
    <p:sldId id="314" r:id="rId15"/>
    <p:sldId id="315" r:id="rId16"/>
    <p:sldId id="320" r:id="rId17"/>
    <p:sldId id="321" r:id="rId18"/>
    <p:sldId id="335" r:id="rId19"/>
    <p:sldId id="316" r:id="rId20"/>
    <p:sldId id="336" r:id="rId21"/>
    <p:sldId id="322" r:id="rId22"/>
    <p:sldId id="323" r:id="rId23"/>
    <p:sldId id="317" r:id="rId24"/>
    <p:sldId id="338" r:id="rId25"/>
    <p:sldId id="324" r:id="rId26"/>
    <p:sldId id="325" r:id="rId27"/>
    <p:sldId id="318" r:id="rId28"/>
    <p:sldId id="337" r:id="rId29"/>
    <p:sldId id="326" r:id="rId30"/>
    <p:sldId id="327" r:id="rId31"/>
    <p:sldId id="319" r:id="rId32"/>
    <p:sldId id="340" r:id="rId33"/>
    <p:sldId id="333" r:id="rId34"/>
    <p:sldId id="339" r:id="rId35"/>
    <p:sldId id="328" r:id="rId36"/>
    <p:sldId id="329" r:id="rId37"/>
    <p:sldId id="330" r:id="rId38"/>
    <p:sldId id="272" r:id="rId39"/>
    <p:sldId id="273" r:id="rId40"/>
    <p:sldId id="275" r:id="rId41"/>
    <p:sldId id="368" r:id="rId42"/>
    <p:sldId id="342" r:id="rId43"/>
  </p:sldIdLst>
  <p:sldSz cx="9144000" cy="6858000" type="screen4x3"/>
  <p:notesSz cx="6853238" cy="9944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FF"/>
    <a:srgbClr val="FFFF99"/>
    <a:srgbClr val="FFFF00"/>
    <a:srgbClr val="0066FF"/>
    <a:srgbClr val="FF3300"/>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85" autoAdjust="0"/>
    <p:restoredTop sz="94631" autoAdjust="0"/>
  </p:normalViewPr>
  <p:slideViewPr>
    <p:cSldViewPr>
      <p:cViewPr varScale="1">
        <p:scale>
          <a:sx n="74" d="100"/>
          <a:sy n="74" d="100"/>
        </p:scale>
        <p:origin x="942" y="5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02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sz="quarter" idx="1"/>
          </p:nvPr>
        </p:nvSpPr>
        <p:spPr bwMode="auto">
          <a:xfrm>
            <a:off x="3883025" y="0"/>
            <a:ext cx="29702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ChangeArrowheads="1"/>
          </p:cNvSpPr>
          <p:nvPr>
            <p:ph type="ftr" sz="quarter" idx="2"/>
          </p:nvPr>
        </p:nvSpPr>
        <p:spPr bwMode="auto">
          <a:xfrm>
            <a:off x="0" y="9447213"/>
            <a:ext cx="29702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1" name="Rectangle 5"/>
          <p:cNvSpPr>
            <a:spLocks noGrp="1" noChangeArrowheads="1"/>
          </p:cNvSpPr>
          <p:nvPr>
            <p:ph type="sldNum" sz="quarter" idx="3"/>
          </p:nvPr>
        </p:nvSpPr>
        <p:spPr bwMode="auto">
          <a:xfrm>
            <a:off x="3883025" y="9447213"/>
            <a:ext cx="29702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C0E33F-900C-46A0-8688-030729976C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5BF10D56-E1FB-4A9B-BAE6-E8D94CBDA723}"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13BE2E0-B903-4FB3-8CCF-FA68196EDD0F}"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A5A9262-8A22-4000-8B1E-937C47C228B2}"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391F209-F69E-4A78-911A-B75011C18513}"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06E7A0A-7F2E-4FBF-A1BC-4B66D001C2B0}"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A5A2CF7-9E91-4AF0-9A50-FA24BDB75E13}"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1103CF3A-3303-4525-B87F-22E917A85D6D}"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B3F5286F-0F1E-4A69-9400-EA8B679970D1}"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D4B8E900-F161-4635-90A9-22760B22B723}"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92A321C-64A6-479A-9162-82496659CE5B}"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E72B3C5-9017-4B96-9FB6-FA904897B5D7}"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p>
          </p:txBody>
        </p:sp>
      </p:grpSp>
      <p:sp>
        <p:nvSpPr>
          <p:cNvPr id="1027"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vl1pPr>
          </a:lstStyle>
          <a:p>
            <a:pPr>
              <a:defRPr/>
            </a:pPr>
            <a:fld id="{648A651B-C603-42C0-9641-4A5313EFCAE2}" type="slidenum">
              <a:rPr lang="en-US"/>
              <a:pPr>
                <a:defRPr/>
              </a:pPr>
              <a:t>‹#›</a:t>
            </a:fld>
            <a:endParaRPr lang="en-US"/>
          </a:p>
        </p:txBody>
      </p:sp>
      <p:sp>
        <p:nvSpPr>
          <p:cNvPr id="1031"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7584" y="1806111"/>
            <a:ext cx="7772400" cy="1143000"/>
          </a:xfrm>
        </p:spPr>
        <p:txBody>
          <a:bodyPr/>
          <a:lstStyle/>
          <a:p>
            <a:pPr eaLnBrk="1" hangingPunct="1">
              <a:buClr>
                <a:schemeClr val="tx2"/>
              </a:buClr>
              <a:defRPr/>
            </a:pPr>
            <a:r>
              <a:rPr lang="en-US" sz="3200">
                <a:latin typeface="Arial" panose="020B0604020202020204" pitchFamily="34" charset="0"/>
                <a:cs typeface="Arial" panose="020B0604020202020204" pitchFamily="34" charset="0"/>
              </a:rPr>
              <a:t>9 Maret 2020</a:t>
            </a:r>
            <a:endParaRPr lang="en-US" sz="3200" dirty="0">
              <a:latin typeface="Arial" panose="020B0604020202020204" pitchFamily="34" charset="0"/>
              <a:cs typeface="Arial" panose="020B0604020202020204" pitchFamily="34" charset="0"/>
            </a:endParaRPr>
          </a:p>
        </p:txBody>
      </p:sp>
      <p:sp>
        <p:nvSpPr>
          <p:cNvPr id="3075" name="Rectangle 4"/>
          <p:cNvSpPr>
            <a:spLocks noChangeArrowheads="1"/>
          </p:cNvSpPr>
          <p:nvPr/>
        </p:nvSpPr>
        <p:spPr bwMode="auto">
          <a:xfrm>
            <a:off x="2286000" y="3816350"/>
            <a:ext cx="4572000" cy="2677656"/>
          </a:xfrm>
          <a:prstGeom prst="rect">
            <a:avLst/>
          </a:prstGeom>
          <a:noFill/>
          <a:ln w="9525">
            <a:noFill/>
            <a:miter lim="800000"/>
            <a:headEnd/>
            <a:tailEnd/>
          </a:ln>
        </p:spPr>
        <p:txBody>
          <a:bodyPr>
            <a:spAutoFit/>
          </a:bodyPr>
          <a:lstStyle/>
          <a:p>
            <a:pPr marL="342900" indent="-342900">
              <a:buFont typeface="Wingdings" pitchFamily="2" charset="2"/>
              <a:buNone/>
              <a:defRPr/>
            </a:pPr>
            <a:r>
              <a:rPr lang="en-US" sz="2800">
                <a:solidFill>
                  <a:schemeClr val="accent4">
                    <a:lumMod val="75000"/>
                  </a:schemeClr>
                </a:solidFill>
                <a:latin typeface="Arial Narrow" panose="020B0606020202030204" pitchFamily="34" charset="0"/>
                <a:sym typeface="Webdings" pitchFamily="18" charset="2"/>
              </a:rPr>
              <a:t></a:t>
            </a:r>
            <a:r>
              <a:rPr lang="en-US" sz="2800">
                <a:solidFill>
                  <a:schemeClr val="accent4">
                    <a:lumMod val="75000"/>
                  </a:schemeClr>
                </a:solidFill>
                <a:latin typeface="Arial Narrow" panose="020B0606020202030204" pitchFamily="34" charset="0"/>
              </a:rPr>
              <a:t> Pengertian Peremajaan Kota</a:t>
            </a:r>
            <a:endParaRPr lang="en-US" sz="2800" dirty="0">
              <a:solidFill>
                <a:schemeClr val="accent4">
                  <a:lumMod val="75000"/>
                </a:schemeClr>
              </a:solidFill>
              <a:latin typeface="Arial Narrow" panose="020B0606020202030204" pitchFamily="34" charset="0"/>
            </a:endParaRPr>
          </a:p>
          <a:p>
            <a:pPr marL="342900" indent="-342900">
              <a:buFont typeface="Wingdings" pitchFamily="2" charset="2"/>
              <a:buNone/>
              <a:defRPr/>
            </a:pPr>
            <a:r>
              <a:rPr lang="en-US" sz="2800">
                <a:solidFill>
                  <a:srgbClr val="FFFFFF"/>
                </a:solidFill>
                <a:latin typeface="Arial Narrow" panose="020B0606020202030204" pitchFamily="34" charset="0"/>
                <a:sym typeface="Webdings" pitchFamily="18" charset="2"/>
              </a:rPr>
              <a:t></a:t>
            </a:r>
            <a:r>
              <a:rPr lang="en-US" sz="2800">
                <a:solidFill>
                  <a:srgbClr val="FFFFFF"/>
                </a:solidFill>
                <a:latin typeface="Arial Narrow" panose="020B0606020202030204" pitchFamily="34" charset="0"/>
              </a:rPr>
              <a:t> Paradigma Peremajaan Kota</a:t>
            </a:r>
          </a:p>
          <a:p>
            <a:pPr marL="342900" indent="-342900">
              <a:defRPr/>
            </a:pPr>
            <a:r>
              <a:rPr lang="en-US" sz="2800">
                <a:solidFill>
                  <a:schemeClr val="tx1">
                    <a:lumMod val="25000"/>
                  </a:schemeClr>
                </a:solidFill>
                <a:latin typeface="Arial Narrow" panose="020B0606020202030204" pitchFamily="34" charset="0"/>
                <a:sym typeface="Webdings" pitchFamily="18" charset="2"/>
              </a:rPr>
              <a:t></a:t>
            </a:r>
            <a:r>
              <a:rPr lang="en-US" sz="2800">
                <a:solidFill>
                  <a:schemeClr val="tx1">
                    <a:lumMod val="25000"/>
                  </a:schemeClr>
                </a:solidFill>
                <a:latin typeface="Arial Narrow" panose="020B0606020202030204" pitchFamily="34" charset="0"/>
              </a:rPr>
              <a:t> Identifikasi Permasalahan</a:t>
            </a:r>
          </a:p>
          <a:p>
            <a:pPr marL="342900" indent="-342900">
              <a:buFont typeface="Wingdings" pitchFamily="2" charset="2"/>
              <a:buNone/>
              <a:defRPr/>
            </a:pPr>
            <a:r>
              <a:rPr lang="en-US" sz="2800">
                <a:solidFill>
                  <a:schemeClr val="tx1">
                    <a:lumMod val="25000"/>
                  </a:schemeClr>
                </a:solidFill>
                <a:latin typeface="Arial Narrow" panose="020B0606020202030204" pitchFamily="34" charset="0"/>
                <a:sym typeface="Webdings" pitchFamily="18" charset="2"/>
              </a:rPr>
              <a:t></a:t>
            </a:r>
            <a:r>
              <a:rPr lang="en-US" sz="2800">
                <a:solidFill>
                  <a:schemeClr val="tx1">
                    <a:lumMod val="25000"/>
                  </a:schemeClr>
                </a:solidFill>
                <a:latin typeface="Arial Narrow" panose="020B0606020202030204" pitchFamily="34" charset="0"/>
              </a:rPr>
              <a:t> Menyusun Konsep Implementasi</a:t>
            </a:r>
            <a:endParaRPr lang="en-US" sz="2800" dirty="0">
              <a:solidFill>
                <a:schemeClr val="tx1">
                  <a:lumMod val="25000"/>
                </a:schemeClr>
              </a:solidFill>
              <a:latin typeface="Arial Narrow" panose="020B0606020202030204" pitchFamily="34" charset="0"/>
            </a:endParaRPr>
          </a:p>
          <a:p>
            <a:pPr marL="342900" indent="-342900">
              <a:buFont typeface="Wingdings" pitchFamily="2" charset="2"/>
              <a:buNone/>
              <a:defRPr/>
            </a:pPr>
            <a:r>
              <a:rPr lang="en-US" sz="2800">
                <a:solidFill>
                  <a:schemeClr val="tx1">
                    <a:lumMod val="25000"/>
                  </a:schemeClr>
                </a:solidFill>
                <a:latin typeface="Arial Narrow" panose="020B0606020202030204" pitchFamily="34" charset="0"/>
                <a:sym typeface="Webdings" pitchFamily="18" charset="2"/>
              </a:rPr>
              <a:t> Menyikapi Peremajaan Kota</a:t>
            </a:r>
            <a:endParaRPr lang="en-US" sz="2800" dirty="0">
              <a:solidFill>
                <a:schemeClr val="tx1">
                  <a:lumMod val="25000"/>
                </a:schemeClr>
              </a:solidFill>
              <a:latin typeface="Arial Narrow" panose="020B0606020202030204" pitchFamily="34" charset="0"/>
              <a:sym typeface="Webdings" pitchFamily="18" charset="2"/>
            </a:endParaRPr>
          </a:p>
        </p:txBody>
      </p:sp>
      <p:sp>
        <p:nvSpPr>
          <p:cNvPr id="3076" name="Rectangle 4"/>
          <p:cNvSpPr>
            <a:spLocks noChangeArrowheads="1"/>
          </p:cNvSpPr>
          <p:nvPr/>
        </p:nvSpPr>
        <p:spPr bwMode="auto">
          <a:xfrm>
            <a:off x="544016" y="2836862"/>
            <a:ext cx="8055968" cy="954107"/>
          </a:xfrm>
          <a:prstGeom prst="rect">
            <a:avLst/>
          </a:prstGeom>
          <a:noFill/>
          <a:ln w="9525">
            <a:noFill/>
            <a:miter lim="800000"/>
            <a:headEnd/>
            <a:tailEnd/>
          </a:ln>
        </p:spPr>
        <p:txBody>
          <a:bodyPr wrap="square">
            <a:spAutoFit/>
          </a:bodyPr>
          <a:lstStyle/>
          <a:p>
            <a:pPr marL="342900" indent="-342900" algn="ctr">
              <a:buFont typeface="Wingdings" pitchFamily="2" charset="2"/>
              <a:buNone/>
            </a:pPr>
            <a:r>
              <a:rPr lang="id-ID" sz="2800">
                <a:latin typeface="Arial" panose="020B0604020202020204" pitchFamily="34" charset="0"/>
                <a:cs typeface="Arial" panose="020B0604020202020204" pitchFamily="34" charset="0"/>
                <a:sym typeface="Webdings" pitchFamily="18" charset="2"/>
              </a:rPr>
              <a:t>      </a:t>
            </a:r>
            <a:r>
              <a:rPr lang="en-US" sz="2800">
                <a:solidFill>
                  <a:srgbClr val="FFFF99"/>
                </a:solidFill>
                <a:latin typeface="Arial" panose="020B0604020202020204" pitchFamily="34" charset="0"/>
                <a:cs typeface="Arial" panose="020B0604020202020204" pitchFamily="34" charset="0"/>
              </a:rPr>
              <a:t>ESENSI PEREMAJAAN KOTA</a:t>
            </a:r>
          </a:p>
          <a:p>
            <a:pPr marL="342900" indent="-342900" algn="ctr">
              <a:buFont typeface="Wingdings" pitchFamily="2" charset="2"/>
              <a:buNone/>
            </a:pPr>
            <a:r>
              <a:rPr lang="en-US" sz="2800">
                <a:solidFill>
                  <a:srgbClr val="FFFF99"/>
                </a:solidFill>
                <a:latin typeface="Arial" panose="020B0604020202020204" pitchFamily="34" charset="0"/>
                <a:cs typeface="Arial" panose="020B0604020202020204" pitchFamily="34" charset="0"/>
              </a:rPr>
              <a:t>DAN TIPOLOGINYA</a:t>
            </a:r>
          </a:p>
        </p:txBody>
      </p:sp>
      <p:sp>
        <p:nvSpPr>
          <p:cNvPr id="5" name="Rectangle 2">
            <a:extLst>
              <a:ext uri="{FF2B5EF4-FFF2-40B4-BE49-F238E27FC236}">
                <a16:creationId xmlns:a16="http://schemas.microsoft.com/office/drawing/2014/main" id="{AE46A481-4FB6-4D3B-9AFC-619E601654CB}"/>
              </a:ext>
            </a:extLst>
          </p:cNvPr>
          <p:cNvSpPr txBox="1">
            <a:spLocks noChangeArrowheads="1"/>
          </p:cNvSpPr>
          <p:nvPr/>
        </p:nvSpPr>
        <p:spPr bwMode="auto">
          <a:xfrm>
            <a:off x="544016" y="82662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buClr>
                <a:schemeClr val="tx2"/>
              </a:buClr>
              <a:defRPr/>
            </a:pPr>
            <a:r>
              <a:rPr lang="en-US">
                <a:solidFill>
                  <a:srgbClr val="FFFF00"/>
                </a:solidFill>
                <a:latin typeface="Arial" panose="020B0604020202020204" pitchFamily="34" charset="0"/>
                <a:cs typeface="Arial" panose="020B0604020202020204" pitchFamily="34" charset="0"/>
              </a:rPr>
              <a:t>MK. PEREMAJAAN KOTA</a:t>
            </a:r>
            <a:endParaRPr lang="en-US" sz="3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304708"/>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714480" y="1458024"/>
            <a:ext cx="5400000" cy="5400000"/>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extrusionH="25400">
            <a:bevelT w="114300" h="114300" prst="relaxedInset"/>
          </a:sp3d>
        </p:spPr>
        <p:txBody>
          <a:bodyPr wrap="none"/>
          <a:lstStyle/>
          <a:p>
            <a:pPr>
              <a:defRPr/>
            </a:pPr>
            <a:endParaRPr lang="en-US"/>
          </a:p>
        </p:txBody>
      </p:sp>
      <p:sp>
        <p:nvSpPr>
          <p:cNvPr id="15365" name="Rectangle 2"/>
          <p:cNvSpPr>
            <a:spLocks noGrp="1" noChangeArrowheads="1"/>
          </p:cNvSpPr>
          <p:nvPr>
            <p:ph type="ctrTitle"/>
          </p:nvPr>
        </p:nvSpPr>
        <p:spPr>
          <a:xfrm>
            <a:off x="685800" y="571500"/>
            <a:ext cx="7772400" cy="1143000"/>
          </a:xfrm>
        </p:spPr>
        <p:txBody>
          <a:bodyPr/>
          <a:lstStyle/>
          <a:p>
            <a:pPr marL="365125" indent="-365125" algn="l" eaLnBrk="1" hangingPunct="1"/>
            <a:r>
              <a:rPr lang="en-US" sz="4000">
                <a:solidFill>
                  <a:srgbClr val="FF0000"/>
                </a:solidFill>
                <a:latin typeface="Arial" charset="0"/>
                <a:cs typeface="Arial" charset="0"/>
                <a:sym typeface="Wingdings" pitchFamily="2" charset="2"/>
              </a:rPr>
              <a:t></a:t>
            </a:r>
            <a:r>
              <a:rPr lang="en-US" sz="4000">
                <a:solidFill>
                  <a:srgbClr val="FFFF99"/>
                </a:solidFill>
                <a:latin typeface="Arial" charset="0"/>
              </a:rPr>
              <a:t>peremajaan kota sebagai</a:t>
            </a:r>
            <a:br>
              <a:rPr lang="en-US" sz="4000">
                <a:solidFill>
                  <a:srgbClr val="FFFF00"/>
                </a:solidFill>
                <a:latin typeface="Arial" charset="0"/>
              </a:rPr>
            </a:br>
            <a:r>
              <a:rPr lang="en-US" sz="4000">
                <a:solidFill>
                  <a:srgbClr val="FFFF00"/>
                </a:solidFill>
                <a:latin typeface="Arial" charset="0"/>
              </a:rPr>
              <a:t>proses</a:t>
            </a:r>
          </a:p>
        </p:txBody>
      </p:sp>
      <p:sp>
        <p:nvSpPr>
          <p:cNvPr id="2053" name="Text Box 5"/>
          <p:cNvSpPr txBox="1">
            <a:spLocks noChangeArrowheads="1"/>
          </p:cNvSpPr>
          <p:nvPr/>
        </p:nvSpPr>
        <p:spPr bwMode="auto">
          <a:xfrm>
            <a:off x="762000" y="457200"/>
            <a:ext cx="7391400" cy="366713"/>
          </a:xfrm>
          <a:prstGeom prst="rect">
            <a:avLst/>
          </a:prstGeom>
          <a:noFill/>
          <a:ln w="9525">
            <a:noFill/>
            <a:miter lim="800000"/>
            <a:headEnd/>
            <a:tailEnd/>
          </a:ln>
          <a:effectLst/>
        </p:spPr>
        <p:txBody>
          <a:bodyPr>
            <a:spAutoFit/>
          </a:bodyPr>
          <a:lstStyle/>
          <a:p>
            <a:pPr algn="ctr">
              <a:spcBef>
                <a:spcPct val="50000"/>
              </a:spcBef>
              <a:defRPr/>
            </a:pPr>
            <a:r>
              <a:rPr lang="en-US" sz="1800">
                <a:solidFill>
                  <a:srgbClr val="CC9900"/>
                </a:solidFill>
                <a:effectLst>
                  <a:outerShdw blurRad="38100" dist="38100" dir="2700000" algn="tl">
                    <a:srgbClr val="000000"/>
                  </a:outerShdw>
                </a:effectLst>
                <a:latin typeface="Arial" charset="0"/>
                <a:cs typeface="Times New Roman" pitchFamily="18" charset="0"/>
              </a:rPr>
              <a:t>MK. PEREMAJAAN KOTA</a:t>
            </a:r>
          </a:p>
        </p:txBody>
      </p:sp>
      <p:sp>
        <p:nvSpPr>
          <p:cNvPr id="29700" name="Text Box 4"/>
          <p:cNvSpPr txBox="1">
            <a:spLocks noChangeArrowheads="1"/>
          </p:cNvSpPr>
          <p:nvPr/>
        </p:nvSpPr>
        <p:spPr bwMode="auto">
          <a:xfrm>
            <a:off x="0" y="2071688"/>
            <a:ext cx="9144000" cy="3194050"/>
          </a:xfrm>
          <a:prstGeom prst="rect">
            <a:avLst/>
          </a:prstGeom>
          <a:noFill/>
          <a:ln w="9525">
            <a:noFill/>
            <a:miter lim="800000"/>
            <a:headEnd/>
            <a:tailEnd/>
          </a:ln>
        </p:spPr>
        <p:txBody>
          <a:bodyPr>
            <a:spAutoFit/>
          </a:bodyPr>
          <a:lstStyle/>
          <a:p>
            <a:pPr algn="ctr">
              <a:lnSpc>
                <a:spcPct val="90000"/>
              </a:lnSpc>
            </a:pPr>
            <a:r>
              <a:rPr lang="en-US" sz="3200">
                <a:latin typeface="Arial" charset="0"/>
                <a:cs typeface="Arial" charset="0"/>
              </a:rPr>
              <a:t>suatu upaya pembangunan kembali bagian atau beberapa bagian wilayah kota atau kawasan fungsional kota dalam usaha </a:t>
            </a:r>
            <a:r>
              <a:rPr lang="en-US" sz="3200">
                <a:solidFill>
                  <a:srgbClr val="FFFF99"/>
                </a:solidFill>
                <a:latin typeface="Arial" charset="0"/>
                <a:cs typeface="Arial" charset="0"/>
              </a:rPr>
              <a:t>(proses) </a:t>
            </a:r>
            <a:r>
              <a:rPr lang="en-US" sz="3200">
                <a:latin typeface="Arial" charset="0"/>
                <a:cs typeface="Arial" charset="0"/>
              </a:rPr>
              <a:t>peningkatan kualitasnya, meningkatkan kegunaannya, meningkatkan kapasitas dan vitalitasnya serta kemampuannya baik dilakukan pemerintah, swasta atau masyarakat</a:t>
            </a:r>
            <a:endParaRPr lang="en-US" sz="3200">
              <a:solidFill>
                <a:srgbClr val="FFFF00"/>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3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wedge">
                                      <p:cBhvr>
                                        <p:cTn id="10" dur="3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1714480" y="1458024"/>
            <a:ext cx="5400000" cy="5400000"/>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extrusionH="25400">
            <a:bevelT w="114300" h="114300" prst="relaxedInset"/>
          </a:sp3d>
        </p:spPr>
        <p:txBody>
          <a:bodyPr wrap="none"/>
          <a:lstStyle/>
          <a:p>
            <a:pPr>
              <a:defRPr/>
            </a:pPr>
            <a:endParaRPr lang="en-US"/>
          </a:p>
        </p:txBody>
      </p:sp>
      <p:sp>
        <p:nvSpPr>
          <p:cNvPr id="16389" name="Rectangle 2"/>
          <p:cNvSpPr>
            <a:spLocks noGrp="1" noChangeArrowheads="1"/>
          </p:cNvSpPr>
          <p:nvPr>
            <p:ph type="ctrTitle"/>
          </p:nvPr>
        </p:nvSpPr>
        <p:spPr>
          <a:xfrm>
            <a:off x="685800" y="571500"/>
            <a:ext cx="7772400" cy="1143000"/>
          </a:xfrm>
        </p:spPr>
        <p:txBody>
          <a:bodyPr/>
          <a:lstStyle/>
          <a:p>
            <a:pPr marL="365125" indent="-365125" algn="l" eaLnBrk="1" hangingPunct="1"/>
            <a:r>
              <a:rPr lang="en-US" sz="4000">
                <a:solidFill>
                  <a:srgbClr val="FF0000"/>
                </a:solidFill>
                <a:latin typeface="Arial" charset="0"/>
                <a:cs typeface="Arial" charset="0"/>
                <a:sym typeface="Wingdings" pitchFamily="2" charset="2"/>
              </a:rPr>
              <a:t></a:t>
            </a:r>
            <a:r>
              <a:rPr lang="en-US" sz="4000">
                <a:solidFill>
                  <a:srgbClr val="FFFF99"/>
                </a:solidFill>
                <a:latin typeface="Arial" charset="0"/>
              </a:rPr>
              <a:t>peremajaan kota sebagai</a:t>
            </a:r>
            <a:br>
              <a:rPr lang="en-US" sz="4000">
                <a:solidFill>
                  <a:srgbClr val="FFFF99"/>
                </a:solidFill>
                <a:latin typeface="Arial" charset="0"/>
              </a:rPr>
            </a:br>
            <a:r>
              <a:rPr lang="en-US" sz="4000">
                <a:solidFill>
                  <a:srgbClr val="FFFF00"/>
                </a:solidFill>
                <a:latin typeface="Arial" charset="0"/>
              </a:rPr>
              <a:t>fungsi</a:t>
            </a:r>
          </a:p>
        </p:txBody>
      </p:sp>
      <p:sp>
        <p:nvSpPr>
          <p:cNvPr id="2053" name="Text Box 5"/>
          <p:cNvSpPr txBox="1">
            <a:spLocks noChangeArrowheads="1"/>
          </p:cNvSpPr>
          <p:nvPr/>
        </p:nvSpPr>
        <p:spPr bwMode="auto">
          <a:xfrm>
            <a:off x="762000" y="457200"/>
            <a:ext cx="7391400" cy="366713"/>
          </a:xfrm>
          <a:prstGeom prst="rect">
            <a:avLst/>
          </a:prstGeom>
          <a:noFill/>
          <a:ln w="9525">
            <a:noFill/>
            <a:miter lim="800000"/>
            <a:headEnd/>
            <a:tailEnd/>
          </a:ln>
          <a:effectLst/>
        </p:spPr>
        <p:txBody>
          <a:bodyPr>
            <a:spAutoFit/>
          </a:bodyPr>
          <a:lstStyle/>
          <a:p>
            <a:pPr algn="ctr">
              <a:spcBef>
                <a:spcPct val="50000"/>
              </a:spcBef>
              <a:defRPr/>
            </a:pPr>
            <a:r>
              <a:rPr lang="en-US" sz="1800">
                <a:solidFill>
                  <a:srgbClr val="CC9900"/>
                </a:solidFill>
                <a:effectLst>
                  <a:outerShdw blurRad="38100" dist="38100" dir="2700000" algn="tl">
                    <a:srgbClr val="000000"/>
                  </a:outerShdw>
                </a:effectLst>
                <a:latin typeface="Arial" charset="0"/>
                <a:cs typeface="Times New Roman" pitchFamily="18" charset="0"/>
              </a:rPr>
              <a:t>MK. PEREMAJAAN KOTA</a:t>
            </a:r>
          </a:p>
        </p:txBody>
      </p:sp>
      <p:sp>
        <p:nvSpPr>
          <p:cNvPr id="30724" name="Text Box 4"/>
          <p:cNvSpPr txBox="1">
            <a:spLocks noChangeArrowheads="1"/>
          </p:cNvSpPr>
          <p:nvPr/>
        </p:nvSpPr>
        <p:spPr bwMode="auto">
          <a:xfrm>
            <a:off x="0" y="2076450"/>
            <a:ext cx="9144000" cy="2751138"/>
          </a:xfrm>
          <a:prstGeom prst="rect">
            <a:avLst/>
          </a:prstGeom>
          <a:noFill/>
          <a:ln w="9525">
            <a:noFill/>
            <a:miter lim="800000"/>
            <a:headEnd/>
            <a:tailEnd/>
          </a:ln>
        </p:spPr>
        <p:txBody>
          <a:bodyPr>
            <a:spAutoFit/>
          </a:bodyPr>
          <a:lstStyle/>
          <a:p>
            <a:pPr algn="ctr">
              <a:lnSpc>
                <a:spcPct val="90000"/>
              </a:lnSpc>
            </a:pPr>
            <a:r>
              <a:rPr lang="en-US" sz="3200">
                <a:latin typeface="Arial" charset="0"/>
                <a:cs typeface="Arial" charset="0"/>
              </a:rPr>
              <a:t>suatu upaya pembebasan lahan, pembukaan kembali, rehabilitasi atau pembangunan kembali bagian atau beberapa bagian wilayah kota atau kawasan fungsional kota yang telah lapuk dan mengalami degradasi fisik maupun fungsionalnya </a:t>
            </a:r>
            <a:r>
              <a:rPr lang="en-US" sz="3200">
                <a:solidFill>
                  <a:srgbClr val="FFFF99"/>
                </a:solidFill>
                <a:latin typeface="Arial" charset="0"/>
                <a:cs typeface="Arial" charset="0"/>
              </a:rPr>
              <a:t>menjadi suatu fungsi perkotaan tertentu</a:t>
            </a:r>
            <a:r>
              <a:rPr lang="en-US" sz="3200">
                <a:latin typeface="Arial" charset="0"/>
                <a:cs typeface="Arial" charset="0"/>
              </a:rPr>
              <a:t>. </a:t>
            </a:r>
            <a:endParaRPr lang="en-US" sz="3200">
              <a:solidFill>
                <a:srgbClr val="FFFF00"/>
              </a:solidFill>
              <a:latin typeface="Arial" charset="0"/>
              <a:cs typeface="Arial" charset="0"/>
            </a:endParaRPr>
          </a:p>
        </p:txBody>
      </p:sp>
      <p:sp>
        <p:nvSpPr>
          <p:cNvPr id="30725" name="Text Box 4"/>
          <p:cNvSpPr txBox="1">
            <a:spLocks noChangeArrowheads="1"/>
          </p:cNvSpPr>
          <p:nvPr/>
        </p:nvSpPr>
        <p:spPr bwMode="auto">
          <a:xfrm>
            <a:off x="1500188" y="4929188"/>
            <a:ext cx="5643562" cy="979487"/>
          </a:xfrm>
          <a:prstGeom prst="rect">
            <a:avLst/>
          </a:prstGeom>
          <a:noFill/>
          <a:ln w="9525">
            <a:noFill/>
            <a:miter lim="800000"/>
            <a:headEnd/>
            <a:tailEnd/>
          </a:ln>
        </p:spPr>
        <p:txBody>
          <a:bodyPr>
            <a:spAutoFit/>
          </a:bodyPr>
          <a:lstStyle/>
          <a:p>
            <a:pPr algn="ctr">
              <a:lnSpc>
                <a:spcPct val="90000"/>
              </a:lnSpc>
            </a:pPr>
            <a:r>
              <a:rPr lang="en-US" sz="3200">
                <a:latin typeface="Arial" charset="0"/>
                <a:cs typeface="Arial" charset="0"/>
              </a:rPr>
              <a:t>dengan fungsi:  tetap, baru atau kombinasinya. </a:t>
            </a:r>
            <a:endParaRPr lang="en-US" sz="3200">
              <a:solidFill>
                <a:srgbClr val="FFFF00"/>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3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wedge">
                                      <p:cBhvr>
                                        <p:cTn id="10" dur="3000"/>
                                        <p:tgtEl>
                                          <p:spTgt spid="30724"/>
                                        </p:tgtEl>
                                      </p:cBhvr>
                                    </p:animEffect>
                                  </p:childTnLst>
                                </p:cTn>
                              </p:par>
                            </p:childTnLst>
                          </p:cTn>
                        </p:par>
                        <p:par>
                          <p:cTn id="11" fill="hold">
                            <p:stCondLst>
                              <p:cond delay="3000"/>
                            </p:stCondLst>
                            <p:childTnLst>
                              <p:par>
                                <p:cTn id="12" presetID="22" presetClass="entr" presetSubtype="1" fill="hold" grpId="0" nodeType="after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wipe(up)">
                                      <p:cBhvr>
                                        <p:cTn id="14"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714480" y="1458024"/>
            <a:ext cx="5400000" cy="5400000"/>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extrusionH="25400">
            <a:bevelT w="114300" h="114300" prst="relaxedInset"/>
          </a:sp3d>
        </p:spPr>
        <p:txBody>
          <a:bodyPr wrap="none"/>
          <a:lstStyle/>
          <a:p>
            <a:pPr>
              <a:defRPr/>
            </a:pPr>
            <a:endParaRPr lang="en-US"/>
          </a:p>
        </p:txBody>
      </p:sp>
      <p:sp>
        <p:nvSpPr>
          <p:cNvPr id="17413" name="Rectangle 2"/>
          <p:cNvSpPr>
            <a:spLocks noGrp="1" noChangeArrowheads="1"/>
          </p:cNvSpPr>
          <p:nvPr>
            <p:ph type="ctrTitle"/>
          </p:nvPr>
        </p:nvSpPr>
        <p:spPr>
          <a:xfrm>
            <a:off x="685800" y="571500"/>
            <a:ext cx="7772400" cy="1143000"/>
          </a:xfrm>
        </p:spPr>
        <p:txBody>
          <a:bodyPr/>
          <a:lstStyle/>
          <a:p>
            <a:pPr marL="365125" indent="-365125" algn="l" eaLnBrk="1" hangingPunct="1"/>
            <a:r>
              <a:rPr lang="en-US" sz="4000">
                <a:solidFill>
                  <a:srgbClr val="FF0000"/>
                </a:solidFill>
                <a:latin typeface="Arial" charset="0"/>
                <a:cs typeface="Arial" charset="0"/>
                <a:sym typeface="Wingdings" pitchFamily="2" charset="2"/>
              </a:rPr>
              <a:t></a:t>
            </a:r>
            <a:r>
              <a:rPr lang="en-US" sz="4000">
                <a:solidFill>
                  <a:srgbClr val="FFFF99"/>
                </a:solidFill>
                <a:latin typeface="Arial" charset="0"/>
              </a:rPr>
              <a:t>peremajaan kota sebagai</a:t>
            </a:r>
            <a:br>
              <a:rPr lang="en-US" sz="4000">
                <a:solidFill>
                  <a:srgbClr val="FFFF00"/>
                </a:solidFill>
                <a:latin typeface="Arial" charset="0"/>
              </a:rPr>
            </a:br>
            <a:r>
              <a:rPr lang="en-US" sz="4000">
                <a:solidFill>
                  <a:srgbClr val="FFFF00"/>
                </a:solidFill>
                <a:latin typeface="Arial" charset="0"/>
              </a:rPr>
              <a:t>program</a:t>
            </a:r>
          </a:p>
        </p:txBody>
      </p:sp>
      <p:sp>
        <p:nvSpPr>
          <p:cNvPr id="2053" name="Text Box 5"/>
          <p:cNvSpPr txBox="1">
            <a:spLocks noChangeArrowheads="1"/>
          </p:cNvSpPr>
          <p:nvPr/>
        </p:nvSpPr>
        <p:spPr bwMode="auto">
          <a:xfrm>
            <a:off x="762000" y="457200"/>
            <a:ext cx="7391400" cy="366713"/>
          </a:xfrm>
          <a:prstGeom prst="rect">
            <a:avLst/>
          </a:prstGeom>
          <a:noFill/>
          <a:ln w="9525">
            <a:noFill/>
            <a:miter lim="800000"/>
            <a:headEnd/>
            <a:tailEnd/>
          </a:ln>
          <a:effectLst/>
        </p:spPr>
        <p:txBody>
          <a:bodyPr>
            <a:spAutoFit/>
          </a:bodyPr>
          <a:lstStyle/>
          <a:p>
            <a:pPr algn="ctr">
              <a:spcBef>
                <a:spcPct val="50000"/>
              </a:spcBef>
              <a:defRPr/>
            </a:pPr>
            <a:r>
              <a:rPr lang="en-US" sz="1800">
                <a:solidFill>
                  <a:srgbClr val="CC9900"/>
                </a:solidFill>
                <a:effectLst>
                  <a:outerShdw blurRad="38100" dist="38100" dir="2700000" algn="tl">
                    <a:srgbClr val="000000"/>
                  </a:outerShdw>
                </a:effectLst>
                <a:latin typeface="Arial" charset="0"/>
                <a:cs typeface="Times New Roman" pitchFamily="18" charset="0"/>
              </a:rPr>
              <a:t>MK. PEREMAJAAN KOTA</a:t>
            </a:r>
          </a:p>
        </p:txBody>
      </p:sp>
      <p:sp>
        <p:nvSpPr>
          <p:cNvPr id="31748" name="Text Box 4"/>
          <p:cNvSpPr txBox="1">
            <a:spLocks noChangeArrowheads="1"/>
          </p:cNvSpPr>
          <p:nvPr/>
        </p:nvSpPr>
        <p:spPr bwMode="auto">
          <a:xfrm>
            <a:off x="0" y="1928813"/>
            <a:ext cx="9144000" cy="4524375"/>
          </a:xfrm>
          <a:prstGeom prst="rect">
            <a:avLst/>
          </a:prstGeom>
          <a:noFill/>
          <a:ln w="9525">
            <a:noFill/>
            <a:miter lim="800000"/>
            <a:headEnd/>
            <a:tailEnd/>
          </a:ln>
        </p:spPr>
        <p:txBody>
          <a:bodyPr>
            <a:spAutoFit/>
          </a:bodyPr>
          <a:lstStyle/>
          <a:p>
            <a:pPr algn="ctr">
              <a:lnSpc>
                <a:spcPct val="90000"/>
              </a:lnSpc>
            </a:pPr>
            <a:r>
              <a:rPr lang="en-US" sz="3200">
                <a:latin typeface="Arial" charset="0"/>
                <a:cs typeface="Arial" charset="0"/>
              </a:rPr>
              <a:t>suatu usaha terkoordinasi yang mengait ke berbagai instansi sektoral kota di dalam usaha mengarahkan program pembukaan kembali kawasan tertentu, pembangunan kembali, atau rehabilitasi suatu wilayah yang telah berdegradasi, relokasi atau pemukiman kembali sebagian penduduk, relokasi fungsi serta program pencegahan kemungkinan meluasnya kawasan kumuh dan tidak terkendali di dalam kota</a:t>
            </a:r>
            <a:endParaRPr lang="en-US" sz="3200">
              <a:solidFill>
                <a:srgbClr val="FFFF00"/>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3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wedge">
                                      <p:cBhvr>
                                        <p:cTn id="10" dur="3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71438"/>
            <a:ext cx="7772400" cy="1071563"/>
          </a:xfrm>
        </p:spPr>
        <p:txBody>
          <a:bodyPr/>
          <a:lstStyle/>
          <a:p>
            <a:r>
              <a:rPr lang="id-ID" sz="2800">
                <a:latin typeface="Arial" charset="0"/>
                <a:cs typeface="Arial" charset="0"/>
              </a:rPr>
              <a:t>PEREMAJAAN KOTA </a:t>
            </a:r>
            <a:br>
              <a:rPr lang="id-ID" sz="2800">
                <a:latin typeface="Arial" charset="0"/>
                <a:cs typeface="Arial" charset="0"/>
              </a:rPr>
            </a:br>
            <a:r>
              <a:rPr lang="id-ID" sz="2800">
                <a:latin typeface="Arial" charset="0"/>
                <a:cs typeface="Arial" charset="0"/>
              </a:rPr>
              <a:t>DALAM KONTEKS PERENCANAAN</a:t>
            </a:r>
          </a:p>
        </p:txBody>
      </p:sp>
      <p:pic>
        <p:nvPicPr>
          <p:cNvPr id="23555" name="Picture 2"/>
          <p:cNvPicPr>
            <a:picLocks noChangeAspect="1" noChangeArrowheads="1"/>
          </p:cNvPicPr>
          <p:nvPr/>
        </p:nvPicPr>
        <p:blipFill>
          <a:blip r:embed="rId2" cstate="print"/>
          <a:srcRect/>
          <a:stretch>
            <a:fillRect/>
          </a:stretch>
        </p:blipFill>
        <p:spPr bwMode="auto">
          <a:xfrm>
            <a:off x="0" y="857250"/>
            <a:ext cx="9144000" cy="6000750"/>
          </a:xfrm>
          <a:prstGeom prst="rect">
            <a:avLst/>
          </a:prstGeom>
          <a:noFill/>
          <a:ln w="9525">
            <a:noFill/>
            <a:miter lim="800000"/>
            <a:headEnd/>
            <a:tailEnd/>
          </a:ln>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500188"/>
            <a:ext cx="8266112" cy="2554287"/>
          </a:xfrm>
          <a:prstGeom prst="rect">
            <a:avLst/>
          </a:prstGeom>
          <a:noFill/>
          <a:ln w="9525">
            <a:noFill/>
            <a:miter lim="800000"/>
            <a:headEnd/>
            <a:tailEnd/>
          </a:ln>
        </p:spPr>
        <p:txBody>
          <a:bodyPr anchor="ctr">
            <a:spAutoFit/>
          </a:bodyPr>
          <a:lstStyle/>
          <a:p>
            <a:pPr marL="457200" indent="-457200">
              <a:buFontTx/>
              <a:buBlip>
                <a:blip r:embed="rId2"/>
              </a:buBlip>
            </a:pPr>
            <a:r>
              <a:rPr lang="en-US" sz="3200">
                <a:latin typeface="Arial" charset="0"/>
              </a:rPr>
              <a:t>REHABILITASI</a:t>
            </a:r>
          </a:p>
          <a:p>
            <a:pPr marL="457200" indent="-457200">
              <a:buFontTx/>
              <a:buBlip>
                <a:blip r:embed="rId2"/>
              </a:buBlip>
            </a:pPr>
            <a:r>
              <a:rPr lang="en-US" sz="3200">
                <a:latin typeface="Arial" charset="0"/>
              </a:rPr>
              <a:t>RENOVASI</a:t>
            </a:r>
          </a:p>
          <a:p>
            <a:pPr marL="457200" indent="-457200">
              <a:buFontTx/>
              <a:buBlip>
                <a:blip r:embed="rId2"/>
              </a:buBlip>
            </a:pPr>
            <a:r>
              <a:rPr lang="en-US" sz="3200">
                <a:latin typeface="Arial" charset="0"/>
              </a:rPr>
              <a:t>PRESERVASI</a:t>
            </a:r>
          </a:p>
          <a:p>
            <a:pPr marL="457200" indent="-457200">
              <a:buFontTx/>
              <a:buBlip>
                <a:blip r:embed="rId2"/>
              </a:buBlip>
            </a:pPr>
            <a:r>
              <a:rPr lang="en-US" sz="3200">
                <a:latin typeface="Arial" charset="0"/>
              </a:rPr>
              <a:t>KONSERVASI</a:t>
            </a:r>
          </a:p>
          <a:p>
            <a:pPr marL="457200" indent="-457200">
              <a:buFontTx/>
              <a:buBlip>
                <a:blip r:embed="rId2"/>
              </a:buBlip>
            </a:pPr>
            <a:r>
              <a:rPr lang="en-US" sz="3200">
                <a:latin typeface="Arial" charset="0"/>
              </a:rPr>
              <a:t>GENTRIFIKASI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000125"/>
            <a:ext cx="8266112" cy="3046413"/>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latin typeface="Arial" charset="0"/>
              </a:rPr>
              <a:t>REHABILITASI</a:t>
            </a:r>
          </a:p>
          <a:p>
            <a:pPr marL="457200" indent="-457200">
              <a:defRPr/>
            </a:pPr>
            <a:endParaRPr lang="en-US" sz="3200">
              <a:latin typeface="Arial" charset="0"/>
            </a:endParaRPr>
          </a:p>
          <a:p>
            <a:pPr>
              <a:defRPr/>
            </a:pPr>
            <a:r>
              <a:rPr lang="en-US" sz="3200">
                <a:latin typeface="Arial" charset="0"/>
              </a:rPr>
              <a:t>perbaikan melalui suatu pembangunan kembali secara menyeluruh menyangkut unsur fisik maupun fungsional suatu bagian atau kawasan fungsional kota</a:t>
            </a:r>
          </a:p>
        </p:txBody>
      </p:sp>
      <p:pic>
        <p:nvPicPr>
          <p:cNvPr id="25604" name="Picture 4"/>
          <p:cNvPicPr>
            <a:picLocks noChangeAspect="1" noChangeArrowheads="1"/>
          </p:cNvPicPr>
          <p:nvPr/>
        </p:nvPicPr>
        <p:blipFill>
          <a:blip r:embed="rId3" cstate="print"/>
          <a:srcRect/>
          <a:stretch>
            <a:fillRect/>
          </a:stretch>
        </p:blipFill>
        <p:spPr bwMode="auto">
          <a:xfrm>
            <a:off x="0" y="4000500"/>
            <a:ext cx="9144000" cy="2857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452437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REHABILITASI</a:t>
            </a:r>
          </a:p>
          <a:p>
            <a:pPr marL="457200" indent="-457200">
              <a:defRPr/>
            </a:pPr>
            <a:endParaRPr lang="en-US" sz="3200" dirty="0">
              <a:latin typeface="Arial" charset="0"/>
            </a:endParaRPr>
          </a:p>
          <a:p>
            <a:pPr>
              <a:defRPr/>
            </a:pPr>
            <a:r>
              <a:rPr lang="en-US" sz="3200" dirty="0" err="1">
                <a:latin typeface="Arial" charset="0"/>
              </a:rPr>
              <a:t>pada</a:t>
            </a:r>
            <a:r>
              <a:rPr lang="en-US" sz="3200" dirty="0">
                <a:latin typeface="Arial" charset="0"/>
              </a:rPr>
              <a:t> </a:t>
            </a:r>
            <a:r>
              <a:rPr lang="en-US" sz="3200" dirty="0" err="1">
                <a:latin typeface="Arial" charset="0"/>
              </a:rPr>
              <a:t>umumnya</a:t>
            </a:r>
            <a:r>
              <a:rPr lang="en-US" sz="3200" dirty="0">
                <a:latin typeface="Arial" charset="0"/>
              </a:rPr>
              <a:t> </a:t>
            </a:r>
            <a:r>
              <a:rPr lang="en-US" sz="3200" dirty="0" err="1">
                <a:latin typeface="Arial" charset="0"/>
              </a:rPr>
              <a:t>suatu</a:t>
            </a:r>
            <a:r>
              <a:rPr lang="en-US" sz="3200" dirty="0">
                <a:latin typeface="Arial" charset="0"/>
              </a:rPr>
              <a:t> </a:t>
            </a:r>
            <a:r>
              <a:rPr lang="en-US" sz="3200" dirty="0" err="1">
                <a:latin typeface="Arial" charset="0"/>
              </a:rPr>
              <a:t>rehabilitasi</a:t>
            </a:r>
            <a:r>
              <a:rPr lang="en-US" sz="3200" dirty="0">
                <a:latin typeface="Arial" charset="0"/>
              </a:rPr>
              <a:t> </a:t>
            </a:r>
            <a:r>
              <a:rPr lang="en-US" sz="3200" dirty="0" err="1">
                <a:latin typeface="Arial" charset="0"/>
              </a:rPr>
              <a:t>fungsi</a:t>
            </a:r>
            <a:r>
              <a:rPr lang="en-US" sz="3200" dirty="0">
                <a:latin typeface="Arial" charset="0"/>
              </a:rPr>
              <a:t> yang </a:t>
            </a:r>
            <a:r>
              <a:rPr lang="en-US" sz="3200" dirty="0" err="1">
                <a:latin typeface="Arial" charset="0"/>
              </a:rPr>
              <a:t>dikembangkan</a:t>
            </a:r>
            <a:r>
              <a:rPr lang="en-US" sz="3200" dirty="0">
                <a:latin typeface="Arial" charset="0"/>
              </a:rPr>
              <a:t> </a:t>
            </a:r>
            <a:r>
              <a:rPr lang="en-US" sz="3200" dirty="0" err="1">
                <a:latin typeface="Arial" charset="0"/>
              </a:rPr>
              <a:t>merupakan</a:t>
            </a:r>
            <a:r>
              <a:rPr lang="en-US" sz="3200" dirty="0">
                <a:latin typeface="Arial" charset="0"/>
              </a:rPr>
              <a:t> </a:t>
            </a:r>
            <a:r>
              <a:rPr lang="en-US" sz="3200" dirty="0" err="1">
                <a:latin typeface="Arial" charset="0"/>
              </a:rPr>
              <a:t>peningkatan</a:t>
            </a:r>
            <a:r>
              <a:rPr lang="en-US" sz="3200" dirty="0">
                <a:latin typeface="Arial" charset="0"/>
              </a:rPr>
              <a:t> </a:t>
            </a:r>
            <a:r>
              <a:rPr lang="en-US" sz="3200" dirty="0" err="1">
                <a:latin typeface="Arial" charset="0"/>
              </a:rPr>
              <a:t>dari</a:t>
            </a:r>
            <a:r>
              <a:rPr lang="en-US" sz="3200" dirty="0">
                <a:latin typeface="Arial" charset="0"/>
              </a:rPr>
              <a:t> </a:t>
            </a:r>
            <a:r>
              <a:rPr lang="en-US" sz="3200" dirty="0" err="1">
                <a:latin typeface="Arial" charset="0"/>
              </a:rPr>
              <a:t>fungsi</a:t>
            </a:r>
            <a:r>
              <a:rPr lang="en-US" sz="3200" dirty="0">
                <a:latin typeface="Arial" charset="0"/>
              </a:rPr>
              <a:t> </a:t>
            </a:r>
            <a:r>
              <a:rPr lang="en-US" sz="3200" dirty="0" err="1">
                <a:latin typeface="Arial" charset="0"/>
              </a:rPr>
              <a:t>sama</a:t>
            </a:r>
            <a:r>
              <a:rPr lang="en-US" sz="3200" dirty="0">
                <a:latin typeface="Arial" charset="0"/>
              </a:rPr>
              <a:t> </a:t>
            </a:r>
            <a:r>
              <a:rPr lang="en-US" sz="3200" dirty="0" err="1">
                <a:latin typeface="Arial" charset="0"/>
              </a:rPr>
              <a:t>sebelumnya</a:t>
            </a:r>
            <a:r>
              <a:rPr lang="en-US" sz="3200" dirty="0">
                <a:latin typeface="Arial" charset="0"/>
              </a:rPr>
              <a:t>.</a:t>
            </a:r>
          </a:p>
          <a:p>
            <a:pPr>
              <a:defRPr/>
            </a:pPr>
            <a:endParaRPr lang="en-US" sz="3200" dirty="0">
              <a:latin typeface="Arial" charset="0"/>
            </a:endParaRPr>
          </a:p>
          <a:p>
            <a:pPr>
              <a:defRPr/>
            </a:pPr>
            <a:r>
              <a:rPr lang="en-US" sz="3200" dirty="0" err="1">
                <a:latin typeface="Arial" charset="0"/>
              </a:rPr>
              <a:t>tetapi</a:t>
            </a:r>
            <a:r>
              <a:rPr lang="en-US" sz="3200" dirty="0">
                <a:latin typeface="Arial" charset="0"/>
              </a:rPr>
              <a:t> di </a:t>
            </a:r>
            <a:r>
              <a:rPr lang="en-US" sz="3200" dirty="0" err="1">
                <a:latin typeface="Arial" charset="0"/>
              </a:rPr>
              <a:t>dalam</a:t>
            </a:r>
            <a:r>
              <a:rPr lang="en-US" sz="3200" dirty="0">
                <a:latin typeface="Arial" charset="0"/>
              </a:rPr>
              <a:t> </a:t>
            </a:r>
            <a:r>
              <a:rPr lang="en-US" sz="3200" dirty="0" err="1">
                <a:latin typeface="Arial" charset="0"/>
              </a:rPr>
              <a:t>rehabilitasi</a:t>
            </a:r>
            <a:r>
              <a:rPr lang="en-US" sz="3200" dirty="0">
                <a:latin typeface="Arial" charset="0"/>
              </a:rPr>
              <a:t> juga </a:t>
            </a:r>
            <a:r>
              <a:rPr lang="en-US" sz="3200" dirty="0" err="1">
                <a:latin typeface="Arial" charset="0"/>
              </a:rPr>
              <a:t>akan</a:t>
            </a:r>
            <a:r>
              <a:rPr lang="en-US" sz="3200" dirty="0">
                <a:latin typeface="Arial" charset="0"/>
              </a:rPr>
              <a:t> </a:t>
            </a:r>
            <a:r>
              <a:rPr lang="en-US" sz="3200" dirty="0" err="1">
                <a:latin typeface="Arial" charset="0"/>
              </a:rPr>
              <a:t>terjadi</a:t>
            </a:r>
            <a:r>
              <a:rPr lang="en-US" sz="3200" dirty="0">
                <a:latin typeface="Arial" charset="0"/>
              </a:rPr>
              <a:t> </a:t>
            </a:r>
            <a:r>
              <a:rPr lang="en-US" sz="3200" dirty="0" err="1">
                <a:latin typeface="Arial" charset="0"/>
              </a:rPr>
              <a:t>peningkatan</a:t>
            </a:r>
            <a:r>
              <a:rPr lang="en-US" sz="3200" dirty="0">
                <a:latin typeface="Arial" charset="0"/>
              </a:rPr>
              <a:t> </a:t>
            </a:r>
            <a:r>
              <a:rPr lang="en-US" sz="3200" dirty="0" err="1">
                <a:latin typeface="Arial" charset="0"/>
              </a:rPr>
              <a:t>sarana</a:t>
            </a:r>
            <a:r>
              <a:rPr lang="en-US" sz="3200" dirty="0">
                <a:latin typeface="Arial" charset="0"/>
              </a:rPr>
              <a:t> – </a:t>
            </a:r>
            <a:r>
              <a:rPr lang="en-US" sz="3200" dirty="0" err="1">
                <a:latin typeface="Arial" charset="0"/>
              </a:rPr>
              <a:t>prasarana</a:t>
            </a:r>
            <a:r>
              <a:rPr lang="en-US" sz="3200" dirty="0">
                <a:latin typeface="Arial" charset="0"/>
              </a:rPr>
              <a:t> </a:t>
            </a:r>
            <a:r>
              <a:rPr lang="en-US" sz="3200" dirty="0" err="1">
                <a:latin typeface="Arial" charset="0"/>
              </a:rPr>
              <a:t>baru</a:t>
            </a:r>
            <a:r>
              <a:rPr lang="en-US" sz="3200" dirty="0">
                <a:latin typeface="Arial" charset="0"/>
              </a:rPr>
              <a:t> yang </a:t>
            </a:r>
            <a:r>
              <a:rPr lang="en-US" sz="3200" dirty="0" err="1">
                <a:latin typeface="Arial" charset="0"/>
              </a:rPr>
              <a:t>dimaksudkan</a:t>
            </a:r>
            <a:r>
              <a:rPr lang="en-US" sz="3200" dirty="0">
                <a:latin typeface="Arial" charset="0"/>
              </a:rPr>
              <a:t> </a:t>
            </a:r>
            <a:r>
              <a:rPr lang="en-US" sz="3200" dirty="0" err="1">
                <a:latin typeface="Arial" charset="0"/>
              </a:rPr>
              <a:t>untuk</a:t>
            </a:r>
            <a:r>
              <a:rPr lang="en-US" sz="3200" dirty="0">
                <a:latin typeface="Arial" charset="0"/>
              </a:rPr>
              <a:t> </a:t>
            </a:r>
            <a:r>
              <a:rPr lang="en-US" sz="3200" dirty="0" err="1">
                <a:latin typeface="Arial" charset="0"/>
              </a:rPr>
              <a:t>meningkatkan</a:t>
            </a:r>
            <a:r>
              <a:rPr lang="en-US" sz="3200" dirty="0">
                <a:latin typeface="Arial" charset="0"/>
              </a:rPr>
              <a:t> </a:t>
            </a:r>
            <a:r>
              <a:rPr lang="en-US" sz="3200" dirty="0" err="1">
                <a:latin typeface="Arial" charset="0"/>
              </a:rPr>
              <a:t>fungsi</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452437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REHABILITASI</a:t>
            </a:r>
          </a:p>
          <a:p>
            <a:pPr marL="457200" indent="-457200">
              <a:defRPr/>
            </a:pPr>
            <a:endParaRPr lang="en-US" sz="3200" dirty="0">
              <a:latin typeface="Arial" charset="0"/>
            </a:endParaRPr>
          </a:p>
          <a:p>
            <a:pPr>
              <a:defRPr/>
            </a:pPr>
            <a:r>
              <a:rPr lang="en-US" sz="3200" dirty="0" err="1">
                <a:latin typeface="Arial" charset="0"/>
              </a:rPr>
              <a:t>contohnya</a:t>
            </a:r>
            <a:r>
              <a:rPr lang="en-US" sz="3200" dirty="0">
                <a:latin typeface="Arial" charset="0"/>
              </a:rPr>
              <a:t>:</a:t>
            </a:r>
          </a:p>
          <a:p>
            <a:pPr>
              <a:defRPr/>
            </a:pPr>
            <a:endParaRPr lang="en-US" sz="3200" dirty="0">
              <a:latin typeface="Arial" charset="0"/>
            </a:endParaRPr>
          </a:p>
          <a:p>
            <a:pPr marL="355600" indent="-355600">
              <a:buFont typeface="Arial" pitchFamily="34" charset="0"/>
              <a:buChar char="•"/>
              <a:defRPr/>
            </a:pPr>
            <a:r>
              <a:rPr lang="en-US" sz="3200" dirty="0" err="1">
                <a:latin typeface="Arial" charset="0"/>
              </a:rPr>
              <a:t>perbaikan</a:t>
            </a:r>
            <a:r>
              <a:rPr lang="en-US" sz="3200" dirty="0">
                <a:latin typeface="Arial" charset="0"/>
              </a:rPr>
              <a:t> kampung</a:t>
            </a:r>
          </a:p>
          <a:p>
            <a:pPr marL="355600" indent="-355600">
              <a:buFont typeface="Arial" pitchFamily="34" charset="0"/>
              <a:buChar char="•"/>
              <a:defRPr/>
            </a:pPr>
            <a:r>
              <a:rPr lang="en-US" sz="3200" dirty="0" err="1">
                <a:latin typeface="Arial" charset="0"/>
              </a:rPr>
              <a:t>perbaikan</a:t>
            </a:r>
            <a:r>
              <a:rPr lang="en-US" sz="3200" dirty="0">
                <a:latin typeface="Arial" charset="0"/>
              </a:rPr>
              <a:t> </a:t>
            </a:r>
            <a:r>
              <a:rPr lang="en-US" sz="3200" dirty="0" err="1">
                <a:latin typeface="Arial" charset="0"/>
              </a:rPr>
              <a:t>prasarana</a:t>
            </a:r>
            <a:r>
              <a:rPr lang="en-US" sz="3200" dirty="0">
                <a:latin typeface="Arial" charset="0"/>
              </a:rPr>
              <a:t> </a:t>
            </a:r>
            <a:r>
              <a:rPr lang="en-US" sz="3200" dirty="0" err="1">
                <a:latin typeface="Arial" charset="0"/>
              </a:rPr>
              <a:t>lingkungan</a:t>
            </a:r>
            <a:endParaRPr lang="en-US" sz="3200" dirty="0">
              <a:latin typeface="Arial" charset="0"/>
            </a:endParaRPr>
          </a:p>
          <a:p>
            <a:pPr marL="355600" indent="-355600">
              <a:buFont typeface="Arial" pitchFamily="34" charset="0"/>
              <a:buChar char="•"/>
              <a:defRPr/>
            </a:pPr>
            <a:r>
              <a:rPr lang="en-US" sz="3200" dirty="0" err="1">
                <a:latin typeface="Arial" charset="0"/>
              </a:rPr>
              <a:t>perbaikan</a:t>
            </a:r>
            <a:r>
              <a:rPr lang="en-US" sz="3200" dirty="0">
                <a:latin typeface="Arial" charset="0"/>
              </a:rPr>
              <a:t> </a:t>
            </a:r>
            <a:r>
              <a:rPr lang="en-US" sz="3200" dirty="0" err="1">
                <a:latin typeface="Arial" charset="0"/>
              </a:rPr>
              <a:t>tanggul</a:t>
            </a:r>
            <a:r>
              <a:rPr lang="en-US" sz="3200" dirty="0">
                <a:latin typeface="Arial" charset="0"/>
              </a:rPr>
              <a:t> / </a:t>
            </a:r>
            <a:r>
              <a:rPr lang="en-US" sz="3200" dirty="0" err="1">
                <a:latin typeface="Arial" charset="0"/>
              </a:rPr>
              <a:t>talud</a:t>
            </a:r>
            <a:r>
              <a:rPr lang="en-US" sz="3200" dirty="0">
                <a:latin typeface="Arial" charset="0"/>
              </a:rPr>
              <a:t> </a:t>
            </a:r>
            <a:r>
              <a:rPr lang="en-US" sz="3200" dirty="0" err="1">
                <a:latin typeface="Arial" charset="0"/>
              </a:rPr>
              <a:t>sungai</a:t>
            </a:r>
            <a:endParaRPr lang="en-US" sz="3200" dirty="0">
              <a:latin typeface="Arial" charset="0"/>
            </a:endParaRPr>
          </a:p>
          <a:p>
            <a:pPr marL="355600" indent="-355600">
              <a:buFont typeface="Arial" pitchFamily="34" charset="0"/>
              <a:buChar char="•"/>
              <a:defRPr/>
            </a:pPr>
            <a:r>
              <a:rPr lang="en-US" sz="3200" dirty="0" err="1">
                <a:latin typeface="Arial" charset="0"/>
              </a:rPr>
              <a:t>perbaikan</a:t>
            </a:r>
            <a:r>
              <a:rPr lang="en-US" sz="3200" dirty="0">
                <a:latin typeface="Arial" charset="0"/>
              </a:rPr>
              <a:t> </a:t>
            </a:r>
            <a:r>
              <a:rPr lang="en-US" sz="3200" dirty="0" err="1">
                <a:latin typeface="Arial" charset="0"/>
              </a:rPr>
              <a:t>suatu</a:t>
            </a:r>
            <a:r>
              <a:rPr lang="en-US" sz="3200" dirty="0">
                <a:latin typeface="Arial" charset="0"/>
              </a:rPr>
              <a:t> </a:t>
            </a:r>
            <a:r>
              <a:rPr lang="en-US" sz="3200" dirty="0" err="1">
                <a:latin typeface="Arial" charset="0"/>
              </a:rPr>
              <a:t>pusat</a:t>
            </a:r>
            <a:r>
              <a:rPr lang="en-US" sz="3200" dirty="0">
                <a:latin typeface="Arial" charset="0"/>
              </a:rPr>
              <a:t> </a:t>
            </a:r>
            <a:r>
              <a:rPr lang="en-US" sz="3200" dirty="0" err="1">
                <a:latin typeface="Arial" charset="0"/>
              </a:rPr>
              <a:t>perbelanjaan</a:t>
            </a:r>
            <a:endParaRPr lang="en-US" sz="3200" dirty="0">
              <a:latin typeface="Arial" charset="0"/>
            </a:endParaRPr>
          </a:p>
          <a:p>
            <a:pPr marL="355600" indent="-355600">
              <a:buFont typeface="Arial" pitchFamily="34" charset="0"/>
              <a:buChar char="•"/>
              <a:defRPr/>
            </a:pPr>
            <a:r>
              <a:rPr lang="en-US" sz="3200" dirty="0" err="1">
                <a:latin typeface="Arial" charset="0"/>
              </a:rPr>
              <a:t>perbaikan</a:t>
            </a:r>
            <a:r>
              <a:rPr lang="en-US" sz="3200" dirty="0">
                <a:latin typeface="Arial" charset="0"/>
              </a:rPr>
              <a:t> </a:t>
            </a:r>
            <a:r>
              <a:rPr lang="en-US" sz="3200" dirty="0" err="1">
                <a:latin typeface="Arial" charset="0"/>
              </a:rPr>
              <a:t>perumahan</a:t>
            </a:r>
            <a:r>
              <a:rPr lang="en-US" sz="3200" dirty="0">
                <a:latin typeface="Arial" charset="0"/>
              </a:rPr>
              <a:t> </a:t>
            </a:r>
            <a:r>
              <a:rPr lang="en-US" sz="3200" dirty="0" err="1">
                <a:latin typeface="Arial" charset="0"/>
              </a:rPr>
              <a:t>kota</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id-ID"/>
          </a:p>
        </p:txBody>
      </p:sp>
      <p:pic>
        <p:nvPicPr>
          <p:cNvPr id="28675" name="Picture 2"/>
          <p:cNvPicPr>
            <a:picLocks noChangeAspect="1" noChangeArrowheads="1"/>
          </p:cNvPicPr>
          <p:nvPr/>
        </p:nvPicPr>
        <p:blipFill>
          <a:blip r:embed="rId2" cstate="print"/>
          <a:srcRect/>
          <a:stretch>
            <a:fillRect/>
          </a:stretch>
        </p:blipFill>
        <p:spPr bwMode="auto">
          <a:xfrm>
            <a:off x="-71438" y="1428750"/>
            <a:ext cx="9356726" cy="5805488"/>
          </a:xfrm>
          <a:prstGeom prst="rect">
            <a:avLst/>
          </a:prstGeom>
          <a:noFill/>
          <a:ln w="9525">
            <a:noFill/>
            <a:miter lim="800000"/>
            <a:headEnd/>
            <a:tailEnd/>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000125"/>
            <a:ext cx="8266112" cy="354012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latin typeface="Arial" charset="0"/>
              </a:rPr>
              <a:t>RENOVASI</a:t>
            </a:r>
          </a:p>
          <a:p>
            <a:pPr marL="457200" indent="-457200">
              <a:defRPr/>
            </a:pPr>
            <a:endParaRPr lang="en-US" sz="3200">
              <a:latin typeface="Arial" charset="0"/>
            </a:endParaRPr>
          </a:p>
          <a:p>
            <a:pPr>
              <a:defRPr/>
            </a:pPr>
            <a:r>
              <a:rPr lang="en-US" sz="3200">
                <a:latin typeface="Arial" charset="0"/>
              </a:rPr>
              <a:t>perbaikan struktural dari suatu bagian wilayah kota atau kawasan fungsional</a:t>
            </a:r>
            <a:r>
              <a:rPr lang="id-ID" sz="3200">
                <a:latin typeface="Arial" charset="0"/>
              </a:rPr>
              <a:t> </a:t>
            </a:r>
            <a:r>
              <a:rPr lang="en-US" sz="3200">
                <a:latin typeface="Arial" charset="0"/>
              </a:rPr>
              <a:t>kota dengan tetap memelihara struktur fisik asal untuk menghilangkan kekumuhan atau degradasi fungsional dan fisiknya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726B-41DB-4A7A-AAE8-05FBD59310F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49E83AFB-B031-4B4F-A09D-DEA9734DFD2F}"/>
              </a:ext>
            </a:extLst>
          </p:cNvPr>
          <p:cNvSpPr>
            <a:spLocks noGrp="1"/>
          </p:cNvSpPr>
          <p:nvPr>
            <p:ph idx="1"/>
          </p:nvPr>
        </p:nvSpPr>
        <p:spPr/>
        <p:txBody>
          <a:bodyPr/>
          <a:lstStyle/>
          <a:p>
            <a:endParaRPr lang="id-ID"/>
          </a:p>
        </p:txBody>
      </p:sp>
      <p:sp>
        <p:nvSpPr>
          <p:cNvPr id="4" name="Arrow: Striped Right 3">
            <a:extLst>
              <a:ext uri="{FF2B5EF4-FFF2-40B4-BE49-F238E27FC236}">
                <a16:creationId xmlns:a16="http://schemas.microsoft.com/office/drawing/2014/main" id="{345C3EA5-F9F4-4B25-AF68-7620EC266FAC}"/>
              </a:ext>
            </a:extLst>
          </p:cNvPr>
          <p:cNvSpPr/>
          <p:nvPr/>
        </p:nvSpPr>
        <p:spPr bwMode="auto">
          <a:xfrm rot="5400000">
            <a:off x="2267744" y="1988840"/>
            <a:ext cx="4464496" cy="3456384"/>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201627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id-ID"/>
          </a:p>
        </p:txBody>
      </p:sp>
      <p:pic>
        <p:nvPicPr>
          <p:cNvPr id="30723" name="Picture 2"/>
          <p:cNvPicPr>
            <a:picLocks noChangeAspect="1" noChangeArrowheads="1"/>
          </p:cNvPicPr>
          <p:nvPr/>
        </p:nvPicPr>
        <p:blipFill>
          <a:blip r:embed="rId2" cstate="print"/>
          <a:srcRect/>
          <a:stretch>
            <a:fillRect/>
          </a:stretch>
        </p:blipFill>
        <p:spPr bwMode="auto">
          <a:xfrm>
            <a:off x="428625" y="1071563"/>
            <a:ext cx="8107363" cy="5605462"/>
          </a:xfrm>
          <a:prstGeom prst="rect">
            <a:avLst/>
          </a:prstGeom>
          <a:noFill/>
          <a:ln w="9525">
            <a:noFill/>
            <a:miter lim="800000"/>
            <a:headEnd/>
            <a:tailEnd/>
          </a:ln>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3046413"/>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RENOVASI</a:t>
            </a:r>
          </a:p>
          <a:p>
            <a:pPr marL="457200" indent="-457200">
              <a:defRPr/>
            </a:pPr>
            <a:endParaRPr lang="en-US" sz="3200" dirty="0">
              <a:latin typeface="Arial" charset="0"/>
            </a:endParaRPr>
          </a:p>
          <a:p>
            <a:pPr>
              <a:defRPr/>
            </a:pPr>
            <a:r>
              <a:rPr lang="en-US" sz="3200" dirty="0" err="1">
                <a:latin typeface="Arial" charset="0"/>
              </a:rPr>
              <a:t>pada</a:t>
            </a:r>
            <a:r>
              <a:rPr lang="en-US" sz="3200" dirty="0">
                <a:latin typeface="Arial" charset="0"/>
              </a:rPr>
              <a:t> </a:t>
            </a:r>
            <a:r>
              <a:rPr lang="en-US" sz="3200" dirty="0" err="1">
                <a:latin typeface="Arial" charset="0"/>
              </a:rPr>
              <a:t>renovasi</a:t>
            </a:r>
            <a:r>
              <a:rPr lang="en-US" sz="3200" dirty="0">
                <a:latin typeface="Arial" charset="0"/>
              </a:rPr>
              <a:t> </a:t>
            </a:r>
            <a:r>
              <a:rPr lang="en-US" sz="3200" dirty="0" err="1">
                <a:latin typeface="Arial" charset="0"/>
              </a:rPr>
              <a:t>umumnya</a:t>
            </a:r>
            <a:r>
              <a:rPr lang="en-US" sz="3200" dirty="0">
                <a:latin typeface="Arial" charset="0"/>
              </a:rPr>
              <a:t> </a:t>
            </a:r>
            <a:r>
              <a:rPr lang="en-US" sz="3200" dirty="0" err="1">
                <a:latin typeface="Arial" charset="0"/>
              </a:rPr>
              <a:t>hanya</a:t>
            </a:r>
            <a:r>
              <a:rPr lang="en-US" sz="3200" dirty="0">
                <a:latin typeface="Arial" charset="0"/>
              </a:rPr>
              <a:t> </a:t>
            </a:r>
            <a:r>
              <a:rPr lang="en-US" sz="3200" dirty="0" err="1">
                <a:latin typeface="Arial" charset="0"/>
              </a:rPr>
              <a:t>terbatas</a:t>
            </a:r>
            <a:r>
              <a:rPr lang="en-US" sz="3200" dirty="0">
                <a:latin typeface="Arial" charset="0"/>
              </a:rPr>
              <a:t> </a:t>
            </a:r>
            <a:r>
              <a:rPr lang="en-US" sz="3200" dirty="0" err="1">
                <a:latin typeface="Arial" charset="0"/>
              </a:rPr>
              <a:t>kepada</a:t>
            </a:r>
            <a:r>
              <a:rPr lang="en-US" sz="3200" dirty="0">
                <a:latin typeface="Arial" charset="0"/>
              </a:rPr>
              <a:t> </a:t>
            </a:r>
            <a:r>
              <a:rPr lang="en-US" sz="3200" dirty="0" err="1">
                <a:latin typeface="Arial" charset="0"/>
              </a:rPr>
              <a:t>peningkatan</a:t>
            </a:r>
            <a:r>
              <a:rPr lang="en-US" sz="3200" dirty="0">
                <a:latin typeface="Arial" charset="0"/>
              </a:rPr>
              <a:t> </a:t>
            </a:r>
            <a:r>
              <a:rPr lang="en-US" sz="3200" dirty="0" err="1">
                <a:latin typeface="Arial" charset="0"/>
              </a:rPr>
              <a:t>struktur</a:t>
            </a:r>
            <a:r>
              <a:rPr lang="en-US" sz="3200" dirty="0">
                <a:latin typeface="Arial" charset="0"/>
              </a:rPr>
              <a:t> </a:t>
            </a:r>
            <a:r>
              <a:rPr lang="en-US" sz="3200" dirty="0" err="1">
                <a:latin typeface="Arial" charset="0"/>
              </a:rPr>
              <a:t>dan</a:t>
            </a:r>
            <a:r>
              <a:rPr lang="en-US" sz="3200" dirty="0">
                <a:latin typeface="Arial" charset="0"/>
              </a:rPr>
              <a:t> </a:t>
            </a:r>
            <a:r>
              <a:rPr lang="en-US" sz="3200" dirty="0" err="1">
                <a:latin typeface="Arial" charset="0"/>
              </a:rPr>
              <a:t>kualitas</a:t>
            </a:r>
            <a:r>
              <a:rPr lang="en-US" sz="3200" dirty="0">
                <a:latin typeface="Arial" charset="0"/>
              </a:rPr>
              <a:t> </a:t>
            </a:r>
            <a:r>
              <a:rPr lang="en-US" sz="3200" dirty="0" err="1">
                <a:latin typeface="Arial" charset="0"/>
              </a:rPr>
              <a:t>fisik</a:t>
            </a:r>
            <a:r>
              <a:rPr lang="en-US" sz="3200" dirty="0">
                <a:latin typeface="Arial" charset="0"/>
              </a:rPr>
              <a:t> </a:t>
            </a:r>
            <a:r>
              <a:rPr lang="en-US" sz="3200" dirty="0" err="1">
                <a:latin typeface="Arial" charset="0"/>
              </a:rPr>
              <a:t>sehingga</a:t>
            </a:r>
            <a:r>
              <a:rPr lang="en-US" sz="3200" dirty="0">
                <a:latin typeface="Arial" charset="0"/>
              </a:rPr>
              <a:t> </a:t>
            </a:r>
            <a:r>
              <a:rPr lang="en-US" sz="3200" dirty="0" err="1">
                <a:latin typeface="Arial" charset="0"/>
              </a:rPr>
              <a:t>tampilannya</a:t>
            </a:r>
            <a:r>
              <a:rPr lang="en-US" sz="3200" dirty="0">
                <a:latin typeface="Arial" charset="0"/>
              </a:rPr>
              <a:t> </a:t>
            </a:r>
            <a:r>
              <a:rPr lang="en-US" sz="3200" dirty="0" err="1">
                <a:latin typeface="Arial" charset="0"/>
              </a:rPr>
              <a:t>dapat</a:t>
            </a:r>
            <a:r>
              <a:rPr lang="en-US" sz="3200" dirty="0">
                <a:latin typeface="Arial" charset="0"/>
              </a:rPr>
              <a:t> </a:t>
            </a:r>
            <a:r>
              <a:rPr lang="en-US" sz="3200" dirty="0" err="1">
                <a:latin typeface="Arial" charset="0"/>
              </a:rPr>
              <a:t>dikatakan</a:t>
            </a:r>
            <a:r>
              <a:rPr lang="en-US" sz="3200" dirty="0">
                <a:latin typeface="Arial" charset="0"/>
              </a:rPr>
              <a:t> </a:t>
            </a:r>
            <a:r>
              <a:rPr lang="en-US" sz="3200" dirty="0" err="1">
                <a:latin typeface="Arial" charset="0"/>
              </a:rPr>
              <a:t>tetap</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3046413"/>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RENOVASI</a:t>
            </a:r>
          </a:p>
          <a:p>
            <a:pPr marL="457200" indent="-457200">
              <a:defRPr/>
            </a:pPr>
            <a:endParaRPr lang="en-US" sz="3200" dirty="0">
              <a:latin typeface="Arial" charset="0"/>
            </a:endParaRPr>
          </a:p>
          <a:p>
            <a:pPr>
              <a:defRPr/>
            </a:pPr>
            <a:r>
              <a:rPr lang="en-US" sz="3200" dirty="0" err="1">
                <a:latin typeface="Arial" charset="0"/>
              </a:rPr>
              <a:t>contohnya</a:t>
            </a:r>
            <a:r>
              <a:rPr lang="en-US" sz="3200" dirty="0">
                <a:latin typeface="Arial" charset="0"/>
              </a:rPr>
              <a:t>:</a:t>
            </a:r>
          </a:p>
          <a:p>
            <a:pPr>
              <a:defRPr/>
            </a:pPr>
            <a:endParaRPr lang="en-US" sz="3200" dirty="0">
              <a:latin typeface="Arial" charset="0"/>
            </a:endParaRPr>
          </a:p>
          <a:p>
            <a:pPr marL="355600" indent="-355600">
              <a:buFont typeface="Arial" pitchFamily="34" charset="0"/>
              <a:buChar char="•"/>
              <a:defRPr/>
            </a:pPr>
            <a:r>
              <a:rPr lang="en-US" sz="3200" dirty="0" err="1">
                <a:latin typeface="Arial" charset="0"/>
              </a:rPr>
              <a:t>perbaikan</a:t>
            </a:r>
            <a:r>
              <a:rPr lang="en-US" sz="3200" dirty="0">
                <a:latin typeface="Arial" charset="0"/>
              </a:rPr>
              <a:t> </a:t>
            </a:r>
            <a:r>
              <a:rPr lang="en-US" sz="3200" dirty="0" err="1">
                <a:latin typeface="Arial" charset="0"/>
              </a:rPr>
              <a:t>bangunan-bangunan</a:t>
            </a:r>
            <a:r>
              <a:rPr lang="en-US" sz="3200" dirty="0">
                <a:latin typeface="Arial" charset="0"/>
              </a:rPr>
              <a:t> yang </a:t>
            </a:r>
            <a:r>
              <a:rPr lang="en-US" sz="3200" dirty="0" err="1">
                <a:latin typeface="Arial" charset="0"/>
              </a:rPr>
              <a:t>telah</a:t>
            </a:r>
            <a:r>
              <a:rPr lang="en-US" sz="3200" dirty="0">
                <a:latin typeface="Arial" charset="0"/>
              </a:rPr>
              <a:t> </a:t>
            </a:r>
            <a:r>
              <a:rPr lang="en-US" sz="3200" dirty="0" err="1">
                <a:latin typeface="Arial" charset="0"/>
              </a:rPr>
              <a:t>ada</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000125"/>
            <a:ext cx="8266112" cy="3046413"/>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latin typeface="Arial" charset="0"/>
              </a:rPr>
              <a:t>PRESERVASI</a:t>
            </a:r>
          </a:p>
          <a:p>
            <a:pPr marL="457200" indent="-457200">
              <a:defRPr/>
            </a:pPr>
            <a:endParaRPr lang="en-US" sz="3200">
              <a:latin typeface="Arial" charset="0"/>
            </a:endParaRPr>
          </a:p>
          <a:p>
            <a:pPr>
              <a:defRPr/>
            </a:pPr>
            <a:r>
              <a:rPr lang="en-US" sz="3200">
                <a:latin typeface="Arial" charset="0"/>
              </a:rPr>
              <a:t>pelestarian suatu bagian wilayah atau kawasan fungsional kota dari nilai-nilai asal karena memiliki fungsi tertentu yang bernilai sosial budaya, ekonomi, politik, atau fisik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id-ID"/>
          </a:p>
        </p:txBody>
      </p:sp>
      <p:pic>
        <p:nvPicPr>
          <p:cNvPr id="34819" name="Picture 2"/>
          <p:cNvPicPr>
            <a:picLocks noChangeAspect="1" noChangeArrowheads="1"/>
          </p:cNvPicPr>
          <p:nvPr/>
        </p:nvPicPr>
        <p:blipFill>
          <a:blip r:embed="rId2" cstate="print"/>
          <a:srcRect/>
          <a:stretch>
            <a:fillRect/>
          </a:stretch>
        </p:blipFill>
        <p:spPr bwMode="auto">
          <a:xfrm>
            <a:off x="1333500" y="1928813"/>
            <a:ext cx="6167438" cy="4625975"/>
          </a:xfrm>
          <a:prstGeom prst="rect">
            <a:avLst/>
          </a:prstGeom>
          <a:noFill/>
          <a:ln w="9525">
            <a:noFill/>
            <a:miter lim="800000"/>
            <a:headEnd/>
            <a:tailEnd/>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3046413"/>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PRESERVASI</a:t>
            </a:r>
          </a:p>
          <a:p>
            <a:pPr marL="457200" indent="-457200">
              <a:defRPr/>
            </a:pPr>
            <a:endParaRPr lang="en-US" sz="3200" dirty="0">
              <a:latin typeface="Arial" charset="0"/>
            </a:endParaRPr>
          </a:p>
          <a:p>
            <a:pPr>
              <a:defRPr/>
            </a:pPr>
            <a:r>
              <a:rPr lang="en-US" sz="3200" dirty="0" err="1">
                <a:latin typeface="Arial" charset="0"/>
              </a:rPr>
              <a:t>preservasi</a:t>
            </a:r>
            <a:r>
              <a:rPr lang="en-US" sz="3200" dirty="0">
                <a:latin typeface="Arial" charset="0"/>
              </a:rPr>
              <a:t> </a:t>
            </a:r>
            <a:r>
              <a:rPr lang="en-US" sz="3200" dirty="0" err="1">
                <a:latin typeface="Arial" charset="0"/>
              </a:rPr>
              <a:t>pada</a:t>
            </a:r>
            <a:r>
              <a:rPr lang="en-US" sz="3200" dirty="0">
                <a:latin typeface="Arial" charset="0"/>
              </a:rPr>
              <a:t> </a:t>
            </a:r>
            <a:r>
              <a:rPr lang="en-US" sz="3200" dirty="0" err="1">
                <a:latin typeface="Arial" charset="0"/>
              </a:rPr>
              <a:t>dasarnya</a:t>
            </a:r>
            <a:r>
              <a:rPr lang="en-US" sz="3200" dirty="0">
                <a:latin typeface="Arial" charset="0"/>
              </a:rPr>
              <a:t> </a:t>
            </a:r>
            <a:r>
              <a:rPr lang="en-US" sz="3200" dirty="0" err="1">
                <a:latin typeface="Arial" charset="0"/>
              </a:rPr>
              <a:t>hanya</a:t>
            </a:r>
            <a:r>
              <a:rPr lang="en-US" sz="3200" dirty="0">
                <a:latin typeface="Arial" charset="0"/>
              </a:rPr>
              <a:t> </a:t>
            </a:r>
            <a:r>
              <a:rPr lang="en-US" sz="3200" dirty="0" err="1">
                <a:latin typeface="Arial" charset="0"/>
              </a:rPr>
              <a:t>meningkatkan</a:t>
            </a:r>
            <a:r>
              <a:rPr lang="en-US" sz="3200" dirty="0">
                <a:latin typeface="Arial" charset="0"/>
              </a:rPr>
              <a:t> </a:t>
            </a:r>
            <a:r>
              <a:rPr lang="en-US" sz="3200" dirty="0" err="1">
                <a:latin typeface="Arial" charset="0"/>
              </a:rPr>
              <a:t>pelestarian</a:t>
            </a:r>
            <a:r>
              <a:rPr lang="en-US" sz="3200" dirty="0">
                <a:latin typeface="Arial" charset="0"/>
              </a:rPr>
              <a:t> </a:t>
            </a:r>
            <a:r>
              <a:rPr lang="en-US" sz="3200" dirty="0" err="1">
                <a:latin typeface="Arial" charset="0"/>
              </a:rPr>
              <a:t>struktur</a:t>
            </a:r>
            <a:r>
              <a:rPr lang="en-US" sz="3200" dirty="0">
                <a:latin typeface="Arial" charset="0"/>
              </a:rPr>
              <a:t> yang </a:t>
            </a:r>
            <a:r>
              <a:rPr lang="en-US" sz="3200" dirty="0" err="1">
                <a:latin typeface="Arial" charset="0"/>
              </a:rPr>
              <a:t>telah</a:t>
            </a:r>
            <a:r>
              <a:rPr lang="en-US" sz="3200" dirty="0">
                <a:latin typeface="Arial" charset="0"/>
              </a:rPr>
              <a:t> </a:t>
            </a:r>
            <a:r>
              <a:rPr lang="en-US" sz="3200" dirty="0" err="1">
                <a:latin typeface="Arial" charset="0"/>
              </a:rPr>
              <a:t>ada</a:t>
            </a:r>
            <a:r>
              <a:rPr lang="en-US" sz="3200" dirty="0">
                <a:latin typeface="Arial" charset="0"/>
              </a:rPr>
              <a:t> </a:t>
            </a:r>
            <a:r>
              <a:rPr lang="en-US" sz="3200" dirty="0" err="1">
                <a:latin typeface="Arial" charset="0"/>
              </a:rPr>
              <a:t>dengan</a:t>
            </a:r>
            <a:r>
              <a:rPr lang="en-US" sz="3200" dirty="0">
                <a:latin typeface="Arial" charset="0"/>
              </a:rPr>
              <a:t> </a:t>
            </a:r>
            <a:r>
              <a:rPr lang="en-US" sz="3200" dirty="0" err="1">
                <a:latin typeface="Arial" charset="0"/>
              </a:rPr>
              <a:t>cara</a:t>
            </a:r>
            <a:r>
              <a:rPr lang="en-US" sz="3200" dirty="0">
                <a:latin typeface="Arial" charset="0"/>
              </a:rPr>
              <a:t> </a:t>
            </a:r>
            <a:r>
              <a:rPr lang="en-US" sz="3200" dirty="0" err="1">
                <a:latin typeface="Arial" charset="0"/>
              </a:rPr>
              <a:t>pemeliharaan</a:t>
            </a:r>
            <a:r>
              <a:rPr lang="en-US" sz="3200" dirty="0">
                <a:latin typeface="Arial" charset="0"/>
              </a:rPr>
              <a:t> </a:t>
            </a:r>
            <a:r>
              <a:rPr lang="en-US" sz="3200" dirty="0" err="1">
                <a:latin typeface="Arial" charset="0"/>
              </a:rPr>
              <a:t>dan</a:t>
            </a:r>
            <a:r>
              <a:rPr lang="en-US" sz="3200" dirty="0">
                <a:latin typeface="Arial" charset="0"/>
              </a:rPr>
              <a:t> </a:t>
            </a:r>
            <a:r>
              <a:rPr lang="en-US" sz="3200" dirty="0" err="1">
                <a:latin typeface="Arial" charset="0"/>
              </a:rPr>
              <a:t>pengamanan</a:t>
            </a:r>
            <a:r>
              <a:rPr lang="en-US" sz="3200" dirty="0">
                <a:latin typeface="Arial" charset="0"/>
              </a:rPr>
              <a:t> </a:t>
            </a:r>
            <a:r>
              <a:rPr lang="en-US" sz="3200" dirty="0" err="1">
                <a:latin typeface="Arial" charset="0"/>
              </a:rPr>
              <a:t>struktural</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354012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PRESERVASI</a:t>
            </a:r>
          </a:p>
          <a:p>
            <a:pPr marL="457200" indent="-457200">
              <a:defRPr/>
            </a:pPr>
            <a:endParaRPr lang="en-US" sz="3200" dirty="0">
              <a:latin typeface="Arial" charset="0"/>
            </a:endParaRPr>
          </a:p>
          <a:p>
            <a:pPr>
              <a:defRPr/>
            </a:pPr>
            <a:r>
              <a:rPr lang="en-US" sz="3200" dirty="0" err="1">
                <a:latin typeface="Arial" charset="0"/>
              </a:rPr>
              <a:t>contohnya</a:t>
            </a:r>
            <a:r>
              <a:rPr lang="en-US" sz="3200" dirty="0">
                <a:latin typeface="Arial" charset="0"/>
              </a:rPr>
              <a:t>:</a:t>
            </a:r>
          </a:p>
          <a:p>
            <a:pPr>
              <a:defRPr/>
            </a:pPr>
            <a:endParaRPr lang="en-US" sz="3200" dirty="0">
              <a:latin typeface="Arial" charset="0"/>
            </a:endParaRPr>
          </a:p>
          <a:p>
            <a:pPr>
              <a:defRPr/>
            </a:pPr>
            <a:r>
              <a:rPr lang="en-US" sz="3200" dirty="0" err="1">
                <a:latin typeface="Arial" charset="0"/>
              </a:rPr>
              <a:t>pelestarian</a:t>
            </a:r>
            <a:r>
              <a:rPr lang="en-US" sz="3200" dirty="0">
                <a:latin typeface="Arial" charset="0"/>
              </a:rPr>
              <a:t> </a:t>
            </a:r>
            <a:r>
              <a:rPr lang="en-US" sz="3200" dirty="0" err="1">
                <a:latin typeface="Arial" charset="0"/>
              </a:rPr>
              <a:t>wilayah</a:t>
            </a:r>
            <a:r>
              <a:rPr lang="en-US" sz="3200" dirty="0">
                <a:latin typeface="Arial" charset="0"/>
              </a:rPr>
              <a:t>, </a:t>
            </a:r>
            <a:r>
              <a:rPr lang="en-US" sz="3200" dirty="0" err="1">
                <a:latin typeface="Arial" charset="0"/>
              </a:rPr>
              <a:t>kawasan</a:t>
            </a:r>
            <a:r>
              <a:rPr lang="en-US" sz="3200" dirty="0">
                <a:latin typeface="Arial" charset="0"/>
              </a:rPr>
              <a:t> </a:t>
            </a:r>
            <a:r>
              <a:rPr lang="en-US" sz="3200" dirty="0" err="1">
                <a:latin typeface="Arial" charset="0"/>
              </a:rPr>
              <a:t>atau</a:t>
            </a:r>
            <a:r>
              <a:rPr lang="en-US" sz="3200" dirty="0">
                <a:latin typeface="Arial" charset="0"/>
              </a:rPr>
              <a:t> </a:t>
            </a:r>
            <a:r>
              <a:rPr lang="en-US" sz="3200" dirty="0" err="1">
                <a:latin typeface="Arial" charset="0"/>
              </a:rPr>
              <a:t>bangunan</a:t>
            </a:r>
            <a:r>
              <a:rPr lang="en-US" sz="3200" dirty="0">
                <a:latin typeface="Arial" charset="0"/>
              </a:rPr>
              <a:t> </a:t>
            </a:r>
            <a:r>
              <a:rPr lang="en-US" sz="3200" dirty="0" err="1">
                <a:latin typeface="Arial" charset="0"/>
              </a:rPr>
              <a:t>bernilai</a:t>
            </a:r>
            <a:r>
              <a:rPr lang="en-US" sz="3200" dirty="0">
                <a:latin typeface="Arial" charset="0"/>
              </a:rPr>
              <a:t> </a:t>
            </a:r>
            <a:r>
              <a:rPr lang="en-US" sz="3200" dirty="0" err="1">
                <a:latin typeface="Arial" charset="0"/>
              </a:rPr>
              <a:t>sejarah</a:t>
            </a:r>
            <a:r>
              <a:rPr lang="en-US" sz="3200" dirty="0">
                <a:latin typeface="Arial" charset="0"/>
              </a:rPr>
              <a:t> </a:t>
            </a:r>
            <a:r>
              <a:rPr lang="en-US" sz="3200" dirty="0" err="1">
                <a:latin typeface="Arial" charset="0"/>
              </a:rPr>
              <a:t>atau</a:t>
            </a:r>
            <a:r>
              <a:rPr lang="en-US" sz="3200" dirty="0">
                <a:latin typeface="Arial" charset="0"/>
              </a:rPr>
              <a:t> </a:t>
            </a:r>
            <a:r>
              <a:rPr lang="en-US" sz="3200" dirty="0" err="1">
                <a:latin typeface="Arial" charset="0"/>
              </a:rPr>
              <a:t>bernilai</a:t>
            </a:r>
            <a:r>
              <a:rPr lang="en-US" sz="3200" dirty="0">
                <a:latin typeface="Arial" charset="0"/>
              </a:rPr>
              <a:t> </a:t>
            </a:r>
            <a:r>
              <a:rPr lang="en-US" sz="3200" dirty="0" err="1">
                <a:latin typeface="Arial" charset="0"/>
              </a:rPr>
              <a:t>arsitektur</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000125"/>
            <a:ext cx="8266112" cy="452437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latin typeface="Arial" charset="0"/>
              </a:rPr>
              <a:t>KONSERVASI</a:t>
            </a:r>
          </a:p>
          <a:p>
            <a:pPr marL="457200" indent="-457200">
              <a:defRPr/>
            </a:pPr>
            <a:endParaRPr lang="en-US" sz="3200">
              <a:latin typeface="Arial" charset="0"/>
            </a:endParaRPr>
          </a:p>
          <a:p>
            <a:pPr>
              <a:defRPr/>
            </a:pPr>
            <a:r>
              <a:rPr lang="en-US" sz="3200">
                <a:latin typeface="Arial" charset="0"/>
              </a:rPr>
              <a:t>suatu perlindungan suatu bagian wilayah atau kawasan fungsional kota sehingga dapat terjaga dari kemungkinan degradasi serta gangguan alam maupun artifisial yang dapat membahayakan atau merusak nilainya secara sosial budaya, ekonomi, atau fungsional maupun fisiknya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id-ID"/>
          </a:p>
        </p:txBody>
      </p:sp>
      <p:pic>
        <p:nvPicPr>
          <p:cNvPr id="38915" name="Picture 4"/>
          <p:cNvPicPr>
            <a:picLocks noChangeAspect="1" noChangeArrowheads="1"/>
          </p:cNvPicPr>
          <p:nvPr/>
        </p:nvPicPr>
        <p:blipFill>
          <a:blip r:embed="rId2" cstate="print"/>
          <a:srcRect/>
          <a:stretch>
            <a:fillRect/>
          </a:stretch>
        </p:blipFill>
        <p:spPr bwMode="auto">
          <a:xfrm>
            <a:off x="1214438" y="2066925"/>
            <a:ext cx="6451600" cy="4291013"/>
          </a:xfrm>
          <a:prstGeom prst="rect">
            <a:avLst/>
          </a:prstGeom>
          <a:noFill/>
          <a:ln w="9525">
            <a:noFill/>
            <a:miter lim="800000"/>
            <a:headEnd/>
            <a:tailEn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5016500"/>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solidFill>
                  <a:srgbClr val="FFFFFF"/>
                </a:solidFill>
                <a:latin typeface="Arial" charset="0"/>
              </a:rPr>
              <a:t>KONSERVASI</a:t>
            </a:r>
          </a:p>
          <a:p>
            <a:pPr>
              <a:defRPr/>
            </a:pPr>
            <a:endParaRPr lang="en-US" sz="3200">
              <a:latin typeface="Arial" charset="0"/>
            </a:endParaRPr>
          </a:p>
          <a:p>
            <a:pPr>
              <a:defRPr/>
            </a:pPr>
            <a:r>
              <a:rPr lang="en-US" sz="3200">
                <a:latin typeface="Arial" charset="0"/>
              </a:rPr>
              <a:t>pada konservasi dimungkinkan untuk menghilangkan suatu struktur tertentu atau menambah struktur baru demi menjaga keamanan, kelanggengan, dan kelestarian suatu bagian wilayah atau kawasan fungsional tertentu dari kemungkinan gangguan lingkungan alam atau upaya manusia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z="4000">
                <a:solidFill>
                  <a:srgbClr val="FFFF00"/>
                </a:solidFill>
                <a:latin typeface="Arial" charset="0"/>
              </a:rPr>
              <a:t>ESENSI PEREMAJAAN KOTA</a:t>
            </a:r>
          </a:p>
        </p:txBody>
      </p:sp>
      <p:sp>
        <p:nvSpPr>
          <p:cNvPr id="31749" name="Rectangle 5"/>
          <p:cNvSpPr>
            <a:spLocks noChangeArrowheads="1"/>
          </p:cNvSpPr>
          <p:nvPr/>
        </p:nvSpPr>
        <p:spPr bwMode="auto">
          <a:xfrm>
            <a:off x="438944" y="1752600"/>
            <a:ext cx="8266112" cy="3016210"/>
          </a:xfrm>
          <a:prstGeom prst="rect">
            <a:avLst/>
          </a:prstGeom>
          <a:noFill/>
          <a:ln w="9525">
            <a:noFill/>
            <a:miter lim="800000"/>
            <a:headEnd/>
            <a:tailEnd/>
          </a:ln>
        </p:spPr>
        <p:txBody>
          <a:bodyPr anchor="ctr">
            <a:spAutoFit/>
          </a:bodyPr>
          <a:lstStyle/>
          <a:p>
            <a:pPr marL="457200" indent="-457200">
              <a:spcBef>
                <a:spcPts val="1200"/>
              </a:spcBef>
              <a:buFont typeface="Arial" panose="020B0604020202020204" pitchFamily="34" charset="0"/>
              <a:buChar char="■"/>
            </a:pPr>
            <a:r>
              <a:rPr lang="en-US" sz="3200">
                <a:latin typeface="Arial" charset="0"/>
              </a:rPr>
              <a:t>Menghidupkan kembali vitalitas lama yang telah pudar</a:t>
            </a:r>
          </a:p>
          <a:p>
            <a:pPr marL="457200" indent="-457200">
              <a:spcBef>
                <a:spcPts val="1200"/>
              </a:spcBef>
              <a:buFont typeface="Arial" panose="020B0604020202020204" pitchFamily="34" charset="0"/>
              <a:buChar char="■"/>
            </a:pPr>
            <a:r>
              <a:rPr lang="en-US" sz="3200">
                <a:latin typeface="Arial" charset="0"/>
              </a:rPr>
              <a:t>Meningkatkan vitalitas yang ada</a:t>
            </a:r>
          </a:p>
          <a:p>
            <a:pPr marL="457200" indent="-457200">
              <a:spcBef>
                <a:spcPts val="1200"/>
              </a:spcBef>
              <a:buFont typeface="Arial" panose="020B0604020202020204" pitchFamily="34" charset="0"/>
              <a:buChar char="■"/>
            </a:pPr>
            <a:r>
              <a:rPr lang="en-US" sz="3200">
                <a:latin typeface="Arial" charset="0"/>
              </a:rPr>
              <a:t>Memberikan vitalitas baru</a:t>
            </a:r>
          </a:p>
          <a:p>
            <a:pPr marL="457200" indent="-457200">
              <a:spcBef>
                <a:spcPts val="1200"/>
              </a:spcBef>
              <a:buFont typeface="Arial" panose="020B0604020202020204" pitchFamily="34" charset="0"/>
              <a:buChar char="■"/>
            </a:pPr>
            <a:r>
              <a:rPr lang="en-US" sz="3200">
                <a:latin typeface="Arial" charset="0"/>
              </a:rPr>
              <a:t>Menjaga vitalitas</a:t>
            </a:r>
            <a:r>
              <a:rPr lang="id-ID" sz="3200">
                <a:latin typeface="Arial" charset="0"/>
              </a:rPr>
              <a:t> yang ada</a:t>
            </a:r>
            <a:endParaRPr lang="en-US" sz="3200">
              <a:latin typeface="Arial" charset="0"/>
            </a:endParaRPr>
          </a:p>
        </p:txBody>
      </p:sp>
      <p:sp>
        <p:nvSpPr>
          <p:cNvPr id="4" name="Rectangle 5">
            <a:extLst>
              <a:ext uri="{FF2B5EF4-FFF2-40B4-BE49-F238E27FC236}">
                <a16:creationId xmlns:a16="http://schemas.microsoft.com/office/drawing/2014/main" id="{C75190D6-1B99-46A1-948E-3796C2840D90}"/>
              </a:ext>
            </a:extLst>
          </p:cNvPr>
          <p:cNvSpPr>
            <a:spLocks noChangeArrowheads="1"/>
          </p:cNvSpPr>
          <p:nvPr/>
        </p:nvSpPr>
        <p:spPr bwMode="auto">
          <a:xfrm>
            <a:off x="438944" y="5417403"/>
            <a:ext cx="8266112" cy="584775"/>
          </a:xfrm>
          <a:prstGeom prst="rect">
            <a:avLst/>
          </a:prstGeom>
          <a:noFill/>
          <a:ln w="9525">
            <a:noFill/>
            <a:miter lim="800000"/>
            <a:headEnd/>
            <a:tailEnd/>
          </a:ln>
        </p:spPr>
        <p:txBody>
          <a:bodyPr anchor="ctr">
            <a:spAutoFit/>
          </a:bodyPr>
          <a:lstStyle/>
          <a:p>
            <a:pPr marL="514350" indent="-514350">
              <a:spcBef>
                <a:spcPts val="1200"/>
              </a:spcBef>
              <a:buFont typeface="Wingdings" panose="05000000000000000000" pitchFamily="2" charset="2"/>
              <a:buChar char=""/>
            </a:pPr>
            <a:r>
              <a:rPr lang="id-ID" sz="3200" i="1">
                <a:solidFill>
                  <a:srgbClr val="FFFF00"/>
                </a:solidFill>
                <a:latin typeface="Arial" charset="0"/>
              </a:rPr>
              <a:t>Cari contoh-contohnya</a:t>
            </a:r>
            <a:endParaRPr lang="en-US" sz="3200" i="1">
              <a:solidFill>
                <a:srgbClr val="FFFF00"/>
              </a:solidFill>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up)">
                                      <p:cBhvr>
                                        <p:cTn id="7" dur="1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4032250"/>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solidFill>
                  <a:srgbClr val="FFFFFF"/>
                </a:solidFill>
                <a:latin typeface="Arial" charset="0"/>
              </a:rPr>
              <a:t>KONSERVASI</a:t>
            </a:r>
          </a:p>
          <a:p>
            <a:pPr>
              <a:defRPr/>
            </a:pPr>
            <a:endParaRPr lang="en-US" sz="3200">
              <a:latin typeface="Arial" charset="0"/>
            </a:endParaRPr>
          </a:p>
          <a:p>
            <a:pPr>
              <a:defRPr/>
            </a:pPr>
            <a:r>
              <a:rPr lang="en-US" sz="3200">
                <a:latin typeface="Arial" charset="0"/>
              </a:rPr>
              <a:t>contohnya:</a:t>
            </a:r>
          </a:p>
          <a:p>
            <a:pPr>
              <a:defRPr/>
            </a:pPr>
            <a:endParaRPr lang="en-US" sz="3200">
              <a:latin typeface="Arial" charset="0"/>
            </a:endParaRPr>
          </a:p>
          <a:p>
            <a:pPr marL="355600" indent="-355600">
              <a:buFont typeface="Arial" pitchFamily="34" charset="0"/>
              <a:buChar char="•"/>
              <a:defRPr/>
            </a:pPr>
            <a:r>
              <a:rPr lang="en-US" sz="3200">
                <a:latin typeface="Arial" charset="0"/>
              </a:rPr>
              <a:t>pengamanan tebing</a:t>
            </a:r>
          </a:p>
          <a:p>
            <a:pPr marL="355600" indent="-355600">
              <a:buFont typeface="Arial" pitchFamily="34" charset="0"/>
              <a:buChar char="•"/>
              <a:defRPr/>
            </a:pPr>
            <a:r>
              <a:rPr lang="en-US" sz="3200">
                <a:latin typeface="Arial" charset="0"/>
              </a:rPr>
              <a:t>normalisasi sungai</a:t>
            </a:r>
          </a:p>
          <a:p>
            <a:pPr marL="355600" indent="-355600">
              <a:buFont typeface="Arial" pitchFamily="34" charset="0"/>
              <a:buChar char="•"/>
              <a:defRPr/>
            </a:pPr>
            <a:r>
              <a:rPr lang="en-US" sz="3200">
                <a:latin typeface="Arial" charset="0"/>
              </a:rPr>
              <a:t>pencegahan longsor</a:t>
            </a:r>
          </a:p>
          <a:p>
            <a:pPr marL="355600" indent="-355600">
              <a:buFont typeface="Arial" pitchFamily="34" charset="0"/>
              <a:buChar char="•"/>
              <a:defRPr/>
            </a:pPr>
            <a:r>
              <a:rPr lang="en-US" sz="3200">
                <a:latin typeface="Arial" charset="0"/>
              </a:rPr>
              <a:t>penghutanan kota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000125"/>
            <a:ext cx="8266112" cy="430847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latin typeface="Arial" charset="0"/>
              </a:rPr>
              <a:t>GENTRIFIKASI</a:t>
            </a:r>
          </a:p>
          <a:p>
            <a:pPr>
              <a:defRPr/>
            </a:pPr>
            <a:endParaRPr lang="en-US" sz="3200">
              <a:latin typeface="Arial" charset="0"/>
            </a:endParaRPr>
          </a:p>
          <a:p>
            <a:pPr>
              <a:defRPr/>
            </a:pPr>
            <a:r>
              <a:rPr lang="id-ID" sz="3200">
                <a:latin typeface="Arial" charset="0"/>
              </a:rPr>
              <a:t>perubahan stratifikasi sosial; stratifikasi penduduk kota tingkat bawah dari kawasan kumuh di daerah tengah kota menjadi permukiman bagi golongan mapan, lengkap dengan segala fasilitasnya</a:t>
            </a:r>
          </a:p>
          <a:p>
            <a:pPr>
              <a:defRPr/>
            </a:pPr>
            <a:endParaRPr lang="id-ID" sz="3200">
              <a:latin typeface="Arial" charset="0"/>
            </a:endParaRPr>
          </a:p>
          <a:p>
            <a:pPr>
              <a:defRPr/>
            </a:pPr>
            <a:r>
              <a:rPr lang="id-ID" sz="1800">
                <a:latin typeface="Arial" charset="0"/>
              </a:rPr>
              <a:t>MODUL SOSIALISASI RTBL PERMEN PU 06/2007</a:t>
            </a:r>
            <a:endParaRPr lang="en-US" sz="180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id-ID"/>
          </a:p>
        </p:txBody>
      </p:sp>
      <p:pic>
        <p:nvPicPr>
          <p:cNvPr id="43011" name="Picture 2"/>
          <p:cNvPicPr>
            <a:picLocks noChangeAspect="1" noChangeArrowheads="1"/>
          </p:cNvPicPr>
          <p:nvPr/>
        </p:nvPicPr>
        <p:blipFill>
          <a:blip r:embed="rId2" cstate="print"/>
          <a:srcRect/>
          <a:stretch>
            <a:fillRect/>
          </a:stretch>
        </p:blipFill>
        <p:spPr bwMode="auto">
          <a:xfrm>
            <a:off x="373063" y="642938"/>
            <a:ext cx="8628062" cy="5786437"/>
          </a:xfrm>
          <a:prstGeom prst="rect">
            <a:avLst/>
          </a:prstGeom>
          <a:noFill/>
          <a:ln w="9525">
            <a:noFill/>
            <a:miter lim="800000"/>
            <a:headEnd/>
            <a:tailEnd/>
          </a:ln>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0"/>
            <a:ext cx="7772400" cy="1143000"/>
          </a:xfrm>
        </p:spPr>
        <p:txBody>
          <a:bodyPr/>
          <a:lstStyle/>
          <a:p>
            <a:r>
              <a:rPr lang="en-US" sz="4000">
                <a:latin typeface="Arial" charset="0"/>
                <a:cs typeface="Arial" charset="0"/>
              </a:rPr>
              <a:t>TIPOLOGI PEREMAJAAN KOTA</a:t>
            </a:r>
          </a:p>
        </p:txBody>
      </p:sp>
      <p:sp>
        <p:nvSpPr>
          <p:cNvPr id="3" name="Rectangle 5"/>
          <p:cNvSpPr>
            <a:spLocks noChangeArrowheads="1"/>
          </p:cNvSpPr>
          <p:nvPr/>
        </p:nvSpPr>
        <p:spPr bwMode="auto">
          <a:xfrm>
            <a:off x="554038" y="1000125"/>
            <a:ext cx="8266112" cy="452437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a:latin typeface="Arial" charset="0"/>
              </a:rPr>
              <a:t>GENTRIFIKASI</a:t>
            </a:r>
          </a:p>
          <a:p>
            <a:pPr>
              <a:defRPr/>
            </a:pPr>
            <a:endParaRPr lang="en-US" sz="3200">
              <a:latin typeface="Arial" charset="0"/>
            </a:endParaRPr>
          </a:p>
          <a:p>
            <a:pPr>
              <a:defRPr/>
            </a:pPr>
            <a:r>
              <a:rPr lang="en-US" sz="3200">
                <a:latin typeface="Arial" charset="0"/>
              </a:rPr>
              <a:t>peningkatan fungsi dari suatu bagian wilayah kota atau kawasan fungsional tertentu sebagai kompensasi atau pengganti bagi suatu bagian wilayah kota atau kawasan fungsional tertentu lainnya yang telah mengalami degradasi atau menjadi kumuh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id-ID"/>
          </a:p>
        </p:txBody>
      </p:sp>
      <p:pic>
        <p:nvPicPr>
          <p:cNvPr id="45059" name="Picture 2"/>
          <p:cNvPicPr>
            <a:picLocks noChangeAspect="1" noChangeArrowheads="1"/>
          </p:cNvPicPr>
          <p:nvPr/>
        </p:nvPicPr>
        <p:blipFill>
          <a:blip r:embed="rId2" cstate="print"/>
          <a:srcRect/>
          <a:stretch>
            <a:fillRect/>
          </a:stretch>
        </p:blipFill>
        <p:spPr bwMode="auto">
          <a:xfrm>
            <a:off x="403225" y="1000125"/>
            <a:ext cx="8375650" cy="6286500"/>
          </a:xfrm>
          <a:prstGeom prst="rect">
            <a:avLst/>
          </a:prstGeom>
          <a:noFill/>
          <a:ln w="9525">
            <a:noFill/>
            <a:miter lim="800000"/>
            <a:headEnd/>
            <a:tailEnd/>
          </a:ln>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4000">
                <a:solidFill>
                  <a:schemeClr val="accent6">
                    <a:lumMod val="90000"/>
                    <a:lumOff val="10000"/>
                  </a:schemeClr>
                </a:solidFill>
                <a:latin typeface="Arial" pitchFamily="34" charset="0"/>
                <a:cs typeface="Arial" pitchFamily="34" charset="0"/>
              </a:rPr>
              <a:t>TIPOLOGI PEREMAJAAN KOTA</a:t>
            </a:r>
          </a:p>
        </p:txBody>
      </p:sp>
      <p:sp>
        <p:nvSpPr>
          <p:cNvPr id="3" name="Rectangle 5"/>
          <p:cNvSpPr>
            <a:spLocks noChangeArrowheads="1"/>
          </p:cNvSpPr>
          <p:nvPr/>
        </p:nvSpPr>
        <p:spPr bwMode="auto">
          <a:xfrm>
            <a:off x="554038" y="1000125"/>
            <a:ext cx="8266112" cy="3540125"/>
          </a:xfrm>
          <a:prstGeom prst="rect">
            <a:avLst/>
          </a:prstGeom>
          <a:noFill/>
          <a:ln w="9525">
            <a:noFill/>
            <a:miter lim="800000"/>
            <a:headEnd/>
            <a:tailEnd/>
          </a:ln>
        </p:spPr>
        <p:txBody>
          <a:bodyPr anchor="ctr">
            <a:spAutoFit/>
          </a:bodyPr>
          <a:lstStyle/>
          <a:p>
            <a:pPr marL="457200" indent="-457200">
              <a:buFontTx/>
              <a:buBlip>
                <a:blip r:embed="rId2"/>
              </a:buBlip>
              <a:defRPr/>
            </a:pPr>
            <a:r>
              <a:rPr lang="en-US" sz="3200" dirty="0">
                <a:solidFill>
                  <a:schemeClr val="accent6">
                    <a:lumMod val="25000"/>
                    <a:lumOff val="75000"/>
                  </a:schemeClr>
                </a:solidFill>
                <a:latin typeface="Arial" charset="0"/>
              </a:rPr>
              <a:t>GENTRIFIKASI</a:t>
            </a:r>
          </a:p>
          <a:p>
            <a:pPr>
              <a:defRPr/>
            </a:pPr>
            <a:endParaRPr lang="en-US" sz="3200" dirty="0">
              <a:latin typeface="Arial" charset="0"/>
            </a:endParaRPr>
          </a:p>
          <a:p>
            <a:pPr>
              <a:defRPr/>
            </a:pPr>
            <a:r>
              <a:rPr lang="en-US" sz="3200" dirty="0" err="1">
                <a:latin typeface="Arial" charset="0"/>
              </a:rPr>
              <a:t>contohnya</a:t>
            </a:r>
            <a:r>
              <a:rPr lang="en-US" sz="3200" dirty="0">
                <a:latin typeface="Arial" charset="0"/>
              </a:rPr>
              <a:t>: </a:t>
            </a:r>
          </a:p>
          <a:p>
            <a:pPr>
              <a:defRPr/>
            </a:pPr>
            <a:endParaRPr lang="en-US" sz="3200" dirty="0">
              <a:latin typeface="Arial" charset="0"/>
            </a:endParaRPr>
          </a:p>
          <a:p>
            <a:pPr marL="355600" indent="-355600">
              <a:buFont typeface="Arial" pitchFamily="34" charset="0"/>
              <a:buChar char="•"/>
              <a:defRPr/>
            </a:pPr>
            <a:r>
              <a:rPr lang="en-US" sz="3200" dirty="0" err="1">
                <a:latin typeface="Arial" charset="0"/>
              </a:rPr>
              <a:t>relokasi</a:t>
            </a:r>
            <a:r>
              <a:rPr lang="en-US" sz="3200" dirty="0">
                <a:latin typeface="Arial" charset="0"/>
              </a:rPr>
              <a:t> </a:t>
            </a:r>
            <a:r>
              <a:rPr lang="en-US" sz="3200" dirty="0" err="1">
                <a:latin typeface="Arial" charset="0"/>
              </a:rPr>
              <a:t>bagi</a:t>
            </a:r>
            <a:r>
              <a:rPr lang="en-US" sz="3200" dirty="0">
                <a:latin typeface="Arial" charset="0"/>
              </a:rPr>
              <a:t> </a:t>
            </a:r>
            <a:r>
              <a:rPr lang="en-US" sz="3200" dirty="0" err="1">
                <a:latin typeface="Arial" charset="0"/>
              </a:rPr>
              <a:t>masyarakat</a:t>
            </a:r>
            <a:r>
              <a:rPr lang="en-US" sz="3200" dirty="0">
                <a:latin typeface="Arial" charset="0"/>
              </a:rPr>
              <a:t> yang </a:t>
            </a:r>
            <a:r>
              <a:rPr lang="en-US" sz="3200" dirty="0" err="1">
                <a:latin typeface="Arial" charset="0"/>
              </a:rPr>
              <a:t>tinggal</a:t>
            </a:r>
            <a:r>
              <a:rPr lang="en-US" sz="3200" dirty="0">
                <a:latin typeface="Arial" charset="0"/>
              </a:rPr>
              <a:t> di </a:t>
            </a:r>
            <a:r>
              <a:rPr lang="en-US" sz="3200" dirty="0" err="1">
                <a:latin typeface="Arial" charset="0"/>
              </a:rPr>
              <a:t>bantaran</a:t>
            </a:r>
            <a:r>
              <a:rPr lang="en-US" sz="3200" dirty="0">
                <a:latin typeface="Arial" charset="0"/>
              </a:rPr>
              <a:t> </a:t>
            </a:r>
            <a:r>
              <a:rPr lang="en-US" sz="3200" dirty="0" err="1">
                <a:latin typeface="Arial" charset="0"/>
              </a:rPr>
              <a:t>sungai</a:t>
            </a:r>
            <a:endParaRPr lang="en-US" sz="3200" dirty="0">
              <a:latin typeface="Arial" charset="0"/>
            </a:endParaRPr>
          </a:p>
          <a:p>
            <a:pPr marL="355600" indent="-355600">
              <a:buFont typeface="Arial" pitchFamily="34" charset="0"/>
              <a:buChar char="•"/>
              <a:defRPr/>
            </a:pPr>
            <a:r>
              <a:rPr lang="en-US" sz="3200" dirty="0" err="1">
                <a:latin typeface="Arial" charset="0"/>
              </a:rPr>
              <a:t>relokasi</a:t>
            </a:r>
            <a:r>
              <a:rPr lang="en-US" sz="3200" dirty="0">
                <a:latin typeface="Arial" charset="0"/>
              </a:rPr>
              <a:t> PKL Kawasan </a:t>
            </a:r>
            <a:r>
              <a:rPr lang="en-US" sz="3200" dirty="0" err="1">
                <a:latin typeface="Arial" charset="0"/>
              </a:rPr>
              <a:t>Banjarsasri</a:t>
            </a:r>
            <a:endParaRPr lang="en-US" sz="32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KASUS-KASUS</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214313"/>
            <a:ext cx="7772400" cy="1143001"/>
          </a:xfrm>
        </p:spPr>
        <p:txBody>
          <a:bodyPr/>
          <a:lstStyle/>
          <a:p>
            <a:r>
              <a:rPr lang="en-US"/>
              <a:t>EVALUASI</a:t>
            </a:r>
          </a:p>
        </p:txBody>
      </p:sp>
      <p:sp>
        <p:nvSpPr>
          <p:cNvPr id="3" name="Rectangle 5"/>
          <p:cNvSpPr>
            <a:spLocks noChangeArrowheads="1"/>
          </p:cNvSpPr>
          <p:nvPr/>
        </p:nvSpPr>
        <p:spPr bwMode="auto">
          <a:xfrm>
            <a:off x="0" y="642938"/>
            <a:ext cx="9144000" cy="1570037"/>
          </a:xfrm>
          <a:prstGeom prst="rect">
            <a:avLst/>
          </a:prstGeom>
          <a:noFill/>
          <a:ln w="9525">
            <a:noFill/>
            <a:miter lim="800000"/>
            <a:headEnd/>
            <a:tailEnd/>
          </a:ln>
        </p:spPr>
        <p:txBody>
          <a:bodyPr anchor="ctr">
            <a:spAutoFit/>
          </a:bodyPr>
          <a:lstStyle/>
          <a:p>
            <a:pPr marL="531813" indent="-531813"/>
            <a:r>
              <a:rPr lang="en-US" sz="3200">
                <a:latin typeface="Arial Narrow" pitchFamily="34" charset="0"/>
              </a:rPr>
              <a:t>1. Sebutkan suatu bagian wilayah kota atau kawasan fungsional tertentu yang ada di sekitar anda yang memiliki potensi atau perlu untuk diremajakan !</a:t>
            </a:r>
          </a:p>
        </p:txBody>
      </p:sp>
      <p:sp>
        <p:nvSpPr>
          <p:cNvPr id="4" name="Rectangle 5"/>
          <p:cNvSpPr>
            <a:spLocks noChangeArrowheads="1"/>
          </p:cNvSpPr>
          <p:nvPr/>
        </p:nvSpPr>
        <p:spPr bwMode="auto">
          <a:xfrm>
            <a:off x="0" y="2214563"/>
            <a:ext cx="9144000" cy="1570037"/>
          </a:xfrm>
          <a:prstGeom prst="rect">
            <a:avLst/>
          </a:prstGeom>
          <a:noFill/>
          <a:ln w="9525">
            <a:noFill/>
            <a:miter lim="800000"/>
            <a:headEnd/>
            <a:tailEnd/>
          </a:ln>
        </p:spPr>
        <p:txBody>
          <a:bodyPr anchor="ctr">
            <a:spAutoFit/>
          </a:bodyPr>
          <a:lstStyle/>
          <a:p>
            <a:pPr marL="450850" indent="-450850"/>
            <a:r>
              <a:rPr lang="en-US" sz="3200">
                <a:latin typeface="Arial Narrow" pitchFamily="34" charset="0"/>
              </a:rPr>
              <a:t>2. Apakah alasan yang menyebabkan bagian wilayah kota atau kawasan fungsional tertentu tersebut memiliki potensi atau perlu untuk diremajakan !</a:t>
            </a:r>
          </a:p>
        </p:txBody>
      </p:sp>
      <p:sp>
        <p:nvSpPr>
          <p:cNvPr id="6" name="Rectangle 5"/>
          <p:cNvSpPr>
            <a:spLocks noChangeArrowheads="1"/>
          </p:cNvSpPr>
          <p:nvPr/>
        </p:nvSpPr>
        <p:spPr bwMode="auto">
          <a:xfrm>
            <a:off x="0" y="3786188"/>
            <a:ext cx="9144000" cy="1570037"/>
          </a:xfrm>
          <a:prstGeom prst="rect">
            <a:avLst/>
          </a:prstGeom>
          <a:noFill/>
          <a:ln w="9525">
            <a:noFill/>
            <a:miter lim="800000"/>
            <a:headEnd/>
            <a:tailEnd/>
          </a:ln>
        </p:spPr>
        <p:txBody>
          <a:bodyPr anchor="ctr">
            <a:spAutoFit/>
          </a:bodyPr>
          <a:lstStyle/>
          <a:p>
            <a:pPr marL="450850" indent="-450850"/>
            <a:r>
              <a:rPr lang="en-US" sz="3200">
                <a:latin typeface="Arial Narrow" pitchFamily="34" charset="0"/>
              </a:rPr>
              <a:t>3. Menurut gagasan anda, bagaimana seharusnya bagian wilayah kota atau kawasan fungsional tertentu tersebut direncanakan ke depan !</a:t>
            </a:r>
          </a:p>
        </p:txBody>
      </p:sp>
      <p:sp>
        <p:nvSpPr>
          <p:cNvPr id="7" name="Rectangle 6"/>
          <p:cNvSpPr>
            <a:spLocks noChangeArrowheads="1"/>
          </p:cNvSpPr>
          <p:nvPr/>
        </p:nvSpPr>
        <p:spPr bwMode="auto">
          <a:xfrm>
            <a:off x="0" y="5357813"/>
            <a:ext cx="9144000" cy="1570037"/>
          </a:xfrm>
          <a:prstGeom prst="rect">
            <a:avLst/>
          </a:prstGeom>
          <a:noFill/>
          <a:ln w="9525">
            <a:noFill/>
            <a:miter lim="800000"/>
            <a:headEnd/>
            <a:tailEnd/>
          </a:ln>
        </p:spPr>
        <p:txBody>
          <a:bodyPr anchor="ctr">
            <a:spAutoFit/>
          </a:bodyPr>
          <a:lstStyle/>
          <a:p>
            <a:pPr marL="450850" indent="-450850"/>
            <a:r>
              <a:rPr lang="en-US" sz="3200">
                <a:latin typeface="Arial Narrow" pitchFamily="34" charset="0"/>
              </a:rPr>
              <a:t>4. Apa tipe yang tepat digunakan untuk meremajakan bagian wilayah kota atau kawasan fungsional tertentu tersebut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id-ID"/>
          </a:p>
        </p:txBody>
      </p:sp>
      <p:pic>
        <p:nvPicPr>
          <p:cNvPr id="49155" name="Picture 2"/>
          <p:cNvPicPr>
            <a:picLocks noChangeAspect="1" noChangeArrowheads="1"/>
          </p:cNvPicPr>
          <p:nvPr/>
        </p:nvPicPr>
        <p:blipFill>
          <a:blip r:embed="rId2" cstate="print"/>
          <a:srcRect/>
          <a:stretch>
            <a:fillRect/>
          </a:stretch>
        </p:blipFill>
        <p:spPr bwMode="auto">
          <a:xfrm>
            <a:off x="592138" y="608013"/>
            <a:ext cx="8123237" cy="6089650"/>
          </a:xfrm>
          <a:prstGeom prst="rect">
            <a:avLst/>
          </a:prstGeom>
          <a:noFill/>
          <a:ln w="9525">
            <a:noFill/>
            <a:miter lim="800000"/>
            <a:headEnd/>
            <a:tailEnd/>
          </a:ln>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id-ID"/>
          </a:p>
        </p:txBody>
      </p:sp>
      <p:pic>
        <p:nvPicPr>
          <p:cNvPr id="50179" name="Picture 2"/>
          <p:cNvPicPr>
            <a:picLocks noChangeAspect="1" noChangeArrowheads="1"/>
          </p:cNvPicPr>
          <p:nvPr/>
        </p:nvPicPr>
        <p:blipFill>
          <a:blip r:embed="rId2" cstate="print"/>
          <a:srcRect/>
          <a:stretch>
            <a:fillRect/>
          </a:stretch>
        </p:blipFill>
        <p:spPr bwMode="auto">
          <a:xfrm>
            <a:off x="222250" y="1000125"/>
            <a:ext cx="8786813" cy="5857875"/>
          </a:xfrm>
          <a:prstGeom prst="rect">
            <a:avLst/>
          </a:prstGeom>
          <a:noFill/>
          <a:ln w="9525">
            <a:noFill/>
            <a:miter lim="800000"/>
            <a:headEnd/>
            <a:tailEnd/>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z="4000">
                <a:solidFill>
                  <a:srgbClr val="FFFF99"/>
                </a:solidFill>
                <a:latin typeface="Arial" charset="0"/>
              </a:rPr>
              <a:t>ESENSI PEREMAJAAN KOTA</a:t>
            </a:r>
          </a:p>
        </p:txBody>
      </p:sp>
      <p:sp>
        <p:nvSpPr>
          <p:cNvPr id="18435" name="Text Box 4"/>
          <p:cNvSpPr txBox="1">
            <a:spLocks noChangeArrowheads="1"/>
          </p:cNvSpPr>
          <p:nvPr/>
        </p:nvSpPr>
        <p:spPr bwMode="auto">
          <a:xfrm>
            <a:off x="428625" y="1397000"/>
            <a:ext cx="8429625" cy="461963"/>
          </a:xfrm>
          <a:prstGeom prst="rect">
            <a:avLst/>
          </a:prstGeom>
          <a:noFill/>
          <a:ln w="9525">
            <a:noFill/>
            <a:miter lim="800000"/>
            <a:headEnd/>
            <a:tailEnd/>
          </a:ln>
        </p:spPr>
        <p:txBody>
          <a:bodyPr>
            <a:spAutoFit/>
          </a:bodyPr>
          <a:lstStyle/>
          <a:p>
            <a:r>
              <a:rPr lang="en-US">
                <a:latin typeface="Arial Narrow" pitchFamily="34" charset="0"/>
                <a:cs typeface="Arial" charset="0"/>
              </a:rPr>
              <a:t>pada dasarnya ada empat (4) esensi pokok suatu peremajaan kota</a:t>
            </a:r>
            <a:endParaRPr lang="en-US">
              <a:solidFill>
                <a:srgbClr val="FFFF00"/>
              </a:solidFill>
              <a:latin typeface="Arial Narrow" pitchFamily="34" charset="0"/>
              <a:cs typeface="Arial" charset="0"/>
            </a:endParaRPr>
          </a:p>
        </p:txBody>
      </p:sp>
      <p:sp>
        <p:nvSpPr>
          <p:cNvPr id="18436" name="Text Box 4"/>
          <p:cNvSpPr txBox="1">
            <a:spLocks noChangeArrowheads="1"/>
          </p:cNvSpPr>
          <p:nvPr/>
        </p:nvSpPr>
        <p:spPr bwMode="auto">
          <a:xfrm>
            <a:off x="357188" y="2000250"/>
            <a:ext cx="8429625" cy="4524375"/>
          </a:xfrm>
          <a:prstGeom prst="rect">
            <a:avLst/>
          </a:prstGeom>
          <a:noFill/>
          <a:ln w="9525">
            <a:noFill/>
            <a:miter lim="800000"/>
            <a:headEnd/>
            <a:tailEnd/>
          </a:ln>
        </p:spPr>
        <p:txBody>
          <a:bodyPr>
            <a:spAutoFit/>
          </a:bodyPr>
          <a:lstStyle/>
          <a:p>
            <a:pPr marL="457200" indent="-457200"/>
            <a:r>
              <a:rPr lang="en-US" sz="3200">
                <a:latin typeface="Arial" charset="0"/>
              </a:rPr>
              <a:t>1. Meningkatkan vitalitas suatu atau beberapa bagian wilayah kota atau kawasan fungsional kota sehingga dapat meningkatkan basis ekonomi dan sosialnya</a:t>
            </a:r>
          </a:p>
          <a:p>
            <a:pPr marL="457200" indent="-457200"/>
            <a:endParaRPr lang="en-US" sz="3200">
              <a:latin typeface="Arial" charset="0"/>
            </a:endParaRPr>
          </a:p>
          <a:p>
            <a:pPr marL="457200" indent="-457200"/>
            <a:r>
              <a:rPr lang="en-US" sz="3200">
                <a:latin typeface="Arial" charset="0"/>
              </a:rPr>
              <a:t>2. Pembangunan kembali unsur perkotaan secara kualitatif maupun kuantitatif untuk menunjang kebutuhan yang meningkat</a:t>
            </a:r>
          </a:p>
        </p:txBody>
      </p:sp>
      <p:sp>
        <p:nvSpPr>
          <p:cNvPr id="5" name="Text Box 4">
            <a:extLst>
              <a:ext uri="{FF2B5EF4-FFF2-40B4-BE49-F238E27FC236}">
                <a16:creationId xmlns:a16="http://schemas.microsoft.com/office/drawing/2014/main" id="{CCB87AB5-7EB7-4CAF-BBF1-5820A9D5DCE7}"/>
              </a:ext>
            </a:extLst>
          </p:cNvPr>
          <p:cNvSpPr txBox="1">
            <a:spLocks noChangeArrowheads="1"/>
          </p:cNvSpPr>
          <p:nvPr/>
        </p:nvSpPr>
        <p:spPr bwMode="auto">
          <a:xfrm>
            <a:off x="332493" y="147637"/>
            <a:ext cx="8429625" cy="461963"/>
          </a:xfrm>
          <a:prstGeom prst="rect">
            <a:avLst/>
          </a:prstGeom>
          <a:noFill/>
          <a:ln w="9525">
            <a:noFill/>
            <a:miter lim="800000"/>
            <a:headEnd/>
            <a:tailEnd/>
          </a:ln>
        </p:spPr>
        <p:txBody>
          <a:bodyPr>
            <a:spAutoFit/>
          </a:bodyPr>
          <a:lstStyle/>
          <a:p>
            <a:r>
              <a:rPr lang="en-US">
                <a:latin typeface="Arial Narrow" pitchFamily="34" charset="0"/>
                <a:cs typeface="Arial" charset="0"/>
              </a:rPr>
              <a:t>Dari sumber lain</a:t>
            </a:r>
            <a:endParaRPr lang="en-US">
              <a:solidFill>
                <a:srgbClr val="FFFF00"/>
              </a:solidFill>
              <a:latin typeface="Arial Narrow" pitchFamily="34" charset="0"/>
              <a:cs typeface="Arial" charset="0"/>
            </a:endParaRPr>
          </a:p>
        </p:txBody>
      </p:sp>
    </p:spTree>
    <p:extLst>
      <p:ext uri="{BB962C8B-B14F-4D97-AF65-F5344CB8AC3E}">
        <p14:creationId xmlns:p14="http://schemas.microsoft.com/office/powerpoint/2010/main" val="534784649"/>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id-ID"/>
          </a:p>
        </p:txBody>
      </p:sp>
      <p:pic>
        <p:nvPicPr>
          <p:cNvPr id="51203" name="Picture 2"/>
          <p:cNvPicPr>
            <a:picLocks noGrp="1" noChangeAspect="1" noChangeArrowheads="1"/>
          </p:cNvPicPr>
          <p:nvPr>
            <p:ph idx="1"/>
          </p:nvPr>
        </p:nvPicPr>
        <p:blipFill>
          <a:blip r:embed="rId2" cstate="print"/>
          <a:srcRect/>
          <a:stretch>
            <a:fillRect/>
          </a:stretch>
        </p:blipFill>
        <p:spPr>
          <a:xfrm>
            <a:off x="928688" y="357188"/>
            <a:ext cx="7331075" cy="6283325"/>
          </a:xfrm>
          <a:noFill/>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55576" y="2852936"/>
            <a:ext cx="7772400" cy="3528392"/>
          </a:xfrm>
        </p:spPr>
        <p:txBody>
          <a:bodyPr/>
          <a:lstStyle/>
          <a:p>
            <a:pPr eaLnBrk="1" hangingPunct="1"/>
            <a:r>
              <a:rPr lang="id-ID">
                <a:solidFill>
                  <a:srgbClr val="FFFFFF"/>
                </a:solidFill>
                <a:latin typeface="Arial" charset="0"/>
                <a:cs typeface="Arial" charset="0"/>
              </a:rPr>
              <a:t>Lanjut ke </a:t>
            </a:r>
            <a:br>
              <a:rPr lang="en-US">
                <a:solidFill>
                  <a:srgbClr val="FFFFFF"/>
                </a:solidFill>
                <a:latin typeface="Arial" charset="0"/>
                <a:cs typeface="Arial" charset="0"/>
              </a:rPr>
            </a:br>
            <a:r>
              <a:rPr lang="en-US">
                <a:solidFill>
                  <a:srgbClr val="FFFFFF"/>
                </a:solidFill>
                <a:latin typeface="Arial" charset="0"/>
                <a:cs typeface="Arial" charset="0"/>
              </a:rPr>
              <a:t>Kota yang Ideal sebagai dasar Identifikasi Kota yang Memerlukan Peremajaan Kota</a:t>
            </a:r>
          </a:p>
        </p:txBody>
      </p:sp>
      <p:sp>
        <p:nvSpPr>
          <p:cNvPr id="3" name="Title 1">
            <a:extLst>
              <a:ext uri="{FF2B5EF4-FFF2-40B4-BE49-F238E27FC236}">
                <a16:creationId xmlns:a16="http://schemas.microsoft.com/office/drawing/2014/main" id="{DBBB5E2B-9102-47C5-B534-3F2747B5E8BE}"/>
              </a:ext>
            </a:extLst>
          </p:cNvPr>
          <p:cNvSpPr txBox="1">
            <a:spLocks/>
          </p:cNvSpPr>
          <p:nvPr/>
        </p:nvSpPr>
        <p:spPr bwMode="auto">
          <a:xfrm>
            <a:off x="685800" y="2060847"/>
            <a:ext cx="7772400" cy="13681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solidFill>
                  <a:schemeClr val="accent4">
                    <a:lumMod val="75000"/>
                  </a:schemeClr>
                </a:solidFill>
                <a:latin typeface="Arial" charset="0"/>
                <a:cs typeface="Arial" charset="0"/>
              </a:rPr>
              <a:t>Selesai</a:t>
            </a:r>
            <a:endParaRPr lang="en-US">
              <a:latin typeface="Arial" charset="0"/>
              <a:cs typeface="Arial" charset="0"/>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WordArt 2"/>
          <p:cNvSpPr>
            <a:spLocks noChangeArrowheads="1" noChangeShapeType="1" noTextEdit="1"/>
          </p:cNvSpPr>
          <p:nvPr/>
        </p:nvSpPr>
        <p:spPr bwMode="auto">
          <a:xfrm>
            <a:off x="3446463" y="5486400"/>
            <a:ext cx="2251075" cy="914400"/>
          </a:xfrm>
          <a:prstGeom prst="rect">
            <a:avLst/>
          </a:prstGeom>
        </p:spPr>
        <p:txBody>
          <a:bodyPr wrap="none" fromWordArt="1">
            <a:prstTxWarp prst="textDeflateBottom">
              <a:avLst>
                <a:gd name="adj" fmla="val 79963"/>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id-ID" sz="3600" kern="10">
                <a:ln w="9525">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atin typeface="Impact"/>
              </a:rPr>
              <a:t>Wassalam</a:t>
            </a:r>
          </a:p>
        </p:txBody>
      </p:sp>
      <p:sp>
        <p:nvSpPr>
          <p:cNvPr id="373763" name="AutoShape 3"/>
          <p:cNvSpPr>
            <a:spLocks noChangeArrowheads="1"/>
          </p:cNvSpPr>
          <p:nvPr/>
        </p:nvSpPr>
        <p:spPr bwMode="auto">
          <a:xfrm>
            <a:off x="2039938" y="1714500"/>
            <a:ext cx="5064125" cy="3429000"/>
          </a:xfrm>
          <a:prstGeom prst="can">
            <a:avLst>
              <a:gd name="adj" fmla="val 25000"/>
            </a:avLst>
          </a:prstGeom>
          <a:solidFill>
            <a:srgbClr val="8A0000"/>
          </a:solidFill>
          <a:ln w="6350">
            <a:solidFill>
              <a:srgbClr val="660000"/>
            </a:solidFill>
            <a:round/>
            <a:headEnd/>
            <a:tailEnd/>
          </a:ln>
        </p:spPr>
        <p:txBody>
          <a:bodyPr wrap="none" anchor="ctr"/>
          <a:lstStyle/>
          <a:p>
            <a:endParaRPr lang="id-ID"/>
          </a:p>
        </p:txBody>
      </p:sp>
      <p:sp>
        <p:nvSpPr>
          <p:cNvPr id="373764" name="WordArt 4"/>
          <p:cNvSpPr>
            <a:spLocks noChangeArrowheads="1" noChangeShapeType="1" noTextEdit="1"/>
          </p:cNvSpPr>
          <p:nvPr/>
        </p:nvSpPr>
        <p:spPr bwMode="auto">
          <a:xfrm>
            <a:off x="3028950" y="838200"/>
            <a:ext cx="3086100" cy="1060450"/>
          </a:xfrm>
          <a:prstGeom prst="rect">
            <a:avLst/>
          </a:prstGeom>
        </p:spPr>
        <p:txBody>
          <a:bodyPr wrap="none" fromWordArt="1">
            <a:prstTxWarp prst="textDeflateBottom">
              <a:avLst>
                <a:gd name="adj" fmla="val 76528"/>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id-ID" sz="3600" kern="10">
                <a:ln w="9525">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atin typeface="Impact"/>
              </a:rPr>
              <a:t>Terima kasih</a:t>
            </a:r>
          </a:p>
        </p:txBody>
      </p:sp>
      <p:sp>
        <p:nvSpPr>
          <p:cNvPr id="373765" name="WordArt 5"/>
          <p:cNvSpPr>
            <a:spLocks noChangeArrowheads="1" noChangeShapeType="1" noTextEdit="1"/>
          </p:cNvSpPr>
          <p:nvPr/>
        </p:nvSpPr>
        <p:spPr bwMode="auto">
          <a:xfrm>
            <a:off x="2320925" y="2914650"/>
            <a:ext cx="4502150" cy="1619250"/>
          </a:xfrm>
          <a:prstGeom prst="rect">
            <a:avLst/>
          </a:prstGeom>
        </p:spPr>
        <p:txBody>
          <a:bodyPr wrap="none" fromWordArt="1">
            <a:prstTxWarp prst="textCanDown">
              <a:avLst>
                <a:gd name="adj" fmla="val 24509"/>
              </a:avLst>
            </a:prstTxWarp>
          </a:bodyPr>
          <a:lstStyle/>
          <a:p>
            <a:pPr algn="ctr"/>
            <a:r>
              <a:rPr lang="id-ID" sz="3600" b="1" kern="10" spc="-180">
                <a:ln w="9525">
                  <a:no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5400000" scaled="1"/>
                </a:gradFill>
                <a:latin typeface="Arial"/>
                <a:cs typeface="Arial"/>
              </a:rPr>
              <a:t>SELESAI</a:t>
            </a:r>
          </a:p>
        </p:txBody>
      </p:sp>
      <p:sp>
        <p:nvSpPr>
          <p:cNvPr id="6" name="Rectangle 5"/>
          <p:cNvSpPr>
            <a:spLocks noChangeArrowheads="1"/>
          </p:cNvSpPr>
          <p:nvPr/>
        </p:nvSpPr>
        <p:spPr bwMode="auto">
          <a:xfrm>
            <a:off x="1979613" y="4665191"/>
            <a:ext cx="5653087" cy="708025"/>
          </a:xfrm>
          <a:prstGeom prst="rect">
            <a:avLst/>
          </a:prstGeom>
          <a:noFill/>
          <a:ln w="9525">
            <a:noFill/>
            <a:miter lim="800000"/>
            <a:headEnd/>
            <a:tailEnd/>
          </a:ln>
        </p:spPr>
        <p:txBody>
          <a:bodyPr anchor="ctr">
            <a:spAutoFit/>
          </a:bodyPr>
          <a:lstStyle/>
          <a:p>
            <a:pPr>
              <a:defRPr/>
            </a:pPr>
            <a:r>
              <a:rPr lang="id-ID" sz="2000" dirty="0">
                <a:solidFill>
                  <a:schemeClr val="tx1">
                    <a:lumMod val="50000"/>
                  </a:schemeClr>
                </a:solidFill>
                <a:latin typeface="Arial" charset="0"/>
              </a:rPr>
              <a:t> OK, </a:t>
            </a:r>
          </a:p>
          <a:p>
            <a:pPr>
              <a:defRPr/>
            </a:pPr>
            <a:r>
              <a:rPr lang="id-ID" sz="2000" dirty="0">
                <a:solidFill>
                  <a:schemeClr val="tx1">
                    <a:lumMod val="50000"/>
                  </a:schemeClr>
                </a:solidFill>
                <a:latin typeface="Arial" charset="0"/>
              </a:rPr>
              <a:t>dimohon kemudian eksplorasi materi sendiri</a:t>
            </a:r>
            <a:endParaRPr lang="en-US" sz="2000" dirty="0">
              <a:solidFill>
                <a:schemeClr val="tx1">
                  <a:lumMod val="50000"/>
                </a:schemeClr>
              </a:solidFill>
              <a:latin typeface="Arial" charset="0"/>
            </a:endParaRPr>
          </a:p>
        </p:txBody>
      </p:sp>
    </p:spTree>
    <p:extLst>
      <p:ext uri="{BB962C8B-B14F-4D97-AF65-F5344CB8AC3E}">
        <p14:creationId xmlns:p14="http://schemas.microsoft.com/office/powerpoint/2010/main" val="15067503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3763"/>
                                        </p:tgtEl>
                                        <p:attrNameLst>
                                          <p:attrName>style.visibility</p:attrName>
                                        </p:attrNameLst>
                                      </p:cBhvr>
                                      <p:to>
                                        <p:strVal val="visible"/>
                                      </p:to>
                                    </p:set>
                                    <p:anim calcmode="lin" valueType="num">
                                      <p:cBhvr>
                                        <p:cTn id="7" dur="500" fill="hold"/>
                                        <p:tgtEl>
                                          <p:spTgt spid="373763"/>
                                        </p:tgtEl>
                                        <p:attrNameLst>
                                          <p:attrName>ppt_w</p:attrName>
                                        </p:attrNameLst>
                                      </p:cBhvr>
                                      <p:tavLst>
                                        <p:tav tm="0">
                                          <p:val>
                                            <p:fltVal val="0"/>
                                          </p:val>
                                        </p:tav>
                                        <p:tav tm="100000">
                                          <p:val>
                                            <p:strVal val="#ppt_w"/>
                                          </p:val>
                                        </p:tav>
                                      </p:tavLst>
                                    </p:anim>
                                    <p:anim calcmode="lin" valueType="num">
                                      <p:cBhvr>
                                        <p:cTn id="8" dur="500" fill="hold"/>
                                        <p:tgtEl>
                                          <p:spTgt spid="37376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373765"/>
                                        </p:tgtEl>
                                        <p:attrNameLst>
                                          <p:attrName>style.visibility</p:attrName>
                                        </p:attrNameLst>
                                      </p:cBhvr>
                                      <p:to>
                                        <p:strVal val="visible"/>
                                      </p:to>
                                    </p:set>
                                    <p:animEffect transition="in" filter="box(out)">
                                      <p:cBhvr>
                                        <p:cTn id="12" dur="500"/>
                                        <p:tgtEl>
                                          <p:spTgt spid="373765"/>
                                        </p:tgtEl>
                                      </p:cBhvr>
                                    </p:animEffect>
                                  </p:childTnLst>
                                </p:cTn>
                              </p:par>
                            </p:childTnLst>
                          </p:cTn>
                        </p:par>
                        <p:par>
                          <p:cTn id="13" fill="hold">
                            <p:stCondLst>
                              <p:cond delay="1000"/>
                            </p:stCondLst>
                            <p:childTnLst>
                              <p:par>
                                <p:cTn id="14" presetID="2" presetClass="entr" presetSubtype="9" fill="hold" grpId="0" nodeType="afterEffect">
                                  <p:stCondLst>
                                    <p:cond delay="500"/>
                                  </p:stCondLst>
                                  <p:childTnLst>
                                    <p:set>
                                      <p:cBhvr>
                                        <p:cTn id="15" dur="1" fill="hold">
                                          <p:stCondLst>
                                            <p:cond delay="0"/>
                                          </p:stCondLst>
                                        </p:cTn>
                                        <p:tgtEl>
                                          <p:spTgt spid="373764"/>
                                        </p:tgtEl>
                                        <p:attrNameLst>
                                          <p:attrName>style.visibility</p:attrName>
                                        </p:attrNameLst>
                                      </p:cBhvr>
                                      <p:to>
                                        <p:strVal val="visible"/>
                                      </p:to>
                                    </p:set>
                                    <p:anim calcmode="lin" valueType="num">
                                      <p:cBhvr additive="base">
                                        <p:cTn id="16" dur="2000" fill="hold"/>
                                        <p:tgtEl>
                                          <p:spTgt spid="373764"/>
                                        </p:tgtEl>
                                        <p:attrNameLst>
                                          <p:attrName>ppt_x</p:attrName>
                                        </p:attrNameLst>
                                      </p:cBhvr>
                                      <p:tavLst>
                                        <p:tav tm="0">
                                          <p:val>
                                            <p:strVal val="0-#ppt_w/2"/>
                                          </p:val>
                                        </p:tav>
                                        <p:tav tm="100000">
                                          <p:val>
                                            <p:strVal val="#ppt_x"/>
                                          </p:val>
                                        </p:tav>
                                      </p:tavLst>
                                    </p:anim>
                                    <p:anim calcmode="lin" valueType="num">
                                      <p:cBhvr additive="base">
                                        <p:cTn id="17" dur="2000" fill="hold"/>
                                        <p:tgtEl>
                                          <p:spTgt spid="373764"/>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12" presetClass="exit" presetSubtype="4" fill="hold" grpId="1" nodeType="afterEffect">
                                  <p:stCondLst>
                                    <p:cond delay="0"/>
                                  </p:stCondLst>
                                  <p:childTnLst>
                                    <p:animEffect transition="out" filter="slide(fromBottom)">
                                      <p:cBhvr>
                                        <p:cTn id="20" dur="2000"/>
                                        <p:tgtEl>
                                          <p:spTgt spid="373764"/>
                                        </p:tgtEl>
                                      </p:cBhvr>
                                    </p:animEffect>
                                    <p:set>
                                      <p:cBhvr>
                                        <p:cTn id="21" dur="1" fill="hold">
                                          <p:stCondLst>
                                            <p:cond delay="1999"/>
                                          </p:stCondLst>
                                        </p:cTn>
                                        <p:tgtEl>
                                          <p:spTgt spid="373764"/>
                                        </p:tgtEl>
                                        <p:attrNameLst>
                                          <p:attrName>style.visibility</p:attrName>
                                        </p:attrNameLst>
                                      </p:cBhvr>
                                      <p:to>
                                        <p:strVal val="hidden"/>
                                      </p:to>
                                    </p:set>
                                  </p:childTnLst>
                                </p:cTn>
                              </p:par>
                            </p:childTnLst>
                          </p:cTn>
                        </p:par>
                        <p:par>
                          <p:cTn id="22" fill="hold">
                            <p:stCondLst>
                              <p:cond delay="5500"/>
                            </p:stCondLst>
                            <p:childTnLst>
                              <p:par>
                                <p:cTn id="23" presetID="22" presetClass="entr" presetSubtype="1" fill="hold" grpId="0" nodeType="afterEffect">
                                  <p:stCondLst>
                                    <p:cond delay="500"/>
                                  </p:stCondLst>
                                  <p:childTnLst>
                                    <p:set>
                                      <p:cBhvr>
                                        <p:cTn id="24" dur="1" fill="hold">
                                          <p:stCondLst>
                                            <p:cond delay="0"/>
                                          </p:stCondLst>
                                        </p:cTn>
                                        <p:tgtEl>
                                          <p:spTgt spid="373762"/>
                                        </p:tgtEl>
                                        <p:attrNameLst>
                                          <p:attrName>style.visibility</p:attrName>
                                        </p:attrNameLst>
                                      </p:cBhvr>
                                      <p:to>
                                        <p:strVal val="visible"/>
                                      </p:to>
                                    </p:set>
                                    <p:animEffect transition="in" filter="wipe(up)">
                                      <p:cBhvr>
                                        <p:cTn id="25" dur="2000"/>
                                        <p:tgtEl>
                                          <p:spTgt spid="373762"/>
                                        </p:tgtEl>
                                      </p:cBhvr>
                                    </p:animEffect>
                                  </p:childTnLst>
                                </p:cTn>
                              </p:par>
                            </p:childTnLst>
                          </p:cTn>
                        </p:par>
                        <p:par>
                          <p:cTn id="26" fill="hold">
                            <p:stCondLst>
                              <p:cond delay="8000"/>
                            </p:stCondLst>
                            <p:childTnLst>
                              <p:par>
                                <p:cTn id="27" presetID="12" presetClass="exit" presetSubtype="4" fill="hold" grpId="1" nodeType="afterEffect">
                                  <p:stCondLst>
                                    <p:cond delay="0"/>
                                  </p:stCondLst>
                                  <p:childTnLst>
                                    <p:animEffect transition="out" filter="slide(fromBottom)">
                                      <p:cBhvr>
                                        <p:cTn id="28" dur="2000"/>
                                        <p:tgtEl>
                                          <p:spTgt spid="373762"/>
                                        </p:tgtEl>
                                      </p:cBhvr>
                                    </p:animEffect>
                                    <p:set>
                                      <p:cBhvr>
                                        <p:cTn id="29" dur="1" fill="hold">
                                          <p:stCondLst>
                                            <p:cond delay="1999"/>
                                          </p:stCondLst>
                                        </p:cTn>
                                        <p:tgtEl>
                                          <p:spTgt spid="373762"/>
                                        </p:tgtEl>
                                        <p:attrNameLst>
                                          <p:attrName>style.visibility</p:attrName>
                                        </p:attrNameLst>
                                      </p:cBhvr>
                                      <p:to>
                                        <p:strVal val="hidden"/>
                                      </p:to>
                                    </p:set>
                                  </p:childTnLst>
                                </p:cTn>
                              </p:par>
                            </p:childTnLst>
                          </p:cTn>
                        </p:par>
                        <p:par>
                          <p:cTn id="30" fill="hold">
                            <p:stCondLst>
                              <p:cond delay="10000"/>
                            </p:stCondLst>
                            <p:childTnLst>
                              <p:par>
                                <p:cTn id="31" presetID="1" presetClass="exit" presetSubtype="0" fill="hold" grpId="1" nodeType="afterEffect">
                                  <p:stCondLst>
                                    <p:cond delay="0"/>
                                  </p:stCondLst>
                                  <p:childTnLst>
                                    <p:set>
                                      <p:cBhvr>
                                        <p:cTn id="32" dur="1" fill="hold">
                                          <p:stCondLst>
                                            <p:cond delay="0"/>
                                          </p:stCondLst>
                                        </p:cTn>
                                        <p:tgtEl>
                                          <p:spTgt spid="373763"/>
                                        </p:tgtEl>
                                        <p:attrNameLst>
                                          <p:attrName>style.visibility</p:attrName>
                                        </p:attrNameLst>
                                      </p:cBhvr>
                                      <p:to>
                                        <p:strVal val="hidden"/>
                                      </p:to>
                                    </p:set>
                                  </p:childTnLst>
                                </p:cTn>
                              </p:par>
                              <p:par>
                                <p:cTn id="33" presetID="6" presetClass="emph" presetSubtype="0" fill="hold" grpId="1" nodeType="withEffect">
                                  <p:stCondLst>
                                    <p:cond delay="0"/>
                                  </p:stCondLst>
                                  <p:childTnLst>
                                    <p:animScale>
                                      <p:cBhvr>
                                        <p:cTn id="34" dur="2000" fill="hold"/>
                                        <p:tgtEl>
                                          <p:spTgt spid="373765"/>
                                        </p:tgtEl>
                                      </p:cBhvr>
                                      <p:by x="150000" y="150000"/>
                                    </p:animScale>
                                  </p:childTnLst>
                                </p:cTn>
                              </p:par>
                            </p:childTnLst>
                          </p:cTn>
                        </p:par>
                        <p:par>
                          <p:cTn id="35" fill="hold">
                            <p:stCondLst>
                              <p:cond delay="12000"/>
                            </p:stCondLst>
                            <p:childTnLst>
                              <p:par>
                                <p:cTn id="36" presetID="22"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animBg="1"/>
      <p:bldP spid="373762" grpId="1" animBg="1"/>
      <p:bldP spid="373763" grpId="0" animBg="1"/>
      <p:bldP spid="373763" grpId="1" animBg="1"/>
      <p:bldP spid="373764" grpId="0" animBg="1"/>
      <p:bldP spid="373764" grpId="1" animBg="1"/>
      <p:bldP spid="373765" grpId="0" animBg="1"/>
      <p:bldP spid="373765" grpId="1"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id-ID"/>
          </a:p>
        </p:txBody>
      </p:sp>
      <p:pic>
        <p:nvPicPr>
          <p:cNvPr id="19459" name="Picture 2"/>
          <p:cNvPicPr>
            <a:picLocks noGrp="1" noChangeAspect="1" noChangeArrowheads="1"/>
          </p:cNvPicPr>
          <p:nvPr>
            <p:ph idx="1"/>
          </p:nvPr>
        </p:nvPicPr>
        <p:blipFill>
          <a:blip r:embed="rId2" cstate="print"/>
          <a:srcRect/>
          <a:stretch>
            <a:fillRect/>
          </a:stretch>
        </p:blipFill>
        <p:spPr>
          <a:xfrm>
            <a:off x="571500" y="714375"/>
            <a:ext cx="7996238" cy="6007100"/>
          </a:xfrm>
          <a:noFill/>
        </p:spPr>
      </p:pic>
    </p:spTree>
    <p:extLst>
      <p:ext uri="{BB962C8B-B14F-4D97-AF65-F5344CB8AC3E}">
        <p14:creationId xmlns:p14="http://schemas.microsoft.com/office/powerpoint/2010/main" val="330278149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defRPr/>
            </a:pPr>
            <a:r>
              <a:rPr lang="en-US" sz="4000">
                <a:solidFill>
                  <a:schemeClr val="accent6">
                    <a:lumMod val="90000"/>
                    <a:lumOff val="10000"/>
                  </a:schemeClr>
                </a:solidFill>
                <a:latin typeface="Arial" charset="0"/>
              </a:rPr>
              <a:t>ESENSI PEREMAJAAN KOTA</a:t>
            </a:r>
          </a:p>
        </p:txBody>
      </p:sp>
      <p:sp>
        <p:nvSpPr>
          <p:cNvPr id="20483" name="Text Box 4"/>
          <p:cNvSpPr txBox="1">
            <a:spLocks noChangeArrowheads="1"/>
          </p:cNvSpPr>
          <p:nvPr/>
        </p:nvSpPr>
        <p:spPr bwMode="auto">
          <a:xfrm>
            <a:off x="357188" y="1428750"/>
            <a:ext cx="8429625" cy="4032250"/>
          </a:xfrm>
          <a:prstGeom prst="rect">
            <a:avLst/>
          </a:prstGeom>
          <a:noFill/>
          <a:ln w="9525">
            <a:noFill/>
            <a:miter lim="800000"/>
            <a:headEnd/>
            <a:tailEnd/>
          </a:ln>
        </p:spPr>
        <p:txBody>
          <a:bodyPr>
            <a:spAutoFit/>
          </a:bodyPr>
          <a:lstStyle/>
          <a:p>
            <a:pPr marL="457200" indent="-457200"/>
            <a:endParaRPr lang="en-US" sz="3200">
              <a:latin typeface="Arial" charset="0"/>
            </a:endParaRPr>
          </a:p>
          <a:p>
            <a:pPr marL="457200" indent="-457200"/>
            <a:r>
              <a:rPr lang="en-US" sz="3200">
                <a:latin typeface="Arial" charset="0"/>
              </a:rPr>
              <a:t>3. Meningkatkan kemampuan sarana dan prasarana suatu atau beberapa bagian wilayah kota atau kawasan fungsional kota</a:t>
            </a:r>
          </a:p>
          <a:p>
            <a:pPr marL="457200" indent="-457200"/>
            <a:endParaRPr lang="en-US" sz="3200">
              <a:latin typeface="Arial" charset="0"/>
            </a:endParaRPr>
          </a:p>
          <a:p>
            <a:pPr marL="457200" indent="-457200"/>
            <a:r>
              <a:rPr lang="en-US" sz="3200">
                <a:latin typeface="Arial" charset="0"/>
              </a:rPr>
              <a:t>4. Menjaga agar kekumuhan tidak meluas pada suatu atau beberapa bagian wilayah kota atau kawasan fungsional kota</a:t>
            </a:r>
          </a:p>
        </p:txBody>
      </p:sp>
    </p:spTree>
    <p:extLst>
      <p:ext uri="{BB962C8B-B14F-4D97-AF65-F5344CB8AC3E}">
        <p14:creationId xmlns:p14="http://schemas.microsoft.com/office/powerpoint/2010/main" val="2272544488"/>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id-ID"/>
          </a:p>
        </p:txBody>
      </p:sp>
      <p:pic>
        <p:nvPicPr>
          <p:cNvPr id="21507" name="Picture 2"/>
          <p:cNvPicPr>
            <a:picLocks noChangeAspect="1" noChangeArrowheads="1"/>
          </p:cNvPicPr>
          <p:nvPr/>
        </p:nvPicPr>
        <p:blipFill>
          <a:blip r:embed="rId2" cstate="print"/>
          <a:srcRect/>
          <a:stretch>
            <a:fillRect/>
          </a:stretch>
        </p:blipFill>
        <p:spPr bwMode="auto">
          <a:xfrm>
            <a:off x="428625" y="627063"/>
            <a:ext cx="8540750" cy="5945187"/>
          </a:xfrm>
          <a:prstGeom prst="rect">
            <a:avLst/>
          </a:prstGeom>
          <a:noFill/>
          <a:ln w="9525">
            <a:noFill/>
            <a:miter lim="800000"/>
            <a:headEnd/>
            <a:tailEnd/>
          </a:ln>
        </p:spPr>
      </p:pic>
    </p:spTree>
    <p:extLst>
      <p:ext uri="{BB962C8B-B14F-4D97-AF65-F5344CB8AC3E}">
        <p14:creationId xmlns:p14="http://schemas.microsoft.com/office/powerpoint/2010/main" val="351133216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defRPr/>
            </a:pPr>
            <a:r>
              <a:rPr lang="en-US" sz="4000">
                <a:solidFill>
                  <a:schemeClr val="accent6">
                    <a:lumMod val="90000"/>
                    <a:lumOff val="10000"/>
                  </a:schemeClr>
                </a:solidFill>
                <a:latin typeface="Arial" charset="0"/>
              </a:rPr>
              <a:t>ESENSI PEREMAJAAN KOTA</a:t>
            </a:r>
          </a:p>
        </p:txBody>
      </p:sp>
      <p:sp>
        <p:nvSpPr>
          <p:cNvPr id="31749" name="Rectangle 5"/>
          <p:cNvSpPr>
            <a:spLocks noChangeArrowheads="1"/>
          </p:cNvSpPr>
          <p:nvPr/>
        </p:nvSpPr>
        <p:spPr bwMode="auto">
          <a:xfrm>
            <a:off x="554038" y="2214563"/>
            <a:ext cx="8266112" cy="2062162"/>
          </a:xfrm>
          <a:prstGeom prst="rect">
            <a:avLst/>
          </a:prstGeom>
          <a:noFill/>
          <a:ln w="9525">
            <a:noFill/>
            <a:miter lim="800000"/>
            <a:headEnd/>
            <a:tailEnd/>
          </a:ln>
        </p:spPr>
        <p:txBody>
          <a:bodyPr anchor="ctr">
            <a:spAutoFit/>
          </a:bodyPr>
          <a:lstStyle/>
          <a:p>
            <a:pPr marL="457200" indent="-457200">
              <a:buFont typeface="Webdings" pitchFamily="18" charset="2"/>
              <a:buChar char="8"/>
            </a:pPr>
            <a:r>
              <a:rPr lang="en-US" sz="3200">
                <a:latin typeface="Arial" charset="0"/>
              </a:rPr>
              <a:t>Menghidupkan kembali vitalitas lama</a:t>
            </a:r>
          </a:p>
          <a:p>
            <a:pPr marL="457200" indent="-457200">
              <a:buFont typeface="Webdings" pitchFamily="18" charset="2"/>
              <a:buChar char="8"/>
            </a:pPr>
            <a:r>
              <a:rPr lang="en-US" sz="3200">
                <a:latin typeface="Arial" charset="0"/>
              </a:rPr>
              <a:t>Menjaga vitalitas</a:t>
            </a:r>
          </a:p>
          <a:p>
            <a:pPr marL="457200" indent="-457200">
              <a:buFont typeface="Webdings" pitchFamily="18" charset="2"/>
              <a:buChar char="8"/>
            </a:pPr>
            <a:r>
              <a:rPr lang="en-US" sz="3200">
                <a:latin typeface="Arial" charset="0"/>
              </a:rPr>
              <a:t>Meningkatkan vitalitas yang ada</a:t>
            </a:r>
          </a:p>
          <a:p>
            <a:pPr marL="457200" indent="-457200">
              <a:buFont typeface="Webdings" pitchFamily="18" charset="2"/>
              <a:buChar char="8"/>
            </a:pPr>
            <a:r>
              <a:rPr lang="en-US" sz="3200">
                <a:latin typeface="Arial" charset="0"/>
              </a:rPr>
              <a:t>Memberikan vitalitas baru</a:t>
            </a:r>
          </a:p>
        </p:txBody>
      </p:sp>
    </p:spTree>
    <p:extLst>
      <p:ext uri="{BB962C8B-B14F-4D97-AF65-F5344CB8AC3E}">
        <p14:creationId xmlns:p14="http://schemas.microsoft.com/office/powerpoint/2010/main" val="2809140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up)">
                                      <p:cBhvr>
                                        <p:cTn id="7"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714480" y="1458024"/>
            <a:ext cx="5400000" cy="5400000"/>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extrusionH="25400">
            <a:bevelT w="114300" h="114300" prst="relaxedInset"/>
          </a:sp3d>
        </p:spPr>
        <p:txBody>
          <a:bodyPr wrap="none"/>
          <a:lstStyle/>
          <a:p>
            <a:pPr>
              <a:defRPr/>
            </a:pPr>
            <a:endParaRPr lang="en-US"/>
          </a:p>
        </p:txBody>
      </p:sp>
      <p:sp>
        <p:nvSpPr>
          <p:cNvPr id="14341" name="Rectangle 2"/>
          <p:cNvSpPr>
            <a:spLocks noGrp="1" noChangeArrowheads="1"/>
          </p:cNvSpPr>
          <p:nvPr>
            <p:ph type="ctrTitle"/>
          </p:nvPr>
        </p:nvSpPr>
        <p:spPr>
          <a:xfrm>
            <a:off x="685800" y="914400"/>
            <a:ext cx="7772400" cy="1143000"/>
          </a:xfrm>
        </p:spPr>
        <p:txBody>
          <a:bodyPr/>
          <a:lstStyle/>
          <a:p>
            <a:pPr algn="l" eaLnBrk="1" hangingPunct="1"/>
            <a:r>
              <a:rPr lang="en-US" sz="4000">
                <a:solidFill>
                  <a:srgbClr val="FFFF99"/>
                </a:solidFill>
                <a:latin typeface="Arial" charset="0"/>
              </a:rPr>
              <a:t>tiga tinjauan pengertian peremajaan kota</a:t>
            </a:r>
          </a:p>
        </p:txBody>
      </p:sp>
      <p:sp>
        <p:nvSpPr>
          <p:cNvPr id="2053" name="Text Box 5"/>
          <p:cNvSpPr txBox="1">
            <a:spLocks noChangeArrowheads="1"/>
          </p:cNvSpPr>
          <p:nvPr/>
        </p:nvSpPr>
        <p:spPr bwMode="auto">
          <a:xfrm>
            <a:off x="762000" y="457200"/>
            <a:ext cx="7391400" cy="366713"/>
          </a:xfrm>
          <a:prstGeom prst="rect">
            <a:avLst/>
          </a:prstGeom>
          <a:noFill/>
          <a:ln w="9525">
            <a:noFill/>
            <a:miter lim="800000"/>
            <a:headEnd/>
            <a:tailEnd/>
          </a:ln>
          <a:effectLst/>
        </p:spPr>
        <p:txBody>
          <a:bodyPr>
            <a:spAutoFit/>
          </a:bodyPr>
          <a:lstStyle/>
          <a:p>
            <a:pPr algn="ctr">
              <a:spcBef>
                <a:spcPct val="50000"/>
              </a:spcBef>
              <a:defRPr/>
            </a:pPr>
            <a:r>
              <a:rPr lang="en-US" sz="1800">
                <a:solidFill>
                  <a:srgbClr val="CC9900"/>
                </a:solidFill>
                <a:effectLst>
                  <a:outerShdw blurRad="38100" dist="38100" dir="2700000" algn="tl">
                    <a:srgbClr val="000000"/>
                  </a:outerShdw>
                </a:effectLst>
                <a:latin typeface="Arial" charset="0"/>
                <a:cs typeface="Times New Roman" pitchFamily="18" charset="0"/>
              </a:rPr>
              <a:t>MK. PEREMAJAAN KOTA</a:t>
            </a:r>
          </a:p>
        </p:txBody>
      </p:sp>
      <p:sp>
        <p:nvSpPr>
          <p:cNvPr id="14343" name="Text Box 4"/>
          <p:cNvSpPr txBox="1">
            <a:spLocks noChangeArrowheads="1"/>
          </p:cNvSpPr>
          <p:nvPr/>
        </p:nvSpPr>
        <p:spPr bwMode="auto">
          <a:xfrm>
            <a:off x="357188" y="3071813"/>
            <a:ext cx="8429625" cy="1938337"/>
          </a:xfrm>
          <a:prstGeom prst="rect">
            <a:avLst/>
          </a:prstGeom>
          <a:noFill/>
          <a:ln w="9525">
            <a:noFill/>
            <a:miter lim="800000"/>
            <a:headEnd/>
            <a:tailEnd/>
          </a:ln>
        </p:spPr>
        <p:txBody>
          <a:bodyPr>
            <a:spAutoFit/>
          </a:bodyPr>
          <a:lstStyle/>
          <a:p>
            <a:pPr marL="625475" indent="-625475"/>
            <a:r>
              <a:rPr lang="en-US" sz="3600">
                <a:solidFill>
                  <a:srgbClr val="FF0000"/>
                </a:solidFill>
                <a:latin typeface="Arial" charset="0"/>
                <a:cs typeface="Arial" charset="0"/>
                <a:sym typeface="Wingdings" pitchFamily="2" charset="2"/>
              </a:rPr>
              <a:t> </a:t>
            </a:r>
            <a:r>
              <a:rPr lang="en-US" sz="3600">
                <a:latin typeface="Arial" charset="0"/>
                <a:cs typeface="Arial" charset="0"/>
              </a:rPr>
              <a:t>peremajaan sebagai suatu </a:t>
            </a:r>
            <a:r>
              <a:rPr lang="en-US" sz="4000">
                <a:solidFill>
                  <a:srgbClr val="FFFF00"/>
                </a:solidFill>
                <a:latin typeface="Arial" charset="0"/>
                <a:cs typeface="Arial" charset="0"/>
              </a:rPr>
              <a:t>proses</a:t>
            </a:r>
            <a:r>
              <a:rPr lang="en-US" sz="4000">
                <a:latin typeface="Arial" charset="0"/>
                <a:cs typeface="Arial" charset="0"/>
              </a:rPr>
              <a:t> </a:t>
            </a:r>
          </a:p>
          <a:p>
            <a:pPr marL="625475" indent="-625475"/>
            <a:r>
              <a:rPr lang="en-US" sz="3600">
                <a:solidFill>
                  <a:srgbClr val="FF0000"/>
                </a:solidFill>
                <a:latin typeface="Arial" charset="0"/>
                <a:cs typeface="Arial" charset="0"/>
                <a:sym typeface="Wingdings" pitchFamily="2" charset="2"/>
              </a:rPr>
              <a:t></a:t>
            </a:r>
            <a:r>
              <a:rPr lang="en-US" sz="3600">
                <a:latin typeface="Arial" charset="0"/>
                <a:cs typeface="Arial" charset="0"/>
                <a:sym typeface="Wingdings" pitchFamily="2" charset="2"/>
              </a:rPr>
              <a:t> </a:t>
            </a:r>
            <a:r>
              <a:rPr lang="en-US" sz="3600">
                <a:latin typeface="Arial" charset="0"/>
                <a:cs typeface="Arial" charset="0"/>
              </a:rPr>
              <a:t>peremajaan sebagai suatu </a:t>
            </a:r>
            <a:r>
              <a:rPr lang="en-US" sz="4000">
                <a:solidFill>
                  <a:srgbClr val="FFFF00"/>
                </a:solidFill>
                <a:latin typeface="Arial" charset="0"/>
                <a:cs typeface="Arial" charset="0"/>
              </a:rPr>
              <a:t>fungsi</a:t>
            </a:r>
            <a:r>
              <a:rPr lang="en-US" sz="4000">
                <a:latin typeface="Arial" charset="0"/>
                <a:cs typeface="Arial" charset="0"/>
              </a:rPr>
              <a:t> </a:t>
            </a:r>
          </a:p>
          <a:p>
            <a:pPr marL="625475" indent="-625475"/>
            <a:r>
              <a:rPr lang="en-US" sz="3600">
                <a:solidFill>
                  <a:srgbClr val="FF0000"/>
                </a:solidFill>
                <a:latin typeface="Arial" charset="0"/>
                <a:cs typeface="Arial" charset="0"/>
                <a:sym typeface="Wingdings" pitchFamily="2" charset="2"/>
              </a:rPr>
              <a:t></a:t>
            </a:r>
            <a:r>
              <a:rPr lang="en-US" sz="3600">
                <a:latin typeface="Arial" charset="0"/>
                <a:cs typeface="Arial" charset="0"/>
                <a:sym typeface="Wingdings" pitchFamily="2" charset="2"/>
              </a:rPr>
              <a:t> </a:t>
            </a:r>
            <a:r>
              <a:rPr lang="en-US" sz="3600">
                <a:latin typeface="Arial" charset="0"/>
                <a:cs typeface="Arial" charset="0"/>
              </a:rPr>
              <a:t>peremajaan sebagai suatu </a:t>
            </a:r>
            <a:r>
              <a:rPr lang="en-US" sz="4000">
                <a:solidFill>
                  <a:srgbClr val="FFFF00"/>
                </a:solidFill>
                <a:latin typeface="Arial" charset="0"/>
                <a:cs typeface="Arial" charset="0"/>
              </a:rPr>
              <a:t>program</a:t>
            </a:r>
          </a:p>
        </p:txBody>
      </p:sp>
    </p:spTree>
  </p:cSld>
  <p:clrMapOvr>
    <a:masterClrMapping/>
  </p:clrMapOvr>
  <p:transition>
    <p:random/>
  </p:transition>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1044</TotalTime>
  <Words>870</Words>
  <Application>Microsoft Office PowerPoint</Application>
  <PresentationFormat>On-screen Show (4:3)</PresentationFormat>
  <Paragraphs>148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Narrow</vt:lpstr>
      <vt:lpstr>Impact</vt:lpstr>
      <vt:lpstr>Times New Roman</vt:lpstr>
      <vt:lpstr>Webdings</vt:lpstr>
      <vt:lpstr>Wingdings</vt:lpstr>
      <vt:lpstr>Ribbons</vt:lpstr>
      <vt:lpstr>9 Maret 2020</vt:lpstr>
      <vt:lpstr>PowerPoint Presentation</vt:lpstr>
      <vt:lpstr>ESENSI PEREMAJAAN KOTA</vt:lpstr>
      <vt:lpstr>ESENSI PEREMAJAAN KOTA</vt:lpstr>
      <vt:lpstr>PowerPoint Presentation</vt:lpstr>
      <vt:lpstr>ESENSI PEREMAJAAN KOTA</vt:lpstr>
      <vt:lpstr>PowerPoint Presentation</vt:lpstr>
      <vt:lpstr>ESENSI PEREMAJAAN KOTA</vt:lpstr>
      <vt:lpstr>tiga tinjauan pengertian peremajaan kota</vt:lpstr>
      <vt:lpstr>peremajaan kota sebagai proses</vt:lpstr>
      <vt:lpstr>peremajaan kota sebagai fungsi</vt:lpstr>
      <vt:lpstr>peremajaan kota sebagai program</vt:lpstr>
      <vt:lpstr>PEREMAJAAN KOTA  DALAM KONTEKS PERENCANAAN</vt:lpstr>
      <vt:lpstr>TIPOLOGI PEREMAJAAN KOTA</vt:lpstr>
      <vt:lpstr>TIPOLOGI PEREMAJAAN KOTA</vt:lpstr>
      <vt:lpstr>TIPOLOGI PEREMAJAAN KOTA</vt:lpstr>
      <vt:lpstr>TIPOLOGI PEREMAJAAN KOTA</vt:lpstr>
      <vt:lpstr>PowerPoint Presentation</vt:lpstr>
      <vt:lpstr>TIPOLOGI PEREMAJAAN KOTA</vt:lpstr>
      <vt:lpstr>PowerPoint Presentation</vt:lpstr>
      <vt:lpstr>TIPOLOGI PEREMAJAAN KOTA</vt:lpstr>
      <vt:lpstr>TIPOLOGI PEREMAJAAN KOTA</vt:lpstr>
      <vt:lpstr>TIPOLOGI PEREMAJAAN KOTA</vt:lpstr>
      <vt:lpstr>PowerPoint Presentation</vt:lpstr>
      <vt:lpstr>TIPOLOGI PEREMAJAAN KOTA</vt:lpstr>
      <vt:lpstr>TIPOLOGI PEREMAJAAN KOTA</vt:lpstr>
      <vt:lpstr>TIPOLOGI PEREMAJAAN KOTA</vt:lpstr>
      <vt:lpstr>PowerPoint Presentation</vt:lpstr>
      <vt:lpstr>TIPOLOGI PEREMAJAAN KOTA</vt:lpstr>
      <vt:lpstr>TIPOLOGI PEREMAJAAN KOTA</vt:lpstr>
      <vt:lpstr>TIPOLOGI PEREMAJAAN KOTA</vt:lpstr>
      <vt:lpstr>PowerPoint Presentation</vt:lpstr>
      <vt:lpstr>TIPOLOGI PEREMAJAAN KOTA</vt:lpstr>
      <vt:lpstr>PowerPoint Presentation</vt:lpstr>
      <vt:lpstr>TIPOLOGI PEREMAJAAN KOTA</vt:lpstr>
      <vt:lpstr>KASUS-KASUS</vt:lpstr>
      <vt:lpstr>EVALUASI</vt:lpstr>
      <vt:lpstr>PowerPoint Presentation</vt:lpstr>
      <vt:lpstr>PowerPoint Presentation</vt:lpstr>
      <vt:lpstr>PowerPoint Presentation</vt:lpstr>
      <vt:lpstr>Lanjut ke  Kota yang Ideal sebagai dasar Identifikasi Kota yang Memerlukan Peremajaan Kota</vt:lpstr>
      <vt:lpstr>PowerPoint Presentation</vt:lpstr>
    </vt:vector>
  </TitlesOfParts>
  <Company>JATINGALEH I/51 0822406623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RASIONALITAS DALAM PERENCANAAN</dc:title>
  <dc:creator>SOEDWIWAHJONO</dc:creator>
  <cp:lastModifiedBy>Soedwiwahjono</cp:lastModifiedBy>
  <cp:revision>139</cp:revision>
  <dcterms:created xsi:type="dcterms:W3CDTF">2007-02-27T10:35:51Z</dcterms:created>
  <dcterms:modified xsi:type="dcterms:W3CDTF">2020-03-18T17:13:22Z</dcterms:modified>
</cp:coreProperties>
</file>