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7"/>
  </p:notesMasterIdLst>
  <p:sldIdLst>
    <p:sldId id="256" r:id="rId2"/>
    <p:sldId id="278" r:id="rId3"/>
    <p:sldId id="257" r:id="rId4"/>
    <p:sldId id="258" r:id="rId5"/>
    <p:sldId id="279" r:id="rId6"/>
    <p:sldId id="259" r:id="rId7"/>
    <p:sldId id="260" r:id="rId8"/>
    <p:sldId id="267" r:id="rId9"/>
    <p:sldId id="268" r:id="rId10"/>
    <p:sldId id="261" r:id="rId11"/>
    <p:sldId id="277" r:id="rId12"/>
    <p:sldId id="269" r:id="rId13"/>
    <p:sldId id="262" r:id="rId14"/>
    <p:sldId id="263" r:id="rId15"/>
    <p:sldId id="264" r:id="rId16"/>
    <p:sldId id="265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6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43755-CBC2-4D19-92F5-06A1FA7A6039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BF19A-E9B0-4A64-A01A-056B438D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Interval </a:t>
            </a:r>
            <a:r>
              <a:rPr lang="en-US" b="1" dirty="0" err="1"/>
              <a:t>Konfidensi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interval </a:t>
            </a:r>
            <a:r>
              <a:rPr lang="en-US" b="1" dirty="0" err="1"/>
              <a:t>berupa</a:t>
            </a:r>
            <a:r>
              <a:rPr lang="en-US" b="1" dirty="0"/>
              <a:t> range </a:t>
            </a:r>
            <a:r>
              <a:rPr lang="en-US" b="1" dirty="0" err="1"/>
              <a:t>nilai</a:t>
            </a:r>
            <a:r>
              <a:rPr lang="en-US" b="1" dirty="0"/>
              <a:t> yang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masing2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sampel</a:t>
            </a:r>
            <a:r>
              <a:rPr lang="en-US" dirty="0"/>
              <a:t> </a:t>
            </a:r>
          </a:p>
          <a:p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kedekatan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parameter </a:t>
            </a:r>
            <a:r>
              <a:rPr lang="en-US" dirty="0" err="1"/>
              <a:t>sebenarnya</a:t>
            </a:r>
            <a:r>
              <a:rPr lang="en-US" dirty="0"/>
              <a:t> </a:t>
            </a:r>
          </a:p>
          <a:p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level </a:t>
            </a:r>
            <a:r>
              <a:rPr lang="en-US" dirty="0" err="1"/>
              <a:t>konfidensi</a:t>
            </a:r>
            <a:r>
              <a:rPr lang="en-US" dirty="0"/>
              <a:t> (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) </a:t>
            </a:r>
            <a:r>
              <a:rPr lang="en-US" dirty="0" err="1"/>
              <a:t>Misal</a:t>
            </a:r>
            <a:r>
              <a:rPr lang="en-US" dirty="0"/>
              <a:t>, 95% </a:t>
            </a:r>
            <a:r>
              <a:rPr lang="en-US" dirty="0" err="1"/>
              <a:t>konfidensi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99% </a:t>
            </a:r>
            <a:r>
              <a:rPr lang="en-US" dirty="0" err="1"/>
              <a:t>konfidensi</a:t>
            </a:r>
            <a:r>
              <a:rPr lang="en-US" dirty="0"/>
              <a:t> 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100% </a:t>
            </a:r>
            <a:r>
              <a:rPr lang="en-US" dirty="0" err="1"/>
              <a:t>konfidensi</a:t>
            </a:r>
            <a:endParaRPr lang="en-US" dirty="0"/>
          </a:p>
          <a:p>
            <a:r>
              <a:rPr lang="en-US" dirty="0"/>
              <a:t>Kita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mean </a:t>
            </a:r>
            <a:r>
              <a:rPr lang="en-US" dirty="0" err="1"/>
              <a:t>sebenarnya</a:t>
            </a:r>
            <a:r>
              <a:rPr lang="en-US" dirty="0"/>
              <a:t>, yang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konfidensi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mean </a:t>
            </a:r>
            <a:r>
              <a:rPr lang="en-US" dirty="0" err="1"/>
              <a:t>atau</a:t>
            </a:r>
            <a:r>
              <a:rPr lang="en-US" dirty="0"/>
              <a:t> interval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BF19A-E9B0-4A64-A01A-056B438D67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1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Alfa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kesalahan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BF19A-E9B0-4A64-A01A-056B438D67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02-Apr-21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332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797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810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244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02-Apr-21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289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72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02-Apr-21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206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02-Apr-21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319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02-Apr-21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97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02-Apr-21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1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02-Apr-21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574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49" r:id="rId5"/>
    <p:sldLayoutId id="2147483755" r:id="rId6"/>
    <p:sldLayoutId id="2147483756" r:id="rId7"/>
    <p:sldLayoutId id="2147483746" r:id="rId8"/>
    <p:sldLayoutId id="2147483747" r:id="rId9"/>
    <p:sldLayoutId id="2147483748" r:id="rId10"/>
    <p:sldLayoutId id="2147483750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13F43-6C54-4AB4-8CB6-83AADE506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D5AA5-0B15-4BE8-844E-928B01D64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Interval </a:t>
            </a:r>
            <a:r>
              <a:rPr lang="en-US" sz="4400" dirty="0" err="1">
                <a:solidFill>
                  <a:schemeClr val="tx1"/>
                </a:solidFill>
              </a:rPr>
              <a:t>Confidency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54E90-6AB0-4DDA-8445-F3CB16BB1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PTIK FKIP UNS</a:t>
            </a:r>
          </a:p>
        </p:txBody>
      </p:sp>
    </p:spTree>
    <p:extLst>
      <p:ext uri="{BB962C8B-B14F-4D97-AF65-F5344CB8AC3E}">
        <p14:creationId xmlns:p14="http://schemas.microsoft.com/office/powerpoint/2010/main" val="273611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C0CE-4F10-470B-96A5-DAB82D7A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dan Level 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3425-E7EB-419F-A51A-2B23E1046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74A2F-6FEE-4E55-8608-1F6BF896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99" y="2103120"/>
            <a:ext cx="7467498" cy="42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26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1891-2031-4AEE-B8BE-D5E3B8CE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6758-7E4A-4F45-B3FB-65BE82A3F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86B61-EC07-445D-86F2-706762950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34" y="499657"/>
            <a:ext cx="10652294" cy="5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004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DFB8-2EAA-4198-92D4-B4DA0DC7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Pengaruh</a:t>
            </a:r>
            <a:r>
              <a:rPr lang="en-US" altLang="en-US" dirty="0"/>
              <a:t>   </a:t>
            </a:r>
            <a:br>
              <a:rPr lang="en-US" altLang="en-US" dirty="0"/>
            </a:br>
            <a:r>
              <a:rPr lang="en-US" altLang="en-US" dirty="0" err="1"/>
              <a:t>Lebar</a:t>
            </a:r>
            <a:r>
              <a:rPr lang="en-US" altLang="en-US" dirty="0"/>
              <a:t> Interval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6FA4-2E6B-4028-8C03-EC6C48640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 err="1"/>
              <a:t>Variasi</a:t>
            </a:r>
            <a:r>
              <a:rPr lang="en-US" altLang="en-US" sz="2000" dirty="0"/>
              <a:t> data</a:t>
            </a:r>
          </a:p>
          <a:p>
            <a:pPr lvl="1"/>
            <a:r>
              <a:rPr lang="en-US" altLang="en-US" sz="1800" dirty="0" err="1"/>
              <a:t>Diukur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dengan</a:t>
            </a:r>
            <a:r>
              <a:rPr lang="en-US" altLang="en-US" sz="1800" dirty="0"/>
              <a:t>         ^2</a:t>
            </a:r>
          </a:p>
          <a:p>
            <a:pPr marL="274320" lvl="1" indent="0">
              <a:buNone/>
            </a:pPr>
            <a:endParaRPr lang="en-US" altLang="en-US" sz="1800" dirty="0"/>
          </a:p>
          <a:p>
            <a:r>
              <a:rPr lang="en-US" altLang="en-US" sz="2000" dirty="0" err="1"/>
              <a:t>Ukuran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sampel</a:t>
            </a:r>
            <a:endParaRPr lang="en-US" altLang="en-US" sz="2000" dirty="0"/>
          </a:p>
          <a:p>
            <a:pPr lvl="1"/>
            <a:r>
              <a:rPr lang="en-US" altLang="en-US" sz="1800" dirty="0"/>
              <a:t>  </a:t>
            </a:r>
          </a:p>
          <a:p>
            <a:pPr lvl="1"/>
            <a:endParaRPr lang="en-US" altLang="en-US" sz="1800" dirty="0"/>
          </a:p>
          <a:p>
            <a:r>
              <a:rPr lang="en-US" altLang="en-US" sz="2000" dirty="0"/>
              <a:t>Tingkat </a:t>
            </a:r>
            <a:r>
              <a:rPr lang="en-US" altLang="en-US" sz="2000" dirty="0" err="1"/>
              <a:t>kepercayaan</a:t>
            </a:r>
            <a:endParaRPr lang="en-US" altLang="en-US" sz="2000" dirty="0"/>
          </a:p>
          <a:p>
            <a:pPr lvl="1"/>
            <a:r>
              <a:rPr lang="en-US" altLang="en-US" sz="1800" dirty="0"/>
              <a:t>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5C222-3C8B-4048-A895-3E8092008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05" y="2595976"/>
            <a:ext cx="288750" cy="265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A33C9-770B-41F6-821F-3DF7D5EE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50" y="3632915"/>
            <a:ext cx="1155000" cy="790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121190-1D56-4E60-9FD0-A24292533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400" y="4881946"/>
            <a:ext cx="1362900" cy="4209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456506-431A-476C-95A4-768BEA98D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510" y="3405902"/>
            <a:ext cx="3159125" cy="4540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b="1" i="1" dirty="0">
                <a:latin typeface="Arial" panose="020B0604020202020204" pitchFamily="34" charset="0"/>
              </a:rPr>
              <a:t>X</a:t>
            </a:r>
            <a:r>
              <a:rPr lang="en-US" altLang="en-US" b="1" dirty="0">
                <a:latin typeface="Arial" panose="020B0604020202020204" pitchFamily="34" charset="0"/>
              </a:rPr>
              <a:t> - </a:t>
            </a:r>
            <a:r>
              <a:rPr lang="en-US" altLang="en-US" b="1" i="1" dirty="0">
                <a:latin typeface="Arial" panose="020B0604020202020204" pitchFamily="34" charset="0"/>
              </a:rPr>
              <a:t>Z</a:t>
            </a: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b="1" dirty="0">
                <a:latin typeface="Arial" panose="020B0604020202020204" pitchFamily="34" charset="0"/>
              </a:rPr>
              <a:t>     to   </a:t>
            </a:r>
            <a:r>
              <a:rPr lang="en-US" altLang="en-US" b="1" i="1" dirty="0">
                <a:latin typeface="Arial" panose="020B0604020202020204" pitchFamily="34" charset="0"/>
              </a:rPr>
              <a:t>X</a:t>
            </a:r>
            <a:r>
              <a:rPr lang="en-US" altLang="en-US" b="1" dirty="0">
                <a:latin typeface="Arial" panose="020B0604020202020204" pitchFamily="34" charset="0"/>
              </a:rPr>
              <a:t> + </a:t>
            </a:r>
            <a:r>
              <a:rPr lang="en-US" altLang="en-US" b="1" i="1" dirty="0">
                <a:latin typeface="Arial" panose="020B0604020202020204" pitchFamily="34" charset="0"/>
              </a:rPr>
              <a:t>Z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38B6E-C648-465C-9713-9D8035D5B891}"/>
              </a:ext>
            </a:extLst>
          </p:cNvPr>
          <p:cNvSpPr txBox="1"/>
          <p:nvPr/>
        </p:nvSpPr>
        <p:spPr>
          <a:xfrm>
            <a:off x="6335510" y="2959238"/>
            <a:ext cx="245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Interval </a:t>
            </a:r>
            <a:r>
              <a:rPr lang="en-US" dirty="0" err="1"/>
              <a:t>Confidency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555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E35A-B0F5-4BEB-8819-1F9B9CEE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Nilai Confidence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C01D4-5456-4B41-A48F-FE8680C0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Confidence Interval 99%, Z = ± 2.575 </a:t>
            </a:r>
          </a:p>
          <a:p>
            <a:r>
              <a:rPr lang="en-US" sz="2000" dirty="0"/>
              <a:t>Confidence Interval 95%, Z = ± 1.96 </a:t>
            </a:r>
          </a:p>
          <a:p>
            <a:r>
              <a:rPr lang="en-US" sz="2000" dirty="0"/>
              <a:t>Confidence Interval 90%, Z = ± 1.645 </a:t>
            </a:r>
          </a:p>
          <a:p>
            <a:r>
              <a:rPr lang="en-US" sz="2000" dirty="0"/>
              <a:t>Confidence Interval 80%, Z = ± 1.28</a:t>
            </a:r>
          </a:p>
          <a:p>
            <a:r>
              <a:rPr lang="en-US" sz="2000" dirty="0"/>
              <a:t> Margin Error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830E5-EF74-4CC8-B122-50543833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17" y="4631047"/>
            <a:ext cx="1400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06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CEAE-022F-4574-A0D8-306EBBE9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0B84-AE9B-4BA7-BB42-C44317978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Waktu </a:t>
            </a:r>
            <a:r>
              <a:rPr lang="en-US" sz="2000" dirty="0" err="1"/>
              <a:t>servis</a:t>
            </a:r>
            <a:r>
              <a:rPr lang="en-US" sz="2000" dirty="0"/>
              <a:t> drive-through </a:t>
            </a:r>
            <a:r>
              <a:rPr lang="en-US" sz="2000" dirty="0" err="1"/>
              <a:t>restoran</a:t>
            </a:r>
            <a:r>
              <a:rPr lang="en-US" sz="2000" dirty="0"/>
              <a:t> Winnie Hut Junior </a:t>
            </a:r>
            <a:r>
              <a:rPr lang="en-US" sz="2000" dirty="0" err="1"/>
              <a:t>dihitung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random </a:t>
            </a:r>
            <a:r>
              <a:rPr lang="en-US" sz="2000" dirty="0" err="1"/>
              <a:t>dari</a:t>
            </a:r>
            <a:r>
              <a:rPr lang="en-US" sz="2000" dirty="0"/>
              <a:t> 52 </a:t>
            </a:r>
            <a:r>
              <a:rPr lang="en-US" sz="2000" dirty="0" err="1"/>
              <a:t>konsumen</a:t>
            </a:r>
            <a:r>
              <a:rPr lang="en-US" sz="2000" dirty="0"/>
              <a:t>. Waktu </a:t>
            </a:r>
            <a:r>
              <a:rPr lang="en-US" sz="2000" dirty="0" err="1"/>
              <a:t>layanan</a:t>
            </a:r>
            <a:r>
              <a:rPr lang="en-US" sz="2000" dirty="0"/>
              <a:t> rata-rata 181.3 </a:t>
            </a:r>
            <a:r>
              <a:rPr lang="en-US" sz="2000" dirty="0" err="1"/>
              <a:t>detik</a:t>
            </a:r>
            <a:r>
              <a:rPr lang="en-US" sz="2000" dirty="0"/>
              <a:t> dan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deviasi</a:t>
            </a:r>
            <a:r>
              <a:rPr lang="en-US" sz="2000" dirty="0"/>
              <a:t> 82.2 </a:t>
            </a:r>
            <a:r>
              <a:rPr lang="en-US" sz="2000" dirty="0" err="1"/>
              <a:t>detik</a:t>
            </a:r>
            <a:r>
              <a:rPr lang="en-US" sz="2000" dirty="0"/>
              <a:t>.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estimasi</a:t>
            </a:r>
            <a:r>
              <a:rPr lang="en-US" sz="2000" dirty="0"/>
              <a:t> mean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kepercayaan</a:t>
            </a:r>
            <a:r>
              <a:rPr lang="en-US" sz="2000" dirty="0"/>
              <a:t> 99%?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DA8B8-24FF-4152-99A1-ABA28868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65" y="3635735"/>
            <a:ext cx="4165341" cy="24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70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CB90-48C2-4035-9D4C-6B8B2761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Mean</a:t>
            </a:r>
            <a:br>
              <a:rPr lang="en-US" dirty="0"/>
            </a:br>
            <a:r>
              <a:rPr lang="el-GR" dirty="0"/>
              <a:t>( σ </a:t>
            </a:r>
            <a:r>
              <a:rPr lang="en-US" dirty="0" err="1"/>
              <a:t>diketahui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A1086-A682-484D-B3C5-94BE0199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kepercayaan</a:t>
            </a:r>
            <a:r>
              <a:rPr lang="en-US" sz="2400" dirty="0"/>
              <a:t> 90%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error margin ± 5? </a:t>
            </a:r>
            <a:r>
              <a:rPr lang="en-US" sz="2400" dirty="0" err="1"/>
              <a:t>Diketahui</a:t>
            </a:r>
            <a:r>
              <a:rPr lang="en-US" sz="2400" dirty="0"/>
              <a:t> standard </a:t>
            </a:r>
            <a:r>
              <a:rPr lang="en-US" sz="2400" dirty="0" err="1"/>
              <a:t>deviasi</a:t>
            </a:r>
            <a:r>
              <a:rPr lang="en-US" sz="2400" dirty="0"/>
              <a:t> 45.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CF50F-1E70-41AF-B998-3A356A25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3812533"/>
            <a:ext cx="58959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773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DB44-CF4D-4265-8F35-172E1329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</a:t>
            </a:r>
            <a:r>
              <a:rPr lang="en-US" dirty="0" err="1"/>
              <a:t>untuk</a:t>
            </a:r>
            <a:r>
              <a:rPr lang="en-US" dirty="0"/>
              <a:t> mean</a:t>
            </a:r>
            <a:br>
              <a:rPr lang="en-US" dirty="0"/>
            </a:br>
            <a:r>
              <a:rPr lang="el-GR" dirty="0"/>
              <a:t>( σ </a:t>
            </a:r>
            <a:r>
              <a:rPr lang="en-US" dirty="0"/>
              <a:t>Tidak diketahui)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5F3E-444D-498D-8E86-67D32E8C4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Asumsi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–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–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berdistribusi</a:t>
            </a:r>
            <a:r>
              <a:rPr lang="en-US" dirty="0"/>
              <a:t> normal </a:t>
            </a:r>
          </a:p>
          <a:p>
            <a:pPr marL="0" indent="0">
              <a:buNone/>
            </a:pPr>
            <a:r>
              <a:rPr lang="en-US" dirty="0"/>
              <a:t>     –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normal,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Student’s t</a:t>
            </a:r>
          </a:p>
          <a:p>
            <a:r>
              <a:rPr lang="en-US" dirty="0" err="1"/>
              <a:t>Estimasi</a:t>
            </a:r>
            <a:r>
              <a:rPr lang="en-US" dirty="0"/>
              <a:t> Confidence Interval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D8DB0-8AE6-4E81-BB6E-6773D9587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394" y="4735945"/>
            <a:ext cx="4654650" cy="8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527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BA14-72FD-4225-8A80-3BEA90B2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Distribusi</a:t>
            </a:r>
            <a:r>
              <a:rPr lang="en-US" dirty="0"/>
              <a:t> Student’s 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E0B96-1DD0-4DAC-BAA2-C06F7393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DDF39-D301-41CA-8DCF-48F77705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57" y="1570482"/>
            <a:ext cx="74485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247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531C-B015-49D5-A375-A92E9593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Kebebasan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0F671-73E0-46D3-A344-E5DB9F3A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statistik</a:t>
            </a:r>
            <a:r>
              <a:rPr lang="en-US" sz="2900" dirty="0"/>
              <a:t>, </a:t>
            </a:r>
            <a:r>
              <a:rPr lang="en-US" sz="2900" dirty="0" err="1"/>
              <a:t>derajat</a:t>
            </a:r>
            <a:r>
              <a:rPr lang="en-US" sz="2900" dirty="0"/>
              <a:t> </a:t>
            </a:r>
            <a:r>
              <a:rPr lang="en-US" sz="2900" dirty="0" err="1"/>
              <a:t>kebebasan</a:t>
            </a:r>
            <a:r>
              <a:rPr lang="en-US" sz="2900" dirty="0"/>
              <a:t> </a:t>
            </a:r>
            <a:r>
              <a:rPr lang="en-US" sz="2900" dirty="0" err="1"/>
              <a:t>digunakan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menentukan</a:t>
            </a:r>
            <a:r>
              <a:rPr lang="en-US" sz="2900" dirty="0"/>
              <a:t> </a:t>
            </a:r>
            <a:r>
              <a:rPr lang="en-US" sz="2900" dirty="0" err="1"/>
              <a:t>jumlah</a:t>
            </a:r>
            <a:r>
              <a:rPr lang="en-US" sz="2900" dirty="0"/>
              <a:t> </a:t>
            </a:r>
            <a:r>
              <a:rPr lang="en-US" sz="2900" dirty="0" err="1"/>
              <a:t>kuantitas</a:t>
            </a:r>
            <a:r>
              <a:rPr lang="en-US" sz="2900" dirty="0"/>
              <a:t> </a:t>
            </a:r>
            <a:r>
              <a:rPr lang="en-US" sz="2900" dirty="0" err="1"/>
              <a:t>independen</a:t>
            </a:r>
            <a:r>
              <a:rPr lang="en-US" sz="2900" dirty="0"/>
              <a:t> yang </a:t>
            </a:r>
            <a:r>
              <a:rPr lang="en-US" sz="2900" dirty="0" err="1"/>
              <a:t>dapat</a:t>
            </a:r>
            <a:r>
              <a:rPr lang="en-US" sz="2900" dirty="0"/>
              <a:t> </a:t>
            </a:r>
            <a:r>
              <a:rPr lang="en-US" sz="2900" dirty="0" err="1"/>
              <a:t>ditetapkan</a:t>
            </a:r>
            <a:r>
              <a:rPr lang="en-US" sz="2900" dirty="0"/>
              <a:t> </a:t>
            </a:r>
            <a:r>
              <a:rPr lang="en-US" sz="2900" dirty="0" err="1"/>
              <a:t>ke</a:t>
            </a:r>
            <a:r>
              <a:rPr lang="en-US" sz="2900" dirty="0"/>
              <a:t> </a:t>
            </a:r>
            <a:r>
              <a:rPr lang="en-US" sz="2900" dirty="0" err="1"/>
              <a:t>distribusi</a:t>
            </a:r>
            <a:r>
              <a:rPr lang="en-US" sz="2900" dirty="0"/>
              <a:t> </a:t>
            </a:r>
            <a:r>
              <a:rPr lang="en-US" sz="2900" dirty="0" err="1"/>
              <a:t>statistik</a:t>
            </a:r>
            <a:r>
              <a:rPr lang="en-US" sz="2900" dirty="0"/>
              <a:t>. </a:t>
            </a:r>
          </a:p>
          <a:p>
            <a:pPr lvl="1"/>
            <a:r>
              <a:rPr lang="en-US" sz="2900" dirty="0" err="1"/>
              <a:t>Derajat</a:t>
            </a:r>
            <a:r>
              <a:rPr lang="en-US" sz="2900" dirty="0"/>
              <a:t> </a:t>
            </a:r>
            <a:r>
              <a:rPr lang="en-US" sz="2900" dirty="0" err="1"/>
              <a:t>kebebasan</a:t>
            </a:r>
            <a:r>
              <a:rPr lang="en-US" sz="2900" dirty="0"/>
              <a:t> </a:t>
            </a:r>
            <a:r>
              <a:rPr lang="en-US" sz="2900" dirty="0" err="1"/>
              <a:t>estimasi</a:t>
            </a:r>
            <a:r>
              <a:rPr lang="en-US" sz="2900" dirty="0"/>
              <a:t> parameter </a:t>
            </a:r>
            <a:r>
              <a:rPr lang="en-US" sz="2900" dirty="0" err="1"/>
              <a:t>sama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b="1" dirty="0" err="1"/>
              <a:t>jumlah</a:t>
            </a:r>
            <a:r>
              <a:rPr lang="en-US" sz="2900" b="1" dirty="0"/>
              <a:t> </a:t>
            </a:r>
            <a:r>
              <a:rPr lang="en-US" sz="2900" b="1" dirty="0" err="1"/>
              <a:t>skor</a:t>
            </a:r>
            <a:r>
              <a:rPr lang="en-US" sz="2900" b="1" dirty="0"/>
              <a:t> </a:t>
            </a:r>
            <a:r>
              <a:rPr lang="en-US" sz="2900" b="1" dirty="0" err="1"/>
              <a:t>independen</a:t>
            </a:r>
            <a:r>
              <a:rPr lang="en-US" sz="2900" b="1" dirty="0"/>
              <a:t> yang </a:t>
            </a:r>
            <a:r>
              <a:rPr lang="en-US" sz="2900" b="1" dirty="0" err="1"/>
              <a:t>masuk</a:t>
            </a:r>
            <a:r>
              <a:rPr lang="en-US" sz="2900" b="1" dirty="0"/>
              <a:t> </a:t>
            </a:r>
            <a:r>
              <a:rPr lang="en-US" sz="2900" b="1" dirty="0" err="1"/>
              <a:t>ke</a:t>
            </a:r>
            <a:r>
              <a:rPr lang="en-US" sz="2900" b="1" dirty="0"/>
              <a:t> </a:t>
            </a:r>
            <a:r>
              <a:rPr lang="en-US" sz="2900" b="1" dirty="0" err="1"/>
              <a:t>estimasi</a:t>
            </a:r>
            <a:r>
              <a:rPr lang="en-US" sz="2900" b="1" dirty="0"/>
              <a:t> minus </a:t>
            </a:r>
            <a:r>
              <a:rPr lang="en-US" sz="2900" b="1" dirty="0" err="1"/>
              <a:t>jumlah</a:t>
            </a:r>
            <a:r>
              <a:rPr lang="en-US" sz="2900" b="1" dirty="0"/>
              <a:t> parameter yang </a:t>
            </a:r>
            <a:r>
              <a:rPr lang="en-US" sz="2900" b="1" dirty="0" err="1"/>
              <a:t>digunakan</a:t>
            </a:r>
            <a:r>
              <a:rPr lang="en-US" sz="2900" b="1" dirty="0"/>
              <a:t> </a:t>
            </a:r>
            <a:r>
              <a:rPr lang="en-US" sz="2900" b="1" dirty="0" err="1"/>
              <a:t>sebagai</a:t>
            </a:r>
            <a:r>
              <a:rPr lang="en-US" sz="2900" b="1" dirty="0"/>
              <a:t> </a:t>
            </a:r>
            <a:r>
              <a:rPr lang="en-US" sz="2900" b="1" dirty="0" err="1"/>
              <a:t>langkah</a:t>
            </a:r>
            <a:r>
              <a:rPr lang="en-US" sz="2900" b="1" dirty="0"/>
              <a:t> </a:t>
            </a:r>
            <a:r>
              <a:rPr lang="en-US" sz="2900" b="1" dirty="0" err="1"/>
              <a:t>perantara</a:t>
            </a:r>
            <a:r>
              <a:rPr lang="en-US" sz="2900" b="1" dirty="0"/>
              <a:t> </a:t>
            </a:r>
            <a:r>
              <a:rPr lang="en-US" sz="2900" b="1" dirty="0" err="1"/>
              <a:t>dalam</a:t>
            </a:r>
            <a:r>
              <a:rPr lang="en-US" sz="2900" b="1" dirty="0"/>
              <a:t> </a:t>
            </a:r>
            <a:r>
              <a:rPr lang="en-US" sz="2900" b="1" dirty="0" err="1"/>
              <a:t>estimasi</a:t>
            </a:r>
            <a:r>
              <a:rPr lang="en-US" sz="2900" b="1" dirty="0"/>
              <a:t> parameter </a:t>
            </a:r>
            <a:r>
              <a:rPr lang="en-US" sz="2900" b="1" dirty="0" err="1"/>
              <a:t>itu</a:t>
            </a:r>
            <a:r>
              <a:rPr lang="en-US" sz="2900" b="1" dirty="0"/>
              <a:t> </a:t>
            </a:r>
            <a:r>
              <a:rPr lang="en-US" sz="2900" b="1" dirty="0" err="1"/>
              <a:t>sendiri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10648828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CE31-F1AA-4CF9-9BF0-FFF1E987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Student’s 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4F31-7F77-432A-8A36-351EFFBD8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73471-7BBC-4C20-8729-D71A5BD0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38" y="1704621"/>
            <a:ext cx="7887713" cy="45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611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14D4-B8D8-48D4-9241-E00BBD22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dan Interval </a:t>
            </a:r>
            <a:r>
              <a:rPr lang="en-US" dirty="0" err="1"/>
              <a:t>Konfidensi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F778DB-C44C-44EF-BFC2-537294C30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317" y="2103438"/>
            <a:ext cx="8071366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897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A793-D909-4E38-802F-080335B2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9952B-443C-4B28-A675-59A4CB5D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n = 25 ,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rata-rata 50 dan </a:t>
            </a:r>
            <a:r>
              <a:rPr lang="en-US" altLang="en-US" sz="2400" dirty="0" err="1"/>
              <a:t>deviasi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standart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sampel</a:t>
            </a:r>
            <a:r>
              <a:rPr lang="en-US" altLang="en-US" sz="2400" dirty="0"/>
              <a:t> 8. </a:t>
            </a:r>
            <a:r>
              <a:rPr lang="en-US" altLang="en-US" sz="2400" dirty="0" err="1"/>
              <a:t>Carilah</a:t>
            </a:r>
            <a:r>
              <a:rPr lang="en-US" altLang="en-US" sz="2400" dirty="0"/>
              <a:t> IK 95%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>
                <a:cs typeface="Tahoma" panose="020B0604030504040204" pitchFamily="34" charset="0"/>
              </a:rPr>
              <a:t>µ! </a:t>
            </a:r>
            <a:r>
              <a:rPr lang="en-US" altLang="en-US" sz="2400" dirty="0"/>
              <a:t> 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2DD82-7084-4D38-B408-E3639722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32" y="3776346"/>
            <a:ext cx="5147249" cy="21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2205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73C8-8763-462F-BF22-6FAF3042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</a:t>
            </a:r>
            <a:r>
              <a:rPr lang="en-US" dirty="0" err="1"/>
              <a:t>Confidency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Proporsi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C96E-BCD5-4D4D-AFBE-5776FB13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err="1"/>
              <a:t>Beberapa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asumsi</a:t>
            </a:r>
            <a:endParaRPr lang="en-US" altLang="en-US" sz="3200" dirty="0"/>
          </a:p>
          <a:p>
            <a:pPr lvl="1"/>
            <a:r>
              <a:rPr lang="en-US" altLang="en-US" sz="2800" dirty="0"/>
              <a:t>Data </a:t>
            </a:r>
            <a:r>
              <a:rPr lang="en-US" altLang="en-US" sz="2800" dirty="0" err="1"/>
              <a:t>berupa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dua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kategori</a:t>
            </a:r>
            <a:endParaRPr lang="en-US" altLang="en-US" sz="2800" dirty="0"/>
          </a:p>
          <a:p>
            <a:pPr lvl="1"/>
            <a:r>
              <a:rPr lang="en-US" altLang="en-US" sz="2800" dirty="0" err="1"/>
              <a:t>Populasi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mengikuti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distribusi</a:t>
            </a:r>
            <a:r>
              <a:rPr lang="en-US" altLang="en-US" sz="2800" dirty="0"/>
              <a:t> binomial </a:t>
            </a:r>
          </a:p>
          <a:p>
            <a:pPr lvl="1"/>
            <a:r>
              <a:rPr lang="en-US" altLang="en-US" sz="2800" dirty="0" err="1"/>
              <a:t>Pendekatan</a:t>
            </a:r>
            <a:r>
              <a:rPr lang="en-US" altLang="en-US" sz="2800" dirty="0"/>
              <a:t> Normal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digunakan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jika</a:t>
            </a:r>
            <a:br>
              <a:rPr lang="en-US" altLang="en-US" sz="2800" dirty="0"/>
            </a:br>
            <a:r>
              <a:rPr lang="en-US" altLang="en-US" sz="2800" dirty="0"/>
              <a:t>             dan </a:t>
            </a:r>
          </a:p>
          <a:p>
            <a:pPr lvl="1"/>
            <a:r>
              <a:rPr lang="en-US" altLang="en-US" sz="2800" dirty="0"/>
              <a:t>Interval </a:t>
            </a:r>
            <a:r>
              <a:rPr lang="en-US" altLang="en-US" sz="2800" dirty="0" err="1"/>
              <a:t>konfidensi</a:t>
            </a:r>
            <a:endParaRPr lang="en-US" alt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689C9-261B-4BEA-BB5F-2C8710E7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98" y="5361602"/>
            <a:ext cx="6641804" cy="986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C2255F-58BC-4F86-9CC7-578699E8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078" y="4197746"/>
            <a:ext cx="1593900" cy="524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BAF85-006F-492F-B12D-043ED8371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024" y="4241522"/>
            <a:ext cx="877800" cy="4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407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1AF5-BE75-468A-A822-47D74614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B6B5-AFDD-4744-BB58-D282A2E39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 err="1"/>
              <a:t>Suatu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sampel</a:t>
            </a:r>
            <a:r>
              <a:rPr lang="en-US" altLang="en-US" sz="2000" dirty="0"/>
              <a:t> random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400 </a:t>
            </a:r>
            <a:r>
              <a:rPr lang="en-US" altLang="en-US" sz="2000" dirty="0" err="1"/>
              <a:t>pemilih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walikota</a:t>
            </a:r>
            <a:r>
              <a:rPr lang="en-US" altLang="en-US" sz="2000" dirty="0"/>
              <a:t> Gotham </a:t>
            </a:r>
            <a:r>
              <a:rPr lang="en-US" altLang="en-US" sz="2000" dirty="0" err="1"/>
              <a:t>menunjukkan</a:t>
            </a:r>
            <a:r>
              <a:rPr lang="en-US" altLang="en-US" sz="2000" dirty="0"/>
              <a:t> 32 </a:t>
            </a:r>
            <a:r>
              <a:rPr lang="en-US" altLang="en-US" sz="2000" dirty="0" err="1"/>
              <a:t>memilih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kandidat</a:t>
            </a:r>
            <a:r>
              <a:rPr lang="en-US" altLang="en-US" sz="2000" dirty="0"/>
              <a:t> A. </a:t>
            </a:r>
            <a:r>
              <a:rPr lang="en-US" altLang="en-US" sz="2000" dirty="0" err="1"/>
              <a:t>Carilah</a:t>
            </a:r>
            <a:r>
              <a:rPr lang="en-US" altLang="en-US" sz="2000" dirty="0"/>
              <a:t> IK 95%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i="1" dirty="0"/>
              <a:t>p</a:t>
            </a:r>
            <a:r>
              <a:rPr lang="en-US" alt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JAWAB</a:t>
            </a:r>
          </a:p>
          <a:p>
            <a:r>
              <a:rPr lang="en-US" sz="2000" dirty="0" err="1"/>
              <a:t>Pastikan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		dan  </a:t>
            </a:r>
          </a:p>
          <a:p>
            <a:r>
              <a:rPr lang="en-US" sz="2000" dirty="0"/>
              <a:t>400*(0.08)	= 32 </a:t>
            </a:r>
          </a:p>
          <a:p>
            <a:r>
              <a:rPr lang="en-US" sz="2000" dirty="0"/>
              <a:t>400*(1-0.08)	= 368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071BF-B9DD-48A9-82C7-BBDF0B1B7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82" y="3849965"/>
            <a:ext cx="1593900" cy="524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E5999F-38ED-4263-8B13-9E12A031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88" y="3901866"/>
            <a:ext cx="877800" cy="4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331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1AF5-BE75-468A-A822-47D74614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B6B5-AFDD-4744-BB58-D282A2E39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 err="1"/>
              <a:t>Suatu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sampel</a:t>
            </a:r>
            <a:r>
              <a:rPr lang="en-US" altLang="en-US" sz="2000" dirty="0"/>
              <a:t> random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400 </a:t>
            </a:r>
            <a:r>
              <a:rPr lang="en-US" altLang="en-US" sz="2000" dirty="0" err="1"/>
              <a:t>pemilih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walikota</a:t>
            </a:r>
            <a:r>
              <a:rPr lang="en-US" altLang="en-US" sz="2000" dirty="0"/>
              <a:t> Gotham </a:t>
            </a:r>
            <a:r>
              <a:rPr lang="en-US" altLang="en-US" sz="2000" dirty="0" err="1"/>
              <a:t>menunjukkan</a:t>
            </a:r>
            <a:r>
              <a:rPr lang="en-US" altLang="en-US" sz="2000" dirty="0"/>
              <a:t> 32 </a:t>
            </a:r>
            <a:r>
              <a:rPr lang="en-US" altLang="en-US" sz="2000" dirty="0" err="1"/>
              <a:t>memilih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kandidat</a:t>
            </a:r>
            <a:r>
              <a:rPr lang="en-US" altLang="en-US" sz="2000" dirty="0"/>
              <a:t> A. </a:t>
            </a:r>
            <a:r>
              <a:rPr lang="en-US" altLang="en-US" sz="2000" dirty="0" err="1"/>
              <a:t>Carilah</a:t>
            </a:r>
            <a:r>
              <a:rPr lang="en-US" altLang="en-US" sz="2000" dirty="0"/>
              <a:t> IK 95%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i="1" dirty="0"/>
              <a:t>p</a:t>
            </a:r>
            <a:r>
              <a:rPr lang="en-US" altLang="en-US" sz="2000" dirty="0"/>
              <a:t>.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15">
                <a:extLst>
                  <a:ext uri="{FF2B5EF4-FFF2-40B4-BE49-F238E27FC236}">
                    <a16:creationId xmlns:a16="http://schemas.microsoft.com/office/drawing/2014/main" id="{9DD45AD8-3365-4B66-BD0A-AF4F45AAFCF5}"/>
                  </a:ext>
                </a:extLst>
              </p:cNvPr>
              <p:cNvSpPr txBox="1"/>
              <p:nvPr/>
            </p:nvSpPr>
            <p:spPr bwMode="auto">
              <a:xfrm>
                <a:off x="2038350" y="3135313"/>
                <a:ext cx="8115300" cy="2995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.08−1.96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.08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1−.08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≤.08+1.96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.08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1−.08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.053≤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≤.107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Object 15">
                <a:extLst>
                  <a:ext uri="{FF2B5EF4-FFF2-40B4-BE49-F238E27FC236}">
                    <a16:creationId xmlns:a16="http://schemas.microsoft.com/office/drawing/2014/main" id="{9DD45AD8-3365-4B66-BD0A-AF4F45AAF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8350" y="3135313"/>
                <a:ext cx="8115300" cy="29956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625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100A-9DA7-4D4B-B246-EF8C622F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Proporsi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21A1-6A84-4E7D-A4CA-1BB7CC286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Dari </a:t>
            </a:r>
            <a:r>
              <a:rPr lang="en-US" altLang="en-US" sz="2000" dirty="0" err="1"/>
              <a:t>populasi</a:t>
            </a:r>
            <a:r>
              <a:rPr lang="en-US" altLang="en-US" sz="2000" dirty="0"/>
              <a:t> 1,000, </a:t>
            </a:r>
            <a:r>
              <a:rPr lang="en-US" altLang="en-US" sz="2000" dirty="0" err="1"/>
              <a:t>secara</a:t>
            </a:r>
            <a:r>
              <a:rPr lang="en-US" altLang="en-US" sz="2000" dirty="0"/>
              <a:t> random </a:t>
            </a:r>
            <a:r>
              <a:rPr lang="en-US" altLang="en-US" sz="2000" dirty="0" err="1"/>
              <a:t>diperoleh</a:t>
            </a:r>
            <a:r>
              <a:rPr lang="en-US" altLang="en-US" sz="2000" dirty="0"/>
              <a:t> 100 </a:t>
            </a:r>
            <a:r>
              <a:rPr lang="en-US" altLang="en-US" sz="2000" dirty="0" err="1"/>
              <a:t>sampel</a:t>
            </a:r>
            <a:r>
              <a:rPr lang="en-US" altLang="en-US" sz="2000" dirty="0"/>
              <a:t> dan 30 </a:t>
            </a:r>
            <a:r>
              <a:rPr lang="en-US" altLang="en-US" sz="2000" dirty="0" err="1"/>
              <a:t>diantaranya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rusak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Berapa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ukuran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sampel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dibutuhkan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toleransi</a:t>
            </a:r>
            <a:r>
              <a:rPr lang="en-US" altLang="en-US" sz="2000" dirty="0"/>
              <a:t> ± 5% 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tingkat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kepercayaan</a:t>
            </a:r>
            <a:r>
              <a:rPr lang="en-US" altLang="en-US" sz="2000" dirty="0"/>
              <a:t> 90% ? 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6">
                <a:extLst>
                  <a:ext uri="{FF2B5EF4-FFF2-40B4-BE49-F238E27FC236}">
                    <a16:creationId xmlns:a16="http://schemas.microsoft.com/office/drawing/2014/main" id="{D0076235-8C79-4F2F-95E6-1F65987692B4}"/>
                  </a:ext>
                </a:extLst>
              </p:cNvPr>
              <p:cNvSpPr txBox="1"/>
              <p:nvPr/>
            </p:nvSpPr>
            <p:spPr bwMode="auto">
              <a:xfrm>
                <a:off x="2300288" y="3429000"/>
                <a:ext cx="7137400" cy="1831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Erro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1.64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=227.3≅228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Object 6">
                <a:extLst>
                  <a:ext uri="{FF2B5EF4-FFF2-40B4-BE49-F238E27FC236}">
                    <a16:creationId xmlns:a16="http://schemas.microsoft.com/office/drawing/2014/main" id="{D0076235-8C79-4F2F-95E6-1F6598769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0288" y="3429000"/>
                <a:ext cx="7137400" cy="1831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678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4E5F-CEE1-4B86-84D3-57EE2F7C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Bingung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D477-5C94-4F17-BAFC-A5042B06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https://id.wikihow.com/Menghitung-Interval-Kepercayaan</a:t>
            </a:r>
          </a:p>
        </p:txBody>
      </p:sp>
    </p:spTree>
    <p:extLst>
      <p:ext uri="{BB962C8B-B14F-4D97-AF65-F5344CB8AC3E}">
        <p14:creationId xmlns:p14="http://schemas.microsoft.com/office/powerpoint/2010/main" val="36299034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F979-C9DC-4EA0-8632-048572DD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DB6E798-9C0E-4A21-9301-8C6C9FBB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081420-7428-450F-BE09-10880815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83" y="422250"/>
            <a:ext cx="10853633" cy="60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40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CBBE-DAD5-44FD-967A-E502121D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6C8A57-DFE9-4C81-BE20-F6AB9D453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962" y="2366169"/>
            <a:ext cx="5934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199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A46D-476F-4708-B3CA-A8A9D793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74925-779E-47F3-9C28-7DE0B74F4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Rumus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interval </a:t>
            </a:r>
            <a:r>
              <a:rPr lang="en-US" sz="1800" dirty="0" err="1"/>
              <a:t>konfidensi</a:t>
            </a:r>
            <a:r>
              <a:rPr lang="en-US" sz="1800" dirty="0"/>
              <a:t>: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200" b="1" dirty="0" err="1"/>
              <a:t>Estimasi</a:t>
            </a:r>
            <a:r>
              <a:rPr lang="en-US" sz="3200" b="1" dirty="0"/>
              <a:t> </a:t>
            </a:r>
            <a:r>
              <a:rPr lang="en-US" sz="3200" b="1" dirty="0" err="1"/>
              <a:t>titik</a:t>
            </a:r>
            <a:r>
              <a:rPr lang="en-US" sz="3200" b="1" dirty="0"/>
              <a:t>± (</a:t>
            </a:r>
            <a:r>
              <a:rPr lang="en-US" sz="3200" b="1" dirty="0" err="1"/>
              <a:t>titik</a:t>
            </a:r>
            <a:r>
              <a:rPr lang="en-US" sz="3200" b="1" dirty="0"/>
              <a:t> </a:t>
            </a:r>
            <a:r>
              <a:rPr lang="en-US" sz="3200" b="1" dirty="0" err="1"/>
              <a:t>kritis</a:t>
            </a:r>
            <a:r>
              <a:rPr lang="en-US" sz="3200" b="1" dirty="0"/>
              <a:t>)(</a:t>
            </a:r>
            <a:r>
              <a:rPr lang="en-US" sz="3200" b="1" dirty="0" err="1"/>
              <a:t>Standar</a:t>
            </a:r>
            <a:r>
              <a:rPr lang="en-US" sz="3200" b="1" dirty="0"/>
              <a:t> Error)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Di mana: </a:t>
            </a:r>
          </a:p>
          <a:p>
            <a:pPr lvl="1"/>
            <a:r>
              <a:rPr lang="en-US" sz="1600" dirty="0" err="1"/>
              <a:t>Estimasi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r>
              <a:rPr lang="en-US" sz="1600" dirty="0"/>
              <a:t> 	    = </a:t>
            </a:r>
            <a:r>
              <a:rPr lang="en-US" sz="1600" dirty="0" err="1"/>
              <a:t>statistik</a:t>
            </a:r>
            <a:r>
              <a:rPr lang="en-US" sz="1600" dirty="0"/>
              <a:t> </a:t>
            </a:r>
            <a:r>
              <a:rPr lang="en-US" sz="1600" dirty="0" err="1"/>
              <a:t>sampel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menduga</a:t>
            </a:r>
            <a:r>
              <a:rPr lang="en-US" sz="1600" dirty="0"/>
              <a:t> parameter </a:t>
            </a:r>
            <a:r>
              <a:rPr lang="en-US" sz="1600" dirty="0" err="1"/>
              <a:t>populasi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dikehendaki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kritis</a:t>
            </a:r>
            <a:r>
              <a:rPr lang="en-US" sz="1600" dirty="0"/>
              <a:t> </a:t>
            </a:r>
            <a:r>
              <a:rPr lang="en-US" sz="1600"/>
              <a:t>	    =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distribusi</a:t>
            </a:r>
            <a:r>
              <a:rPr lang="en-US" sz="1600" dirty="0"/>
              <a:t> sampling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estimasi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tingkat</a:t>
            </a:r>
            <a:r>
              <a:rPr lang="en-US" sz="1600" dirty="0"/>
              <a:t> </a:t>
            </a:r>
            <a:r>
              <a:rPr lang="en-US" sz="1600" dirty="0" err="1"/>
              <a:t>konfindensi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Standard Error = </a:t>
            </a:r>
            <a:r>
              <a:rPr lang="en-US" sz="1600" dirty="0" err="1"/>
              <a:t>standar</a:t>
            </a:r>
            <a:r>
              <a:rPr lang="en-US" sz="1600" dirty="0"/>
              <a:t> </a:t>
            </a:r>
            <a:r>
              <a:rPr lang="en-US" sz="1600" dirty="0" err="1"/>
              <a:t>deviasi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estimasi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0246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D2D5C-2DBC-4902-B3B2-A3697CD4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Konfidensi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9D01-191A-4197-AB72-73085AE5E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00585-9E78-4E3C-A18B-855C72EE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97" y="1744060"/>
            <a:ext cx="8443405" cy="45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430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8B72-D3C2-42B3-8DAE-B8275C9F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 Estimasi Confidence Interval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7949-957E-4E12-BF1A-AF9E26E36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Level confidence (Tingkat </a:t>
            </a:r>
            <a:r>
              <a:rPr lang="en-US" sz="2000" b="1" dirty="0" err="1"/>
              <a:t>kepercayaan</a:t>
            </a:r>
            <a:r>
              <a:rPr lang="en-US" sz="2000" b="1" dirty="0"/>
              <a:t>)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Kepercayaan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interval yang </a:t>
            </a:r>
            <a:r>
              <a:rPr lang="en-US" sz="2000" dirty="0" err="1"/>
              <a:t>berisi</a:t>
            </a:r>
            <a:r>
              <a:rPr lang="en-US" sz="2000" dirty="0"/>
              <a:t> parameter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diketahui</a:t>
            </a:r>
            <a:r>
              <a:rPr lang="en-US" sz="2000" dirty="0"/>
              <a:t> </a:t>
            </a:r>
          </a:p>
          <a:p>
            <a:r>
              <a:rPr lang="en-US" sz="2000" b="1" dirty="0" err="1"/>
              <a:t>Presisi</a:t>
            </a:r>
            <a:r>
              <a:rPr lang="en-US" sz="2000" b="1" dirty="0"/>
              <a:t> (</a:t>
            </a:r>
            <a:r>
              <a:rPr lang="en-US" sz="2000" b="1" dirty="0" err="1"/>
              <a:t>jangkauan</a:t>
            </a:r>
            <a:r>
              <a:rPr lang="en-US" sz="2000" b="1" dirty="0"/>
              <a:t>)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Kedekatan</a:t>
            </a:r>
            <a:r>
              <a:rPr lang="en-US" sz="2000" dirty="0"/>
              <a:t> pada parameter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diketahui</a:t>
            </a:r>
            <a:r>
              <a:rPr lang="en-US" sz="2000" dirty="0"/>
              <a:t> </a:t>
            </a:r>
          </a:p>
          <a:p>
            <a:r>
              <a:rPr lang="en-US" sz="2000" b="1" dirty="0"/>
              <a:t>Cost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    Usaha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sampel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6232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73F3-AB56-44DB-B8E4-A6890F10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Interval </a:t>
            </a:r>
            <a:r>
              <a:rPr lang="en-US" altLang="en-US" dirty="0" err="1"/>
              <a:t>Konfidensi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mean 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l-GR" altLang="en-US" dirty="0">
                <a:cs typeface="Tahoma" panose="020B0604030504040204" pitchFamily="34" charset="0"/>
              </a:rPr>
              <a:t>σ</a:t>
            </a:r>
            <a:r>
              <a:rPr lang="en-US" altLang="en-US" dirty="0">
                <a:cs typeface="Tahoma" panose="020B0604030504040204" pitchFamily="34" charset="0"/>
              </a:rPr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11BFA-1E4F-48DA-A2E3-D0B60628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300" dirty="0" err="1"/>
              <a:t>Beberapa</a:t>
            </a:r>
            <a:r>
              <a:rPr lang="en-US" altLang="en-US" sz="3300" dirty="0"/>
              <a:t> </a:t>
            </a:r>
            <a:r>
              <a:rPr lang="en-US" altLang="en-US" sz="3300" dirty="0" err="1"/>
              <a:t>asumsi</a:t>
            </a:r>
            <a:endParaRPr lang="en-US" altLang="en-US" sz="3300" dirty="0"/>
          </a:p>
          <a:p>
            <a:pPr lvl="1"/>
            <a:r>
              <a:rPr lang="en-US" altLang="en-US" sz="2900" dirty="0"/>
              <a:t>standard deviation </a:t>
            </a:r>
            <a:r>
              <a:rPr lang="en-US" altLang="en-US" sz="2900" dirty="0" err="1"/>
              <a:t>Populasi</a:t>
            </a:r>
            <a:r>
              <a:rPr lang="en-US" altLang="en-US" sz="2900" dirty="0"/>
              <a:t> </a:t>
            </a:r>
            <a:r>
              <a:rPr lang="en-US" altLang="en-US" sz="2900" dirty="0" err="1"/>
              <a:t>diketahui</a:t>
            </a:r>
            <a:endParaRPr lang="en-US" altLang="en-US" sz="2900" dirty="0"/>
          </a:p>
          <a:p>
            <a:pPr lvl="1"/>
            <a:r>
              <a:rPr lang="en-US" altLang="en-US" sz="2900" dirty="0" err="1"/>
              <a:t>Populasi</a:t>
            </a:r>
            <a:r>
              <a:rPr lang="en-US" altLang="en-US" sz="2900" dirty="0"/>
              <a:t> </a:t>
            </a:r>
            <a:r>
              <a:rPr lang="en-US" altLang="en-US" sz="2900" dirty="0" err="1"/>
              <a:t>berdistribusi</a:t>
            </a:r>
            <a:r>
              <a:rPr lang="en-US" altLang="en-US" sz="2900" dirty="0"/>
              <a:t> normal</a:t>
            </a:r>
          </a:p>
          <a:p>
            <a:pPr lvl="1"/>
            <a:r>
              <a:rPr lang="en-US" altLang="en-US" sz="2900" dirty="0" err="1"/>
              <a:t>Jika</a:t>
            </a:r>
            <a:r>
              <a:rPr lang="en-US" altLang="en-US" sz="2900" dirty="0"/>
              <a:t> </a:t>
            </a:r>
            <a:r>
              <a:rPr lang="en-US" altLang="en-US" sz="2900" dirty="0" err="1"/>
              <a:t>populasi</a:t>
            </a:r>
            <a:r>
              <a:rPr lang="en-US" altLang="en-US" sz="2900" dirty="0"/>
              <a:t> </a:t>
            </a:r>
            <a:r>
              <a:rPr lang="en-US" altLang="en-US" sz="2900" dirty="0" err="1"/>
              <a:t>tidak</a:t>
            </a:r>
            <a:r>
              <a:rPr lang="en-US" altLang="en-US" sz="2900" dirty="0"/>
              <a:t> normal, </a:t>
            </a:r>
            <a:r>
              <a:rPr lang="en-US" altLang="en-US" sz="2900" dirty="0" err="1"/>
              <a:t>gunakan</a:t>
            </a:r>
            <a:r>
              <a:rPr lang="en-US" altLang="en-US" sz="2900" dirty="0"/>
              <a:t> </a:t>
            </a:r>
            <a:r>
              <a:rPr lang="en-US" altLang="en-US" sz="2900" dirty="0" err="1"/>
              <a:t>sampel</a:t>
            </a:r>
            <a:r>
              <a:rPr lang="en-US" altLang="en-US" sz="2900" dirty="0"/>
              <a:t> </a:t>
            </a:r>
            <a:r>
              <a:rPr lang="en-US" altLang="en-US" sz="2900" dirty="0" err="1"/>
              <a:t>besar</a:t>
            </a:r>
            <a:r>
              <a:rPr lang="en-US" altLang="en-US" sz="2900" dirty="0"/>
              <a:t> </a:t>
            </a:r>
          </a:p>
          <a:p>
            <a:r>
              <a:rPr lang="en-US" altLang="en-US" sz="3300" dirty="0"/>
              <a:t>Interval </a:t>
            </a:r>
            <a:r>
              <a:rPr lang="en-US" altLang="en-US" sz="3300" dirty="0" err="1"/>
              <a:t>Konfidensi</a:t>
            </a:r>
            <a:endParaRPr lang="en-US" altLang="en-US" sz="33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84D7E-643F-4BCD-97FD-B5AE374E3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87" y="5153603"/>
            <a:ext cx="4198425" cy="8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963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9373-7B1F-45CD-9E0F-86442923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Tingkat </a:t>
            </a:r>
            <a:r>
              <a:rPr lang="en-US" altLang="en-US" dirty="0" err="1"/>
              <a:t>Kepercayaan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0B606-F1C1-4C5B-9DBA-C357DB3F9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err="1"/>
              <a:t>Dinotasikan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dengan</a:t>
            </a:r>
            <a:endParaRPr lang="en-US" altLang="en-US" sz="2400" dirty="0"/>
          </a:p>
          <a:p>
            <a:r>
              <a:rPr lang="en-US" altLang="en-US" sz="2400" dirty="0" err="1"/>
              <a:t>Interpretasi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frequensi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relatif</a:t>
            </a:r>
            <a:endParaRPr lang="en-US" altLang="en-US" sz="2400" dirty="0"/>
          </a:p>
          <a:p>
            <a:pPr lvl="1"/>
            <a:r>
              <a:rPr lang="en-US" altLang="en-US" sz="2000" dirty="0"/>
              <a:t>Dari 100 kali </a:t>
            </a:r>
            <a:r>
              <a:rPr lang="en-US" altLang="en-US" sz="2000" dirty="0" err="1"/>
              <a:t>pengambilan</a:t>
            </a:r>
            <a:r>
              <a:rPr lang="en-US" altLang="en-US" sz="2000" dirty="0"/>
              <a:t> sample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diperoleh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sebanyak</a:t>
            </a:r>
            <a:r>
              <a:rPr lang="en-US" altLang="en-US" sz="2000" dirty="0"/>
              <a:t>                      </a:t>
            </a:r>
          </a:p>
          <a:p>
            <a:pPr marL="274320" lvl="1" indent="0">
              <a:buNone/>
            </a:pPr>
            <a:r>
              <a:rPr lang="en-US" altLang="en-US" sz="2000" dirty="0"/>
              <a:t>    </a:t>
            </a:r>
            <a:r>
              <a:rPr lang="en-US" altLang="en-US" sz="2000" dirty="0" err="1"/>
              <a:t>sampel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memuat</a:t>
            </a:r>
            <a:r>
              <a:rPr lang="en-US" altLang="en-US" sz="2000" dirty="0"/>
              <a:t> </a:t>
            </a:r>
            <a:r>
              <a:rPr lang="en-US" altLang="en-US" sz="2000" dirty="0">
                <a:cs typeface="Tahoma" panose="020B0604030504040204" pitchFamily="34" charset="0"/>
              </a:rPr>
              <a:t>µ </a:t>
            </a:r>
          </a:p>
          <a:p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kepercayaan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100%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137EC-EB91-4707-9F7A-284247032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056" y="2115607"/>
            <a:ext cx="1651650" cy="50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5817C-07BB-4CEA-B35E-474EB9275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726" y="3141772"/>
            <a:ext cx="1420650" cy="4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5318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A629E7"/>
      </a:accent1>
      <a:accent2>
        <a:srgbClr val="6640DC"/>
      </a:accent2>
      <a:accent3>
        <a:srgbClr val="2F4FE7"/>
      </a:accent3>
      <a:accent4>
        <a:srgbClr val="1787D5"/>
      </a:accent4>
      <a:accent5>
        <a:srgbClr val="20B6B5"/>
      </a:accent5>
      <a:accent6>
        <a:srgbClr val="14B973"/>
      </a:accent6>
      <a:hlink>
        <a:srgbClr val="358E9F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664</Words>
  <Application>Microsoft Office PowerPoint</Application>
  <PresentationFormat>Widescreen</PresentationFormat>
  <Paragraphs>95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Garamond</vt:lpstr>
      <vt:lpstr>Sagona Book</vt:lpstr>
      <vt:lpstr>Sagona ExtraLight</vt:lpstr>
      <vt:lpstr>Symbol</vt:lpstr>
      <vt:lpstr>SavonVTI</vt:lpstr>
      <vt:lpstr>Interval Confidency</vt:lpstr>
      <vt:lpstr>Estimasi Titik dan Interval Konfidensi</vt:lpstr>
      <vt:lpstr>PowerPoint Presentation</vt:lpstr>
      <vt:lpstr>Point Estimation</vt:lpstr>
      <vt:lpstr>Rumus Umum</vt:lpstr>
      <vt:lpstr>Estimasi Konfidensi</vt:lpstr>
      <vt:lpstr>Elemen Estimasi Confidence Interval </vt:lpstr>
      <vt:lpstr>Interval Konfidensi untuk mean   (σ diketahui) </vt:lpstr>
      <vt:lpstr>Tingkat Kepercayaan</vt:lpstr>
      <vt:lpstr>Interval dan Level Confidence</vt:lpstr>
      <vt:lpstr>PowerPoint Presentation</vt:lpstr>
      <vt:lpstr>Faktor Pengaruh    Lebar Interval </vt:lpstr>
      <vt:lpstr>Nilai Confidence Interval</vt:lpstr>
      <vt:lpstr>Contoh</vt:lpstr>
      <vt:lpstr>Menentukan Ukuran Sampel Untuk Mean ( σ diketahui)</vt:lpstr>
      <vt:lpstr>Confidence Interval untuk mean ( σ Tidak diketahui)</vt:lpstr>
      <vt:lpstr>Distribusi Student’s t</vt:lpstr>
      <vt:lpstr>Derajat Kebebasan</vt:lpstr>
      <vt:lpstr>Tabel Student’s t</vt:lpstr>
      <vt:lpstr>Contoh</vt:lpstr>
      <vt:lpstr>Interval Confidency untuk Proporsi</vt:lpstr>
      <vt:lpstr>PowerPoint Presentation</vt:lpstr>
      <vt:lpstr>PowerPoint Presentation</vt:lpstr>
      <vt:lpstr>Ukuran Sampel untuk Proporsi</vt:lpstr>
      <vt:lpstr>Bingung?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Nurcahya</dc:creator>
  <cp:lastModifiedBy>nurcahya.pradana@gmail.com</cp:lastModifiedBy>
  <cp:revision>24</cp:revision>
  <dcterms:created xsi:type="dcterms:W3CDTF">2020-02-11T05:08:52Z</dcterms:created>
  <dcterms:modified xsi:type="dcterms:W3CDTF">2021-04-02T06:24:14Z</dcterms:modified>
</cp:coreProperties>
</file>