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58" r:id="rId7"/>
    <p:sldId id="260" r:id="rId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95E92-1F71-4BE1-90FD-013201D72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162EC-3CCB-43F5-B473-9720735F1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7AA57-3B30-40F5-BB64-7D911CDD6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4B7F-9720-453A-86EE-60BDDBBBEEB7}" type="datetimeFigureOut">
              <a:rPr lang="id-ID" smtClean="0"/>
              <a:t>21/02/2021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B4D1D-652B-4401-8E27-22808997A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58466-154A-4E91-992B-3B93202A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9FD4-B748-42F1-9018-F364195A3B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5570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7DF23-2448-4A26-AAE7-E6A113DCC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58423-2527-4FDA-9E8F-80F9A9488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67AD1-98E6-4D73-8A69-81DC71EE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4B7F-9720-453A-86EE-60BDDBBBEEB7}" type="datetimeFigureOut">
              <a:rPr lang="id-ID" smtClean="0"/>
              <a:t>21/02/2021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18D83-031F-4154-A5D1-EBBBF9B20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1DC75-C5AC-4431-97BF-6780A45F3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9FD4-B748-42F1-9018-F364195A3B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374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19A80-D374-49E7-8C3B-837B06FB8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F216E-51CF-46E1-85C5-BFE6CAF80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88C55-2F9A-40BB-A6AF-4B834FE5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4B7F-9720-453A-86EE-60BDDBBBEEB7}" type="datetimeFigureOut">
              <a:rPr lang="id-ID" smtClean="0"/>
              <a:t>21/02/2021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B2915-DEE7-4FD4-AD0D-17CE5C6B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B81FC-1C70-4BE3-AD84-0B6155350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9FD4-B748-42F1-9018-F364195A3B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714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50146-1AC8-465B-960E-BD4ADF28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3D376-4645-42E1-8F0D-99355A9D4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35CD0-9408-4F04-BBAA-19B14BB4A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4B7F-9720-453A-86EE-60BDDBBBEEB7}" type="datetimeFigureOut">
              <a:rPr lang="id-ID" smtClean="0"/>
              <a:t>21/02/2021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BD157-134B-4659-B243-FDE77E9E0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B7059-5A95-47F5-815D-1A290179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9FD4-B748-42F1-9018-F364195A3B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866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47E82-CF02-40A0-B3FC-4BBB8F8F8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35E48-DBF2-4064-8DC5-FFED9D735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47C6F-C820-4051-AE4D-5A02A27B6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4B7F-9720-453A-86EE-60BDDBBBEEB7}" type="datetimeFigureOut">
              <a:rPr lang="id-ID" smtClean="0"/>
              <a:t>21/02/2021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E4C1E-33A8-47F3-AE9D-410D6F8E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30D9F-27DF-477E-8D42-0E44DEBA0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9FD4-B748-42F1-9018-F364195A3B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646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53A0F-550B-4950-848C-B0BD8E7FE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69E3A-2C61-47A4-8852-91ADFA4354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85BC5-BE1E-4289-AF69-EBF523FA5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E361F-AF77-488C-9BC5-01FABDF6B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4B7F-9720-453A-86EE-60BDDBBBEEB7}" type="datetimeFigureOut">
              <a:rPr lang="id-ID" smtClean="0"/>
              <a:t>21/02/2021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3FEB8C-8361-446C-9366-AF6416628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EFF29-73F8-4037-BF08-DA0D6B400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9FD4-B748-42F1-9018-F364195A3B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85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49D7D-18FA-43DA-96D8-E03F907F6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8FBEF-077C-4EB9-A2FC-7E6D2A254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F113D-B22C-469B-9668-8A17BA8EE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0DFC81-907F-4579-80ED-2F638B8A8C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645897-C4A3-4C19-B45E-D85C2CAB3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12F5DE-5E88-47B2-ADE6-EC1FF94B0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4B7F-9720-453A-86EE-60BDDBBBEEB7}" type="datetimeFigureOut">
              <a:rPr lang="id-ID" smtClean="0"/>
              <a:t>21/02/2021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A5C2EF-C665-49BF-B6D1-1D713788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8A98D3-AF21-4038-A5CF-5A0FE3EDE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9FD4-B748-42F1-9018-F364195A3B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500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23F08-CDAD-468F-9F27-D1C0D43F9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018169-9887-4F61-A227-B1E5E43C5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4B7F-9720-453A-86EE-60BDDBBBEEB7}" type="datetimeFigureOut">
              <a:rPr lang="id-ID" smtClean="0"/>
              <a:t>21/02/2021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0989B-4951-4F39-A1E7-8639ED94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76BB0C-3DC4-48DA-8ADD-8E21C84D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9FD4-B748-42F1-9018-F364195A3B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02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7A824-5E59-4F53-85A9-C36FBCCC8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4B7F-9720-453A-86EE-60BDDBBBEEB7}" type="datetimeFigureOut">
              <a:rPr lang="id-ID" smtClean="0"/>
              <a:t>21/02/2021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F43F73-2910-42D5-A20F-1267BE4A3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1E16D3-85E4-4D89-8B16-76396F96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9FD4-B748-42F1-9018-F364195A3B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659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411C4-973D-40AF-958F-26E5DA31C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10405-26FB-40D8-BEA4-BBCCEBB6C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F47B5-8C43-4E56-AC3E-91B0E1D7B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1E93C-1C60-43C4-B8C6-552E5701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4B7F-9720-453A-86EE-60BDDBBBEEB7}" type="datetimeFigureOut">
              <a:rPr lang="id-ID" smtClean="0"/>
              <a:t>21/02/2021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EE67F-ED39-485A-8F39-7839B5223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ED724-C438-49E1-A2C7-AE483E18E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9FD4-B748-42F1-9018-F364195A3B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121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4103D-5D73-4F11-9A77-A1F56FE3A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4F8EED-D4FD-449E-835B-FA9238BEEE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96AA7F-8555-4A38-A8F4-CED44A55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D2054B-1FF9-4923-B2BA-D2F9D432A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4B7F-9720-453A-86EE-60BDDBBBEEB7}" type="datetimeFigureOut">
              <a:rPr lang="id-ID" smtClean="0"/>
              <a:t>21/02/2021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D9F4AA-113C-4D75-AAAB-7689E64E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360A6-8F4D-44B9-BEA0-E421A422F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9FD4-B748-42F1-9018-F364195A3B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305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F3F983-32EA-4E90-BB58-6CCE45263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CDF0E-F1BA-45AC-867F-019C904BC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1F298-202F-43EC-B7AE-A22FBAE7D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54B7F-9720-453A-86EE-60BDDBBBEEB7}" type="datetimeFigureOut">
              <a:rPr lang="id-ID" smtClean="0"/>
              <a:t>21/02/2021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39F54-A74B-46F9-B430-B327BD408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C0D25-7FB7-4195-A54D-6527E039A9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59FD4-B748-42F1-9018-F364195A3B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18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06137-6BC0-4357-8AE3-B35ED7E01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MATA KULIAH STATISTIK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DA2F34-BDED-451F-9215-0974559BDC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PRODI SARJANA PENDIDIKAN LUAR BIASA</a:t>
            </a:r>
          </a:p>
        </p:txBody>
      </p:sp>
    </p:spTree>
    <p:extLst>
      <p:ext uri="{BB962C8B-B14F-4D97-AF65-F5344CB8AC3E}">
        <p14:creationId xmlns:p14="http://schemas.microsoft.com/office/powerpoint/2010/main" val="173829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719ED-2349-4E64-9F9A-F661EFA30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DESKRIPSI MATA KULIAH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6FA894-BFB2-4477-9EB5-430C24CD88B1}"/>
              </a:ext>
            </a:extLst>
          </p:cNvPr>
          <p:cNvSpPr/>
          <p:nvPr/>
        </p:nvSpPr>
        <p:spPr>
          <a:xfrm>
            <a:off x="838200" y="2277275"/>
            <a:ext cx="10515600" cy="3531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d-ID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Mata kuliah ini bertujuan untuk membekali mahasiswa dengan pengetahuan dasar tentang statistik, khususnya yang dapat dimanfaatkan dalam bidang pendidikan, dan menerapkannya untuk mendeskripsikan data-data sederhana. Ruang lingkup materi mata kuliah Statistik 1 memang pada statistik deskriptif dan merupakan prasyarat untuk dapat mengikuti mata kuliah Statistik 2 yang akan terfokus pada statistik inferensial.</a:t>
            </a:r>
          </a:p>
        </p:txBody>
      </p:sp>
    </p:spTree>
    <p:extLst>
      <p:ext uri="{BB962C8B-B14F-4D97-AF65-F5344CB8AC3E}">
        <p14:creationId xmlns:p14="http://schemas.microsoft.com/office/powerpoint/2010/main" val="24845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716E8-9EFE-4D17-B901-2E0A10C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BUKU REFERENSI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58ED6C-E1BA-47D4-AE4A-F2D16870CAE4}"/>
              </a:ext>
            </a:extLst>
          </p:cNvPr>
          <p:cNvSpPr/>
          <p:nvPr/>
        </p:nvSpPr>
        <p:spPr>
          <a:xfrm>
            <a:off x="838200" y="2436549"/>
            <a:ext cx="10515600" cy="3456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Hinkle,D.E., W.Wiersma &amp; S.G.Jurs.(1979). </a:t>
            </a:r>
            <a:r>
              <a:rPr lang="id-ID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Applied Statistics for the Behavioral Sciences</a:t>
            </a:r>
            <a:r>
              <a:rPr lang="id-ID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Boston: Houghton &amp; Mifflin.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Sutrisno Hadi, Prof.Drs.MA (1974). </a:t>
            </a:r>
            <a:r>
              <a:rPr lang="id-ID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Statistik 1</a:t>
            </a:r>
            <a:r>
              <a:rPr lang="id-ID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Yogyakarta: Andi Offset. 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id-ID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Ravid, R.(2011). </a:t>
            </a:r>
            <a:r>
              <a:rPr lang="id-ID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Practical statistics for educators</a:t>
            </a:r>
            <a:r>
              <a:rPr lang="id-ID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Lanham, MD: Rown&amp;Liitlefiield.</a:t>
            </a:r>
          </a:p>
        </p:txBody>
      </p:sp>
    </p:spTree>
    <p:extLst>
      <p:ext uri="{BB962C8B-B14F-4D97-AF65-F5344CB8AC3E}">
        <p14:creationId xmlns:p14="http://schemas.microsoft.com/office/powerpoint/2010/main" val="130318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39A3-C605-4247-877E-3308F7420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PENILAIAN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FB7A1-B564-4648-9F70-17D35736D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5400" dirty="0"/>
              <a:t>Tugas mingguan (50%)</a:t>
            </a:r>
          </a:p>
          <a:p>
            <a:r>
              <a:rPr lang="id-ID" sz="5400" dirty="0"/>
              <a:t>Uji kompetensi (50%)</a:t>
            </a:r>
          </a:p>
        </p:txBody>
      </p:sp>
    </p:spTree>
    <p:extLst>
      <p:ext uri="{BB962C8B-B14F-4D97-AF65-F5344CB8AC3E}">
        <p14:creationId xmlns:p14="http://schemas.microsoft.com/office/powerpoint/2010/main" val="1461165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2B46C-560A-48DB-A9CF-517E97294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646" y="2766218"/>
            <a:ext cx="10515600" cy="1325563"/>
          </a:xfrm>
        </p:spPr>
        <p:txBody>
          <a:bodyPr/>
          <a:lstStyle/>
          <a:p>
            <a:r>
              <a:rPr lang="id-ID" dirty="0"/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252587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9C0C5-D230-4668-9991-4A8AAE36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METERI KULIAH TENGAH SEMESTER KE-1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BD3CAAF-0FDA-456A-9810-876896B73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314090"/>
              </p:ext>
            </p:extLst>
          </p:nvPr>
        </p:nvGraphicFramePr>
        <p:xfrm>
          <a:off x="838200" y="2169042"/>
          <a:ext cx="10515600" cy="4082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4724">
                  <a:extLst>
                    <a:ext uri="{9D8B030D-6E8A-4147-A177-3AD203B41FA5}">
                      <a16:colId xmlns:a16="http://schemas.microsoft.com/office/drawing/2014/main" val="3103173063"/>
                    </a:ext>
                  </a:extLst>
                </a:gridCol>
                <a:gridCol w="4677519">
                  <a:extLst>
                    <a:ext uri="{9D8B030D-6E8A-4147-A177-3AD203B41FA5}">
                      <a16:colId xmlns:a16="http://schemas.microsoft.com/office/drawing/2014/main" val="3063878608"/>
                    </a:ext>
                  </a:extLst>
                </a:gridCol>
                <a:gridCol w="4263357">
                  <a:extLst>
                    <a:ext uri="{9D8B030D-6E8A-4147-A177-3AD203B41FA5}">
                      <a16:colId xmlns:a16="http://schemas.microsoft.com/office/drawing/2014/main" val="2234579980"/>
                    </a:ext>
                  </a:extLst>
                </a:gridCol>
              </a:tblGrid>
              <a:tr h="281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PERTEMUAN KE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MATERI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SUMBAR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036673"/>
                  </a:ext>
                </a:extLst>
              </a:tr>
              <a:tr h="581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1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Pengertian statistik, peran statistik, variabel, skala pengukuran, populasi / sampel, statistik deskriptif vs inferensial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Hinkle dkk hal 2-11, Sutrisno Hadi hal 1-3, Ravid hal 21-42.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057448"/>
                  </a:ext>
                </a:extLst>
              </a:tr>
              <a:tr h="281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2-3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Mendeskripsikan sebaran data (tabel frekuensi, grafik-grafik frekuensi)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Hinkle dkk hal 12-20, Sutrisno Hadi hal 4-35, Ravid hal 51-68.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725200"/>
                  </a:ext>
                </a:extLst>
              </a:tr>
              <a:tr h="281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4-5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Menetapkan persentil, kwartil, desil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Hinkle dkk hal 21-31, Sutrisno Hadi hal 57-71, Ravid hal 51-68.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4223357"/>
                  </a:ext>
                </a:extLst>
              </a:tr>
              <a:tr h="281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6-7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Mengukur tendensi sentral (mean, median, mode)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Hinkle dkk hal 32-41, Sutrisno Hadi hal 36-54l,  Ravid 71-78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709485"/>
                  </a:ext>
                </a:extLst>
              </a:tr>
              <a:tr h="281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8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UK 1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 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6108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835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2F9C5-B8AB-4972-AC8A-BFC4F2045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MATERI KULIAH TENAGH SEMESTER KE-2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549AC03-2B8B-406B-A82D-70C064BC2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026070"/>
              </p:ext>
            </p:extLst>
          </p:nvPr>
        </p:nvGraphicFramePr>
        <p:xfrm>
          <a:off x="838200" y="2041452"/>
          <a:ext cx="10515600" cy="4078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4724">
                  <a:extLst>
                    <a:ext uri="{9D8B030D-6E8A-4147-A177-3AD203B41FA5}">
                      <a16:colId xmlns:a16="http://schemas.microsoft.com/office/drawing/2014/main" val="496320974"/>
                    </a:ext>
                  </a:extLst>
                </a:gridCol>
                <a:gridCol w="4677519">
                  <a:extLst>
                    <a:ext uri="{9D8B030D-6E8A-4147-A177-3AD203B41FA5}">
                      <a16:colId xmlns:a16="http://schemas.microsoft.com/office/drawing/2014/main" val="2878114857"/>
                    </a:ext>
                  </a:extLst>
                </a:gridCol>
                <a:gridCol w="4263357">
                  <a:extLst>
                    <a:ext uri="{9D8B030D-6E8A-4147-A177-3AD203B41FA5}">
                      <a16:colId xmlns:a16="http://schemas.microsoft.com/office/drawing/2014/main" val="3979543967"/>
                    </a:ext>
                  </a:extLst>
                </a:gridCol>
              </a:tblGrid>
              <a:tr h="812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PERTEMUAN KE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MATERI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SUMBAR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0684912"/>
                  </a:ext>
                </a:extLst>
              </a:tr>
              <a:tr h="812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9-11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Mengukur variabilitas data (range, variance, deviasi standar)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Hinkle dkk hal 42-47, Sutrisno Hadi hal 72-96, Ravid 79-90.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4824008"/>
                  </a:ext>
                </a:extLst>
              </a:tr>
              <a:tr h="812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1</a:t>
                      </a:r>
                      <a:r>
                        <a:rPr lang="en-US" sz="2400">
                          <a:effectLst/>
                        </a:rPr>
                        <a:t>2</a:t>
                      </a:r>
                      <a:r>
                        <a:rPr lang="id-ID" sz="2400">
                          <a:effectLst/>
                        </a:rPr>
                        <a:t>-13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Nilai sandar (z dan T)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Hinkle dkk hal 51-67, Sutrisno Hadi hal 96-99, Ravid 91-102.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862791"/>
                  </a:ext>
                </a:extLst>
              </a:tr>
              <a:tr h="812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14-15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Area kurva normal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Hinkle dkk hal 51-67, Sutrisno Hadi hal 96-99, Ravid 91-102.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758173"/>
                  </a:ext>
                </a:extLst>
              </a:tr>
              <a:tr h="812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16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UK </a:t>
                      </a:r>
                      <a:r>
                        <a:rPr lang="en-US" sz="2400">
                          <a:effectLst/>
                        </a:rPr>
                        <a:t>2</a:t>
                      </a:r>
                      <a:endParaRPr lang="id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 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0901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902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343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MATA KULIAH STATISTIK 1</vt:lpstr>
      <vt:lpstr>DESKRIPSI MATA KULIAH</vt:lpstr>
      <vt:lpstr>BUKU REFERENSI</vt:lpstr>
      <vt:lpstr>PENILAIAN</vt:lpstr>
      <vt:lpstr>TERIMAKASIH</vt:lpstr>
      <vt:lpstr>METERI KULIAH TENGAH SEMESTER KE-1</vt:lpstr>
      <vt:lpstr>MATERI KULIAH TENAGH SEMESTER KE-2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KULIAH STATISTIK 1</dc:title>
  <dc:creator>TOSHIBA</dc:creator>
  <cp:lastModifiedBy>TOSHIBA</cp:lastModifiedBy>
  <cp:revision>3</cp:revision>
  <dcterms:created xsi:type="dcterms:W3CDTF">2021-02-21T03:35:32Z</dcterms:created>
  <dcterms:modified xsi:type="dcterms:W3CDTF">2021-02-21T03:48:36Z</dcterms:modified>
</cp:coreProperties>
</file>