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71" autoAdjust="0"/>
    <p:restoredTop sz="94660"/>
  </p:normalViewPr>
  <p:slideViewPr>
    <p:cSldViewPr snapToGrid="0">
      <p:cViewPr varScale="1">
        <p:scale>
          <a:sx n="85" d="100"/>
          <a:sy n="85"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8DE6E2-8B10-45DE-9E3D-FB274A7FD1E5}" type="datetimeFigureOut">
              <a:rPr lang="id-ID" smtClean="0"/>
              <a:t>03/09/2020</a:t>
            </a:fld>
            <a:endParaRPr lang="id-ID"/>
          </a:p>
        </p:txBody>
      </p:sp>
      <p:sp>
        <p:nvSpPr>
          <p:cNvPr id="5" name="Footer Placeholder 4"/>
          <p:cNvSpPr>
            <a:spLocks noGrp="1"/>
          </p:cNvSpPr>
          <p:nvPr>
            <p:ph type="ftr" sz="quarter" idx="11"/>
          </p:nvPr>
        </p:nvSpPr>
        <p:spPr>
          <a:xfrm>
            <a:off x="2416500" y="329307"/>
            <a:ext cx="4973915" cy="309201"/>
          </a:xfrm>
        </p:spPr>
        <p:txBody>
          <a:bodyPr/>
          <a:lstStyle/>
          <a:p>
            <a:endParaRPr lang="id-ID"/>
          </a:p>
        </p:txBody>
      </p:sp>
      <p:sp>
        <p:nvSpPr>
          <p:cNvPr id="6" name="Slide Number Placeholder 5"/>
          <p:cNvSpPr>
            <a:spLocks noGrp="1"/>
          </p:cNvSpPr>
          <p:nvPr>
            <p:ph type="sldNum" sz="quarter" idx="12"/>
          </p:nvPr>
        </p:nvSpPr>
        <p:spPr>
          <a:xfrm>
            <a:off x="1437664" y="798973"/>
            <a:ext cx="811019" cy="503578"/>
          </a:xfrm>
        </p:spPr>
        <p:txBody>
          <a:bodyPr/>
          <a:lstStyle/>
          <a:p>
            <a:fld id="{2A93B840-70DE-47E1-ABAC-5B1FF5594F49}" type="slidenum">
              <a:rPr lang="id-ID" smtClean="0"/>
              <a:t>‹#›</a:t>
            </a:fld>
            <a:endParaRPr lang="id-ID"/>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17387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8DE6E2-8B10-45DE-9E3D-FB274A7FD1E5}" type="datetimeFigureOut">
              <a:rPr lang="id-ID" smtClean="0"/>
              <a:t>03/09/2020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A93B840-70DE-47E1-ABAC-5B1FF5594F49}" type="slidenum">
              <a:rPr lang="id-ID" smtClean="0"/>
              <a:t>‹#›</a:t>
            </a:fld>
            <a:endParaRPr lang="id-ID"/>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23072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8DE6E2-8B10-45DE-9E3D-FB274A7FD1E5}" type="datetimeFigureOut">
              <a:rPr lang="id-ID" smtClean="0"/>
              <a:t>03/09/2020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A93B840-70DE-47E1-ABAC-5B1FF5594F49}" type="slidenum">
              <a:rPr lang="id-ID" smtClean="0"/>
              <a:t>‹#›</a:t>
            </a:fld>
            <a:endParaRPr lang="id-ID"/>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276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8DE6E2-8B10-45DE-9E3D-FB274A7FD1E5}" type="datetimeFigureOut">
              <a:rPr lang="id-ID" smtClean="0"/>
              <a:t>03/09/2020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A93B840-70DE-47E1-ABAC-5B1FF5594F49}" type="slidenum">
              <a:rPr lang="id-ID" smtClean="0"/>
              <a:t>‹#›</a:t>
            </a:fld>
            <a:endParaRPr lang="id-ID"/>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043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8DE6E2-8B10-45DE-9E3D-FB274A7FD1E5}" type="datetimeFigureOut">
              <a:rPr lang="id-ID" smtClean="0"/>
              <a:t>03/09/2020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A93B840-70DE-47E1-ABAC-5B1FF5594F49}" type="slidenum">
              <a:rPr lang="id-ID" smtClean="0"/>
              <a:t>‹#›</a:t>
            </a:fld>
            <a:endParaRPr lang="id-ID"/>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9575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8DE6E2-8B10-45DE-9E3D-FB274A7FD1E5}" type="datetimeFigureOut">
              <a:rPr lang="id-ID" smtClean="0"/>
              <a:t>03/09/2020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A93B840-70DE-47E1-ABAC-5B1FF5594F49}" type="slidenum">
              <a:rPr lang="id-ID" smtClean="0"/>
              <a:t>‹#›</a:t>
            </a:fld>
            <a:endParaRPr lang="id-ID"/>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9027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8DE6E2-8B10-45DE-9E3D-FB274A7FD1E5}" type="datetimeFigureOut">
              <a:rPr lang="id-ID" smtClean="0"/>
              <a:t>03/09/2020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A93B840-70DE-47E1-ABAC-5B1FF5594F49}" type="slidenum">
              <a:rPr lang="id-ID" smtClean="0"/>
              <a:t>‹#›</a:t>
            </a:fld>
            <a:endParaRPr lang="id-ID"/>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30465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8DE6E2-8B10-45DE-9E3D-FB274A7FD1E5}" type="datetimeFigureOut">
              <a:rPr lang="id-ID" smtClean="0"/>
              <a:t>03/09/2020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A93B840-70DE-47E1-ABAC-5B1FF5594F49}" type="slidenum">
              <a:rPr lang="id-ID" smtClean="0"/>
              <a:t>‹#›</a:t>
            </a:fld>
            <a:endParaRPr lang="id-ID"/>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1361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8DE6E2-8B10-45DE-9E3D-FB274A7FD1E5}" type="datetimeFigureOut">
              <a:rPr lang="id-ID" smtClean="0"/>
              <a:t>03/09/2020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A93B840-70DE-47E1-ABAC-5B1FF5594F49}" type="slidenum">
              <a:rPr lang="id-ID" smtClean="0"/>
              <a:t>‹#›</a:t>
            </a:fld>
            <a:endParaRPr lang="id-ID"/>
          </a:p>
        </p:txBody>
      </p:sp>
    </p:spTree>
    <p:extLst>
      <p:ext uri="{BB962C8B-B14F-4D97-AF65-F5344CB8AC3E}">
        <p14:creationId xmlns:p14="http://schemas.microsoft.com/office/powerpoint/2010/main" val="1771250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8DE6E2-8B10-45DE-9E3D-FB274A7FD1E5}" type="datetimeFigureOut">
              <a:rPr lang="id-ID" smtClean="0"/>
              <a:t>03/09/2020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A93B840-70DE-47E1-ABAC-5B1FF5594F49}" type="slidenum">
              <a:rPr lang="id-ID" smtClean="0"/>
              <a:t>‹#›</a:t>
            </a:fld>
            <a:endParaRPr lang="id-ID"/>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8194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F8DE6E2-8B10-45DE-9E3D-FB274A7FD1E5}" type="datetimeFigureOut">
              <a:rPr lang="id-ID" smtClean="0"/>
              <a:t>03/09/2020</a:t>
            </a:fld>
            <a:endParaRPr lang="id-ID"/>
          </a:p>
        </p:txBody>
      </p:sp>
      <p:sp>
        <p:nvSpPr>
          <p:cNvPr id="6" name="Footer Placeholder 5"/>
          <p:cNvSpPr>
            <a:spLocks noGrp="1"/>
          </p:cNvSpPr>
          <p:nvPr>
            <p:ph type="ftr" sz="quarter" idx="11"/>
          </p:nvPr>
        </p:nvSpPr>
        <p:spPr>
          <a:xfrm>
            <a:off x="1447382" y="318640"/>
            <a:ext cx="5541004" cy="320931"/>
          </a:xfrm>
        </p:spPr>
        <p:txBody>
          <a:bodyPr/>
          <a:lstStyle/>
          <a:p>
            <a:endParaRPr lang="id-ID"/>
          </a:p>
        </p:txBody>
      </p:sp>
      <p:sp>
        <p:nvSpPr>
          <p:cNvPr id="7" name="Slide Number Placeholder 6"/>
          <p:cNvSpPr>
            <a:spLocks noGrp="1"/>
          </p:cNvSpPr>
          <p:nvPr>
            <p:ph type="sldNum" sz="quarter" idx="12"/>
          </p:nvPr>
        </p:nvSpPr>
        <p:spPr/>
        <p:txBody>
          <a:bodyPr/>
          <a:lstStyle/>
          <a:p>
            <a:fld id="{2A93B840-70DE-47E1-ABAC-5B1FF5594F49}" type="slidenum">
              <a:rPr lang="id-ID" smtClean="0"/>
              <a:t>‹#›</a:t>
            </a:fld>
            <a:endParaRPr lang="id-ID"/>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6384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F8DE6E2-8B10-45DE-9E3D-FB274A7FD1E5}" type="datetimeFigureOut">
              <a:rPr lang="id-ID" smtClean="0"/>
              <a:t>03/09/2020</a:t>
            </a:fld>
            <a:endParaRPr lang="id-ID"/>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A93B840-70DE-47E1-ABAC-5B1FF5594F49}" type="slidenum">
              <a:rPr lang="id-ID" smtClean="0"/>
              <a:t>‹#›</a:t>
            </a:fld>
            <a:endParaRPr lang="id-ID"/>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04779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4.bp.blogspot.com/-oB6x2ysoIl8/WTt40m-IFNI/AAAAAAAAAFE/_zu3PsluVKoeCdlpooXzcw1RN-LRWxapACLcB/s1600/d286bc_d96e7e50d205479fac7a576970ec022a~mv2.jpeg"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70756-23B5-4DD7-82C7-768E0EB4010B}"/>
              </a:ext>
            </a:extLst>
          </p:cNvPr>
          <p:cNvSpPr>
            <a:spLocks noGrp="1"/>
          </p:cNvSpPr>
          <p:nvPr>
            <p:ph type="ctrTitle"/>
          </p:nvPr>
        </p:nvSpPr>
        <p:spPr>
          <a:xfrm>
            <a:off x="1524000" y="1122363"/>
            <a:ext cx="9144000" cy="1152486"/>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id-ID" sz="4800" dirty="0">
                <a:solidFill>
                  <a:srgbClr val="0070C0"/>
                </a:solidFill>
                <a:latin typeface="Times New Roman" panose="02020603050405020304" pitchFamily="18" charset="0"/>
                <a:cs typeface="Times New Roman" panose="02020603050405020304" pitchFamily="18" charset="0"/>
              </a:rPr>
              <a:t>Pembelajaran Berbasis Multi Media</a:t>
            </a:r>
          </a:p>
        </p:txBody>
      </p:sp>
      <p:sp>
        <p:nvSpPr>
          <p:cNvPr id="3" name="Subtitle 2">
            <a:extLst>
              <a:ext uri="{FF2B5EF4-FFF2-40B4-BE49-F238E27FC236}">
                <a16:creationId xmlns:a16="http://schemas.microsoft.com/office/drawing/2014/main" id="{E0F41117-82B4-4C71-B7CD-7F815D14E28C}"/>
              </a:ext>
            </a:extLst>
          </p:cNvPr>
          <p:cNvSpPr>
            <a:spLocks noGrp="1"/>
          </p:cNvSpPr>
          <p:nvPr>
            <p:ph type="subTitle" idx="1"/>
          </p:nvPr>
        </p:nvSpPr>
        <p:spPr>
          <a:xfrm>
            <a:off x="2692398" y="2430967"/>
            <a:ext cx="6815669" cy="2603877"/>
          </a:xfrm>
        </p:spPr>
        <p:txBody>
          <a:bodyPr>
            <a:normAutofit fontScale="92500" lnSpcReduction="10000"/>
          </a:bodyPr>
          <a:lstStyle/>
          <a:p>
            <a:r>
              <a:rPr lang="id-ID" sz="3200" dirty="0">
                <a:latin typeface="Times New Roman" panose="02020603050405020304" pitchFamily="18" charset="0"/>
                <a:cs typeface="Times New Roman" panose="02020603050405020304" pitchFamily="18" charset="0"/>
              </a:rPr>
              <a:t>Proprag Studi </a:t>
            </a:r>
          </a:p>
          <a:p>
            <a:r>
              <a:rPr lang="id-ID" sz="3200" dirty="0">
                <a:latin typeface="Times New Roman" panose="02020603050405020304" pitchFamily="18" charset="0"/>
                <a:cs typeface="Times New Roman" panose="02020603050405020304" pitchFamily="18" charset="0"/>
              </a:rPr>
              <a:t>S-2 Tek Pendidikan</a:t>
            </a:r>
          </a:p>
          <a:p>
            <a:r>
              <a:rPr lang="id-ID" sz="3200" dirty="0">
                <a:latin typeface="Times New Roman" panose="02020603050405020304" pitchFamily="18" charset="0"/>
                <a:cs typeface="Times New Roman" panose="02020603050405020304" pitchFamily="18" charset="0"/>
              </a:rPr>
              <a:t>Kuliah I. </a:t>
            </a:r>
          </a:p>
          <a:p>
            <a:r>
              <a:rPr lang="id-ID" sz="3200" dirty="0">
                <a:latin typeface="Times New Roman" panose="02020603050405020304" pitchFamily="18" charset="0"/>
                <a:cs typeface="Times New Roman" panose="02020603050405020304" pitchFamily="18" charset="0"/>
              </a:rPr>
              <a:t>Tgl. 31 </a:t>
            </a:r>
            <a:r>
              <a:rPr lang="id-ID" sz="3200">
                <a:latin typeface="Times New Roman" panose="02020603050405020304" pitchFamily="18" charset="0"/>
                <a:cs typeface="Times New Roman" panose="02020603050405020304" pitchFamily="18" charset="0"/>
              </a:rPr>
              <a:t>Agustus 2020/ 14.10 – 15.50</a:t>
            </a:r>
            <a:endParaRPr lang="id-ID" sz="3200" dirty="0">
              <a:latin typeface="Times New Roman" panose="02020603050405020304" pitchFamily="18" charset="0"/>
              <a:cs typeface="Times New Roman" panose="02020603050405020304" pitchFamily="18" charset="0"/>
            </a:endParaRPr>
          </a:p>
          <a:p>
            <a:endParaRPr lang="id-ID" sz="3200" dirty="0">
              <a:latin typeface="Times New Roman" panose="02020603050405020304" pitchFamily="18" charset="0"/>
              <a:cs typeface="Times New Roman" panose="02020603050405020304" pitchFamily="18" charset="0"/>
            </a:endParaRPr>
          </a:p>
          <a:p>
            <a:endParaRPr lang="id-ID"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0446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B1A1-1BCD-43E6-A0A7-0D395F760E73}"/>
              </a:ext>
            </a:extLst>
          </p:cNvPr>
          <p:cNvSpPr>
            <a:spLocks noGrp="1"/>
          </p:cNvSpPr>
          <p:nvPr>
            <p:ph type="title"/>
          </p:nvPr>
        </p:nvSpPr>
        <p:spPr>
          <a:xfrm>
            <a:off x="1752239" y="1207242"/>
            <a:ext cx="25462592" cy="3719265"/>
          </a:xfrm>
        </p:spPr>
        <p:txBody>
          <a:bodyPr/>
          <a:lstStyle/>
          <a:p>
            <a:r>
              <a:rPr lang="id-ID" dirty="0"/>
              <a:t>Ruang lingkup TP</a:t>
            </a:r>
          </a:p>
        </p:txBody>
      </p:sp>
      <p:pic>
        <p:nvPicPr>
          <p:cNvPr id="1026" name="Picture 2" descr="https://4.bp.blogspot.com/-oB6x2ysoIl8/WTt40m-IFNI/AAAAAAAAAFE/_zu3PsluVKoeCdlpooXzcw1RN-LRWxapACLcB/s320/d286bc_d96e7e50d205479fac7a576970ec022a%257Emv2.jpeg">
            <a:hlinkClick r:id="rId2"/>
            <a:extLst>
              <a:ext uri="{FF2B5EF4-FFF2-40B4-BE49-F238E27FC236}">
                <a16:creationId xmlns:a16="http://schemas.microsoft.com/office/drawing/2014/main" id="{F903AB53-DD95-4919-A3C8-F463C0EC64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238" y="2045970"/>
            <a:ext cx="7620362"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817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52F3A-ACD2-4D57-911E-6F59C825ADA0}"/>
              </a:ext>
            </a:extLst>
          </p:cNvPr>
          <p:cNvSpPr>
            <a:spLocks noGrp="1"/>
          </p:cNvSpPr>
          <p:nvPr>
            <p:ph type="title"/>
          </p:nvPr>
        </p:nvSpPr>
        <p:spPr>
          <a:xfrm>
            <a:off x="1451579" y="1929161"/>
            <a:ext cx="9603275" cy="3245005"/>
          </a:xfrm>
        </p:spPr>
        <p:txBody>
          <a:bodyPr>
            <a:noAutofit/>
          </a:bodyPr>
          <a:lstStyle/>
          <a:p>
            <a:pPr lvl="0" eaLnBrk="0" fontAlgn="base" hangingPunct="0">
              <a:lnSpc>
                <a:spcPct val="100000"/>
              </a:lnSpc>
              <a:spcAft>
                <a:spcPct val="0"/>
              </a:spcAft>
            </a:pPr>
            <a:r>
              <a:rPr lang="id-ID" altLang="id-ID" sz="2800" b="1" cap="none" dirty="0">
                <a:solidFill>
                  <a:srgbClr val="C00000"/>
                </a:solidFill>
                <a:latin typeface="Times New Roman" panose="02020603050405020304" pitchFamily="18" charset="0"/>
                <a:ea typeface="+mn-ea"/>
                <a:cs typeface="Times New Roman" panose="02020603050405020304" pitchFamily="18" charset="0"/>
              </a:rPr>
              <a:t>Desain, pengembangan, pemanfaatan, pengelolaan dan penilaian </a:t>
            </a:r>
            <a:br>
              <a:rPr lang="id-ID" altLang="id-ID" sz="2800" b="1" cap="none" dirty="0">
                <a:solidFill>
                  <a:srgbClr val="C00000"/>
                </a:solidFill>
                <a:latin typeface="Times New Roman" panose="02020603050405020304" pitchFamily="18" charset="0"/>
                <a:ea typeface="+mn-ea"/>
                <a:cs typeface="Times New Roman" panose="02020603050405020304" pitchFamily="18" charset="0"/>
              </a:rPr>
            </a:br>
            <a:br>
              <a:rPr lang="id-ID" altLang="id-ID" sz="2800" b="1" cap="none" dirty="0">
                <a:solidFill>
                  <a:srgbClr val="C00000"/>
                </a:solidFill>
                <a:latin typeface="Times New Roman" panose="02020603050405020304" pitchFamily="18" charset="0"/>
                <a:ea typeface="+mn-ea"/>
                <a:cs typeface="Times New Roman" panose="02020603050405020304" pitchFamily="18" charset="0"/>
              </a:rPr>
            </a:br>
            <a:r>
              <a:rPr lang="id-ID" altLang="id-ID" sz="2800" cap="none" dirty="0">
                <a:latin typeface="Times New Roman" panose="02020603050405020304" pitchFamily="18" charset="0"/>
                <a:ea typeface="+mn-ea"/>
                <a:cs typeface="Times New Roman" panose="02020603050405020304" pitchFamily="18" charset="0"/>
              </a:rPr>
              <a:t>adalah 5 kawasan teknologi pendidikan yang harus dikembangkan untuk mengidentifikasi hubungan timbal balik dari teori dan praktik pembelajaran serta penelitian yang dilakukan untuk melihat kebenaran teori yang ada.</a:t>
            </a:r>
            <a:endParaRPr lang="id-ID"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4849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E2CE8-6594-46D6-8E57-A6310DDE6C78}"/>
              </a:ext>
            </a:extLst>
          </p:cNvPr>
          <p:cNvSpPr>
            <a:spLocks noGrp="1"/>
          </p:cNvSpPr>
          <p:nvPr>
            <p:ph type="title"/>
          </p:nvPr>
        </p:nvSpPr>
        <p:spPr>
          <a:xfrm>
            <a:off x="1451579" y="1895706"/>
            <a:ext cx="9603275" cy="3356517"/>
          </a:xfrm>
        </p:spPr>
        <p:txBody>
          <a:bodyPr/>
          <a:lstStyle/>
          <a:p>
            <a:r>
              <a:rPr lang="id-ID" altLang="id-ID" sz="2800" cap="none" dirty="0">
                <a:solidFill>
                  <a:prstClr val="black"/>
                </a:solidFill>
                <a:latin typeface="Times New Roman" panose="02020603050405020304" pitchFamily="18" charset="0"/>
                <a:cs typeface="Times New Roman" panose="02020603050405020304" pitchFamily="18" charset="0"/>
              </a:rPr>
              <a:t>Setiap kawasan dalam teknologi pendidikan memberikan kontribusi kepada pengembangan teori dan praktik dan sebaliknya teori dan praktik dijadikan pengembangan kawasan.</a:t>
            </a:r>
            <a:br>
              <a:rPr lang="id-ID" altLang="id-ID" sz="2800" cap="none" dirty="0">
                <a:solidFill>
                  <a:prstClr val="black"/>
                </a:solidFill>
                <a:latin typeface="Times New Roman" panose="02020603050405020304" pitchFamily="18" charset="0"/>
                <a:cs typeface="Times New Roman" panose="02020603050405020304" pitchFamily="18" charset="0"/>
              </a:rPr>
            </a:br>
            <a:br>
              <a:rPr lang="id-ID" altLang="id-ID" sz="2800" cap="none" dirty="0">
                <a:solidFill>
                  <a:prstClr val="black"/>
                </a:solidFill>
                <a:latin typeface="Times New Roman" panose="02020603050405020304" pitchFamily="18" charset="0"/>
                <a:cs typeface="Times New Roman" panose="02020603050405020304" pitchFamily="18" charset="0"/>
              </a:rPr>
            </a:br>
            <a:r>
              <a:rPr lang="id-ID" altLang="id-ID" sz="2800" cap="none" dirty="0">
                <a:solidFill>
                  <a:prstClr val="black"/>
                </a:solidFill>
                <a:latin typeface="Times New Roman" panose="02020603050405020304" pitchFamily="18" charset="0"/>
                <a:cs typeface="Times New Roman" panose="02020603050405020304" pitchFamily="18" charset="0"/>
              </a:rPr>
              <a:t>Tiap kawasan tidak dapat berdiri sendiri, tetapi saling berkaitan sebagai suatu kegiatan yang sistematik.Hubungan antar kawasan ini bersifat saling melengkapi.</a:t>
            </a:r>
            <a:br>
              <a:rPr lang="id-ID" altLang="id-ID" sz="2800" cap="none" dirty="0">
                <a:solidFill>
                  <a:prstClr val="black"/>
                </a:solidFill>
                <a:latin typeface="Times New Roman" panose="02020603050405020304" pitchFamily="18" charset="0"/>
                <a:cs typeface="Times New Roman" panose="02020603050405020304" pitchFamily="18" charset="0"/>
              </a:rPr>
            </a:br>
            <a:endParaRPr lang="id-ID" dirty="0"/>
          </a:p>
        </p:txBody>
      </p:sp>
    </p:spTree>
    <p:extLst>
      <p:ext uri="{BB962C8B-B14F-4D97-AF65-F5344CB8AC3E}">
        <p14:creationId xmlns:p14="http://schemas.microsoft.com/office/powerpoint/2010/main" val="1419276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3691F-83B8-4A93-8D84-F4C8EAB9618A}"/>
              </a:ext>
            </a:extLst>
          </p:cNvPr>
          <p:cNvSpPr>
            <a:spLocks noGrp="1"/>
          </p:cNvSpPr>
          <p:nvPr>
            <p:ph type="title"/>
          </p:nvPr>
        </p:nvSpPr>
        <p:spPr>
          <a:xfrm>
            <a:off x="1451579" y="804519"/>
            <a:ext cx="9603275" cy="4982964"/>
          </a:xfrm>
        </p:spPr>
        <p:txBody>
          <a:bodyPr>
            <a:normAutofit/>
          </a:bodyPr>
          <a:lstStyle/>
          <a:p>
            <a:r>
              <a:rPr lang="id-ID" dirty="0"/>
              <a:t>Fungsi Teknologi Pendidikan</a:t>
            </a:r>
            <a:br>
              <a:rPr lang="id-ID" dirty="0"/>
            </a:br>
            <a:br>
              <a:rPr lang="id-ID" dirty="0"/>
            </a:br>
            <a:br>
              <a:rPr lang="id-ID" dirty="0"/>
            </a:br>
            <a:br>
              <a:rPr lang="id-ID" dirty="0"/>
            </a:br>
            <a:br>
              <a:rPr lang="id-ID" dirty="0"/>
            </a:br>
            <a:endParaRPr lang="id-ID" sz="1600" dirty="0"/>
          </a:p>
        </p:txBody>
      </p:sp>
      <p:pic>
        <p:nvPicPr>
          <p:cNvPr id="3" name="Picture 2">
            <a:extLst>
              <a:ext uri="{FF2B5EF4-FFF2-40B4-BE49-F238E27FC236}">
                <a16:creationId xmlns:a16="http://schemas.microsoft.com/office/drawing/2014/main" id="{89E8D6FC-165A-4925-8CF8-88F29738032E}"/>
              </a:ext>
            </a:extLst>
          </p:cNvPr>
          <p:cNvPicPr>
            <a:picLocks noChangeAspect="1"/>
          </p:cNvPicPr>
          <p:nvPr/>
        </p:nvPicPr>
        <p:blipFill>
          <a:blip r:embed="rId2"/>
          <a:stretch>
            <a:fillRect/>
          </a:stretch>
        </p:blipFill>
        <p:spPr>
          <a:xfrm>
            <a:off x="1451579" y="2141034"/>
            <a:ext cx="7491699" cy="3512634"/>
          </a:xfrm>
          <a:prstGeom prst="rect">
            <a:avLst/>
          </a:prstGeom>
        </p:spPr>
      </p:pic>
    </p:spTree>
    <p:extLst>
      <p:ext uri="{BB962C8B-B14F-4D97-AF65-F5344CB8AC3E}">
        <p14:creationId xmlns:p14="http://schemas.microsoft.com/office/powerpoint/2010/main" val="3128969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99EA37D9-C000-42FC-A87E-4DACD092ECBC}"/>
              </a:ext>
            </a:extLst>
          </p:cNvPr>
          <p:cNvSpPr>
            <a:spLocks noGrp="1" noChangeArrowheads="1"/>
          </p:cNvSpPr>
          <p:nvPr>
            <p:ph type="title"/>
          </p:nvPr>
        </p:nvSpPr>
        <p:spPr bwMode="auto">
          <a:xfrm>
            <a:off x="0" y="2081149"/>
            <a:ext cx="12024360" cy="2508379"/>
          </a:xfrm>
          <a:prstGeom prst="rect">
            <a:avLst/>
          </a:prstGeom>
          <a:solidFill>
            <a:srgbClr val="EDEDE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8108" tIns="45720" rIns="91440" bIns="0" numCol="1" anchor="ctr" anchorCtr="0" compatLnSpc="1">
            <a:prstTxWarp prst="textNoShape">
              <a:avLst/>
            </a:prstTxWarp>
            <a:spAutoFit/>
          </a:bodyPr>
          <a:lstStyle>
            <a:lvl1pPr indent="1238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23825" defTabSz="914400" rtl="0" eaLnBrk="0" fontAlgn="base" latinLnBrk="0" hangingPunct="0">
              <a:lnSpc>
                <a:spcPct val="100000"/>
              </a:lnSpc>
              <a:spcBef>
                <a:spcPct val="0"/>
              </a:spcBef>
              <a:spcAft>
                <a:spcPct val="0"/>
              </a:spcAft>
              <a:buClrTx/>
              <a:buSzTx/>
              <a:buFontTx/>
              <a:buNone/>
              <a:tabLst/>
            </a:pPr>
            <a:r>
              <a:rPr kumimoji="0" lang="id-ID" altLang="id-ID"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Fungsi Tekknologi Pendidikan dalam Pembelajaran</a:t>
            </a:r>
            <a:br>
              <a:rPr kumimoji="0" lang="id-ID" altLang="id-ID"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br>
              <a:rPr kumimoji="0" lang="id-ID" altLang="id-ID"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br>
              <a:rPr kumimoji="0" lang="id-ID" altLang="id-ID"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br>
              <a:rPr kumimoji="0" lang="id-ID" altLang="id-ID" sz="20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id-ID" altLang="id-ID"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Teknologi Pendidikan sebagai peralatan untuk mendukung konstruksi pengetahuan:    </a:t>
            </a:r>
            <a:endParaRPr kumimoji="0" lang="id-ID" altLang="id-ID"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123825" algn="just" defTabSz="914400" rtl="0" eaLnBrk="0" fontAlgn="base" latinLnBrk="0" hangingPunct="0">
              <a:lnSpc>
                <a:spcPct val="100000"/>
              </a:lnSpc>
              <a:spcBef>
                <a:spcPct val="0"/>
              </a:spcBef>
              <a:spcAft>
                <a:spcPct val="0"/>
              </a:spcAft>
              <a:buClrTx/>
              <a:buSzTx/>
              <a:buFontTx/>
              <a:buNone/>
              <a:tabLst/>
            </a:pPr>
            <a:r>
              <a:rPr kumimoji="0" lang="id-ID" altLang="id-ID"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  Untuk mewakili gagasan pelajar pemahaman dan kepercayaan</a:t>
            </a:r>
            <a:endParaRPr kumimoji="0" lang="id-ID" altLang="id-ID"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123825" algn="just" defTabSz="914400" rtl="0" eaLnBrk="0" fontAlgn="base" latinLnBrk="0" hangingPunct="0">
              <a:lnSpc>
                <a:spcPct val="100000"/>
              </a:lnSpc>
              <a:spcBef>
                <a:spcPct val="0"/>
              </a:spcBef>
              <a:spcAft>
                <a:spcPct val="0"/>
              </a:spcAft>
              <a:buClrTx/>
              <a:buSzTx/>
              <a:buFontTx/>
              <a:buNone/>
              <a:tabLst/>
            </a:pPr>
            <a:r>
              <a:rPr kumimoji="0" lang="id-ID" altLang="id-ID"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  Untuk organisir produksi, multi media sebagai dasar pengetahuan                            </a:t>
            </a:r>
            <a:br>
              <a:rPr kumimoji="0" lang="id-ID" altLang="id-ID"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id-ID" altLang="id-ID"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3. Teknologi pendidikan sebagai sarana informasi untuk menyelidiki mendukung pelajar</a:t>
            </a:r>
            <a:endParaRPr kumimoji="0" lang="id-ID" altLang="id-ID"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994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150DC-A9AC-44AC-B252-E8C9FE90535E}"/>
              </a:ext>
            </a:extLst>
          </p:cNvPr>
          <p:cNvSpPr>
            <a:spLocks noGrp="1"/>
          </p:cNvSpPr>
          <p:nvPr>
            <p:ph type="ctrTitle"/>
          </p:nvPr>
        </p:nvSpPr>
        <p:spPr>
          <a:xfrm>
            <a:off x="2692398" y="1126274"/>
            <a:ext cx="6815669" cy="1427356"/>
          </a:xfrm>
        </p:spPr>
        <p:txBody>
          <a:bodyPr/>
          <a:lstStyle/>
          <a:p>
            <a:r>
              <a:rPr lang="id-ID" sz="3200" dirty="0">
                <a:latin typeface="Times New Roman" panose="02020603050405020304" pitchFamily="18" charset="0"/>
                <a:cs typeface="Times New Roman" panose="02020603050405020304" pitchFamily="18" charset="0"/>
              </a:rPr>
              <a:t>Deskripsi dari Mata kuliah ini adalah</a:t>
            </a:r>
            <a:r>
              <a:rPr lang="id-ID" sz="4000" dirty="0">
                <a:latin typeface="Times New Roman" panose="02020603050405020304" pitchFamily="18" charset="0"/>
                <a:cs typeface="Times New Roman" panose="02020603050405020304" pitchFamily="18" charset="0"/>
              </a:rPr>
              <a:t>:</a:t>
            </a:r>
          </a:p>
        </p:txBody>
      </p:sp>
      <p:sp>
        <p:nvSpPr>
          <p:cNvPr id="3" name="Subtitle 2">
            <a:extLst>
              <a:ext uri="{FF2B5EF4-FFF2-40B4-BE49-F238E27FC236}">
                <a16:creationId xmlns:a16="http://schemas.microsoft.com/office/drawing/2014/main" id="{B168B9D0-DA60-4664-AC3C-C514A6327EB6}"/>
              </a:ext>
            </a:extLst>
          </p:cNvPr>
          <p:cNvSpPr>
            <a:spLocks noGrp="1"/>
          </p:cNvSpPr>
          <p:nvPr>
            <p:ph type="subTitle" idx="1"/>
          </p:nvPr>
        </p:nvSpPr>
        <p:spPr>
          <a:xfrm>
            <a:off x="2692398" y="2553630"/>
            <a:ext cx="6815669" cy="2486722"/>
          </a:xfrm>
        </p:spPr>
        <p:txBody>
          <a:bodyPr>
            <a:noAutofit/>
          </a:bodyPr>
          <a:lstStyle/>
          <a:p>
            <a:pPr algn="l"/>
            <a:r>
              <a:rPr lang="id-ID" sz="2000" dirty="0">
                <a:latin typeface="Times New Roman" panose="02020603050405020304" pitchFamily="18" charset="0"/>
                <a:cs typeface="Times New Roman" panose="02020603050405020304" pitchFamily="18" charset="0"/>
              </a:rPr>
              <a:t>Mata kuliah ini membahas tentang: </a:t>
            </a:r>
          </a:p>
          <a:p>
            <a:pPr algn="l"/>
            <a:r>
              <a:rPr lang="id-ID" sz="2000" dirty="0">
                <a:latin typeface="Times New Roman" panose="02020603050405020304" pitchFamily="18" charset="0"/>
                <a:cs typeface="Times New Roman" panose="02020603050405020304" pitchFamily="18" charset="0"/>
              </a:rPr>
              <a:t>Teknologi Pendidikan ,Apa yang dimaksud dengan TP, Pemanfaatan TP berbasis multi media. Beberapa aspek dalam TP;</a:t>
            </a:r>
          </a:p>
          <a:p>
            <a:pPr algn="l"/>
            <a:r>
              <a:rPr lang="id-ID" sz="2000" b="1" dirty="0">
                <a:solidFill>
                  <a:srgbClr val="0070C0"/>
                </a:solidFill>
                <a:latin typeface="Times New Roman" panose="02020603050405020304" pitchFamily="18" charset="0"/>
                <a:cs typeface="Times New Roman" panose="02020603050405020304" pitchFamily="18" charset="0"/>
              </a:rPr>
              <a:t>Aspek Proses</a:t>
            </a:r>
            <a:r>
              <a:rPr lang="id-ID" sz="2000" dirty="0">
                <a:latin typeface="Times New Roman" panose="02020603050405020304" pitchFamily="18" charset="0"/>
                <a:cs typeface="Times New Roman" panose="02020603050405020304" pitchFamily="18" charset="0"/>
              </a:rPr>
              <a:t>: </a:t>
            </a:r>
          </a:p>
          <a:p>
            <a:pPr algn="l"/>
            <a:r>
              <a:rPr lang="id-ID" sz="2000" b="1" dirty="0">
                <a:latin typeface="Times New Roman" panose="02020603050405020304" pitchFamily="18" charset="0"/>
                <a:cs typeface="Times New Roman" panose="02020603050405020304" pitchFamily="18" charset="0"/>
              </a:rPr>
              <a:t>Meningkatkan efektifitas belajar,meningkatkan efesiensi Pembelajaran</a:t>
            </a:r>
          </a:p>
        </p:txBody>
      </p:sp>
    </p:spTree>
    <p:extLst>
      <p:ext uri="{BB962C8B-B14F-4D97-AF65-F5344CB8AC3E}">
        <p14:creationId xmlns:p14="http://schemas.microsoft.com/office/powerpoint/2010/main" val="32718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08066-72B4-4D22-90E7-96BB64A858B2}"/>
              </a:ext>
            </a:extLst>
          </p:cNvPr>
          <p:cNvSpPr>
            <a:spLocks noGrp="1"/>
          </p:cNvSpPr>
          <p:nvPr>
            <p:ph type="ctrTitle"/>
          </p:nvPr>
        </p:nvSpPr>
        <p:spPr/>
        <p:txBody>
          <a:bodyPr/>
          <a:lstStyle/>
          <a:p>
            <a:r>
              <a:rPr lang="id-ID" sz="2400" dirty="0">
                <a:latin typeface="Times New Roman" panose="02020603050405020304" pitchFamily="18" charset="0"/>
                <a:cs typeface="Times New Roman" panose="02020603050405020304" pitchFamily="18" charset="0"/>
              </a:rPr>
              <a:t>Aspek Sumber : SDM, Sarpras Lingkungan</a:t>
            </a:r>
            <a:br>
              <a:rPr lang="id-ID" sz="2400" dirty="0">
                <a:latin typeface="Times New Roman" panose="02020603050405020304" pitchFamily="18" charset="0"/>
                <a:cs typeface="Times New Roman" panose="02020603050405020304" pitchFamily="18" charset="0"/>
              </a:rPr>
            </a:br>
            <a:br>
              <a:rPr lang="id-ID" sz="2400" dirty="0">
                <a:latin typeface="Times New Roman" panose="02020603050405020304" pitchFamily="18" charset="0"/>
                <a:cs typeface="Times New Roman" panose="02020603050405020304" pitchFamily="18" charset="0"/>
              </a:rPr>
            </a:br>
            <a:r>
              <a:rPr lang="id-ID" sz="2400" dirty="0">
                <a:latin typeface="Times New Roman" panose="02020603050405020304" pitchFamily="18" charset="0"/>
                <a:cs typeface="Times New Roman" panose="02020603050405020304" pitchFamily="18" charset="0"/>
              </a:rPr>
              <a:t>Aspek Sistem: Model Pembelajaran yang membahas Pendekatan ,Strategi, Metode</a:t>
            </a:r>
          </a:p>
        </p:txBody>
      </p:sp>
      <p:sp>
        <p:nvSpPr>
          <p:cNvPr id="3" name="Subtitle 2">
            <a:extLst>
              <a:ext uri="{FF2B5EF4-FFF2-40B4-BE49-F238E27FC236}">
                <a16:creationId xmlns:a16="http://schemas.microsoft.com/office/drawing/2014/main" id="{88559934-AD93-4778-B8AA-7CC515D34BF5}"/>
              </a:ext>
            </a:extLst>
          </p:cNvPr>
          <p:cNvSpPr>
            <a:spLocks noGrp="1"/>
          </p:cNvSpPr>
          <p:nvPr>
            <p:ph type="subTitle" idx="1"/>
          </p:nvPr>
        </p:nvSpPr>
        <p:spPr>
          <a:xfrm>
            <a:off x="2417780" y="3531204"/>
            <a:ext cx="8637072" cy="81791"/>
          </a:xfrm>
        </p:spPr>
        <p:txBody>
          <a:bodyPr>
            <a:normAutofit fontScale="25000" lnSpcReduction="20000"/>
          </a:bodyPr>
          <a:lstStyle/>
          <a:p>
            <a:endParaRPr lang="id-ID"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242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D3F98-5E44-4EE9-9E02-5765036AC3CB}"/>
              </a:ext>
            </a:extLst>
          </p:cNvPr>
          <p:cNvSpPr>
            <a:spLocks noGrp="1"/>
          </p:cNvSpPr>
          <p:nvPr>
            <p:ph type="ctrTitle"/>
          </p:nvPr>
        </p:nvSpPr>
        <p:spPr>
          <a:xfrm>
            <a:off x="2417779" y="802298"/>
            <a:ext cx="8637073" cy="2626702"/>
          </a:xfrm>
        </p:spPr>
        <p:txBody>
          <a:bodyPr>
            <a:normAutofit fontScale="90000"/>
          </a:bodyPr>
          <a:lstStyle/>
          <a:p>
            <a:r>
              <a:rPr lang="id-ID" sz="2800" b="1" dirty="0">
                <a:latin typeface="Times New Roman" panose="02020603050405020304" pitchFamily="18" charset="0"/>
                <a:cs typeface="Times New Roman" panose="02020603050405020304" pitchFamily="18" charset="0"/>
              </a:rPr>
              <a:t>Bahan Kajian TP:</a:t>
            </a:r>
            <a:br>
              <a:rPr lang="id-ID" sz="2800" b="1" dirty="0">
                <a:latin typeface="Times New Roman" panose="02020603050405020304" pitchFamily="18" charset="0"/>
                <a:cs typeface="Times New Roman" panose="02020603050405020304" pitchFamily="18" charset="0"/>
              </a:rPr>
            </a:br>
            <a:br>
              <a:rPr lang="id-ID" sz="2400" dirty="0">
                <a:latin typeface="Times New Roman" panose="02020603050405020304" pitchFamily="18" charset="0"/>
                <a:cs typeface="Times New Roman" panose="02020603050405020304" pitchFamily="18" charset="0"/>
              </a:rPr>
            </a:br>
            <a:r>
              <a:rPr lang="id-ID" sz="2400" dirty="0">
                <a:latin typeface="Times New Roman" panose="02020603050405020304" pitchFamily="18" charset="0"/>
                <a:cs typeface="Times New Roman" panose="02020603050405020304" pitchFamily="18" charset="0"/>
              </a:rPr>
              <a:t>1.konsep dasar TP</a:t>
            </a:r>
            <a:br>
              <a:rPr lang="id-ID" sz="2400" dirty="0">
                <a:latin typeface="Times New Roman" panose="02020603050405020304" pitchFamily="18" charset="0"/>
                <a:cs typeface="Times New Roman" panose="02020603050405020304" pitchFamily="18" charset="0"/>
              </a:rPr>
            </a:br>
            <a:r>
              <a:rPr lang="id-ID" sz="2400" dirty="0">
                <a:latin typeface="Times New Roman" panose="02020603050405020304" pitchFamily="18" charset="0"/>
                <a:cs typeface="Times New Roman" panose="02020603050405020304" pitchFamily="18" charset="0"/>
              </a:rPr>
              <a:t>2. Perbedaan Pembelajaran berbasis Multi media </a:t>
            </a:r>
            <a:br>
              <a:rPr lang="id-ID" sz="2400" dirty="0">
                <a:latin typeface="Times New Roman" panose="02020603050405020304" pitchFamily="18" charset="0"/>
                <a:cs typeface="Times New Roman" panose="02020603050405020304" pitchFamily="18" charset="0"/>
              </a:rPr>
            </a:br>
            <a:r>
              <a:rPr lang="id-ID" sz="2400" dirty="0">
                <a:latin typeface="Times New Roman" panose="02020603050405020304" pitchFamily="18" charset="0"/>
                <a:cs typeface="Times New Roman" panose="02020603050405020304" pitchFamily="18" charset="0"/>
              </a:rPr>
              <a:t>    dan non multi media</a:t>
            </a:r>
            <a:br>
              <a:rPr lang="id-ID" sz="2400" dirty="0">
                <a:latin typeface="Times New Roman" panose="02020603050405020304" pitchFamily="18" charset="0"/>
                <a:cs typeface="Times New Roman" panose="02020603050405020304" pitchFamily="18" charset="0"/>
              </a:rPr>
            </a:br>
            <a:r>
              <a:rPr lang="id-ID" sz="2400" dirty="0">
                <a:latin typeface="Times New Roman" panose="02020603050405020304" pitchFamily="18" charset="0"/>
                <a:cs typeface="Times New Roman" panose="02020603050405020304" pitchFamily="18" charset="0"/>
              </a:rPr>
              <a:t>3. Manajemen Pembelajaran berbasis Multi media</a:t>
            </a:r>
            <a:br>
              <a:rPr lang="id-ID" sz="2400" dirty="0">
                <a:latin typeface="Times New Roman" panose="02020603050405020304" pitchFamily="18" charset="0"/>
                <a:cs typeface="Times New Roman" panose="02020603050405020304" pitchFamily="18" charset="0"/>
              </a:rPr>
            </a:br>
            <a:r>
              <a:rPr lang="id-ID" sz="2400" dirty="0">
                <a:latin typeface="Times New Roman" panose="02020603050405020304" pitchFamily="18" charset="0"/>
                <a:cs typeface="Times New Roman" panose="02020603050405020304" pitchFamily="18" charset="0"/>
              </a:rPr>
              <a:t>4. Kepemimpinan dalam pembelajaran berbasis </a:t>
            </a:r>
            <a:br>
              <a:rPr lang="id-ID" sz="2400" dirty="0">
                <a:latin typeface="Times New Roman" panose="02020603050405020304" pitchFamily="18" charset="0"/>
                <a:cs typeface="Times New Roman" panose="02020603050405020304" pitchFamily="18" charset="0"/>
              </a:rPr>
            </a:br>
            <a:r>
              <a:rPr lang="id-ID" sz="2400" dirty="0">
                <a:latin typeface="Times New Roman" panose="02020603050405020304" pitchFamily="18" charset="0"/>
                <a:cs typeface="Times New Roman" panose="02020603050405020304" pitchFamily="18" charset="0"/>
              </a:rPr>
              <a:t>    multi media</a:t>
            </a:r>
          </a:p>
        </p:txBody>
      </p:sp>
      <p:sp>
        <p:nvSpPr>
          <p:cNvPr id="3" name="Subtitle 2">
            <a:extLst>
              <a:ext uri="{FF2B5EF4-FFF2-40B4-BE49-F238E27FC236}">
                <a16:creationId xmlns:a16="http://schemas.microsoft.com/office/drawing/2014/main" id="{64D4B493-8F46-431A-92B4-34EA7C52557E}"/>
              </a:ext>
            </a:extLst>
          </p:cNvPr>
          <p:cNvSpPr>
            <a:spLocks noGrp="1"/>
          </p:cNvSpPr>
          <p:nvPr>
            <p:ph type="subTitle" idx="1"/>
          </p:nvPr>
        </p:nvSpPr>
        <p:spPr>
          <a:xfrm>
            <a:off x="2417780" y="3531204"/>
            <a:ext cx="8637072" cy="115245"/>
          </a:xfrm>
        </p:spPr>
        <p:txBody>
          <a:bodyPr>
            <a:normAutofit fontScale="25000" lnSpcReduction="20000"/>
          </a:bodyPr>
          <a:lstStyle/>
          <a:p>
            <a:endParaRPr lang="id-ID" dirty="0"/>
          </a:p>
        </p:txBody>
      </p:sp>
    </p:spTree>
    <p:extLst>
      <p:ext uri="{BB962C8B-B14F-4D97-AF65-F5344CB8AC3E}">
        <p14:creationId xmlns:p14="http://schemas.microsoft.com/office/powerpoint/2010/main" val="2295193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3D41B-C78F-421E-96A2-44DDB85BE1C6}"/>
              </a:ext>
            </a:extLst>
          </p:cNvPr>
          <p:cNvSpPr>
            <a:spLocks noGrp="1"/>
          </p:cNvSpPr>
          <p:nvPr>
            <p:ph type="title"/>
          </p:nvPr>
        </p:nvSpPr>
        <p:spPr>
          <a:xfrm>
            <a:off x="1451579" y="804519"/>
            <a:ext cx="9733094" cy="4693032"/>
          </a:xfrm>
        </p:spPr>
        <p:txBody>
          <a:bodyPr>
            <a:normAutofit fontScale="90000"/>
          </a:bodyPr>
          <a:lstStyle/>
          <a:p>
            <a:r>
              <a:rPr lang="id-ID" dirty="0"/>
              <a:t>Referensi :</a:t>
            </a:r>
            <a:br>
              <a:rPr lang="id-ID" dirty="0"/>
            </a:br>
            <a:br>
              <a:rPr lang="id-ID" dirty="0"/>
            </a:br>
            <a:r>
              <a:rPr lang="id-ID" dirty="0"/>
              <a:t>1. Maswan.dkk,Teknologi Pendidikan,</a:t>
            </a:r>
            <a:br>
              <a:rPr lang="id-ID" dirty="0"/>
            </a:br>
            <a:r>
              <a:rPr lang="id-ID" dirty="0"/>
              <a:t>   Pustaka Pelajar,Jogyakarta</a:t>
            </a:r>
            <a:br>
              <a:rPr lang="id-ID" dirty="0"/>
            </a:br>
            <a:r>
              <a:rPr lang="id-ID" dirty="0"/>
              <a:t>2. UNJ, Mozaik Teknologi Pendidikan ,UNJ </a:t>
            </a:r>
            <a:br>
              <a:rPr lang="id-ID" dirty="0"/>
            </a:br>
            <a:r>
              <a:rPr lang="id-ID" dirty="0"/>
              <a:t>   Jakarta</a:t>
            </a:r>
            <a:br>
              <a:rPr lang="id-ID" dirty="0"/>
            </a:br>
            <a:r>
              <a:rPr lang="id-ID" dirty="0"/>
              <a:t>3. Ishak Abdullah,dkk,Teknologi Pendidikan</a:t>
            </a:r>
            <a:br>
              <a:rPr lang="id-ID" dirty="0"/>
            </a:br>
            <a:r>
              <a:rPr lang="id-ID" dirty="0"/>
              <a:t>   Rosda,Bandung</a:t>
            </a:r>
            <a:br>
              <a:rPr lang="id-ID" dirty="0"/>
            </a:br>
            <a:r>
              <a:rPr lang="id-ID" dirty="0"/>
              <a:t>4. Benny A Pribadi,Model desain Sistem</a:t>
            </a:r>
            <a:br>
              <a:rPr lang="id-ID" dirty="0"/>
            </a:br>
            <a:r>
              <a:rPr lang="id-ID" dirty="0"/>
              <a:t>   Pembelajaran, Jakarta</a:t>
            </a:r>
            <a:br>
              <a:rPr lang="id-ID" dirty="0"/>
            </a:br>
            <a:r>
              <a:rPr lang="id-ID" dirty="0"/>
              <a:t>5. dll</a:t>
            </a:r>
            <a:br>
              <a:rPr lang="id-ID" dirty="0"/>
            </a:br>
            <a:endParaRPr lang="id-ID" dirty="0"/>
          </a:p>
        </p:txBody>
      </p:sp>
    </p:spTree>
    <p:extLst>
      <p:ext uri="{BB962C8B-B14F-4D97-AF65-F5344CB8AC3E}">
        <p14:creationId xmlns:p14="http://schemas.microsoft.com/office/powerpoint/2010/main" val="1876990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7882B-C5CB-4391-81ED-7383FB39DEB6}"/>
              </a:ext>
            </a:extLst>
          </p:cNvPr>
          <p:cNvSpPr>
            <a:spLocks noGrp="1"/>
          </p:cNvSpPr>
          <p:nvPr>
            <p:ph type="title"/>
          </p:nvPr>
        </p:nvSpPr>
        <p:spPr>
          <a:xfrm>
            <a:off x="1451579" y="804519"/>
            <a:ext cx="9603275" cy="4949510"/>
          </a:xfrm>
        </p:spPr>
        <p:txBody>
          <a:bodyPr>
            <a:normAutofit fontScale="90000"/>
          </a:bodyPr>
          <a:lstStyle/>
          <a:p>
            <a:r>
              <a:rPr lang="id-ID" sz="2800" dirty="0"/>
              <a:t>Kuliah : I ( tahap .I )</a:t>
            </a:r>
            <a:br>
              <a:rPr lang="id-ID" sz="2800" dirty="0"/>
            </a:br>
            <a:r>
              <a:rPr lang="id-ID" sz="2800" dirty="0"/>
              <a:t>31 Agustus 2020</a:t>
            </a:r>
            <a:br>
              <a:rPr lang="id-ID" sz="2800" dirty="0"/>
            </a:br>
            <a:br>
              <a:rPr lang="id-ID" sz="2800" dirty="0"/>
            </a:br>
            <a:r>
              <a:rPr lang="id-ID" sz="2400" dirty="0">
                <a:latin typeface="Times New Roman" panose="02020603050405020304" pitchFamily="18" charset="0"/>
                <a:cs typeface="Times New Roman" panose="02020603050405020304" pitchFamily="18" charset="0"/>
              </a:rPr>
              <a:t>Kemampuan ahir Mahasiswa:</a:t>
            </a:r>
            <a:br>
              <a:rPr lang="id-ID" sz="2400" dirty="0">
                <a:latin typeface="Times New Roman" panose="02020603050405020304" pitchFamily="18" charset="0"/>
                <a:cs typeface="Times New Roman" panose="02020603050405020304" pitchFamily="18" charset="0"/>
              </a:rPr>
            </a:br>
            <a:br>
              <a:rPr lang="id-ID" sz="2400" dirty="0">
                <a:latin typeface="Times New Roman" panose="02020603050405020304" pitchFamily="18" charset="0"/>
                <a:cs typeface="Times New Roman" panose="02020603050405020304" pitchFamily="18" charset="0"/>
              </a:rPr>
            </a:br>
            <a:r>
              <a:rPr lang="id-ID" sz="2400" dirty="0">
                <a:latin typeface="Times New Roman" panose="02020603050405020304" pitchFamily="18" charset="0"/>
                <a:cs typeface="Times New Roman" panose="02020603050405020304" pitchFamily="18" charset="0"/>
              </a:rPr>
              <a:t>Memahami sistem perkuliahan, materi dan tugas-tugas yang akan ditagih:</a:t>
            </a:r>
            <a:br>
              <a:rPr lang="id-ID" sz="2400" dirty="0">
                <a:latin typeface="Times New Roman" panose="02020603050405020304" pitchFamily="18" charset="0"/>
                <a:cs typeface="Times New Roman" panose="02020603050405020304" pitchFamily="18" charset="0"/>
              </a:rPr>
            </a:br>
            <a:br>
              <a:rPr lang="id-ID" sz="2400" dirty="0">
                <a:latin typeface="Times New Roman" panose="02020603050405020304" pitchFamily="18" charset="0"/>
                <a:cs typeface="Times New Roman" panose="02020603050405020304" pitchFamily="18" charset="0"/>
              </a:rPr>
            </a:br>
            <a:r>
              <a:rPr lang="id-ID" sz="2400" dirty="0">
                <a:latin typeface="Times New Roman" panose="02020603050405020304" pitchFamily="18" charset="0"/>
                <a:cs typeface="Times New Roman" panose="02020603050405020304" pitchFamily="18" charset="0"/>
              </a:rPr>
              <a:t>Materi:</a:t>
            </a:r>
            <a:br>
              <a:rPr lang="id-ID" sz="2400" dirty="0">
                <a:latin typeface="Times New Roman" panose="02020603050405020304" pitchFamily="18" charset="0"/>
                <a:cs typeface="Times New Roman" panose="02020603050405020304" pitchFamily="18" charset="0"/>
              </a:rPr>
            </a:br>
            <a:br>
              <a:rPr lang="id-ID" sz="2400" dirty="0">
                <a:latin typeface="Times New Roman" panose="02020603050405020304" pitchFamily="18" charset="0"/>
                <a:cs typeface="Times New Roman" panose="02020603050405020304" pitchFamily="18" charset="0"/>
              </a:rPr>
            </a:br>
            <a:r>
              <a:rPr lang="id-ID" sz="2400" dirty="0">
                <a:latin typeface="Times New Roman" panose="02020603050405020304" pitchFamily="18" charset="0"/>
                <a:cs typeface="Times New Roman" panose="02020603050405020304" pitchFamily="18" charset="0"/>
              </a:rPr>
              <a:t>1. Identifikasi sistem kontrak mata kuliah</a:t>
            </a:r>
            <a:br>
              <a:rPr lang="id-ID" sz="2400" dirty="0">
                <a:latin typeface="Times New Roman" panose="02020603050405020304" pitchFamily="18" charset="0"/>
                <a:cs typeface="Times New Roman" panose="02020603050405020304" pitchFamily="18" charset="0"/>
              </a:rPr>
            </a:br>
            <a:r>
              <a:rPr lang="id-ID" sz="2400" dirty="0">
                <a:latin typeface="Times New Roman" panose="02020603050405020304" pitchFamily="18" charset="0"/>
                <a:cs typeface="Times New Roman" panose="02020603050405020304" pitchFamily="18" charset="0"/>
              </a:rPr>
              <a:t>2. Proses dan tugas dalam mata kuliah</a:t>
            </a:r>
            <a:br>
              <a:rPr lang="id-ID" sz="2400" dirty="0">
                <a:latin typeface="Times New Roman" panose="02020603050405020304" pitchFamily="18" charset="0"/>
                <a:cs typeface="Times New Roman" panose="02020603050405020304" pitchFamily="18" charset="0"/>
              </a:rPr>
            </a:br>
            <a:r>
              <a:rPr lang="id-ID" sz="2400" dirty="0">
                <a:latin typeface="Times New Roman" panose="02020603050405020304" pitchFamily="18" charset="0"/>
                <a:cs typeface="Times New Roman" panose="02020603050405020304" pitchFamily="18" charset="0"/>
              </a:rPr>
              <a:t>3. Sistem penilaian dalam perkuliahan</a:t>
            </a:r>
            <a:br>
              <a:rPr lang="id-ID" sz="2400" dirty="0">
                <a:latin typeface="Times New Roman" panose="02020603050405020304" pitchFamily="18" charset="0"/>
                <a:cs typeface="Times New Roman" panose="02020603050405020304" pitchFamily="18" charset="0"/>
              </a:rPr>
            </a:br>
            <a:br>
              <a:rPr lang="id-ID" sz="2400" dirty="0">
                <a:latin typeface="Times New Roman" panose="02020603050405020304" pitchFamily="18" charset="0"/>
                <a:cs typeface="Times New Roman" panose="02020603050405020304" pitchFamily="18" charset="0"/>
              </a:rPr>
            </a:br>
            <a:r>
              <a:rPr lang="id-ID" sz="2400" dirty="0">
                <a:latin typeface="Times New Roman" panose="02020603050405020304" pitchFamily="18" charset="0"/>
                <a:cs typeface="Times New Roman" panose="02020603050405020304" pitchFamily="18" charset="0"/>
              </a:rPr>
              <a:t>Perkuliahan Luring/Tanya jawab/penugasan</a:t>
            </a:r>
            <a:endParaRPr lang="id-ID" sz="2800" dirty="0"/>
          </a:p>
        </p:txBody>
      </p:sp>
    </p:spTree>
    <p:extLst>
      <p:ext uri="{BB962C8B-B14F-4D97-AF65-F5344CB8AC3E}">
        <p14:creationId xmlns:p14="http://schemas.microsoft.com/office/powerpoint/2010/main" val="4247667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6AD82-F74F-4E0E-892C-E82D4B0B10B8}"/>
              </a:ext>
            </a:extLst>
          </p:cNvPr>
          <p:cNvSpPr>
            <a:spLocks noGrp="1"/>
          </p:cNvSpPr>
          <p:nvPr>
            <p:ph type="title"/>
          </p:nvPr>
        </p:nvSpPr>
        <p:spPr>
          <a:xfrm>
            <a:off x="1451579" y="804519"/>
            <a:ext cx="9603275" cy="5540525"/>
          </a:xfrm>
        </p:spPr>
        <p:txBody>
          <a:bodyPr>
            <a:normAutofit fontScale="90000"/>
          </a:bodyPr>
          <a:lstStyle/>
          <a:p>
            <a:pPr marL="180340">
              <a:spcBef>
                <a:spcPts val="1200"/>
              </a:spcBef>
            </a:pPr>
            <a:r>
              <a:rPr lang="id-ID" dirty="0"/>
              <a:t>Tahap.ii.</a:t>
            </a:r>
            <a:br>
              <a:rPr lang="id-ID" dirty="0"/>
            </a:br>
            <a:r>
              <a:rPr lang="id-ID" dirty="0"/>
              <a:t>Menjelaskan konsep TP</a:t>
            </a:r>
            <a:br>
              <a:rPr lang="id-ID" dirty="0"/>
            </a:br>
            <a:br>
              <a:rPr lang="id-ID" dirty="0"/>
            </a:br>
            <a:r>
              <a:rPr lang="id-ID" sz="2400" dirty="0">
                <a:latin typeface="Times New Roman" panose="02020603050405020304" pitchFamily="18" charset="0"/>
                <a:cs typeface="Times New Roman" panose="02020603050405020304" pitchFamily="18" charset="0"/>
              </a:rPr>
              <a:t>Pengertian, Tujuan, Ruang lingkup,fungsi, sejarah </a:t>
            </a:r>
            <a:br>
              <a:rPr lang="id-ID" sz="2400" dirty="0">
                <a:latin typeface="Times New Roman" panose="02020603050405020304" pitchFamily="18" charset="0"/>
                <a:cs typeface="Times New Roman" panose="02020603050405020304" pitchFamily="18" charset="0"/>
              </a:rPr>
            </a:br>
            <a:br>
              <a:rPr lang="id-ID" sz="2400" dirty="0">
                <a:latin typeface="Times New Roman" panose="02020603050405020304" pitchFamily="18" charset="0"/>
                <a:cs typeface="Times New Roman" panose="02020603050405020304" pitchFamily="18" charset="0"/>
              </a:rPr>
            </a:br>
            <a:r>
              <a:rPr lang="id-ID" sz="2400" b="1" dirty="0">
                <a:solidFill>
                  <a:schemeClr val="accent3">
                    <a:lumMod val="50000"/>
                  </a:schemeClr>
                </a:solidFill>
                <a:latin typeface="Times New Roman" panose="02020603050405020304" pitchFamily="18" charset="0"/>
                <a:cs typeface="Times New Roman" panose="02020603050405020304" pitchFamily="18" charset="0"/>
              </a:rPr>
              <a:t>Pengertian:</a:t>
            </a:r>
            <a:br>
              <a:rPr lang="id-ID" sz="2400" dirty="0">
                <a:latin typeface="Times New Roman" panose="02020603050405020304" pitchFamily="18" charset="0"/>
                <a:cs typeface="Times New Roman" panose="02020603050405020304" pitchFamily="18" charset="0"/>
              </a:rPr>
            </a:br>
            <a:br>
              <a:rPr lang="id-ID" sz="2400" dirty="0">
                <a:latin typeface="Times New Roman" panose="02020603050405020304" pitchFamily="18" charset="0"/>
                <a:cs typeface="Times New Roman" panose="02020603050405020304" pitchFamily="18" charset="0"/>
              </a:rPr>
            </a:br>
            <a:r>
              <a:rPr lang="id-ID" sz="2700" b="1" dirty="0">
                <a:latin typeface="Times New Roman" panose="02020603050405020304" pitchFamily="18" charset="0"/>
                <a:cs typeface="Times New Roman" panose="02020603050405020304" pitchFamily="18" charset="0"/>
              </a:rPr>
              <a:t>Definisi </a:t>
            </a:r>
            <a:br>
              <a:rPr lang="id-ID" sz="2700" b="1" dirty="0">
                <a:solidFill>
                  <a:srgbClr val="B72E00"/>
                </a:solidFill>
                <a:latin typeface="Times New Roman" panose="02020603050405020304" pitchFamily="18" charset="0"/>
                <a:cs typeface="Times New Roman" panose="02020603050405020304" pitchFamily="18" charset="0"/>
              </a:rPr>
            </a:br>
            <a:r>
              <a:rPr lang="id-ID" sz="2700" b="1" dirty="0">
                <a:solidFill>
                  <a:srgbClr val="B72E00"/>
                </a:solidFill>
                <a:latin typeface="Times New Roman" panose="02020603050405020304" pitchFamily="18" charset="0"/>
                <a:cs typeface="Times New Roman" panose="02020603050405020304" pitchFamily="18" charset="0"/>
              </a:rPr>
              <a:t>(</a:t>
            </a:r>
            <a:r>
              <a:rPr lang="id-ID" sz="2700" b="1" i="1" dirty="0">
                <a:latin typeface="Times New Roman" panose="02020603050405020304" pitchFamily="18" charset="0"/>
                <a:cs typeface="Times New Roman" panose="02020603050405020304" pitchFamily="18" charset="0"/>
              </a:rPr>
              <a:t>Comission on Instructional Technology,</a:t>
            </a:r>
            <a:r>
              <a:rPr lang="id-ID" sz="2700" b="1" dirty="0">
                <a:solidFill>
                  <a:srgbClr val="B72E00"/>
                </a:solidFill>
                <a:latin typeface="Times New Roman" panose="02020603050405020304" pitchFamily="18" charset="0"/>
                <a:cs typeface="Times New Roman" panose="02020603050405020304" pitchFamily="18" charset="0"/>
              </a:rPr>
              <a:t> </a:t>
            </a:r>
            <a:r>
              <a:rPr lang="id-ID" sz="2700" b="1" dirty="0">
                <a:latin typeface="Times New Roman" panose="02020603050405020304" pitchFamily="18" charset="0"/>
                <a:cs typeface="Times New Roman" panose="02020603050405020304" pitchFamily="18" charset="0"/>
              </a:rPr>
              <a:t>1970)</a:t>
            </a:r>
            <a:br>
              <a:rPr lang="id-ID" sz="2700" dirty="0">
                <a:solidFill>
                  <a:srgbClr val="B72E00"/>
                </a:solidFill>
                <a:latin typeface="Times New Roman" panose="02020603050405020304" pitchFamily="18" charset="0"/>
                <a:cs typeface="Times New Roman" panose="02020603050405020304" pitchFamily="18" charset="0"/>
              </a:rPr>
            </a:br>
            <a:r>
              <a:rPr lang="id-ID" sz="2700" i="1" dirty="0">
                <a:solidFill>
                  <a:srgbClr val="B72E00"/>
                </a:solidFill>
                <a:latin typeface="Times New Roman" panose="02020603050405020304" pitchFamily="18" charset="0"/>
                <a:cs typeface="Times New Roman" panose="02020603050405020304" pitchFamily="18" charset="0"/>
              </a:rPr>
              <a:t>       </a:t>
            </a:r>
            <a:r>
              <a:rPr lang="id-ID" sz="2700" b="1" i="1" dirty="0">
                <a:solidFill>
                  <a:srgbClr val="002060"/>
                </a:solidFill>
                <a:latin typeface="Times New Roman" panose="02020603050405020304" pitchFamily="18" charset="0"/>
                <a:cs typeface="Times New Roman" panose="02020603050405020304" pitchFamily="18" charset="0"/>
              </a:rPr>
              <a:t>A systematic way of designing, implementing, and evaluating the total process of of learning and teaching in terms of specific objectives, based on research in human learning and communication and employing a combination of human and non human resources to bring about more effective instruction</a:t>
            </a:r>
            <a:r>
              <a:rPr lang="id-ID" b="1" i="1" dirty="0">
                <a:solidFill>
                  <a:srgbClr val="002060"/>
                </a:solidFill>
                <a:latin typeface="Times New Roman" panose="02020603050405020304" pitchFamily="18" charset="0"/>
              </a:rPr>
              <a:t>.</a:t>
            </a:r>
            <a:r>
              <a:rPr lang="id-ID" b="1" dirty="0">
                <a:solidFill>
                  <a:srgbClr val="002060"/>
                </a:solidFill>
                <a:latin typeface="Times New Roman" panose="02020603050405020304" pitchFamily="18" charset="0"/>
              </a:rPr>
              <a:t> </a:t>
            </a:r>
            <a:endParaRPr lang="id-ID" b="1" dirty="0">
              <a:solidFill>
                <a:srgbClr val="002060"/>
              </a:solidFill>
            </a:endParaRPr>
          </a:p>
        </p:txBody>
      </p:sp>
    </p:spTree>
    <p:extLst>
      <p:ext uri="{BB962C8B-B14F-4D97-AF65-F5344CB8AC3E}">
        <p14:creationId xmlns:p14="http://schemas.microsoft.com/office/powerpoint/2010/main" val="4206521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1B0E1-3817-4629-BDAD-AFE8963EB439}"/>
              </a:ext>
            </a:extLst>
          </p:cNvPr>
          <p:cNvSpPr>
            <a:spLocks noGrp="1"/>
          </p:cNvSpPr>
          <p:nvPr>
            <p:ph type="title"/>
          </p:nvPr>
        </p:nvSpPr>
        <p:spPr>
          <a:xfrm>
            <a:off x="1451579" y="804519"/>
            <a:ext cx="9603275" cy="3511003"/>
          </a:xfrm>
        </p:spPr>
        <p:txBody>
          <a:bodyPr>
            <a:normAutofit/>
          </a:bodyPr>
          <a:lstStyle/>
          <a:p>
            <a:r>
              <a:rPr lang="id-ID" sz="2400" dirty="0">
                <a:latin typeface="Times New Roman" panose="02020603050405020304" pitchFamily="18" charset="0"/>
              </a:rPr>
              <a:t>Suatu cara yang sistematis dalam mendesain, melaksanakan, dan mengevaluasi proses keseluruhan dari belajar dan pembelajaran dalam bentuk tujuan pembelajaran yang spesifik, berdasarkan penelitian dalam teori belajar dan komunikasi pada manusia dan menggunakan kombinasi sumber-sumber belajar dari manusia maupun non-manusia untuk membuat pembelajaran lebih efektif</a:t>
            </a:r>
            <a:endParaRPr lang="id-ID" sz="2400" dirty="0"/>
          </a:p>
        </p:txBody>
      </p:sp>
    </p:spTree>
    <p:extLst>
      <p:ext uri="{BB962C8B-B14F-4D97-AF65-F5344CB8AC3E}">
        <p14:creationId xmlns:p14="http://schemas.microsoft.com/office/powerpoint/2010/main" val="3003368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2832E-402D-411C-B8E7-49BE3CB647A0}"/>
              </a:ext>
            </a:extLst>
          </p:cNvPr>
          <p:cNvSpPr>
            <a:spLocks noGrp="1"/>
          </p:cNvSpPr>
          <p:nvPr>
            <p:ph type="title"/>
          </p:nvPr>
        </p:nvSpPr>
        <p:spPr>
          <a:xfrm>
            <a:off x="1451579" y="804519"/>
            <a:ext cx="9603275" cy="4425403"/>
          </a:xfrm>
        </p:spPr>
        <p:txBody>
          <a:bodyPr>
            <a:normAutofit/>
          </a:bodyPr>
          <a:lstStyle/>
          <a:p>
            <a:r>
              <a:rPr lang="id-ID" dirty="0">
                <a:latin typeface="Times New Roman" panose="02020603050405020304" pitchFamily="18" charset="0"/>
                <a:cs typeface="Times New Roman" panose="02020603050405020304" pitchFamily="18" charset="0"/>
              </a:rPr>
              <a:t>Tujuan Mempelajari Teknologi pendidikan:</a:t>
            </a:r>
            <a:br>
              <a:rPr lang="id-ID" dirty="0">
                <a:latin typeface="Times New Roman" panose="02020603050405020304" pitchFamily="18" charset="0"/>
                <a:cs typeface="Times New Roman" panose="02020603050405020304" pitchFamily="18" charset="0"/>
              </a:rPr>
            </a:br>
            <a:br>
              <a:rPr lang="id-ID" dirty="0"/>
            </a:br>
            <a:br>
              <a:rPr lang="id-ID" dirty="0"/>
            </a:br>
            <a:r>
              <a:rPr lang="id-ID" dirty="0"/>
              <a:t>tujuan teknologi pendidikan secara umum adalah: untuk memecahkan masalah belajar, untuk meningkatkan kinerja pembelajaran.</a:t>
            </a:r>
            <a:endParaRPr lang="id-ID"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394051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192</TotalTime>
  <Words>182</Words>
  <Application>Microsoft Office PowerPoint</Application>
  <PresentationFormat>Widescreen</PresentationFormat>
  <Paragraphs>24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Gill Sans MT</vt:lpstr>
      <vt:lpstr>Times New Roman</vt:lpstr>
      <vt:lpstr>Gallery</vt:lpstr>
      <vt:lpstr>Pembelajaran Berbasis Multi Media</vt:lpstr>
      <vt:lpstr>Deskripsi dari Mata kuliah ini adalah:</vt:lpstr>
      <vt:lpstr>Aspek Sumber : SDM, Sarpras Lingkungan  Aspek Sistem: Model Pembelajaran yang membahas Pendekatan ,Strategi, Metode</vt:lpstr>
      <vt:lpstr>Bahan Kajian TP:  1.konsep dasar TP 2. Perbedaan Pembelajaran berbasis Multi media      dan non multi media 3. Manajemen Pembelajaran berbasis Multi media 4. Kepemimpinan dalam pembelajaran berbasis      multi media</vt:lpstr>
      <vt:lpstr>Referensi :  1. Maswan.dkk,Teknologi Pendidikan,    Pustaka Pelajar,Jogyakarta 2. UNJ, Mozaik Teknologi Pendidikan ,UNJ     Jakarta 3. Ishak Abdullah,dkk,Teknologi Pendidikan    Rosda,Bandung 4. Benny A Pribadi,Model desain Sistem    Pembelajaran, Jakarta 5. dll </vt:lpstr>
      <vt:lpstr>Kuliah : I ( tahap .I ) 31 Agustus 2020  Kemampuan ahir Mahasiswa:  Memahami sistem perkuliahan, materi dan tugas-tugas yang akan ditagih:  Materi:  1. Identifikasi sistem kontrak mata kuliah 2. Proses dan tugas dalam mata kuliah 3. Sistem penilaian dalam perkuliahan  Perkuliahan Luring/Tanya jawab/penugasan</vt:lpstr>
      <vt:lpstr>Tahap.ii. Menjelaskan konsep TP  Pengertian, Tujuan, Ruang lingkup,fungsi, sejarah   Pengertian:  Definisi  (Comission on Instructional Technology, 1970)        A systematic way of designing, implementing, and evaluating the total process of of learning and teaching in terms of specific objectives, based on research in human learning and communication and employing a combination of human and non human resources to bring about more effective instruction. </vt:lpstr>
      <vt:lpstr>Suatu cara yang sistematis dalam mendesain, melaksanakan, dan mengevaluasi proses keseluruhan dari belajar dan pembelajaran dalam bentuk tujuan pembelajaran yang spesifik, berdasarkan penelitian dalam teori belajar dan komunikasi pada manusia dan menggunakan kombinasi sumber-sumber belajar dari manusia maupun non-manusia untuk membuat pembelajaran lebih efektif</vt:lpstr>
      <vt:lpstr>Tujuan Mempelajari Teknologi pendidikan:   tujuan teknologi pendidikan secara umum adalah: untuk memecahkan masalah belajar, untuk meningkatkan kinerja pembelajaran.</vt:lpstr>
      <vt:lpstr>Ruang lingkup TP</vt:lpstr>
      <vt:lpstr>Desain, pengembangan, pemanfaatan, pengelolaan dan penilaian   adalah 5 kawasan teknologi pendidikan yang harus dikembangkan untuk mengidentifikasi hubungan timbal balik dari teori dan praktik pembelajaran serta penelitian yang dilakukan untuk melihat kebenaran teori yang ada.</vt:lpstr>
      <vt:lpstr>Setiap kawasan dalam teknologi pendidikan memberikan kontribusi kepada pengembangan teori dan praktik dan sebaliknya teori dan praktik dijadikan pengembangan kawasan.  Tiap kawasan tidak dapat berdiri sendiri, tetapi saling berkaitan sebagai suatu kegiatan yang sistematik.Hubungan antar kawasan ini bersifat saling melengkapi. </vt:lpstr>
      <vt:lpstr>Fungsi Teknologi Pendidikan     </vt:lpstr>
      <vt:lpstr>Fungsi Tekknologi Pendidikan dalam Pembelajaran    Teknologi Pendidikan sebagai peralatan untuk mendukung konstruksi pengetahuan:     1.  Untuk mewakili gagasan pelajar pemahaman dan kepercayaan 2.  Untuk organisir produksi, multi media sebagai dasar pengetahuan                               3. Teknologi pendidikan sebagai sarana informasi untuk menyelidiki mendukung pelajar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Pembelajaran Berbasis Multi Media</dc:title>
  <dc:creator>Roemintoyo</dc:creator>
  <cp:lastModifiedBy>roemintoyo riadi</cp:lastModifiedBy>
  <cp:revision>18</cp:revision>
  <dcterms:created xsi:type="dcterms:W3CDTF">2020-08-29T04:08:43Z</dcterms:created>
  <dcterms:modified xsi:type="dcterms:W3CDTF">2020-09-03T05:19:30Z</dcterms:modified>
</cp:coreProperties>
</file>