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51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4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53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8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348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3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9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75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684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5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01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10" Type="http://schemas.openxmlformats.org/officeDocument/2006/relationships/image" Target="../media/image24.emf"/><Relationship Id="rId4" Type="http://schemas.openxmlformats.org/officeDocument/2006/relationships/image" Target="../media/image18.emf"/><Relationship Id="rId9" Type="http://schemas.openxmlformats.org/officeDocument/2006/relationships/image" Target="../media/image2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1ADD2-EA1F-40F5-9C4E-4E8736E6C4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HEAT AND MATERIAL BALANCES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9200C1-D9C4-4003-A029-175F0701D9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780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59E710-D8A6-42BC-BD8B-AE40E51DB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528" y="1908313"/>
            <a:ext cx="10138132" cy="282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171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0E1A37-672F-4E88-B176-0601FF122DC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36394" y="513382"/>
            <a:ext cx="8897937" cy="905155"/>
          </a:xfrm>
        </p:spPr>
        <p:txBody>
          <a:bodyPr/>
          <a:lstStyle/>
          <a:p>
            <a:r>
              <a:rPr lang="en-US" dirty="0"/>
              <a:t>Multiple Effect</a:t>
            </a:r>
            <a:endParaRPr lang="id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3F60B-5F77-45FD-8FB8-A6C0F1A6DE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28368" y="1458294"/>
            <a:ext cx="8770937" cy="5101532"/>
          </a:xfrm>
        </p:spPr>
        <p:txBody>
          <a:bodyPr/>
          <a:lstStyle/>
          <a:p>
            <a:r>
              <a:rPr lang="en-US" dirty="0" err="1"/>
              <a:t>Besar</a:t>
            </a:r>
            <a:r>
              <a:rPr lang="en-US" dirty="0"/>
              <a:t> transfer </a:t>
            </a:r>
            <a:r>
              <a:rPr lang="en-US" dirty="0" err="1"/>
              <a:t>panas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Luas transfer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Karena            </a:t>
            </a:r>
            <a:r>
              <a:rPr lang="en-US" dirty="0" err="1"/>
              <a:t>sebanding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         </a:t>
            </a:r>
            <a:r>
              <a:rPr lang="en-US" dirty="0" err="1"/>
              <a:t>maka</a:t>
            </a:r>
            <a:endParaRPr lang="id-ID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id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CF0C82-B531-4922-96A9-4850E90A2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9019" y="1512049"/>
            <a:ext cx="1993961" cy="4180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D605DE-1441-47CC-9AA3-499967141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580" y="1512049"/>
            <a:ext cx="1778139" cy="4776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904BDCA-0125-4BAB-881B-9049EB6E6F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7582" y="2072382"/>
            <a:ext cx="1516623" cy="4180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0C0EB0-6143-46C8-A844-FBFE271BA8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0563" y="2870910"/>
            <a:ext cx="3950871" cy="4180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FFCA2E5-11A6-444B-B446-790C758133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0563" y="4311075"/>
            <a:ext cx="2803982" cy="4776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A187E81-A252-43DC-B43D-8BE4E15564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0563" y="3572205"/>
            <a:ext cx="3317292" cy="4180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1E54EB0-EDF2-4E89-86BB-C6E05FF076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84513" y="5632174"/>
            <a:ext cx="332113" cy="2939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B509AC7-C3F1-4090-8B8A-C6714CA8B0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5999" y="5657520"/>
            <a:ext cx="358313" cy="24328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B210EE3-32C9-4598-8F72-3552D91944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23677" y="5372392"/>
            <a:ext cx="3310824" cy="81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685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3847047-EE66-4A14-A80A-60DA1DC88FA3}"/>
              </a:ext>
            </a:extLst>
          </p:cNvPr>
          <p:cNvSpPr txBox="1"/>
          <p:nvPr/>
        </p:nvSpPr>
        <p:spPr>
          <a:xfrm>
            <a:off x="1828800" y="1060174"/>
            <a:ext cx="1114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Kapasitas</a:t>
            </a:r>
            <a:r>
              <a:rPr lang="en-US" dirty="0"/>
              <a:t> </a:t>
            </a:r>
            <a:endParaRPr lang="id-ID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82ED23D-582E-442B-8528-A1243CB7B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537" y="1828800"/>
            <a:ext cx="6643387" cy="5512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AC22794-8381-4B71-AABE-D6B8058FE0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537" y="2945447"/>
            <a:ext cx="4705735" cy="5512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293D1E4-8B6B-41C0-A859-F643F8DC83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876" y="4062094"/>
            <a:ext cx="4541056" cy="38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439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056A0C-9B76-4DE1-9E40-3BF61D64BFBF}"/>
              </a:ext>
            </a:extLst>
          </p:cNvPr>
          <p:cNvSpPr txBox="1"/>
          <p:nvPr/>
        </p:nvSpPr>
        <p:spPr>
          <a:xfrm>
            <a:off x="3908629" y="319109"/>
            <a:ext cx="3220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PERHITUNGAN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endParaRPr lang="id-ID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8A2740-3BBA-48C6-B4D6-5E8400ECC221}"/>
              </a:ext>
            </a:extLst>
          </p:cNvPr>
          <p:cNvSpPr txBox="1"/>
          <p:nvPr/>
        </p:nvSpPr>
        <p:spPr>
          <a:xfrm>
            <a:off x="729106" y="891758"/>
            <a:ext cx="1115345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</a:p>
          <a:p>
            <a:pPr marL="342900" indent="-342900"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BPR di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terakhir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total </a:t>
            </a:r>
            <a:r>
              <a:rPr lang="en-US" dirty="0" err="1"/>
              <a:t>uap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(trial </a:t>
            </a:r>
            <a:r>
              <a:rPr lang="en-US" dirty="0" err="1"/>
              <a:t>pertama</a:t>
            </a:r>
            <a:r>
              <a:rPr lang="en-US" dirty="0"/>
              <a:t> V1=V2=V3)</a:t>
            </a:r>
          </a:p>
          <a:p>
            <a:pPr marL="342900" indent="-342900">
              <a:buAutoNum type="arabicPeriod"/>
            </a:pPr>
            <a:r>
              <a:rPr lang="en-US" dirty="0" err="1"/>
              <a:t>Perkirakan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suhu</a:t>
            </a: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dan </a:t>
            </a:r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uap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dan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nilainya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pada </a:t>
            </a:r>
            <a:r>
              <a:rPr lang="en-US" dirty="0" err="1"/>
              <a:t>langkah</a:t>
            </a:r>
            <a:r>
              <a:rPr lang="en-US" dirty="0"/>
              <a:t> 2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2,3 dan 	4 	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                 </a:t>
            </a:r>
          </a:p>
          <a:p>
            <a:r>
              <a:rPr lang="en-US" dirty="0"/>
              <a:t>5.	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q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                            </a:t>
            </a:r>
            <a:r>
              <a:rPr lang="en-US" dirty="0" err="1"/>
              <a:t>hitung</a:t>
            </a:r>
            <a:r>
              <a:rPr lang="en-US" dirty="0"/>
              <a:t> A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efek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Hitung</a:t>
            </a:r>
            <a:r>
              <a:rPr lang="en-US" dirty="0"/>
              <a:t> A rata-rata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A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A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diulangi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endParaRPr lang="en-US" dirty="0"/>
          </a:p>
          <a:p>
            <a:pPr marL="342900" indent="-342900">
              <a:buAutoNum type="arabicPeriod" startAt="6"/>
            </a:pPr>
            <a:r>
              <a:rPr lang="en-US" dirty="0"/>
              <a:t>Trial </a:t>
            </a:r>
            <a:r>
              <a:rPr lang="en-US" dirty="0" err="1"/>
              <a:t>kedua</a:t>
            </a:r>
            <a:r>
              <a:rPr lang="en-US" dirty="0"/>
              <a:t> :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uap</a:t>
            </a:r>
            <a:r>
              <a:rPr lang="en-US" dirty="0"/>
              <a:t> dan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no 4 (yang </a:t>
            </a:r>
            <a:r>
              <a:rPr lang="en-US" dirty="0" err="1"/>
              <a:t>terakhir</a:t>
            </a:r>
            <a:r>
              <a:rPr lang="en-US" dirty="0"/>
              <a:t>).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	</a:t>
            </a:r>
            <a:r>
              <a:rPr lang="en-US" dirty="0" err="1"/>
              <a:t>padatan</a:t>
            </a:r>
            <a:r>
              <a:rPr lang="en-US" dirty="0"/>
              <a:t> yang </a:t>
            </a:r>
            <a:r>
              <a:rPr lang="en-US" dirty="0" err="1"/>
              <a:t>baru</a:t>
            </a:r>
            <a:endParaRPr lang="en-US" dirty="0"/>
          </a:p>
          <a:p>
            <a:pPr marL="342900" indent="-342900">
              <a:buAutoNum type="arabicPeriod" startAt="6"/>
            </a:pPr>
            <a:r>
              <a:rPr lang="en-US" dirty="0" err="1"/>
              <a:t>Hitung</a:t>
            </a:r>
            <a:r>
              <a:rPr lang="en-US" dirty="0"/>
              <a:t>                      </a:t>
            </a:r>
            <a:r>
              <a:rPr lang="en-US" dirty="0" err="1"/>
              <a:t>baru</a:t>
            </a:r>
            <a:r>
              <a:rPr lang="en-US" dirty="0"/>
              <a:t> </a:t>
            </a:r>
          </a:p>
          <a:p>
            <a:pPr marL="342900" indent="-342900">
              <a:buAutoNum type="arabicPeriod" startAt="6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∆T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ulangi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4.</a:t>
            </a:r>
          </a:p>
          <a:p>
            <a:endParaRPr lang="id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830BDB-18EA-45F6-8CF4-C14BEE6D9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8628" y="1851312"/>
            <a:ext cx="716627" cy="1702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AFB1A4-F88F-4EC0-BA28-2FE7BB765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8435" y="1875640"/>
            <a:ext cx="260592" cy="1459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DA0E33-01A7-4B2D-A523-4153B9C974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3791" y="2167463"/>
            <a:ext cx="2410472" cy="5352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89194F-4CFB-4916-824E-3F59D117C2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2130" y="3701387"/>
            <a:ext cx="1188391" cy="283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74F1EC-2E34-458B-A168-721B5F6E58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5715" y="4227079"/>
            <a:ext cx="1465827" cy="494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1F61DF-7F1F-4BAD-AA65-A087D373A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210" y="5961288"/>
            <a:ext cx="716627" cy="1702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5EE04EF-85A7-466A-9770-42DD2BD57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005" y="5992285"/>
            <a:ext cx="260592" cy="1459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E8717FA-B336-4FF0-94A4-778C11D476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63659" y="5842261"/>
            <a:ext cx="3517986" cy="44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59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D38C6-B9E7-4AF5-A8F1-14BE4C7A4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endParaRPr lang="id-ID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A340F8-EADD-4E56-A6FD-3F77DE023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706" y="2482666"/>
            <a:ext cx="7089298" cy="13377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91E9C0-F5C8-4B01-A800-2C722A0E1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6706" y="3824161"/>
            <a:ext cx="7089298" cy="245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2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89EC76-E67B-4B82-91D3-6722AE5CB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228" y="1164693"/>
            <a:ext cx="8897565" cy="90264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SINGLE EFFECT EVAPORATOR</a:t>
            </a:r>
            <a:endParaRPr lang="id-ID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572C6B-BD62-4965-8017-900147D12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62" y="2402938"/>
            <a:ext cx="6502319" cy="41986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C9F301-C4D5-40B7-BDC9-378CA6641745}"/>
              </a:ext>
            </a:extLst>
          </p:cNvPr>
          <p:cNvSpPr txBox="1"/>
          <p:nvPr/>
        </p:nvSpPr>
        <p:spPr>
          <a:xfrm>
            <a:off x="7129670" y="2782957"/>
            <a:ext cx="1846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Persamaam</a:t>
            </a:r>
            <a:r>
              <a:rPr lang="en-US" dirty="0"/>
              <a:t> </a:t>
            </a:r>
            <a:r>
              <a:rPr lang="en-US" dirty="0" err="1"/>
              <a:t>dasar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6E56BE-D4C1-4102-8B77-AEA90B9FC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4703" y="2797326"/>
            <a:ext cx="1335532" cy="34059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C0C49F5-956B-447F-AEB0-129AFE895FED}"/>
              </a:ext>
            </a:extLst>
          </p:cNvPr>
          <p:cNvSpPr txBox="1"/>
          <p:nvPr/>
        </p:nvSpPr>
        <p:spPr>
          <a:xfrm>
            <a:off x="7288696" y="3578087"/>
            <a:ext cx="46515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q=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ditransfer</a:t>
            </a:r>
            <a:endParaRPr lang="en-US" dirty="0"/>
          </a:p>
          <a:p>
            <a:r>
              <a:rPr lang="en-US" dirty="0"/>
              <a:t>U=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panas</a:t>
            </a:r>
            <a:endParaRPr lang="en-US" dirty="0"/>
          </a:p>
          <a:p>
            <a:r>
              <a:rPr lang="en-US" dirty="0"/>
              <a:t>A=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panas</a:t>
            </a:r>
            <a:endParaRPr lang="en-US" dirty="0"/>
          </a:p>
          <a:p>
            <a:r>
              <a:rPr lang="en-US" dirty="0"/>
              <a:t>∆T =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, </a:t>
            </a:r>
            <a:r>
              <a:rPr lang="en-US" dirty="0" err="1"/>
              <a:t>suhu</a:t>
            </a:r>
            <a:r>
              <a:rPr lang="en-US" dirty="0"/>
              <a:t> steam </a:t>
            </a:r>
            <a:r>
              <a:rPr lang="en-US" dirty="0" err="1"/>
              <a:t>mengembun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boiling point </a:t>
            </a:r>
            <a:r>
              <a:rPr lang="en-US" dirty="0" err="1"/>
              <a:t>larutan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13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A36F-EA8C-4FEF-B497-4B0B5208A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198" y="603911"/>
            <a:ext cx="8897565" cy="1560716"/>
          </a:xfrm>
        </p:spPr>
        <p:txBody>
          <a:bodyPr/>
          <a:lstStyle/>
          <a:p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massa</a:t>
            </a:r>
            <a:endParaRPr lang="id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BBE27E-1DF2-4B0B-908A-83C1F36E4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9943" y="2383340"/>
            <a:ext cx="1317802" cy="4256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9D3448-419A-4447-A186-BEA07767D9B1}"/>
              </a:ext>
            </a:extLst>
          </p:cNvPr>
          <p:cNvSpPr txBox="1"/>
          <p:nvPr/>
        </p:nvSpPr>
        <p:spPr>
          <a:xfrm>
            <a:off x="1485450" y="2357914"/>
            <a:ext cx="255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Neraca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 total</a:t>
            </a:r>
            <a:endParaRPr lang="id-ID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3D14D0-26C3-47A2-BAE4-650FE8606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943" y="3234167"/>
            <a:ext cx="1509179" cy="5426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1643A6-FC65-4800-97C0-1347A11B9257}"/>
              </a:ext>
            </a:extLst>
          </p:cNvPr>
          <p:cNvSpPr txBox="1"/>
          <p:nvPr/>
        </p:nvSpPr>
        <p:spPr>
          <a:xfrm>
            <a:off x="1485450" y="3238684"/>
            <a:ext cx="2596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Neraca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solut</a:t>
            </a:r>
            <a:endParaRPr lang="id-ID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21E6CF-A0E0-4072-B6F7-5FF6F56464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2945" y="4199298"/>
            <a:ext cx="7068546" cy="6487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C9EDB2-1083-4E7A-948B-655DB5F92A2A}"/>
              </a:ext>
            </a:extLst>
          </p:cNvPr>
          <p:cNvSpPr txBox="1"/>
          <p:nvPr/>
        </p:nvSpPr>
        <p:spPr>
          <a:xfrm>
            <a:off x="1485450" y="4122117"/>
            <a:ext cx="1868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Neraca</a:t>
            </a:r>
            <a:r>
              <a:rPr lang="en-US" sz="2400" dirty="0"/>
              <a:t> </a:t>
            </a:r>
            <a:r>
              <a:rPr lang="en-US" sz="2400" dirty="0" err="1"/>
              <a:t>panas</a:t>
            </a:r>
            <a:endParaRPr lang="id-ID" sz="2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E4827F-D06E-4591-BC8C-F5FF7E89A4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2945" y="5047446"/>
            <a:ext cx="3390942" cy="3693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084E0D-E67F-49B3-B964-349F522BA6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2945" y="5616175"/>
            <a:ext cx="2410472" cy="4460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403DB08-9812-4E8A-A1DA-015CB13B05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9373" y="5214043"/>
            <a:ext cx="1172662" cy="40546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C202D2C-5CE6-433E-A8EE-16A86D85C24C}"/>
              </a:ext>
            </a:extLst>
          </p:cNvPr>
          <p:cNvSpPr txBox="1"/>
          <p:nvPr/>
        </p:nvSpPr>
        <p:spPr>
          <a:xfrm>
            <a:off x="1485450" y="6259492"/>
            <a:ext cx="2417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ditransfer</a:t>
            </a:r>
            <a:endParaRPr lang="id-ID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3E0772-F9D5-459E-8D8C-22D24EFD40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31356" y="6306501"/>
            <a:ext cx="1954437" cy="45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29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C2A82-216B-4DA1-9022-C13B522D0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418" y="1192695"/>
            <a:ext cx="9332132" cy="751825"/>
          </a:xfrm>
        </p:spPr>
        <p:txBody>
          <a:bodyPr>
            <a:normAutofit fontScale="90000"/>
          </a:bodyPr>
          <a:lstStyle/>
          <a:p>
            <a:r>
              <a:rPr lang="en-US" dirty="0"/>
              <a:t>Overall heat transfer coefficient, U</a:t>
            </a:r>
            <a:endParaRPr lang="id-ID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0767E2-3D83-4DDB-A79C-B164B3675286}"/>
              </a:ext>
            </a:extLst>
          </p:cNvPr>
          <p:cNvSpPr txBox="1"/>
          <p:nvPr/>
        </p:nvSpPr>
        <p:spPr>
          <a:xfrm>
            <a:off x="251790" y="2385391"/>
            <a:ext cx="43985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Overall heat transfer coefficient, U (W/m2.K)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Steam side condensing coefficient (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5700 W/m</a:t>
            </a:r>
            <a:r>
              <a:rPr lang="en-US" sz="2400" baseline="30000" dirty="0"/>
              <a:t>2</a:t>
            </a:r>
            <a:r>
              <a:rPr lang="en-US" sz="2400" dirty="0"/>
              <a:t>.K =1000 Btu/h.ft</a:t>
            </a:r>
            <a:r>
              <a:rPr lang="en-US" sz="2400" baseline="30000" dirty="0"/>
              <a:t>2</a:t>
            </a:r>
            <a:r>
              <a:rPr lang="en-US" sz="2400" dirty="0"/>
              <a:t>.oF)</a:t>
            </a:r>
          </a:p>
          <a:p>
            <a:pPr marL="285750" indent="-285750">
              <a:buFontTx/>
              <a:buChar char="-"/>
            </a:pPr>
            <a:r>
              <a:rPr lang="en-US" sz="2400" dirty="0" err="1"/>
              <a:t>Logam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tube,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konduktivitas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, </a:t>
            </a:r>
            <a:r>
              <a:rPr lang="en-US" sz="2400" dirty="0" err="1"/>
              <a:t>tahanan</a:t>
            </a:r>
            <a:r>
              <a:rPr lang="en-US" sz="2400" dirty="0"/>
              <a:t> transfer </a:t>
            </a:r>
            <a:r>
              <a:rPr lang="en-US" sz="2400" dirty="0" err="1"/>
              <a:t>panas</a:t>
            </a:r>
            <a:r>
              <a:rPr lang="en-US" sz="2400" dirty="0"/>
              <a:t> </a:t>
            </a:r>
            <a:r>
              <a:rPr lang="en-US" sz="2400" dirty="0" err="1"/>
              <a:t>diabaikan</a:t>
            </a: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 err="1"/>
              <a:t>Tahanan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kerak</a:t>
            </a: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Liquid film coefficient</a:t>
            </a:r>
          </a:p>
          <a:p>
            <a:pPr marL="285750" indent="-285750">
              <a:buFontTx/>
              <a:buChar char="-"/>
            </a:pPr>
            <a:endParaRPr lang="id-ID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3B5DD1-C368-48A5-9501-92A82626E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345" y="2507180"/>
            <a:ext cx="6840528" cy="351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76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28EB02-A405-4FCC-B02B-2D83F0D13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723" y="2141578"/>
            <a:ext cx="10989597" cy="298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7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56CCE-5CF4-45ED-85D5-8804C59FD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Boiling point rise of solutions</a:t>
            </a:r>
            <a:endParaRPr lang="id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B8C97C-F499-47D4-96F9-80FD8ECF59DA}"/>
              </a:ext>
            </a:extLst>
          </p:cNvPr>
          <p:cNvSpPr txBox="1"/>
          <p:nvPr/>
        </p:nvSpPr>
        <p:spPr>
          <a:xfrm>
            <a:off x="1219200" y="2875722"/>
            <a:ext cx="78041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Proses </a:t>
            </a:r>
            <a:r>
              <a:rPr lang="en-US" dirty="0" err="1"/>
              <a:t>evaporasi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r>
              <a:rPr lang="en-US" dirty="0" err="1"/>
              <a:t>Sifat-sifat</a:t>
            </a:r>
            <a:r>
              <a:rPr lang="en-US" dirty="0"/>
              <a:t> </a:t>
            </a:r>
            <a:r>
              <a:rPr lang="en-US" dirty="0" err="1"/>
              <a:t>fisis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air</a:t>
            </a:r>
          </a:p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didih</a:t>
            </a:r>
            <a:r>
              <a:rPr lang="en-US" dirty="0"/>
              <a:t> </a:t>
            </a:r>
            <a:r>
              <a:rPr lang="en-US" dirty="0" err="1"/>
              <a:t>larutan</a:t>
            </a:r>
            <a:endParaRPr lang="en-US" dirty="0"/>
          </a:p>
          <a:p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Duhring</a:t>
            </a:r>
            <a:r>
              <a:rPr lang="en-US" dirty="0"/>
              <a:t> –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didih</a:t>
            </a:r>
            <a:r>
              <a:rPr lang="en-US" dirty="0"/>
              <a:t> </a:t>
            </a:r>
            <a:r>
              <a:rPr lang="en-US" dirty="0" err="1"/>
              <a:t>larutan</a:t>
            </a:r>
            <a:endParaRPr lang="id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EC5DE4-67E4-44CF-9FF6-CD37FF064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609136"/>
            <a:ext cx="9462052" cy="168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6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1F5A7F-4688-4801-B1EA-960976CAE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7059" y="155010"/>
            <a:ext cx="6959307" cy="654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49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2C9C7-C05E-4A7D-8E2E-BC10AA818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578" y="1098432"/>
            <a:ext cx="8788946" cy="717116"/>
          </a:xfrm>
        </p:spPr>
        <p:txBody>
          <a:bodyPr>
            <a:normAutofit fontScale="90000"/>
          </a:bodyPr>
          <a:lstStyle/>
          <a:p>
            <a:r>
              <a:rPr lang="en-US" dirty="0"/>
              <a:t>Enthalpy-Concentration Chart</a:t>
            </a:r>
            <a:endParaRPr lang="id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234874-BBE3-476F-8FD0-2EF3A7F9312D}"/>
              </a:ext>
            </a:extLst>
          </p:cNvPr>
          <p:cNvSpPr/>
          <p:nvPr/>
        </p:nvSpPr>
        <p:spPr>
          <a:xfrm>
            <a:off x="2941981" y="2550540"/>
            <a:ext cx="84681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Heat of solution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the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heat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evolved or absorbed when a substance dissolves specifically :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the amount involved when one mole or sometimes one gram dissolves in a large excess of solvent.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096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9104B3-7EB2-4F15-9F52-24934422B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199" y="429483"/>
            <a:ext cx="6937662" cy="620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156556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420</TotalTime>
  <Words>212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Browallia New</vt:lpstr>
      <vt:lpstr>Calibri</vt:lpstr>
      <vt:lpstr>Century Schoolbook</vt:lpstr>
      <vt:lpstr>Corbel</vt:lpstr>
      <vt:lpstr>Feathered</vt:lpstr>
      <vt:lpstr>HEAT AND MATERIAL BALANCES</vt:lpstr>
      <vt:lpstr>SINGLE EFFECT EVAPORATOR</vt:lpstr>
      <vt:lpstr>Neraca massa</vt:lpstr>
      <vt:lpstr>Overall heat transfer coefficient, U</vt:lpstr>
      <vt:lpstr>PowerPoint Presentation</vt:lpstr>
      <vt:lpstr>Boiling point rise of solutions</vt:lpstr>
      <vt:lpstr>PowerPoint Presentation</vt:lpstr>
      <vt:lpstr>Enthalpy-Concentration Chart</vt:lpstr>
      <vt:lpstr>PowerPoint Presentation</vt:lpstr>
      <vt:lpstr>PowerPoint Presentation</vt:lpstr>
      <vt:lpstr>Multiple Effect</vt:lpstr>
      <vt:lpstr>PowerPoint Presentation</vt:lpstr>
      <vt:lpstr>PowerPoint Presentation</vt:lpstr>
      <vt:lpstr>Contoh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AND MATERIAL BALANCES</dc:title>
  <dc:creator>fadilah fadilah</dc:creator>
  <cp:lastModifiedBy>fadilah fadilah</cp:lastModifiedBy>
  <cp:revision>15</cp:revision>
  <dcterms:created xsi:type="dcterms:W3CDTF">2019-10-02T04:01:40Z</dcterms:created>
  <dcterms:modified xsi:type="dcterms:W3CDTF">2019-10-16T22:42:02Z</dcterms:modified>
</cp:coreProperties>
</file>