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9" r:id="rId5"/>
    <p:sldId id="258" r:id="rId6"/>
    <p:sldId id="260" r:id="rId7"/>
    <p:sldId id="262" r:id="rId8"/>
    <p:sldId id="263" r:id="rId9"/>
    <p:sldId id="264" r:id="rId10"/>
    <p:sldId id="265" r:id="rId11"/>
    <p:sldId id="267" r:id="rId12"/>
    <p:sldId id="268" r:id="rId13"/>
    <p:sldId id="269" r:id="rId14"/>
    <p:sldId id="26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2" autoAdjust="0"/>
    <p:restoredTop sz="94660"/>
  </p:normalViewPr>
  <p:slideViewPr>
    <p:cSldViewPr snapToGrid="0">
      <p:cViewPr varScale="1">
        <p:scale>
          <a:sx n="53" d="100"/>
          <a:sy n="53" d="100"/>
        </p:scale>
        <p:origin x="18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1.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6.png"/><Relationship Id="rId3" Type="http://schemas.microsoft.com/office/2007/relationships/media" Target="file:///C:\Users\WINDA%20SUTRISNO\Downloads\sopan%20santun.mp4" TargetMode="External"/><Relationship Id="rId2" Type="http://schemas.openxmlformats.org/officeDocument/2006/relationships/video" Target="file:///C:\Users\WINDA%20SUTRISNO\Downloads\sopan%20santun.mp4" TargetMode="External"/><Relationship Id="rId1"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jpeg"/><Relationship Id="rId1"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15583"/>
            <a:ext cx="9144000" cy="2387600"/>
          </a:xfrm>
        </p:spPr>
        <p:txBody>
          <a:bodyPr/>
          <a:lstStyle/>
          <a:p>
            <a:r>
              <a:rPr lang="en-US" sz="9600" b="1" dirty="0">
                <a:solidFill>
                  <a:schemeClr val="tx1"/>
                </a:solidFill>
                <a:effectLst>
                  <a:outerShdw blurRad="38100" dist="19050" dir="2700000" algn="tl" rotWithShape="0">
                    <a:schemeClr val="dk1">
                      <a:alpha val="40000"/>
                    </a:schemeClr>
                  </a:outerShdw>
                </a:effectLst>
              </a:rPr>
              <a:t>ETIKA JAWA</a:t>
            </a:r>
            <a:endParaRPr lang="en-US" sz="9600" b="1" dirty="0">
              <a:solidFill>
                <a:schemeClr val="tx1"/>
              </a:solidFill>
              <a:effectLst>
                <a:outerShdw blurRad="38100" dist="19050" dir="2700000" algn="tl" rotWithShape="0">
                  <a:schemeClr val="dk1">
                    <a:alpha val="40000"/>
                  </a:schemeClr>
                </a:outerShdw>
              </a:effectLst>
            </a:endParaRPr>
          </a:p>
        </p:txBody>
      </p:sp>
      <p:sp>
        <p:nvSpPr>
          <p:cNvPr id="3" name="Subtitle 2"/>
          <p:cNvSpPr>
            <a:spLocks noGrp="1"/>
          </p:cNvSpPr>
          <p:nvPr>
            <p:ph type="subTitle" idx="1"/>
          </p:nvPr>
        </p:nvSpPr>
        <p:spPr>
          <a:xfrm>
            <a:off x="1524000" y="2600643"/>
            <a:ext cx="9144000" cy="1655762"/>
          </a:xfrm>
        </p:spPr>
        <p:txBody>
          <a:bodyPr/>
          <a:lstStyle/>
          <a:p>
            <a:endParaRPr lang="en-US"/>
          </a:p>
        </p:txBody>
      </p:sp>
      <p:pic>
        <p:nvPicPr>
          <p:cNvPr id="4" name="Picture 3"/>
          <p:cNvPicPr>
            <a:picLocks noChangeAspect="1"/>
          </p:cNvPicPr>
          <p:nvPr/>
        </p:nvPicPr>
        <p:blipFill>
          <a:blip r:embed="rId2"/>
          <a:stretch>
            <a:fillRect/>
          </a:stretch>
        </p:blipFill>
        <p:spPr>
          <a:xfrm rot="20820000">
            <a:off x="-247650" y="3793490"/>
            <a:ext cx="4613275" cy="3002915"/>
          </a:xfrm>
          <a:prstGeom prst="rect">
            <a:avLst/>
          </a:prstGeom>
          <a:effectLst>
            <a:softEdge rad="330200"/>
          </a:effectLst>
        </p:spPr>
      </p:pic>
      <p:pic>
        <p:nvPicPr>
          <p:cNvPr id="5" name="Picture 4"/>
          <p:cNvPicPr>
            <a:picLocks noChangeAspect="1"/>
          </p:cNvPicPr>
          <p:nvPr/>
        </p:nvPicPr>
        <p:blipFill>
          <a:blip r:embed="rId3"/>
          <a:stretch>
            <a:fillRect/>
          </a:stretch>
        </p:blipFill>
        <p:spPr>
          <a:xfrm rot="720000">
            <a:off x="4315460" y="4446905"/>
            <a:ext cx="4811395" cy="2958465"/>
          </a:xfrm>
          <a:prstGeom prst="rect">
            <a:avLst/>
          </a:prstGeom>
          <a:effectLst>
            <a:softEdge rad="279400"/>
          </a:effectLst>
        </p:spPr>
      </p:pic>
      <p:pic>
        <p:nvPicPr>
          <p:cNvPr id="6" name="Picture 5"/>
          <p:cNvPicPr>
            <a:picLocks noChangeAspect="1"/>
          </p:cNvPicPr>
          <p:nvPr/>
        </p:nvPicPr>
        <p:blipFill>
          <a:blip r:embed="rId4"/>
          <a:stretch>
            <a:fillRect/>
          </a:stretch>
        </p:blipFill>
        <p:spPr>
          <a:xfrm rot="21060000">
            <a:off x="8246745" y="3101975"/>
            <a:ext cx="4097020" cy="2850515"/>
          </a:xfrm>
          <a:prstGeom prst="rect">
            <a:avLst/>
          </a:prstGeom>
          <a:effectLst>
            <a:softEdge rad="215900"/>
          </a:effectLst>
        </p:spPr>
      </p:pic>
    </p:spTree>
    <p:custDataLst>
      <p:tags r:id="rId5"/>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pic>
        <p:nvPicPr>
          <p:cNvPr id="4" name="Content Placeholder 3" descr="paranormal-pelet-semar-mesem"/>
          <p:cNvPicPr>
            <a:picLocks noChangeAspect="1"/>
          </p:cNvPicPr>
          <p:nvPr>
            <p:ph idx="1"/>
          </p:nvPr>
        </p:nvPicPr>
        <p:blipFill>
          <a:blip r:embed="rId1"/>
          <a:stretch>
            <a:fillRect/>
          </a:stretch>
        </p:blipFill>
        <p:spPr>
          <a:xfrm>
            <a:off x="-8890" y="-556260"/>
            <a:ext cx="12299950" cy="740346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Title 1"/>
          <p:cNvSpPr>
            <a:spLocks noGrp="1"/>
          </p:cNvSpPr>
          <p:nvPr>
            <p:ph type="title"/>
          </p:nvPr>
        </p:nvSpPr>
        <p:spPr/>
        <p:txBody>
          <a:bodyPr/>
          <a:p>
            <a:pPr algn="r"/>
            <a:r>
              <a:rPr lang="en-US" sz="7200" b="1">
                <a:latin typeface="Arial Black" panose="020B0A04020102020204" charset="0"/>
                <a:cs typeface="Arial Black" panose="020B0A04020102020204" charset="0"/>
              </a:rPr>
              <a:t>Semar</a:t>
            </a:r>
            <a:endParaRPr lang="en-US" sz="7200" b="1">
              <a:latin typeface="Arial Black" panose="020B0A04020102020204" charset="0"/>
              <a:cs typeface="Arial Black" panose="020B0A04020102020204" charset="0"/>
            </a:endParaRPr>
          </a:p>
        </p:txBody>
      </p:sp>
      <p:sp>
        <p:nvSpPr>
          <p:cNvPr id="3" name="Content Placeholder 2"/>
          <p:cNvSpPr>
            <a:spLocks noGrp="1"/>
          </p:cNvSpPr>
          <p:nvPr>
            <p:ph idx="1"/>
          </p:nvPr>
        </p:nvSpPr>
        <p:spPr>
          <a:xfrm>
            <a:off x="3607435" y="1825625"/>
            <a:ext cx="7746365" cy="4351655"/>
          </a:xfrm>
        </p:spPr>
        <p:txBody>
          <a:bodyPr/>
          <a:p>
            <a:pPr marL="0" indent="0">
              <a:buNone/>
            </a:pPr>
            <a:r>
              <a:rPr lang="en-US" sz="3200" b="1"/>
              <a:t>Sapa sejatine semar...?</a:t>
            </a:r>
            <a:endParaRPr lang="en-US" sz="3200" b="1"/>
          </a:p>
          <a:p>
            <a:pPr marL="0" indent="0">
              <a:buNone/>
            </a:pPr>
            <a:r>
              <a:rPr lang="en-US" sz="3200" b="1"/>
              <a:t>Semar---&gt;ismaya, Badranaya</a:t>
            </a:r>
            <a:endParaRPr lang="en-US" sz="3200" b="1"/>
          </a:p>
          <a:p>
            <a:pPr marL="0" indent="0">
              <a:buNone/>
            </a:pPr>
            <a:r>
              <a:rPr lang="en-US" sz="3200" b="1"/>
              <a:t>tokoh Semar ini pertama kali ditemukan di dalam karya sastra pada zaman kerajaan Majapahit yang berjudul Sudamala. Karya sastra tersebut dalam bentuk kakawin juga dipahat dalam bentuk relief di Candi Sukuh yang dibuat tahun 1439.</a:t>
            </a:r>
            <a:endParaRPr lang="en-US" sz="3200" b="1"/>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3" name="Content Placeholder 2"/>
          <p:cNvSpPr>
            <a:spLocks noGrp="1"/>
          </p:cNvSpPr>
          <p:nvPr>
            <p:ph idx="1"/>
          </p:nvPr>
        </p:nvSpPr>
        <p:spPr>
          <a:xfrm>
            <a:off x="972185" y="1424305"/>
            <a:ext cx="10515600" cy="3711575"/>
          </a:xfrm>
        </p:spPr>
        <p:txBody>
          <a:bodyPr>
            <a:normAutofit lnSpcReduction="10000"/>
          </a:bodyPr>
          <a:p>
            <a:pPr marL="514350" indent="-514350">
              <a:buAutoNum type="arabicPeriod"/>
            </a:pPr>
            <a:r>
              <a:rPr lang="en-US" sz="3600">
                <a:solidFill>
                  <a:schemeClr val="bg1"/>
                </a:solidFill>
                <a:latin typeface="Arial Black" panose="020B0A04020102020204" charset="0"/>
                <a:cs typeface="Arial Black" panose="020B0A04020102020204" charset="0"/>
              </a:rPr>
              <a:t>Mbegegeg ugeg-ugeg mel-mel sakdulita</a:t>
            </a:r>
            <a:endParaRPr lang="en-US" sz="3600">
              <a:solidFill>
                <a:schemeClr val="bg1"/>
              </a:solidFill>
              <a:latin typeface="Arial Black" panose="020B0A04020102020204" charset="0"/>
              <a:cs typeface="Arial Black" panose="020B0A04020102020204" charset="0"/>
            </a:endParaRPr>
          </a:p>
          <a:p>
            <a:pPr marL="514350" indent="-514350">
              <a:buAutoNum type="arabicPeriod"/>
            </a:pPr>
            <a:r>
              <a:rPr lang="en-US" sz="3600">
                <a:solidFill>
                  <a:schemeClr val="bg1"/>
                </a:solidFill>
                <a:latin typeface="Arial Black" panose="020B0A04020102020204" charset="0"/>
                <a:cs typeface="Arial Black" panose="020B0A04020102020204" charset="0"/>
              </a:rPr>
              <a:t>Urip iku urup</a:t>
            </a:r>
            <a:endParaRPr lang="en-US" sz="3600">
              <a:solidFill>
                <a:schemeClr val="bg1"/>
              </a:solidFill>
              <a:latin typeface="Arial Black" panose="020B0A04020102020204" charset="0"/>
              <a:cs typeface="Arial Black" panose="020B0A04020102020204" charset="0"/>
            </a:endParaRPr>
          </a:p>
          <a:p>
            <a:pPr marL="514350" indent="-514350">
              <a:buAutoNum type="arabicPeriod"/>
            </a:pPr>
            <a:r>
              <a:rPr lang="en-US" sz="3600">
                <a:solidFill>
                  <a:schemeClr val="bg1"/>
                </a:solidFill>
                <a:latin typeface="Arial Black" panose="020B0A04020102020204" charset="0"/>
                <a:cs typeface="Arial Black" panose="020B0A04020102020204" charset="0"/>
              </a:rPr>
              <a:t>Sura dira jayaning rat swuh brastha lebur ing pangastuti</a:t>
            </a:r>
            <a:endParaRPr lang="en-US" sz="3600">
              <a:solidFill>
                <a:schemeClr val="bg1"/>
              </a:solidFill>
              <a:latin typeface="Arial Black" panose="020B0A04020102020204" charset="0"/>
              <a:cs typeface="Arial Black" panose="020B0A04020102020204" charset="0"/>
            </a:endParaRPr>
          </a:p>
          <a:p>
            <a:pPr marL="514350" indent="-514350">
              <a:buAutoNum type="arabicPeriod"/>
            </a:pPr>
            <a:r>
              <a:rPr lang="en-US" sz="3600">
                <a:solidFill>
                  <a:schemeClr val="bg1"/>
                </a:solidFill>
                <a:latin typeface="Arial Black" panose="020B0A04020102020204" charset="0"/>
                <a:cs typeface="Arial Black" panose="020B0A04020102020204" charset="0"/>
              </a:rPr>
              <a:t>Datan serik lamun ketaman, datan susah lamun kelangan</a:t>
            </a:r>
            <a:endParaRPr lang="en-US" sz="3600">
              <a:solidFill>
                <a:schemeClr val="bg1"/>
              </a:solidFill>
              <a:latin typeface="Arial Black" panose="020B0A04020102020204" charset="0"/>
              <a:cs typeface="Arial Black" panose="020B0A0402010202020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3" name="Content Placeholder 2"/>
          <p:cNvSpPr>
            <a:spLocks noGrp="1"/>
          </p:cNvSpPr>
          <p:nvPr>
            <p:ph idx="1"/>
          </p:nvPr>
        </p:nvSpPr>
        <p:spPr/>
        <p:txBody>
          <a:bodyPr/>
          <a:p>
            <a:pPr marL="0" indent="0" algn="ctr">
              <a:buNone/>
            </a:pPr>
            <a:endParaRPr lang="en-US" sz="6600">
              <a:latin typeface="Forte" panose="03060902040502070203" charset="0"/>
              <a:cs typeface="Forte" panose="03060902040502070203" charset="0"/>
            </a:endParaRPr>
          </a:p>
          <a:p>
            <a:pPr marL="0" indent="0" algn="ctr">
              <a:buNone/>
            </a:pPr>
            <a:r>
              <a:rPr lang="en-US" sz="6600">
                <a:latin typeface="Forte" panose="03060902040502070203" charset="0"/>
                <a:cs typeface="Forte" panose="03060902040502070203" charset="0"/>
              </a:rPr>
              <a:t>MATUR NUWUN</a:t>
            </a:r>
            <a:endParaRPr lang="en-US" sz="6600">
              <a:latin typeface="Forte" panose="03060902040502070203" charset="0"/>
              <a:cs typeface="Forte" panose="03060902040502070203"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Title 1"/>
          <p:cNvSpPr>
            <a:spLocks noGrp="1"/>
          </p:cNvSpPr>
          <p:nvPr>
            <p:ph type="title"/>
          </p:nvPr>
        </p:nvSpPr>
        <p:spPr/>
        <p:txBody>
          <a:bodyPr/>
          <a:p>
            <a:r>
              <a:rPr lang="en-US" b="1">
                <a:solidFill>
                  <a:schemeClr val="tx1"/>
                </a:solidFill>
                <a:effectLst>
                  <a:outerShdw blurRad="38100" dist="19050" dir="2700000" algn="tl" rotWithShape="0">
                    <a:schemeClr val="dk1">
                      <a:alpha val="40000"/>
                    </a:schemeClr>
                  </a:outerShdw>
                </a:effectLst>
              </a:rPr>
              <a:t>Coba setitekna video iki..</a:t>
            </a:r>
            <a:r>
              <a:rPr lang="en-US">
                <a:solidFill>
                  <a:schemeClr val="accent4"/>
                </a:solidFill>
              </a:rPr>
              <a:t>.</a:t>
            </a:r>
            <a:endParaRPr lang="en-US">
              <a:solidFill>
                <a:schemeClr val="accent4"/>
              </a:solidFill>
            </a:endParaRPr>
          </a:p>
        </p:txBody>
      </p:sp>
      <p:pic>
        <p:nvPicPr>
          <p:cNvPr id="4" name="sopan santun">
            <a:hlinkClick r:id="" action="ppaction://media"/>
          </p:cNvPr>
          <p:cNvPicPr/>
          <p:nvPr>
            <p:ph idx="1"/>
            <a:videoFile r:link="rId2"/>
            <p:extLst>
              <p:ext uri="{DAA4B4D4-6D71-4841-9C94-3DE7FCFB9230}">
                <p14:media xmlns:p14="http://schemas.microsoft.com/office/powerpoint/2010/main" r:link="rId3"/>
              </p:ext>
            </p:extLst>
          </p:nvPr>
        </p:nvPicPr>
        <p:blipFill>
          <a:blip r:embed="rId4"/>
          <a:stretch>
            <a:fillRect/>
          </a:stretch>
        </p:blipFill>
        <p:spPr>
          <a:xfrm>
            <a:off x="309880" y="1322705"/>
            <a:ext cx="11920855" cy="5494020"/>
          </a:xfrm>
          <a:prstGeom prst="rect">
            <a:avLst/>
          </a:prstGeom>
          <a:effectLst>
            <a:softEdge rad="165100"/>
          </a:effectLst>
        </p:spPr>
      </p:pic>
    </p:spTree>
  </p:cSld>
  <p:clrMapOvr>
    <a:masterClrMapping/>
  </p:clrMapOvr>
  <p:timing>
    <p:tnLst>
      <p:par>
        <p:cTn id="1" dur="indefinite" restart="never" nodeType="tmRoot">
          <p:childTnLst>
            <p:video fullScrn="0">
              <p:cMediaNode vol="25000">
                <p:cTn id="2" fill="hold" display="1">
                  <p:stCondLst>
                    <p:cond delay="indefinite"/>
                  </p:stCondLst>
                  <p:endCondLst>
                    <p:cond evt="onNext">
                      <p:tgtEl>
                        <p:sldTgt/>
                      </p:tgtEl>
                    </p:cond>
                    <p:cond evt="onPrev">
                      <p:tgtEl>
                        <p:sldTgt/>
                      </p:tgtEl>
                    </p:cond>
                  </p:endCondLst>
                </p:cTn>
                <p:tgtEl>
                  <p:spTgt spid="4"/>
                </p:tgtEl>
              </p:cMediaNode>
            </p:video>
            <p:seq concurrent="1" nextAc="seek">
              <p:cTn id="3" restart="whenNotActive" fill="hold" evtFilter="cancelBubble" nodeType="interactiveSeq">
                <p:stCondLst>
                  <p:cond evt="onClick" delay="0">
                    <p:tgtEl>
                      <p:spTgt spid="4"/>
                    </p:tgtEl>
                  </p:cond>
                </p:stCondLst>
                <p:endSync evt="end" delay="0">
                  <p:rtn val="all"/>
                </p:endSync>
                <p:childTnLst>
                  <p:par>
                    <p:cTn id="4" fill="hold">
                      <p:stCondLst>
                        <p:cond delay="0"/>
                      </p:stCondLst>
                      <p:childTnLst>
                        <p:par>
                          <p:cTn id="5" fill="hold">
                            <p:stCondLst>
                              <p:cond delay="0"/>
                            </p:stCondLst>
                            <p:childTnLst>
                              <p:par>
                                <p:cTn id="6" presetID="2" presetClass="mediacall" presetSubtype="0" fill="hold" nodeType="clickEffect">
                                  <p:stCondLst>
                                    <p:cond delay="0"/>
                                  </p:stCondLst>
                                  <p:childTnLst>
                                    <p:cmd type="call" cmd="togglePause">
                                      <p:cBhvr additive="base">
                                        <p:cTn id="7"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3" name="Content Placeholder 2"/>
          <p:cNvSpPr>
            <a:spLocks noGrp="1"/>
          </p:cNvSpPr>
          <p:nvPr>
            <p:ph idx="1"/>
          </p:nvPr>
        </p:nvSpPr>
        <p:spPr>
          <a:xfrm rot="21180000">
            <a:off x="838200" y="252095"/>
            <a:ext cx="10515600" cy="4351338"/>
          </a:xfrm>
        </p:spPr>
        <p:txBody>
          <a:bodyPr/>
          <a:p>
            <a:pPr marL="0" indent="0">
              <a:buNone/>
            </a:pPr>
            <a:endParaRPr lang="en-US" sz="4000" b="1">
              <a:ln w="9525">
                <a:solidFill>
                  <a:schemeClr val="bg1"/>
                </a:solidFill>
                <a:prstDash val="solid"/>
              </a:ln>
              <a:solidFill>
                <a:schemeClr val="tx1"/>
              </a:solidFill>
              <a:effectLst>
                <a:outerShdw blurRad="12700" dist="38100" dir="2700000" algn="tl" rotWithShape="0">
                  <a:schemeClr val="bg1">
                    <a:lumMod val="50000"/>
                  </a:schemeClr>
                </a:outerShdw>
              </a:effectLst>
            </a:endParaRPr>
          </a:p>
          <a:p>
            <a:pPr marL="0" indent="0">
              <a:buNone/>
            </a:pPr>
            <a:endParaRPr lang="en-US" sz="4000" b="1">
              <a:ln w="9525">
                <a:solidFill>
                  <a:schemeClr val="bg1"/>
                </a:solidFill>
                <a:prstDash val="solid"/>
              </a:ln>
              <a:solidFill>
                <a:schemeClr val="tx1"/>
              </a:solidFill>
              <a:effectLst>
                <a:outerShdw blurRad="12700" dist="38100" dir="2700000" algn="tl" rotWithShape="0">
                  <a:schemeClr val="bg1">
                    <a:lumMod val="50000"/>
                  </a:schemeClr>
                </a:outerShdw>
              </a:effectLst>
            </a:endParaRPr>
          </a:p>
          <a:p>
            <a:pPr marL="0" indent="0">
              <a:buNone/>
            </a:pPr>
            <a:r>
              <a:rPr lang="en-US" sz="4000" b="1">
                <a:ln w="9525">
                  <a:solidFill>
                    <a:schemeClr val="bg1"/>
                  </a:solidFill>
                  <a:prstDash val="solid"/>
                </a:ln>
                <a:solidFill>
                  <a:schemeClr val="tx1"/>
                </a:solidFill>
                <a:effectLst>
                  <a:outerShdw blurRad="12700" dist="38100" dir="2700000" algn="tl" rotWithShape="0">
                    <a:schemeClr val="bg1">
                      <a:lumMod val="50000"/>
                    </a:schemeClr>
                  </a:outerShdw>
                </a:effectLst>
              </a:rPr>
              <a:t>         </a:t>
            </a:r>
            <a:endParaRPr lang="en-US" sz="4000" b="1">
              <a:ln w="9525">
                <a:solidFill>
                  <a:schemeClr val="bg1"/>
                </a:solidFill>
                <a:prstDash val="solid"/>
              </a:ln>
              <a:solidFill>
                <a:schemeClr val="tx1"/>
              </a:solidFill>
              <a:effectLst>
                <a:outerShdw blurRad="12700" dist="38100" dir="2700000" algn="tl" rotWithShape="0">
                  <a:schemeClr val="bg1">
                    <a:lumMod val="50000"/>
                  </a:schemeClr>
                </a:outerShdw>
              </a:effectLst>
            </a:endParaRPr>
          </a:p>
          <a:p>
            <a:pPr marL="0" indent="0" algn="ctr">
              <a:buNone/>
            </a:pPr>
            <a:r>
              <a:rPr lang="en-US" sz="4000" b="1">
                <a:ln w="9525">
                  <a:solidFill>
                    <a:schemeClr val="bg1"/>
                  </a:solidFill>
                  <a:prstDash val="solid"/>
                </a:ln>
                <a:solidFill>
                  <a:schemeClr val="tx1"/>
                </a:solidFill>
                <a:effectLst>
                  <a:outerShdw blurRad="12700" dist="38100" dir="2700000" algn="tl" rotWithShape="0">
                    <a:schemeClr val="bg1">
                      <a:lumMod val="50000"/>
                    </a:schemeClr>
                  </a:outerShdw>
                </a:effectLst>
              </a:rPr>
              <a:t>       Etika adalah norma, aturan dan nilai yang disepakati dan diyakini oleh kelompok tertentu di masyarakat</a:t>
            </a:r>
            <a:endParaRPr lang="en-US" sz="4000" b="1">
              <a:ln w="9525">
                <a:solidFill>
                  <a:schemeClr val="bg1"/>
                </a:solidFill>
                <a:prstDash val="solid"/>
              </a:ln>
              <a:solidFill>
                <a:schemeClr val="tx1"/>
              </a:solidFill>
              <a:effectLst>
                <a:outerShdw blurRad="12700" dist="38100" dir="2700000" algn="tl" rotWithShape="0">
                  <a:schemeClr val="bg1">
                    <a:lumMod val="50000"/>
                  </a:schemeClr>
                </a:outerShdw>
              </a:effectLst>
            </a:endParaRPr>
          </a:p>
          <a:p>
            <a:pPr marL="0" indent="0">
              <a:buNone/>
            </a:pPr>
            <a:endParaRPr lang="en-US" sz="4000" b="1">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Title 1"/>
          <p:cNvSpPr>
            <a:spLocks noGrp="1"/>
          </p:cNvSpPr>
          <p:nvPr>
            <p:ph type="title"/>
          </p:nvPr>
        </p:nvSpPr>
        <p:spPr/>
        <p:txBody>
          <a:bodyPr/>
          <a:p>
            <a:endParaRPr lang="en-US"/>
          </a:p>
        </p:txBody>
      </p:sp>
      <p:sp>
        <p:nvSpPr>
          <p:cNvPr id="4" name="Oval Callout 3"/>
          <p:cNvSpPr/>
          <p:nvPr/>
        </p:nvSpPr>
        <p:spPr>
          <a:xfrm rot="1140000">
            <a:off x="4265930" y="967740"/>
            <a:ext cx="4719320" cy="2621915"/>
          </a:xfrm>
          <a:prstGeom prst="wedgeEllipseCallou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solidFill>
                  <a:schemeClr val="tx1"/>
                </a:solidFill>
                <a:latin typeface="Arial Black" panose="020B0A04020102020204" charset="0"/>
                <a:cs typeface="Arial Black" panose="020B0A04020102020204" charset="0"/>
              </a:rPr>
              <a:t>ETIKA ORANG JAWA?</a:t>
            </a:r>
            <a:endParaRPr lang="en-US">
              <a:solidFill>
                <a:schemeClr val="tx1"/>
              </a:solidFill>
              <a:latin typeface="Arial Black" panose="020B0A04020102020204" charset="0"/>
              <a:cs typeface="Arial Black" panose="020B0A04020102020204" charset="0"/>
            </a:endParaRPr>
          </a:p>
        </p:txBody>
      </p:sp>
      <p:pic>
        <p:nvPicPr>
          <p:cNvPr id="7" name="Content Placeholder 6" descr="AAAA"/>
          <p:cNvPicPr>
            <a:picLocks noChangeAspect="1"/>
          </p:cNvPicPr>
          <p:nvPr>
            <p:ph idx="1"/>
          </p:nvPr>
        </p:nvPicPr>
        <p:blipFill>
          <a:blip r:embed="rId2"/>
          <a:stretch>
            <a:fillRect/>
          </a:stretch>
        </p:blipFill>
        <p:spPr>
          <a:xfrm rot="600000">
            <a:off x="986155" y="3205480"/>
            <a:ext cx="4572000" cy="3429000"/>
          </a:xfrm>
          <a:prstGeom prst="rect">
            <a:avLst/>
          </a:prstGeom>
          <a:effectLst>
            <a:softEdge rad="368300"/>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Title 1"/>
          <p:cNvSpPr>
            <a:spLocks noGrp="1"/>
          </p:cNvSpPr>
          <p:nvPr>
            <p:ph type="title"/>
          </p:nvPr>
        </p:nvSpPr>
        <p:spPr/>
        <p:txBody>
          <a:bodyPr>
            <a:normAutofit fontScale="90000"/>
            <a:scene3d>
              <a:camera prst="orthographicFront"/>
              <a:lightRig rig="threePt" dir="t"/>
            </a:scene3d>
          </a:bodyPr>
          <a:p>
            <a:br>
              <a:rPr lang="en-US" b="1" i="1"/>
            </a:br>
            <a:r>
              <a:rPr lang="en-US" sz="6600" i="1">
                <a:ln w="9525" cmpd="sng">
                  <a:solidFill>
                    <a:schemeClr val="accent1"/>
                  </a:solidFill>
                  <a:prstDash val="solid"/>
                </a:ln>
                <a:solidFill>
                  <a:srgbClr val="70AD47">
                    <a:tint val="1000"/>
                  </a:srgbClr>
                </a:solidFill>
                <a:effectLst>
                  <a:glow rad="38100">
                    <a:schemeClr val="accent1">
                      <a:alpha val="40000"/>
                    </a:schemeClr>
                  </a:glow>
                </a:effectLst>
              </a:rPr>
              <a:t>ETIKA JAWA</a:t>
            </a:r>
            <a:endParaRPr lang="en-US" sz="6600" i="1">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3" name="Content Placeholder 2"/>
          <p:cNvSpPr>
            <a:spLocks noGrp="1"/>
          </p:cNvSpPr>
          <p:nvPr>
            <p:ph idx="1"/>
          </p:nvPr>
        </p:nvSpPr>
        <p:spPr/>
        <p:txBody>
          <a:bodyPr/>
          <a:p>
            <a:pPr marL="0" indent="0">
              <a:buNone/>
            </a:pPr>
            <a:endParaRPr lang="en-US" sz="6000"/>
          </a:p>
          <a:p>
            <a:pPr marL="0" indent="0">
              <a:buNone/>
            </a:pPr>
            <a:r>
              <a:rPr lang="en-US" sz="6000"/>
              <a:t>   Etika yang dimiliki orang Jawa</a:t>
            </a:r>
            <a:endParaRPr lang="en-US" sz="60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a:xfrm>
            <a:off x="838200" y="1393825"/>
            <a:ext cx="10515600" cy="4351338"/>
          </a:xfrm>
        </p:spPr>
        <p:txBody>
          <a:bodyPr/>
          <a:p>
            <a:pPr marL="0" indent="0">
              <a:buNone/>
            </a:pPr>
            <a:r>
              <a:rPr lang="en-US" sz="3200"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Black" panose="020B0A04020102020204" charset="0"/>
                <a:cs typeface="Arial Black" panose="020B0A04020102020204" charset="0"/>
              </a:rPr>
              <a:t>Aja mangan ning tengah lawang </a:t>
            </a:r>
            <a:endParaRPr lang="en-US" sz="3200"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Black" panose="020B0A04020102020204" charset="0"/>
              <a:cs typeface="Arial Black" panose="020B0A04020102020204" charset="0"/>
            </a:endParaRPr>
          </a:p>
          <a:p>
            <a:pPr marL="0" indent="0">
              <a:buNone/>
            </a:pPr>
            <a:r>
              <a:rPr lang="en-US" sz="3200"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Black" panose="020B0A04020102020204" charset="0"/>
                <a:cs typeface="Arial Black" panose="020B0A04020102020204" charset="0"/>
              </a:rPr>
              <a:t>Yen nyapu sing resik mundhak bojone brewok</a:t>
            </a:r>
            <a:endParaRPr lang="en-US" sz="3200"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Black" panose="020B0A04020102020204" charset="0"/>
              <a:cs typeface="Arial Black" panose="020B0A04020102020204" charset="0"/>
            </a:endParaRPr>
          </a:p>
          <a:p>
            <a:pPr marL="0" indent="0">
              <a:buNone/>
            </a:pPr>
            <a:r>
              <a:rPr lang="en-US" sz="3200"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Black" panose="020B0A04020102020204" charset="0"/>
                <a:cs typeface="Arial Black" panose="020B0A04020102020204" charset="0"/>
              </a:rPr>
              <a:t>Wayah surup padha mlebu ngomah ana wewe metu</a:t>
            </a:r>
            <a:endParaRPr lang="en-US" sz="3200"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Black" panose="020B0A04020102020204" charset="0"/>
              <a:cs typeface="Arial Black" panose="020B0A04020102020204" charset="0"/>
            </a:endParaRPr>
          </a:p>
          <a:p>
            <a:pPr marL="0" indent="0">
              <a:buNone/>
            </a:pPr>
            <a:r>
              <a:rPr lang="en-US" sz="3200"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Black" panose="020B0A04020102020204" charset="0"/>
                <a:cs typeface="Arial Black" panose="020B0A04020102020204" charset="0"/>
              </a:rPr>
              <a:t>aja nlungguhi bantal mundhak wudunen</a:t>
            </a:r>
            <a:endParaRPr lang="en-US" sz="3200"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Black" panose="020B0A04020102020204" charset="0"/>
              <a:cs typeface="Arial Black" panose="020B0A04020102020204" charset="0"/>
            </a:endParaRPr>
          </a:p>
          <a:p>
            <a:pPr marL="0" indent="0">
              <a:buNone/>
            </a:pPr>
            <a:r>
              <a:rPr lang="en-US" sz="3200"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Black" panose="020B0A04020102020204" charset="0"/>
                <a:cs typeface="Arial Black" panose="020B0A04020102020204" charset="0"/>
              </a:rPr>
              <a:t>Aja cedhak kebo gupak</a:t>
            </a:r>
            <a:endParaRPr lang="en-US" sz="3200"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Black" panose="020B0A04020102020204" charset="0"/>
              <a:cs typeface="Arial Black" panose="020B0A04020102020204" charset="0"/>
            </a:endParaRPr>
          </a:p>
          <a:p>
            <a:pPr marL="0" indent="0">
              <a:buNone/>
            </a:pPr>
            <a:r>
              <a:rPr lang="en-US" sz="3200"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Black" panose="020B0A04020102020204" charset="0"/>
                <a:cs typeface="Arial Black" panose="020B0A04020102020204" charset="0"/>
              </a:rPr>
              <a:t>Ajining dhiri gumantung ana ing lathi ajining raga gumantung ana ing busana</a:t>
            </a:r>
            <a:endParaRPr lang="en-US" sz="3200"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Black" panose="020B0A04020102020204" charset="0"/>
              <a:cs typeface="Arial Black" panose="020B0A04020102020204" charset="0"/>
            </a:endParaRPr>
          </a:p>
          <a:p>
            <a:pPr marL="0" indent="0">
              <a:buNone/>
            </a:pPr>
            <a:endParaRPr lang="en-US" sz="3200"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Black" panose="020B0A04020102020204" charset="0"/>
              <a:cs typeface="Arial Black" panose="020B0A0402010202020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Title 1"/>
          <p:cNvSpPr>
            <a:spLocks noGrp="1"/>
          </p:cNvSpPr>
          <p:nvPr>
            <p:ph type="title"/>
          </p:nvPr>
        </p:nvSpPr>
        <p:spPr>
          <a:xfrm>
            <a:off x="2341880" y="1184275"/>
            <a:ext cx="10515600" cy="1325563"/>
          </a:xfrm>
        </p:spPr>
        <p:txBody>
          <a:bodyPr/>
          <a:p>
            <a:r>
              <a:rPr lang="en-US" b="1"/>
              <a:t>Ciri-ciri orang Jawa</a:t>
            </a:r>
            <a:endParaRPr lang="en-US" b="1"/>
          </a:p>
        </p:txBody>
      </p:sp>
      <p:sp>
        <p:nvSpPr>
          <p:cNvPr id="3" name="Content Placeholder 2"/>
          <p:cNvSpPr>
            <a:spLocks noGrp="1"/>
          </p:cNvSpPr>
          <p:nvPr>
            <p:ph idx="1"/>
          </p:nvPr>
        </p:nvSpPr>
        <p:spPr>
          <a:xfrm>
            <a:off x="2341880" y="2510155"/>
            <a:ext cx="8148320" cy="2893060"/>
          </a:xfrm>
        </p:spPr>
        <p:txBody>
          <a:bodyPr/>
          <a:p>
            <a:pPr marL="0" indent="0">
              <a:buNone/>
            </a:pPr>
            <a:r>
              <a:rPr lang="en-US"/>
              <a:t>1. orang yang lahir dari etnis Jawa atau keturunan orang jawa dari generasi terdahulu</a:t>
            </a:r>
            <a:endParaRPr lang="en-US"/>
          </a:p>
          <a:p>
            <a:pPr marL="0" indent="0">
              <a:buNone/>
            </a:pPr>
            <a:r>
              <a:rPr lang="en-US"/>
              <a:t>2. memiliki identitas Jawa (nama)</a:t>
            </a:r>
            <a:endParaRPr lang="en-US"/>
          </a:p>
          <a:p>
            <a:pPr marL="0" indent="0">
              <a:buNone/>
            </a:pPr>
            <a:r>
              <a:rPr lang="en-US"/>
              <a:t>3. mengamalkan nilai-nila adat kebudayaan warisan leluhur dengan kesadaran dan kemauan sendiri</a:t>
            </a: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Title 1"/>
          <p:cNvSpPr>
            <a:spLocks noGrp="1"/>
          </p:cNvSpPr>
          <p:nvPr>
            <p:ph type="title"/>
          </p:nvPr>
        </p:nvSpPr>
        <p:spPr>
          <a:xfrm>
            <a:off x="1582420" y="1124585"/>
            <a:ext cx="10515600" cy="1325563"/>
          </a:xfrm>
        </p:spPr>
        <p:txBody>
          <a:bodyPr/>
          <a:p>
            <a:r>
              <a:rPr lang="en-US"/>
              <a:t>Etika Jawa sebagai Pandangan Hidup </a:t>
            </a:r>
            <a:endParaRPr lang="en-US"/>
          </a:p>
        </p:txBody>
      </p:sp>
      <p:sp>
        <p:nvSpPr>
          <p:cNvPr id="3" name="Content Placeholder 2"/>
          <p:cNvSpPr>
            <a:spLocks noGrp="1"/>
          </p:cNvSpPr>
          <p:nvPr>
            <p:ph idx="1"/>
          </p:nvPr>
        </p:nvSpPr>
        <p:spPr>
          <a:xfrm>
            <a:off x="2996565" y="2212975"/>
            <a:ext cx="7985125" cy="4351655"/>
          </a:xfrm>
        </p:spPr>
        <p:txBody>
          <a:bodyPr>
            <a:scene3d>
              <a:camera prst="orthographicFront"/>
              <a:lightRig rig="threePt" dir="t"/>
            </a:scene3d>
          </a:bodyPr>
          <a:p>
            <a:pPr marL="0" indent="0">
              <a:buNone/>
            </a:pPr>
            <a:r>
              <a:rPr lang="en-US" sz="6600">
                <a:solidFill>
                  <a:schemeClr val="tx1"/>
                </a:solidFill>
                <a:effectLst>
                  <a:outerShdw blurRad="38100" dist="19050" dir="2700000" algn="tl" rotWithShape="0">
                    <a:schemeClr val="dk1">
                      <a:alpha val="40000"/>
                    </a:schemeClr>
                  </a:outerShdw>
                </a:effectLst>
              </a:rPr>
              <a:t>ketenangan, ketentraman dan keseimbangan</a:t>
            </a:r>
            <a:endParaRPr lang="en-US" sz="6600">
              <a:solidFill>
                <a:schemeClr val="tx1"/>
              </a:solidFill>
              <a:effectLst>
                <a:outerShdw blurRad="38100" dist="19050" dir="2700000" algn="tl" rotWithShape="0">
                  <a:schemeClr val="dk1">
                    <a:alpha val="40000"/>
                  </a:schemeClr>
                </a:outerShdw>
              </a:effectLst>
            </a:endParaRPr>
          </a:p>
          <a:p>
            <a:pPr marL="0" indent="0">
              <a:buNone/>
            </a:pPr>
            <a:endParaRPr lang="en-US" sz="6600">
              <a:solidFill>
                <a:schemeClr val="tx1"/>
              </a:solidFill>
              <a:effectLst>
                <a:outerShdw blurRad="38100" dist="19050" dir="2700000" algn="tl" rotWithShape="0">
                  <a:schemeClr val="dk1">
                    <a:alpha val="40000"/>
                  </a:schemeClr>
                </a:outerShdw>
              </a:effectLs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Title 1"/>
          <p:cNvSpPr>
            <a:spLocks noGrp="1"/>
          </p:cNvSpPr>
          <p:nvPr>
            <p:ph type="title"/>
          </p:nvPr>
        </p:nvSpPr>
        <p:spPr>
          <a:xfrm>
            <a:off x="1508125" y="1764665"/>
            <a:ext cx="10515600" cy="1325563"/>
          </a:xfrm>
        </p:spPr>
        <p:txBody>
          <a:bodyPr/>
          <a:p>
            <a:r>
              <a:rPr lang="en-US" b="1"/>
              <a:t>Etika Jawa dan Semar</a:t>
            </a:r>
            <a:endParaRPr lang="en-US" b="1"/>
          </a:p>
        </p:txBody>
      </p:sp>
      <p:sp>
        <p:nvSpPr>
          <p:cNvPr id="3" name="Content Placeholder 2"/>
          <p:cNvSpPr>
            <a:spLocks noGrp="1"/>
          </p:cNvSpPr>
          <p:nvPr>
            <p:ph idx="1"/>
          </p:nvPr>
        </p:nvSpPr>
        <p:spPr>
          <a:xfrm>
            <a:off x="2400935" y="3195320"/>
            <a:ext cx="8729980" cy="2281555"/>
          </a:xfrm>
        </p:spPr>
        <p:txBody>
          <a:bodyPr>
            <a:normAutofit/>
          </a:bodyPr>
          <a:p>
            <a:r>
              <a:rPr lang="en-US" sz="3600">
                <a:solidFill>
                  <a:schemeClr val="tx1"/>
                </a:solidFill>
                <a:effectLst>
                  <a:outerShdw blurRad="38100" dist="19050" dir="2700000" algn="tl" rotWithShape="0">
                    <a:schemeClr val="dk1">
                      <a:alpha val="40000"/>
                    </a:schemeClr>
                  </a:outerShdw>
                </a:effectLst>
              </a:rPr>
              <a:t>semar adalah konsep kesadaran dan keseimbangan</a:t>
            </a:r>
            <a:endParaRPr lang="en-US" sz="3600">
              <a:solidFill>
                <a:schemeClr val="tx1"/>
              </a:solidFill>
              <a:effectLst>
                <a:outerShdw blurRad="38100" dist="19050" dir="2700000" algn="tl" rotWithShape="0">
                  <a:schemeClr val="dk1">
                    <a:alpha val="40000"/>
                  </a:schemeClr>
                </a:outerShdw>
              </a:effectLst>
            </a:endParaRPr>
          </a:p>
          <a:p>
            <a:r>
              <a:rPr lang="en-US" sz="3600">
                <a:solidFill>
                  <a:schemeClr val="tx1"/>
                </a:solidFill>
                <a:effectLst>
                  <a:outerShdw blurRad="38100" dist="19050" dir="2700000" algn="tl" rotWithShape="0">
                    <a:schemeClr val="dk1">
                      <a:alpha val="40000"/>
                    </a:schemeClr>
                  </a:outerShdw>
                </a:effectLst>
              </a:rPr>
              <a:t>semar adalah simbol kerakyatan dan kerukunan</a:t>
            </a:r>
            <a:endParaRPr lang="en-US" sz="3600">
              <a:solidFill>
                <a:schemeClr val="tx1"/>
              </a:solidFill>
              <a:effectLst>
                <a:outerShdw blurRad="38100" dist="19050" dir="2700000" algn="tl" rotWithShape="0">
                  <a:schemeClr val="dk1">
                    <a:alpha val="40000"/>
                  </a:schemeClr>
                </a:outerShdw>
              </a:effectLst>
            </a:endParaRPr>
          </a:p>
        </p:txBody>
      </p:sp>
    </p:spTree>
  </p:cSld>
  <p:clrMapOvr>
    <a:masterClrMapping/>
  </p:clrMapOvr>
</p:sld>
</file>

<file path=ppt/tags/tag1.xml><?xml version="1.0" encoding="utf-8"?>
<p:tagLst xmlns:p="http://schemas.openxmlformats.org/presentationml/2006/main">
  <p:tag name="KSO_WM_SLIDE_MODEL_TYPE" val="cover"/>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1336</Words>
  <Application>WPS Presentation</Application>
  <PresentationFormat>Widescreen</PresentationFormat>
  <Paragraphs>52</Paragraphs>
  <Slides>13</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13</vt:i4>
      </vt:variant>
    </vt:vector>
  </HeadingPairs>
  <TitlesOfParts>
    <vt:vector size="24" baseType="lpstr">
      <vt:lpstr>Arial</vt:lpstr>
      <vt:lpstr>SimSun</vt:lpstr>
      <vt:lpstr>Wingdings</vt:lpstr>
      <vt:lpstr>Arial Black</vt:lpstr>
      <vt:lpstr>Forte</vt:lpstr>
      <vt:lpstr>Calibri Light</vt:lpstr>
      <vt:lpstr>Calibri</vt:lpstr>
      <vt:lpstr>Microsoft YaHei</vt:lpstr>
      <vt:lpstr>Arial Unicode MS</vt:lpstr>
      <vt:lpstr>Lucida Handwriting</vt:lpstr>
      <vt:lpstr>Office Theme</vt:lpstr>
      <vt:lpstr>ETIKA JAWA</vt:lpstr>
      <vt:lpstr>Coba setitekna video iki...</vt:lpstr>
      <vt:lpstr>PowerPoint 演示文稿</vt:lpstr>
      <vt:lpstr>PowerPoint 演示文稿</vt:lpstr>
      <vt:lpstr> ETIKA JAWA</vt:lpstr>
      <vt:lpstr>PowerPoint 演示文稿</vt:lpstr>
      <vt:lpstr>Ciri-ciri orang Jawa</vt:lpstr>
      <vt:lpstr>Etika Jawa sebagai Pandangan Hidup </vt:lpstr>
      <vt:lpstr>Etika Jawa dan Semar</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ETIKA JAWA</dc:title>
  <dc:creator/>
  <cp:lastModifiedBy>WINDA SUTRISNO</cp:lastModifiedBy>
  <cp:revision>5</cp:revision>
  <dcterms:created xsi:type="dcterms:W3CDTF">2019-10-28T23:57:00Z</dcterms:created>
  <dcterms:modified xsi:type="dcterms:W3CDTF">2019-11-07T08:06:52Z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1033-11.2.0.8991</vt:lpwstr>
  </property>
</Properties>
</file>