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6A6EF1-BB6E-4399-809A-8743643D0DC7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976E89-288D-4801-9150-DA2B10350E1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>
                <a:solidFill>
                  <a:sysClr val="windowText" lastClr="000000"/>
                </a:solidFill>
              </a:rPr>
              <a:t>KRITERIA INVESTASI</a:t>
            </a:r>
            <a:br>
              <a:rPr lang="id-ID" dirty="0" smtClean="0">
                <a:solidFill>
                  <a:sysClr val="windowText" lastClr="000000"/>
                </a:solidFill>
              </a:rPr>
            </a:br>
            <a:r>
              <a:rPr lang="id-ID" dirty="0" smtClean="0">
                <a:solidFill>
                  <a:sysClr val="windowText" lastClr="000000"/>
                </a:solidFill>
              </a:rPr>
              <a:t>NPV DAN IRR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Prodi Agribisnis FP </a:t>
            </a:r>
            <a:r>
              <a:rPr lang="id-ID" sz="2400" dirty="0" smtClean="0"/>
              <a:t>UNS</a:t>
            </a:r>
            <a:endParaRPr lang="id-ID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1788"/>
            <a:ext cx="8218488" cy="45227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NPV &gt; 0,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berarti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gagasan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diusahakan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Perkiraan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cash in flow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cash out flow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menyangkut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perhatian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Perkiraan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benefit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diperhitungkan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perkembangan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trend,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perkembangan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sejenis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konsumen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84213" y="2078038"/>
          <a:ext cx="2371725" cy="1054100"/>
        </p:xfrm>
        <a:graphic>
          <a:graphicData uri="http://schemas.openxmlformats.org/presentationml/2006/ole">
            <p:oleObj spid="_x0000_s2050" name="Equation" r:id="rId3" imgW="138420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22"/>
          <p:cNvGraphicFramePr>
            <a:graphicFrameLocks/>
          </p:cNvGraphicFramePr>
          <p:nvPr/>
        </p:nvGraphicFramePr>
        <p:xfrm>
          <a:off x="684213" y="1627188"/>
          <a:ext cx="7994650" cy="4631052"/>
        </p:xfrm>
        <a:graphic>
          <a:graphicData uri="http://schemas.openxmlformats.org/drawingml/2006/table">
            <a:tbl>
              <a:tblPr/>
              <a:tblGrid>
                <a:gridCol w="575733"/>
                <a:gridCol w="935567"/>
                <a:gridCol w="1009649"/>
                <a:gridCol w="935567"/>
                <a:gridCol w="937684"/>
                <a:gridCol w="935567"/>
                <a:gridCol w="889000"/>
                <a:gridCol w="886883"/>
                <a:gridCol w="889000"/>
              </a:tblGrid>
              <a:tr h="56673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Investasi 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Operasi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Cost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D.F.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12.713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7.304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3.652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7.221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3.095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7.431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0,3704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7.778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2.593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7.848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0,2660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7.980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2.394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8.118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0,1911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8.217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 gridSpan="7"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69.080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57.966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4348" y="92867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dirty="0" err="1"/>
              <a:t>Tabel</a:t>
            </a:r>
            <a:r>
              <a:rPr lang="en-US" dirty="0"/>
              <a:t> 2: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NPV                                    </a:t>
            </a:r>
            <a:r>
              <a:rPr lang="en-US" sz="1400" dirty="0" smtClean="0"/>
              <a:t>(</a:t>
            </a:r>
            <a:r>
              <a:rPr lang="en-US" sz="1400" dirty="0" err="1" smtClean="0"/>
              <a:t>dalam</a:t>
            </a:r>
            <a:r>
              <a:rPr lang="en-US" sz="1400" dirty="0" smtClean="0"/>
              <a:t> Rp.000,-)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1788"/>
            <a:ext cx="8218488" cy="452278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Dengan menggunakan rumus yang lain, NPV dapat juga dihitung dengan bantuan Tabel 2 berikut. Pada tabel tersebut cost dan benefit langsung dikalikan dengan DF: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Hasil menunjukkan bahwa NPV &gt; 0, ini berarti gagasan usaha (proyek) layak diusahakan.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122363" y="2687638"/>
          <a:ext cx="3305175" cy="1393825"/>
        </p:xfrm>
        <a:graphic>
          <a:graphicData uri="http://schemas.openxmlformats.org/presentationml/2006/ole">
            <p:oleObj spid="_x0000_s3074" name="Equation" r:id="rId3" imgW="204444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IRR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discount rate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NPV = 0 (</a:t>
            </a:r>
            <a:r>
              <a:rPr lang="en-US" sz="1800" dirty="0" err="1" smtClean="0"/>
              <a:t>nol</a:t>
            </a:r>
            <a:r>
              <a:rPr lang="en-US" sz="1800" dirty="0" smtClean="0"/>
              <a:t>).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Jika</a:t>
            </a:r>
            <a:r>
              <a:rPr lang="en-US" sz="1800" dirty="0" smtClean="0"/>
              <a:t> IRR &gt; SOCC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</a:t>
            </a:r>
            <a:r>
              <a:rPr lang="en-US" sz="1800" dirty="0" err="1" smtClean="0"/>
              <a:t>layak</a:t>
            </a: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  IRR = SOCC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BEP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  IRR &lt; SOCC </a:t>
            </a:r>
            <a:r>
              <a:rPr lang="en-US" sz="1800" dirty="0" err="1" smtClean="0"/>
              <a:t>dikatakan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layak</a:t>
            </a:r>
            <a:r>
              <a:rPr lang="en-US" sz="1800" dirty="0" smtClean="0"/>
              <a:t>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besarnya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IRR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dihitung</a:t>
            </a:r>
            <a:r>
              <a:rPr lang="en-US" sz="1800" dirty="0" smtClean="0"/>
              <a:t> </a:t>
            </a:r>
            <a:r>
              <a:rPr lang="en-US" sz="1800" dirty="0" err="1" smtClean="0"/>
              <a:t>dulu</a:t>
            </a:r>
            <a:r>
              <a:rPr lang="en-US" sz="1800" dirty="0" smtClean="0"/>
              <a:t> NPV</a:t>
            </a:r>
            <a:r>
              <a:rPr lang="en-US" sz="1800" baseline="-25000" dirty="0" smtClean="0"/>
              <a:t>1 </a:t>
            </a:r>
            <a:r>
              <a:rPr lang="en-US" sz="1800" dirty="0" err="1" smtClean="0"/>
              <a:t>dan</a:t>
            </a:r>
            <a:r>
              <a:rPr lang="en-US" sz="1800" dirty="0" smtClean="0"/>
              <a:t> NPV</a:t>
            </a:r>
            <a:r>
              <a:rPr lang="en-US" sz="1800" baseline="-25000" dirty="0" smtClean="0"/>
              <a:t>2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coba-coba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NPV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</a:t>
            </a:r>
            <a:r>
              <a:rPr lang="en-US" sz="1800" dirty="0" err="1" smtClean="0"/>
              <a:t>bernilai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discount factor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SOCC,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Dari </a:t>
            </a:r>
            <a:r>
              <a:rPr lang="en-US" sz="1800" dirty="0" err="1" smtClean="0"/>
              <a:t>percobaan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IRR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NPV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NPV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NPV = 0.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Rumus</a:t>
            </a:r>
            <a:r>
              <a:rPr lang="en-US" sz="18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aseline="-25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aseline="-25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dimana</a:t>
            </a:r>
            <a:r>
              <a:rPr lang="en-US" sz="1800" dirty="0" smtClean="0"/>
              <a:t>: i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discount rate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NPV</a:t>
            </a:r>
            <a:r>
              <a:rPr lang="en-US" sz="1800" baseline="-25000" dirty="0" smtClean="0"/>
              <a:t>1</a:t>
            </a: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         i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discount rate yang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NPV</a:t>
            </a:r>
            <a:r>
              <a:rPr lang="en-US" sz="1800" baseline="-25000" dirty="0" smtClean="0"/>
              <a:t>2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262188" y="4221173"/>
          <a:ext cx="3463925" cy="708025"/>
        </p:xfrm>
        <a:graphic>
          <a:graphicData uri="http://schemas.openxmlformats.org/presentationml/2006/ole">
            <p:oleObj spid="_x0000_s4098" name="Equation" r:id="rId3" imgW="2044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Perhitungan IRR</a:t>
            </a:r>
            <a:endParaRPr lang="id-ID" dirty="0"/>
          </a:p>
        </p:txBody>
      </p:sp>
      <p:graphicFrame>
        <p:nvGraphicFramePr>
          <p:cNvPr id="4" name="Group 148"/>
          <p:cNvGraphicFramePr>
            <a:graphicFrameLocks noGrp="1"/>
          </p:cNvGraphicFramePr>
          <p:nvPr>
            <p:ph sz="half" idx="4294967295"/>
          </p:nvPr>
        </p:nvGraphicFramePr>
        <p:xfrm>
          <a:off x="642910" y="1714488"/>
          <a:ext cx="7500989" cy="4550282"/>
        </p:xfrm>
        <a:graphic>
          <a:graphicData uri="http://schemas.openxmlformats.org/drawingml/2006/table">
            <a:tbl>
              <a:tblPr/>
              <a:tblGrid>
                <a:gridCol w="889333"/>
                <a:gridCol w="1322331"/>
                <a:gridCol w="1125278"/>
                <a:gridCol w="1521977"/>
                <a:gridCol w="1319739"/>
                <a:gridCol w="1322331"/>
              </a:tblGrid>
              <a:tr h="527539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D.F.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D.F.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-12,713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0,8065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-12,713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0,6504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3,652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0,5245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3,652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4,126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0,4230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4,126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0,3411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0,3704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0,2751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5,336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0,2218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5,336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0,2660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0,1789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82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5,863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0,1443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5,863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0,1911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6,115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0,1164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6,115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</a:t>
                      </a: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11.115,73</a:t>
                      </a: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-48,94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187450" y="1549400"/>
          <a:ext cx="3890963" cy="1708150"/>
        </p:xfrm>
        <a:graphic>
          <a:graphicData uri="http://schemas.openxmlformats.org/presentationml/2006/ole">
            <p:oleObj spid="_x0000_s5122" name="Equation" r:id="rId3" imgW="2412720" imgH="10918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42976" y="3500438"/>
            <a:ext cx="72866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IRR 23,97%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SOCC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18%,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layak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. </a:t>
            </a:r>
            <a:endParaRPr lang="id-ID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900113" y="2757488"/>
          <a:ext cx="7056437" cy="1157287"/>
        </p:xfrm>
        <a:graphic>
          <a:graphicData uri="http://schemas.openxmlformats.org/presentationml/2006/ole">
            <p:oleObj spid="_x0000_s6146" name="Equation" r:id="rId3" imgW="5029200" imgH="850680" progId="Equation.3">
              <p:embed/>
            </p:oleObj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79200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r>
              <a:rPr lang="en-US" sz="1600" dirty="0"/>
              <a:t>Dari </a:t>
            </a:r>
            <a:r>
              <a:rPr lang="en-US" sz="1600" dirty="0" err="1"/>
              <a:t>Contoh</a:t>
            </a:r>
            <a:r>
              <a:rPr lang="en-US" sz="1600" dirty="0"/>
              <a:t> 2, IRR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yang </a:t>
            </a:r>
            <a:r>
              <a:rPr lang="en-US" sz="1600" dirty="0" err="1"/>
              <a:t>menyamakan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harga</a:t>
            </a:r>
            <a:r>
              <a:rPr lang="en-US" sz="1600" dirty="0"/>
              <a:t> </a:t>
            </a:r>
            <a:r>
              <a:rPr lang="en-US" sz="1600" dirty="0" err="1"/>
              <a:t>beli</a:t>
            </a:r>
            <a:r>
              <a:rPr lang="en-US" sz="1600" dirty="0"/>
              <a:t> </a:t>
            </a:r>
            <a:r>
              <a:rPr lang="en-US" sz="1600" dirty="0" err="1"/>
              <a:t>aset</a:t>
            </a:r>
            <a:r>
              <a:rPr lang="en-US" sz="1600" dirty="0"/>
              <a:t> (Original outlays) </a:t>
            </a:r>
            <a:r>
              <a:rPr lang="en-US" sz="1600" dirty="0" err="1"/>
              <a:t>dengan</a:t>
            </a:r>
            <a:r>
              <a:rPr lang="en-US" sz="1600" dirty="0"/>
              <a:t> present value. </a:t>
            </a:r>
            <a:r>
              <a:rPr lang="en-US" sz="1600" dirty="0" err="1"/>
              <a:t>Jadi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PV=OO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dicari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. Tingkat </a:t>
            </a:r>
            <a:r>
              <a:rPr lang="en-US" sz="1600" dirty="0" err="1"/>
              <a:t>bunga</a:t>
            </a:r>
            <a:r>
              <a:rPr lang="en-US" sz="1600" dirty="0"/>
              <a:t> I </a:t>
            </a:r>
            <a:r>
              <a:rPr lang="en-US" sz="1600" dirty="0" err="1"/>
              <a:t>menghasilkan</a:t>
            </a:r>
            <a:r>
              <a:rPr lang="en-US" sz="1600" dirty="0"/>
              <a:t> PV &lt; OO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 II </a:t>
            </a:r>
            <a:r>
              <a:rPr lang="en-US" sz="1600" dirty="0" err="1"/>
              <a:t>menghasilkan</a:t>
            </a:r>
            <a:r>
              <a:rPr lang="en-US" sz="1600" dirty="0"/>
              <a:t> PV &gt; OO.</a:t>
            </a:r>
          </a:p>
          <a:p>
            <a:r>
              <a:rPr lang="en-US" sz="1600" dirty="0"/>
              <a:t>PV I </a:t>
            </a:r>
            <a:r>
              <a:rPr lang="en-US" sz="1600" dirty="0" err="1"/>
              <a:t>dengan</a:t>
            </a:r>
            <a:r>
              <a:rPr lang="en-US" sz="1600" dirty="0"/>
              <a:t> DF=18% </a:t>
            </a:r>
            <a:r>
              <a:rPr lang="en-US" sz="1600" dirty="0" err="1"/>
              <a:t>menghasilkan</a:t>
            </a:r>
            <a:r>
              <a:rPr lang="en-US" sz="1600" dirty="0"/>
              <a:t> Rp.69.100.059,- </a:t>
            </a:r>
            <a:r>
              <a:rPr lang="en-US" sz="1600" dirty="0" err="1"/>
              <a:t>dan</a:t>
            </a:r>
            <a:r>
              <a:rPr lang="en-US" sz="1600" dirty="0"/>
              <a:t> PV II </a:t>
            </a:r>
            <a:r>
              <a:rPr lang="en-US" sz="1600" dirty="0" err="1"/>
              <a:t>dengan</a:t>
            </a:r>
            <a:r>
              <a:rPr lang="en-US" sz="1600" dirty="0"/>
              <a:t> DF=14% </a:t>
            </a:r>
            <a:r>
              <a:rPr lang="en-US" sz="1600" dirty="0" err="1"/>
              <a:t>adalah</a:t>
            </a:r>
            <a:r>
              <a:rPr lang="en-US" sz="1600" dirty="0"/>
              <a:t>: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750" y="4005263"/>
            <a:ext cx="828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r>
              <a:rPr lang="en-US" sz="1600"/>
              <a:t>Berdasarkan pada hasil perhitungan di atas, maka:</a:t>
            </a:r>
          </a:p>
          <a:p>
            <a:endParaRPr lang="en-US" sz="1600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900113" y="4365625"/>
          <a:ext cx="5041900" cy="1873250"/>
        </p:xfrm>
        <a:graphic>
          <a:graphicData uri="http://schemas.openxmlformats.org/presentationml/2006/ole">
            <p:oleObj spid="_x0000_s6147" name="Equation" r:id="rId4" imgW="3949560" imgH="1473120" progId="Equation.3">
              <p:embed/>
            </p:oleObj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135688" y="4845050"/>
            <a:ext cx="2930525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/>
              <a:t>IRR=14,79% lebih kecil</a:t>
            </a:r>
          </a:p>
          <a:p>
            <a:r>
              <a:rPr lang="en-US"/>
              <a:t>dari tingkat bunga yang</a:t>
            </a:r>
          </a:p>
          <a:p>
            <a:r>
              <a:rPr lang="en-US"/>
              <a:t>berlaku (DF) yi 18%</a:t>
            </a:r>
          </a:p>
          <a:p>
            <a:r>
              <a:rPr lang="en-US"/>
              <a:t>berarti penggantian mesin</a:t>
            </a:r>
          </a:p>
          <a:p>
            <a:r>
              <a:rPr lang="en-US"/>
              <a:t>tidak layak.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430213">
              <a:buNone/>
            </a:pPr>
            <a:r>
              <a:rPr lang="id-ID" sz="2400" dirty="0" smtClean="0"/>
              <a:t>1.	</a:t>
            </a:r>
            <a:r>
              <a:rPr lang="en-US" sz="2400" dirty="0" err="1" smtClean="0">
                <a:ea typeface="Microsoft YaHei" charset="-122"/>
              </a:rPr>
              <a:t>Suatu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proyek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investasi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pembangunan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jalan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tol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lingkar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Mojosongo</a:t>
            </a:r>
            <a:r>
              <a:rPr lang="en-US" sz="2400" dirty="0" smtClean="0">
                <a:ea typeface="Microsoft YaHei" charset="-122"/>
              </a:rPr>
              <a:t> Surakarta </a:t>
            </a:r>
            <a:r>
              <a:rPr lang="en-US" sz="2400" dirty="0" err="1" smtClean="0">
                <a:ea typeface="Microsoft YaHei" charset="-122"/>
              </a:rPr>
              <a:t>direncanakan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akan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dibangun</a:t>
            </a:r>
            <a:r>
              <a:rPr lang="en-US" sz="2400" dirty="0" smtClean="0">
                <a:ea typeface="Microsoft YaHei" charset="-122"/>
              </a:rPr>
              <a:t>.  </a:t>
            </a:r>
            <a:r>
              <a:rPr lang="en-US" sz="2400" dirty="0" err="1" smtClean="0">
                <a:ea typeface="Microsoft YaHei" charset="-122"/>
              </a:rPr>
              <a:t>Namun</a:t>
            </a:r>
            <a:r>
              <a:rPr lang="en-US" sz="2400" dirty="0" smtClean="0">
                <a:ea typeface="Microsoft YaHei" charset="-122"/>
              </a:rPr>
              <a:t>, </a:t>
            </a:r>
            <a:r>
              <a:rPr lang="en-US" sz="2400" dirty="0" err="1" smtClean="0">
                <a:ea typeface="Microsoft YaHei" charset="-122"/>
              </a:rPr>
              <a:t>sebelum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dimulai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pembangunan</a:t>
            </a:r>
            <a:r>
              <a:rPr lang="en-US" sz="2400" dirty="0" smtClean="0">
                <a:ea typeface="Microsoft YaHei" charset="-122"/>
              </a:rPr>
              <a:t>, </a:t>
            </a:r>
            <a:r>
              <a:rPr lang="en-US" sz="2400" dirty="0" err="1" smtClean="0">
                <a:ea typeface="Microsoft YaHei" charset="-122"/>
              </a:rPr>
              <a:t>pihak</a:t>
            </a:r>
            <a:r>
              <a:rPr lang="en-US" sz="2400" dirty="0" smtClean="0">
                <a:ea typeface="Microsoft YaHei" charset="-122"/>
              </a:rPr>
              <a:t> investor </a:t>
            </a:r>
            <a:r>
              <a:rPr lang="en-US" sz="2400" dirty="0" err="1" smtClean="0">
                <a:ea typeface="Microsoft YaHei" charset="-122"/>
              </a:rPr>
              <a:t>membuat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studi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kelayakan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investasi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jalan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tol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apakah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proyek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tersebut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i="1" dirty="0" smtClean="0">
                <a:ea typeface="Microsoft YaHei" charset="-122"/>
              </a:rPr>
              <a:t>go or not go</a:t>
            </a:r>
            <a:r>
              <a:rPr lang="en-US" sz="2400" dirty="0" smtClean="0">
                <a:ea typeface="Microsoft YaHei" charset="-122"/>
              </a:rPr>
              <a:t>. </a:t>
            </a:r>
            <a:r>
              <a:rPr lang="en-US" sz="2400" dirty="0" err="1" smtClean="0">
                <a:ea typeface="Microsoft YaHei" charset="-122"/>
              </a:rPr>
              <a:t>Hasil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investigasi</a:t>
            </a:r>
            <a:r>
              <a:rPr lang="en-US" sz="2400" dirty="0" smtClean="0">
                <a:ea typeface="Microsoft YaHei" charset="-122"/>
              </a:rPr>
              <a:t> investor </a:t>
            </a:r>
            <a:r>
              <a:rPr lang="en-US" sz="2400" dirty="0" err="1" smtClean="0">
                <a:ea typeface="Microsoft YaHei" charset="-122"/>
              </a:rPr>
              <a:t>disajikan</a:t>
            </a:r>
            <a:r>
              <a:rPr lang="en-US" sz="2400" dirty="0" smtClean="0">
                <a:ea typeface="Microsoft YaHei" charset="-122"/>
              </a:rPr>
              <a:t> </a:t>
            </a:r>
            <a:r>
              <a:rPr lang="en-US" sz="2400" dirty="0" err="1" smtClean="0">
                <a:ea typeface="Microsoft YaHei" charset="-122"/>
              </a:rPr>
              <a:t>dalam</a:t>
            </a:r>
            <a:r>
              <a:rPr lang="en-US" sz="2400" dirty="0" smtClean="0">
                <a:ea typeface="Microsoft YaHei" charset="-122"/>
              </a:rPr>
              <a:t> table </a:t>
            </a:r>
            <a:r>
              <a:rPr lang="en-US" sz="2400" dirty="0" err="1" smtClean="0">
                <a:ea typeface="Microsoft YaHei" charset="-122"/>
              </a:rPr>
              <a:t>berikut</a:t>
            </a:r>
            <a:r>
              <a:rPr lang="en-US" sz="2400" dirty="0" smtClean="0">
                <a:ea typeface="Microsoft YaHei" charset="-122"/>
              </a:rPr>
              <a:t>: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/>
        </p:nvGraphicFramePr>
        <p:xfrm>
          <a:off x="609600" y="496270"/>
          <a:ext cx="7605738" cy="5004430"/>
        </p:xfrm>
        <a:graphic>
          <a:graphicData uri="http://schemas.openxmlformats.org/drawingml/2006/table">
            <a:tbl>
              <a:tblPr/>
              <a:tblGrid>
                <a:gridCol w="1086318"/>
                <a:gridCol w="1810531"/>
                <a:gridCol w="2318989"/>
                <a:gridCol w="2389900"/>
              </a:tblGrid>
              <a:tr h="500443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No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Tahun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Nilai Bruto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4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Benefit</a:t>
                      </a:r>
                    </a:p>
                  </a:txBody>
                  <a:tcPr marL="68760" marR="68760" marT="20160" marB="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Biaya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2008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1.489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2009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1.294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2.735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3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2.711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3.284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4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4.251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4.300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2012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5.730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2.821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6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2013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6.161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2.200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7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2014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6.161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1.532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  <a:tr h="5004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2015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6.161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  <a:ea typeface="Microsoft YaHei"/>
                        </a:defRPr>
                      </a:lvl9pPr>
                      <a:extLst/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4.000</a:t>
                      </a:r>
                    </a:p>
                  </a:txBody>
                  <a:tcPr marL="68760" marR="68760" marT="2016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785794"/>
            <a:ext cx="8001056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en-US" sz="2800" i="1" dirty="0" err="1"/>
              <a:t>Semua</a:t>
            </a:r>
            <a:r>
              <a:rPr lang="en-US" sz="2800" i="1" dirty="0"/>
              <a:t> </a:t>
            </a:r>
            <a:r>
              <a:rPr lang="en-US" sz="2800" i="1" dirty="0" err="1"/>
              <a:t>angka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jutaan</a:t>
            </a:r>
            <a:r>
              <a:rPr lang="en-US" sz="2800" i="1" dirty="0"/>
              <a:t> rupiah</a:t>
            </a:r>
          </a:p>
          <a:p>
            <a:pPr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en-US" sz="2800" dirty="0"/>
              <a:t>Dari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investigasi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, </a:t>
            </a:r>
            <a:r>
              <a:rPr lang="en-US" sz="2800" i="1" dirty="0"/>
              <a:t>discount rate</a:t>
            </a:r>
            <a:r>
              <a:rPr lang="en-US" sz="2800" dirty="0"/>
              <a:t> yang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20%, </a:t>
            </a:r>
            <a:r>
              <a:rPr lang="en-US" sz="2800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diperkirakan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3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social discount </a:t>
            </a:r>
            <a:r>
              <a:rPr lang="en-US" sz="2800" dirty="0" err="1"/>
              <a:t>ratenya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25%.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,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 yang </a:t>
            </a:r>
            <a:r>
              <a:rPr lang="en-US" sz="2800" dirty="0" err="1"/>
              <a:t>Saudara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en-US" sz="2800" i="1" dirty="0"/>
              <a:t>go or not </a:t>
            </a:r>
            <a:r>
              <a:rPr lang="en-US" sz="2800" i="1" dirty="0" smtClean="0"/>
              <a:t>go</a:t>
            </a:r>
            <a:r>
              <a:rPr lang="id-ID" sz="2800" i="1" dirty="0" smtClean="0"/>
              <a:t>?</a:t>
            </a:r>
            <a:endParaRPr lang="en-US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Baik tidaknya suatu proyek dibandingkan dengan suatu patokan umum</a:t>
            </a:r>
          </a:p>
          <a:p>
            <a:r>
              <a:rPr lang="id-ID" sz="2800" dirty="0" smtClean="0"/>
              <a:t>Pengurutan serangkaian proyek atau alternatif suatu proyek tertentu menurut keuntungan nettonya masing-masing 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Penilaian Proyek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Kelompok Proyek </a:t>
            </a:r>
            <a:endParaRPr lang="id-ID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Proyek-proyek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</a:rPr>
              <a:t>mutually exclusive alternatives</a:t>
            </a:r>
          </a:p>
          <a:p>
            <a:pPr eaLnBrk="1" hangingPunct="1"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Proyek-proyek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bukan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</a:rPr>
              <a:t>mutually exclusive alternatives</a:t>
            </a:r>
          </a:p>
          <a:p>
            <a:pPr eaLnBrk="1" hangingPunct="1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Dua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mrp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</a:rPr>
              <a:t>mutually exclusive alternatives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apabila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dlm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salah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diantaranya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meniadakan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kemungkinan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lainnya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i="1" dirty="0" smtClean="0"/>
              <a:t>Mutually Exclusive Alternative disebabkan:</a:t>
            </a:r>
            <a:endParaRPr lang="id-ID" i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Dana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tersedia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tdk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cukup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utk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membiayai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peluang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investasi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bersangkutan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Proyek-proyek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tsb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pd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hakikatnya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mrp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proyek-proyek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menghasilkan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jenis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brg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/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sasaran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sama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scr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fisik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tdk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dpt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dilaksanakan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scr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bersama-sama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Proyek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scr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hukum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adat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pertimbangan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lainnya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memp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sifat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bertentangan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Macam-macam Kriteria Investasi</a:t>
            </a:r>
            <a:endParaRPr lang="id-ID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Tahoma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Payback Period</a:t>
            </a:r>
          </a:p>
          <a:p>
            <a:pPr eaLnBrk="1" hangingPunct="1">
              <a:spcBef>
                <a:spcPts val="9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Net Present Value (NPV)</a:t>
            </a:r>
          </a:p>
          <a:p>
            <a:pPr eaLnBrk="1" hangingPunct="1">
              <a:spcBef>
                <a:spcPts val="9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Internal Rate of Return (IRR)</a:t>
            </a:r>
          </a:p>
          <a:p>
            <a:pPr eaLnBrk="1" hangingPunct="1">
              <a:spcBef>
                <a:spcPts val="9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Gross Benefit Cost Ratio (Gross B/C Ratio)</a:t>
            </a:r>
          </a:p>
          <a:p>
            <a:pPr eaLnBrk="1" hangingPunct="1">
              <a:spcBef>
                <a:spcPts val="900"/>
              </a:spcBef>
              <a:buClr>
                <a:srgbClr val="FFCC66"/>
              </a:buClr>
              <a:buSzPct val="65000"/>
              <a:buFont typeface="Wingdings" charset="2"/>
              <a:buChar char=""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Net Benefit Cost Ratio (Net B/C Ratio)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(</a:t>
            </a:r>
            <a:r>
              <a:rPr lang="en-US" b="1" i="1" dirty="0" smtClean="0"/>
              <a:t>present value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i="1" dirty="0" smtClean="0"/>
              <a:t>benefit</a:t>
            </a:r>
            <a:r>
              <a:rPr lang="en-US" dirty="0" smtClean="0"/>
              <a:t> (</a:t>
            </a:r>
            <a:r>
              <a:rPr lang="en-US" dirty="0" err="1" smtClean="0"/>
              <a:t>manfaat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cost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discount rate 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Net Present Value (NPV)</a:t>
            </a:r>
            <a:endParaRPr lang="id-ID" dirty="0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820744" y="2928934"/>
          <a:ext cx="4679950" cy="1797050"/>
        </p:xfrm>
        <a:graphic>
          <a:graphicData uri="http://schemas.openxmlformats.org/presentationml/2006/ole">
            <p:oleObj spid="_x0000_s1028" name="Equation" r:id="rId3" imgW="1143000" imgH="431800" progId="Equation.3">
              <p:embed/>
            </p:oleObj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48" y="4941888"/>
            <a:ext cx="5400675" cy="396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 dirty="0">
                <a:cs typeface="Times New Roman" pitchFamily="18" charset="0"/>
              </a:rPr>
              <a:t>NPV = (</a:t>
            </a:r>
            <a:r>
              <a:rPr lang="en-US" sz="2000" b="1" dirty="0" err="1">
                <a:cs typeface="Times New Roman" pitchFamily="18" charset="0"/>
              </a:rPr>
              <a:t>manfaat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b="1" dirty="0" err="1">
                <a:cs typeface="Times New Roman" pitchFamily="18" charset="0"/>
              </a:rPr>
              <a:t>bersih</a:t>
            </a:r>
            <a:r>
              <a:rPr lang="en-US" sz="2000" b="1" dirty="0">
                <a:cs typeface="Times New Roman" pitchFamily="18" charset="0"/>
              </a:rPr>
              <a:t>) x (</a:t>
            </a:r>
            <a:r>
              <a:rPr lang="en-US" sz="2000" b="1" i="1" dirty="0">
                <a:cs typeface="Times New Roman" pitchFamily="18" charset="0"/>
              </a:rPr>
              <a:t>Discount Factor</a:t>
            </a:r>
            <a:r>
              <a:rPr lang="en-US" sz="2000" b="1" dirty="0">
                <a:cs typeface="Times New Roman" pitchFamily="18" charset="0"/>
              </a:rPr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,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/>
              <a:t>Dana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: </a:t>
            </a:r>
            <a:r>
              <a:rPr lang="en-US" sz="2000" dirty="0" err="1" smtClean="0"/>
              <a:t>Rp</a:t>
            </a:r>
            <a:r>
              <a:rPr lang="en-US" sz="2000" dirty="0" smtClean="0"/>
              <a:t>. 35.000.000,- </a:t>
            </a:r>
            <a:r>
              <a:rPr lang="en-US" sz="2000" dirty="0" err="1" smtClean="0"/>
              <a:t>dialokasikan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2 </a:t>
            </a:r>
            <a:r>
              <a:rPr lang="en-US" sz="2000" dirty="0" err="1" smtClean="0"/>
              <a:t>tahun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id-ID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persiapan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20.000.000,-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15.000.000,-.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pabrik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ke-2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kontruksi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rekapitulasi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5.000.000,- per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tahun-tahun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1. </a:t>
            </a:r>
            <a:endParaRPr lang="id-ID" sz="2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/>
              <a:t>Benefit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hasil-hasil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.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10.000.000,-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tahun-tahun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1.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pembukaan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mengolah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pertanian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NPV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diskon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18%?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Kriteria Investasi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err="1" smtClean="0"/>
              <a:t>Kriteria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NPV &gt; 0 (</a:t>
            </a:r>
            <a:r>
              <a:rPr lang="en-US" sz="2400" dirty="0" err="1" smtClean="0"/>
              <a:t>nol</a:t>
            </a:r>
            <a:r>
              <a:rPr lang="en-US" sz="2400" dirty="0" smtClean="0"/>
              <a:t>) </a:t>
            </a:r>
            <a:r>
              <a:rPr lang="en-US" sz="2400" dirty="0" smtClean="0">
                <a:cs typeface="Arial" charset="0"/>
              </a:rPr>
              <a:t>→ </a:t>
            </a:r>
            <a:r>
              <a:rPr lang="en-US" sz="2400" dirty="0" err="1" smtClean="0">
                <a:cs typeface="Arial" charset="0"/>
              </a:rPr>
              <a:t>usaha</a:t>
            </a:r>
            <a:r>
              <a:rPr lang="en-US" sz="2400" dirty="0" smtClean="0">
                <a:cs typeface="Arial" charset="0"/>
              </a:rPr>
              <a:t>/</a:t>
            </a:r>
            <a:r>
              <a:rPr lang="en-US" sz="2400" dirty="0" err="1" smtClean="0">
                <a:cs typeface="Arial" charset="0"/>
              </a:rPr>
              <a:t>proyek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layak</a:t>
            </a:r>
            <a:r>
              <a:rPr lang="en-US" sz="2400" dirty="0" smtClean="0">
                <a:cs typeface="Arial" charset="0"/>
              </a:rPr>
              <a:t> (feasible) </a:t>
            </a:r>
            <a:r>
              <a:rPr lang="en-US" sz="2400" dirty="0" err="1" smtClean="0">
                <a:cs typeface="Arial" charset="0"/>
              </a:rPr>
              <a:t>untuk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dilaksanakan</a:t>
            </a:r>
            <a:endParaRPr lang="en-US" sz="2400" dirty="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cs typeface="Arial" charset="0"/>
              </a:rPr>
              <a:t>NPV &lt; 0 (</a:t>
            </a:r>
            <a:r>
              <a:rPr lang="en-US" sz="2400" dirty="0" err="1" smtClean="0">
                <a:cs typeface="Arial" charset="0"/>
              </a:rPr>
              <a:t>nol</a:t>
            </a:r>
            <a:r>
              <a:rPr lang="en-US" sz="2400" dirty="0" smtClean="0">
                <a:cs typeface="Arial" charset="0"/>
              </a:rPr>
              <a:t>) → </a:t>
            </a:r>
            <a:r>
              <a:rPr lang="en-US" sz="2400" dirty="0" err="1" smtClean="0">
                <a:cs typeface="Arial" charset="0"/>
              </a:rPr>
              <a:t>usaha</a:t>
            </a:r>
            <a:r>
              <a:rPr lang="en-US" sz="2400" dirty="0" smtClean="0">
                <a:cs typeface="Arial" charset="0"/>
              </a:rPr>
              <a:t>/</a:t>
            </a:r>
            <a:r>
              <a:rPr lang="en-US" sz="2400" dirty="0" err="1" smtClean="0">
                <a:cs typeface="Arial" charset="0"/>
              </a:rPr>
              <a:t>proyek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tidak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layak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(non feasible</a:t>
            </a:r>
            <a:r>
              <a:rPr lang="en-US" sz="2400" dirty="0" smtClean="0">
                <a:cs typeface="Arial" charset="0"/>
              </a:rPr>
              <a:t>) </a:t>
            </a:r>
            <a:r>
              <a:rPr lang="en-US" sz="2400" dirty="0" err="1" smtClean="0">
                <a:cs typeface="Arial" charset="0"/>
              </a:rPr>
              <a:t>untuk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dilaksanakan</a:t>
            </a:r>
            <a:endParaRPr lang="en-US" sz="2400" dirty="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cs typeface="Arial" charset="0"/>
              </a:rPr>
              <a:t>NPV = 0 (</a:t>
            </a:r>
            <a:r>
              <a:rPr lang="en-US" sz="2400" dirty="0" err="1" smtClean="0">
                <a:cs typeface="Arial" charset="0"/>
              </a:rPr>
              <a:t>nol</a:t>
            </a:r>
            <a:r>
              <a:rPr lang="en-US" sz="2400" dirty="0" smtClean="0">
                <a:cs typeface="Arial" charset="0"/>
              </a:rPr>
              <a:t>) → </a:t>
            </a:r>
            <a:r>
              <a:rPr lang="en-US" sz="2400" dirty="0" err="1" smtClean="0">
                <a:cs typeface="Arial" charset="0"/>
              </a:rPr>
              <a:t>usaha</a:t>
            </a:r>
            <a:r>
              <a:rPr lang="en-US" sz="2400" dirty="0" smtClean="0">
                <a:cs typeface="Arial" charset="0"/>
              </a:rPr>
              <a:t>/</a:t>
            </a:r>
            <a:r>
              <a:rPr lang="en-US" sz="2400" dirty="0" err="1" smtClean="0">
                <a:cs typeface="Arial" charset="0"/>
              </a:rPr>
              <a:t>proyek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berada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dalam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keadaan</a:t>
            </a:r>
            <a:r>
              <a:rPr lang="en-US" sz="2400" dirty="0" smtClean="0">
                <a:cs typeface="Arial" charset="0"/>
              </a:rPr>
              <a:t> BEP </a:t>
            </a:r>
            <a:r>
              <a:rPr lang="en-US" sz="2400" dirty="0" err="1" smtClean="0">
                <a:cs typeface="Arial" charset="0"/>
              </a:rPr>
              <a:t>dimana</a:t>
            </a:r>
            <a:r>
              <a:rPr lang="en-US" sz="2400" dirty="0" smtClean="0">
                <a:cs typeface="Arial" charset="0"/>
              </a:rPr>
              <a:t> </a:t>
            </a:r>
            <a:endParaRPr lang="id-ID" sz="2400" dirty="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cs typeface="Arial" charset="0"/>
              </a:rPr>
              <a:t>TR=TC </a:t>
            </a:r>
            <a:r>
              <a:rPr lang="en-US" sz="2400" dirty="0" err="1" smtClean="0">
                <a:cs typeface="Arial" charset="0"/>
              </a:rPr>
              <a:t>dalam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bentuk</a:t>
            </a:r>
            <a:r>
              <a:rPr lang="en-US" sz="2400" dirty="0" smtClean="0">
                <a:cs typeface="Arial" charset="0"/>
              </a:rPr>
              <a:t> present value.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NPV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,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benefit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45"/>
          <p:cNvGraphicFramePr>
            <a:graphicFrameLocks/>
          </p:cNvGraphicFramePr>
          <p:nvPr/>
        </p:nvGraphicFramePr>
        <p:xfrm>
          <a:off x="684213" y="923915"/>
          <a:ext cx="7776634" cy="4648225"/>
        </p:xfrm>
        <a:graphic>
          <a:graphicData uri="http://schemas.openxmlformats.org/drawingml/2006/table">
            <a:tbl>
              <a:tblPr/>
              <a:tblGrid>
                <a:gridCol w="654049"/>
                <a:gridCol w="1291167"/>
                <a:gridCol w="971551"/>
                <a:gridCol w="973667"/>
                <a:gridCol w="969433"/>
                <a:gridCol w="975783"/>
                <a:gridCol w="969433"/>
                <a:gridCol w="971551"/>
              </a:tblGrid>
              <a:tr h="52548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Investasi 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Operasi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Cost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D.F.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-12,713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3,652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4,126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0,3704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5,336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0,2660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535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5,863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0,1911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6,115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38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</a:t>
                      </a: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11.115,73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2910" y="285728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dirty="0" err="1"/>
              <a:t>Tabel</a:t>
            </a:r>
            <a:r>
              <a:rPr lang="en-US" dirty="0"/>
              <a:t> 1: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NPV                                    </a:t>
            </a:r>
            <a:r>
              <a:rPr lang="en-US" sz="1400" dirty="0" smtClean="0"/>
              <a:t>(</a:t>
            </a:r>
            <a:r>
              <a:rPr lang="en-US" sz="1400" dirty="0" err="1" smtClean="0"/>
              <a:t>dalam</a:t>
            </a:r>
            <a:r>
              <a:rPr lang="en-US" sz="1400" dirty="0" smtClean="0"/>
              <a:t> Rp.000,-)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978</Words>
  <Application>Microsoft Office PowerPoint</Application>
  <PresentationFormat>On-screen Show (4:3)</PresentationFormat>
  <Paragraphs>408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Equation</vt:lpstr>
      <vt:lpstr>KRITERIA INVESTASI NPV DAN IRR</vt:lpstr>
      <vt:lpstr>Penilaian Proyek</vt:lpstr>
      <vt:lpstr>Kelompok Proyek </vt:lpstr>
      <vt:lpstr>Mutually Exclusive Alternative disebabkan:</vt:lpstr>
      <vt:lpstr>Macam-macam Kriteria Investasi</vt:lpstr>
      <vt:lpstr>Net Present Value (NPV)</vt:lpstr>
      <vt:lpstr>Contoh 1</vt:lpstr>
      <vt:lpstr>Kriteria Investasi</vt:lpstr>
      <vt:lpstr>Slide 9</vt:lpstr>
      <vt:lpstr>Slide 10</vt:lpstr>
      <vt:lpstr>Slide 11</vt:lpstr>
      <vt:lpstr>Slide 12</vt:lpstr>
      <vt:lpstr>Internal Rate of Return (IRR)</vt:lpstr>
      <vt:lpstr>Perhitungan IRR</vt:lpstr>
      <vt:lpstr>Slide 15</vt:lpstr>
      <vt:lpstr>Slide 16</vt:lpstr>
      <vt:lpstr>TUGAS</vt:lpstr>
      <vt:lpstr>Slide 18</vt:lpstr>
      <vt:lpstr>Slide 19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KRITERIA INVESTASI NPV DAN IRR</dc:title>
  <dc:creator>user</dc:creator>
  <cp:lastModifiedBy>rhina</cp:lastModifiedBy>
  <cp:revision>5</cp:revision>
  <dcterms:created xsi:type="dcterms:W3CDTF">2016-04-28T01:17:10Z</dcterms:created>
  <dcterms:modified xsi:type="dcterms:W3CDTF">2019-05-06T02:32:52Z</dcterms:modified>
</cp:coreProperties>
</file>