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9" r:id="rId5"/>
    <p:sldId id="266" r:id="rId6"/>
    <p:sldId id="271" r:id="rId7"/>
    <p:sldId id="259" r:id="rId8"/>
    <p:sldId id="260" r:id="rId9"/>
    <p:sldId id="261" r:id="rId10"/>
    <p:sldId id="262" r:id="rId11"/>
    <p:sldId id="263" r:id="rId12"/>
    <p:sldId id="272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69C9501-FF6D-4DE0-9F2A-EEE970DCAEB1}" type="datetimeFigureOut">
              <a:rPr lang="id-ID" smtClean="0"/>
              <a:t>22/11/2020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6E47960-4A04-4617-8537-EE321607F9A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9501-FF6D-4DE0-9F2A-EEE970DCAEB1}" type="datetimeFigureOut">
              <a:rPr lang="id-ID" smtClean="0"/>
              <a:t>22/11/2020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7960-4A04-4617-8537-EE321607F9A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9501-FF6D-4DE0-9F2A-EEE970DCAEB1}" type="datetimeFigureOut">
              <a:rPr lang="id-ID" smtClean="0"/>
              <a:t>22/11/2020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7960-4A04-4617-8537-EE321607F9A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9501-FF6D-4DE0-9F2A-EEE970DCAEB1}" type="datetimeFigureOut">
              <a:rPr lang="id-ID" smtClean="0"/>
              <a:t>22/11/2020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7960-4A04-4617-8537-EE321607F9A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9501-FF6D-4DE0-9F2A-EEE970DCAEB1}" type="datetimeFigureOut">
              <a:rPr lang="id-ID" smtClean="0"/>
              <a:t>22/11/2020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7960-4A04-4617-8537-EE321607F9A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9501-FF6D-4DE0-9F2A-EEE970DCAEB1}" type="datetimeFigureOut">
              <a:rPr lang="id-ID" smtClean="0"/>
              <a:t>22/11/2020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7960-4A04-4617-8537-EE321607F9AA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9501-FF6D-4DE0-9F2A-EEE970DCAEB1}" type="datetimeFigureOut">
              <a:rPr lang="id-ID" smtClean="0"/>
              <a:t>22/11/2020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7960-4A04-4617-8537-EE321607F9A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9501-FF6D-4DE0-9F2A-EEE970DCAEB1}" type="datetimeFigureOut">
              <a:rPr lang="id-ID" smtClean="0"/>
              <a:t>22/11/2020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7960-4A04-4617-8537-EE321607F9A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9501-FF6D-4DE0-9F2A-EEE970DCAEB1}" type="datetimeFigureOut">
              <a:rPr lang="id-ID" smtClean="0"/>
              <a:t>22/11/2020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7960-4A04-4617-8537-EE321607F9A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69C9501-FF6D-4DE0-9F2A-EEE970DCAEB1}" type="datetimeFigureOut">
              <a:rPr lang="id-ID" smtClean="0"/>
              <a:t>22/11/2020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6E47960-4A04-4617-8537-EE321607F9A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69C9501-FF6D-4DE0-9F2A-EEE970DCAEB1}" type="datetimeFigureOut">
              <a:rPr lang="id-ID" smtClean="0"/>
              <a:t>22/11/2020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6E47960-4A04-4617-8537-EE321607F9A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69C9501-FF6D-4DE0-9F2A-EEE970DCAEB1}" type="datetimeFigureOut">
              <a:rPr lang="id-ID" smtClean="0"/>
              <a:t>22/11/2020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6E47960-4A04-4617-8537-EE321607F9A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Koersi" TargetMode="External"/><Relationship Id="rId2" Type="http://schemas.openxmlformats.org/officeDocument/2006/relationships/hyperlink" Target="https://id.wikipedia.org/wiki/Dominas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d.wikipedia.org/wiki/Perubahan_sosia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6552728" cy="2868168"/>
          </a:xfrm>
        </p:spPr>
        <p:txBody>
          <a:bodyPr>
            <a:normAutofit/>
          </a:bodyPr>
          <a:lstStyle/>
          <a:p>
            <a:r>
              <a:rPr lang="id-ID" sz="4400" dirty="0"/>
              <a:t>Konflik Antar Etnik di Indonesia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4149080"/>
            <a:ext cx="5114778" cy="110124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id-ID" dirty="0">
                <a:solidFill>
                  <a:schemeClr val="tx1"/>
                </a:solidFill>
              </a:rPr>
              <a:t>Pertemuan 7</a:t>
            </a:r>
          </a:p>
          <a:p>
            <a:pPr algn="r"/>
            <a:endParaRPr lang="id-ID" dirty="0">
              <a:solidFill>
                <a:schemeClr val="tx1"/>
              </a:solidFill>
            </a:endParaRPr>
          </a:p>
          <a:p>
            <a:pPr algn="r"/>
            <a:r>
              <a:rPr lang="id-ID" dirty="0">
                <a:solidFill>
                  <a:schemeClr val="tx1"/>
                </a:solidFill>
              </a:rPr>
              <a:t>Ghufronudin, S. Pd, M. Sos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5322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PARADIGMA STRUKTURAL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memandang bahwa konflik etnis sebagai isu yang erat kaitannya </a:t>
            </a:r>
            <a:r>
              <a:rPr lang="id-ID" b="1" dirty="0"/>
              <a:t>persoalan struktural</a:t>
            </a:r>
          </a:p>
          <a:p>
            <a:r>
              <a:rPr lang="id-ID" dirty="0"/>
              <a:t>yaitu: </a:t>
            </a:r>
          </a:p>
          <a:p>
            <a:pPr marL="0" indent="0">
              <a:buNone/>
            </a:pPr>
            <a:r>
              <a:rPr lang="id-ID" dirty="0"/>
              <a:t>	(1) perebutan sumberdaya yang langka,     	     seperti perebutan kekuasaan,</a:t>
            </a:r>
            <a:br>
              <a:rPr lang="id-ID" dirty="0"/>
            </a:br>
            <a:r>
              <a:rPr lang="id-ID" dirty="0"/>
              <a:t>	     lapangan kerja, territorial, ekonomi,</a:t>
            </a:r>
          </a:p>
          <a:p>
            <a:pPr marL="0" indent="0">
              <a:buNone/>
            </a:pPr>
            <a:r>
              <a:rPr lang="id-ID" dirty="0"/>
              <a:t>	(2) modernisasi yang bertentangan 	   	     dengan budaya etnis</a:t>
            </a:r>
          </a:p>
          <a:p>
            <a:pPr marL="0" indent="0">
              <a:buNone/>
            </a:pPr>
            <a:r>
              <a:rPr lang="id-ID" dirty="0"/>
              <a:t>	(3) penambahan anggota etnis</a:t>
            </a:r>
            <a:br>
              <a:rPr lang="id-ID" dirty="0"/>
            </a:br>
            <a:r>
              <a:rPr lang="id-ID" dirty="0"/>
              <a:t>	     melalui mekanisme non kekerabatan 	     (</a:t>
            </a:r>
            <a:r>
              <a:rPr lang="id-ID" i="1" dirty="0"/>
              <a:t>non kinsip)</a:t>
            </a:r>
            <a:r>
              <a:rPr lang="id-ID" dirty="0"/>
              <a:t> </a:t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1620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709360" cy="40460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/>
              <a:t>faktor pemicu stuktural lain (Ratcliffe, 2006):</a:t>
            </a:r>
            <a:br>
              <a:rPr lang="id-ID" dirty="0"/>
            </a:b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kesamaan budaya suatu etnis yg mengabaikan kesetaraan sosial (</a:t>
            </a:r>
            <a:r>
              <a:rPr lang="id-ID" i="1" dirty="0"/>
              <a:t>overrules social equality</a:t>
            </a:r>
            <a:r>
              <a:rPr lang="id-ID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Terpicunya kepahitan dan ketidak adilan masa lalu yang dialami oleh suatu etnis,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Terpicunya pengalaman pribadi yang buruk dari anggota suatu etnis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Pertentangan antara anggota pendatang lama dan pendatang baru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Terjadinya penyederhanaan kompleksitas sosial menjadi pertentangan sederhana</a:t>
            </a:r>
          </a:p>
        </p:txBody>
      </p:sp>
    </p:spTree>
    <p:extLst>
      <p:ext uri="{BB962C8B-B14F-4D97-AF65-F5344CB8AC3E}">
        <p14:creationId xmlns:p14="http://schemas.microsoft.com/office/powerpoint/2010/main" val="38758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C6026-819A-494E-AFED-74772AA1B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Penyelesaian Konflik Etnik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FE4CC-93B6-4EC8-8A73-C396BCD91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</a:t>
            </a:r>
            <a:r>
              <a:rPr lang="it-IT"/>
              <a:t>embangun </a:t>
            </a:r>
            <a:r>
              <a:rPr lang="it-IT" dirty="0"/>
              <a:t>model penguatan di level pemerintah daerah.</a:t>
            </a:r>
            <a:endParaRPr lang="id-ID" dirty="0"/>
          </a:p>
          <a:p>
            <a:r>
              <a:rPr lang="id-ID" dirty="0"/>
              <a:t>Mereduksi konflik-konflik antar etnik adalah melalui pola interaksi sosial [keagamaan].</a:t>
            </a:r>
          </a:p>
          <a:p>
            <a:r>
              <a:rPr lang="id-ID" dirty="0"/>
              <a:t>Penguatan j</a:t>
            </a:r>
            <a:r>
              <a:rPr lang="nl-NL" dirty="0"/>
              <a:t>aringan kewargaan</a:t>
            </a:r>
            <a:r>
              <a:rPr lang="id-ID" dirty="0"/>
              <a:t> </a:t>
            </a:r>
            <a:r>
              <a:rPr lang="nl-NL" dirty="0"/>
              <a:t>interkomunal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1307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024" y="2119257"/>
            <a:ext cx="7077376" cy="3603812"/>
          </a:xfrm>
        </p:spPr>
        <p:txBody>
          <a:bodyPr/>
          <a:lstStyle/>
          <a:p>
            <a:r>
              <a:rPr lang="id-ID" dirty="0"/>
              <a:t>Johni Najwan. (2009). </a:t>
            </a:r>
            <a:r>
              <a:rPr lang="id-ID" b="1" dirty="0"/>
              <a:t>Konflik Antar Budaya dan Antar Etnis di Indonesia Serta Alternatif Penyelesaiannya</a:t>
            </a:r>
            <a:r>
              <a:rPr lang="id-ID" dirty="0"/>
              <a:t>. </a:t>
            </a:r>
            <a:r>
              <a:rPr lang="nl-NL" i="1" dirty="0"/>
              <a:t>JURNAL HUKUM NO. EDISI KHUSUS VOL. 16 OKTOBER 2009: 195 - 208</a:t>
            </a:r>
            <a:r>
              <a:rPr lang="nl-NL" dirty="0"/>
              <a:t> </a:t>
            </a:r>
            <a:endParaRPr lang="id-ID" dirty="0"/>
          </a:p>
          <a:p>
            <a:r>
              <a:rPr lang="id-ID" dirty="0"/>
              <a:t>Uki Masduki. </a:t>
            </a:r>
            <a:r>
              <a:rPr lang="it-IT" dirty="0"/>
              <a:t>Pola Pembentukan dan Dinamika Etnisitas di Indonesia</a:t>
            </a:r>
            <a:br>
              <a:rPr lang="id-ID" dirty="0"/>
            </a:b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001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981200"/>
            <a:ext cx="506730" cy="317500"/>
          </a:xfrm>
          <a:custGeom>
            <a:avLst/>
            <a:gdLst/>
            <a:ahLst/>
            <a:cxnLst/>
            <a:rect l="l" t="t" r="r" b="b"/>
            <a:pathLst>
              <a:path w="506730" h="317500">
                <a:moveTo>
                  <a:pt x="0" y="317500"/>
                </a:moveTo>
                <a:lnTo>
                  <a:pt x="506412" y="317500"/>
                </a:lnTo>
                <a:lnTo>
                  <a:pt x="506412" y="0"/>
                </a:lnTo>
                <a:lnTo>
                  <a:pt x="0" y="0"/>
                </a:lnTo>
                <a:lnTo>
                  <a:pt x="0" y="31750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1981200"/>
            <a:ext cx="393700" cy="319405"/>
          </a:xfrm>
          <a:custGeom>
            <a:avLst/>
            <a:gdLst/>
            <a:ahLst/>
            <a:cxnLst/>
            <a:rect l="l" t="t" r="r" b="b"/>
            <a:pathLst>
              <a:path w="393700" h="319405">
                <a:moveTo>
                  <a:pt x="393700" y="0"/>
                </a:moveTo>
                <a:lnTo>
                  <a:pt x="196850" y="0"/>
                </a:lnTo>
                <a:lnTo>
                  <a:pt x="144521" y="5695"/>
                </a:lnTo>
                <a:lnTo>
                  <a:pt x="97498" y="21768"/>
                </a:lnTo>
                <a:lnTo>
                  <a:pt x="57657" y="46704"/>
                </a:lnTo>
                <a:lnTo>
                  <a:pt x="26876" y="78984"/>
                </a:lnTo>
                <a:lnTo>
                  <a:pt x="7032" y="117092"/>
                </a:lnTo>
                <a:lnTo>
                  <a:pt x="0" y="159512"/>
                </a:lnTo>
                <a:lnTo>
                  <a:pt x="7032" y="201940"/>
                </a:lnTo>
                <a:lnTo>
                  <a:pt x="26876" y="240072"/>
                </a:lnTo>
                <a:lnTo>
                  <a:pt x="57657" y="272383"/>
                </a:lnTo>
                <a:lnTo>
                  <a:pt x="97498" y="297349"/>
                </a:lnTo>
                <a:lnTo>
                  <a:pt x="144521" y="313446"/>
                </a:lnTo>
                <a:lnTo>
                  <a:pt x="196850" y="319150"/>
                </a:lnTo>
                <a:lnTo>
                  <a:pt x="393700" y="319150"/>
                </a:lnTo>
                <a:lnTo>
                  <a:pt x="39370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6512" y="836612"/>
            <a:ext cx="7660512" cy="5400675"/>
          </a:xfrm>
          <a:custGeom>
            <a:avLst/>
            <a:gdLst/>
            <a:ahLst/>
            <a:cxnLst/>
            <a:rect l="l" t="t" r="r" b="b"/>
            <a:pathLst>
              <a:path w="7777480" h="5400675">
                <a:moveTo>
                  <a:pt x="0" y="5400675"/>
                </a:moveTo>
                <a:lnTo>
                  <a:pt x="7777099" y="5400675"/>
                </a:lnTo>
                <a:lnTo>
                  <a:pt x="7777099" y="0"/>
                </a:lnTo>
                <a:lnTo>
                  <a:pt x="0" y="0"/>
                </a:lnTo>
                <a:lnTo>
                  <a:pt x="0" y="5400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1838" y="908049"/>
            <a:ext cx="7685185" cy="5400675"/>
          </a:xfrm>
          <a:custGeom>
            <a:avLst/>
            <a:gdLst/>
            <a:ahLst/>
            <a:cxnLst/>
            <a:rect l="l" t="t" r="r" b="b"/>
            <a:pathLst>
              <a:path w="7777480" h="5400675">
                <a:moveTo>
                  <a:pt x="0" y="5400675"/>
                </a:moveTo>
                <a:lnTo>
                  <a:pt x="7777099" y="5400675"/>
                </a:lnTo>
                <a:lnTo>
                  <a:pt x="7777099" y="0"/>
                </a:lnTo>
                <a:lnTo>
                  <a:pt x="0" y="0"/>
                </a:lnTo>
                <a:lnTo>
                  <a:pt x="0" y="54006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95222" y="932434"/>
            <a:ext cx="1703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003366"/>
                </a:solidFill>
                <a:latin typeface="Arial"/>
                <a:cs typeface="Arial"/>
              </a:rPr>
              <a:t>INDONE</a:t>
            </a:r>
            <a:r>
              <a:rPr sz="2400" b="0" spc="5" dirty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2400" b="0" dirty="0">
                <a:solidFill>
                  <a:srgbClr val="003366"/>
                </a:solidFill>
                <a:latin typeface="Arial"/>
                <a:cs typeface="Arial"/>
              </a:rPr>
              <a:t>IA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06926" y="932434"/>
            <a:ext cx="2313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 err="1">
                <a:solidFill>
                  <a:srgbClr val="003366"/>
                </a:solidFill>
                <a:latin typeface="Arial"/>
                <a:cs typeface="Arial"/>
              </a:rPr>
              <a:t>Pluralitas</a:t>
            </a:r>
            <a:r>
              <a:rPr sz="2400" spc="-9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68721" y="2030044"/>
            <a:ext cx="27006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 err="1">
                <a:solidFill>
                  <a:srgbClr val="003366"/>
                </a:solidFill>
                <a:latin typeface="Arial"/>
                <a:cs typeface="Arial"/>
              </a:rPr>
              <a:t>Stratifikasi</a:t>
            </a:r>
            <a:r>
              <a:rPr sz="24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sosial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72105" y="2030044"/>
            <a:ext cx="256794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 err="1">
                <a:solidFill>
                  <a:srgbClr val="003366"/>
                </a:solidFill>
                <a:latin typeface="Arial"/>
                <a:cs typeface="Arial"/>
              </a:rPr>
              <a:t>Heterogenitas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  &amp;  </a:t>
            </a:r>
            <a:r>
              <a:rPr sz="2400" dirty="0" err="1">
                <a:solidFill>
                  <a:srgbClr val="003366"/>
                </a:solidFill>
                <a:latin typeface="Arial"/>
                <a:cs typeface="Arial"/>
              </a:rPr>
              <a:t>diferensiasi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003366"/>
                </a:solidFill>
                <a:latin typeface="Arial"/>
                <a:cs typeface="Arial"/>
              </a:rPr>
              <a:t>sosial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 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72105" y="3862832"/>
            <a:ext cx="2539365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SARA, </a:t>
            </a:r>
            <a:r>
              <a:rPr sz="2000" spc="-10" dirty="0" err="1">
                <a:solidFill>
                  <a:srgbClr val="003366"/>
                </a:solidFill>
                <a:latin typeface="Arial"/>
                <a:cs typeface="Arial"/>
              </a:rPr>
              <a:t>profesi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, </a:t>
            </a:r>
            <a:r>
              <a:rPr sz="2000" spc="-10" dirty="0" err="1">
                <a:solidFill>
                  <a:srgbClr val="003366"/>
                </a:solidFill>
                <a:latin typeface="Arial"/>
                <a:cs typeface="Arial"/>
              </a:rPr>
              <a:t>klan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, gender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68721" y="3862832"/>
            <a:ext cx="21221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ekonomi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&amp;</a:t>
            </a:r>
            <a:r>
              <a:rPr sz="2000" spc="-10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jabatan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09977" y="5079619"/>
            <a:ext cx="6413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Dapat menyebabkan </a:t>
            </a:r>
            <a:r>
              <a:rPr sz="2400" spc="-5" dirty="0">
                <a:solidFill>
                  <a:srgbClr val="003366"/>
                </a:solidFill>
                <a:latin typeface="Arial"/>
                <a:cs typeface="Arial"/>
              </a:rPr>
              <a:t>disintegrasi</a:t>
            </a:r>
            <a:r>
              <a:rPr sz="2400" spc="-9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sosial/budaya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79901" y="1412875"/>
            <a:ext cx="1224280" cy="576580"/>
          </a:xfrm>
          <a:custGeom>
            <a:avLst/>
            <a:gdLst/>
            <a:ahLst/>
            <a:cxnLst/>
            <a:rect l="l" t="t" r="r" b="b"/>
            <a:pathLst>
              <a:path w="1224279" h="576580">
                <a:moveTo>
                  <a:pt x="1223899" y="0"/>
                </a:moveTo>
                <a:lnTo>
                  <a:pt x="0" y="576326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03800" y="1412875"/>
            <a:ext cx="1368425" cy="647700"/>
          </a:xfrm>
          <a:custGeom>
            <a:avLst/>
            <a:gdLst/>
            <a:ahLst/>
            <a:cxnLst/>
            <a:rect l="l" t="t" r="r" b="b"/>
            <a:pathLst>
              <a:path w="1368425" h="647700">
                <a:moveTo>
                  <a:pt x="0" y="0"/>
                </a:moveTo>
                <a:lnTo>
                  <a:pt x="1368425" y="64770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59048" y="1158875"/>
            <a:ext cx="865505" cy="76200"/>
          </a:xfrm>
          <a:custGeom>
            <a:avLst/>
            <a:gdLst/>
            <a:ahLst/>
            <a:cxnLst/>
            <a:rect l="l" t="t" r="r" b="b"/>
            <a:pathLst>
              <a:path w="865504" h="76200">
                <a:moveTo>
                  <a:pt x="789051" y="0"/>
                </a:moveTo>
                <a:lnTo>
                  <a:pt x="789051" y="76200"/>
                </a:lnTo>
                <a:lnTo>
                  <a:pt x="852551" y="44450"/>
                </a:lnTo>
                <a:lnTo>
                  <a:pt x="801751" y="44450"/>
                </a:lnTo>
                <a:lnTo>
                  <a:pt x="801751" y="31750"/>
                </a:lnTo>
                <a:lnTo>
                  <a:pt x="852551" y="31750"/>
                </a:lnTo>
                <a:lnTo>
                  <a:pt x="789051" y="0"/>
                </a:lnTo>
                <a:close/>
              </a:path>
              <a:path w="865504" h="76200">
                <a:moveTo>
                  <a:pt x="789051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89051" y="44450"/>
                </a:lnTo>
                <a:lnTo>
                  <a:pt x="789051" y="31750"/>
                </a:lnTo>
                <a:close/>
              </a:path>
              <a:path w="865504" h="76200">
                <a:moveTo>
                  <a:pt x="852551" y="31750"/>
                </a:moveTo>
                <a:lnTo>
                  <a:pt x="801751" y="31750"/>
                </a:lnTo>
                <a:lnTo>
                  <a:pt x="801751" y="44450"/>
                </a:lnTo>
                <a:lnTo>
                  <a:pt x="852551" y="44450"/>
                </a:lnTo>
                <a:lnTo>
                  <a:pt x="865251" y="38100"/>
                </a:lnTo>
                <a:lnTo>
                  <a:pt x="852551" y="3175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68700" y="3213100"/>
            <a:ext cx="0" cy="647700"/>
          </a:xfrm>
          <a:custGeom>
            <a:avLst/>
            <a:gdLst/>
            <a:ahLst/>
            <a:cxnLst/>
            <a:rect l="l" t="t" r="r" b="b"/>
            <a:pathLst>
              <a:path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12700">
            <a:solidFill>
              <a:srgbClr val="003366"/>
            </a:solidFill>
            <a:prstDash val="lgDash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77050" y="3213100"/>
            <a:ext cx="0" cy="647700"/>
          </a:xfrm>
          <a:custGeom>
            <a:avLst/>
            <a:gdLst/>
            <a:ahLst/>
            <a:cxnLst/>
            <a:rect l="l" t="t" r="r" b="b"/>
            <a:pathLst>
              <a:path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12700">
            <a:solidFill>
              <a:srgbClr val="003366"/>
            </a:solidFill>
            <a:prstDash val="lgDash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64001" y="5157723"/>
            <a:ext cx="3313429" cy="0"/>
          </a:xfrm>
          <a:custGeom>
            <a:avLst/>
            <a:gdLst/>
            <a:ahLst/>
            <a:cxnLst/>
            <a:rect l="l" t="t" r="r" b="b"/>
            <a:pathLst>
              <a:path w="3313429">
                <a:moveTo>
                  <a:pt x="0" y="0"/>
                </a:moveTo>
                <a:lnTo>
                  <a:pt x="3313049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64001" y="4436998"/>
            <a:ext cx="0" cy="720725"/>
          </a:xfrm>
          <a:custGeom>
            <a:avLst/>
            <a:gdLst/>
            <a:ahLst/>
            <a:cxnLst/>
            <a:rect l="l" t="t" r="r" b="b"/>
            <a:pathLst>
              <a:path h="720725">
                <a:moveTo>
                  <a:pt x="0" y="720725"/>
                </a:moveTo>
                <a:lnTo>
                  <a:pt x="0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77050" y="4397375"/>
            <a:ext cx="0" cy="720725"/>
          </a:xfrm>
          <a:custGeom>
            <a:avLst/>
            <a:gdLst/>
            <a:ahLst/>
            <a:cxnLst/>
            <a:rect l="l" t="t" r="r" b="b"/>
            <a:pathLst>
              <a:path h="720725">
                <a:moveTo>
                  <a:pt x="0" y="720725"/>
                </a:moveTo>
                <a:lnTo>
                  <a:pt x="0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956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5"/>
          </a:xfrm>
        </p:spPr>
        <p:txBody>
          <a:bodyPr>
            <a:normAutofit fontScale="90000"/>
          </a:bodyPr>
          <a:lstStyle/>
          <a:p>
            <a:r>
              <a:rPr lang="id-ID" dirty="0"/>
              <a:t>Konflik Menurut Dahrendorf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200800" cy="4176463"/>
          </a:xfrm>
        </p:spPr>
        <p:txBody>
          <a:bodyPr>
            <a:normAutofit lnSpcReduction="10000"/>
          </a:bodyPr>
          <a:lstStyle/>
          <a:p>
            <a:r>
              <a:rPr lang="id-ID" dirty="0"/>
              <a:t>Teori konflik melihat bahwa di dalam masyarakat tidak akan selamanya berada pada keteraturan</a:t>
            </a:r>
          </a:p>
          <a:p>
            <a:r>
              <a:rPr lang="id-ID" dirty="0"/>
              <a:t>Ia </a:t>
            </a:r>
            <a:r>
              <a:rPr lang="sv-SE" dirty="0"/>
              <a:t>melihat adanya </a:t>
            </a:r>
            <a:r>
              <a:rPr lang="sv-SE" b="1" u="sng" dirty="0">
                <a:hlinkClick r:id="rId2" tooltip="Dominasi"/>
              </a:rPr>
              <a:t>dominasi</a:t>
            </a:r>
            <a:r>
              <a:rPr lang="sv-SE" b="1" dirty="0"/>
              <a:t>, </a:t>
            </a:r>
            <a:r>
              <a:rPr lang="sv-SE" b="1" dirty="0">
                <a:hlinkClick r:id="rId3" tooltip="Koersi"/>
              </a:rPr>
              <a:t>koersi</a:t>
            </a:r>
            <a:r>
              <a:rPr lang="sv-SE" b="1" dirty="0"/>
              <a:t>, dan kekuasaan</a:t>
            </a:r>
            <a:r>
              <a:rPr lang="sv-SE" dirty="0"/>
              <a:t> dalam masyaraka</a:t>
            </a:r>
            <a:r>
              <a:rPr lang="id-ID" dirty="0"/>
              <a:t>t yang menghasilkan </a:t>
            </a:r>
            <a:r>
              <a:rPr lang="id-ID" b="1" dirty="0"/>
              <a:t>superordinasi </a:t>
            </a:r>
            <a:r>
              <a:rPr lang="id-ID" dirty="0"/>
              <a:t>dan </a:t>
            </a:r>
            <a:r>
              <a:rPr lang="id-ID" b="1" dirty="0"/>
              <a:t>subordinasi </a:t>
            </a:r>
          </a:p>
          <a:p>
            <a:r>
              <a:rPr lang="id-ID" dirty="0"/>
              <a:t>sehingga</a:t>
            </a:r>
            <a:r>
              <a:rPr lang="id-ID" b="1" dirty="0"/>
              <a:t> </a:t>
            </a:r>
            <a:r>
              <a:rPr lang="id-ID" dirty="0"/>
              <a:t>menimbulkan konflik karena adanya perbedaan kepentingan</a:t>
            </a:r>
          </a:p>
          <a:p>
            <a:r>
              <a:rPr lang="id-ID" dirty="0"/>
              <a:t>konflik itu perlu agar terciptanya </a:t>
            </a:r>
            <a:r>
              <a:rPr lang="id-ID" b="1" dirty="0">
                <a:hlinkClick r:id="rId4" tooltip="Perubahan sosial"/>
              </a:rPr>
              <a:t>perubahan sosia</a:t>
            </a:r>
            <a:r>
              <a:rPr lang="id-ID" b="1" dirty="0"/>
              <a:t>l</a:t>
            </a:r>
          </a:p>
          <a:p>
            <a:r>
              <a:rPr lang="id-ID" dirty="0"/>
              <a:t>Pada suatu titik tertentu, masyarakat mampu mencapai sebuah kesepakatan bersama </a:t>
            </a:r>
            <a:r>
              <a:rPr lang="id-ID" b="1" dirty="0"/>
              <a:t>(konsensus)</a:t>
            </a:r>
          </a:p>
        </p:txBody>
      </p:sp>
    </p:spTree>
    <p:extLst>
      <p:ext uri="{BB962C8B-B14F-4D97-AF65-F5344CB8AC3E}">
        <p14:creationId xmlns:p14="http://schemas.microsoft.com/office/powerpoint/2010/main" val="26478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981200"/>
            <a:ext cx="290830" cy="317500"/>
          </a:xfrm>
          <a:custGeom>
            <a:avLst/>
            <a:gdLst/>
            <a:ahLst/>
            <a:cxnLst/>
            <a:rect l="l" t="t" r="r" b="b"/>
            <a:pathLst>
              <a:path w="290830" h="317500">
                <a:moveTo>
                  <a:pt x="0" y="317500"/>
                </a:moveTo>
                <a:lnTo>
                  <a:pt x="290512" y="317500"/>
                </a:lnTo>
                <a:lnTo>
                  <a:pt x="290512" y="0"/>
                </a:lnTo>
                <a:lnTo>
                  <a:pt x="0" y="0"/>
                </a:lnTo>
                <a:lnTo>
                  <a:pt x="0" y="31750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1981200"/>
            <a:ext cx="393700" cy="319405"/>
          </a:xfrm>
          <a:custGeom>
            <a:avLst/>
            <a:gdLst/>
            <a:ahLst/>
            <a:cxnLst/>
            <a:rect l="l" t="t" r="r" b="b"/>
            <a:pathLst>
              <a:path w="393700" h="319405">
                <a:moveTo>
                  <a:pt x="393700" y="0"/>
                </a:moveTo>
                <a:lnTo>
                  <a:pt x="196850" y="0"/>
                </a:lnTo>
                <a:lnTo>
                  <a:pt x="144521" y="5695"/>
                </a:lnTo>
                <a:lnTo>
                  <a:pt x="97498" y="21768"/>
                </a:lnTo>
                <a:lnTo>
                  <a:pt x="57657" y="46704"/>
                </a:lnTo>
                <a:lnTo>
                  <a:pt x="26876" y="78984"/>
                </a:lnTo>
                <a:lnTo>
                  <a:pt x="7032" y="117092"/>
                </a:lnTo>
                <a:lnTo>
                  <a:pt x="0" y="159512"/>
                </a:lnTo>
                <a:lnTo>
                  <a:pt x="7032" y="201940"/>
                </a:lnTo>
                <a:lnTo>
                  <a:pt x="26876" y="240072"/>
                </a:lnTo>
                <a:lnTo>
                  <a:pt x="57657" y="272383"/>
                </a:lnTo>
                <a:lnTo>
                  <a:pt x="97498" y="297349"/>
                </a:lnTo>
                <a:lnTo>
                  <a:pt x="144521" y="313446"/>
                </a:lnTo>
                <a:lnTo>
                  <a:pt x="196850" y="319150"/>
                </a:lnTo>
                <a:lnTo>
                  <a:pt x="393700" y="319150"/>
                </a:lnTo>
                <a:lnTo>
                  <a:pt x="39370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111" y="547686"/>
            <a:ext cx="7693025" cy="6049963"/>
          </a:xfrm>
          <a:custGeom>
            <a:avLst/>
            <a:gdLst/>
            <a:ahLst/>
            <a:cxnLst/>
            <a:rect l="l" t="t" r="r" b="b"/>
            <a:pathLst>
              <a:path w="7693025" h="5905500">
                <a:moveTo>
                  <a:pt x="0" y="5905500"/>
                </a:moveTo>
                <a:lnTo>
                  <a:pt x="7693025" y="5905500"/>
                </a:lnTo>
                <a:lnTo>
                  <a:pt x="7693025" y="0"/>
                </a:lnTo>
                <a:lnTo>
                  <a:pt x="0" y="0"/>
                </a:lnTo>
                <a:lnTo>
                  <a:pt x="0" y="5905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0112" y="692150"/>
            <a:ext cx="7693025" cy="5905500"/>
          </a:xfrm>
          <a:custGeom>
            <a:avLst/>
            <a:gdLst/>
            <a:ahLst/>
            <a:cxnLst/>
            <a:rect l="l" t="t" r="r" b="b"/>
            <a:pathLst>
              <a:path w="7693025" h="5905500">
                <a:moveTo>
                  <a:pt x="0" y="5905500"/>
                </a:moveTo>
                <a:lnTo>
                  <a:pt x="7693025" y="5905500"/>
                </a:lnTo>
                <a:lnTo>
                  <a:pt x="7693025" y="0"/>
                </a:lnTo>
                <a:lnTo>
                  <a:pt x="0" y="0"/>
                </a:lnTo>
                <a:lnTo>
                  <a:pt x="0" y="59055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79119" y="716407"/>
            <a:ext cx="1724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"/>
              <a:tabLst>
                <a:tab pos="356870" algn="l"/>
                <a:tab pos="357505" algn="l"/>
              </a:tabLst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KON</a:t>
            </a:r>
            <a:r>
              <a:rPr sz="2400" b="1" spc="-15" dirty="0">
                <a:solidFill>
                  <a:srgbClr val="003366"/>
                </a:solidFill>
                <a:latin typeface="Arial"/>
                <a:cs typeface="Arial"/>
              </a:rPr>
              <a:t>F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LIK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1715" y="768223"/>
            <a:ext cx="447675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diawali dengan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kasus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bersifat</a:t>
            </a:r>
            <a:r>
              <a:rPr sz="2000" spc="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individual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05429" y="1512569"/>
            <a:ext cx="5581015" cy="434862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15365">
              <a:lnSpc>
                <a:spcPct val="100000"/>
              </a:lnSpc>
              <a:spcBef>
                <a:spcPts val="90"/>
              </a:spcBef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disharmoni </a:t>
            </a:r>
            <a:r>
              <a:rPr sz="2000" dirty="0" err="1">
                <a:solidFill>
                  <a:srgbClr val="003366"/>
                </a:solidFill>
                <a:latin typeface="Arial"/>
                <a:cs typeface="Arial"/>
              </a:rPr>
              <a:t>komunikasi</a:t>
            </a:r>
            <a:r>
              <a:rPr sz="20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003366"/>
                </a:solidFill>
                <a:latin typeface="Arial"/>
                <a:cs typeface="Arial"/>
              </a:rPr>
              <a:t>kebutuhan</a:t>
            </a:r>
            <a:endParaRPr sz="2000" spc="-5" dirty="0">
              <a:solidFill>
                <a:srgbClr val="003366"/>
              </a:solidFill>
              <a:latin typeface="Arial"/>
              <a:cs typeface="Arial"/>
            </a:endParaRPr>
          </a:p>
          <a:p>
            <a:pPr marL="1015365">
              <a:lnSpc>
                <a:spcPct val="100000"/>
              </a:lnSpc>
              <a:spcBef>
                <a:spcPts val="90"/>
              </a:spcBef>
            </a:pPr>
            <a:endParaRPr sz="2000" dirty="0">
              <a:latin typeface="Arial"/>
              <a:cs typeface="Arial"/>
            </a:endParaRPr>
          </a:p>
          <a:p>
            <a:pPr marL="12700" marR="5080" indent="1216025">
              <a:lnSpc>
                <a:spcPct val="240099"/>
              </a:lnSpc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dimanfaatkan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pihak tertentu 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dikembangkan </a:t>
            </a:r>
            <a:r>
              <a:rPr sz="2000" spc="-5" dirty="0" err="1">
                <a:solidFill>
                  <a:srgbClr val="003366"/>
                </a:solidFill>
                <a:latin typeface="Arial"/>
                <a:cs typeface="Arial"/>
              </a:rPr>
              <a:t>isu-isu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sensitive</a:t>
            </a:r>
            <a:r>
              <a:rPr sz="20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003366"/>
                </a:solidFill>
                <a:latin typeface="Arial"/>
                <a:cs typeface="Arial"/>
              </a:rPr>
              <a:t>kehidupan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 err="1">
                <a:solidFill>
                  <a:srgbClr val="003366"/>
                </a:solidFill>
                <a:latin typeface="Arial"/>
                <a:cs typeface="Arial"/>
              </a:rPr>
              <a:t>etnis</a:t>
            </a:r>
            <a:endParaRPr sz="2000" dirty="0">
              <a:latin typeface="Arial"/>
              <a:cs typeface="Arial"/>
            </a:endParaRPr>
          </a:p>
          <a:p>
            <a:pPr marL="412115" marR="407670" indent="3175" algn="ctr">
              <a:lnSpc>
                <a:spcPct val="240099"/>
              </a:lnSpc>
            </a:pP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masyarakat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labil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= cepat terprovokasi 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dilengkapi dengan </a:t>
            </a:r>
            <a:r>
              <a:rPr sz="2000" spc="-5" dirty="0" err="1">
                <a:solidFill>
                  <a:srgbClr val="003366"/>
                </a:solidFill>
                <a:latin typeface="Arial"/>
                <a:cs typeface="Arial"/>
              </a:rPr>
              <a:t>sentimen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 agama,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spc="10" dirty="0">
                <a:solidFill>
                  <a:srgbClr val="003366"/>
                </a:solidFill>
                <a:latin typeface="Arial"/>
                <a:cs typeface="Arial"/>
              </a:rPr>
              <a:t>maka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terjadilah konflik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horizontal &amp; </a:t>
            </a:r>
            <a:r>
              <a:rPr sz="2000" spc="-5" dirty="0">
                <a:solidFill>
                  <a:srgbClr val="003366"/>
                </a:solidFill>
                <a:latin typeface="Arial"/>
                <a:cs typeface="Arial"/>
              </a:rPr>
              <a:t>vertikal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68898" y="1108075"/>
            <a:ext cx="76200" cy="431800"/>
          </a:xfrm>
          <a:custGeom>
            <a:avLst/>
            <a:gdLst/>
            <a:ahLst/>
            <a:cxnLst/>
            <a:rect l="l" t="t" r="r" b="b"/>
            <a:pathLst>
              <a:path w="76200" h="431800">
                <a:moveTo>
                  <a:pt x="31750" y="355600"/>
                </a:moveTo>
                <a:lnTo>
                  <a:pt x="0" y="355600"/>
                </a:lnTo>
                <a:lnTo>
                  <a:pt x="38100" y="431800"/>
                </a:lnTo>
                <a:lnTo>
                  <a:pt x="69850" y="368300"/>
                </a:lnTo>
                <a:lnTo>
                  <a:pt x="31750" y="368300"/>
                </a:lnTo>
                <a:lnTo>
                  <a:pt x="31750" y="355600"/>
                </a:lnTo>
                <a:close/>
              </a:path>
              <a:path w="76200" h="431800">
                <a:moveTo>
                  <a:pt x="44450" y="0"/>
                </a:moveTo>
                <a:lnTo>
                  <a:pt x="31750" y="0"/>
                </a:lnTo>
                <a:lnTo>
                  <a:pt x="31750" y="368300"/>
                </a:lnTo>
                <a:lnTo>
                  <a:pt x="44450" y="368300"/>
                </a:lnTo>
                <a:lnTo>
                  <a:pt x="44450" y="0"/>
                </a:lnTo>
                <a:close/>
              </a:path>
              <a:path w="76200" h="431800">
                <a:moveTo>
                  <a:pt x="76200" y="355600"/>
                </a:moveTo>
                <a:lnTo>
                  <a:pt x="44450" y="355600"/>
                </a:lnTo>
                <a:lnTo>
                  <a:pt x="44450" y="368300"/>
                </a:lnTo>
                <a:lnTo>
                  <a:pt x="69850" y="368300"/>
                </a:lnTo>
                <a:lnTo>
                  <a:pt x="76200" y="35560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67166" y="1925002"/>
            <a:ext cx="76200" cy="431800"/>
          </a:xfrm>
          <a:custGeom>
            <a:avLst/>
            <a:gdLst/>
            <a:ahLst/>
            <a:cxnLst/>
            <a:rect l="l" t="t" r="r" b="b"/>
            <a:pathLst>
              <a:path w="76200" h="431800">
                <a:moveTo>
                  <a:pt x="31750" y="355600"/>
                </a:moveTo>
                <a:lnTo>
                  <a:pt x="0" y="355600"/>
                </a:lnTo>
                <a:lnTo>
                  <a:pt x="38100" y="431800"/>
                </a:lnTo>
                <a:lnTo>
                  <a:pt x="69850" y="368300"/>
                </a:lnTo>
                <a:lnTo>
                  <a:pt x="31750" y="368300"/>
                </a:lnTo>
                <a:lnTo>
                  <a:pt x="31750" y="355600"/>
                </a:lnTo>
                <a:close/>
              </a:path>
              <a:path w="76200" h="431800">
                <a:moveTo>
                  <a:pt x="44450" y="0"/>
                </a:moveTo>
                <a:lnTo>
                  <a:pt x="31750" y="0"/>
                </a:lnTo>
                <a:lnTo>
                  <a:pt x="31750" y="368300"/>
                </a:lnTo>
                <a:lnTo>
                  <a:pt x="44450" y="368300"/>
                </a:lnTo>
                <a:lnTo>
                  <a:pt x="44450" y="0"/>
                </a:lnTo>
                <a:close/>
              </a:path>
              <a:path w="76200" h="431800">
                <a:moveTo>
                  <a:pt x="76200" y="355600"/>
                </a:moveTo>
                <a:lnTo>
                  <a:pt x="44450" y="355600"/>
                </a:lnTo>
                <a:lnTo>
                  <a:pt x="44450" y="368300"/>
                </a:lnTo>
                <a:lnTo>
                  <a:pt x="69850" y="368300"/>
                </a:lnTo>
                <a:lnTo>
                  <a:pt x="76200" y="35560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86425" y="2812054"/>
            <a:ext cx="76200" cy="431800"/>
          </a:xfrm>
          <a:custGeom>
            <a:avLst/>
            <a:gdLst/>
            <a:ahLst/>
            <a:cxnLst/>
            <a:rect l="l" t="t" r="r" b="b"/>
            <a:pathLst>
              <a:path w="76200" h="431800">
                <a:moveTo>
                  <a:pt x="31750" y="355600"/>
                </a:moveTo>
                <a:lnTo>
                  <a:pt x="0" y="355600"/>
                </a:lnTo>
                <a:lnTo>
                  <a:pt x="38100" y="431800"/>
                </a:lnTo>
                <a:lnTo>
                  <a:pt x="69850" y="368300"/>
                </a:lnTo>
                <a:lnTo>
                  <a:pt x="31750" y="368300"/>
                </a:lnTo>
                <a:lnTo>
                  <a:pt x="31750" y="355600"/>
                </a:lnTo>
                <a:close/>
              </a:path>
              <a:path w="76200" h="431800">
                <a:moveTo>
                  <a:pt x="44450" y="0"/>
                </a:moveTo>
                <a:lnTo>
                  <a:pt x="31750" y="0"/>
                </a:lnTo>
                <a:lnTo>
                  <a:pt x="31750" y="368300"/>
                </a:lnTo>
                <a:lnTo>
                  <a:pt x="44450" y="368300"/>
                </a:lnTo>
                <a:lnTo>
                  <a:pt x="44450" y="0"/>
                </a:lnTo>
                <a:close/>
              </a:path>
              <a:path w="76200" h="431800">
                <a:moveTo>
                  <a:pt x="76200" y="355600"/>
                </a:moveTo>
                <a:lnTo>
                  <a:pt x="44450" y="355600"/>
                </a:lnTo>
                <a:lnTo>
                  <a:pt x="44450" y="368300"/>
                </a:lnTo>
                <a:lnTo>
                  <a:pt x="69850" y="368300"/>
                </a:lnTo>
                <a:lnTo>
                  <a:pt x="76200" y="35560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04112" y="3449009"/>
            <a:ext cx="76200" cy="431800"/>
          </a:xfrm>
          <a:custGeom>
            <a:avLst/>
            <a:gdLst/>
            <a:ahLst/>
            <a:cxnLst/>
            <a:rect l="l" t="t" r="r" b="b"/>
            <a:pathLst>
              <a:path w="76200" h="431800">
                <a:moveTo>
                  <a:pt x="31750" y="355600"/>
                </a:moveTo>
                <a:lnTo>
                  <a:pt x="0" y="355600"/>
                </a:lnTo>
                <a:lnTo>
                  <a:pt x="38100" y="431800"/>
                </a:lnTo>
                <a:lnTo>
                  <a:pt x="69850" y="368300"/>
                </a:lnTo>
                <a:lnTo>
                  <a:pt x="31750" y="368300"/>
                </a:lnTo>
                <a:lnTo>
                  <a:pt x="31750" y="355600"/>
                </a:lnTo>
                <a:close/>
              </a:path>
              <a:path w="76200" h="431800">
                <a:moveTo>
                  <a:pt x="44450" y="0"/>
                </a:moveTo>
                <a:lnTo>
                  <a:pt x="31750" y="0"/>
                </a:lnTo>
                <a:lnTo>
                  <a:pt x="31750" y="368300"/>
                </a:lnTo>
                <a:lnTo>
                  <a:pt x="44450" y="368300"/>
                </a:lnTo>
                <a:lnTo>
                  <a:pt x="44450" y="0"/>
                </a:lnTo>
                <a:close/>
              </a:path>
              <a:path w="76200" h="431800">
                <a:moveTo>
                  <a:pt x="76200" y="355600"/>
                </a:moveTo>
                <a:lnTo>
                  <a:pt x="44450" y="355600"/>
                </a:lnTo>
                <a:lnTo>
                  <a:pt x="44450" y="368300"/>
                </a:lnTo>
                <a:lnTo>
                  <a:pt x="69850" y="368300"/>
                </a:lnTo>
                <a:lnTo>
                  <a:pt x="76200" y="35560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20773" y="4301714"/>
            <a:ext cx="76200" cy="431800"/>
          </a:xfrm>
          <a:custGeom>
            <a:avLst/>
            <a:gdLst/>
            <a:ahLst/>
            <a:cxnLst/>
            <a:rect l="l" t="t" r="r" b="b"/>
            <a:pathLst>
              <a:path w="76200" h="431800">
                <a:moveTo>
                  <a:pt x="31750" y="355600"/>
                </a:moveTo>
                <a:lnTo>
                  <a:pt x="0" y="355600"/>
                </a:lnTo>
                <a:lnTo>
                  <a:pt x="38100" y="431800"/>
                </a:lnTo>
                <a:lnTo>
                  <a:pt x="69850" y="368300"/>
                </a:lnTo>
                <a:lnTo>
                  <a:pt x="31750" y="368300"/>
                </a:lnTo>
                <a:lnTo>
                  <a:pt x="31750" y="355600"/>
                </a:lnTo>
                <a:close/>
              </a:path>
              <a:path w="76200" h="431800">
                <a:moveTo>
                  <a:pt x="44450" y="0"/>
                </a:moveTo>
                <a:lnTo>
                  <a:pt x="31750" y="0"/>
                </a:lnTo>
                <a:lnTo>
                  <a:pt x="31750" y="368300"/>
                </a:lnTo>
                <a:lnTo>
                  <a:pt x="44450" y="368300"/>
                </a:lnTo>
                <a:lnTo>
                  <a:pt x="44450" y="0"/>
                </a:lnTo>
                <a:close/>
              </a:path>
              <a:path w="76200" h="431800">
                <a:moveTo>
                  <a:pt x="76200" y="355600"/>
                </a:moveTo>
                <a:lnTo>
                  <a:pt x="44450" y="355600"/>
                </a:lnTo>
                <a:lnTo>
                  <a:pt x="44450" y="368300"/>
                </a:lnTo>
                <a:lnTo>
                  <a:pt x="69850" y="368300"/>
                </a:lnTo>
                <a:lnTo>
                  <a:pt x="76200" y="35560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36780" y="5130807"/>
            <a:ext cx="76200" cy="432434"/>
          </a:xfrm>
          <a:custGeom>
            <a:avLst/>
            <a:gdLst/>
            <a:ahLst/>
            <a:cxnLst/>
            <a:rect l="l" t="t" r="r" b="b"/>
            <a:pathLst>
              <a:path w="76200" h="432435">
                <a:moveTo>
                  <a:pt x="31750" y="355663"/>
                </a:moveTo>
                <a:lnTo>
                  <a:pt x="0" y="355663"/>
                </a:lnTo>
                <a:lnTo>
                  <a:pt x="38100" y="431863"/>
                </a:lnTo>
                <a:lnTo>
                  <a:pt x="69850" y="368363"/>
                </a:lnTo>
                <a:lnTo>
                  <a:pt x="31750" y="368363"/>
                </a:lnTo>
                <a:lnTo>
                  <a:pt x="31750" y="355663"/>
                </a:lnTo>
                <a:close/>
              </a:path>
              <a:path w="76200" h="432435">
                <a:moveTo>
                  <a:pt x="44450" y="0"/>
                </a:moveTo>
                <a:lnTo>
                  <a:pt x="31750" y="0"/>
                </a:lnTo>
                <a:lnTo>
                  <a:pt x="31750" y="368363"/>
                </a:lnTo>
                <a:lnTo>
                  <a:pt x="44450" y="368363"/>
                </a:lnTo>
                <a:lnTo>
                  <a:pt x="44450" y="0"/>
                </a:lnTo>
                <a:close/>
              </a:path>
              <a:path w="76200" h="432435">
                <a:moveTo>
                  <a:pt x="76200" y="355663"/>
                </a:moveTo>
                <a:lnTo>
                  <a:pt x="44450" y="355663"/>
                </a:lnTo>
                <a:lnTo>
                  <a:pt x="44450" y="368363"/>
                </a:lnTo>
                <a:lnTo>
                  <a:pt x="69850" y="368363"/>
                </a:lnTo>
                <a:lnTo>
                  <a:pt x="76200" y="355663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43148" y="898525"/>
            <a:ext cx="649605" cy="76200"/>
          </a:xfrm>
          <a:custGeom>
            <a:avLst/>
            <a:gdLst/>
            <a:ahLst/>
            <a:cxnLst/>
            <a:rect l="l" t="t" r="r" b="b"/>
            <a:pathLst>
              <a:path w="649604" h="76200">
                <a:moveTo>
                  <a:pt x="573151" y="0"/>
                </a:moveTo>
                <a:lnTo>
                  <a:pt x="573151" y="76200"/>
                </a:lnTo>
                <a:lnTo>
                  <a:pt x="636651" y="44450"/>
                </a:lnTo>
                <a:lnTo>
                  <a:pt x="585851" y="44450"/>
                </a:lnTo>
                <a:lnTo>
                  <a:pt x="585851" y="31750"/>
                </a:lnTo>
                <a:lnTo>
                  <a:pt x="636651" y="31750"/>
                </a:lnTo>
                <a:lnTo>
                  <a:pt x="573151" y="0"/>
                </a:lnTo>
                <a:close/>
              </a:path>
              <a:path w="649604" h="76200">
                <a:moveTo>
                  <a:pt x="573151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73151" y="44450"/>
                </a:lnTo>
                <a:lnTo>
                  <a:pt x="573151" y="31750"/>
                </a:lnTo>
                <a:close/>
              </a:path>
              <a:path w="649604" h="76200">
                <a:moveTo>
                  <a:pt x="636651" y="31750"/>
                </a:moveTo>
                <a:lnTo>
                  <a:pt x="585851" y="31750"/>
                </a:lnTo>
                <a:lnTo>
                  <a:pt x="585851" y="44450"/>
                </a:lnTo>
                <a:lnTo>
                  <a:pt x="636651" y="44450"/>
                </a:lnTo>
                <a:lnTo>
                  <a:pt x="649351" y="38100"/>
                </a:lnTo>
                <a:lnTo>
                  <a:pt x="636651" y="3175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84298" y="1242949"/>
            <a:ext cx="76200" cy="5196205"/>
          </a:xfrm>
          <a:custGeom>
            <a:avLst/>
            <a:gdLst/>
            <a:ahLst/>
            <a:cxnLst/>
            <a:rect l="l" t="t" r="r" b="b"/>
            <a:pathLst>
              <a:path w="76200" h="5196205">
                <a:moveTo>
                  <a:pt x="44576" y="63500"/>
                </a:moveTo>
                <a:lnTo>
                  <a:pt x="31750" y="63500"/>
                </a:lnTo>
                <a:lnTo>
                  <a:pt x="31750" y="5195951"/>
                </a:lnTo>
                <a:lnTo>
                  <a:pt x="44576" y="5195951"/>
                </a:lnTo>
                <a:lnTo>
                  <a:pt x="44576" y="63500"/>
                </a:lnTo>
                <a:close/>
              </a:path>
              <a:path w="76200" h="519620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5196205">
                <a:moveTo>
                  <a:pt x="69850" y="63500"/>
                </a:moveTo>
                <a:lnTo>
                  <a:pt x="44576" y="63500"/>
                </a:lnTo>
                <a:lnTo>
                  <a:pt x="44576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80075" y="6159500"/>
            <a:ext cx="76200" cy="288925"/>
          </a:xfrm>
          <a:custGeom>
            <a:avLst/>
            <a:gdLst/>
            <a:ahLst/>
            <a:cxnLst/>
            <a:rect l="l" t="t" r="r" b="b"/>
            <a:pathLst>
              <a:path w="76200" h="288925">
                <a:moveTo>
                  <a:pt x="44450" y="63500"/>
                </a:moveTo>
                <a:lnTo>
                  <a:pt x="31750" y="63500"/>
                </a:lnTo>
                <a:lnTo>
                  <a:pt x="31750" y="288925"/>
                </a:lnTo>
                <a:lnTo>
                  <a:pt x="44450" y="288925"/>
                </a:lnTo>
                <a:lnTo>
                  <a:pt x="44450" y="63500"/>
                </a:lnTo>
                <a:close/>
              </a:path>
              <a:path w="76200" h="28892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88925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22526" y="6453187"/>
            <a:ext cx="3787775" cy="0"/>
          </a:xfrm>
          <a:custGeom>
            <a:avLst/>
            <a:gdLst/>
            <a:ahLst/>
            <a:cxnLst/>
            <a:rect l="l" t="t" r="r" b="b"/>
            <a:pathLst>
              <a:path w="3787775">
                <a:moveTo>
                  <a:pt x="0" y="0"/>
                </a:moveTo>
                <a:lnTo>
                  <a:pt x="3787775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204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7D667-C111-4746-B20B-6F8AD5019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Konflik dalam Perspektif Antropologi Hukum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5821C-3284-41A7-BD07-94B6D89C8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119256"/>
            <a:ext cx="7344816" cy="3921161"/>
          </a:xfrm>
        </p:spPr>
        <p:txBody>
          <a:bodyPr>
            <a:normAutofit/>
          </a:bodyPr>
          <a:lstStyle/>
          <a:p>
            <a:r>
              <a:rPr lang="id-ID" sz="1800" dirty="0">
                <a:solidFill>
                  <a:srgbClr val="231F20"/>
                </a:solidFill>
                <a:latin typeface="BookAntiqua"/>
              </a:rPr>
              <a:t>K</a:t>
            </a:r>
            <a:r>
              <a:rPr lang="id-ID" sz="1800" b="0" i="0" dirty="0">
                <a:solidFill>
                  <a:srgbClr val="231F20"/>
                </a:solidFill>
                <a:effectLst/>
                <a:latin typeface="BookAntiqua"/>
              </a:rPr>
              <a:t>onflik dapat muncul, karena adanya konflik nilai, konflik norma dan/atau konflik kepentingan antar komunitas etnis, agama dan golongan dalam masyarakat.</a:t>
            </a:r>
            <a:r>
              <a:rPr lang="id-ID" dirty="0"/>
              <a:t> </a:t>
            </a:r>
          </a:p>
          <a:p>
            <a:r>
              <a:rPr lang="id-ID" sz="1800" dirty="0">
                <a:solidFill>
                  <a:srgbClr val="231F20"/>
                </a:solidFill>
                <a:latin typeface="BookAntiqua"/>
              </a:rPr>
              <a:t>K</a:t>
            </a:r>
            <a:r>
              <a:rPr lang="id-ID" sz="1800" b="0" i="0" dirty="0">
                <a:solidFill>
                  <a:srgbClr val="231F20"/>
                </a:solidFill>
                <a:effectLst/>
                <a:latin typeface="BookAntiqua"/>
              </a:rPr>
              <a:t>onflik yang terjadi juga dapat disebabkan sebagai akibat dari diskriminasi peraturan dan perlakuan pemerintah pusat terhadap masyarakat di daerah dengan mengabaikan, menghapuskan dan melemahkan nilai-nilai dan norma-norma hukum adat termasuk norma agama dan tradisi-tradisi masyarakat di daerah tersebut melalui dominasi dan pemberlakuan hukum negara (</a:t>
            </a:r>
            <a:r>
              <a:rPr lang="id-ID" sz="1800" b="0" i="1" dirty="0">
                <a:solidFill>
                  <a:srgbClr val="231F20"/>
                </a:solidFill>
                <a:effectLst/>
                <a:latin typeface="BookAntiqua-Italic"/>
              </a:rPr>
              <a:t>state law)</a:t>
            </a:r>
            <a:r>
              <a:rPr lang="id-ID" dirty="0"/>
              <a:t> </a:t>
            </a:r>
            <a:br>
              <a:rPr lang="id-ID" dirty="0"/>
            </a:b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4104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Potensi Konflik Antar Etnis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119256"/>
            <a:ext cx="6768752" cy="4118055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Kesadaran semua anggota terhadap suatu kelompok etnis yang berlebihan dapat memicu munculnya faktor </a:t>
            </a:r>
            <a:r>
              <a:rPr lang="id-ID" b="1" dirty="0"/>
              <a:t>etnosentrisme </a:t>
            </a:r>
          </a:p>
          <a:p>
            <a:r>
              <a:rPr lang="id-ID" dirty="0"/>
              <a:t>Kebudayaan etnisnya dianggap sebagai kebudayan yang paling utama atau paling sentral</a:t>
            </a:r>
          </a:p>
          <a:p>
            <a:r>
              <a:rPr lang="id-ID" dirty="0"/>
              <a:t>Sikap seperti ini, dapat mengganggu kontak atau keguyuban antar etnik, menimbulkan diskriminasi, prejudis, kekerasan dan konflik antar etnis (Darity, 2005) </a:t>
            </a:r>
            <a:br>
              <a:rPr lang="id-ID" dirty="0"/>
            </a:br>
            <a:br>
              <a:rPr lang="id-ID" dirty="0"/>
            </a:b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2921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Faktor Pemicu Konflik Etnis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Darity (2005) faktor-faktor yang dapat memicu konflik antar etnis dikelompokkan menjadi 2 yiatu:</a:t>
            </a:r>
          </a:p>
          <a:p>
            <a:pPr marL="0" indent="0">
              <a:buNone/>
            </a:pPr>
            <a:r>
              <a:rPr lang="id-ID" dirty="0"/>
              <a:t>	(1) paradigma kultural </a:t>
            </a:r>
          </a:p>
          <a:p>
            <a:pPr marL="0" indent="0">
              <a:buNone/>
            </a:pPr>
            <a:r>
              <a:rPr lang="id-ID" dirty="0"/>
              <a:t>	(2) paradigma struktural  </a:t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594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Paradigma KULTURAL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PARADIGMA KULTURAL : memandang konflik etnis sebagai isu identitas sosial yang disebabkan oleh adanya ancaman terhadap budaya etnis</a:t>
            </a:r>
          </a:p>
          <a:p>
            <a:pPr marL="0" indent="0">
              <a:buNone/>
            </a:pP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991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308</TotalTime>
  <Words>541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BookAntiqua</vt:lpstr>
      <vt:lpstr>BookAntiqua-Italic</vt:lpstr>
      <vt:lpstr>Brush Script MT</vt:lpstr>
      <vt:lpstr>Constantia</vt:lpstr>
      <vt:lpstr>Franklin Gothic Book</vt:lpstr>
      <vt:lpstr>Rage Italic</vt:lpstr>
      <vt:lpstr>Times New Roman</vt:lpstr>
      <vt:lpstr>Wingdings</vt:lpstr>
      <vt:lpstr>Pushpin</vt:lpstr>
      <vt:lpstr>Konflik Antar Etnik di Indonesia</vt:lpstr>
      <vt:lpstr>Referensi</vt:lpstr>
      <vt:lpstr>INDONESIA</vt:lpstr>
      <vt:lpstr>Konflik Menurut Dahrendorf</vt:lpstr>
      <vt:lpstr>PowerPoint Presentation</vt:lpstr>
      <vt:lpstr>Konflik dalam Perspektif Antropologi Hukum</vt:lpstr>
      <vt:lpstr>Potensi Konflik Antar Etnis</vt:lpstr>
      <vt:lpstr>Faktor Pemicu Konflik Etnis</vt:lpstr>
      <vt:lpstr>Paradigma KULTURAL</vt:lpstr>
      <vt:lpstr>PARADIGMA STRUKTURAL</vt:lpstr>
      <vt:lpstr>lanjutan</vt:lpstr>
      <vt:lpstr>Penyelesaian Konflik Etnik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Harmonisasi masyarakat multikultural</dc:title>
  <dc:creator>ACE GROUP</dc:creator>
  <cp:lastModifiedBy>ACE GROUP</cp:lastModifiedBy>
  <cp:revision>27</cp:revision>
  <dcterms:created xsi:type="dcterms:W3CDTF">2019-10-11T02:21:38Z</dcterms:created>
  <dcterms:modified xsi:type="dcterms:W3CDTF">2020-11-22T14:48:48Z</dcterms:modified>
</cp:coreProperties>
</file>