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56" r:id="rId3"/>
    <p:sldId id="257" r:id="rId4"/>
    <p:sldId id="259" r:id="rId5"/>
    <p:sldId id="260" r:id="rId6"/>
    <p:sldId id="274"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171C0-F41B-457C-AFB1-B06DA0D87BE9}" type="datetimeFigureOut">
              <a:rPr lang="id-ID" smtClean="0"/>
              <a:pPr/>
              <a:t>13/05/2020</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E6154B-8E85-47FD-8D0C-C509F878C297}"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6E6154B-8E85-47FD-8D0C-C509F878C297}" type="slidenum">
              <a:rPr lang="id-ID" smtClean="0"/>
              <a:pPr/>
              <a:t>8</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pPr/>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pPr/>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pPr/>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pPr/>
              <a:t>5/13/2020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pPr/>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467544" y="1635646"/>
            <a:ext cx="4860032" cy="584775"/>
          </a:xfrm>
          <a:prstGeom prst="rect">
            <a:avLst/>
          </a:prstGeom>
          <a:noFill/>
          <a:ln w="9525">
            <a:noFill/>
            <a:miter lim="800000"/>
            <a:headEnd/>
            <a:tailEnd/>
          </a:ln>
        </p:spPr>
        <p:txBody>
          <a:bodyPr wrap="square">
            <a:prstTxWarp prst="textWave2">
              <a:avLst/>
            </a:prstTxWarp>
            <a:spAutoFit/>
            <a:scene3d>
              <a:camera prst="perspectiveRelaxedModerately"/>
              <a:lightRig rig="threePt" dir="t"/>
            </a:scene3d>
          </a:bodyPr>
          <a:lstStyle/>
          <a:p>
            <a:r>
              <a:rPr lang="id-ID" altLang="ko-KR" sz="3200" b="1" dirty="0" smtClean="0">
                <a:latin typeface="Algerian" pitchFamily="82" charset="0"/>
                <a:ea typeface="맑은 고딕" pitchFamily="50" charset="-127"/>
                <a:cs typeface="Arial" pitchFamily="34" charset="0"/>
              </a:rPr>
              <a:t>ERGONOMIC CHECKPOINT</a:t>
            </a:r>
            <a:endParaRPr lang="en-US" altLang="ko-KR" sz="3200" b="1" dirty="0" smtClean="0">
              <a:latin typeface="Algerian" pitchFamily="82" charset="0"/>
              <a:ea typeface="맑은 고딕" pitchFamily="50" charset="-127"/>
              <a:cs typeface="Arial" pitchFamily="34" charset="0"/>
            </a:endParaRPr>
          </a:p>
        </p:txBody>
      </p:sp>
    </p:spTree>
    <p:extLst>
      <p:ext uri="{BB962C8B-B14F-4D97-AF65-F5344CB8AC3E}">
        <p14:creationId xmlns:p14="http://schemas.microsoft.com/office/powerpoint/2010/main" val="30344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120" y="267494"/>
            <a:ext cx="7920880" cy="604664"/>
          </a:xfrm>
        </p:spPr>
        <p:style>
          <a:lnRef idx="2">
            <a:schemeClr val="accent1"/>
          </a:lnRef>
          <a:fillRef idx="1">
            <a:schemeClr val="lt1"/>
          </a:fillRef>
          <a:effectRef idx="0">
            <a:schemeClr val="accent1"/>
          </a:effectRef>
          <a:fontRef idx="minor">
            <a:schemeClr val="dk1"/>
          </a:fontRef>
        </p:style>
        <p:txBody>
          <a:bodyPr/>
          <a:lstStyle/>
          <a:p>
            <a:r>
              <a:rPr lang="id-ID" dirty="0" smtClean="0">
                <a:solidFill>
                  <a:schemeClr val="tx1"/>
                </a:solidFill>
                <a:latin typeface="Chaparral Pro Light" pitchFamily="18" charset="0"/>
              </a:rPr>
              <a:t>2. Gang dan koridor cukup lebar untuk memungkinkan mengangkut dua arah.</a:t>
            </a:r>
            <a:endParaRPr lang="id-ID" dirty="0">
              <a:solidFill>
                <a:schemeClr val="tx1"/>
              </a:solidFill>
              <a:latin typeface="Chaparral Pro Light" pitchFamily="18" charset="0"/>
            </a:endParaRPr>
          </a:p>
        </p:txBody>
      </p:sp>
      <p:sp>
        <p:nvSpPr>
          <p:cNvPr id="4" name="Content Placeholder 3"/>
          <p:cNvSpPr>
            <a:spLocks noGrp="1"/>
          </p:cNvSpPr>
          <p:nvPr>
            <p:ph idx="10"/>
          </p:nvPr>
        </p:nvSpPr>
        <p:spPr>
          <a:xfrm>
            <a:off x="1475656" y="915567"/>
            <a:ext cx="7427168" cy="3744416"/>
          </a:xfrm>
        </p:spPr>
        <p:txBody>
          <a:bodyPr/>
          <a:lstStyle/>
          <a:p>
            <a:r>
              <a:rPr lang="id-ID" dirty="0" smtClean="0"/>
              <a:t>Ini digunakan karena ini penting untuk mengangkut material ataupun jalannya        pekerja. Jalur yang terlalu sempit atau yang memiliki hambatan ditempatkan di       dalamnya sangat menghambat aliran kerja dan kurang efisien. Minimal memiliki dua jalur transportasi sehingga dapat membantu alur kerja yang baik dan mencegah      kecelakaan. Hal – hal yang diperhatikan adalah : </a:t>
            </a:r>
          </a:p>
          <a:p>
            <a:pPr marL="342900" indent="-342900">
              <a:buAutoNum type="arabicPeriod"/>
            </a:pPr>
            <a:r>
              <a:rPr lang="id-ID" dirty="0" smtClean="0"/>
              <a:t>Kosongkan jalan dan koridor sehingga jalan selalu mulus untuk dilewati </a:t>
            </a:r>
          </a:p>
          <a:p>
            <a:pPr marL="342900" indent="-342900">
              <a:buAutoNum type="arabicPeriod"/>
            </a:pPr>
            <a:r>
              <a:rPr lang="id-ID" dirty="0" smtClean="0"/>
              <a:t>Buat jalur yang cukup lebar untuk bisa lewat dua jalur. </a:t>
            </a:r>
          </a:p>
          <a:p>
            <a:pPr marL="342900" indent="-342900">
              <a:buAutoNum type="arabicPeriod"/>
            </a:pPr>
            <a:r>
              <a:rPr lang="id-ID" dirty="0" smtClean="0"/>
              <a:t>Pastikan benda yang besar dapat dengan mudah melewati gang dan koridor</a:t>
            </a:r>
          </a:p>
          <a:p>
            <a:pPr marL="342900" indent="-342900">
              <a:buAutoNum type="arabicPeriod"/>
            </a:pPr>
            <a:r>
              <a:rPr lang="id-ID" dirty="0" smtClean="0"/>
              <a:t>Jika tidak memungkinkan jalur dua arah, gunakan cara alternatif dengan lebih  mudah mengangkut barang seperti dengan penggunaan palet yang mudah      dibawa, baki kecil atau rak yg bisa dibawa atau ditempatkan pada alat gerobak.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79712" y="123478"/>
            <a:ext cx="2228850" cy="21526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716016" y="699542"/>
            <a:ext cx="4162425" cy="32766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979712" y="2499742"/>
            <a:ext cx="2343150" cy="21431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23478"/>
            <a:ext cx="8136904" cy="460648"/>
          </a:xfrm>
        </p:spPr>
        <p:style>
          <a:lnRef idx="2">
            <a:schemeClr val="accent1"/>
          </a:lnRef>
          <a:fillRef idx="1">
            <a:schemeClr val="lt1"/>
          </a:fillRef>
          <a:effectRef idx="0">
            <a:schemeClr val="accent1"/>
          </a:effectRef>
          <a:fontRef idx="minor">
            <a:schemeClr val="dk1"/>
          </a:fontRef>
        </p:style>
        <p:txBody>
          <a:bodyPr/>
          <a:lstStyle/>
          <a:p>
            <a:r>
              <a:rPr lang="id-ID" dirty="0" smtClean="0">
                <a:solidFill>
                  <a:schemeClr val="tx1"/>
                </a:solidFill>
                <a:latin typeface="Chaparral Pro Light" pitchFamily="18" charset="0"/>
              </a:rPr>
              <a:t>3. Buat permukaan rute transportasi lebih rata, tidak licin, dan tidak ada halangan </a:t>
            </a:r>
            <a:endParaRPr lang="id-ID" dirty="0">
              <a:solidFill>
                <a:schemeClr val="tx1"/>
              </a:solidFill>
              <a:latin typeface="Chaparral Pro Light" pitchFamily="18" charset="0"/>
            </a:endParaRPr>
          </a:p>
        </p:txBody>
      </p:sp>
      <p:sp>
        <p:nvSpPr>
          <p:cNvPr id="4" name="Content Placeholder 3"/>
          <p:cNvSpPr>
            <a:spLocks noGrp="1"/>
          </p:cNvSpPr>
          <p:nvPr>
            <p:ph idx="10"/>
          </p:nvPr>
        </p:nvSpPr>
        <p:spPr>
          <a:xfrm>
            <a:off x="1475656" y="771550"/>
            <a:ext cx="7427168" cy="3600400"/>
          </a:xfrm>
        </p:spPr>
        <p:txBody>
          <a:bodyPr/>
          <a:lstStyle/>
          <a:p>
            <a:r>
              <a:rPr lang="id-ID" dirty="0" smtClean="0"/>
              <a:t>Mengangkut beban di lantai yang tidak rata atau licin merupakan penyebab umum  kecelakaan. Kecelakaan seperti itu dapat dihilangkan dengan mengatur rute            transportasi yang baik. Benda dapat jatuh ketika pekerja tersandung atau menabrak hambatan, sehingga menyebabkan hilangnya produksi atau biaya perbaikan          meningkat. Hal – hal yang diperhatikan adalah : </a:t>
            </a:r>
          </a:p>
          <a:p>
            <a:pPr marL="342900" indent="-342900">
              <a:buAutoNum type="arabicPeriod"/>
            </a:pPr>
            <a:r>
              <a:rPr lang="id-ID" dirty="0" smtClean="0"/>
              <a:t>Jangan ada ketinggian yang berbeda antara lantai atau bertingkat sehingga       mudahnya tersandung. </a:t>
            </a:r>
          </a:p>
          <a:p>
            <a:pPr marL="342900" indent="-342900">
              <a:buAutoNum type="arabicPeriod"/>
            </a:pPr>
            <a:r>
              <a:rPr lang="id-ID" dirty="0" smtClean="0"/>
              <a:t>Hindari lantai yang licin, dengan menghilangkannya atau menghindari lantai dari air atau oli yang menyebabkan lantai licin. </a:t>
            </a:r>
          </a:p>
          <a:p>
            <a:pPr marL="342900" indent="-342900">
              <a:buAutoNum type="arabicPeriod"/>
            </a:pPr>
            <a:r>
              <a:rPr lang="id-ID" dirty="0" smtClean="0"/>
              <a:t>Hindari untuk tidak menempatkan apapun di lorong atau koridor. Ini paling baik dilakukan dengan menyediakan tempat penyimpanan, rak, dan wadah limbah    dalam jumlah yang cukup, dan dengan menetapkan dan menandai rute            transportasi</a:t>
            </a:r>
            <a:br>
              <a:rPr lang="id-ID" dirty="0" smtClean="0"/>
            </a:br>
            <a:endParaRPr lang="id-ID" dirty="0" smtClean="0"/>
          </a:p>
          <a:p>
            <a:pPr marL="342900" indent="-342900">
              <a:buAutoNum type="arabicPeriod"/>
            </a:pPr>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619672" y="843558"/>
            <a:ext cx="2834235" cy="316835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932040" y="1491630"/>
            <a:ext cx="3562250" cy="216024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95486"/>
            <a:ext cx="7668344" cy="576064"/>
          </a:xfrm>
        </p:spPr>
        <p:style>
          <a:lnRef idx="2">
            <a:schemeClr val="accent1"/>
          </a:lnRef>
          <a:fillRef idx="1">
            <a:schemeClr val="lt1"/>
          </a:fillRef>
          <a:effectRef idx="0">
            <a:schemeClr val="accent1"/>
          </a:effectRef>
          <a:fontRef idx="minor">
            <a:schemeClr val="dk1"/>
          </a:fontRef>
        </p:style>
        <p:txBody>
          <a:bodyPr/>
          <a:lstStyle/>
          <a:p>
            <a:r>
              <a:rPr lang="id-ID" dirty="0" smtClean="0">
                <a:solidFill>
                  <a:schemeClr val="tx1"/>
                </a:solidFill>
                <a:latin typeface="Chaparral Pro Light" pitchFamily="18" charset="0"/>
              </a:rPr>
              <a:t>4. Gunakan gerobak, truk tangan, dan perangkat beroda lainnya, atau rol, saat memindahkan material.</a:t>
            </a:r>
            <a:endParaRPr lang="id-ID" dirty="0">
              <a:solidFill>
                <a:schemeClr val="tx1"/>
              </a:solidFill>
              <a:latin typeface="Chaparral Pro Light" pitchFamily="18" charset="0"/>
            </a:endParaRPr>
          </a:p>
        </p:txBody>
      </p:sp>
      <p:sp>
        <p:nvSpPr>
          <p:cNvPr id="4" name="Content Placeholder 3"/>
          <p:cNvSpPr>
            <a:spLocks noGrp="1"/>
          </p:cNvSpPr>
          <p:nvPr>
            <p:ph idx="10"/>
          </p:nvPr>
        </p:nvSpPr>
        <p:spPr>
          <a:xfrm>
            <a:off x="1475656" y="915566"/>
            <a:ext cx="7427168" cy="2995737"/>
          </a:xfrm>
        </p:spPr>
        <p:txBody>
          <a:bodyPr/>
          <a:lstStyle/>
          <a:p>
            <a:r>
              <a:rPr lang="id-ID" dirty="0" smtClean="0"/>
              <a:t/>
            </a:r>
            <a:br>
              <a:rPr lang="id-ID" dirty="0" smtClean="0"/>
            </a:br>
            <a:r>
              <a:rPr lang="id-ID" dirty="0" smtClean="0"/>
              <a:t>Memindahkan banyak material tidak hanya membutuhkan banyak usaha, tetapi juga sering menyebabkan kecelakaan yang dapat melukai pekerja dan merusak material.  Semua ini dapat dihindari dengan menggunakan "roda". Selain menggunakan roda,  juga bisa juga menggunakan rol. Rol ditempatkan satu demi satu di sepanjang garis pergerakan bahan sangat memudahkan pergerakan material karena hanya dorongan dan tarikan rol yang dibutuhkan. Hal – hal yang perlu diperhatikan : </a:t>
            </a:r>
          </a:p>
          <a:p>
            <a:pPr marL="342900" indent="-342900">
              <a:buAutoNum type="arabicPeriod"/>
            </a:pPr>
            <a:r>
              <a:rPr lang="id-ID" dirty="0" smtClean="0"/>
              <a:t>Periksa pergerakan material di area penyimpanan dan area kerja, terutama ketika pergerakan material ini membutuhkan banyak usaha. Pertimbangkan penggunanroda untuk membuat gerakan ini lebih mudah.</a:t>
            </a:r>
          </a:p>
          <a:p>
            <a:pPr marL="342900" indent="-342900">
              <a:buAutoNum type="arabicPeriod"/>
            </a:pPr>
            <a:r>
              <a:rPr lang="id-ID" dirty="0" smtClean="0"/>
              <a:t>Gunakan kereta dorong yang sederhana untuk membawa barang. </a:t>
            </a:r>
          </a:p>
          <a:p>
            <a:pPr marL="342900" indent="-342900">
              <a:buAutoNum type="arabicPeriod"/>
            </a:pPr>
            <a:r>
              <a:rPr lang="id-ID" dirty="0" smtClean="0"/>
              <a:t>Gunakan garis rol dimana bahan dapat didorong ke workstation berikutnya</a:t>
            </a:r>
            <a:br>
              <a:rPr lang="id-ID" dirty="0" smtClean="0"/>
            </a:br>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59632" y="987574"/>
            <a:ext cx="2238375" cy="30384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995936" y="843558"/>
            <a:ext cx="1419225" cy="131445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156176" y="1347614"/>
            <a:ext cx="2600325" cy="167640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3707904" y="2499742"/>
            <a:ext cx="1876425" cy="13049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23478"/>
            <a:ext cx="6192688" cy="576064"/>
          </a:xfrm>
        </p:spPr>
        <p:style>
          <a:lnRef idx="2">
            <a:schemeClr val="accent1"/>
          </a:lnRef>
          <a:fillRef idx="1">
            <a:schemeClr val="lt1"/>
          </a:fillRef>
          <a:effectRef idx="0">
            <a:schemeClr val="accent1"/>
          </a:effectRef>
          <a:fontRef idx="minor">
            <a:schemeClr val="dk1"/>
          </a:fontRef>
        </p:style>
        <p:txBody>
          <a:bodyPr/>
          <a:lstStyle/>
          <a:p>
            <a:r>
              <a:rPr lang="id-ID" i="1" dirty="0" smtClean="0">
                <a:solidFill>
                  <a:schemeClr val="tx1"/>
                </a:solidFill>
              </a:rPr>
              <a:t>5. Gunakan perangkat mekanis untuk mengangkat, menurunkan, dan memindahkan material berat.</a:t>
            </a:r>
            <a:endParaRPr lang="id-ID" i="1" dirty="0">
              <a:solidFill>
                <a:schemeClr val="tx1"/>
              </a:solidFill>
            </a:endParaRPr>
          </a:p>
        </p:txBody>
      </p:sp>
      <p:sp>
        <p:nvSpPr>
          <p:cNvPr id="4" name="Content Placeholder 3"/>
          <p:cNvSpPr>
            <a:spLocks noGrp="1"/>
          </p:cNvSpPr>
          <p:nvPr>
            <p:ph idx="10"/>
          </p:nvPr>
        </p:nvSpPr>
        <p:spPr>
          <a:xfrm>
            <a:off x="1547664" y="915566"/>
            <a:ext cx="7488832" cy="3528392"/>
          </a:xfrm>
        </p:spPr>
        <p:txBody>
          <a:bodyPr/>
          <a:lstStyle/>
          <a:p>
            <a:r>
              <a:rPr lang="id-ID" dirty="0" smtClean="0"/>
              <a:t>Mengangkat, menurunkan, dan memindahkan material berat dan benda kerja secara manual dapat menyebabkan kecelakaan dan cedera punggung yang terkait dengan   penanganan material. Cara terbaik untuk mencegah kecelakaan dan cedera ini adalah menghilangkan pekerjaan manual dengan menggunakan perangkat mekanik.  Alasan atau hal yang perlu diperhatikan adalah : </a:t>
            </a:r>
          </a:p>
          <a:p>
            <a:pPr marL="342900" indent="-342900">
              <a:buAutoNum type="arabicPeriod"/>
            </a:pPr>
            <a:r>
              <a:rPr lang="id-ID" dirty="0" smtClean="0"/>
              <a:t>Pasang alat pengangkat berbasis lantai yang memiliki ketinggian minimum. </a:t>
            </a:r>
          </a:p>
          <a:p>
            <a:pPr marL="342900" indent="-342900"/>
            <a:r>
              <a:rPr lang="id-ID" dirty="0" smtClean="0"/>
              <a:t>	Contohnya adalah gantries, alat pengangkat hidrolik, meja angkat, derek lantai   hidrolik, tuas atau kerekan rantai, listrik kerekan, dan konveyor. </a:t>
            </a:r>
          </a:p>
          <a:p>
            <a:pPr marL="342900" indent="-342900"/>
            <a:r>
              <a:rPr lang="id-ID" dirty="0" smtClean="0"/>
              <a:t>2. 	Gunakan mesin pengangkat yang telah diuji oleh pabrik atau orang yg kompeten lainnya, dan yang memiliki sertifikat menentukan brankas beban kerja.</a:t>
            </a:r>
          </a:p>
          <a:p>
            <a:pPr marL="342900" indent="-342900"/>
            <a:r>
              <a:rPr lang="id-ID" dirty="0" smtClean="0"/>
              <a:t>3. 	Pastikan beban kerja aman maksimum ditandai dengan jelas. </a:t>
            </a:r>
            <a:endParaRPr lang="id-ID"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87624" y="123477"/>
            <a:ext cx="2448272" cy="254779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635896" y="2211710"/>
            <a:ext cx="2343150" cy="24288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156176" y="339502"/>
            <a:ext cx="2324100" cy="24479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664" y="195486"/>
            <a:ext cx="6912768" cy="460648"/>
          </a:xfrm>
        </p:spPr>
        <p:style>
          <a:lnRef idx="2">
            <a:schemeClr val="accent5"/>
          </a:lnRef>
          <a:fillRef idx="1">
            <a:schemeClr val="lt1"/>
          </a:fillRef>
          <a:effectRef idx="0">
            <a:schemeClr val="accent5"/>
          </a:effectRef>
          <a:fontRef idx="minor">
            <a:schemeClr val="dk1"/>
          </a:fontRef>
        </p:style>
        <p:txBody>
          <a:bodyPr/>
          <a:lstStyle/>
          <a:p>
            <a:r>
              <a:rPr lang="id-ID" i="1" dirty="0" smtClean="0"/>
              <a:t>Tujuan penerapan prinsip Ergonomi di tempat kerja : </a:t>
            </a:r>
            <a:endParaRPr lang="id-ID" i="1" dirty="0"/>
          </a:p>
        </p:txBody>
      </p:sp>
      <p:sp>
        <p:nvSpPr>
          <p:cNvPr id="4" name="Content Placeholder 3"/>
          <p:cNvSpPr>
            <a:spLocks noGrp="1"/>
          </p:cNvSpPr>
          <p:nvPr>
            <p:ph idx="10"/>
          </p:nvPr>
        </p:nvSpPr>
        <p:spPr>
          <a:xfrm>
            <a:off x="1259632" y="627534"/>
            <a:ext cx="7776864" cy="3888432"/>
          </a:xfrm>
        </p:spPr>
        <p:txBody>
          <a:bodyPr/>
          <a:lstStyle/>
          <a:p>
            <a:endParaRPr lang="id-ID" dirty="0" smtClean="0"/>
          </a:p>
          <a:p>
            <a:pPr marL="342900" indent="-342900">
              <a:buFont typeface="+mj-lt"/>
              <a:buAutoNum type="arabicPeriod"/>
            </a:pPr>
            <a:r>
              <a:rPr lang="id-ID" sz="1800" dirty="0" smtClean="0"/>
              <a:t>Mengerti tentang pengaruh dari suatu jenis pekerjaan pada </a:t>
            </a:r>
            <a:r>
              <a:rPr lang="fi-FI" sz="1800" dirty="0" smtClean="0"/>
              <a:t>diri </a:t>
            </a:r>
            <a:r>
              <a:rPr lang="id-ID" sz="1800" dirty="0" smtClean="0"/>
              <a:t>   </a:t>
            </a:r>
            <a:r>
              <a:rPr lang="fi-FI" sz="1800" dirty="0" smtClean="0"/>
              <a:t>pekerja dan kinerja pekerja</a:t>
            </a:r>
            <a:r>
              <a:rPr lang="id-ID" sz="1800" dirty="0" smtClean="0"/>
              <a:t>. </a:t>
            </a:r>
          </a:p>
          <a:p>
            <a:pPr marL="342900" indent="-342900">
              <a:buFont typeface="+mj-lt"/>
              <a:buAutoNum type="arabicPeriod"/>
            </a:pPr>
            <a:r>
              <a:rPr lang="id-ID" sz="1800" dirty="0" smtClean="0"/>
              <a:t>Memprediksi potensi pengaruh pekerjaan pada tubuh pekerja</a:t>
            </a:r>
          </a:p>
          <a:p>
            <a:pPr marL="342900" indent="-342900">
              <a:buFont typeface="+mj-lt"/>
              <a:buAutoNum type="arabicPeriod"/>
            </a:pPr>
            <a:r>
              <a:rPr lang="fi-FI" sz="1800" dirty="0" smtClean="0"/>
              <a:t>Mengevaluasi kesesuaian tempat kerja, peralatan kerja dengan</a:t>
            </a:r>
            <a:r>
              <a:rPr lang="id-ID" sz="1800" dirty="0" smtClean="0"/>
              <a:t>    pekerja saat bekerja</a:t>
            </a:r>
          </a:p>
          <a:p>
            <a:pPr marL="342900" indent="-342900">
              <a:buFont typeface="+mj-lt"/>
              <a:buAutoNum type="arabicPeriod"/>
            </a:pPr>
            <a:r>
              <a:rPr lang="id-ID" sz="1800" dirty="0" smtClean="0"/>
              <a:t>Meningkatkan produktivitas dan upaya untuk menciptakan         </a:t>
            </a:r>
            <a:r>
              <a:rPr lang="fi-FI" sz="1800" dirty="0" smtClean="0"/>
              <a:t>kesesuaian antara kemampuan pekerja dan persyaratan kerja.</a:t>
            </a:r>
            <a:endParaRPr lang="id-ID" sz="1800" dirty="0" smtClean="0"/>
          </a:p>
          <a:p>
            <a:pPr marL="342900" indent="-342900">
              <a:buFont typeface="+mj-lt"/>
              <a:buAutoNum type="arabicPeriod"/>
            </a:pPr>
            <a:r>
              <a:rPr lang="id-ID" sz="1800" dirty="0" smtClean="0"/>
              <a:t>Membangun pengetahuan dasar guna mendorong pekerja untuk meningkatkan produktivitas.</a:t>
            </a:r>
          </a:p>
          <a:p>
            <a:pPr marL="342900" indent="-342900">
              <a:buFont typeface="+mj-lt"/>
              <a:buAutoNum type="arabicPeriod"/>
            </a:pPr>
            <a:r>
              <a:rPr lang="id-ID" sz="1800" dirty="0" smtClean="0"/>
              <a:t>Mencegah dan mengurangi resiko timbulnya penyakit akibat kerja</a:t>
            </a:r>
          </a:p>
          <a:p>
            <a:pPr marL="342900" indent="-342900">
              <a:buFont typeface="+mj-lt"/>
              <a:buAutoNum type="arabicPeriod"/>
            </a:pPr>
            <a:r>
              <a:rPr lang="id-ID" sz="1800" dirty="0" smtClean="0"/>
              <a:t>Meningkatkan faktor keselamatan kerja</a:t>
            </a:r>
            <a:endParaRPr lang="id-ID"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capan termika kasih"/>
          <p:cNvPicPr>
            <a:picLocks noChangeAspect="1" noChangeArrowheads="1"/>
          </p:cNvPicPr>
          <p:nvPr/>
        </p:nvPicPr>
        <p:blipFill>
          <a:blip r:embed="rId2" cstate="print"/>
          <a:srcRect/>
          <a:stretch>
            <a:fillRect/>
          </a:stretch>
        </p:blipFill>
        <p:spPr bwMode="auto">
          <a:xfrm>
            <a:off x="1619671" y="0"/>
            <a:ext cx="7530033" cy="5143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808261"/>
            <a:ext cx="8496944" cy="2995737"/>
          </a:xfrm>
        </p:spPr>
        <p:txBody>
          <a:bodyPr/>
          <a:lstStyle/>
          <a:p>
            <a:r>
              <a:rPr lang="id-ID" sz="1600" dirty="0" smtClean="0">
                <a:solidFill>
                  <a:schemeClr val="tx1"/>
                </a:solidFill>
              </a:rPr>
              <a:t>Ergonomi berasal dari bahasa Yunani, </a:t>
            </a:r>
          </a:p>
          <a:p>
            <a:r>
              <a:rPr lang="id-ID" sz="1600" b="1" i="1" dirty="0" smtClean="0">
                <a:solidFill>
                  <a:schemeClr val="tx1"/>
                </a:solidFill>
              </a:rPr>
              <a:t>Ergon</a:t>
            </a:r>
            <a:r>
              <a:rPr lang="id-ID" sz="1600" b="1" dirty="0" smtClean="0">
                <a:solidFill>
                  <a:schemeClr val="tx1"/>
                </a:solidFill>
              </a:rPr>
              <a:t> </a:t>
            </a:r>
            <a:r>
              <a:rPr lang="id-ID" sz="1600" dirty="0" smtClean="0">
                <a:solidFill>
                  <a:schemeClr val="tx1"/>
                </a:solidFill>
              </a:rPr>
              <a:t>artinya kerja</a:t>
            </a:r>
          </a:p>
          <a:p>
            <a:r>
              <a:rPr lang="id-ID" sz="1600" dirty="0" smtClean="0">
                <a:solidFill>
                  <a:schemeClr val="tx1"/>
                </a:solidFill>
              </a:rPr>
              <a:t>Dan </a:t>
            </a:r>
            <a:r>
              <a:rPr lang="id-ID" sz="1600" b="1" i="1" dirty="0" smtClean="0">
                <a:solidFill>
                  <a:schemeClr val="tx1"/>
                </a:solidFill>
              </a:rPr>
              <a:t>nomos</a:t>
            </a:r>
            <a:r>
              <a:rPr lang="id-ID" sz="1600" dirty="0" smtClean="0">
                <a:solidFill>
                  <a:schemeClr val="tx1"/>
                </a:solidFill>
              </a:rPr>
              <a:t> artinya aturan/hukum</a:t>
            </a:r>
          </a:p>
          <a:p>
            <a:endParaRPr lang="id-ID" sz="1600" dirty="0" smtClean="0">
              <a:solidFill>
                <a:schemeClr val="tx1"/>
              </a:solidFill>
            </a:endParaRPr>
          </a:p>
          <a:p>
            <a:r>
              <a:rPr lang="id-ID" sz="1600" dirty="0" smtClean="0">
                <a:solidFill>
                  <a:schemeClr val="tx1"/>
                </a:solidFill>
              </a:rPr>
              <a:t>Secara umum ergonomi adalah ilmu yang memeplajari tentang kesesuaian alat kerja, pekerjaan dan tempat/lingkungan tempat kerja dengan pekerjaannya. Ergonomi </a:t>
            </a:r>
          </a:p>
          <a:p>
            <a:r>
              <a:rPr lang="id-ID" sz="1600" dirty="0" smtClean="0">
                <a:solidFill>
                  <a:schemeClr val="tx1"/>
                </a:solidFill>
              </a:rPr>
              <a:t>sendiri mempelajari prinsip dalam mendesain peralatan, mesin, proses dan tempat</a:t>
            </a:r>
          </a:p>
          <a:p>
            <a:r>
              <a:rPr lang="id-ID" sz="1600" dirty="0" smtClean="0">
                <a:solidFill>
                  <a:schemeClr val="tx1"/>
                </a:solidFill>
              </a:rPr>
              <a:t>kerja yang sesuai dengan kemampuan dan keterbatasan manusia yang menggunakan</a:t>
            </a:r>
          </a:p>
          <a:p>
            <a:r>
              <a:rPr lang="id-ID" sz="1600" dirty="0" smtClean="0">
                <a:solidFill>
                  <a:schemeClr val="tx1"/>
                </a:solidFill>
              </a:rPr>
              <a:t>Atau penyesuaian tugas dengan kondisi tubuh manusia sendiri. </a:t>
            </a:r>
          </a:p>
        </p:txBody>
      </p:sp>
      <p:sp>
        <p:nvSpPr>
          <p:cNvPr id="3" name="Title 2"/>
          <p:cNvSpPr>
            <a:spLocks noGrp="1"/>
          </p:cNvSpPr>
          <p:nvPr>
            <p:ph type="title"/>
          </p:nvPr>
        </p:nvSpPr>
        <p:spPr>
          <a:xfrm>
            <a:off x="755576" y="0"/>
            <a:ext cx="8388424" cy="884466"/>
          </a:xfrm>
        </p:spPr>
        <p:txBody>
          <a:bodyPr/>
          <a:lstStyle/>
          <a:p>
            <a:r>
              <a:rPr lang="id-ID" dirty="0" smtClean="0"/>
              <a:t>Apa itu Ergonomi ?</a:t>
            </a:r>
            <a:endParaRPr lang="en-US" dirty="0"/>
          </a:p>
        </p:txBody>
      </p:sp>
    </p:spTree>
    <p:extLst>
      <p:ext uri="{BB962C8B-B14F-4D97-AF65-F5344CB8AC3E}">
        <p14:creationId xmlns:p14="http://schemas.microsoft.com/office/powerpoint/2010/main" val="2090594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altLang="ko-KR" dirty="0" smtClean="0"/>
              <a:t>Sasaran dari Ilmu Ergonomi </a:t>
            </a:r>
            <a:endParaRPr lang="ko-KR" altLang="en-US" dirty="0"/>
          </a:p>
        </p:txBody>
      </p:sp>
      <p:sp>
        <p:nvSpPr>
          <p:cNvPr id="5" name="Content Placeholder 4"/>
          <p:cNvSpPr>
            <a:spLocks noGrp="1"/>
          </p:cNvSpPr>
          <p:nvPr>
            <p:ph idx="10"/>
          </p:nvPr>
        </p:nvSpPr>
        <p:spPr>
          <a:xfrm>
            <a:off x="1187624" y="1059582"/>
            <a:ext cx="7956376" cy="2995737"/>
          </a:xfrm>
        </p:spPr>
        <p:txBody>
          <a:bodyPr/>
          <a:lstStyle/>
          <a:p>
            <a:pPr marL="342900" indent="-342900" algn="just">
              <a:buFont typeface="+mj-lt"/>
              <a:buAutoNum type="alphaUcPeriod"/>
            </a:pPr>
            <a:r>
              <a:rPr lang="id-ID" sz="1600" dirty="0" smtClean="0"/>
              <a:t>Mengerti tentang pengaruh dari suatu jenis pekerjaan pada </a:t>
            </a:r>
            <a:r>
              <a:rPr lang="fi-FI" sz="1600" dirty="0" smtClean="0"/>
              <a:t>diri pekerja dan kinerja pekerja</a:t>
            </a:r>
            <a:endParaRPr lang="id-ID" sz="1600" dirty="0" smtClean="0"/>
          </a:p>
          <a:p>
            <a:pPr marL="342900" indent="-342900" algn="just">
              <a:buFont typeface="+mj-lt"/>
              <a:buAutoNum type="alphaUcPeriod"/>
            </a:pPr>
            <a:r>
              <a:rPr lang="id-ID" sz="1600" dirty="0" smtClean="0"/>
              <a:t>Memprediksi potensi pengaruh pekerjaan pada tubuh pekerja</a:t>
            </a:r>
          </a:p>
          <a:p>
            <a:pPr marL="342900" indent="-342900" algn="just">
              <a:buFont typeface="+mj-lt"/>
              <a:buAutoNum type="alphaUcPeriod"/>
            </a:pPr>
            <a:r>
              <a:rPr lang="fi-FI" sz="1600" dirty="0" smtClean="0"/>
              <a:t>Mengevaluasi kesesuaian tempat kerja, peralatan kerja dengan</a:t>
            </a:r>
            <a:r>
              <a:rPr lang="id-ID" sz="1600" dirty="0" smtClean="0"/>
              <a:t> pekerja saat bekerja</a:t>
            </a:r>
          </a:p>
          <a:p>
            <a:pPr marL="342900" indent="-342900" algn="just">
              <a:buFont typeface="+mj-lt"/>
              <a:buAutoNum type="alphaUcPeriod"/>
            </a:pPr>
            <a:r>
              <a:rPr lang="id-ID" sz="1600" dirty="0" smtClean="0"/>
              <a:t>Meningkatkan produktivitas dan upaya untuk menciptakan </a:t>
            </a:r>
            <a:r>
              <a:rPr lang="fi-FI" sz="1600" dirty="0" smtClean="0"/>
              <a:t>kesesuaian antara </a:t>
            </a:r>
            <a:r>
              <a:rPr lang="id-ID" sz="1600" dirty="0" smtClean="0"/>
              <a:t>kema</a:t>
            </a:r>
            <a:r>
              <a:rPr lang="fi-FI" sz="1600" dirty="0" smtClean="0"/>
              <a:t>mpuan pekerja dan persyaratan kerja.</a:t>
            </a:r>
            <a:endParaRPr lang="id-ID" sz="1600" dirty="0" smtClean="0"/>
          </a:p>
          <a:p>
            <a:pPr marL="342900" indent="-342900" algn="just">
              <a:buFont typeface="+mj-lt"/>
              <a:buAutoNum type="alphaUcPeriod"/>
            </a:pPr>
            <a:r>
              <a:rPr lang="id-ID" sz="1600" dirty="0" smtClean="0"/>
              <a:t>Membangun pengetahuan dasar guna mendorong pekerja untuk meningkatkan produktivitas.</a:t>
            </a:r>
          </a:p>
          <a:p>
            <a:pPr marL="342900" indent="-342900" algn="just">
              <a:buFont typeface="+mj-lt"/>
              <a:buAutoNum type="alphaUcPeriod"/>
            </a:pPr>
            <a:r>
              <a:rPr lang="id-ID" sz="1600" dirty="0" smtClean="0"/>
              <a:t>Mencegah dan mengurangi resiko timbulnya penyakit akibat kerja</a:t>
            </a:r>
          </a:p>
          <a:p>
            <a:pPr marL="342900" indent="-342900" algn="just">
              <a:buFont typeface="+mj-lt"/>
              <a:buAutoNum type="alphaUcPeriod"/>
            </a:pPr>
            <a:r>
              <a:rPr lang="id-ID" sz="1600" dirty="0" smtClean="0"/>
              <a:t>Meningkatkan faktor keselamatan kerja</a:t>
            </a:r>
          </a:p>
          <a:p>
            <a:pPr marL="342900" indent="-342900" algn="just">
              <a:buFont typeface="+mj-lt"/>
              <a:buAutoNum type="alphaUcPeriod"/>
            </a:pPr>
            <a:r>
              <a:rPr lang="fi-FI" sz="1600" dirty="0" smtClean="0"/>
              <a:t>Meningkatkan keuntungan, pendapatan, kesehatan dan</a:t>
            </a:r>
            <a:r>
              <a:rPr lang="id-ID" sz="1600" dirty="0" smtClean="0"/>
              <a:t> </a:t>
            </a:r>
            <a:r>
              <a:rPr lang="nl-NL" sz="1600" dirty="0" smtClean="0"/>
              <a:t>kesejahteraan untuk individu dan institusi.</a:t>
            </a:r>
            <a:endParaRPr lang="ko-KR" altLang="en-US" sz="1600" dirty="0">
              <a:latin typeface="Arial" pitchFamily="34" charset="0"/>
              <a:cs typeface="Arial" pitchFamily="34" charset="0"/>
            </a:endParaRPr>
          </a:p>
        </p:txBody>
      </p:sp>
    </p:spTree>
    <p:extLst>
      <p:ext uri="{BB962C8B-B14F-4D97-AF65-F5344CB8AC3E}">
        <p14:creationId xmlns:p14="http://schemas.microsoft.com/office/powerpoint/2010/main" val="97910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8316416" cy="884466"/>
          </a:xfrm>
        </p:spPr>
        <p:txBody>
          <a:bodyPr/>
          <a:lstStyle/>
          <a:p>
            <a:r>
              <a:rPr lang="id-ID" dirty="0" smtClean="0">
                <a:latin typeface="Algerian" pitchFamily="82" charset="0"/>
              </a:rPr>
              <a:t>ERGONOMIC CHECKPOINTS </a:t>
            </a:r>
            <a:endParaRPr lang="id-ID" dirty="0">
              <a:latin typeface="Algerian" pitchFamily="82" charset="0"/>
            </a:endParaRPr>
          </a:p>
        </p:txBody>
      </p:sp>
      <p:sp>
        <p:nvSpPr>
          <p:cNvPr id="4" name="Content Placeholder 3"/>
          <p:cNvSpPr>
            <a:spLocks noGrp="1"/>
          </p:cNvSpPr>
          <p:nvPr>
            <p:ph idx="10"/>
          </p:nvPr>
        </p:nvSpPr>
        <p:spPr>
          <a:xfrm>
            <a:off x="899592" y="1635646"/>
            <a:ext cx="7704856" cy="2376264"/>
          </a:xfrm>
        </p:spPr>
        <p:txBody>
          <a:bodyPr/>
          <a:lstStyle/>
          <a:p>
            <a:r>
              <a:rPr lang="id-ID" sz="1700" i="1" dirty="0" smtClean="0"/>
              <a:t>Ergonomic checkpoints </a:t>
            </a:r>
            <a:r>
              <a:rPr lang="id-ID" sz="1700" dirty="0" smtClean="0"/>
              <a:t>menghasilkan beberapa dasar-dasar pemikiran</a:t>
            </a:r>
          </a:p>
          <a:p>
            <a:r>
              <a:rPr lang="fi-FI" sz="1700" dirty="0" smtClean="0"/>
              <a:t>tentang menekan pemborosan bahan, menurunkan kerusakan hasil</a:t>
            </a:r>
          </a:p>
          <a:p>
            <a:r>
              <a:rPr lang="fi-FI" sz="1700" dirty="0" smtClean="0"/>
              <a:t>kerja, meningkatkan kualitas pekerjaan, meningkatkan pemeliharaan</a:t>
            </a:r>
          </a:p>
          <a:p>
            <a:r>
              <a:rPr lang="sv-SE" sz="1700" dirty="0" smtClean="0"/>
              <a:t>dan perbaikan per</a:t>
            </a:r>
            <a:r>
              <a:rPr lang="id-ID" sz="1700" dirty="0" smtClean="0"/>
              <a:t>a</a:t>
            </a:r>
            <a:r>
              <a:rPr lang="sv-SE" sz="1700" dirty="0" smtClean="0"/>
              <a:t>latan, memperkenalkan tata letak yang lebih efisien,</a:t>
            </a:r>
          </a:p>
          <a:p>
            <a:r>
              <a:rPr lang="id-ID" sz="1700" dirty="0" smtClean="0"/>
              <a:t>mencegah terjadinya kecelakaan, mengorganisir tempat kerja menjadi</a:t>
            </a:r>
          </a:p>
          <a:p>
            <a:r>
              <a:rPr lang="id-ID" sz="1700" dirty="0" smtClean="0"/>
              <a:t>lebih aman serta memperkenalkan metode kerja yang lebih baik.</a:t>
            </a:r>
            <a:endParaRPr lang="id-ID"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696" y="195486"/>
            <a:ext cx="2520280" cy="460648"/>
          </a:xfrm>
        </p:spPr>
        <p:style>
          <a:lnRef idx="2">
            <a:schemeClr val="accent3"/>
          </a:lnRef>
          <a:fillRef idx="1">
            <a:schemeClr val="lt1"/>
          </a:fillRef>
          <a:effectRef idx="0">
            <a:schemeClr val="accent3"/>
          </a:effectRef>
          <a:fontRef idx="minor">
            <a:schemeClr val="dk1"/>
          </a:fontRef>
        </p:style>
        <p:txBody>
          <a:bodyPr/>
          <a:lstStyle/>
          <a:p>
            <a:r>
              <a:rPr lang="id-ID" b="1" i="1" dirty="0" smtClean="0"/>
              <a:t>Aplikas Ergonomi : </a:t>
            </a:r>
            <a:endParaRPr lang="id-ID" b="1" i="1" dirty="0"/>
          </a:p>
        </p:txBody>
      </p:sp>
      <p:sp>
        <p:nvSpPr>
          <p:cNvPr id="4" name="Content Placeholder 3"/>
          <p:cNvSpPr>
            <a:spLocks noGrp="1"/>
          </p:cNvSpPr>
          <p:nvPr>
            <p:ph idx="10"/>
          </p:nvPr>
        </p:nvSpPr>
        <p:spPr>
          <a:xfrm>
            <a:off x="1475656" y="843558"/>
            <a:ext cx="7560840" cy="4104455"/>
          </a:xfrm>
        </p:spPr>
        <p:txBody>
          <a:bodyPr/>
          <a:lstStyle/>
          <a:p>
            <a:pPr marL="342900" indent="-342900">
              <a:buAutoNum type="alphaLcPeriod"/>
            </a:pPr>
            <a:r>
              <a:rPr lang="id-ID" dirty="0" smtClean="0"/>
              <a:t>Posisi kerja </a:t>
            </a:r>
          </a:p>
          <a:p>
            <a:pPr marL="342900" indent="-342900"/>
            <a:r>
              <a:rPr lang="id-ID" dirty="0" smtClean="0"/>
              <a:t>	T</a:t>
            </a:r>
            <a:r>
              <a:rPr lang="it-IT" dirty="0" smtClean="0"/>
              <a:t>erdiri dari posisi duduk dan posisi berdiri, posisi</a:t>
            </a:r>
            <a:r>
              <a:rPr lang="id-ID" dirty="0" smtClean="0"/>
              <a:t> duduk dimana kaki tidak terbebani dengan berat tubuh dan </a:t>
            </a:r>
            <a:r>
              <a:rPr lang="it-IT" dirty="0" smtClean="0"/>
              <a:t>posisi stabil selama bekerja. Sedangkan posisi</a:t>
            </a:r>
            <a:r>
              <a:rPr lang="id-ID" dirty="0" smtClean="0"/>
              <a:t> </a:t>
            </a:r>
            <a:r>
              <a:rPr lang="it-IT" dirty="0" smtClean="0"/>
              <a:t>berdiri dimana</a:t>
            </a:r>
            <a:r>
              <a:rPr lang="id-ID" dirty="0" smtClean="0"/>
              <a:t> posisi tulang belakang vertikal dan berat badan tertumpu </a:t>
            </a:r>
            <a:r>
              <a:rPr lang="pt-BR" dirty="0" smtClean="0"/>
              <a:t>secaraseimbang pada dua kaki.</a:t>
            </a:r>
            <a:endParaRPr lang="id-ID" dirty="0" smtClean="0"/>
          </a:p>
          <a:p>
            <a:pPr marL="342900" indent="-342900">
              <a:buAutoNum type="alphaLcPeriod" startAt="2"/>
            </a:pPr>
            <a:r>
              <a:rPr lang="id-ID" dirty="0" smtClean="0"/>
              <a:t>Proses kerja </a:t>
            </a:r>
          </a:p>
          <a:p>
            <a:pPr marL="342900" indent="-342900"/>
            <a:r>
              <a:rPr lang="id-ID" dirty="0" smtClean="0"/>
              <a:t>	Para pekerja dapat menjangkau peralatan kerja sesuai dg posisi waktu bekerja dan sesuai dengan ukuran anthropometrinya. Harus dibedakan ukuran anthropometri barat dan timur.</a:t>
            </a:r>
          </a:p>
          <a:p>
            <a:pPr marL="342900" indent="-342900">
              <a:buAutoNum type="alphaLcPeriod" startAt="3"/>
            </a:pPr>
            <a:r>
              <a:rPr lang="id-ID" dirty="0" smtClean="0"/>
              <a:t>Tata letak tempat kerja</a:t>
            </a:r>
          </a:p>
          <a:p>
            <a:pPr marL="342900" indent="-342900"/>
            <a:r>
              <a:rPr lang="id-ID" dirty="0" smtClean="0"/>
              <a:t>	Display harus jelas terlihat pada waktu melakukan aktivitas kerja. Simbol - simbol yang berlaku secara internasional lebih banyak digunakan daripada kata-kata.</a:t>
            </a:r>
          </a:p>
          <a:p>
            <a:pPr marL="342900" indent="-342900">
              <a:buAutoNum type="alphaLcPeriod" startAt="4"/>
            </a:pPr>
            <a:r>
              <a:rPr lang="id-ID" dirty="0" smtClean="0"/>
              <a:t>Mengangkat beban</a:t>
            </a:r>
          </a:p>
          <a:p>
            <a:pPr marL="342900" indent="-342900"/>
            <a:r>
              <a:rPr lang="id-ID" dirty="0" smtClean="0"/>
              <a:t>	Macam-macam cara dlm mengangkat beban yakni, dengan kepala, bahu, tangan, punggung dsbnya.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23478"/>
            <a:ext cx="7524328" cy="760988"/>
          </a:xfrm>
        </p:spPr>
        <p:txBody>
          <a:bodyPr/>
          <a:lstStyle/>
          <a:p>
            <a:r>
              <a:rPr lang="id-ID" sz="2800" dirty="0" smtClean="0">
                <a:latin typeface="Algerian" pitchFamily="82" charset="0"/>
              </a:rPr>
              <a:t>Pokok bahasan Ergonomic Checkpoints</a:t>
            </a:r>
            <a:endParaRPr lang="id-ID" sz="2800" dirty="0">
              <a:latin typeface="Algerian" pitchFamily="82" charset="0"/>
            </a:endParaRPr>
          </a:p>
        </p:txBody>
      </p:sp>
      <p:sp>
        <p:nvSpPr>
          <p:cNvPr id="3" name="Content Placeholder 2"/>
          <p:cNvSpPr>
            <a:spLocks noGrp="1"/>
          </p:cNvSpPr>
          <p:nvPr>
            <p:ph idx="1"/>
          </p:nvPr>
        </p:nvSpPr>
        <p:spPr/>
        <p:txBody>
          <a:bodyPr/>
          <a:lstStyle/>
          <a:p>
            <a:r>
              <a:rPr lang="id-ID" dirty="0" smtClean="0"/>
              <a:t>1. Menandai rute transportasi / Desain stasiun kerja </a:t>
            </a:r>
            <a:endParaRPr lang="id-ID" dirty="0"/>
          </a:p>
        </p:txBody>
      </p:sp>
      <p:sp>
        <p:nvSpPr>
          <p:cNvPr id="4" name="Content Placeholder 3"/>
          <p:cNvSpPr>
            <a:spLocks noGrp="1"/>
          </p:cNvSpPr>
          <p:nvPr>
            <p:ph idx="10"/>
          </p:nvPr>
        </p:nvSpPr>
        <p:spPr>
          <a:xfrm>
            <a:off x="1331640" y="1491631"/>
            <a:ext cx="7704856" cy="3168352"/>
          </a:xfrm>
        </p:spPr>
        <p:txBody>
          <a:bodyPr/>
          <a:lstStyle/>
          <a:p>
            <a:r>
              <a:rPr lang="id-ID" sz="1500" dirty="0" smtClean="0"/>
              <a:t>Menandai rute transsportasi dapat mempermudah ke tempat kerja dan area </a:t>
            </a:r>
          </a:p>
          <a:p>
            <a:r>
              <a:rPr lang="id-ID" sz="1500" dirty="0" smtClean="0"/>
              <a:t>penyimpanan benar-benar dapat membantu mencapai aliran kerja yang lebih baik, </a:t>
            </a:r>
          </a:p>
          <a:p>
            <a:r>
              <a:rPr lang="id-ID" sz="1500" dirty="0" smtClean="0"/>
              <a:t>serta memastikan transportasi yang aman dan cepat. Jika area transportasi tidak </a:t>
            </a:r>
          </a:p>
          <a:p>
            <a:r>
              <a:rPr lang="id-ID" sz="1500" dirty="0" smtClean="0"/>
              <a:t>ditandai dengan jelas, material, benda kerja, dan limbah cenderung menumpuk di </a:t>
            </a:r>
          </a:p>
          <a:p>
            <a:r>
              <a:rPr lang="id-ID" sz="1500" dirty="0" smtClean="0"/>
              <a:t>rute transportasi. Tumpukan tidak teratur ini tidak hanya menghambat transportasi </a:t>
            </a:r>
          </a:p>
          <a:p>
            <a:r>
              <a:rPr lang="id-ID" sz="1500" dirty="0" smtClean="0"/>
              <a:t>dan produksi, tetapi juga dapat menyebabkan kecelakaan. Selain itu juga </a:t>
            </a:r>
          </a:p>
          <a:p>
            <a:r>
              <a:rPr lang="id-ID" sz="1500" dirty="0" smtClean="0"/>
              <a:t>diperlukan desain stasiun kerja. Stasiun kerja adalah suatu lokasi yang di tempati </a:t>
            </a:r>
          </a:p>
          <a:p>
            <a:r>
              <a:rPr lang="id-ID" sz="1500" dirty="0" smtClean="0"/>
              <a:t>pekerja untuk melakukan pekerjaannya. </a:t>
            </a:r>
            <a:endParaRPr lang="id-ID"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899592" y="1203598"/>
            <a:ext cx="8028384" cy="2736304"/>
          </a:xfrm>
        </p:spPr>
        <p:txBody>
          <a:bodyPr/>
          <a:lstStyle/>
          <a:p>
            <a:r>
              <a:rPr lang="id-ID" sz="1600" dirty="0" smtClean="0"/>
              <a:t>Desain stasiun kerja dalam ergonomic checkpoint </a:t>
            </a:r>
            <a:r>
              <a:rPr lang="es-ES" sz="1600" dirty="0" err="1" smtClean="0"/>
              <a:t>mempunyai</a:t>
            </a:r>
            <a:r>
              <a:rPr lang="es-ES" sz="1600" dirty="0" smtClean="0"/>
              <a:t> lima aturan </a:t>
            </a:r>
            <a:r>
              <a:rPr lang="es-ES" sz="1600" dirty="0" err="1" smtClean="0"/>
              <a:t>yaitu</a:t>
            </a:r>
            <a:r>
              <a:rPr lang="id-ID" sz="1600" dirty="0" smtClean="0"/>
              <a:t> </a:t>
            </a:r>
            <a:r>
              <a:rPr lang="es-ES" sz="1600" dirty="0" smtClean="0"/>
              <a:t>: </a:t>
            </a:r>
            <a:endParaRPr lang="id-ID" sz="1600" dirty="0" smtClean="0"/>
          </a:p>
          <a:p>
            <a:r>
              <a:rPr lang="es-ES" sz="1600" dirty="0" err="1" smtClean="0"/>
              <a:t>menjaga</a:t>
            </a:r>
            <a:r>
              <a:rPr lang="es-ES" sz="1600" dirty="0" smtClean="0"/>
              <a:t> </a:t>
            </a:r>
            <a:r>
              <a:rPr lang="es-ES" sz="1600" dirty="0" err="1" smtClean="0"/>
              <a:t>agar</a:t>
            </a:r>
            <a:r>
              <a:rPr lang="es-ES" sz="1600" dirty="0" smtClean="0"/>
              <a:t> </a:t>
            </a:r>
            <a:r>
              <a:rPr lang="es-ES" sz="1600" dirty="0" err="1" smtClean="0"/>
              <a:t>bahan</a:t>
            </a:r>
            <a:r>
              <a:rPr lang="es-ES" sz="1600" dirty="0" smtClean="0"/>
              <a:t>, </a:t>
            </a:r>
            <a:r>
              <a:rPr lang="es-ES" sz="1600" dirty="0" err="1" smtClean="0"/>
              <a:t>perlatan</a:t>
            </a:r>
            <a:r>
              <a:rPr lang="es-ES" sz="1600" dirty="0" smtClean="0"/>
              <a:t>,</a:t>
            </a:r>
            <a:r>
              <a:rPr lang="id-ID" sz="1600" dirty="0" smtClean="0"/>
              <a:t> dan pengendaliannya dalam jangkauan yang </a:t>
            </a:r>
          </a:p>
          <a:p>
            <a:r>
              <a:rPr lang="id-ID" sz="1600" dirty="0" smtClean="0"/>
              <a:t>mudah, perbaikan postur kerja untuk meningkatkan efisiensi, setiap kerja yang memerlukan tenaga menggunakan pegangan tangan (</a:t>
            </a:r>
            <a:r>
              <a:rPr lang="id-ID" sz="1600" i="1" dirty="0" smtClean="0"/>
              <a:t>clamp), </a:t>
            </a:r>
            <a:r>
              <a:rPr lang="sv-SE" sz="1600" dirty="0" smtClean="0"/>
              <a:t>jepitan </a:t>
            </a:r>
            <a:r>
              <a:rPr lang="sv-SE" sz="1600" i="1" dirty="0" smtClean="0"/>
              <a:t>(jig), </a:t>
            </a:r>
            <a:endParaRPr lang="id-ID" sz="1600" i="1" dirty="0" smtClean="0"/>
          </a:p>
          <a:p>
            <a:r>
              <a:rPr lang="sv-SE" sz="1600" i="1" dirty="0" smtClean="0"/>
              <a:t>tombol/tongkat (lever) dan alat lain untuk</a:t>
            </a:r>
            <a:r>
              <a:rPr lang="id-ID" sz="1600" i="1" dirty="0" smtClean="0"/>
              <a:t> </a:t>
            </a:r>
            <a:r>
              <a:rPr lang="id-ID" sz="1600" dirty="0" smtClean="0"/>
              <a:t>menghemat waktu dan tenaga, </a:t>
            </a:r>
          </a:p>
          <a:p>
            <a:r>
              <a:rPr lang="id-ID" sz="1600" dirty="0" smtClean="0"/>
              <a:t>memperbaiki petunjuk visual (</a:t>
            </a:r>
            <a:r>
              <a:rPr lang="id-ID" sz="1600" i="1" dirty="0" smtClean="0"/>
              <a:t>display) dan kendali (control) untuk meminimalkan </a:t>
            </a:r>
            <a:r>
              <a:rPr lang="id-ID" sz="1600" dirty="0" smtClean="0"/>
              <a:t>kesalahan.</a:t>
            </a:r>
          </a:p>
          <a:p>
            <a:endParaRPr lang="id-ID"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23478"/>
            <a:ext cx="4176464" cy="460648"/>
          </a:xfrm>
        </p:spPr>
        <p:style>
          <a:lnRef idx="2">
            <a:schemeClr val="accent1"/>
          </a:lnRef>
          <a:fillRef idx="1">
            <a:schemeClr val="lt1"/>
          </a:fillRef>
          <a:effectRef idx="0">
            <a:schemeClr val="accent1"/>
          </a:effectRef>
          <a:fontRef idx="minor">
            <a:schemeClr val="dk1"/>
          </a:fontRef>
        </p:style>
        <p:txBody>
          <a:bodyPr/>
          <a:lstStyle/>
          <a:p>
            <a:r>
              <a:rPr lang="id-ID" dirty="0" smtClean="0">
                <a:ln>
                  <a:solidFill>
                    <a:schemeClr val="accent2">
                      <a:lumMod val="75000"/>
                    </a:schemeClr>
                  </a:solidFill>
                </a:ln>
                <a:solidFill>
                  <a:srgbClr val="7030A0"/>
                </a:solidFill>
              </a:rPr>
              <a:t>Cara menyusun rute transportasi :</a:t>
            </a:r>
            <a:endParaRPr lang="id-ID" dirty="0">
              <a:ln>
                <a:solidFill>
                  <a:schemeClr val="accent2">
                    <a:lumMod val="75000"/>
                  </a:schemeClr>
                </a:solidFill>
              </a:ln>
              <a:solidFill>
                <a:srgbClr val="7030A0"/>
              </a:solidFill>
            </a:endParaRPr>
          </a:p>
        </p:txBody>
      </p:sp>
      <p:sp>
        <p:nvSpPr>
          <p:cNvPr id="4" name="Content Placeholder 3"/>
          <p:cNvSpPr>
            <a:spLocks noGrp="1"/>
          </p:cNvSpPr>
          <p:nvPr>
            <p:ph idx="10"/>
          </p:nvPr>
        </p:nvSpPr>
        <p:spPr>
          <a:xfrm>
            <a:off x="1331640" y="699542"/>
            <a:ext cx="7812360" cy="2995737"/>
          </a:xfrm>
        </p:spPr>
        <p:txBody>
          <a:bodyPr/>
          <a:lstStyle/>
          <a:p>
            <a:pPr marL="342900" indent="-342900">
              <a:buAutoNum type="arabicPeriod"/>
            </a:pPr>
            <a:r>
              <a:rPr lang="id-ID" dirty="0" smtClean="0"/>
              <a:t>Tentukan rute transportasi ke tempat kerja atau di antara jalan yang berbeda dari     area penyimpanan. Berkonsultasi pekerja tentang cara menunjukkan transportasi      yang diperlukan rute, lalu pasang lantai tanda menggunakan cat di kedua tepi           masing-masing rute transportasi. </a:t>
            </a:r>
          </a:p>
          <a:p>
            <a:pPr marL="342900" indent="-342900">
              <a:buAutoNum type="arabicPeriod"/>
            </a:pPr>
            <a:r>
              <a:rPr lang="id-ID" dirty="0" smtClean="0"/>
              <a:t>Di mana tanda-tanda rute transportasi ditempatkan di dekat mesin pemindah </a:t>
            </a:r>
          </a:p>
          <a:p>
            <a:pPr marL="342900" indent="-342900"/>
            <a:r>
              <a:rPr lang="id-ID" dirty="0" smtClean="0"/>
              <a:t>	atau bahan yang disimpan, menyediakan pagar atau pegangan tangan untuk </a:t>
            </a:r>
          </a:p>
          <a:p>
            <a:pPr marL="342900" indent="-342900"/>
            <a:r>
              <a:rPr lang="id-ID" dirty="0" smtClean="0"/>
              <a:t>	membuat gerakan pekerja aman. </a:t>
            </a:r>
          </a:p>
          <a:p>
            <a:pPr marL="342900" indent="-342900"/>
            <a:r>
              <a:rPr lang="id-ID" dirty="0" smtClean="0"/>
              <a:t>3. 	Pastikan tidak ada yang diletakkan atau tertinggal di rute transportasi yang             ditentukan. Pastikan ada tempat yang tepat untuk penyimpanan dan pembuangan    limbah didekat tempat kerja. Bersikeras sampai praktik menempatkan apa pun ini di    lantai sudah mapan.</a:t>
            </a:r>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979712" y="267494"/>
            <a:ext cx="5688632" cy="428055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TotalTime>
  <Words>888</Words>
  <Application>Microsoft Office PowerPoint</Application>
  <PresentationFormat>On-screen Show (16:9)</PresentationFormat>
  <Paragraphs>88</Paragraphs>
  <Slides>19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Malgun Gothic</vt:lpstr>
      <vt:lpstr>Algerian</vt:lpstr>
      <vt:lpstr>Arial</vt:lpstr>
      <vt:lpstr>Calibri</vt:lpstr>
      <vt:lpstr>Chaparral Pro Light</vt:lpstr>
      <vt:lpstr>Office Theme</vt:lpstr>
      <vt:lpstr>Custom Design</vt:lpstr>
      <vt:lpstr>PowerPoint Presentation</vt:lpstr>
      <vt:lpstr>Apa itu Ergonomi ?</vt:lpstr>
      <vt:lpstr>Sasaran dari Ilmu Ergonomi </vt:lpstr>
      <vt:lpstr>ERGONOMIC CHECKPOINTS </vt:lpstr>
      <vt:lpstr>PowerPoint Presentation</vt:lpstr>
      <vt:lpstr>Pokok bahasan Ergonomic Checkpoints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HP</cp:lastModifiedBy>
  <cp:revision>73</cp:revision>
  <dcterms:created xsi:type="dcterms:W3CDTF">2014-04-01T16:27:38Z</dcterms:created>
  <dcterms:modified xsi:type="dcterms:W3CDTF">2020-05-13T00:23:00Z</dcterms:modified>
</cp:coreProperties>
</file>