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5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  <p:sldId id="278" r:id="rId22"/>
    <p:sldId id="279" r:id="rId23"/>
    <p:sldId id="273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4A10-AFA4-4156-8288-754E6A78D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014CE-53C3-47B7-90C3-BFEB98640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CDA91-F126-4BCC-8AC6-AF0E962C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4FE61-DB5C-4D19-A755-D4F38476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2D6E-1683-49CC-9B98-725B1F9D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12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46E8-43F1-4531-BDAE-31EE298B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04ECE-99A2-4CB8-AF3B-050825C0F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46477-25C3-42A0-8A0A-AA04007F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F41E-DD87-4304-A81F-BCD096EC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B5AA9-3C37-457C-96CB-63050EE4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986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4EB1C2-B239-43EC-A74E-2939CE8CC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A300E-5A0E-41B0-9B42-7747DAE15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262B3-52F9-4A12-BC24-20DEE5FA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1D01F-3316-4D69-93B6-79A4C720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B05A-317B-4543-9677-2A247E6D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383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01F87-9D97-4E57-9784-483384C0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FDCE-5DAD-46A7-A7BF-9E2CB7306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76776-E8B0-4F42-9AE1-51011DF0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2F70C-46DA-4676-85EC-71CCCA0F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401DB-0872-4510-91C8-52339DED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65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FC2E-E26C-481E-83B4-F0541DE33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FBF2C-B74D-469C-A04C-927AB6CB2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ED68B-E336-48E8-864B-839A2324B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AB44A-D748-4A89-A182-B50761E22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C71C3-ECC6-47E4-A78A-2DF5B7F3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650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7EEE9-EB32-4A39-A857-4D209233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A77C-0B5F-47D3-831B-23A1395B7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7BBFB-6F54-46DD-A828-F96765D6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2B048-7D72-4CB4-9DEC-CA754F07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35823-49CB-4472-8D84-A4B7C518E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ACF54-86ED-4E44-BA2F-63C12FC9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921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D3C5E-A424-4898-BD02-F93CA269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58A9A-099D-46A8-87B8-3CBD66D1D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DEEE8-140A-4C1A-8D5C-F86EE8F30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228F61-0A91-4E09-9B67-66639A68B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0F6E9-6639-458E-9795-C0134A8DE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E0D53-70C0-4B33-9D21-D2EF0AFE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4F2982-89A0-4B4B-A695-17CE84017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676DA8-134E-4474-83A4-AF8CEBBA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25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E87B-BBCE-4710-967F-17A8A87C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B8765-CD53-4C03-8D8F-6AFD06C2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A7A1C-3E42-4329-BECE-54F54EFE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D1461-4946-46B8-BC86-957202E0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236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E5FD6-D785-4DE1-912C-B221ACB6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063F35-BD10-4269-A6FE-4CFAFF1D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65A15-041E-4079-8C09-4C9A4A8B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16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71A0D-DB7F-4E6C-962C-7434367B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D6C5-A165-4A9E-8924-6705B40A4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7C87A-FA26-4760-81D1-CF291A4C2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17892-1024-4DF1-A47A-8310CFCD5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42806-8F4C-4FC3-A8AB-23F97CFF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AE076-7AF1-45B0-BF52-19C428E0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091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99B7-D2A8-4B67-AF4E-3AC72A740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AE59D-5FDC-4D0F-913B-04E4C9A92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C64A8-2068-4AFF-947B-B12AB213C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2EB96-6E29-455C-9B9B-D2DB632D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C9F47-5556-4481-BB12-FB41E1900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F2A86-C513-4B78-9938-683E02ED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178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7A68B-3C08-4A1D-9115-9BCB66B9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43E1D-C71A-4DC8-ACB3-42E59C673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580F5-8F8B-4E52-AE95-7FE9CC307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03A56-FA13-4642-8E46-29D72155240F}" type="datetimeFigureOut">
              <a:rPr lang="en-ID" smtClean="0"/>
              <a:t>03/12/2021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238FD-FCDC-48C5-B184-EF8B224D0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B921E-986D-44D2-A08B-B33C46B77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3AE8-5567-4681-B185-57B473F09F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566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F3FD7-AD20-41A5-98DA-3E107F591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FF92D-30E5-4AFF-97F5-8347CA064C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6312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6F63-0F1F-49EE-B089-237DDE851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</a:t>
            </a:r>
            <a:r>
              <a:rPr lang="en-US" dirty="0" err="1"/>
              <a:t>Langbein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97729-0534-4191-9948-102581A99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 err="1"/>
              <a:t>Selisih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r>
              <a:rPr lang="en-US" b="1" dirty="0"/>
              <a:t> actual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evaluator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program, evaluator   </a:t>
            </a:r>
            <a:r>
              <a:rPr lang="en-US" dirty="0" err="1"/>
              <a:t>perlu</a:t>
            </a:r>
            <a:r>
              <a:rPr lang="en-US" dirty="0"/>
              <a:t> juga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b="1" dirty="0" err="1"/>
              <a:t>dampak</a:t>
            </a:r>
            <a:r>
              <a:rPr lang="en-US" b="1" dirty="0"/>
              <a:t> yang </a:t>
            </a:r>
            <a:r>
              <a:rPr lang="en-US" b="1" dirty="0" err="1"/>
              <a:t>tak</a:t>
            </a:r>
            <a:r>
              <a:rPr lang="en-US" b="1" dirty="0"/>
              <a:t> </a:t>
            </a:r>
            <a:r>
              <a:rPr lang="en-US" b="1" dirty="0" err="1"/>
              <a:t>diinginkan</a:t>
            </a:r>
            <a:r>
              <a:rPr lang="en-US" b="1" dirty="0"/>
              <a:t>, yang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sebagian</a:t>
            </a:r>
            <a:r>
              <a:rPr lang="en-US" b="1" dirty="0"/>
              <a:t> </a:t>
            </a:r>
            <a:r>
              <a:rPr lang="en-US" b="1" dirty="0" err="1"/>
              <a:t>saja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b="1" dirty="0"/>
              <a:t>, dan juga </a:t>
            </a:r>
            <a:r>
              <a:rPr lang="en-US" b="1" dirty="0" err="1"/>
              <a:t>dampak</a:t>
            </a:r>
            <a:r>
              <a:rPr lang="en-US" b="1" dirty="0"/>
              <a:t> yang </a:t>
            </a:r>
            <a:r>
              <a:rPr lang="en-US" b="1" dirty="0" err="1"/>
              <a:t>bertentangan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Tingkat </a:t>
            </a:r>
            <a:r>
              <a:rPr lang="en-US" b="1" dirty="0" err="1"/>
              <a:t>agregasi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juga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individual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merembes</a:t>
            </a:r>
            <a:r>
              <a:rPr lang="en-US" dirty="0"/>
              <a:t> pada </a:t>
            </a:r>
            <a:r>
              <a:rPr lang="en-US" dirty="0" err="1"/>
              <a:t>perubahan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191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FD88-D973-4E7B-956E-92B45471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</a:t>
            </a:r>
            <a:r>
              <a:rPr lang="en-US" dirty="0" err="1"/>
              <a:t>langbein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4BC3-9E26-49E2-98EC-B51EC68CD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Ada 4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program/ </a:t>
            </a:r>
            <a:r>
              <a:rPr lang="en-US" dirty="0" err="1"/>
              <a:t>kebijakan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b="1" dirty="0" err="1"/>
              <a:t>ekonomi</a:t>
            </a:r>
            <a:r>
              <a:rPr lang="en-US" dirty="0"/>
              <a:t> : </a:t>
            </a:r>
            <a:r>
              <a:rPr lang="en-US" dirty="0" err="1"/>
              <a:t>penghasilan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Dampak</a:t>
            </a:r>
            <a:r>
              <a:rPr lang="en-US" dirty="0"/>
              <a:t> pada proses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b="1" dirty="0" err="1"/>
              <a:t>sikap</a:t>
            </a:r>
            <a:r>
              <a:rPr lang="en-US" b="1" dirty="0"/>
              <a:t> public </a:t>
            </a:r>
            <a:r>
              <a:rPr lang="en-US" dirty="0"/>
              <a:t>: </a:t>
            </a:r>
            <a:r>
              <a:rPr lang="en-US" dirty="0" err="1"/>
              <a:t>mendukung</a:t>
            </a:r>
            <a:r>
              <a:rPr lang="en-US" dirty="0"/>
              <a:t>/ </a:t>
            </a:r>
            <a:r>
              <a:rPr lang="en-US" dirty="0" err="1"/>
              <a:t>tidak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kehidupan</a:t>
            </a:r>
            <a:r>
              <a:rPr lang="en-US" b="1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dan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non </a:t>
            </a:r>
            <a:r>
              <a:rPr lang="en-US" dirty="0" err="1"/>
              <a:t>ekonomis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99417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9B24-5951-47A0-A344-21AA30A01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(Dye, 1978)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92FF9-DE6B-4A24-B8D5-781695ABB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pada </a:t>
            </a:r>
            <a:r>
              <a:rPr lang="en-US" dirty="0" err="1"/>
              <a:t>masalah</a:t>
            </a:r>
            <a:r>
              <a:rPr lang="en-US" dirty="0"/>
              <a:t> public dan orang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/ </a:t>
            </a:r>
            <a:r>
              <a:rPr lang="en-US" dirty="0" err="1"/>
              <a:t>tidak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eksternalitas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melimpah</a:t>
            </a:r>
            <a:r>
              <a:rPr lang="en-US" dirty="0"/>
              <a:t>/ </a:t>
            </a:r>
            <a:r>
              <a:rPr lang="en-US" b="1" dirty="0"/>
              <a:t>spillover effects</a:t>
            </a:r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dan masa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juga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program.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baiay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juga </a:t>
            </a:r>
            <a:r>
              <a:rPr lang="en-US" dirty="0" err="1"/>
              <a:t>berkaian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 yang </a:t>
            </a:r>
            <a:r>
              <a:rPr lang="en-US" dirty="0" err="1"/>
              <a:t>ditanggung</a:t>
            </a:r>
            <a:r>
              <a:rPr lang="en-US" dirty="0"/>
              <a:t> oleh public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72801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319F-11BC-421D-90F6-1E1D0971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program (Weiss, 1978)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C630C-59A1-444D-B396-65FF42313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diperhatriakn</a:t>
            </a:r>
            <a:r>
              <a:rPr lang="en-US" dirty="0"/>
              <a:t> oleh evaluator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1. Wilayah (scope program) :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provinsi</a:t>
            </a:r>
            <a:r>
              <a:rPr lang="en-US" dirty="0"/>
              <a:t>, local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Ukuran</a:t>
            </a:r>
            <a:r>
              <a:rPr lang="en-US" dirty="0"/>
              <a:t> program :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wilayan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program</a:t>
            </a:r>
          </a:p>
          <a:p>
            <a:r>
              <a:rPr lang="en-US" dirty="0"/>
              <a:t>3. </a:t>
            </a:r>
            <a:r>
              <a:rPr lang="en-US" dirty="0" err="1"/>
              <a:t>Kebaruan</a:t>
            </a:r>
            <a:r>
              <a:rPr lang="en-US" dirty="0"/>
              <a:t> program;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dampah</a:t>
            </a:r>
            <a:r>
              <a:rPr lang="en-US" dirty="0"/>
              <a:t> yang </a:t>
            </a:r>
            <a:r>
              <a:rPr lang="en-US" dirty="0" err="1"/>
              <a:t>diharapakan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baru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908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A293-E112-495F-88BB-B03174CD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(Anderson, 1985)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663A-2E56-46A4-BCC3-79B1A1CD9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Ketidakpastian</a:t>
            </a:r>
            <a:r>
              <a:rPr lang="en-US" dirty="0"/>
              <a:t> dan </a:t>
            </a:r>
            <a:r>
              <a:rPr lang="en-US" dirty="0" err="1"/>
              <a:t>ketidakjelasan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kausalitas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memeproleh</a:t>
            </a:r>
            <a:r>
              <a:rPr lang="en-US" dirty="0"/>
              <a:t> data</a:t>
            </a:r>
          </a:p>
          <a:p>
            <a:pPr marL="514350" indent="-514350">
              <a:buAutoNum type="arabicPeriod"/>
            </a:pPr>
            <a:r>
              <a:rPr lang="en-US" dirty="0" err="1"/>
              <a:t>Resisitensi</a:t>
            </a:r>
            <a:r>
              <a:rPr lang="en-US" dirty="0"/>
              <a:t> </a:t>
            </a:r>
            <a:r>
              <a:rPr lang="en-US" dirty="0" err="1"/>
              <a:t>pejabat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pada </a:t>
            </a:r>
            <a:r>
              <a:rPr lang="en-US" dirty="0" err="1"/>
              <a:t>dampaknya</a:t>
            </a:r>
            <a:r>
              <a:rPr lang="en-US" dirty="0"/>
              <a:t> (</a:t>
            </a:r>
            <a:r>
              <a:rPr lang="en-US" dirty="0" err="1"/>
              <a:t>kurang</a:t>
            </a:r>
            <a:r>
              <a:rPr lang="en-US" dirty="0"/>
              <a:t> valid)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41690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0E8F-63C9-4D4A-A790-54C27F4F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social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283B-F90E-458B-827E-9D108588E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/>
              <a:t>Dampak</a:t>
            </a:r>
            <a:r>
              <a:rPr lang="en-US" b="1" dirty="0"/>
              <a:t> individual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menyentuh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 (</a:t>
            </a:r>
            <a:r>
              <a:rPr lang="en-US" dirty="0" err="1"/>
              <a:t>penyakit</a:t>
            </a:r>
            <a:r>
              <a:rPr lang="en-US" dirty="0"/>
              <a:t>,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fisk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fisiologis</a:t>
            </a:r>
            <a:r>
              <a:rPr lang="en-US" dirty="0"/>
              <a:t> (stress, </a:t>
            </a:r>
            <a:r>
              <a:rPr lang="en-US" dirty="0" err="1"/>
              <a:t>depressi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,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pindah</a:t>
            </a:r>
            <a:r>
              <a:rPr lang="en-US" dirty="0"/>
              <a:t>, </a:t>
            </a:r>
            <a:r>
              <a:rPr lang="en-US" dirty="0" err="1"/>
              <a:t>digusur</a:t>
            </a:r>
            <a:r>
              <a:rPr lang="en-US" dirty="0"/>
              <a:t>, </a:t>
            </a:r>
            <a:r>
              <a:rPr lang="en-US" dirty="0" err="1"/>
              <a:t>banjir</a:t>
            </a:r>
            <a:r>
              <a:rPr lang="en-US" dirty="0"/>
              <a:t> 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ekonomi</a:t>
            </a:r>
            <a:r>
              <a:rPr lang="en-US" dirty="0"/>
              <a:t> (naik </a:t>
            </a:r>
            <a:r>
              <a:rPr lang="en-US" dirty="0" err="1"/>
              <a:t>tuurnnya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,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="1" dirty="0"/>
              <a:t>. 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organisasional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terganggu</a:t>
            </a:r>
            <a:r>
              <a:rPr lang="en-US" dirty="0"/>
              <a:t>/ </a:t>
            </a:r>
            <a:r>
              <a:rPr lang="en-US" dirty="0" err="1"/>
              <a:t>terbantu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org),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sejuah</a:t>
            </a:r>
            <a:r>
              <a:rPr lang="en-US" dirty="0"/>
              <a:t> mana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b="1" dirty="0"/>
              <a:t>Lembaga dan system </a:t>
            </a:r>
            <a:r>
              <a:rPr lang="en-US" b="1" dirty="0" err="1"/>
              <a:t>sosial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639906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F1D5-51DD-40D3-A401-90991F58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Karakterisitik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0CD7-E94E-437F-A904-F4CB4B713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b="1" dirty="0"/>
              <a:t>empiric </a:t>
            </a:r>
            <a:r>
              <a:rPr lang="en-US" b="1" dirty="0" err="1"/>
              <a:t>t</a:t>
            </a:r>
            <a:r>
              <a:rPr lang="en-US" dirty="0" err="1"/>
              <a:t>idak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, </a:t>
            </a:r>
            <a:r>
              <a:rPr lang="en-US" dirty="0" err="1"/>
              <a:t>hipotetik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teoritik</a:t>
            </a:r>
            <a:r>
              <a:rPr lang="en-US" dirty="0"/>
              <a:t> (</a:t>
            </a:r>
            <a:r>
              <a:rPr lang="en-US" dirty="0" err="1"/>
              <a:t>kecualai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)</a:t>
            </a:r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b="1" dirty="0"/>
              <a:t>data </a:t>
            </a:r>
            <a:r>
              <a:rPr lang="en-US" dirty="0"/>
              <a:t>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endParaRPr lang="en-US" dirty="0"/>
          </a:p>
          <a:p>
            <a:r>
              <a:rPr lang="en-US" b="1" dirty="0" err="1"/>
              <a:t>Tidak</a:t>
            </a:r>
            <a:r>
              <a:rPr lang="en-US" b="1" dirty="0"/>
              <a:t> bias </a:t>
            </a:r>
            <a:r>
              <a:rPr lang="en-US" dirty="0"/>
              <a:t>pada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b="1" dirty="0" err="1"/>
              <a:t>Rasional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arti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sistematids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  </a:t>
            </a:r>
            <a:r>
              <a:rPr lang="en-US" dirty="0" err="1"/>
              <a:t>dihadapan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, </a:t>
            </a:r>
            <a:r>
              <a:rPr lang="en-US" dirty="0" err="1"/>
              <a:t>dismping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endParaRPr lang="en-US" dirty="0"/>
          </a:p>
          <a:p>
            <a:r>
              <a:rPr lang="en-US" b="1" dirty="0" err="1"/>
              <a:t>Handal</a:t>
            </a:r>
            <a:r>
              <a:rPr lang="en-US" b="1" dirty="0"/>
              <a:t> dan sahih </a:t>
            </a:r>
            <a:r>
              <a:rPr lang="en-US" dirty="0"/>
              <a:t>(</a:t>
            </a:r>
            <a:r>
              <a:rPr lang="en-US" dirty="0" err="1"/>
              <a:t>reabilitas</a:t>
            </a:r>
            <a:r>
              <a:rPr lang="en-US" dirty="0"/>
              <a:t> dan </a:t>
            </a:r>
            <a:r>
              <a:rPr lang="en-US" dirty="0" err="1"/>
              <a:t>validitas</a:t>
            </a:r>
            <a:r>
              <a:rPr lang="en-US" dirty="0"/>
              <a:t>)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1005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CFAE-5034-4C33-B0B7-6F348618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9F077-B439-46AB-A84B-A604BFF1B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 </a:t>
            </a:r>
            <a:r>
              <a:rPr lang="en-US" dirty="0" err="1"/>
              <a:t>kualitatif</a:t>
            </a:r>
            <a:r>
              <a:rPr lang="en-US" dirty="0"/>
              <a:t>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Panjang/ </a:t>
            </a:r>
            <a:r>
              <a:rPr lang="en-US" dirty="0" err="1"/>
              <a:t>setalah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karean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variable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dampaknya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3328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04C6-3AC4-4C4E-8869-0F50D92A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0ADA1-6E8A-480E-8FAF-D3C2FD2A1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Seorang</a:t>
            </a:r>
            <a:r>
              <a:rPr lang="en-US" dirty="0"/>
              <a:t> evaluator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Ketika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Memperhatikan</a:t>
            </a:r>
            <a:r>
              <a:rPr lang="en-US" dirty="0"/>
              <a:t>  </a:t>
            </a:r>
            <a:r>
              <a:rPr lang="en-US" b="1" dirty="0" err="1"/>
              <a:t>tujuan</a:t>
            </a:r>
            <a:r>
              <a:rPr lang="en-US" b="1" dirty="0"/>
              <a:t> dan </a:t>
            </a:r>
            <a:r>
              <a:rPr lang="en-US" b="1" dirty="0" err="1"/>
              <a:t>dimensi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/ </a:t>
            </a:r>
            <a:r>
              <a:rPr lang="en-US" dirty="0" err="1"/>
              <a:t>jangka</a:t>
            </a:r>
            <a:r>
              <a:rPr lang="en-US" dirty="0"/>
              <a:t> Panjang), </a:t>
            </a:r>
            <a:r>
              <a:rPr lang="en-US" dirty="0" err="1"/>
              <a:t>sebelum</a:t>
            </a:r>
            <a:r>
              <a:rPr lang="en-US" dirty="0"/>
              <a:t>/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diimpleemntasikan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).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sangat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mengakomodasi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). Ada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formal yang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pda</a:t>
            </a:r>
            <a:r>
              <a:rPr lang="en-US" dirty="0"/>
              <a:t> public </a:t>
            </a:r>
            <a:r>
              <a:rPr lang="en-US" dirty="0" err="1"/>
              <a:t>ttepai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disembunyikan</a:t>
            </a:r>
            <a:r>
              <a:rPr lang="en-US" dirty="0"/>
              <a:t> (Orland 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Finsterbusch</a:t>
            </a:r>
            <a:r>
              <a:rPr lang="en-US" dirty="0"/>
              <a:t> dan </a:t>
            </a:r>
            <a:r>
              <a:rPr lang="en-US" dirty="0" err="1"/>
              <a:t>Motz</a:t>
            </a:r>
            <a:r>
              <a:rPr lang="en-US" dirty="0"/>
              <a:t> (1980)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10542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0B4C-8BA8-4716-8777-A65E4491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B4902-97ED-4685-B3CA-ABC7472FC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dan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 </a:t>
            </a:r>
            <a:r>
              <a:rPr lang="en-US" dirty="0" err="1"/>
              <a:t>pemerintah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Mewawancarai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para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administrator yang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yang pro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yang  </a:t>
            </a: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seimbang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8678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EC4B-67FB-4889-91E6-69F238D3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011BF-19AE-4580-A33B-351590B9F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pada </a:t>
            </a:r>
            <a:r>
              <a:rPr lang="en-US" b="1" dirty="0"/>
              <a:t>output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b="1" dirty="0" err="1"/>
              <a:t>dampak</a:t>
            </a:r>
            <a:r>
              <a:rPr lang="en-US" b="1" dirty="0"/>
              <a:t>/outcome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output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/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)</a:t>
            </a:r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pada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Panjang). Juga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/ </a:t>
            </a:r>
            <a:r>
              <a:rPr lang="en-US" dirty="0" err="1"/>
              <a:t>tidak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99247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AE8B9-F64A-46BA-BD79-AA16DEF8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D5E4D-C94F-49F6-83DF-F5F93B01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b="1" dirty="0"/>
              <a:t>indicator </a:t>
            </a:r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dirty="0"/>
              <a:t>yang “</a:t>
            </a:r>
            <a:r>
              <a:rPr lang="en-US" dirty="0" err="1"/>
              <a:t>baik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Sebaiknya</a:t>
            </a:r>
            <a:r>
              <a:rPr lang="en-US" dirty="0"/>
              <a:t> indicator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b="1" dirty="0" err="1"/>
              <a:t>disetujui</a:t>
            </a:r>
            <a:r>
              <a:rPr lang="en-US" b="1" dirty="0"/>
              <a:t> dan </a:t>
            </a:r>
            <a:r>
              <a:rPr lang="en-US" b="1" dirty="0" err="1"/>
              <a:t>diterima</a:t>
            </a:r>
            <a:r>
              <a:rPr lang="en-US" b="1" dirty="0"/>
              <a:t> </a:t>
            </a:r>
            <a:r>
              <a:rPr lang="en-US" dirty="0"/>
              <a:t>oleh actor </a:t>
            </a:r>
            <a:r>
              <a:rPr lang="en-US" dirty="0" err="1"/>
              <a:t>kebijakan</a:t>
            </a:r>
            <a:r>
              <a:rPr lang="en-US" dirty="0"/>
              <a:t>, agar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pada masing </a:t>
            </a:r>
            <a:r>
              <a:rPr lang="en-US" dirty="0" err="1"/>
              <a:t>amasing</a:t>
            </a:r>
            <a:r>
              <a:rPr lang="en-US" dirty="0"/>
              <a:t> program </a:t>
            </a:r>
            <a:r>
              <a:rPr lang="en-US" dirty="0" err="1"/>
              <a:t>sdh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indicator </a:t>
            </a:r>
            <a:r>
              <a:rPr lang="en-US" dirty="0" err="1"/>
              <a:t>evaluasinya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(</a:t>
            </a:r>
            <a:r>
              <a:rPr lang="en-US" dirty="0" err="1"/>
              <a:t>handal</a:t>
            </a:r>
            <a:r>
              <a:rPr lang="en-US" dirty="0"/>
              <a:t>) dan </a:t>
            </a:r>
            <a:r>
              <a:rPr lang="en-US" dirty="0" err="1"/>
              <a:t>validitasnya</a:t>
            </a:r>
            <a:r>
              <a:rPr lang="en-US" dirty="0"/>
              <a:t> (sahih)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dipentingkan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35861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3ED9-7403-4CB7-9B12-886AA8D88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DAC3-71B0-4C3D-BFC9-371C5693B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 err="1"/>
              <a:t>Menguji</a:t>
            </a:r>
            <a:r>
              <a:rPr lang="en-US" b="1" dirty="0"/>
              <a:t> </a:t>
            </a:r>
            <a:r>
              <a:rPr lang="en-US" b="1" dirty="0" err="1"/>
              <a:t>karakterisitik</a:t>
            </a:r>
            <a:r>
              <a:rPr lang="en-US" b="1" dirty="0"/>
              <a:t> program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Agar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program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juga </a:t>
            </a:r>
            <a:r>
              <a:rPr lang="en-US" dirty="0" err="1"/>
              <a:t>karakteristik</a:t>
            </a:r>
            <a:r>
              <a:rPr lang="en-US" dirty="0"/>
              <a:t> program dan </a:t>
            </a:r>
            <a:r>
              <a:rPr lang="en-US" dirty="0" err="1"/>
              <a:t>lingkungannya</a:t>
            </a:r>
            <a:r>
              <a:rPr lang="en-US" dirty="0"/>
              <a:t> (</a:t>
            </a:r>
            <a:r>
              <a:rPr lang="en-US" dirty="0" err="1"/>
              <a:t>Finsterbusch</a:t>
            </a:r>
            <a:r>
              <a:rPr lang="en-US" dirty="0"/>
              <a:t> &amp; </a:t>
            </a:r>
            <a:r>
              <a:rPr lang="en-US" dirty="0" err="1"/>
              <a:t>Montz</a:t>
            </a:r>
            <a:r>
              <a:rPr lang="en-US" dirty="0"/>
              <a:t>, 1980).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adminsitrator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dan </a:t>
            </a:r>
            <a:r>
              <a:rPr lang="en-US" dirty="0" err="1"/>
              <a:t>demografisnya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diperhatikan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Myer &amp; Greenwood(1984): </a:t>
            </a:r>
            <a:r>
              <a:rPr lang="en-US" dirty="0" err="1"/>
              <a:t>Kriteria</a:t>
            </a:r>
            <a:r>
              <a:rPr lang="en-US" dirty="0"/>
              <a:t> program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lingkungan</a:t>
            </a:r>
            <a:r>
              <a:rPr lang="en-US" dirty="0"/>
              <a:t> (</a:t>
            </a:r>
            <a:r>
              <a:rPr lang="en-US" dirty="0" err="1"/>
              <a:t>aspek</a:t>
            </a:r>
            <a:r>
              <a:rPr lang="en-US" dirty="0"/>
              <a:t> social dan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dan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merubahnya</a:t>
            </a:r>
            <a:r>
              <a:rPr lang="en-US" dirty="0"/>
              <a:t>) dan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(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dintervensi</a:t>
            </a:r>
            <a:r>
              <a:rPr lang="en-US" dirty="0"/>
              <a:t> program)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2308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85E5-3485-4294-B6C4-47CCFB139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DAEE2-B20D-482A-B721-4F9351E34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Karakteristik</a:t>
            </a:r>
            <a:r>
              <a:rPr lang="en-US" dirty="0"/>
              <a:t> staff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personil</a:t>
            </a:r>
            <a:r>
              <a:rPr lang="en-US" dirty="0"/>
              <a:t> program</a:t>
            </a:r>
          </a:p>
          <a:p>
            <a:pPr marL="514350" indent="-514350">
              <a:buAutoNum type="arabicPeriod"/>
            </a:pPr>
            <a:r>
              <a:rPr lang="en-US" dirty="0" err="1"/>
              <a:t>Karakterisitik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program</a:t>
            </a:r>
          </a:p>
          <a:p>
            <a:pPr marL="514350" indent="-514350">
              <a:buAutoNum type="arabicPeriod"/>
            </a:pP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Jadwal</a:t>
            </a:r>
            <a:r>
              <a:rPr lang="en-US" dirty="0"/>
              <a:t> program</a:t>
            </a:r>
          </a:p>
          <a:p>
            <a:pPr marL="514350" indent="-514350">
              <a:buAutoNum type="arabicPeriod"/>
            </a:pPr>
            <a:r>
              <a:rPr lang="en-US" dirty="0" err="1"/>
              <a:t>Ukuran</a:t>
            </a:r>
            <a:r>
              <a:rPr lang="en-US" dirty="0"/>
              <a:t> 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4457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BD2B1-A816-4908-BCA8-E0157FFB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Respon</a:t>
            </a:r>
            <a:r>
              <a:rPr lang="en-US" dirty="0"/>
              <a:t>/ </a:t>
            </a:r>
            <a:r>
              <a:rPr lang="en-US" dirty="0" err="1"/>
              <a:t>rekasi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7491D-C12B-4F4C-8B96-10CE31FDE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Skeptis</a:t>
            </a:r>
            <a:r>
              <a:rPr lang="en-US" dirty="0"/>
              <a:t> (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oleh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Kritis</a:t>
            </a:r>
            <a:r>
              <a:rPr lang="en-US" dirty="0"/>
              <a:t> (</a:t>
            </a:r>
            <a:r>
              <a:rPr lang="en-US" dirty="0" err="1"/>
              <a:t>memeprtanyakan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dan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Analistis</a:t>
            </a:r>
            <a:r>
              <a:rPr lang="en-US" dirty="0"/>
              <a:t> (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sumbangsaran</a:t>
            </a:r>
            <a:r>
              <a:rPr lang="en-US" dirty="0"/>
              <a:t> </a:t>
            </a:r>
            <a:r>
              <a:rPr lang="en-US" dirty="0" err="1"/>
              <a:t>bagai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Reaktif</a:t>
            </a:r>
            <a:r>
              <a:rPr lang="en-US" dirty="0"/>
              <a:t> </a:t>
            </a:r>
            <a:r>
              <a:rPr lang="en-US" dirty="0" err="1"/>
              <a:t>konfrontatif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a. </a:t>
            </a:r>
            <a:r>
              <a:rPr lang="en-US" dirty="0" err="1"/>
              <a:t>Apatis</a:t>
            </a:r>
            <a:r>
              <a:rPr lang="en-US" dirty="0"/>
              <a:t> (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dan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kebijakan.Ini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pada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memobilisasi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Gerakan </a:t>
            </a:r>
            <a:r>
              <a:rPr lang="en-US" dirty="0" err="1"/>
              <a:t>otoriter</a:t>
            </a:r>
            <a:r>
              <a:rPr lang="en-US" dirty="0"/>
              <a:t> dan </a:t>
            </a:r>
            <a:r>
              <a:rPr lang="en-US" dirty="0" err="1"/>
              <a:t>anarkhis</a:t>
            </a:r>
            <a:r>
              <a:rPr lang="en-US" dirty="0"/>
              <a:t>). (b)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lobi</a:t>
            </a:r>
            <a:r>
              <a:rPr lang="en-US" dirty="0"/>
              <a:t> dan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public </a:t>
            </a:r>
            <a:r>
              <a:rPr lang="en-US" dirty="0" err="1"/>
              <a:t>mellaui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 (c) </a:t>
            </a:r>
            <a:r>
              <a:rPr lang="en-US" dirty="0" err="1"/>
              <a:t>Demonstrasi</a:t>
            </a:r>
            <a:r>
              <a:rPr lang="en-US" dirty="0"/>
              <a:t> dan propaganda (d) </a:t>
            </a:r>
            <a:r>
              <a:rPr lang="en-US" dirty="0" err="1"/>
              <a:t>melakukan</a:t>
            </a:r>
            <a:r>
              <a:rPr lang="en-US" dirty="0"/>
              <a:t> Tindakan </a:t>
            </a:r>
            <a:r>
              <a:rPr lang="en-US" dirty="0" err="1"/>
              <a:t>politis</a:t>
            </a:r>
            <a:r>
              <a:rPr lang="en-US" dirty="0"/>
              <a:t> yang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spt</a:t>
            </a:r>
            <a:r>
              <a:rPr lang="en-US" dirty="0"/>
              <a:t> terror, </a:t>
            </a:r>
            <a:r>
              <a:rPr lang="en-US" dirty="0" err="1"/>
              <a:t>kudeta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98040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D3BF8-2DE9-40CD-8920-CB755CBA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Respon</a:t>
            </a:r>
            <a:r>
              <a:rPr lang="en-US" dirty="0"/>
              <a:t> 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3FCE1-C0D1-4490-B40D-D05139C79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Adaptif</a:t>
            </a:r>
            <a:r>
              <a:rPr lang="en-US" dirty="0"/>
              <a:t> </a:t>
            </a:r>
            <a:r>
              <a:rPr lang="en-US" dirty="0" err="1"/>
              <a:t>konformistis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</a:t>
            </a:r>
          </a:p>
          <a:p>
            <a:pPr>
              <a:buFontTx/>
              <a:buChar char="-"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kritis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kgiatan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743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520F-0635-46EA-8E96-389095113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561"/>
            <a:ext cx="10515600" cy="1325563"/>
          </a:xfrm>
        </p:spPr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E4095-CFC7-4672-B8F7-56A47CE96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output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/ </a:t>
            </a:r>
            <a:r>
              <a:rPr lang="en-US" dirty="0" err="1"/>
              <a:t>tidak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program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Lembaga</a:t>
            </a:r>
          </a:p>
          <a:p>
            <a:r>
              <a:rPr lang="en-US" dirty="0"/>
              <a:t>3.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mengeksplor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negative</a:t>
            </a:r>
          </a:p>
          <a:p>
            <a:r>
              <a:rPr lang="en-US" dirty="0"/>
              <a:t>5.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disoroti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program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program dan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 program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ataukah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factor lain.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458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11A4-F7D3-4629-B534-A328305E6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D9EF0-69A4-4316-8BDA-121D37E2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implementasinya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(Bryant &amp; White, 1987)</a:t>
            </a:r>
          </a:p>
          <a:p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8117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4E7E-286E-4AE2-B263-6A173D2F1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Kapan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66EF3-9C89-452E-BC92-75F1DEB64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b="1" dirty="0" err="1"/>
              <a:t>Sebelum</a:t>
            </a:r>
            <a:r>
              <a:rPr lang="en-US" b="1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estimasi</a:t>
            </a:r>
            <a:r>
              <a:rPr lang="en-US" dirty="0"/>
              <a:t>, assessment,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b="1" dirty="0" err="1"/>
              <a:t>Sesudah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816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8239-FA5C-4771-AFBE-72126581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3EE8E-6DCF-4667-8D1B-4B4B41216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/>
              <a:t>Perubahan</a:t>
            </a:r>
            <a:r>
              <a:rPr lang="en-US" b="1" dirty="0"/>
              <a:t> </a:t>
            </a:r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social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proses/ output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dan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:</a:t>
            </a:r>
            <a:r>
              <a:rPr lang="en-US" b="1" dirty="0"/>
              <a:t>impact)</a:t>
            </a:r>
          </a:p>
          <a:p>
            <a:pPr marL="514350" indent="-514350">
              <a:buAutoNum type="arabicPeriod"/>
            </a:pPr>
            <a:endParaRPr lang="en-ID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dan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:</a:t>
            </a:r>
            <a:r>
              <a:rPr lang="en-US" b="1" dirty="0"/>
              <a:t>effect)</a:t>
            </a:r>
          </a:p>
          <a:p>
            <a:pPr marL="514350" indent="-514350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4930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146B-2D56-4D11-9711-CB7D7B07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5EB8-721C-4CE9-8316-6A488A380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masalah</a:t>
            </a:r>
            <a:r>
              <a:rPr lang="en-US" dirty="0"/>
              <a:t> public :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lain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di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dan di masa yang </a:t>
            </a:r>
            <a:r>
              <a:rPr lang="en-US" dirty="0" err="1"/>
              <a:t>akan</a:t>
            </a:r>
            <a:r>
              <a:rPr lang="en-US" dirty="0"/>
              <a:t> dating</a:t>
            </a:r>
          </a:p>
          <a:p>
            <a:pPr marL="514350" indent="-514350">
              <a:buAutoNum type="arabicPeriod"/>
            </a:pPr>
            <a:r>
              <a:rPr lang="en-US" dirty="0" err="1"/>
              <a:t>Dampak</a:t>
            </a:r>
            <a:r>
              <a:rPr lang="en-US" dirty="0"/>
              <a:t> social.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8002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E151-A964-4B62-A75C-58530DA3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evaluator </a:t>
            </a:r>
            <a:r>
              <a:rPr lang="en-US" dirty="0" err="1"/>
              <a:t>dampak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CF785-E4FE-43C7-A133-BD4C3C35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program</a:t>
            </a:r>
          </a:p>
          <a:p>
            <a:pPr marL="514350" indent="-514350">
              <a:buAutoNum type="arabicPeriod"/>
            </a:pPr>
            <a:r>
              <a:rPr lang="en-US" dirty="0"/>
              <a:t>Unit </a:t>
            </a:r>
            <a:r>
              <a:rPr lang="en-US" dirty="0" err="1"/>
              <a:t>unit</a:t>
            </a:r>
            <a:r>
              <a:rPr lang="en-US" dirty="0"/>
              <a:t> social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Karakterisitik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6043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BBD5-3EF8-4341-82DF-306F6CC6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 (</a:t>
            </a:r>
            <a:r>
              <a:rPr lang="en-US" dirty="0" err="1"/>
              <a:t>Langbein</a:t>
            </a:r>
            <a:r>
              <a:rPr lang="en-US" dirty="0"/>
              <a:t>, 1988)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E3432-B8C6-436A-ACBB-6B09BB52E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/>
              <a:t>Dimensi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permanen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: (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kausalitasnya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, (ii) factor lain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(iii)</a:t>
            </a:r>
            <a:r>
              <a:rPr lang="en-US" dirty="0" err="1"/>
              <a:t>jika</a:t>
            </a:r>
            <a:r>
              <a:rPr lang="en-US" dirty="0"/>
              <a:t> effect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dipejari</a:t>
            </a:r>
            <a:r>
              <a:rPr lang="en-US" dirty="0"/>
              <a:t> </a:t>
            </a:r>
            <a:r>
              <a:rPr lang="en-US" dirty="0" err="1"/>
              <a:t>terllau</a:t>
            </a:r>
            <a:r>
              <a:rPr lang="en-US" dirty="0"/>
              <a:t> lama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track record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data dan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309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1540</Words>
  <Application>Microsoft Office PowerPoint</Application>
  <PresentationFormat>Widescreen</PresentationFormat>
  <Paragraphs>120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Evaluasi Dampak kebijakan</vt:lpstr>
      <vt:lpstr>Pengertian</vt:lpstr>
      <vt:lpstr>Tujuan evaluasi dampak kebijakan</vt:lpstr>
      <vt:lpstr>Tujuan evaluasi (lanjutan)</vt:lpstr>
      <vt:lpstr>Kapan evaluasi dampak bisa dilakukan?</vt:lpstr>
      <vt:lpstr>Apa itu dampak ?</vt:lpstr>
      <vt:lpstr>Bentuk bentuk dampak</vt:lpstr>
      <vt:lpstr>Hal hal yang harus diperhatikan evaluator dampak</vt:lpstr>
      <vt:lpstr>Dimensi dimensi dampak  (Langbein, 1988)</vt:lpstr>
      <vt:lpstr>Dimensi dampak (Langbein)</vt:lpstr>
      <vt:lpstr>Dimensi dampak (langbein)</vt:lpstr>
      <vt:lpstr>Dimensi dampak (Dye, 1978)</vt:lpstr>
      <vt:lpstr>Persoalan yang berkaitan dengan program (Weiss, 1978)</vt:lpstr>
      <vt:lpstr>Persoalan yang berkaitan dengan evaluasi (Anderson, 1985) </vt:lpstr>
      <vt:lpstr>Unit social yang terkena dampak</vt:lpstr>
      <vt:lpstr>Karakterisitik evaluasi</vt:lpstr>
      <vt:lpstr>Metode penelitian evaluasi dampak</vt:lpstr>
      <vt:lpstr>Kriteria Evaluasi kebijakan</vt:lpstr>
      <vt:lpstr>Bagaimana mengetahui tujuan yang sesungguhnya dr sebuah kebijakan ?</vt:lpstr>
      <vt:lpstr>Kriteria evaluasi (lanjutan)</vt:lpstr>
      <vt:lpstr>Kriteria evaluasi (lanjutan)</vt:lpstr>
      <vt:lpstr>Beberapa karakteristik kebijakan yang relevan digunakan untuk mengevaluasi keberhasilan</vt:lpstr>
      <vt:lpstr>Respon/ rekasi terhadap dampak</vt:lpstr>
      <vt:lpstr>Respon  terhadap dampak (lanjutan)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Dampak kebijakan</dc:title>
  <dc:creator>asus</dc:creator>
  <cp:lastModifiedBy>asus</cp:lastModifiedBy>
  <cp:revision>7</cp:revision>
  <dcterms:created xsi:type="dcterms:W3CDTF">2021-12-02T21:33:42Z</dcterms:created>
  <dcterms:modified xsi:type="dcterms:W3CDTF">2021-12-03T06:07:57Z</dcterms:modified>
</cp:coreProperties>
</file>