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72" r:id="rId10"/>
    <p:sldId id="269" r:id="rId11"/>
    <p:sldId id="264" r:id="rId12"/>
    <p:sldId id="262" r:id="rId13"/>
    <p:sldId id="265" r:id="rId14"/>
    <p:sldId id="266" r:id="rId15"/>
    <p:sldId id="267" r:id="rId16"/>
    <p:sldId id="268" r:id="rId17"/>
  </p:sldIdLst>
  <p:sldSz cx="9144000" cy="6858000" type="screen4x3"/>
  <p:notesSz cx="6821488" cy="11296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3975" y="0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729913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3975" y="10729913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AD02487-51A3-4E9D-827E-6E5F0E61F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74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975" y="0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847725"/>
            <a:ext cx="5646738" cy="423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5365750"/>
            <a:ext cx="545623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729913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975" y="10729913"/>
            <a:ext cx="29559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5D70693-0E52-444D-903F-9526E0F1D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1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B71C0E-BE49-40DC-A9D5-9E908BAC121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431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5AC1-7CBD-456F-9BDC-7683528593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7D52D-150E-4B68-8392-921B535D1D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868F0E-6317-43F7-9DA2-A097A8E4F2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9ACA-228A-4FF4-B76B-1C714C39F0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E03BF-5387-4703-BAC1-A406B2DB64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49A41-7354-406D-A222-2CB54D5520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6F477-E9C2-4975-9786-9C124185F1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8214-781B-4D3E-883B-EBD1F56B8E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38B6-FDD7-4C60-BDA1-C22FFE26A4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ADF91-1E4F-434C-B55D-C1FE3C558D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94669-A0E5-4E7C-B0F4-AD145ACE6C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ADC4DD6-5840-4D94-8D9B-83AFF148C1E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32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6181C94-7C9F-4EB5-915C-3295265E02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MODEL KESEIMBANGAN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2A8C-317F-489F-9712-823136B0D8F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9055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600"/>
              <a:t>Diketahui:</a:t>
            </a:r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Slope dr CML adl 1,6; risiko portofolio adl 5%, maka tambahan return ekspetasi portofolio relatif thd return aktiva bebas risiko adl (1,6) * 5% = 8%. Jika Rf sebesar 12%, maka return ekspetasi portofolio pasar yg diminta adl sebesar 12% + 8% = 20% </a:t>
            </a:r>
          </a:p>
          <a:p>
            <a:pPr marL="0" indent="0">
              <a:buFont typeface="Wingdings" pitchFamily="2" charset="2"/>
              <a:buNone/>
            </a:pPr>
            <a:endParaRPr lang="en-US" sz="2600"/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Slope dr CML adl 0,16, Rf = 12%. Portofolio efisien lainnya mempunyai risiko seebsar 10%. Besarnya return ekspetasi utk portofolio ini adl sebesar:</a:t>
            </a:r>
          </a:p>
          <a:p>
            <a:pPr marL="0" indent="0">
              <a:buFont typeface="Wingdings" pitchFamily="2" charset="2"/>
              <a:buNone/>
            </a:pPr>
            <a:r>
              <a:rPr lang="en-US" sz="2600"/>
              <a:t>E(Rp) = Rf + 0,16 *SDp = 12% + 0,16*10% = 13,6%</a:t>
            </a:r>
          </a:p>
          <a:p>
            <a:pPr marL="0" indent="0"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B8AC-C164-4846-AC11-A26F69C9DF6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817688"/>
            <a:ext cx="7486650" cy="4310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Garis yg menunjukkan tingkat return yg diharapkan dr sebuah sekuritas dg risiko sistematis (beta)</a:t>
            </a:r>
          </a:p>
          <a:p>
            <a:pPr>
              <a:lnSpc>
                <a:spcPct val="90000"/>
              </a:lnSpc>
            </a:pPr>
            <a:r>
              <a:rPr lang="en-US" sz="2100"/>
              <a:t>Bila dlm portofolio, tambahan return ekspetasi terjadi karena tambahan risiko dr portofolio yg bersangkutan, maka utk sekuritas individual , tambahan return ekspetasi terjadi karena tambahan risiko sekuritas individual yg dikur dg beta.</a:t>
            </a:r>
          </a:p>
          <a:p>
            <a:pPr>
              <a:lnSpc>
                <a:spcPct val="90000"/>
              </a:lnSpc>
            </a:pPr>
            <a:r>
              <a:rPr lang="en-US" sz="2100"/>
              <a:t>Beta menentukan besarnya tambahan return ekspetasi dg alasan portofolio yg sdh di-diversifikasi dianggap tdk memiliki risiko tdk sistematis, sehingga yg relevan diperhitungkan adl risiko sistematis yg diukur dg beta tersebut.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MARKET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3883-877C-40F0-AC5B-5A02D252560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Garis Pasar Sekuritas </a:t>
            </a:r>
            <a:br>
              <a:rPr lang="en-US"/>
            </a:br>
            <a:r>
              <a:rPr lang="en-US"/>
              <a:t>(Security Market Line)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1981200"/>
          <a:ext cx="7416800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VISIO" r:id="rId3" imgW="6264360" imgH="4392360" progId="Visio.Drawing.5">
                  <p:embed/>
                </p:oleObj>
              </mc:Choice>
              <mc:Fallback>
                <p:oleObj name="VISIO" r:id="rId3" imgW="6264360" imgH="4392360" progId="Visio.Drawing.5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81200"/>
                        <a:ext cx="7416800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C320-30FF-40D8-8C0B-3E4CE5D967E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351837" cy="5043487"/>
          </a:xfrm>
        </p:spPr>
        <p:txBody>
          <a:bodyPr/>
          <a:lstStyle/>
          <a:p>
            <a:r>
              <a:rPr lang="en-US" sz="2600"/>
              <a:t>Beta utk portofolio pasar adalah 1. Beta yg lbh kecil (besar) dr 1 dikatakan berisiko lebih kecil (besar) dr risiko portofolio pasar.</a:t>
            </a:r>
          </a:p>
          <a:p>
            <a:r>
              <a:rPr lang="en-US" sz="2600"/>
              <a:t>Kemiringan (slope) GPS = [E(Rm) – Rf] / Bm</a:t>
            </a:r>
          </a:p>
          <a:p>
            <a:r>
              <a:rPr lang="en-US" sz="2600"/>
              <a:t>Persamaan GPS adalah : E(Ri) = Rf + [E(Rm) –Rf] Bi</a:t>
            </a:r>
          </a:p>
          <a:p>
            <a:pPr>
              <a:buFont typeface="Wingdings" pitchFamily="2" charset="2"/>
              <a:buNone/>
            </a:pPr>
            <a:endParaRPr lang="en-US" sz="2600"/>
          </a:p>
          <a:p>
            <a:pPr>
              <a:buFont typeface="Wingdings" pitchFamily="2" charset="2"/>
              <a:buNone/>
            </a:pPr>
            <a:r>
              <a:rPr lang="en-US" sz="2600"/>
              <a:t>Diketahui: Rf = 12%, E(Rm) = 15%. Saham A memiliki Beta sebesar 1,8. Return ekspetasi dr saham A dihitung sebesar: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E(Ra) = 12% + (15% - 12%)*1,8 = 17,4%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B794-6A3E-4FA9-BE44-A138EC5707C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Mengestimasi Beta Saham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207375" cy="3895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Beta saham adl ukuran seberapa besar perubahan return saham sebagai akibat perubahan return pasar.</a:t>
            </a:r>
          </a:p>
          <a:p>
            <a:pPr>
              <a:lnSpc>
                <a:spcPct val="80000"/>
              </a:lnSpc>
            </a:pPr>
            <a:r>
              <a:rPr lang="en-US" sz="2000"/>
              <a:t>Untuk mengestimasi beta, bisa digunakan market model, yang pada dasarnya sama dengan single index model.</a:t>
            </a:r>
          </a:p>
          <a:p>
            <a:pPr>
              <a:lnSpc>
                <a:spcPct val="80000"/>
              </a:lnSpc>
            </a:pPr>
            <a:r>
              <a:rPr lang="en-US" sz="2000"/>
              <a:t>Persamaan market model: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Ri = </a:t>
            </a:r>
            <a:r>
              <a:rPr lang="el-GR" sz="2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i</a:t>
            </a:r>
            <a:r>
              <a:rPr lang="en-US" sz="2000">
                <a:cs typeface="Arial" pitchFamily="34" charset="0"/>
              </a:rPr>
              <a:t> + </a:t>
            </a:r>
            <a:r>
              <a:rPr lang="el-GR" sz="2000">
                <a:cs typeface="Arial" pitchFamily="34" charset="0"/>
              </a:rPr>
              <a:t>β</a:t>
            </a:r>
            <a:r>
              <a:rPr lang="en-US" sz="2000" baseline="-25000">
                <a:cs typeface="Arial" pitchFamily="34" charset="0"/>
              </a:rPr>
              <a:t>i</a:t>
            </a:r>
            <a:r>
              <a:rPr lang="en-US" sz="2000">
                <a:cs typeface="Arial" pitchFamily="34" charset="0"/>
              </a:rPr>
              <a:t> *Rm + e</a:t>
            </a:r>
            <a:r>
              <a:rPr lang="en-US" sz="2000" baseline="-25000">
                <a:cs typeface="Arial" pitchFamily="34" charset="0"/>
              </a:rPr>
              <a:t>i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Persamaan market model bisa dilakukan dengan meregresi antara return sekuritas yang akan dinilai dengan return indeks pasar.</a:t>
            </a:r>
          </a:p>
          <a:p>
            <a:pPr>
              <a:lnSpc>
                <a:spcPct val="80000"/>
              </a:lnSpc>
            </a:pPr>
            <a:r>
              <a:rPr lang="en-US" sz="2000"/>
              <a:t>Regresi tersebut akan menghasilkan nilai </a:t>
            </a:r>
            <a:r>
              <a:rPr lang="el-GR" sz="2000">
                <a:cs typeface="Arial" pitchFamily="34" charset="0"/>
              </a:rPr>
              <a:t>α</a:t>
            </a:r>
            <a:r>
              <a:rPr lang="en-US" sz="2000" baseline="-25000">
                <a:cs typeface="Arial" pitchFamily="34" charset="0"/>
              </a:rPr>
              <a:t>i</a:t>
            </a:r>
            <a:r>
              <a:rPr lang="en-US" sz="2000">
                <a:cs typeface="Arial" pitchFamily="34" charset="0"/>
              </a:rPr>
              <a:t> (merupakan ukuran return sekuritas i yg tidak terkait dengan return pasar), dan nilai </a:t>
            </a:r>
            <a:r>
              <a:rPr lang="el-GR" sz="2000">
                <a:cs typeface="Arial" pitchFamily="34" charset="0"/>
              </a:rPr>
              <a:t>β</a:t>
            </a:r>
            <a:r>
              <a:rPr lang="en-US" sz="2000" baseline="-25000">
                <a:cs typeface="Arial" pitchFamily="34" charset="0"/>
              </a:rPr>
              <a:t>i</a:t>
            </a:r>
            <a:r>
              <a:rPr lang="en-US" sz="2000">
                <a:cs typeface="Arial" pitchFamily="34" charset="0"/>
              </a:rPr>
              <a:t> (menunjukkan slope yang mengindikasikan peningkatan return yang diharapkan pada sekuritas i untuk setiap kenaikan return pasar sebesar 1%).</a:t>
            </a:r>
          </a:p>
          <a:p>
            <a:pPr>
              <a:lnSpc>
                <a:spcPct val="80000"/>
              </a:lnSpc>
            </a:pPr>
            <a:r>
              <a:rPr lang="en-US" sz="2000"/>
              <a:t>Buka file excel…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E90C-83DA-41C1-8778-D475EC4EEC3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Saham Overvalued VS Undervalued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0213"/>
            <a:ext cx="8062913" cy="4824412"/>
          </a:xfrm>
        </p:spPr>
        <p:txBody>
          <a:bodyPr/>
          <a:lstStyle/>
          <a:p>
            <a:r>
              <a:rPr lang="en-US" sz="2600"/>
              <a:t>Persamaan CAPM dpt digunakan untuk menentukan apakah suatu sekuritas dinilai terlalu tinggi atau terlalu rendah dr yg seharusnya.</a:t>
            </a:r>
          </a:p>
          <a:p>
            <a:r>
              <a:rPr lang="en-US" sz="2600"/>
              <a:t>Contoh: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graphicFrame>
        <p:nvGraphicFramePr>
          <p:cNvPr id="20550" name="Group 70"/>
          <p:cNvGraphicFramePr>
            <a:graphicFrameLocks noGrp="1"/>
          </p:cNvGraphicFramePr>
          <p:nvPr>
            <p:ph sz="half" idx="2"/>
          </p:nvPr>
        </p:nvGraphicFramePr>
        <p:xfrm>
          <a:off x="611188" y="3716338"/>
          <a:ext cx="8137525" cy="2466975"/>
        </p:xfrm>
        <a:graphic>
          <a:graphicData uri="http://schemas.openxmlformats.org/drawingml/2006/table">
            <a:tbl>
              <a:tblPr/>
              <a:tblGrid>
                <a:gridCol w="2554287"/>
                <a:gridCol w="1835150"/>
                <a:gridCol w="1993900"/>
                <a:gridCol w="1754188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Saham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Saham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Saham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Realized Return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E(Rm) = 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09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 = 15%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D849-BD3F-4856-ABC2-84141F03B73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E(Ra) = 0,15 + (0,2 -0,15) 1,2 = 21 %</a:t>
            </a:r>
          </a:p>
          <a:p>
            <a:pPr>
              <a:buFont typeface="Wingdings" pitchFamily="2" charset="2"/>
              <a:buNone/>
            </a:pPr>
            <a:r>
              <a:rPr lang="en-US"/>
              <a:t>E(Rb) = 0,15 + (0,2 – 0,15) 0,8 = 19 %</a:t>
            </a:r>
          </a:p>
          <a:p>
            <a:pPr>
              <a:buFont typeface="Wingdings" pitchFamily="2" charset="2"/>
              <a:buNone/>
            </a:pPr>
            <a:r>
              <a:rPr lang="en-US"/>
              <a:t>E(Rc) = 0,15 + (0,2 – 0,15) 1,5 = 22,5 %</a:t>
            </a:r>
          </a:p>
          <a:p>
            <a:pPr>
              <a:buFont typeface="Wingdings" pitchFamily="2" charset="2"/>
              <a:buNone/>
            </a:pPr>
            <a:r>
              <a:rPr lang="en-US"/>
              <a:t>Saham C dikatakan </a:t>
            </a:r>
            <a:r>
              <a:rPr lang="en-US" b="1" u="sng"/>
              <a:t>undervalued</a:t>
            </a:r>
            <a:r>
              <a:rPr lang="en-US"/>
              <a:t> krn Return ekspetasi &lt; return realisasi shg Investor akan membeli saham C tsb </a:t>
            </a:r>
          </a:p>
          <a:p>
            <a:pPr>
              <a:buFont typeface="Wingdings" pitchFamily="2" charset="2"/>
              <a:buNone/>
            </a:pPr>
            <a:r>
              <a:rPr lang="en-US"/>
              <a:t>Saham B dikatakan </a:t>
            </a:r>
            <a:r>
              <a:rPr lang="en-US" b="1" u="sng"/>
              <a:t>overvalued</a:t>
            </a:r>
            <a:r>
              <a:rPr lang="en-US"/>
              <a:t> krn return ekspetasi &gt; return realisasi shg investor akan menjual saham B tsb.</a:t>
            </a:r>
          </a:p>
          <a:p>
            <a:pPr>
              <a:buFont typeface="Wingdings" pitchFamily="2" charset="2"/>
              <a:buNone/>
            </a:pPr>
            <a:r>
              <a:rPr lang="en-US"/>
              <a:t>Saham A berada pd titik keseimbangan.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C08-836D-4E71-88D9-4F066F6240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7558087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Suatu model akan membantu memahami suatu konsep yang sulit menjadi hal yang lebih sederhana.</a:t>
            </a:r>
          </a:p>
          <a:p>
            <a:pPr>
              <a:lnSpc>
                <a:spcPct val="90000"/>
              </a:lnSpc>
            </a:pPr>
            <a:r>
              <a:rPr lang="en-US" sz="2100"/>
              <a:t>Model keseimbangan akan membantu pemahaman tentang bagaimana menentukan risiko yang relevan terhadap suatu aset, serta hubungan risiko dan return yang diharapkan untuk suatu aset ketika pasar dalam kondisi seimbang.</a:t>
            </a:r>
          </a:p>
          <a:p>
            <a:pPr>
              <a:lnSpc>
                <a:spcPct val="90000"/>
              </a:lnSpc>
            </a:pPr>
            <a:r>
              <a:rPr lang="en-US" sz="2100"/>
              <a:t>Terdapat 2 model keseimbangan, yaitu CAPM dan APT</a:t>
            </a:r>
          </a:p>
          <a:p>
            <a:pPr>
              <a:lnSpc>
                <a:spcPct val="90000"/>
              </a:lnSpc>
            </a:pPr>
            <a:r>
              <a:rPr lang="en-US" sz="2100"/>
              <a:t>CAPM merupakan model keseimbangan yang menggambarkan hubungan risiko dan return secara lebh sederhana, dan hanya menggunakan satu variabel (yaitu variabel beta)</a:t>
            </a:r>
          </a:p>
          <a:p>
            <a:pPr>
              <a:lnSpc>
                <a:spcPct val="90000"/>
              </a:lnSpc>
            </a:pPr>
            <a:r>
              <a:rPr lang="en-US" sz="2100"/>
              <a:t>APT menggunakan banyak variabel pengukur risiko untuk melihat hubungan risiko dan return.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DB68-EC39-4A4D-B65E-BC0E00951E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CAPM adl model yg menghubungkan tingkat return yg diharapkan dr suatu aset berisiko dg risiko dr aset tersebut pd kondisi pasar yg seimbang</a:t>
            </a:r>
          </a:p>
          <a:p>
            <a:pPr>
              <a:lnSpc>
                <a:spcPct val="90000"/>
              </a:lnSpc>
            </a:pPr>
            <a:r>
              <a:rPr lang="en-US" sz="2600"/>
              <a:t>CAPM didasari teori portofolio yg dikemukakan Markowitz, dan dikembangkan oleh Sharpe, Lintner dan Mossin pd th 1960-an</a:t>
            </a:r>
          </a:p>
          <a:p>
            <a:pPr>
              <a:lnSpc>
                <a:spcPct val="90000"/>
              </a:lnSpc>
            </a:pPr>
            <a:r>
              <a:rPr lang="en-US" sz="2600"/>
              <a:t>Menurut Markowitz, masing2 investor diasumsikan akan mendiversifikasikan portofolionya dan meilih portofolio yg optimal atas dasar preferensi investor thd return dan risiko, pd ttk2 disepanjang garis portofolio efisien.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731838" y="295275"/>
            <a:ext cx="6889750" cy="1117600"/>
          </a:xfrm>
        </p:spPr>
        <p:txBody>
          <a:bodyPr/>
          <a:lstStyle/>
          <a:p>
            <a:r>
              <a:rPr lang="en-US"/>
              <a:t>CAPM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6E9-19ED-408B-9DE9-3ACF08E3916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600"/>
              <a:t>Asumsi lain yg ditambahkan: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Semua investor mempunyai distribusi probabilitas tingkat return di masa depan yg sama.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Periode waktu yg digunakan adl sama.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Semua investor dpt meminjam atau meminjamkan uang pd tgkat return bebas risiko.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Tdk ada biaya transaksi, pajak, dan inflasi.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Investor adl price taker</a:t>
            </a:r>
          </a:p>
          <a:p>
            <a:pPr marL="609600" indent="-609600">
              <a:buFontTx/>
              <a:buAutoNum type="arabicPeriod"/>
            </a:pPr>
            <a:r>
              <a:rPr lang="en-US" sz="2600"/>
              <a:t>Pasar dlm keadaan seimbang.</a:t>
            </a:r>
          </a:p>
          <a:p>
            <a:pPr marL="609600" indent="-609600">
              <a:buFontTx/>
              <a:buAutoNum type="arabicPeriod"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079-FB27-4E95-8D9E-402984284D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772400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Asumsi- asumsi tersebut tidak akan eksis di dunia nyata.</a:t>
            </a:r>
          </a:p>
          <a:p>
            <a:pPr>
              <a:lnSpc>
                <a:spcPct val="90000"/>
              </a:lnSpc>
            </a:pPr>
            <a:r>
              <a:rPr lang="en-US" sz="2100"/>
              <a:t>Jika semua asumsi tsb dipenuhi maka akan terbentuk pasar yg seimbang. </a:t>
            </a:r>
          </a:p>
          <a:p>
            <a:pPr>
              <a:lnSpc>
                <a:spcPct val="90000"/>
              </a:lnSpc>
            </a:pPr>
            <a:r>
              <a:rPr lang="en-US" sz="2100"/>
              <a:t>Dlm kondisi pasar yg seimbang, investor tdk akan dpt memperoleh return abnormal (return ekstra) dr tingkat harga yg terbentuk.</a:t>
            </a:r>
          </a:p>
          <a:p>
            <a:pPr>
              <a:lnSpc>
                <a:spcPct val="90000"/>
              </a:lnSpc>
            </a:pPr>
            <a:r>
              <a:rPr lang="en-US" sz="2100"/>
              <a:t>Kondisi tersebut akan mendorong semua investor semua investor untuk memilih portofolio pasar, yang terdiri dari semua aset berisiko yang ada.</a:t>
            </a:r>
          </a:p>
          <a:p>
            <a:pPr>
              <a:lnSpc>
                <a:spcPct val="90000"/>
              </a:lnSpc>
            </a:pPr>
            <a:r>
              <a:rPr lang="en-US" sz="2100"/>
              <a:t>Dengan demikian, portofolio tersebut sdh terdiversifikasi dengan baik sehingga risiko prtofolio pasar hanya akan terdiri dari risiko sistematis saja. </a:t>
            </a:r>
          </a:p>
          <a:p>
            <a:pPr>
              <a:lnSpc>
                <a:spcPct val="90000"/>
              </a:lnSpc>
            </a:pPr>
            <a:r>
              <a:rPr lang="en-US" sz="2100"/>
              <a:t>Portofolio pasar tersebut akan berada pada garis efficient frontier dan sekaligus merupakan portofolio yang optimal.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407-46A6-4D5F-A9F3-1A01B922C61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Frontier Curve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156325" y="1557338"/>
            <a:ext cx="28082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sv-SE" sz="2400">
                <a:latin typeface="Times New Roman" pitchFamily="18" charset="0"/>
              </a:rPr>
              <a:t>Efficient frontier (garis permukaan efisien) adl garis yg menunjukkan portofolio2 yg efisien.</a:t>
            </a:r>
          </a:p>
          <a:p>
            <a:pPr algn="ctr">
              <a:tabLst>
                <a:tab pos="685800" algn="l"/>
              </a:tabLst>
            </a:pPr>
            <a:endParaRPr lang="en-US" sz="2400">
              <a:latin typeface="Times New Roman" pitchFamily="18" charset="0"/>
            </a:endParaRPr>
          </a:p>
          <a:p>
            <a:pPr algn="ctr">
              <a:tabLst>
                <a:tab pos="685800" algn="l"/>
              </a:tabLst>
            </a:pPr>
            <a:r>
              <a:rPr lang="sv-SE" sz="2400">
                <a:latin typeface="Times New Roman" pitchFamily="18" charset="0"/>
              </a:rPr>
              <a:t>Portofolio A, B dan C adl Portofolio yg efisien, sdgkan  portofolio A adl portofolio yg optimal. </a:t>
            </a:r>
          </a:p>
        </p:txBody>
      </p:sp>
      <p:graphicFrame>
        <p:nvGraphicFramePr>
          <p:cNvPr id="6168" name="Object 24"/>
          <p:cNvGraphicFramePr>
            <a:graphicFrameLocks noGrp="1" noChangeAspect="1"/>
          </p:cNvGraphicFramePr>
          <p:nvPr>
            <p:ph idx="1"/>
          </p:nvPr>
        </p:nvGraphicFramePr>
        <p:xfrm>
          <a:off x="685800" y="2032000"/>
          <a:ext cx="5273675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VISIO" r:id="rId3" imgW="5976360" imgH="3816360" progId="Visio.Drawing.5">
                  <p:embed/>
                </p:oleObj>
              </mc:Choice>
              <mc:Fallback>
                <p:oleObj name="VISIO" r:id="rId3" imgW="5976360" imgH="3816360" progId="Visio.Drawing.5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32000"/>
                        <a:ext cx="5273675" cy="410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27BC-256C-4C8E-A4E8-A8116C0FFA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CAPITAL MARKET 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Garis yg menunjukkan semua kemungkinan kombinasi portofolio efisien yg terdiri dr aset berisiko dan aset bebas risiko.</a:t>
            </a:r>
          </a:p>
          <a:p>
            <a:r>
              <a:rPr lang="en-US"/>
              <a:t>Menggambarkan hubungan antara return ekspetasi dg risiko total dr portofolio efisien pd pasar yg seimbang.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1FBA-D852-40CB-A90E-1ADF093B969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Garis Pasar Modal </a:t>
            </a:r>
            <a:br>
              <a:rPr lang="en-US"/>
            </a:br>
            <a:r>
              <a:rPr lang="en-US"/>
              <a:t>(Capital Market Line)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27088" y="2133600"/>
          <a:ext cx="7129462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VISIO" r:id="rId3" imgW="6264360" imgH="4032360" progId="Visio.Drawing.5">
                  <p:embed/>
                </p:oleObj>
              </mc:Choice>
              <mc:Fallback>
                <p:oleObj name="VISIO" r:id="rId3" imgW="6264360" imgH="403236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33600"/>
                        <a:ext cx="7129462" cy="439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3BD7-E7B7-442D-B629-DC18F9DBB66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Kemiringan (Slope) CML = </a:t>
            </a:r>
          </a:p>
          <a:p>
            <a:endParaRPr lang="en-US"/>
          </a:p>
          <a:p>
            <a:r>
              <a:rPr lang="en-US"/>
              <a:t>Slope mengindikasikan tambahan return yg disyaratkan untuk setiap kenaikan 1% risiko portofolio</a:t>
            </a:r>
          </a:p>
          <a:p>
            <a:r>
              <a:rPr lang="en-US"/>
              <a:t>Persamaan CML :</a:t>
            </a:r>
          </a:p>
          <a:p>
            <a:endParaRPr lang="en-US"/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795963" y="1700213"/>
          <a:ext cx="1871662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700213"/>
                        <a:ext cx="1871662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42988" y="4868863"/>
          <a:ext cx="5106987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5" imgW="1828800" imgH="457200" progId="Equation.3">
                  <p:embed/>
                </p:oleObj>
              </mc:Choice>
              <mc:Fallback>
                <p:oleObj name="Equation" r:id="rId5" imgW="18288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868863"/>
                        <a:ext cx="5106987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385</TotalTime>
  <Words>908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Network</vt:lpstr>
      <vt:lpstr>VISIO</vt:lpstr>
      <vt:lpstr>Equation</vt:lpstr>
      <vt:lpstr>MODEL KESEIMBANGAN</vt:lpstr>
      <vt:lpstr>PowerPoint Presentation</vt:lpstr>
      <vt:lpstr>CAPM</vt:lpstr>
      <vt:lpstr>PowerPoint Presentation</vt:lpstr>
      <vt:lpstr>PowerPoint Presentation</vt:lpstr>
      <vt:lpstr>Efficient Frontier Curve</vt:lpstr>
      <vt:lpstr>CAPITAL MARKET LINE</vt:lpstr>
      <vt:lpstr>Garis Pasar Modal  (Capital Market Line)</vt:lpstr>
      <vt:lpstr>PowerPoint Presentation</vt:lpstr>
      <vt:lpstr>PowerPoint Presentation</vt:lpstr>
      <vt:lpstr>SECURITY MARKET LINE</vt:lpstr>
      <vt:lpstr>Garis Pasar Sekuritas  (Security Market Line)</vt:lpstr>
      <vt:lpstr>PowerPoint Presentation</vt:lpstr>
      <vt:lpstr>Mengestimasi Beta Saham</vt:lpstr>
      <vt:lpstr>Saham Overvalued VS Undervalued</vt:lpstr>
      <vt:lpstr>PowerPoint Presentation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ASSET PRICING MODEL (CAPM)</dc:title>
  <dc:creator>kom</dc:creator>
  <cp:lastModifiedBy>TOSHIBA</cp:lastModifiedBy>
  <cp:revision>19</cp:revision>
  <dcterms:created xsi:type="dcterms:W3CDTF">2006-05-16T20:05:54Z</dcterms:created>
  <dcterms:modified xsi:type="dcterms:W3CDTF">2019-05-25T02:48:19Z</dcterms:modified>
</cp:coreProperties>
</file>