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9" r:id="rId3"/>
    <p:sldId id="263" r:id="rId4"/>
    <p:sldId id="266" r:id="rId5"/>
    <p:sldId id="267" r:id="rId6"/>
    <p:sldId id="268" r:id="rId7"/>
    <p:sldId id="301" r:id="rId8"/>
    <p:sldId id="270" r:id="rId9"/>
    <p:sldId id="282" r:id="rId10"/>
    <p:sldId id="269" r:id="rId11"/>
    <p:sldId id="271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66FF"/>
    <a:srgbClr val="006699"/>
    <a:srgbClr val="003366"/>
    <a:srgbClr val="003399"/>
    <a:srgbClr val="777777"/>
    <a:srgbClr val="5F5F5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844" autoAdjust="0"/>
  </p:normalViewPr>
  <p:slideViewPr>
    <p:cSldViewPr>
      <p:cViewPr varScale="1">
        <p:scale>
          <a:sx n="57" d="100"/>
          <a:sy n="57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399D-AAE8-4E54-87DC-C1703D0BF466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8E15-2B50-4F4C-907B-A391AC91B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01DFED-4B26-48E5-895F-13F337772BE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B364-33B3-4E6E-82C9-9A4B1F7E1F7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F40F-2844-4031-A2F3-2E6820B947E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40FB9E-D141-40D9-B803-B7F9ECAFDDE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F90F7E-4DE1-47C3-8B67-3293B77D0C9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7CBB-1DEB-45EB-BD06-759EC56CC49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F0D7-11C1-461B-B800-DE16C3A6319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1E9D09-0C7B-4613-ADE0-C01BEF04D4A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C2D7-4F4D-48F1-A675-EFCFBBC9B52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148DAF-694B-4F5A-9FEA-43370872B80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F392DF-8894-49A0-A1B7-716D08FA1B1B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88F08F-5025-4021-82F2-7B8D12F783F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239001" cy="16002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br>
              <a:rPr lang="en-US" altLang="zh-CN" sz="2800" b="1" dirty="0">
                <a:solidFill>
                  <a:schemeClr val="bg1"/>
                </a:solidFill>
                <a:latin typeface="Adobe Caslon Pro Bold" pitchFamily="18" charset="0"/>
              </a:rPr>
            </a:br>
            <a:r>
              <a:rPr lang="en-US" altLang="zh-CN" sz="2800" b="1" dirty="0">
                <a:solidFill>
                  <a:schemeClr val="bg1"/>
                </a:solidFill>
                <a:latin typeface="Adobe Caslon Pro Bold" pitchFamily="18" charset="0"/>
              </a:rPr>
              <a:t>MASYARAKAT HUKUM ADAT DALAM PERUNDANG-UNDANGAN </a:t>
            </a:r>
            <a:br>
              <a:rPr lang="en-US" altLang="zh-CN" sz="2800" b="1">
                <a:solidFill>
                  <a:schemeClr val="bg1"/>
                </a:solidFill>
                <a:latin typeface="Adobe Caslon Pro Bold" pitchFamily="18" charset="0"/>
              </a:rPr>
            </a:br>
            <a:endParaRPr lang="en-US" altLang="zh-CN" sz="2800" b="1" dirty="0">
              <a:solidFill>
                <a:schemeClr val="bg1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</a:rPr>
              <a:t>	D</a:t>
            </a:r>
            <a:r>
              <a:rPr lang="en-US" sz="2200" dirty="0">
                <a:solidFill>
                  <a:schemeClr val="bg1"/>
                </a:solidFill>
              </a:rPr>
              <a:t>i lain </a:t>
            </a:r>
            <a:r>
              <a:rPr lang="en-US" sz="2200" dirty="0" err="1">
                <a:solidFill>
                  <a:schemeClr val="bg1"/>
                </a:solidFill>
              </a:rPr>
              <a:t>pihak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terhadap</a:t>
            </a:r>
            <a:r>
              <a:rPr lang="en-US" sz="2200" dirty="0">
                <a:solidFill>
                  <a:schemeClr val="bg1"/>
                </a:solidFill>
              </a:rPr>
              <a:t> MHA yang </a:t>
            </a:r>
            <a:r>
              <a:rPr lang="en-US" sz="2200" dirty="0" err="1">
                <a:solidFill>
                  <a:schemeClr val="bg1"/>
                </a:solidFill>
              </a:rPr>
              <a:t>sudah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maju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sudah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berbaur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bahkan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sudah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menyatu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perkembangan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zaman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peradaban</a:t>
            </a:r>
            <a:r>
              <a:rPr lang="en-US" sz="2200" dirty="0">
                <a:solidFill>
                  <a:schemeClr val="bg1"/>
                </a:solidFill>
              </a:rPr>
              <a:t> modern, </a:t>
            </a:r>
            <a:r>
              <a:rPr lang="en-US" sz="2200" dirty="0" err="1">
                <a:solidFill>
                  <a:schemeClr val="bg1"/>
                </a:solidFill>
              </a:rPr>
              <a:t>juga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diakui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keberadaannya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sebagai</a:t>
            </a:r>
            <a:r>
              <a:rPr lang="en-US" sz="2200" dirty="0">
                <a:solidFill>
                  <a:schemeClr val="bg1"/>
                </a:solidFill>
              </a:rPr>
              <a:t> MHA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alasan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bahwa</a:t>
            </a:r>
            <a:r>
              <a:rPr lang="en-US" sz="2200" dirty="0">
                <a:solidFill>
                  <a:schemeClr val="bg1"/>
                </a:solidFill>
              </a:rPr>
              <a:t> MHA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lagi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hidup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menempati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kesatuan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wilayah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tertentu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juga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dianggap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sudah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lagi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terikat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pada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tatanan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nilai-nilai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istiadat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sendiri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457200" lvl="0" indent="-457200">
              <a:buAutoNum type="arabicPeriod" startAt="3"/>
            </a:pPr>
            <a:r>
              <a:rPr lang="en-US" sz="2200" dirty="0" err="1">
                <a:solidFill>
                  <a:schemeClr val="bg1"/>
                </a:solidFill>
              </a:rPr>
              <a:t>Sesuai</a:t>
            </a:r>
            <a:r>
              <a:rPr lang="en-US" sz="2200" dirty="0">
                <a:solidFill>
                  <a:schemeClr val="bg1"/>
                </a:solidFill>
              </a:rPr>
              <a:t> dg </a:t>
            </a:r>
            <a:r>
              <a:rPr lang="en-US" sz="2200" dirty="0" err="1">
                <a:solidFill>
                  <a:schemeClr val="bg1"/>
                </a:solidFill>
              </a:rPr>
              <a:t>prinsip</a:t>
            </a:r>
            <a:r>
              <a:rPr lang="en-US" sz="2200" dirty="0">
                <a:solidFill>
                  <a:schemeClr val="bg1"/>
                </a:solidFill>
              </a:rPr>
              <a:t> NKRI</a:t>
            </a:r>
          </a:p>
          <a:p>
            <a:pPr marL="857250" lvl="1" indent="-457200">
              <a:buNone/>
            </a:pPr>
            <a:r>
              <a:rPr lang="en-US" sz="2200" dirty="0" err="1">
                <a:solidFill>
                  <a:schemeClr val="bg1"/>
                </a:solidFill>
              </a:rPr>
              <a:t>Sifat</a:t>
            </a:r>
            <a:r>
              <a:rPr lang="en-US" sz="2200" dirty="0">
                <a:solidFill>
                  <a:schemeClr val="bg1"/>
                </a:solidFill>
              </a:rPr>
              <a:t> MHA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lokal</a:t>
            </a:r>
            <a:r>
              <a:rPr lang="en-US" sz="2200" dirty="0">
                <a:solidFill>
                  <a:schemeClr val="bg1"/>
                </a:solidFill>
              </a:rPr>
              <a:t> regional </a:t>
            </a:r>
            <a:r>
              <a:rPr lang="en-US" sz="2200" dirty="0" err="1">
                <a:solidFill>
                  <a:schemeClr val="bg1"/>
                </a:solidFill>
              </a:rPr>
              <a:t>berhadapan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marL="857250" lvl="1" indent="-457200">
              <a:buNone/>
            </a:pP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negara</a:t>
            </a:r>
            <a:r>
              <a:rPr lang="en-US" sz="2200" dirty="0">
                <a:solidFill>
                  <a:schemeClr val="bg1"/>
                </a:solidFill>
              </a:rPr>
              <a:t> (</a:t>
            </a:r>
            <a:r>
              <a:rPr lang="en-US" sz="2200" i="1" dirty="0">
                <a:solidFill>
                  <a:schemeClr val="bg1"/>
                </a:solidFill>
              </a:rPr>
              <a:t>nation-state</a:t>
            </a:r>
            <a:r>
              <a:rPr lang="en-US" sz="2200" dirty="0">
                <a:solidFill>
                  <a:schemeClr val="bg1"/>
                </a:solidFill>
              </a:rPr>
              <a:t>) yang </a:t>
            </a:r>
            <a:r>
              <a:rPr lang="en-US" sz="2200" dirty="0" err="1">
                <a:solidFill>
                  <a:schemeClr val="bg1"/>
                </a:solidFill>
              </a:rPr>
              <a:t>bersifat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kebangsaan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marL="857250" lvl="1" indent="-457200">
              <a:buNone/>
            </a:pPr>
            <a:r>
              <a:rPr lang="en-US" sz="2200" dirty="0" err="1">
                <a:solidFill>
                  <a:schemeClr val="bg1"/>
                </a:solidFill>
              </a:rPr>
              <a:t>nasional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karena</a:t>
            </a:r>
            <a:r>
              <a:rPr lang="en-US" sz="2200" dirty="0">
                <a:solidFill>
                  <a:schemeClr val="bg1"/>
                </a:solidFill>
              </a:rPr>
              <a:t> “</a:t>
            </a:r>
            <a:r>
              <a:rPr lang="en-US" sz="2200" dirty="0" err="1">
                <a:solidFill>
                  <a:schemeClr val="bg1"/>
                </a:solidFill>
              </a:rPr>
              <a:t>nasionalisasi</a:t>
            </a:r>
            <a:r>
              <a:rPr lang="en-US" sz="2200" dirty="0">
                <a:solidFill>
                  <a:schemeClr val="bg1"/>
                </a:solidFill>
              </a:rPr>
              <a:t>” </a:t>
            </a:r>
            <a:r>
              <a:rPr lang="en-US" sz="2200" dirty="0" err="1">
                <a:solidFill>
                  <a:schemeClr val="bg1"/>
                </a:solidFill>
              </a:rPr>
              <a:t>terhadap</a:t>
            </a:r>
            <a:r>
              <a:rPr lang="en-US" sz="2200" dirty="0">
                <a:solidFill>
                  <a:schemeClr val="bg1"/>
                </a:solidFill>
              </a:rPr>
              <a:t> MHA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marL="857250" lvl="1" indent="-457200">
              <a:buNone/>
            </a:pP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sendirinya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menghapuskan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  <a:p>
            <a:pPr marL="857250" lvl="1" indent="-457200">
              <a:buNone/>
            </a:pPr>
            <a:r>
              <a:rPr lang="en-US" sz="2200" dirty="0" err="1">
                <a:solidFill>
                  <a:schemeClr val="bg1"/>
                </a:solidFill>
              </a:rPr>
              <a:t>keberadaan</a:t>
            </a:r>
            <a:r>
              <a:rPr lang="en-US" sz="2200" dirty="0">
                <a:solidFill>
                  <a:schemeClr val="bg1"/>
                </a:solidFill>
              </a:rPr>
              <a:t> MHA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endParaRPr lang="en-US" sz="2200" dirty="0">
              <a:solidFill>
                <a:schemeClr val="bg1"/>
              </a:solidFill>
            </a:endParaRPr>
          </a:p>
          <a:p>
            <a:pPr marL="457200" lvl="0" indent="-45720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0" indent="-45720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b="1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2400" dirty="0" err="1">
                <a:solidFill>
                  <a:schemeClr val="bg1"/>
                </a:solidFill>
              </a:rPr>
              <a:t>Diatur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dlm</a:t>
            </a:r>
            <a:r>
              <a:rPr lang="en-US" sz="2400" dirty="0">
                <a:solidFill>
                  <a:schemeClr val="bg1"/>
                </a:solidFill>
              </a:rPr>
              <a:t> UU</a:t>
            </a:r>
          </a:p>
          <a:p>
            <a:pPr lvl="1" algn="just">
              <a:buNone/>
            </a:pP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adalah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hukumnya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masyarakat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lahir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budaya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lisan</a:t>
            </a:r>
            <a:r>
              <a:rPr lang="en-US" sz="2200" dirty="0">
                <a:solidFill>
                  <a:schemeClr val="bg1"/>
                </a:solidFill>
              </a:rPr>
              <a:t> (</a:t>
            </a:r>
            <a:r>
              <a:rPr lang="en-US" sz="2200" dirty="0" err="1">
                <a:solidFill>
                  <a:schemeClr val="bg1"/>
                </a:solidFill>
              </a:rPr>
              <a:t>bertutur</a:t>
            </a:r>
            <a:r>
              <a:rPr lang="en-US" sz="2200" dirty="0">
                <a:solidFill>
                  <a:schemeClr val="bg1"/>
                </a:solidFill>
              </a:rPr>
              <a:t>) </a:t>
            </a:r>
            <a:r>
              <a:rPr lang="en-US" sz="2200" dirty="0" err="1">
                <a:solidFill>
                  <a:schemeClr val="bg1"/>
                </a:solidFill>
              </a:rPr>
              <a:t>berbentuk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tertulis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dirty="0" err="1">
                <a:solidFill>
                  <a:schemeClr val="bg1"/>
                </a:solidFill>
              </a:rPr>
              <a:t>Pengaturan-pengaturan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apapun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termasuk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terhadap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pembentukan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eksistensi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hak-hak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serta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kewajiban-kewajiban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dimiliki</a:t>
            </a:r>
            <a:r>
              <a:rPr lang="en-US" sz="2200" dirty="0">
                <a:solidFill>
                  <a:schemeClr val="bg1"/>
                </a:solidFill>
              </a:rPr>
              <a:t> MHA pun </a:t>
            </a:r>
            <a:r>
              <a:rPr lang="en-US" sz="2200" dirty="0" err="1">
                <a:solidFill>
                  <a:schemeClr val="bg1"/>
                </a:solidFill>
              </a:rPr>
              <a:t>dijiwai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diatur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oleh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ketentuan-ketentuan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tidak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tertulis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 lvl="1" algn="just">
              <a:buNone/>
            </a:pPr>
            <a:r>
              <a:rPr lang="en-US" sz="2200" dirty="0" err="1">
                <a:solidFill>
                  <a:schemeClr val="bg1"/>
                </a:solidFill>
              </a:rPr>
              <a:t>Pengaturan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pengakuan</a:t>
            </a:r>
            <a:r>
              <a:rPr lang="en-US" sz="2200" dirty="0">
                <a:solidFill>
                  <a:schemeClr val="bg1"/>
                </a:solidFill>
              </a:rPr>
              <a:t> MHA </a:t>
            </a:r>
            <a:r>
              <a:rPr lang="en-US" sz="2200" dirty="0" err="1">
                <a:solidFill>
                  <a:schemeClr val="bg1"/>
                </a:solidFill>
              </a:rPr>
              <a:t>ke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dalam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bentuk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peraturan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perundang-undangan</a:t>
            </a:r>
            <a:r>
              <a:rPr lang="en-US" sz="2200" dirty="0">
                <a:solidFill>
                  <a:schemeClr val="bg1"/>
                </a:solidFill>
              </a:rPr>
              <a:t> (</a:t>
            </a:r>
            <a:r>
              <a:rPr lang="en-US" sz="2200" dirty="0" err="1">
                <a:solidFill>
                  <a:schemeClr val="bg1"/>
                </a:solidFill>
              </a:rPr>
              <a:t>Perda</a:t>
            </a:r>
            <a:r>
              <a:rPr lang="en-US" sz="2200" dirty="0">
                <a:solidFill>
                  <a:schemeClr val="bg1"/>
                </a:solidFill>
              </a:rPr>
              <a:t>) </a:t>
            </a:r>
            <a:r>
              <a:rPr lang="en-US" sz="2200" dirty="0" err="1">
                <a:solidFill>
                  <a:schemeClr val="bg1"/>
                </a:solidFill>
              </a:rPr>
              <a:t>dengan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sifatnya</a:t>
            </a:r>
            <a:r>
              <a:rPr lang="en-US" sz="2200" dirty="0">
                <a:solidFill>
                  <a:schemeClr val="bg1"/>
                </a:solidFill>
              </a:rPr>
              <a:t> yang </a:t>
            </a:r>
            <a:r>
              <a:rPr lang="en-US" sz="2200" dirty="0" err="1">
                <a:solidFill>
                  <a:schemeClr val="bg1"/>
                </a:solidFill>
              </a:rPr>
              <a:t>tertulis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itu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pastinya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menghilangkan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jati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diri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asli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dari</a:t>
            </a:r>
            <a:r>
              <a:rPr lang="en-US" sz="2200" dirty="0">
                <a:solidFill>
                  <a:schemeClr val="bg1"/>
                </a:solidFill>
              </a:rPr>
              <a:t> MHA yang </a:t>
            </a:r>
            <a:r>
              <a:rPr lang="en-US" sz="2200" dirty="0" err="1">
                <a:solidFill>
                  <a:schemeClr val="bg1"/>
                </a:solidFill>
              </a:rPr>
              <a:t>pada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akhirnya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akan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berakibat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pada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hapus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hilangnya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nilai-nilai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istiadat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juga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hukum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adat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mereka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 lvl="1">
              <a:buNone/>
            </a:pPr>
            <a:endParaRPr lang="en-US" altLang="ko-KR" sz="18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10400" cy="563562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altLang="zh-CN" sz="3200" b="1" dirty="0">
                <a:solidFill>
                  <a:schemeClr val="tx1"/>
                </a:solidFill>
                <a:latin typeface="Tahoma" pitchFamily="34" charset="0"/>
              </a:rPr>
              <a:t>2. </a:t>
            </a:r>
            <a:r>
              <a:rPr lang="en-US" altLang="zh-CN" sz="3200" b="1" dirty="0" err="1">
                <a:solidFill>
                  <a:schemeClr val="tx1"/>
                </a:solidFill>
                <a:latin typeface="Tahoma" pitchFamily="34" charset="0"/>
              </a:rPr>
              <a:t>Masa</a:t>
            </a:r>
            <a:r>
              <a:rPr lang="en-US" altLang="zh-CN" sz="3200" b="1" dirty="0">
                <a:solidFill>
                  <a:schemeClr val="tx1"/>
                </a:solidFill>
                <a:latin typeface="Tahoma" pitchFamily="34" charset="0"/>
              </a:rPr>
              <a:t> Indonesia </a:t>
            </a:r>
            <a:r>
              <a:rPr lang="en-US" altLang="zh-CN" sz="3200" b="1" dirty="0" err="1">
                <a:solidFill>
                  <a:schemeClr val="tx1"/>
                </a:solidFill>
                <a:latin typeface="Tahoma" pitchFamily="34" charset="0"/>
              </a:rPr>
              <a:t>Merdeka</a:t>
            </a:r>
            <a:endParaRPr lang="en-US" altLang="zh-CN" sz="3200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zh-CN" sz="2200" dirty="0" err="1"/>
              <a:t>Pasal</a:t>
            </a:r>
            <a:r>
              <a:rPr lang="en-US" altLang="zh-CN" sz="2200" dirty="0"/>
              <a:t> 18 UUD 1945, </a:t>
            </a:r>
            <a:r>
              <a:rPr lang="en-US" altLang="zh-CN" sz="2200" dirty="0" err="1"/>
              <a:t>utk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mengganti</a:t>
            </a:r>
            <a:r>
              <a:rPr lang="en-US" altLang="zh-CN" sz="2200" dirty="0"/>
              <a:t> IGO </a:t>
            </a:r>
            <a:r>
              <a:rPr lang="en-US" altLang="zh-CN" sz="2200" dirty="0" err="1"/>
              <a:t>dan</a:t>
            </a:r>
            <a:r>
              <a:rPr lang="en-US" altLang="zh-CN" sz="2200" dirty="0"/>
              <a:t> IGOB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/>
              <a:t>UU No 1 </a:t>
            </a:r>
            <a:r>
              <a:rPr lang="en-US" altLang="zh-CN" sz="2200" dirty="0" err="1"/>
              <a:t>Th</a:t>
            </a:r>
            <a:r>
              <a:rPr lang="en-US" altLang="zh-CN" sz="2200" dirty="0"/>
              <a:t> 1945 </a:t>
            </a:r>
            <a:r>
              <a:rPr lang="en-US" altLang="zh-CN" sz="2200" dirty="0" err="1"/>
              <a:t>ttg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Komite</a:t>
            </a:r>
            <a:r>
              <a:rPr lang="en-US" altLang="zh-CN" sz="2200" dirty="0"/>
              <a:t> </a:t>
            </a:r>
            <a:r>
              <a:rPr lang="en-US" altLang="zh-CN" sz="2200" dirty="0" err="1"/>
              <a:t>Nasional</a:t>
            </a:r>
            <a:r>
              <a:rPr lang="en-US" altLang="zh-CN" sz="2200" dirty="0"/>
              <a:t> Daerah (</a:t>
            </a:r>
            <a:r>
              <a:rPr lang="en-US" altLang="zh-CN" sz="2200" dirty="0" err="1"/>
              <a:t>kedudukan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desa</a:t>
            </a:r>
            <a:r>
              <a:rPr lang="en-US" altLang="zh-CN" sz="22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/>
              <a:t>UU No 22 </a:t>
            </a:r>
            <a:r>
              <a:rPr lang="en-US" altLang="zh-CN" sz="2200" dirty="0" err="1"/>
              <a:t>Th</a:t>
            </a:r>
            <a:r>
              <a:rPr lang="en-US" altLang="zh-CN" sz="2200" dirty="0"/>
              <a:t> 1948 </a:t>
            </a:r>
            <a:r>
              <a:rPr lang="en-US" altLang="zh-CN" sz="2200" dirty="0" err="1"/>
              <a:t>ttg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Pemda</a:t>
            </a:r>
            <a:r>
              <a:rPr lang="en-US" altLang="zh-CN" sz="2200" dirty="0"/>
              <a:t> (</a:t>
            </a:r>
            <a:r>
              <a:rPr lang="en-US" altLang="zh-CN" sz="2200" dirty="0" err="1"/>
              <a:t>desa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mrpkn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suatu</a:t>
            </a:r>
            <a:r>
              <a:rPr lang="en-US" altLang="zh-CN" sz="2200" dirty="0"/>
              <a:t> </a:t>
            </a:r>
            <a:r>
              <a:rPr lang="en-US" altLang="zh-CN" sz="2200" dirty="0" err="1"/>
              <a:t>daerah</a:t>
            </a:r>
            <a:r>
              <a:rPr lang="en-US" altLang="zh-CN" sz="2200" dirty="0"/>
              <a:t> </a:t>
            </a:r>
            <a:r>
              <a:rPr lang="en-US" altLang="zh-CN" sz="2200" dirty="0" err="1"/>
              <a:t>otonom</a:t>
            </a:r>
            <a:r>
              <a:rPr lang="en-US" altLang="zh-CN" sz="2200" dirty="0"/>
              <a:t> </a:t>
            </a:r>
            <a:r>
              <a:rPr lang="en-US" altLang="zh-CN" sz="2200" dirty="0" err="1"/>
              <a:t>yg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berhak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mengatur</a:t>
            </a:r>
            <a:r>
              <a:rPr lang="en-US" altLang="zh-CN" sz="2200" dirty="0"/>
              <a:t> </a:t>
            </a:r>
            <a:r>
              <a:rPr lang="en-US" altLang="zh-CN" sz="2200" dirty="0" err="1"/>
              <a:t>dan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mengurus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pemerintahannya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sendiri</a:t>
            </a:r>
            <a:r>
              <a:rPr lang="en-US" altLang="zh-CN" sz="2200" dirty="0"/>
              <a:t>).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/>
              <a:t>UU No 1 </a:t>
            </a:r>
            <a:r>
              <a:rPr lang="en-US" altLang="zh-CN" sz="2200" dirty="0" err="1"/>
              <a:t>Th</a:t>
            </a:r>
            <a:r>
              <a:rPr lang="en-US" altLang="zh-CN" sz="2200" dirty="0"/>
              <a:t> 1957 </a:t>
            </a:r>
            <a:r>
              <a:rPr lang="en-US" altLang="zh-CN" sz="2200" dirty="0" err="1"/>
              <a:t>ttg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Pokok-Pokok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Pemda</a:t>
            </a:r>
            <a:r>
              <a:rPr lang="en-US" altLang="zh-CN" sz="2200" dirty="0"/>
              <a:t> (</a:t>
            </a:r>
            <a:r>
              <a:rPr lang="en-US" altLang="zh-CN" sz="2200" dirty="0" err="1"/>
              <a:t>mengakui</a:t>
            </a:r>
            <a:r>
              <a:rPr lang="en-US" altLang="zh-CN" sz="2200" dirty="0"/>
              <a:t> </a:t>
            </a:r>
            <a:r>
              <a:rPr lang="en-US" altLang="zh-CN" sz="2200" dirty="0" err="1"/>
              <a:t>berlakunya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pemerintahan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desa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tnpa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perubahan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sbagaimana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berlakunya</a:t>
            </a:r>
            <a:r>
              <a:rPr lang="en-US" altLang="zh-CN" sz="2200" dirty="0"/>
              <a:t> IGO </a:t>
            </a:r>
            <a:r>
              <a:rPr lang="en-US" altLang="zh-CN" sz="2200" dirty="0" err="1"/>
              <a:t>dan</a:t>
            </a:r>
            <a:r>
              <a:rPr lang="en-US" altLang="zh-CN" sz="2200" dirty="0"/>
              <a:t> IGOB)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err="1"/>
              <a:t>Penpres</a:t>
            </a:r>
            <a:r>
              <a:rPr lang="en-US" altLang="zh-CN" sz="2200" dirty="0"/>
              <a:t> No 6 </a:t>
            </a:r>
            <a:r>
              <a:rPr lang="en-US" altLang="zh-CN" sz="2200" dirty="0" err="1"/>
              <a:t>Th</a:t>
            </a:r>
            <a:r>
              <a:rPr lang="en-US" altLang="zh-CN" sz="2200" dirty="0"/>
              <a:t> 1959 </a:t>
            </a:r>
            <a:r>
              <a:rPr lang="en-US" altLang="zh-CN" sz="2200" dirty="0" err="1"/>
              <a:t>ttg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Pemda</a:t>
            </a:r>
            <a:r>
              <a:rPr lang="en-US" altLang="zh-CN" sz="2200" dirty="0"/>
              <a:t> (</a:t>
            </a:r>
            <a:r>
              <a:rPr lang="en-US" altLang="zh-CN" sz="2200" dirty="0" err="1"/>
              <a:t>pemusatan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kekuasaan</a:t>
            </a:r>
            <a:r>
              <a:rPr lang="en-US" altLang="zh-CN" sz="2200" dirty="0"/>
              <a:t>, </a:t>
            </a:r>
            <a:r>
              <a:rPr lang="en-US" altLang="zh-CN" sz="2200" dirty="0" err="1"/>
              <a:t>bersifat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sentralistik</a:t>
            </a:r>
            <a:r>
              <a:rPr lang="en-US" altLang="zh-CN" sz="22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/>
              <a:t>UU No 19 </a:t>
            </a:r>
            <a:r>
              <a:rPr lang="en-US" altLang="zh-CN" sz="2200" dirty="0" err="1"/>
              <a:t>Th</a:t>
            </a:r>
            <a:r>
              <a:rPr lang="en-US" altLang="zh-CN" sz="2200" dirty="0"/>
              <a:t> 1965 </a:t>
            </a:r>
            <a:r>
              <a:rPr lang="en-US" altLang="zh-CN" sz="2200" dirty="0" err="1"/>
              <a:t>ttg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Desapraja</a:t>
            </a:r>
            <a:r>
              <a:rPr lang="en-US" altLang="zh-CN" sz="2200" dirty="0"/>
              <a:t> (</a:t>
            </a:r>
            <a:r>
              <a:rPr lang="en-US" altLang="zh-CN" sz="2200" dirty="0" err="1"/>
              <a:t>kesatuan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masyarakat</a:t>
            </a:r>
            <a:r>
              <a:rPr lang="en-US" altLang="zh-CN" sz="2200" dirty="0"/>
              <a:t> </a:t>
            </a:r>
            <a:r>
              <a:rPr lang="en-US" altLang="zh-CN" sz="2200" dirty="0" err="1"/>
              <a:t>hukum</a:t>
            </a:r>
            <a:r>
              <a:rPr lang="en-US" altLang="zh-CN" sz="2200" dirty="0"/>
              <a:t> </a:t>
            </a:r>
            <a:r>
              <a:rPr lang="en-US" altLang="zh-CN" sz="2200" dirty="0" err="1"/>
              <a:t>yg</a:t>
            </a:r>
            <a:r>
              <a:rPr lang="en-US" altLang="zh-CN" sz="2200" dirty="0"/>
              <a:t> </a:t>
            </a:r>
            <a:r>
              <a:rPr lang="en-US" altLang="zh-CN" sz="2200" dirty="0" err="1"/>
              <a:t>tertentu</a:t>
            </a:r>
            <a:r>
              <a:rPr lang="en-US" altLang="zh-CN" sz="2200" dirty="0"/>
              <a:t> </a:t>
            </a:r>
            <a:r>
              <a:rPr lang="en-US" altLang="zh-CN" sz="2200" dirty="0" err="1"/>
              <a:t>batas-batas</a:t>
            </a:r>
            <a:r>
              <a:rPr lang="en-US" altLang="zh-CN" sz="2200" dirty="0"/>
              <a:t> </a:t>
            </a:r>
            <a:r>
              <a:rPr lang="en-US" altLang="zh-CN" sz="2200" dirty="0" err="1"/>
              <a:t>daerahnya</a:t>
            </a:r>
            <a:r>
              <a:rPr lang="en-US" altLang="zh-CN" sz="2200" dirty="0"/>
              <a:t>, </a:t>
            </a:r>
            <a:r>
              <a:rPr lang="en-US" altLang="zh-CN" sz="2200" dirty="0" err="1"/>
              <a:t>berhak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mengurus</a:t>
            </a:r>
            <a:r>
              <a:rPr lang="en-US" altLang="zh-CN" sz="2200" dirty="0"/>
              <a:t> </a:t>
            </a:r>
            <a:r>
              <a:rPr lang="en-US" altLang="zh-CN" sz="2200" dirty="0" err="1"/>
              <a:t>rumah</a:t>
            </a:r>
            <a:r>
              <a:rPr lang="en-US" altLang="zh-CN" sz="2200" dirty="0"/>
              <a:t> </a:t>
            </a:r>
            <a:r>
              <a:rPr lang="en-US" altLang="zh-CN" sz="2200" dirty="0" err="1"/>
              <a:t>tangganya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sendiri</a:t>
            </a:r>
            <a:r>
              <a:rPr lang="en-US" altLang="zh-CN" sz="2200" dirty="0"/>
              <a:t>, </a:t>
            </a:r>
            <a:r>
              <a:rPr lang="en-US" altLang="zh-CN" sz="2200" dirty="0" err="1"/>
              <a:t>memilih</a:t>
            </a:r>
            <a:r>
              <a:rPr lang="en-US" altLang="zh-CN" sz="2200" dirty="0"/>
              <a:t> </a:t>
            </a:r>
            <a:r>
              <a:rPr lang="en-US" altLang="zh-CN" sz="2200" dirty="0" err="1"/>
              <a:t>penguasanya</a:t>
            </a:r>
            <a:r>
              <a:rPr lang="en-US" altLang="zh-CN" sz="2200" dirty="0"/>
              <a:t>, </a:t>
            </a:r>
            <a:r>
              <a:rPr lang="en-US" altLang="zh-CN" sz="2200" dirty="0" err="1"/>
              <a:t>mempunyai</a:t>
            </a:r>
            <a:r>
              <a:rPr lang="en-US" altLang="zh-CN" sz="2200" dirty="0"/>
              <a:t> </a:t>
            </a:r>
            <a:r>
              <a:rPr lang="en-US" altLang="zh-CN" sz="2200" dirty="0" err="1"/>
              <a:t>harta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benda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sendiri</a:t>
            </a:r>
            <a:r>
              <a:rPr lang="en-US" altLang="zh-CN" sz="2200" dirty="0"/>
              <a:t>) --</a:t>
            </a:r>
            <a:r>
              <a:rPr lang="en-US" altLang="zh-CN" sz="2200" dirty="0">
                <a:sym typeface="Wingdings" pitchFamily="2" charset="2"/>
              </a:rPr>
              <a:t> </a:t>
            </a:r>
            <a:r>
              <a:rPr lang="en-US" altLang="zh-CN" sz="2200" dirty="0" err="1">
                <a:sym typeface="Wingdings" pitchFamily="2" charset="2"/>
              </a:rPr>
              <a:t>tjd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penyeragaman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formalitas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penyebutan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dr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kesatuan-kesatuan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kemasyarakatan</a:t>
            </a:r>
            <a:r>
              <a:rPr lang="en-US" altLang="zh-CN" sz="2200" dirty="0">
                <a:sym typeface="Wingdings" pitchFamily="2" charset="2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>
                <a:sym typeface="Wingdings" pitchFamily="2" charset="2"/>
              </a:rPr>
              <a:t>UU No 5 </a:t>
            </a:r>
            <a:r>
              <a:rPr lang="en-US" altLang="zh-CN" sz="2200" dirty="0" err="1">
                <a:sym typeface="Wingdings" pitchFamily="2" charset="2"/>
              </a:rPr>
              <a:t>Th</a:t>
            </a:r>
            <a:r>
              <a:rPr lang="en-US" altLang="zh-CN" sz="2200" dirty="0">
                <a:sym typeface="Wingdings" pitchFamily="2" charset="2"/>
              </a:rPr>
              <a:t> 1979 </a:t>
            </a:r>
            <a:r>
              <a:rPr lang="en-US" altLang="zh-CN" sz="2200" dirty="0" err="1">
                <a:sym typeface="Wingdings" pitchFamily="2" charset="2"/>
              </a:rPr>
              <a:t>ttg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Pemerintahan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Desa</a:t>
            </a:r>
            <a:r>
              <a:rPr lang="en-US" altLang="zh-CN" sz="2200" dirty="0">
                <a:sym typeface="Wingdings" pitchFamily="2" charset="2"/>
              </a:rPr>
              <a:t> (</a:t>
            </a:r>
            <a:r>
              <a:rPr lang="en-US" altLang="zh-CN" sz="2200" dirty="0" err="1">
                <a:sym typeface="Wingdings" pitchFamily="2" charset="2"/>
              </a:rPr>
              <a:t>penyeragaman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bentuk</a:t>
            </a:r>
            <a:r>
              <a:rPr lang="en-US" altLang="zh-CN" sz="2200" dirty="0">
                <a:sym typeface="Wingdings" pitchFamily="2" charset="2"/>
              </a:rPr>
              <a:t>, </a:t>
            </a:r>
            <a:r>
              <a:rPr lang="en-US" altLang="zh-CN" sz="2200" dirty="0" err="1">
                <a:sym typeface="Wingdings" pitchFamily="2" charset="2"/>
              </a:rPr>
              <a:t>struktur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dan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isi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dari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pemerintahan</a:t>
            </a:r>
            <a:r>
              <a:rPr lang="en-US" altLang="zh-CN" sz="2200" dirty="0">
                <a:sym typeface="Wingdings" pitchFamily="2" charset="2"/>
              </a:rPr>
              <a:t> </a:t>
            </a:r>
            <a:r>
              <a:rPr lang="en-US" altLang="zh-CN" sz="2200" dirty="0" err="1">
                <a:sym typeface="Wingdings" pitchFamily="2" charset="2"/>
              </a:rPr>
              <a:t>desa</a:t>
            </a:r>
            <a:r>
              <a:rPr lang="en-US" altLang="zh-CN" sz="2200" dirty="0">
                <a:sym typeface="Wingdings" pitchFamily="2" charset="2"/>
              </a:rPr>
              <a:t>)</a:t>
            </a:r>
            <a:endParaRPr lang="en-US" altLang="zh-CN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8600"/>
            <a:ext cx="8229600" cy="63246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zh-CN" sz="2800" dirty="0">
                <a:sym typeface="Wingdings" pitchFamily="2" charset="2"/>
              </a:rPr>
              <a:t>UU No 5 </a:t>
            </a:r>
            <a:r>
              <a:rPr lang="en-US" altLang="zh-CN" sz="2800" dirty="0" err="1">
                <a:sym typeface="Wingdings" pitchFamily="2" charset="2"/>
              </a:rPr>
              <a:t>Th</a:t>
            </a:r>
            <a:r>
              <a:rPr lang="en-US" altLang="zh-CN" sz="2800" dirty="0">
                <a:sym typeface="Wingdings" pitchFamily="2" charset="2"/>
              </a:rPr>
              <a:t> 1979 </a:t>
            </a:r>
            <a:r>
              <a:rPr lang="en-US" altLang="zh-CN" sz="2800" dirty="0" err="1">
                <a:sym typeface="Wingdings" pitchFamily="2" charset="2"/>
              </a:rPr>
              <a:t>ttg</a:t>
            </a:r>
            <a:r>
              <a:rPr lang="en-US" altLang="zh-CN" sz="2800" dirty="0">
                <a:sym typeface="Wingdings" pitchFamily="2" charset="2"/>
              </a:rPr>
              <a:t> </a:t>
            </a:r>
            <a:r>
              <a:rPr lang="en-US" altLang="zh-CN" sz="2800" dirty="0" err="1">
                <a:sym typeface="Wingdings" pitchFamily="2" charset="2"/>
              </a:rPr>
              <a:t>Pemerintahan</a:t>
            </a:r>
            <a:r>
              <a:rPr lang="en-US" altLang="zh-CN" sz="2800" dirty="0">
                <a:sym typeface="Wingdings" pitchFamily="2" charset="2"/>
              </a:rPr>
              <a:t> </a:t>
            </a:r>
            <a:r>
              <a:rPr lang="en-US" altLang="zh-CN" sz="2800" dirty="0" err="1">
                <a:sym typeface="Wingdings" pitchFamily="2" charset="2"/>
              </a:rPr>
              <a:t>Desa</a:t>
            </a:r>
            <a:endParaRPr lang="en-US" altLang="zh-CN" sz="28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err="1">
                <a:sym typeface="Wingdings" pitchFamily="2" charset="2"/>
              </a:rPr>
              <a:t>Menempatkan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sbg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tingkatan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terendah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dr</a:t>
            </a:r>
            <a:r>
              <a:rPr lang="en-US" altLang="zh-CN" sz="2400" dirty="0">
                <a:sym typeface="Wingdings" pitchFamily="2" charset="2"/>
              </a:rPr>
              <a:t> unit </a:t>
            </a:r>
            <a:r>
              <a:rPr lang="en-US" altLang="zh-CN" sz="2400" dirty="0" err="1">
                <a:sym typeface="Wingdings" pitchFamily="2" charset="2"/>
              </a:rPr>
              <a:t>pemerintahan</a:t>
            </a:r>
            <a:r>
              <a:rPr lang="en-US" altLang="zh-CN" sz="2400" dirty="0">
                <a:sym typeface="Wingdings" pitchFamily="2" charset="2"/>
              </a:rPr>
              <a:t> NKRI </a:t>
            </a:r>
            <a:r>
              <a:rPr lang="en-US" altLang="zh-CN" sz="2400" dirty="0" err="1">
                <a:sym typeface="Wingdings" pitchFamily="2" charset="2"/>
              </a:rPr>
              <a:t>yg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berada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bawah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koordinasi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pemerintahan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kecamatan</a:t>
            </a:r>
            <a:r>
              <a:rPr lang="en-US" altLang="zh-CN" sz="2400" dirty="0">
                <a:sym typeface="Wingdings" pitchFamily="2" charset="2"/>
              </a:rPr>
              <a:t>, </a:t>
            </a:r>
            <a:r>
              <a:rPr lang="en-US" altLang="zh-CN" sz="2400" dirty="0" err="1">
                <a:sym typeface="Wingdings" pitchFamily="2" charset="2"/>
              </a:rPr>
              <a:t>shg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setiap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tindakan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pemerintahan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kepala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 hrs </a:t>
            </a:r>
            <a:r>
              <a:rPr lang="en-US" altLang="zh-CN" sz="2400" dirty="0" err="1">
                <a:sym typeface="Wingdings" pitchFamily="2" charset="2"/>
              </a:rPr>
              <a:t>sepengetahuan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mendapat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izin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dr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camat</a:t>
            </a:r>
            <a:r>
              <a:rPr lang="en-US" altLang="zh-CN" sz="2400" dirty="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zh-CN" sz="2400" dirty="0" err="1">
                <a:sym typeface="Wingdings" pitchFamily="2" charset="2"/>
              </a:rPr>
              <a:t>Dpt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melakukan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pemekaran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atau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penggabungan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beberapa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atau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menghapuskannya</a:t>
            </a:r>
            <a:r>
              <a:rPr lang="en-US" altLang="zh-CN" sz="2400" dirty="0">
                <a:sym typeface="Wingdings" pitchFamily="2" charset="2"/>
              </a:rPr>
              <a:t>  </a:t>
            </a:r>
            <a:r>
              <a:rPr lang="en-US" altLang="zh-CN" sz="2400" dirty="0" err="1">
                <a:sym typeface="Wingdings" pitchFamily="2" charset="2"/>
              </a:rPr>
              <a:t>tidak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memperhatikan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batas-batas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wilayah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scr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adat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sesuai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hak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asal-usul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zh-CN" sz="2400" dirty="0" err="1">
                <a:sym typeface="Wingdings" pitchFamily="2" charset="2"/>
              </a:rPr>
              <a:t>Kepala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dipilih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langsung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oleh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penduduk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desa</a:t>
            </a:r>
            <a:r>
              <a:rPr lang="en-US" altLang="zh-CN" sz="2400" dirty="0">
                <a:sym typeface="Wingdings" pitchFamily="2" charset="2"/>
              </a:rPr>
              <a:t>, </a:t>
            </a:r>
            <a:r>
              <a:rPr lang="en-US" altLang="zh-CN" sz="2400" dirty="0" err="1">
                <a:sym typeface="Wingdings" pitchFamily="2" charset="2"/>
              </a:rPr>
              <a:t>kmd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diangkat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diberhentikan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oleh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bupati</a:t>
            </a:r>
            <a:r>
              <a:rPr lang="en-US" altLang="zh-CN" sz="2400" dirty="0">
                <a:sym typeface="Wingdings" pitchFamily="2" charset="2"/>
              </a:rPr>
              <a:t>/</a:t>
            </a:r>
            <a:r>
              <a:rPr lang="en-US" altLang="zh-CN" sz="2400" dirty="0" err="1">
                <a:sym typeface="Wingdings" pitchFamily="2" charset="2"/>
              </a:rPr>
              <a:t>walikota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atas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nama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gubernur</a:t>
            </a:r>
            <a:r>
              <a:rPr lang="en-US" altLang="zh-CN" sz="2400" dirty="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zh-CN" sz="2400" dirty="0" err="1">
                <a:sym typeface="Wingdings" pitchFamily="2" charset="2"/>
              </a:rPr>
              <a:t>Konsekuensi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logisnya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menghapuskan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keberadaan</a:t>
            </a:r>
            <a:r>
              <a:rPr lang="en-US" altLang="zh-CN" sz="2400" dirty="0">
                <a:sym typeface="Wingdings" pitchFamily="2" charset="2"/>
              </a:rPr>
              <a:t> MHA </a:t>
            </a:r>
            <a:r>
              <a:rPr lang="en-US" altLang="zh-CN" sz="2400" dirty="0" err="1">
                <a:sym typeface="Wingdings" pitchFamily="2" charset="2"/>
              </a:rPr>
              <a:t>yg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berada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luar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Jawa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sbg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kesatuan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kemasyarakatan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yg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memiliki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hak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asal-usul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istimewa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yg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dilindungi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Pasal</a:t>
            </a:r>
            <a:r>
              <a:rPr lang="en-US" altLang="zh-CN" sz="2400" dirty="0">
                <a:sym typeface="Wingdings" pitchFamily="2" charset="2"/>
              </a:rPr>
              <a:t> 18 UUD 1945.</a:t>
            </a:r>
          </a:p>
          <a:p>
            <a:pPr>
              <a:lnSpc>
                <a:spcPct val="80000"/>
              </a:lnSpc>
            </a:pPr>
            <a:r>
              <a:rPr lang="en-US" altLang="zh-CN" sz="2400" dirty="0" err="1">
                <a:sym typeface="Wingdings" pitchFamily="2" charset="2"/>
              </a:rPr>
              <a:t>Meskipun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scr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yuridis</a:t>
            </a:r>
            <a:r>
              <a:rPr lang="en-US" altLang="zh-CN" sz="2400" dirty="0">
                <a:sym typeface="Wingdings" pitchFamily="2" charset="2"/>
              </a:rPr>
              <a:t> formal </a:t>
            </a:r>
            <a:r>
              <a:rPr lang="en-US" altLang="zh-CN" sz="2400" dirty="0" err="1">
                <a:sym typeface="Wingdings" pitchFamily="2" charset="2"/>
              </a:rPr>
              <a:t>keberadaan</a:t>
            </a:r>
            <a:r>
              <a:rPr lang="en-US" altLang="zh-CN" sz="2400" dirty="0">
                <a:sym typeface="Wingdings" pitchFamily="2" charset="2"/>
              </a:rPr>
              <a:t> MHA </a:t>
            </a:r>
            <a:r>
              <a:rPr lang="en-US" altLang="zh-CN" sz="2400" dirty="0" err="1">
                <a:sym typeface="Wingdings" pitchFamily="2" charset="2"/>
              </a:rPr>
              <a:t>terhapus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dlm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tatanan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ketatanegaraan</a:t>
            </a:r>
            <a:r>
              <a:rPr lang="en-US" altLang="zh-CN" sz="2400" dirty="0">
                <a:sym typeface="Wingdings" pitchFamily="2" charset="2"/>
              </a:rPr>
              <a:t>, </a:t>
            </a:r>
            <a:r>
              <a:rPr lang="en-US" altLang="zh-CN" sz="2400" dirty="0" err="1">
                <a:sym typeface="Wingdings" pitchFamily="2" charset="2"/>
              </a:rPr>
              <a:t>tetapi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scr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sosiologis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keberadaan</a:t>
            </a:r>
            <a:r>
              <a:rPr lang="en-US" altLang="zh-CN" sz="2400" dirty="0">
                <a:sym typeface="Wingdings" pitchFamily="2" charset="2"/>
              </a:rPr>
              <a:t> MHA </a:t>
            </a:r>
            <a:r>
              <a:rPr lang="en-US" altLang="zh-CN" sz="2400" dirty="0" err="1">
                <a:sym typeface="Wingdings" pitchFamily="2" charset="2"/>
              </a:rPr>
              <a:t>dlm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masyarakat</a:t>
            </a:r>
            <a:r>
              <a:rPr lang="en-US" altLang="zh-CN" sz="2400" dirty="0">
                <a:sym typeface="Wingdings" pitchFamily="2" charset="2"/>
              </a:rPr>
              <a:t>  </a:t>
            </a:r>
            <a:r>
              <a:rPr lang="en-US" altLang="zh-CN" sz="2400" dirty="0" err="1">
                <a:sym typeface="Wingdings" pitchFamily="2" charset="2"/>
              </a:rPr>
              <a:t>tdk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pernah</a:t>
            </a:r>
            <a:r>
              <a:rPr lang="en-US" altLang="zh-CN" sz="2400" dirty="0">
                <a:sym typeface="Wingdings" pitchFamily="2" charset="2"/>
              </a:rPr>
              <a:t> </a:t>
            </a:r>
            <a:r>
              <a:rPr lang="en-US" altLang="zh-CN" sz="2400" dirty="0" err="1">
                <a:sym typeface="Wingdings" pitchFamily="2" charset="2"/>
              </a:rPr>
              <a:t>hilang</a:t>
            </a:r>
            <a:endParaRPr lang="en-US" altLang="zh-CN" sz="24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US" altLang="ko-KR" sz="2100" dirty="0"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3. MASA REFORMASI</a:t>
            </a:r>
          </a:p>
          <a:p>
            <a:pPr>
              <a:lnSpc>
                <a:spcPct val="80000"/>
              </a:lnSpc>
              <a:buNone/>
            </a:pPr>
            <a:endParaRPr lang="en-US" altLang="ko-KR" sz="2000" b="1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a. UU No. 22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1999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ttg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Pemda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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mencabut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berlakunya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UU No 5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Th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1974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ttg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Pemda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UU No 5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Th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1979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ttg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Pemerintahan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Desa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b. UU No 22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Th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1999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diperbarui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dg UU No 32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Th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2004</a:t>
            </a:r>
          </a:p>
          <a:p>
            <a:pPr>
              <a:lnSpc>
                <a:spcPct val="80000"/>
              </a:lnSpc>
            </a:pP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Menghapus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penyeragaman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nama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,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bentuk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,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susunan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kedudukan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pemerintahan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desa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Menyatakan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bahwa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kewenangan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desa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mencakup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semua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kewenangan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yg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sudah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ada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berdasarkan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susunan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asli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hak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asal-usulnya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,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di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samping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kewenangan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lainnya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ditentukan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oleh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peraturan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perundang-undangan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Menghidupkan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kembali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kesatuan-kesatuan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MHA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yg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pernah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ada</a:t>
            </a: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c. </a:t>
            </a:r>
            <a:r>
              <a:rPr lang="en-US" sz="2000" dirty="0" err="1">
                <a:solidFill>
                  <a:schemeClr val="bg1"/>
                </a:solidFill>
              </a:rPr>
              <a:t>Menteri</a:t>
            </a:r>
            <a:r>
              <a:rPr lang="en-US" sz="2000" dirty="0">
                <a:solidFill>
                  <a:schemeClr val="bg1"/>
                </a:solidFill>
              </a:rPr>
              <a:t> Negara </a:t>
            </a:r>
            <a:r>
              <a:rPr lang="en-US" sz="2000" dirty="0" err="1">
                <a:solidFill>
                  <a:schemeClr val="bg1"/>
                </a:solidFill>
              </a:rPr>
              <a:t>Agraria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Kepala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Pertanahan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menerbitkan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Peraturan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Menteri</a:t>
            </a:r>
            <a:r>
              <a:rPr lang="en-US" sz="2000" dirty="0">
                <a:solidFill>
                  <a:schemeClr val="bg1"/>
                </a:solidFill>
              </a:rPr>
              <a:t> No. 5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1999 </a:t>
            </a:r>
            <a:r>
              <a:rPr lang="en-US" sz="2000" dirty="0" err="1">
                <a:solidFill>
                  <a:schemeClr val="bg1"/>
                </a:solidFill>
              </a:rPr>
              <a:t>tentang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Pedoman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Penyelesaian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Ulayat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Masyarakat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Hukum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Adat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Pasal</a:t>
            </a:r>
            <a:r>
              <a:rPr lang="en-US" sz="2000" dirty="0">
                <a:solidFill>
                  <a:schemeClr val="bg1"/>
                </a:solidFill>
              </a:rPr>
              <a:t> 1 </a:t>
            </a:r>
            <a:r>
              <a:rPr lang="en-US" sz="2000" dirty="0" err="1">
                <a:solidFill>
                  <a:schemeClr val="bg1"/>
                </a:solidFill>
              </a:rPr>
              <a:t>Ayat</a:t>
            </a:r>
            <a:r>
              <a:rPr lang="en-US" sz="2000" dirty="0">
                <a:solidFill>
                  <a:schemeClr val="bg1"/>
                </a:solidFill>
              </a:rPr>
              <a:t> (3) </a:t>
            </a:r>
            <a:r>
              <a:rPr lang="en-US" sz="2000" dirty="0" err="1">
                <a:solidFill>
                  <a:schemeClr val="bg1"/>
                </a:solidFill>
              </a:rPr>
              <a:t>Peraturan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Menteri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Agraria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mengakui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tegas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adanya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i="1" dirty="0" err="1">
                <a:solidFill>
                  <a:schemeClr val="bg1"/>
                </a:solidFill>
              </a:rPr>
              <a:t>sebagai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sekelompok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orang</a:t>
            </a:r>
            <a:r>
              <a:rPr lang="en-US" sz="2000" i="1" dirty="0">
                <a:solidFill>
                  <a:schemeClr val="bg1"/>
                </a:solidFill>
              </a:rPr>
              <a:t> yang </a:t>
            </a:r>
            <a:r>
              <a:rPr lang="en-US" sz="2000" i="1" dirty="0" err="1">
                <a:solidFill>
                  <a:schemeClr val="bg1"/>
                </a:solidFill>
              </a:rPr>
              <a:t>terikat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oleh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tatanan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hukum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adatnya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sebagai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warga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bersama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suatu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persekutuan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hukum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karena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kesamaan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tempat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tinggal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ataupun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atas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dasar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keturunan</a:t>
            </a:r>
            <a:r>
              <a:rPr lang="en-US" sz="2000" i="1" dirty="0">
                <a:solidFill>
                  <a:schemeClr val="bg1"/>
                </a:solidFill>
              </a:rPr>
              <a:t>.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</a:p>
          <a:p>
            <a:pPr>
              <a:lnSpc>
                <a:spcPct val="8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</a:rPr>
              <a:t>d. </a:t>
            </a:r>
            <a:r>
              <a:rPr lang="en-US" sz="2000" dirty="0" err="1">
                <a:solidFill>
                  <a:schemeClr val="bg1"/>
                </a:solidFill>
              </a:rPr>
              <a:t>Peraturan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Menteri</a:t>
            </a:r>
            <a:r>
              <a:rPr lang="en-US" sz="2000" dirty="0">
                <a:solidFill>
                  <a:schemeClr val="bg1"/>
                </a:solidFill>
              </a:rPr>
              <a:t> Negara </a:t>
            </a:r>
            <a:r>
              <a:rPr lang="en-US" sz="2000" dirty="0" err="1">
                <a:solidFill>
                  <a:schemeClr val="bg1"/>
                </a:solidFill>
              </a:rPr>
              <a:t>Agraria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Kepala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Pertanahan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Nasional</a:t>
            </a:r>
            <a:r>
              <a:rPr lang="en-US" sz="2000" dirty="0">
                <a:solidFill>
                  <a:schemeClr val="bg1"/>
                </a:solidFill>
              </a:rPr>
              <a:t> No. 5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1999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ditujukan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Gubernur</a:t>
            </a:r>
            <a:r>
              <a:rPr lang="en-US" sz="2000" dirty="0">
                <a:solidFill>
                  <a:schemeClr val="bg1"/>
                </a:solidFill>
              </a:rPr>
              <a:t> KDH TK I, </a:t>
            </a:r>
            <a:r>
              <a:rPr lang="en-US" sz="2000" dirty="0" err="1">
                <a:solidFill>
                  <a:schemeClr val="bg1"/>
                </a:solidFill>
              </a:rPr>
              <a:t>Bupati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Walikotamadya</a:t>
            </a:r>
            <a:r>
              <a:rPr lang="en-US" sz="2000" dirty="0">
                <a:solidFill>
                  <a:schemeClr val="bg1"/>
                </a:solidFill>
              </a:rPr>
              <a:t> KDH TK II, </a:t>
            </a:r>
            <a:r>
              <a:rPr lang="en-US" sz="2000" dirty="0" err="1">
                <a:solidFill>
                  <a:schemeClr val="bg1"/>
                </a:solidFill>
              </a:rPr>
              <a:t>Kepala</a:t>
            </a:r>
            <a:r>
              <a:rPr lang="en-US" sz="2000" dirty="0">
                <a:solidFill>
                  <a:schemeClr val="bg1"/>
                </a:solidFill>
              </a:rPr>
              <a:t> Kantor </a:t>
            </a:r>
            <a:r>
              <a:rPr lang="en-US" sz="2000" dirty="0" err="1">
                <a:solidFill>
                  <a:schemeClr val="bg1"/>
                </a:solidFill>
              </a:rPr>
              <a:t>wilayah</a:t>
            </a:r>
            <a:r>
              <a:rPr lang="en-US" sz="2000" dirty="0">
                <a:solidFill>
                  <a:schemeClr val="bg1"/>
                </a:solidFill>
              </a:rPr>
              <a:t> BPN </a:t>
            </a:r>
            <a:r>
              <a:rPr lang="en-US" sz="2000" dirty="0" err="1">
                <a:solidFill>
                  <a:schemeClr val="bg1"/>
                </a:solidFill>
              </a:rPr>
              <a:t>Propinsi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Kepala</a:t>
            </a:r>
            <a:r>
              <a:rPr lang="en-US" sz="2000" dirty="0">
                <a:solidFill>
                  <a:schemeClr val="bg1"/>
                </a:solidFill>
              </a:rPr>
              <a:t> Kantor </a:t>
            </a:r>
            <a:r>
              <a:rPr lang="en-US" sz="2000" dirty="0" err="1">
                <a:solidFill>
                  <a:schemeClr val="bg1"/>
                </a:solidFill>
              </a:rPr>
              <a:t>Pertanahan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Kabupaten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Kotamadya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tegas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dinyatakan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bahwa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>
                <a:solidFill>
                  <a:schemeClr val="bg1"/>
                </a:solidFill>
              </a:rPr>
              <a:t>“</a:t>
            </a:r>
            <a:r>
              <a:rPr lang="en-US" sz="2000" i="1" dirty="0" err="1">
                <a:solidFill>
                  <a:schemeClr val="bg1"/>
                </a:solidFill>
              </a:rPr>
              <a:t>Subyek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hak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ulayat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ini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adalah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masyarakat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hukum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adat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baik</a:t>
            </a:r>
            <a:r>
              <a:rPr lang="en-US" sz="2000" i="1" dirty="0">
                <a:solidFill>
                  <a:schemeClr val="bg1"/>
                </a:solidFill>
              </a:rPr>
              <a:t> yang </a:t>
            </a:r>
            <a:r>
              <a:rPr lang="en-US" sz="2000" i="1" dirty="0" err="1">
                <a:solidFill>
                  <a:schemeClr val="bg1"/>
                </a:solidFill>
              </a:rPr>
              <a:t>merupakan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persekutuan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hukum</a:t>
            </a:r>
            <a:r>
              <a:rPr lang="en-US" sz="2000" i="1" dirty="0">
                <a:solidFill>
                  <a:schemeClr val="bg1"/>
                </a:solidFill>
              </a:rPr>
              <a:t> yang </a:t>
            </a:r>
            <a:r>
              <a:rPr lang="en-US" sz="2000" i="1" dirty="0" err="1">
                <a:solidFill>
                  <a:schemeClr val="bg1"/>
                </a:solidFill>
              </a:rPr>
              <a:t>didasarkan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pada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kesamaan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tempat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tinggal</a:t>
            </a:r>
            <a:r>
              <a:rPr lang="en-US" sz="2000" i="1" dirty="0">
                <a:solidFill>
                  <a:schemeClr val="bg1"/>
                </a:solidFill>
              </a:rPr>
              <a:t> (territorial), </a:t>
            </a:r>
            <a:r>
              <a:rPr lang="en-US" sz="2000" i="1" dirty="0" err="1">
                <a:solidFill>
                  <a:schemeClr val="bg1"/>
                </a:solidFill>
              </a:rPr>
              <a:t>maupun</a:t>
            </a:r>
            <a:r>
              <a:rPr lang="en-US" sz="2000" i="1" dirty="0">
                <a:solidFill>
                  <a:schemeClr val="bg1"/>
                </a:solidFill>
              </a:rPr>
              <a:t> yang </a:t>
            </a:r>
            <a:r>
              <a:rPr lang="en-US" sz="2000" i="1" dirty="0" err="1">
                <a:solidFill>
                  <a:schemeClr val="bg1"/>
                </a:solidFill>
              </a:rPr>
              <a:t>didasarkan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pada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keturunan</a:t>
            </a:r>
            <a:r>
              <a:rPr lang="en-US" sz="2000" i="1" dirty="0">
                <a:solidFill>
                  <a:schemeClr val="bg1"/>
                </a:solidFill>
              </a:rPr>
              <a:t> (</a:t>
            </a:r>
            <a:r>
              <a:rPr lang="en-US" sz="2000" i="1" dirty="0" err="1">
                <a:solidFill>
                  <a:schemeClr val="bg1"/>
                </a:solidFill>
              </a:rPr>
              <a:t>genealogis</a:t>
            </a:r>
            <a:r>
              <a:rPr lang="en-US" sz="2000" i="1" dirty="0">
                <a:solidFill>
                  <a:schemeClr val="bg1"/>
                </a:solidFill>
              </a:rPr>
              <a:t>), yang </a:t>
            </a:r>
            <a:r>
              <a:rPr lang="en-US" sz="2000" i="1" dirty="0" err="1">
                <a:solidFill>
                  <a:schemeClr val="bg1"/>
                </a:solidFill>
              </a:rPr>
              <a:t>dikenal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dengan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berbagai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nama</a:t>
            </a:r>
            <a:r>
              <a:rPr lang="en-US" sz="2000" i="1" dirty="0">
                <a:solidFill>
                  <a:schemeClr val="bg1"/>
                </a:solidFill>
              </a:rPr>
              <a:t> yang </a:t>
            </a:r>
            <a:r>
              <a:rPr lang="en-US" sz="2000" i="1" dirty="0" err="1">
                <a:solidFill>
                  <a:schemeClr val="bg1"/>
                </a:solidFill>
              </a:rPr>
              <a:t>khas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daerah</a:t>
            </a:r>
            <a:r>
              <a:rPr lang="en-US" sz="2000" i="1" dirty="0">
                <a:solidFill>
                  <a:schemeClr val="bg1"/>
                </a:solidFill>
              </a:rPr>
              <a:t> yang </a:t>
            </a:r>
            <a:r>
              <a:rPr lang="en-US" sz="2000" i="1" dirty="0" err="1">
                <a:solidFill>
                  <a:schemeClr val="bg1"/>
                </a:solidFill>
              </a:rPr>
              <a:t>bersangkutan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misalnya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suku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marga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dati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dusun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marga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sebagainya</a:t>
            </a:r>
            <a:r>
              <a:rPr lang="en-US" sz="2000" i="1" dirty="0">
                <a:solidFill>
                  <a:schemeClr val="bg1"/>
                </a:solidFill>
              </a:rPr>
              <a:t>”.</a:t>
            </a:r>
          </a:p>
          <a:p>
            <a:pPr>
              <a:lnSpc>
                <a:spcPct val="80000"/>
              </a:lnSpc>
              <a:buNone/>
            </a:pPr>
            <a:r>
              <a:rPr lang="en-US" sz="2000" i="1" dirty="0">
                <a:solidFill>
                  <a:schemeClr val="bg1"/>
                </a:solidFill>
              </a:rPr>
              <a:t>e. UU No 6 </a:t>
            </a:r>
            <a:r>
              <a:rPr lang="en-US" sz="2000" i="1" dirty="0" err="1">
                <a:solidFill>
                  <a:schemeClr val="bg1"/>
                </a:solidFill>
              </a:rPr>
              <a:t>Tahun</a:t>
            </a:r>
            <a:r>
              <a:rPr lang="en-US" sz="2000" i="1" dirty="0">
                <a:solidFill>
                  <a:schemeClr val="bg1"/>
                </a:solidFill>
              </a:rPr>
              <a:t> 2014 </a:t>
            </a:r>
            <a:r>
              <a:rPr lang="en-US" sz="2000" i="1" dirty="0" err="1">
                <a:solidFill>
                  <a:schemeClr val="bg1"/>
                </a:solidFill>
              </a:rPr>
              <a:t>tentang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Desa</a:t>
            </a:r>
            <a:endParaRPr lang="en-US" sz="2000" i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err="1">
                <a:solidFill>
                  <a:schemeClr val="bg1"/>
                </a:solidFill>
              </a:rPr>
              <a:t>Konstitusionalisasi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Pengakuan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Bersyarat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terhadap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Masyarakat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Hukum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Adat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18B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(2)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Pemerintahan</a:t>
            </a:r>
            <a:r>
              <a:rPr lang="en-US" sz="2400" dirty="0">
                <a:solidFill>
                  <a:schemeClr val="bg1"/>
                </a:solidFill>
              </a:rPr>
              <a:t> Daerah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28I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(3) </a:t>
            </a:r>
            <a:r>
              <a:rPr lang="en-US" sz="2400" dirty="0" err="1">
                <a:solidFill>
                  <a:schemeClr val="bg1"/>
                </a:solidFill>
              </a:rPr>
              <a:t>berada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Asasi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Manusia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Bunyi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lengkap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kedua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: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18B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(2) : </a:t>
            </a:r>
            <a:r>
              <a:rPr lang="en-US" sz="2400" i="1" dirty="0">
                <a:solidFill>
                  <a:schemeClr val="bg1"/>
                </a:solidFill>
              </a:rPr>
              <a:t>Negara </a:t>
            </a:r>
            <a:r>
              <a:rPr lang="en-US" sz="2400" i="1" dirty="0" err="1">
                <a:solidFill>
                  <a:schemeClr val="bg1"/>
                </a:solidFill>
              </a:rPr>
              <a:t>mengakui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menghormati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kesatuan-kesatuan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masyarakat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hukum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adat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beserta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hak-hak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tradisionalnya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sepanjang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masih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hidup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sesuai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dengan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perkembangan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masyarakat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prinsip</a:t>
            </a:r>
            <a:r>
              <a:rPr lang="en-US" sz="2400" i="1" dirty="0">
                <a:solidFill>
                  <a:schemeClr val="bg1"/>
                </a:solidFill>
              </a:rPr>
              <a:t> Negara </a:t>
            </a:r>
            <a:r>
              <a:rPr lang="en-US" sz="2400" i="1" dirty="0" err="1">
                <a:solidFill>
                  <a:schemeClr val="bg1"/>
                </a:solidFill>
              </a:rPr>
              <a:t>Kesatuan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Republik</a:t>
            </a:r>
            <a:r>
              <a:rPr lang="en-US" sz="2400" i="1" dirty="0">
                <a:solidFill>
                  <a:schemeClr val="bg1"/>
                </a:solidFill>
              </a:rPr>
              <a:t> Indonesia, yang </a:t>
            </a:r>
            <a:r>
              <a:rPr lang="en-US" sz="2400" i="1" dirty="0" err="1">
                <a:solidFill>
                  <a:schemeClr val="bg1"/>
                </a:solidFill>
              </a:rPr>
              <a:t>diatur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dalam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undang-undang</a:t>
            </a:r>
            <a:r>
              <a:rPr lang="en-US" sz="2400" i="1" dirty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28I </a:t>
            </a:r>
            <a:r>
              <a:rPr lang="en-US" sz="2400" dirty="0" err="1">
                <a:solidFill>
                  <a:schemeClr val="bg1"/>
                </a:solidFill>
              </a:rPr>
              <a:t>Ayat</a:t>
            </a:r>
            <a:r>
              <a:rPr lang="en-US" sz="2400" dirty="0">
                <a:solidFill>
                  <a:schemeClr val="bg1"/>
                </a:solidFill>
              </a:rPr>
              <a:t> (3) : </a:t>
            </a:r>
            <a:r>
              <a:rPr lang="en-US" sz="2400" i="1" dirty="0" err="1">
                <a:solidFill>
                  <a:schemeClr val="bg1"/>
                </a:solidFill>
              </a:rPr>
              <a:t>Identitas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budaya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hak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masyarakat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tradisional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dihormati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selaras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dengan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perkembangan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zaman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dan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peradaban</a:t>
            </a:r>
            <a:r>
              <a:rPr lang="en-US" sz="2400" i="1" dirty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pPr lvl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b="1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8625" y="357188"/>
            <a:ext cx="8358188" cy="6072187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</a:rPr>
              <a:t>C. UUD 1945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b="1" dirty="0" err="1">
                <a:solidFill>
                  <a:schemeClr val="tx1"/>
                </a:solidFill>
              </a:rPr>
              <a:t>Pasal</a:t>
            </a:r>
            <a:r>
              <a:rPr lang="en-US" sz="2200" b="1" dirty="0">
                <a:solidFill>
                  <a:schemeClr val="tx1"/>
                </a:solidFill>
              </a:rPr>
              <a:t> 1 </a:t>
            </a:r>
            <a:r>
              <a:rPr lang="en-US" sz="2200" b="1" dirty="0" err="1">
                <a:solidFill>
                  <a:schemeClr val="tx1"/>
                </a:solidFill>
              </a:rPr>
              <a:t>ayat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id-ID" sz="2200" b="1" dirty="0">
                <a:solidFill>
                  <a:schemeClr val="tx1"/>
                </a:solidFill>
              </a:rPr>
              <a:t>(3)</a:t>
            </a:r>
            <a:r>
              <a:rPr lang="en-US" sz="2200" dirty="0">
                <a:solidFill>
                  <a:schemeClr val="tx1"/>
                </a:solidFill>
              </a:rPr>
              <a:t> “</a:t>
            </a:r>
            <a:r>
              <a:rPr lang="id-ID" sz="2200" dirty="0">
                <a:solidFill>
                  <a:schemeClr val="tx1"/>
                </a:solidFill>
              </a:rPr>
              <a:t>Negara Indonesia adalah negara hukum. ***)</a:t>
            </a:r>
            <a:endParaRPr lang="en-US" sz="2200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d-ID" sz="2200" b="1" dirty="0">
                <a:solidFill>
                  <a:schemeClr val="tx1"/>
                </a:solidFill>
              </a:rPr>
              <a:t>Pasal 18B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ayat</a:t>
            </a:r>
            <a:r>
              <a:rPr lang="en-US" sz="2200" b="1" dirty="0">
                <a:solidFill>
                  <a:schemeClr val="tx1"/>
                </a:solidFill>
              </a:rPr>
              <a:t> (2)</a:t>
            </a:r>
            <a:endParaRPr lang="id-ID" sz="22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>
                <a:solidFill>
                  <a:schemeClr val="tx1"/>
                </a:solidFill>
              </a:rPr>
              <a:t>     “</a:t>
            </a:r>
            <a:r>
              <a:rPr lang="id-ID" sz="2200" dirty="0">
                <a:solidFill>
                  <a:schemeClr val="tx1"/>
                </a:solidFill>
              </a:rPr>
              <a:t>Negara mengakui dan menghormati kesatuan-kesatuan masyarakat hukum adat beserta hak-hak tradisionalnya sepanjang masih hidup dan sesuai dengan perkembangan masyarakat dan prinsip Negara Kesatuan Republik Indonesia, yang diatur dalam undang-undang. **)</a:t>
            </a:r>
            <a:endParaRPr lang="en-US" sz="2200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d-ID" sz="2200" b="1" dirty="0">
                <a:solidFill>
                  <a:schemeClr val="tx1"/>
                </a:solidFill>
              </a:rPr>
              <a:t>Pasal 28I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ayat</a:t>
            </a:r>
            <a:r>
              <a:rPr lang="en-US" sz="2200" b="1" dirty="0">
                <a:solidFill>
                  <a:schemeClr val="tx1"/>
                </a:solidFill>
              </a:rPr>
              <a:t> (3)</a:t>
            </a:r>
            <a:endParaRPr lang="id-ID" sz="22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>
                <a:solidFill>
                  <a:schemeClr val="tx1"/>
                </a:solidFill>
              </a:rPr>
              <a:t>     “</a:t>
            </a:r>
            <a:r>
              <a:rPr lang="id-ID" sz="2200" dirty="0">
                <a:solidFill>
                  <a:schemeClr val="tx1"/>
                </a:solidFill>
              </a:rPr>
              <a:t>Identitas budaya dan hak masyarakat tradisional dihormati selaras dengan perkembangan zaman dan peradaban. **)</a:t>
            </a:r>
            <a:endParaRPr lang="en-US" sz="2200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d-ID" sz="2200" b="1" dirty="0">
                <a:solidFill>
                  <a:schemeClr val="tx1"/>
                </a:solidFill>
              </a:rPr>
              <a:t>Pasal 32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ayat</a:t>
            </a:r>
            <a:r>
              <a:rPr lang="en-US" sz="2200" b="1" dirty="0">
                <a:solidFill>
                  <a:schemeClr val="tx1"/>
                </a:solidFill>
              </a:rPr>
              <a:t> (1)</a:t>
            </a:r>
            <a:endParaRPr lang="id-ID" sz="22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dirty="0">
                <a:solidFill>
                  <a:schemeClr val="tx1"/>
                </a:solidFill>
              </a:rPr>
              <a:t>     “</a:t>
            </a:r>
            <a:r>
              <a:rPr lang="id-ID" sz="2200" dirty="0">
                <a:solidFill>
                  <a:schemeClr val="tx1"/>
                </a:solidFill>
              </a:rPr>
              <a:t>Negara memajukan kebudayaan nasional Indonesia di tengah peradaban dunia dengan menjamin kebebasan masyarakat dalam memelihara dan mengembangkan nilai-nilai budayanya. ****)</a:t>
            </a:r>
            <a:endParaRPr lang="en-US" sz="2200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d-ID" sz="2200" b="1" dirty="0">
                <a:solidFill>
                  <a:schemeClr val="tx1"/>
                </a:solidFill>
              </a:rPr>
              <a:t>Pasal 36A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    “</a:t>
            </a:r>
            <a:r>
              <a:rPr lang="id-ID" sz="2200" dirty="0">
                <a:solidFill>
                  <a:schemeClr val="tx1"/>
                </a:solidFill>
              </a:rPr>
              <a:t>Lambang Negara ialah Garuda Pancasila dengan semboyan Bhinneka Tunggal Ika. **</a:t>
            </a:r>
            <a:r>
              <a:rPr lang="en-US" sz="2200" dirty="0">
                <a:solidFill>
                  <a:schemeClr val="tx1"/>
                </a:solidFill>
              </a:rPr>
              <a:t>*</a:t>
            </a:r>
            <a:r>
              <a:rPr lang="id-ID" sz="2200" dirty="0">
                <a:solidFill>
                  <a:schemeClr val="tx1"/>
                </a:solidFill>
              </a:rPr>
              <a:t>)</a:t>
            </a:r>
            <a:endParaRPr lang="en-US" sz="2200" dirty="0">
              <a:solidFill>
                <a:schemeClr val="tx1"/>
              </a:solidFill>
            </a:endParaRPr>
          </a:p>
          <a:p>
            <a:pPr marL="457200" indent="-457200" algn="just">
              <a:buFont typeface="Arial" charset="0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>
                <a:solidFill>
                  <a:schemeClr val="bg1"/>
                </a:solidFill>
              </a:rPr>
              <a:t>   </a:t>
            </a:r>
            <a:r>
              <a:rPr lang="en-US" sz="2800" b="1" dirty="0" err="1">
                <a:solidFill>
                  <a:schemeClr val="bg1"/>
                </a:solidFill>
              </a:rPr>
              <a:t>Persyaratan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yuridis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konstitusional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pengakuan</a:t>
            </a:r>
            <a:r>
              <a:rPr lang="en-US" sz="2800" b="1" dirty="0">
                <a:solidFill>
                  <a:schemeClr val="bg1"/>
                </a:solidFill>
              </a:rPr>
              <a:t> MHA </a:t>
            </a:r>
            <a:r>
              <a:rPr lang="en-US" sz="2800" b="1" dirty="0" err="1">
                <a:solidFill>
                  <a:schemeClr val="bg1"/>
                </a:solidFill>
              </a:rPr>
              <a:t>dlm</a:t>
            </a:r>
            <a:r>
              <a:rPr lang="en-US" sz="2800" b="1" dirty="0">
                <a:solidFill>
                  <a:schemeClr val="bg1"/>
                </a:solidFill>
              </a:rPr>
              <a:t> UUD 1945 (Prof. Dr. </a:t>
            </a:r>
            <a:r>
              <a:rPr lang="en-US" sz="2800" b="1" dirty="0" err="1">
                <a:solidFill>
                  <a:schemeClr val="bg1"/>
                </a:solidFill>
              </a:rPr>
              <a:t>Jeane</a:t>
            </a:r>
            <a:r>
              <a:rPr lang="en-US" sz="2800" b="1" dirty="0">
                <a:solidFill>
                  <a:schemeClr val="bg1"/>
                </a:solidFill>
              </a:rPr>
              <a:t> N. </a:t>
            </a:r>
            <a:r>
              <a:rPr lang="en-US" sz="2800" b="1" dirty="0" err="1">
                <a:solidFill>
                  <a:schemeClr val="bg1"/>
                </a:solidFill>
              </a:rPr>
              <a:t>Saly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pPr marL="457200" lvl="0" indent="-457200">
              <a:buAutoNum type="arabicPeriod"/>
            </a:pPr>
            <a:r>
              <a:rPr lang="en-US" sz="2400" dirty="0" err="1">
                <a:solidFill>
                  <a:schemeClr val="bg1"/>
                </a:solidFill>
              </a:rPr>
              <a:t>Sepanjang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hidup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</a:t>
            </a:r>
            <a:endParaRPr lang="en-US" sz="2400" dirty="0">
              <a:solidFill>
                <a:schemeClr val="bg1"/>
              </a:solidFill>
            </a:endParaRPr>
          </a:p>
          <a:p>
            <a:pPr marL="857250" lvl="1" indent="-457200">
              <a:buAutoNum type="alphaLcPeriod"/>
            </a:pPr>
            <a:r>
              <a:rPr lang="en-US" sz="2000" dirty="0" err="1">
                <a:solidFill>
                  <a:schemeClr val="bg1"/>
                </a:solidFill>
              </a:rPr>
              <a:t>Siapa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berwenang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menyatakan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sekaligus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membuktikan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dirty="0" err="1">
                <a:solidFill>
                  <a:schemeClr val="bg1"/>
                </a:solidFill>
              </a:rPr>
              <a:t>msh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hidup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??</a:t>
            </a:r>
          </a:p>
          <a:p>
            <a:pPr marL="857250" lvl="1" indent="-457200">
              <a:buAutoNum type="alphaLcPeriod"/>
            </a:pPr>
            <a:r>
              <a:rPr lang="en-US" sz="2000" dirty="0" err="1">
                <a:solidFill>
                  <a:schemeClr val="bg1"/>
                </a:solidFill>
              </a:rPr>
              <a:t>Alat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bukti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apa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dpt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bhwa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hidup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??</a:t>
            </a:r>
          </a:p>
          <a:p>
            <a:pPr marL="857250" lvl="1" indent="-457200">
              <a:buAutoNum type="alphaLcPeriod"/>
            </a:pPr>
            <a:r>
              <a:rPr lang="en-US" sz="2000" dirty="0" err="1">
                <a:solidFill>
                  <a:schemeClr val="bg1"/>
                </a:solidFill>
              </a:rPr>
              <a:t>Apa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kriteria</a:t>
            </a:r>
            <a:r>
              <a:rPr lang="en-US" sz="2000" dirty="0">
                <a:solidFill>
                  <a:schemeClr val="bg1"/>
                </a:solidFill>
              </a:rPr>
              <a:t> yang hrs </a:t>
            </a:r>
            <a:r>
              <a:rPr lang="en-US" sz="2000" dirty="0" err="1">
                <a:solidFill>
                  <a:schemeClr val="bg1"/>
                </a:solidFill>
              </a:rPr>
              <a:t>dipenuhi</a:t>
            </a:r>
            <a:r>
              <a:rPr lang="en-US" sz="2000" dirty="0">
                <a:solidFill>
                  <a:schemeClr val="bg1"/>
                </a:solidFill>
              </a:rPr>
              <a:t> agar </a:t>
            </a:r>
            <a:r>
              <a:rPr lang="en-US" sz="2000" dirty="0" err="1">
                <a:solidFill>
                  <a:schemeClr val="bg1"/>
                </a:solidFill>
              </a:rPr>
              <a:t>dpt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dikatakan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hidup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??</a:t>
            </a:r>
          </a:p>
          <a:p>
            <a:pPr marL="857250" lvl="1" indent="-45720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Dg </a:t>
            </a:r>
            <a:r>
              <a:rPr lang="en-US" sz="2000" dirty="0" err="1">
                <a:solidFill>
                  <a:schemeClr val="bg1"/>
                </a:solidFill>
              </a:rPr>
              <a:t>menggunakan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logika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hukum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terbalik</a:t>
            </a:r>
            <a:r>
              <a:rPr lang="en-US" sz="2000" dirty="0">
                <a:solidFill>
                  <a:schemeClr val="bg1"/>
                </a:solidFill>
              </a:rPr>
              <a:t>, UUD 1945 </a:t>
            </a:r>
            <a:r>
              <a:rPr lang="en-US" sz="2000" dirty="0" err="1">
                <a:solidFill>
                  <a:schemeClr val="bg1"/>
                </a:solidFill>
              </a:rPr>
              <a:t>ingin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857250" lvl="1" indent="-45720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menyatakan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bahwa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sudah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marL="857250" lvl="1" indent="-45720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Karena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ketentuan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mengenai</a:t>
            </a:r>
            <a:r>
              <a:rPr lang="en-US" sz="2000" dirty="0">
                <a:solidFill>
                  <a:schemeClr val="bg1"/>
                </a:solidFill>
              </a:rPr>
              <a:t> “</a:t>
            </a:r>
            <a:r>
              <a:rPr lang="en-US" sz="2000" dirty="0" err="1">
                <a:solidFill>
                  <a:schemeClr val="bg1"/>
                </a:solidFill>
              </a:rPr>
              <a:t>siapa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harus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857250" lvl="1" indent="-45720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menyatakan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membuktikan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??”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“</a:t>
            </a:r>
            <a:r>
              <a:rPr lang="en-US" sz="2000" dirty="0" err="1">
                <a:solidFill>
                  <a:schemeClr val="bg1"/>
                </a:solidFill>
              </a:rPr>
              <a:t>apa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857250" lvl="1" indent="-45720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kriteria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utk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menyatakan</a:t>
            </a:r>
            <a:r>
              <a:rPr lang="en-US" sz="2000" dirty="0">
                <a:solidFill>
                  <a:schemeClr val="bg1"/>
                </a:solidFill>
              </a:rPr>
              <a:t> MHA </a:t>
            </a:r>
            <a:r>
              <a:rPr lang="en-US" sz="2000" dirty="0" err="1">
                <a:solidFill>
                  <a:schemeClr val="bg1"/>
                </a:solidFill>
              </a:rPr>
              <a:t>msh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tidak</a:t>
            </a:r>
            <a:r>
              <a:rPr lang="en-US" sz="2000" dirty="0">
                <a:solidFill>
                  <a:schemeClr val="bg1"/>
                </a:solidFill>
              </a:rPr>
              <a:t>??”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00750"/>
          </a:xfrm>
        </p:spPr>
        <p:txBody>
          <a:bodyPr/>
          <a:lstStyle/>
          <a:p>
            <a:pPr lvl="0">
              <a:buNone/>
            </a:pPr>
            <a:r>
              <a:rPr lang="en-US" sz="2800" b="1" dirty="0" err="1">
                <a:solidFill>
                  <a:schemeClr val="bg1"/>
                </a:solidFill>
              </a:rPr>
              <a:t>Persyaratan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yuridis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konstitusional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pengakuan</a:t>
            </a:r>
            <a:r>
              <a:rPr lang="en-US" sz="2800" b="1" dirty="0">
                <a:solidFill>
                  <a:schemeClr val="bg1"/>
                </a:solidFill>
              </a:rPr>
              <a:t> MHA </a:t>
            </a:r>
            <a:r>
              <a:rPr lang="en-US" sz="2800" b="1" dirty="0" err="1">
                <a:solidFill>
                  <a:schemeClr val="bg1"/>
                </a:solidFill>
              </a:rPr>
              <a:t>dlm</a:t>
            </a:r>
            <a:r>
              <a:rPr lang="en-US" sz="2800" b="1" dirty="0">
                <a:solidFill>
                  <a:schemeClr val="bg1"/>
                </a:solidFill>
              </a:rPr>
              <a:t> UUD 1945</a:t>
            </a:r>
          </a:p>
          <a:p>
            <a:pPr marL="457200" lvl="0" indent="-457200">
              <a:buNone/>
            </a:pPr>
            <a:r>
              <a:rPr lang="en-US" sz="2400" dirty="0">
                <a:solidFill>
                  <a:schemeClr val="bg1"/>
                </a:solidFill>
              </a:rPr>
              <a:t>2.  </a:t>
            </a:r>
            <a:r>
              <a:rPr lang="en-US" sz="2400" dirty="0" err="1">
                <a:solidFill>
                  <a:schemeClr val="bg1"/>
                </a:solidFill>
              </a:rPr>
              <a:t>Sesuai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perkembangan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zaman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peradaban</a:t>
            </a:r>
            <a:endParaRPr lang="en-US" sz="2400" dirty="0">
              <a:solidFill>
                <a:schemeClr val="bg1"/>
              </a:solidFill>
            </a:endParaRPr>
          </a:p>
          <a:p>
            <a:pPr marL="491490" indent="-457200" algn="just">
              <a:buNone/>
            </a:pPr>
            <a:r>
              <a:rPr lang="en-US" sz="2300" dirty="0">
                <a:solidFill>
                  <a:schemeClr val="bg1"/>
                </a:solidFill>
              </a:rPr>
              <a:t>      </a:t>
            </a:r>
            <a:r>
              <a:rPr lang="en-US" sz="2300" dirty="0" err="1">
                <a:solidFill>
                  <a:schemeClr val="bg1"/>
                </a:solidFill>
              </a:rPr>
              <a:t>Bahwa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thd</a:t>
            </a:r>
            <a:r>
              <a:rPr lang="en-US" sz="2300" dirty="0">
                <a:solidFill>
                  <a:schemeClr val="bg1"/>
                </a:solidFill>
              </a:rPr>
              <a:t> MHA </a:t>
            </a:r>
            <a:r>
              <a:rPr lang="en-US" sz="2300" dirty="0" err="1">
                <a:solidFill>
                  <a:schemeClr val="bg1"/>
                </a:solidFill>
              </a:rPr>
              <a:t>yg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masih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terasing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atau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bahkan</a:t>
            </a:r>
            <a:r>
              <a:rPr lang="en-US" sz="2300" dirty="0">
                <a:solidFill>
                  <a:schemeClr val="bg1"/>
                </a:solidFill>
              </a:rPr>
              <a:t> yang </a:t>
            </a:r>
            <a:r>
              <a:rPr lang="en-US" sz="2300" dirty="0" err="1">
                <a:solidFill>
                  <a:schemeClr val="bg1"/>
                </a:solidFill>
              </a:rPr>
              <a:t>secara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sadar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sengaja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mengasingkan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dirinya</a:t>
            </a:r>
            <a:r>
              <a:rPr lang="en-US" sz="2300" dirty="0">
                <a:solidFill>
                  <a:schemeClr val="bg1"/>
                </a:solidFill>
              </a:rPr>
              <a:t> (</a:t>
            </a:r>
            <a:r>
              <a:rPr lang="en-US" sz="2300" dirty="0" err="1">
                <a:solidFill>
                  <a:schemeClr val="bg1"/>
                </a:solidFill>
              </a:rPr>
              <a:t>Suku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Badui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Kajang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Suku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Anak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Dalam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Suku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Dayak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lain </a:t>
            </a:r>
            <a:r>
              <a:rPr lang="en-US" sz="2300" dirty="0" err="1">
                <a:solidFill>
                  <a:schemeClr val="bg1"/>
                </a:solidFill>
              </a:rPr>
              <a:t>sebagainya</a:t>
            </a:r>
            <a:r>
              <a:rPr lang="en-US" sz="2300" dirty="0">
                <a:solidFill>
                  <a:schemeClr val="bg1"/>
                </a:solidFill>
              </a:rPr>
              <a:t>) yang </a:t>
            </a:r>
            <a:r>
              <a:rPr lang="en-US" sz="2300" dirty="0" err="1">
                <a:solidFill>
                  <a:schemeClr val="bg1"/>
                </a:solidFill>
              </a:rPr>
              <a:t>masih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menjalani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kehidupannya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secara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tradisionilnya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itu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tidak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diakui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sebagai</a:t>
            </a:r>
            <a:r>
              <a:rPr lang="en-US" sz="2300" dirty="0">
                <a:solidFill>
                  <a:schemeClr val="bg1"/>
                </a:solidFill>
              </a:rPr>
              <a:t> MHA, </a:t>
            </a:r>
            <a:r>
              <a:rPr lang="en-US" sz="2300" dirty="0" err="1">
                <a:solidFill>
                  <a:schemeClr val="bg1"/>
                </a:solidFill>
              </a:rPr>
              <a:t>karena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dianggap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tidak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sesuai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dengan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perkembangan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zaman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peradaban</a:t>
            </a:r>
            <a:r>
              <a:rPr lang="en-US" sz="2300" dirty="0">
                <a:solidFill>
                  <a:schemeClr val="bg1"/>
                </a:solidFill>
              </a:rPr>
              <a:t> modern </a:t>
            </a:r>
            <a:r>
              <a:rPr lang="en-US" sz="2300" dirty="0" err="1">
                <a:solidFill>
                  <a:schemeClr val="bg1"/>
                </a:solidFill>
              </a:rPr>
              <a:t>sekarang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ini</a:t>
            </a:r>
            <a:r>
              <a:rPr lang="en-US" sz="2300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b="1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pitchFamily="34" charset="-127"/>
                <a:sym typeface="Wingdings" pitchFamily="2" charset="2"/>
              </a:rPr>
              <a:t> </a:t>
            </a: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1348</TotalTime>
  <Words>1175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Adobe Caslon Pro Bold</vt:lpstr>
      <vt:lpstr>Arial</vt:lpstr>
      <vt:lpstr>Calibri</vt:lpstr>
      <vt:lpstr>Century Schoolbook</vt:lpstr>
      <vt:lpstr>Tahoma</vt:lpstr>
      <vt:lpstr>Verdana</vt:lpstr>
      <vt:lpstr>Wingdings</vt:lpstr>
      <vt:lpstr>Wingdings 2</vt:lpstr>
      <vt:lpstr>Oriel</vt:lpstr>
      <vt:lpstr> MASYARAKAT HUKUM ADAT DALAM PERUNDANG-UNDANGAN  </vt:lpstr>
      <vt:lpstr>2. Masa Indonesia Merdeka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MASYARAKAT HUKUM ADAT (MHA)</dc:title>
  <dc:creator>ACER</dc:creator>
  <cp:lastModifiedBy>Indy graph</cp:lastModifiedBy>
  <cp:revision>88</cp:revision>
  <dcterms:created xsi:type="dcterms:W3CDTF">2010-09-21T02:56:57Z</dcterms:created>
  <dcterms:modified xsi:type="dcterms:W3CDTF">2020-10-14T08:45:27Z</dcterms:modified>
</cp:coreProperties>
</file>