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827" r:id="rId2"/>
    <p:sldMasterId id="2147483840" r:id="rId3"/>
  </p:sldMasterIdLst>
  <p:notesMasterIdLst>
    <p:notesMasterId r:id="rId34"/>
  </p:notesMasterIdLst>
  <p:handoutMasterIdLst>
    <p:handoutMasterId r:id="rId35"/>
  </p:handoutMasterIdLst>
  <p:sldIdLst>
    <p:sldId id="259" r:id="rId4"/>
    <p:sldId id="257" r:id="rId5"/>
    <p:sldId id="266" r:id="rId6"/>
    <p:sldId id="270" r:id="rId7"/>
    <p:sldId id="267" r:id="rId8"/>
    <p:sldId id="263" r:id="rId9"/>
    <p:sldId id="264" r:id="rId10"/>
    <p:sldId id="268" r:id="rId11"/>
    <p:sldId id="280" r:id="rId12"/>
    <p:sldId id="279" r:id="rId13"/>
    <p:sldId id="286" r:id="rId14"/>
    <p:sldId id="287" r:id="rId15"/>
    <p:sldId id="265" r:id="rId16"/>
    <p:sldId id="288" r:id="rId17"/>
    <p:sldId id="291" r:id="rId18"/>
    <p:sldId id="289" r:id="rId19"/>
    <p:sldId id="290" r:id="rId20"/>
    <p:sldId id="292" r:id="rId21"/>
    <p:sldId id="293" r:id="rId22"/>
    <p:sldId id="260" r:id="rId23"/>
    <p:sldId id="294" r:id="rId24"/>
    <p:sldId id="272" r:id="rId25"/>
    <p:sldId id="274" r:id="rId26"/>
    <p:sldId id="276" r:id="rId27"/>
    <p:sldId id="271" r:id="rId28"/>
    <p:sldId id="296" r:id="rId29"/>
    <p:sldId id="298" r:id="rId30"/>
    <p:sldId id="300" r:id="rId31"/>
    <p:sldId id="301" r:id="rId32"/>
    <p:sldId id="302" r:id="rId33"/>
  </p:sldIdLst>
  <p:sldSz cx="24384000" cy="13716000"/>
  <p:notesSz cx="6781800" cy="9067800"/>
  <p:defaultTextStyle>
    <a:defPPr>
      <a:defRPr lang="x-none"/>
    </a:defPPr>
    <a:lvl1pPr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1pPr>
    <a:lvl2pPr marL="457200" indent="-2286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2pPr>
    <a:lvl3pPr marL="914400" indent="-4572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3pPr>
    <a:lvl4pPr marL="1371600" indent="-6858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4pPr>
    <a:lvl5pPr marL="1828800" indent="-9144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5pPr>
    <a:lvl6pPr marL="2286000" algn="l" defTabSz="914400" rtl="0" eaLnBrk="1" latinLnBrk="0" hangingPunct="1">
      <a:defRPr sz="2000" kern="1200">
        <a:solidFill>
          <a:srgbClr val="74808C"/>
        </a:solidFill>
        <a:latin typeface="Poppins" charset="0"/>
        <a:ea typeface="Poppins" charset="0"/>
        <a:cs typeface="Poppins" charset="0"/>
        <a:sym typeface="Poppins" charset="0"/>
      </a:defRPr>
    </a:lvl6pPr>
    <a:lvl7pPr marL="2743200" algn="l" defTabSz="914400" rtl="0" eaLnBrk="1" latinLnBrk="0" hangingPunct="1">
      <a:defRPr sz="2000" kern="1200">
        <a:solidFill>
          <a:srgbClr val="74808C"/>
        </a:solidFill>
        <a:latin typeface="Poppins" charset="0"/>
        <a:ea typeface="Poppins" charset="0"/>
        <a:cs typeface="Poppins" charset="0"/>
        <a:sym typeface="Poppins" charset="0"/>
      </a:defRPr>
    </a:lvl7pPr>
    <a:lvl8pPr marL="3200400" algn="l" defTabSz="914400" rtl="0" eaLnBrk="1" latinLnBrk="0" hangingPunct="1">
      <a:defRPr sz="2000" kern="1200">
        <a:solidFill>
          <a:srgbClr val="74808C"/>
        </a:solidFill>
        <a:latin typeface="Poppins" charset="0"/>
        <a:ea typeface="Poppins" charset="0"/>
        <a:cs typeface="Poppins" charset="0"/>
        <a:sym typeface="Poppins" charset="0"/>
      </a:defRPr>
    </a:lvl8pPr>
    <a:lvl9pPr marL="3657600" algn="l" defTabSz="914400" rtl="0" eaLnBrk="1" latinLnBrk="0" hangingPunct="1">
      <a:defRPr sz="2000" kern="1200">
        <a:solidFill>
          <a:srgbClr val="74808C"/>
        </a:solidFill>
        <a:latin typeface="Poppins" charset="0"/>
        <a:ea typeface="Poppins" charset="0"/>
        <a:cs typeface="Poppins" charset="0"/>
        <a:sym typeface="Poppins"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B3B39"/>
    <a:srgbClr val="DADAD8"/>
    <a:srgbClr val="7E7C80"/>
    <a:srgbClr val="555555"/>
    <a:srgbClr val="1593E9"/>
    <a:srgbClr val="878588"/>
    <a:srgbClr val="F52334"/>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94"/>
    <p:restoredTop sz="97865" autoAdjust="0"/>
  </p:normalViewPr>
  <p:slideViewPr>
    <p:cSldViewPr showGuides="1">
      <p:cViewPr varScale="1">
        <p:scale>
          <a:sx n="36" d="100"/>
          <a:sy n="36" d="100"/>
        </p:scale>
        <p:origin x="744" y="36"/>
      </p:cViewPr>
      <p:guideLst>
        <p:guide orient="horz" pos="4320"/>
        <p:guide pos="7680"/>
      </p:guideLst>
    </p:cSldViewPr>
  </p:slideViewPr>
  <p:notesTextViewPr>
    <p:cViewPr>
      <p:scale>
        <a:sx n="1" d="1"/>
        <a:sy n="1" d="1"/>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35786598436368E-2"/>
          <c:y val="6.2980922686296417E-2"/>
          <c:w val="0.84331652325556383"/>
          <c:h val="0.93701907731370371"/>
        </c:manualLayout>
      </c:layout>
      <c:doughnutChart>
        <c:varyColors val="1"/>
        <c:ser>
          <c:idx val="0"/>
          <c:order val="0"/>
          <c:tx>
            <c:strRef>
              <c:f>Sheet1!$B$1</c:f>
              <c:strCache>
                <c:ptCount val="1"/>
                <c:pt idx="0">
                  <c:v>Sales</c:v>
                </c:pt>
              </c:strCache>
            </c:strRef>
          </c:tx>
          <c:spPr>
            <a:ln>
              <a:noFill/>
            </a:ln>
          </c:spPr>
          <c:dPt>
            <c:idx val="0"/>
            <c:bubble3D val="0"/>
            <c:spPr>
              <a:solidFill>
                <a:srgbClr val="FFC000"/>
              </a:solidFill>
              <a:ln w="19050">
                <a:noFill/>
              </a:ln>
              <a:effectLst/>
            </c:spPr>
          </c:dPt>
          <c:dPt>
            <c:idx val="1"/>
            <c:bubble3D val="0"/>
            <c:spPr>
              <a:solidFill>
                <a:schemeClr val="accent2"/>
              </a:solidFill>
              <a:ln w="19050">
                <a:noFill/>
              </a:ln>
              <a:effectLst/>
            </c:spPr>
          </c:dPt>
          <c:cat>
            <c:strRef>
              <c:f>Sheet1!$A$2:$A$3</c:f>
              <c:strCache>
                <c:ptCount val="2"/>
                <c:pt idx="0">
                  <c:v>1st Qtr</c:v>
                </c:pt>
                <c:pt idx="1">
                  <c:v>2nd Qtr</c:v>
                </c:pt>
              </c:strCache>
            </c:strRef>
          </c:cat>
          <c:val>
            <c:numRef>
              <c:f>Sheet1!$B$2:$B$3</c:f>
              <c:numCache>
                <c:formatCode>General</c:formatCode>
                <c:ptCount val="2"/>
                <c:pt idx="0">
                  <c:v>45</c:v>
                </c:pt>
                <c:pt idx="1">
                  <c:v>89</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a:pPr>
      <a:endParaRPr lang="id-ID"/>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FFC000"/>
              </a:solidFill>
              <a:ln w="19050">
                <a:noFill/>
              </a:ln>
              <a:effectLst/>
            </c:spPr>
          </c:dPt>
          <c:dPt>
            <c:idx val="1"/>
            <c:bubble3D val="0"/>
            <c:spPr>
              <a:solidFill>
                <a:schemeClr val="accent2"/>
              </a:solidFill>
              <a:ln w="19050">
                <a:noFill/>
              </a:ln>
              <a:effectLst/>
            </c:spPr>
          </c:dPt>
          <c:cat>
            <c:strRef>
              <c:f>Sheet1!$A$2:$A$3</c:f>
              <c:strCache>
                <c:ptCount val="2"/>
                <c:pt idx="0">
                  <c:v>1st Qtr</c:v>
                </c:pt>
                <c:pt idx="1">
                  <c:v>2nd Qtr</c:v>
                </c:pt>
              </c:strCache>
            </c:strRef>
          </c:cat>
          <c:val>
            <c:numRef>
              <c:f>Sheet1!$B$2:$B$3</c:f>
              <c:numCache>
                <c:formatCode>General</c:formatCode>
                <c:ptCount val="2"/>
                <c:pt idx="0">
                  <c:v>8</c:v>
                </c:pt>
                <c:pt idx="1">
                  <c:v>4</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a:pPr>
      <a:endParaRPr lang="id-ID"/>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FC000"/>
            </a:solidFill>
            <a:ln>
              <a:noFill/>
            </a:ln>
          </c:spPr>
          <c:dPt>
            <c:idx val="0"/>
            <c:bubble3D val="0"/>
            <c:spPr>
              <a:solidFill>
                <a:srgbClr val="FFC000"/>
              </a:solidFill>
              <a:ln w="19050">
                <a:noFill/>
              </a:ln>
              <a:effectLst/>
            </c:spPr>
          </c:dPt>
          <c:dPt>
            <c:idx val="1"/>
            <c:bubble3D val="0"/>
            <c:spPr>
              <a:solidFill>
                <a:srgbClr val="FFC000"/>
              </a:solidFill>
              <a:ln w="19050">
                <a:noFill/>
              </a:ln>
              <a:effectLst/>
            </c:spPr>
          </c:dPt>
          <c:cat>
            <c:strRef>
              <c:f>Sheet1!$A$2:$A$3</c:f>
              <c:strCache>
                <c:ptCount val="2"/>
                <c:pt idx="0">
                  <c:v>1st Qtr</c:v>
                </c:pt>
                <c:pt idx="1">
                  <c:v>2nd Qtr</c:v>
                </c:pt>
              </c:strCache>
            </c:strRef>
          </c:cat>
          <c:val>
            <c:numRef>
              <c:f>Sheet1!$B$2:$B$3</c:f>
              <c:numCache>
                <c:formatCode>General</c:formatCode>
                <c:ptCount val="2"/>
                <c:pt idx="0">
                  <c:v>100</c:v>
                </c:pt>
                <c:pt idx="1">
                  <c:v>0</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a:pPr>
      <a:endParaRPr lang="id-ID"/>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968FC2-580D-45A0-8B18-BCCF4FA1F48B}"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7F2F1183-77C5-44C0-AE01-D08E8BDC141F}">
      <dgm:prSet phldrT="[Text]" custT="1"/>
      <dgm:spPr/>
      <dgm:t>
        <a:bodyPr/>
        <a:lstStyle/>
        <a:p>
          <a:r>
            <a:rPr lang="id-ID" sz="4000" dirty="0" smtClean="0">
              <a:solidFill>
                <a:schemeClr val="accent5">
                  <a:lumMod val="75000"/>
                </a:schemeClr>
              </a:solidFill>
              <a:latin typeface="Dosis"/>
            </a:rPr>
            <a:t>Perusahaan Perseroan</a:t>
          </a:r>
          <a:endParaRPr lang="en-US" sz="4000" dirty="0">
            <a:solidFill>
              <a:schemeClr val="accent5">
                <a:lumMod val="75000"/>
              </a:schemeClr>
            </a:solidFill>
            <a:latin typeface="Dosis"/>
          </a:endParaRPr>
        </a:p>
      </dgm:t>
    </dgm:pt>
    <dgm:pt modelId="{6433FD90-BD2C-4A74-BDF6-10C03019BA5F}" type="parTrans" cxnId="{7328CD78-2C37-4A75-91E2-12AE5B32F16A}">
      <dgm:prSet/>
      <dgm:spPr/>
      <dgm:t>
        <a:bodyPr/>
        <a:lstStyle/>
        <a:p>
          <a:endParaRPr lang="en-US" sz="4000">
            <a:solidFill>
              <a:schemeClr val="tx1">
                <a:lumMod val="50000"/>
              </a:schemeClr>
            </a:solidFill>
            <a:latin typeface="Dosis"/>
          </a:endParaRPr>
        </a:p>
      </dgm:t>
    </dgm:pt>
    <dgm:pt modelId="{9D404641-1451-47E7-8FF5-CEFB68AEA069}" type="sibTrans" cxnId="{7328CD78-2C37-4A75-91E2-12AE5B32F16A}">
      <dgm:prSet/>
      <dgm:spPr/>
      <dgm:t>
        <a:bodyPr/>
        <a:lstStyle/>
        <a:p>
          <a:endParaRPr lang="en-US" sz="4000">
            <a:solidFill>
              <a:schemeClr val="tx1">
                <a:lumMod val="50000"/>
              </a:schemeClr>
            </a:solidFill>
            <a:latin typeface="Dosis"/>
          </a:endParaRPr>
        </a:p>
      </dgm:t>
    </dgm:pt>
    <dgm:pt modelId="{8DC369CB-7AB7-4092-82FC-55C73AA8D769}">
      <dgm:prSet phldrT="[Text]" custT="1"/>
      <dgm:spPr>
        <a:solidFill>
          <a:schemeClr val="accent5">
            <a:lumMod val="50000"/>
            <a:alpha val="58000"/>
          </a:schemeClr>
        </a:solidFill>
      </dgm:spPr>
      <dgm:t>
        <a:bodyPr/>
        <a:lstStyle/>
        <a:p>
          <a:r>
            <a:rPr lang="id-ID" sz="4000" dirty="0" smtClean="0">
              <a:solidFill>
                <a:schemeClr val="tx1"/>
              </a:solidFill>
              <a:latin typeface="Dosis"/>
            </a:rPr>
            <a:t>Menerbitkan dan menjual saham reksadana kepada investor, lalu diinvestasikan pada berbagai jenis efek dan bank.</a:t>
          </a:r>
          <a:endParaRPr lang="en-US" sz="4000" dirty="0">
            <a:solidFill>
              <a:schemeClr val="tx1"/>
            </a:solidFill>
            <a:latin typeface="Dosis"/>
          </a:endParaRPr>
        </a:p>
      </dgm:t>
    </dgm:pt>
    <dgm:pt modelId="{70B4368D-4A36-4769-B99B-65E7A537B682}" type="parTrans" cxnId="{57B4114E-6651-43F6-93BE-6FD4025A0255}">
      <dgm:prSet/>
      <dgm:spPr/>
      <dgm:t>
        <a:bodyPr/>
        <a:lstStyle/>
        <a:p>
          <a:endParaRPr lang="en-US" sz="4000">
            <a:solidFill>
              <a:schemeClr val="tx1">
                <a:lumMod val="50000"/>
              </a:schemeClr>
            </a:solidFill>
            <a:latin typeface="Dosis"/>
          </a:endParaRPr>
        </a:p>
      </dgm:t>
    </dgm:pt>
    <dgm:pt modelId="{7D14F155-C401-4D03-803D-C9807E113E8B}" type="sibTrans" cxnId="{57B4114E-6651-43F6-93BE-6FD4025A0255}">
      <dgm:prSet/>
      <dgm:spPr/>
      <dgm:t>
        <a:bodyPr/>
        <a:lstStyle/>
        <a:p>
          <a:endParaRPr lang="en-US" sz="4000">
            <a:solidFill>
              <a:schemeClr val="tx1">
                <a:lumMod val="50000"/>
              </a:schemeClr>
            </a:solidFill>
            <a:latin typeface="Dosis"/>
          </a:endParaRPr>
        </a:p>
      </dgm:t>
    </dgm:pt>
    <dgm:pt modelId="{EED5993C-BAB4-4F19-A323-34262AB00407}">
      <dgm:prSet phldrT="[Text]" custT="1"/>
      <dgm:spPr/>
      <dgm:t>
        <a:bodyPr/>
        <a:lstStyle/>
        <a:p>
          <a:r>
            <a:rPr lang="id-ID" sz="4000" dirty="0" smtClean="0">
              <a:solidFill>
                <a:schemeClr val="accent5">
                  <a:lumMod val="75000"/>
                </a:schemeClr>
              </a:solidFill>
              <a:latin typeface="Dosis"/>
            </a:rPr>
            <a:t>Kontrak Investa</a:t>
          </a:r>
          <a:r>
            <a:rPr lang="en-US" sz="4000" dirty="0" smtClean="0">
              <a:solidFill>
                <a:schemeClr val="accent5">
                  <a:lumMod val="75000"/>
                </a:schemeClr>
              </a:solidFill>
              <a:latin typeface="Dosis"/>
            </a:rPr>
            <a:t>s</a:t>
          </a:r>
          <a:r>
            <a:rPr lang="id-ID" sz="4000" dirty="0" smtClean="0">
              <a:solidFill>
                <a:schemeClr val="accent5">
                  <a:lumMod val="75000"/>
                </a:schemeClr>
              </a:solidFill>
              <a:latin typeface="Dosis"/>
            </a:rPr>
            <a:t>i Kolektif</a:t>
          </a:r>
          <a:endParaRPr lang="en-US" sz="4000" dirty="0">
            <a:solidFill>
              <a:schemeClr val="accent5">
                <a:lumMod val="75000"/>
              </a:schemeClr>
            </a:solidFill>
            <a:latin typeface="Dosis"/>
          </a:endParaRPr>
        </a:p>
      </dgm:t>
    </dgm:pt>
    <dgm:pt modelId="{EE8BBFBD-1626-450B-8A35-E4E6B55DDEA3}" type="parTrans" cxnId="{ACAF91DB-2586-4A01-9B88-8D686C151BDC}">
      <dgm:prSet/>
      <dgm:spPr/>
      <dgm:t>
        <a:bodyPr/>
        <a:lstStyle/>
        <a:p>
          <a:endParaRPr lang="en-US" sz="4000">
            <a:solidFill>
              <a:schemeClr val="tx1">
                <a:lumMod val="50000"/>
              </a:schemeClr>
            </a:solidFill>
            <a:latin typeface="Dosis"/>
          </a:endParaRPr>
        </a:p>
      </dgm:t>
    </dgm:pt>
    <dgm:pt modelId="{8DB844E0-1F09-48DE-862B-8BB190E5B99B}" type="sibTrans" cxnId="{ACAF91DB-2586-4A01-9B88-8D686C151BDC}">
      <dgm:prSet/>
      <dgm:spPr/>
      <dgm:t>
        <a:bodyPr/>
        <a:lstStyle/>
        <a:p>
          <a:endParaRPr lang="en-US" sz="4000">
            <a:solidFill>
              <a:schemeClr val="tx1">
                <a:lumMod val="50000"/>
              </a:schemeClr>
            </a:solidFill>
            <a:latin typeface="Dosis"/>
          </a:endParaRPr>
        </a:p>
      </dgm:t>
    </dgm:pt>
    <dgm:pt modelId="{3A1EDF0C-2AD0-49AA-B7C2-2CF73221BFEF}">
      <dgm:prSet phldrT="[Text]" custT="1"/>
      <dgm:spPr>
        <a:solidFill>
          <a:schemeClr val="accent5">
            <a:lumMod val="50000"/>
            <a:alpha val="58000"/>
          </a:schemeClr>
        </a:solidFill>
      </dgm:spPr>
      <dgm:t>
        <a:bodyPr/>
        <a:lstStyle/>
        <a:p>
          <a:r>
            <a:rPr lang="id-ID" sz="4000" dirty="0" smtClean="0">
              <a:solidFill>
                <a:schemeClr val="tx1"/>
              </a:solidFill>
              <a:latin typeface="Dosis"/>
            </a:rPr>
            <a:t>Menerbitkan dan menjual unit penyertaan kepada investor, lalu diinvestasikan pada berbagai jenis efek dan melalui bank.</a:t>
          </a:r>
          <a:endParaRPr lang="en-US" sz="4000" dirty="0">
            <a:solidFill>
              <a:schemeClr val="tx1"/>
            </a:solidFill>
            <a:latin typeface="Dosis"/>
          </a:endParaRPr>
        </a:p>
      </dgm:t>
    </dgm:pt>
    <dgm:pt modelId="{59C35115-967D-463F-AA74-A99F5BFC642B}" type="parTrans" cxnId="{7E0401F8-56C6-406B-9F6C-29ACC75CFC8C}">
      <dgm:prSet/>
      <dgm:spPr/>
      <dgm:t>
        <a:bodyPr/>
        <a:lstStyle/>
        <a:p>
          <a:endParaRPr lang="en-US" sz="4000">
            <a:solidFill>
              <a:schemeClr val="tx1">
                <a:lumMod val="50000"/>
              </a:schemeClr>
            </a:solidFill>
            <a:latin typeface="Dosis"/>
          </a:endParaRPr>
        </a:p>
      </dgm:t>
    </dgm:pt>
    <dgm:pt modelId="{02B09B2D-E390-4CD6-960A-FCDACEABE087}" type="sibTrans" cxnId="{7E0401F8-56C6-406B-9F6C-29ACC75CFC8C}">
      <dgm:prSet/>
      <dgm:spPr/>
      <dgm:t>
        <a:bodyPr/>
        <a:lstStyle/>
        <a:p>
          <a:endParaRPr lang="en-US" sz="4000">
            <a:solidFill>
              <a:schemeClr val="tx1">
                <a:lumMod val="50000"/>
              </a:schemeClr>
            </a:solidFill>
            <a:latin typeface="Dosis"/>
          </a:endParaRPr>
        </a:p>
      </dgm:t>
    </dgm:pt>
    <dgm:pt modelId="{DEFCB861-AF12-422A-B4E1-5A1E63F56E4B}" type="pres">
      <dgm:prSet presAssocID="{EF968FC2-580D-45A0-8B18-BCCF4FA1F48B}" presName="Name0" presStyleCnt="0">
        <dgm:presLayoutVars>
          <dgm:dir/>
          <dgm:animLvl val="lvl"/>
          <dgm:resizeHandles val="exact"/>
        </dgm:presLayoutVars>
      </dgm:prSet>
      <dgm:spPr/>
      <dgm:t>
        <a:bodyPr/>
        <a:lstStyle/>
        <a:p>
          <a:endParaRPr lang="id-ID"/>
        </a:p>
      </dgm:t>
    </dgm:pt>
    <dgm:pt modelId="{926BCE75-D76A-4E54-8935-CB292E1C3AAF}" type="pres">
      <dgm:prSet presAssocID="{7F2F1183-77C5-44C0-AE01-D08E8BDC141F}" presName="linNode" presStyleCnt="0"/>
      <dgm:spPr/>
    </dgm:pt>
    <dgm:pt modelId="{1BE8A054-9E4F-4587-A298-4B4E0C8DF509}" type="pres">
      <dgm:prSet presAssocID="{7F2F1183-77C5-44C0-AE01-D08E8BDC141F}" presName="parTx" presStyleLbl="revTx" presStyleIdx="0" presStyleCnt="2" custLinFactNeighborX="23780" custLinFactNeighborY="-2459">
        <dgm:presLayoutVars>
          <dgm:chMax val="1"/>
          <dgm:bulletEnabled val="1"/>
        </dgm:presLayoutVars>
      </dgm:prSet>
      <dgm:spPr/>
      <dgm:t>
        <a:bodyPr/>
        <a:lstStyle/>
        <a:p>
          <a:endParaRPr lang="id-ID"/>
        </a:p>
      </dgm:t>
    </dgm:pt>
    <dgm:pt modelId="{017FB6F9-3FDA-428A-865D-6DC409FF3E35}" type="pres">
      <dgm:prSet presAssocID="{7F2F1183-77C5-44C0-AE01-D08E8BDC141F}" presName="bracket" presStyleLbl="parChTrans1D1" presStyleIdx="0" presStyleCnt="2" custScaleY="193533" custLinFactNeighborX="60405"/>
      <dgm:spPr>
        <a:ln>
          <a:solidFill>
            <a:srgbClr val="1593E9"/>
          </a:solidFill>
        </a:ln>
      </dgm:spPr>
      <dgm:t>
        <a:bodyPr/>
        <a:lstStyle/>
        <a:p>
          <a:endParaRPr lang="id-ID"/>
        </a:p>
      </dgm:t>
    </dgm:pt>
    <dgm:pt modelId="{227C761C-3936-4288-8CD9-7D4964D0C877}" type="pres">
      <dgm:prSet presAssocID="{7F2F1183-77C5-44C0-AE01-D08E8BDC141F}" presName="spH" presStyleCnt="0"/>
      <dgm:spPr/>
    </dgm:pt>
    <dgm:pt modelId="{1D2570A8-4AC1-4D54-B89E-DEA56ABE08B8}" type="pres">
      <dgm:prSet presAssocID="{7F2F1183-77C5-44C0-AE01-D08E8BDC141F}" presName="desTx" presStyleLbl="node1" presStyleIdx="0" presStyleCnt="2" custScaleY="198208">
        <dgm:presLayoutVars>
          <dgm:bulletEnabled val="1"/>
        </dgm:presLayoutVars>
      </dgm:prSet>
      <dgm:spPr>
        <a:prstGeom prst="roundRect">
          <a:avLst/>
        </a:prstGeom>
      </dgm:spPr>
      <dgm:t>
        <a:bodyPr/>
        <a:lstStyle/>
        <a:p>
          <a:endParaRPr lang="en-US"/>
        </a:p>
      </dgm:t>
    </dgm:pt>
    <dgm:pt modelId="{D9EB9C56-9F41-4655-BF90-9E8A35B28B03}" type="pres">
      <dgm:prSet presAssocID="{9D404641-1451-47E7-8FF5-CEFB68AEA069}" presName="spV" presStyleCnt="0"/>
      <dgm:spPr/>
    </dgm:pt>
    <dgm:pt modelId="{AC62AE99-AEA5-4FD5-9DBF-DBC5319D61B8}" type="pres">
      <dgm:prSet presAssocID="{EED5993C-BAB4-4F19-A323-34262AB00407}" presName="linNode" presStyleCnt="0"/>
      <dgm:spPr/>
    </dgm:pt>
    <dgm:pt modelId="{EE8C3E84-40B1-4E37-AD65-C8C90D21051A}" type="pres">
      <dgm:prSet presAssocID="{EED5993C-BAB4-4F19-A323-34262AB00407}" presName="parTx" presStyleLbl="revTx" presStyleIdx="1" presStyleCnt="2" custLinFactNeighborX="8937" custLinFactNeighborY="-1309">
        <dgm:presLayoutVars>
          <dgm:chMax val="1"/>
          <dgm:bulletEnabled val="1"/>
        </dgm:presLayoutVars>
      </dgm:prSet>
      <dgm:spPr/>
      <dgm:t>
        <a:bodyPr/>
        <a:lstStyle/>
        <a:p>
          <a:endParaRPr lang="en-US"/>
        </a:p>
      </dgm:t>
    </dgm:pt>
    <dgm:pt modelId="{FB1FAA84-DB1A-4F9C-9666-B880A8FC0A5F}" type="pres">
      <dgm:prSet presAssocID="{EED5993C-BAB4-4F19-A323-34262AB00407}" presName="bracket" presStyleLbl="parChTrans1D1" presStyleIdx="1" presStyleCnt="2" custScaleY="182665" custLinFactNeighborX="52665" custLinFactNeighborY="0"/>
      <dgm:spPr>
        <a:ln>
          <a:solidFill>
            <a:srgbClr val="1593E9"/>
          </a:solidFill>
        </a:ln>
      </dgm:spPr>
      <dgm:t>
        <a:bodyPr/>
        <a:lstStyle/>
        <a:p>
          <a:endParaRPr lang="id-ID"/>
        </a:p>
      </dgm:t>
    </dgm:pt>
    <dgm:pt modelId="{3B50702F-1E3E-4C62-839F-8CB456734C2A}" type="pres">
      <dgm:prSet presAssocID="{EED5993C-BAB4-4F19-A323-34262AB00407}" presName="spH" presStyleCnt="0"/>
      <dgm:spPr/>
    </dgm:pt>
    <dgm:pt modelId="{A8A48248-927D-456C-BBF0-BCAC24035153}" type="pres">
      <dgm:prSet presAssocID="{EED5993C-BAB4-4F19-A323-34262AB00407}" presName="desTx" presStyleLbl="node1" presStyleIdx="1" presStyleCnt="2" custScaleY="194263">
        <dgm:presLayoutVars>
          <dgm:bulletEnabled val="1"/>
        </dgm:presLayoutVars>
      </dgm:prSet>
      <dgm:spPr>
        <a:prstGeom prst="roundRect">
          <a:avLst/>
        </a:prstGeom>
      </dgm:spPr>
      <dgm:t>
        <a:bodyPr/>
        <a:lstStyle/>
        <a:p>
          <a:endParaRPr lang="en-US"/>
        </a:p>
      </dgm:t>
    </dgm:pt>
  </dgm:ptLst>
  <dgm:cxnLst>
    <dgm:cxn modelId="{2AE1B77D-6743-41E1-BE57-75C702DA32E1}" type="presOf" srcId="{EED5993C-BAB4-4F19-A323-34262AB00407}" destId="{EE8C3E84-40B1-4E37-AD65-C8C90D21051A}" srcOrd="0" destOrd="0" presId="urn:diagrams.loki3.com/BracketList"/>
    <dgm:cxn modelId="{7328CD78-2C37-4A75-91E2-12AE5B32F16A}" srcId="{EF968FC2-580D-45A0-8B18-BCCF4FA1F48B}" destId="{7F2F1183-77C5-44C0-AE01-D08E8BDC141F}" srcOrd="0" destOrd="0" parTransId="{6433FD90-BD2C-4A74-BDF6-10C03019BA5F}" sibTransId="{9D404641-1451-47E7-8FF5-CEFB68AEA069}"/>
    <dgm:cxn modelId="{57B4114E-6651-43F6-93BE-6FD4025A0255}" srcId="{7F2F1183-77C5-44C0-AE01-D08E8BDC141F}" destId="{8DC369CB-7AB7-4092-82FC-55C73AA8D769}" srcOrd="0" destOrd="0" parTransId="{70B4368D-4A36-4769-B99B-65E7A537B682}" sibTransId="{7D14F155-C401-4D03-803D-C9807E113E8B}"/>
    <dgm:cxn modelId="{ACAF91DB-2586-4A01-9B88-8D686C151BDC}" srcId="{EF968FC2-580D-45A0-8B18-BCCF4FA1F48B}" destId="{EED5993C-BAB4-4F19-A323-34262AB00407}" srcOrd="1" destOrd="0" parTransId="{EE8BBFBD-1626-450B-8A35-E4E6B55DDEA3}" sibTransId="{8DB844E0-1F09-48DE-862B-8BB190E5B99B}"/>
    <dgm:cxn modelId="{002B70D0-1014-4E9A-9010-D1AABD7AC8FD}" type="presOf" srcId="{EF968FC2-580D-45A0-8B18-BCCF4FA1F48B}" destId="{DEFCB861-AF12-422A-B4E1-5A1E63F56E4B}" srcOrd="0" destOrd="0" presId="urn:diagrams.loki3.com/BracketList"/>
    <dgm:cxn modelId="{7E0401F8-56C6-406B-9F6C-29ACC75CFC8C}" srcId="{EED5993C-BAB4-4F19-A323-34262AB00407}" destId="{3A1EDF0C-2AD0-49AA-B7C2-2CF73221BFEF}" srcOrd="0" destOrd="0" parTransId="{59C35115-967D-463F-AA74-A99F5BFC642B}" sibTransId="{02B09B2D-E390-4CD6-960A-FCDACEABE087}"/>
    <dgm:cxn modelId="{9F39CB15-CD7C-41A5-9D3B-6C8FE9066DFE}" type="presOf" srcId="{8DC369CB-7AB7-4092-82FC-55C73AA8D769}" destId="{1D2570A8-4AC1-4D54-B89E-DEA56ABE08B8}" srcOrd="0" destOrd="0" presId="urn:diagrams.loki3.com/BracketList"/>
    <dgm:cxn modelId="{127C6BF0-4520-4BF3-BC56-EEE46A0BA4AA}" type="presOf" srcId="{3A1EDF0C-2AD0-49AA-B7C2-2CF73221BFEF}" destId="{A8A48248-927D-456C-BBF0-BCAC24035153}" srcOrd="0" destOrd="0" presId="urn:diagrams.loki3.com/BracketList"/>
    <dgm:cxn modelId="{C36D310E-51F6-47D2-8A0B-C581AB65EF4B}" type="presOf" srcId="{7F2F1183-77C5-44C0-AE01-D08E8BDC141F}" destId="{1BE8A054-9E4F-4587-A298-4B4E0C8DF509}" srcOrd="0" destOrd="0" presId="urn:diagrams.loki3.com/BracketList"/>
    <dgm:cxn modelId="{F0F929D9-C4F5-485D-A4C2-74E9C6020ACA}" type="presParOf" srcId="{DEFCB861-AF12-422A-B4E1-5A1E63F56E4B}" destId="{926BCE75-D76A-4E54-8935-CB292E1C3AAF}" srcOrd="0" destOrd="0" presId="urn:diagrams.loki3.com/BracketList"/>
    <dgm:cxn modelId="{735E508A-8B12-49AB-982D-DB8EA0A02090}" type="presParOf" srcId="{926BCE75-D76A-4E54-8935-CB292E1C3AAF}" destId="{1BE8A054-9E4F-4587-A298-4B4E0C8DF509}" srcOrd="0" destOrd="0" presId="urn:diagrams.loki3.com/BracketList"/>
    <dgm:cxn modelId="{31E1BA06-5CF3-40F9-976F-6E82879730E1}" type="presParOf" srcId="{926BCE75-D76A-4E54-8935-CB292E1C3AAF}" destId="{017FB6F9-3FDA-428A-865D-6DC409FF3E35}" srcOrd="1" destOrd="0" presId="urn:diagrams.loki3.com/BracketList"/>
    <dgm:cxn modelId="{E664A36E-1351-4AC0-A019-E555F11B2576}" type="presParOf" srcId="{926BCE75-D76A-4E54-8935-CB292E1C3AAF}" destId="{227C761C-3936-4288-8CD9-7D4964D0C877}" srcOrd="2" destOrd="0" presId="urn:diagrams.loki3.com/BracketList"/>
    <dgm:cxn modelId="{14B9BD4C-C7B9-4F53-B46E-39842944277A}" type="presParOf" srcId="{926BCE75-D76A-4E54-8935-CB292E1C3AAF}" destId="{1D2570A8-4AC1-4D54-B89E-DEA56ABE08B8}" srcOrd="3" destOrd="0" presId="urn:diagrams.loki3.com/BracketList"/>
    <dgm:cxn modelId="{7F411055-B10C-44B9-8D01-F794D6635F17}" type="presParOf" srcId="{DEFCB861-AF12-422A-B4E1-5A1E63F56E4B}" destId="{D9EB9C56-9F41-4655-BF90-9E8A35B28B03}" srcOrd="1" destOrd="0" presId="urn:diagrams.loki3.com/BracketList"/>
    <dgm:cxn modelId="{CC577FB8-F527-4393-B199-2B7110C96FA1}" type="presParOf" srcId="{DEFCB861-AF12-422A-B4E1-5A1E63F56E4B}" destId="{AC62AE99-AEA5-4FD5-9DBF-DBC5319D61B8}" srcOrd="2" destOrd="0" presId="urn:diagrams.loki3.com/BracketList"/>
    <dgm:cxn modelId="{5EC27AD3-832E-43D9-9FFD-EE88787C042D}" type="presParOf" srcId="{AC62AE99-AEA5-4FD5-9DBF-DBC5319D61B8}" destId="{EE8C3E84-40B1-4E37-AD65-C8C90D21051A}" srcOrd="0" destOrd="0" presId="urn:diagrams.loki3.com/BracketList"/>
    <dgm:cxn modelId="{50F214E3-CF66-42B8-A76D-82129A8872FD}" type="presParOf" srcId="{AC62AE99-AEA5-4FD5-9DBF-DBC5319D61B8}" destId="{FB1FAA84-DB1A-4F9C-9666-B880A8FC0A5F}" srcOrd="1" destOrd="0" presId="urn:diagrams.loki3.com/BracketList"/>
    <dgm:cxn modelId="{0FF33E94-3042-4694-A338-9437E16E6F79}" type="presParOf" srcId="{AC62AE99-AEA5-4FD5-9DBF-DBC5319D61B8}" destId="{3B50702F-1E3E-4C62-839F-8CB456734C2A}" srcOrd="2" destOrd="0" presId="urn:diagrams.loki3.com/BracketList"/>
    <dgm:cxn modelId="{83DD84E4-6E28-4D48-A910-2D24EC079CBB}" type="presParOf" srcId="{AC62AE99-AEA5-4FD5-9DBF-DBC5319D61B8}" destId="{A8A48248-927D-456C-BBF0-BCAC24035153}"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4965"/>
          </a:xfrm>
          <a:prstGeom prst="rect">
            <a:avLst/>
          </a:prstGeom>
        </p:spPr>
        <p:txBody>
          <a:bodyPr vert="horz" wrap="square" lIns="90562" tIns="45281" rIns="90562" bIns="45281" numCol="1" anchor="t" anchorCtr="0" compatLnSpc="1">
            <a:prstTxWarp prst="textNoShape">
              <a:avLst/>
            </a:prstTxWarp>
          </a:bodyPr>
          <a:lstStyle>
            <a:lvl1pPr eaLnBrk="1">
              <a:defRPr sz="1200"/>
            </a:lvl1pPr>
          </a:lstStyle>
          <a:p>
            <a:endParaRPr lang="en-US" altLang="x-none"/>
          </a:p>
        </p:txBody>
      </p:sp>
      <p:sp>
        <p:nvSpPr>
          <p:cNvPr id="3" name="Date Placeholder 2"/>
          <p:cNvSpPr>
            <a:spLocks noGrp="1"/>
          </p:cNvSpPr>
          <p:nvPr>
            <p:ph type="dt" sz="quarter" idx="1"/>
          </p:nvPr>
        </p:nvSpPr>
        <p:spPr>
          <a:xfrm>
            <a:off x="3841451" y="0"/>
            <a:ext cx="2938780" cy="454965"/>
          </a:xfrm>
          <a:prstGeom prst="rect">
            <a:avLst/>
          </a:prstGeom>
        </p:spPr>
        <p:txBody>
          <a:bodyPr vert="horz" wrap="square" lIns="90562" tIns="45281" rIns="90562" bIns="45281" numCol="1" anchor="t" anchorCtr="0" compatLnSpc="1">
            <a:prstTxWarp prst="textNoShape">
              <a:avLst/>
            </a:prstTxWarp>
          </a:bodyPr>
          <a:lstStyle>
            <a:lvl1pPr algn="r" eaLnBrk="1">
              <a:defRPr sz="1200"/>
            </a:lvl1pPr>
          </a:lstStyle>
          <a:p>
            <a:fld id="{42DF6680-5C3E-D44D-B5F7-CD83A7367BB1}" type="datetimeFigureOut">
              <a:rPr lang="en-US" altLang="x-none"/>
              <a:pPr/>
              <a:t>5/25/2019</a:t>
            </a:fld>
            <a:endParaRPr lang="en-US" altLang="x-none"/>
          </a:p>
        </p:txBody>
      </p:sp>
      <p:sp>
        <p:nvSpPr>
          <p:cNvPr id="4" name="Footer Placeholder 3"/>
          <p:cNvSpPr>
            <a:spLocks noGrp="1"/>
          </p:cNvSpPr>
          <p:nvPr>
            <p:ph type="ftr" sz="quarter" idx="2"/>
          </p:nvPr>
        </p:nvSpPr>
        <p:spPr>
          <a:xfrm>
            <a:off x="0" y="8612838"/>
            <a:ext cx="2938780" cy="454964"/>
          </a:xfrm>
          <a:prstGeom prst="rect">
            <a:avLst/>
          </a:prstGeom>
        </p:spPr>
        <p:txBody>
          <a:bodyPr vert="horz" wrap="square" lIns="90562" tIns="45281" rIns="90562" bIns="45281" numCol="1" anchor="b" anchorCtr="0" compatLnSpc="1">
            <a:prstTxWarp prst="textNoShape">
              <a:avLst/>
            </a:prstTxWarp>
          </a:bodyPr>
          <a:lstStyle>
            <a:lvl1pPr eaLnBrk="1">
              <a:defRPr sz="1200"/>
            </a:lvl1pPr>
          </a:lstStyle>
          <a:p>
            <a:endParaRPr lang="en-US" altLang="x-none"/>
          </a:p>
        </p:txBody>
      </p:sp>
      <p:sp>
        <p:nvSpPr>
          <p:cNvPr id="5" name="Slide Number Placeholder 4"/>
          <p:cNvSpPr>
            <a:spLocks noGrp="1"/>
          </p:cNvSpPr>
          <p:nvPr>
            <p:ph type="sldNum" sz="quarter" idx="3"/>
          </p:nvPr>
        </p:nvSpPr>
        <p:spPr>
          <a:xfrm>
            <a:off x="3841451" y="8612838"/>
            <a:ext cx="2938780" cy="454964"/>
          </a:xfrm>
          <a:prstGeom prst="rect">
            <a:avLst/>
          </a:prstGeom>
        </p:spPr>
        <p:txBody>
          <a:bodyPr vert="horz" wrap="square" lIns="90562" tIns="45281" rIns="90562" bIns="45281" numCol="1" anchor="b" anchorCtr="0" compatLnSpc="1">
            <a:prstTxWarp prst="textNoShape">
              <a:avLst/>
            </a:prstTxWarp>
          </a:bodyPr>
          <a:lstStyle>
            <a:lvl1pPr algn="r" eaLnBrk="1">
              <a:defRPr sz="1200"/>
            </a:lvl1pPr>
          </a:lstStyle>
          <a:p>
            <a:fld id="{5AE6BB5D-973D-1449-80C8-3885C2A1F8AC}" type="slidenum">
              <a:rPr lang="en-US" altLang="x-none"/>
              <a:pPr/>
              <a:t>‹#›</a:t>
            </a:fld>
            <a:endParaRPr lang="en-US" altLang="x-none"/>
          </a:p>
        </p:txBody>
      </p:sp>
    </p:spTree>
    <p:extLst>
      <p:ext uri="{BB962C8B-B14F-4D97-AF65-F5344CB8AC3E}">
        <p14:creationId xmlns:p14="http://schemas.microsoft.com/office/powerpoint/2010/main" val="3380042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368300" y="679450"/>
            <a:ext cx="6045200" cy="340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sp>
      <p:sp>
        <p:nvSpPr>
          <p:cNvPr id="4098" name="Rectangle 2"/>
          <p:cNvSpPr>
            <a:spLocks noGrp="1"/>
          </p:cNvSpPr>
          <p:nvPr>
            <p:ph type="body" sz="quarter" idx="1"/>
          </p:nvPr>
        </p:nvSpPr>
        <p:spPr bwMode="auto">
          <a:xfrm>
            <a:off x="904240" y="4307205"/>
            <a:ext cx="4973320" cy="4080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0562" tIns="45281" rIns="90562" bIns="45281" numCol="1" anchor="t" anchorCtr="0" compatLnSpc="1">
            <a:prstTxWarp prst="textNoShape">
              <a:avLst/>
            </a:prstTxWarp>
          </a:bodyPr>
          <a:lstStyle/>
          <a:p>
            <a:pPr lvl="0"/>
            <a:r>
              <a:rPr lang="x-none" altLang="x-none" noProof="0" smtClean="0">
                <a:sym typeface="Helvetica Neue" charset="0"/>
              </a:rPr>
              <a:t>Click to edit Master text styles</a:t>
            </a:r>
          </a:p>
          <a:p>
            <a:pPr lvl="1"/>
            <a:r>
              <a:rPr lang="x-none" altLang="x-none" noProof="0" smtClean="0">
                <a:sym typeface="Helvetica Neue" charset="0"/>
              </a:rPr>
              <a:t>Second level</a:t>
            </a:r>
          </a:p>
          <a:p>
            <a:pPr lvl="2"/>
            <a:r>
              <a:rPr lang="x-none" altLang="x-none" noProof="0" smtClean="0">
                <a:sym typeface="Helvetica Neue" charset="0"/>
              </a:rPr>
              <a:t>Third level</a:t>
            </a:r>
          </a:p>
          <a:p>
            <a:pPr lvl="3"/>
            <a:r>
              <a:rPr lang="x-none" altLang="x-none" noProof="0" smtClean="0">
                <a:sym typeface="Helvetica Neue" charset="0"/>
              </a:rPr>
              <a:t>Fourth level</a:t>
            </a:r>
          </a:p>
          <a:p>
            <a:pPr lvl="4"/>
            <a:r>
              <a:rPr lang="x-none" altLang="x-none" noProof="0" smtClean="0">
                <a:sym typeface="Helvetica Neue" charset="0"/>
              </a:rPr>
              <a:t>Fifth level</a:t>
            </a:r>
          </a:p>
        </p:txBody>
      </p:sp>
    </p:spTree>
    <p:extLst>
      <p:ext uri="{BB962C8B-B14F-4D97-AF65-F5344CB8AC3E}">
        <p14:creationId xmlns:p14="http://schemas.microsoft.com/office/powerpoint/2010/main" val="2026939056"/>
      </p:ext>
    </p:extLst>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8300" y="679450"/>
            <a:ext cx="6045200" cy="3400425"/>
          </a:xfrm>
        </p:spPr>
      </p:sp>
      <p:sp>
        <p:nvSpPr>
          <p:cNvPr id="3" name="Notes Placeholder 2"/>
          <p:cNvSpPr>
            <a:spLocks noGrp="1"/>
          </p:cNvSpPr>
          <p:nvPr>
            <p:ph type="body" idx="1"/>
          </p:nvPr>
        </p:nvSpPr>
        <p:spPr/>
        <p:txBody>
          <a:bodyPr/>
          <a:lstStyle/>
          <a:p>
            <a:endParaRPr lang="id-ID" dirty="0"/>
          </a:p>
        </p:txBody>
      </p:sp>
    </p:spTree>
    <p:extLst>
      <p:ext uri="{BB962C8B-B14F-4D97-AF65-F5344CB8AC3E}">
        <p14:creationId xmlns:p14="http://schemas.microsoft.com/office/powerpoint/2010/main" val="171540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1122364" y="12111041"/>
            <a:ext cx="4156868" cy="1084813"/>
            <a:chOff x="1122411" y="12110698"/>
            <a:chExt cx="4156173" cy="1086072"/>
          </a:xfrm>
        </p:grpSpPr>
        <p:sp>
          <p:nvSpPr>
            <p:cNvPr id="5" name="TextBox 5"/>
            <p:cNvSpPr txBox="1">
              <a:spLocks noChangeArrowheads="1"/>
            </p:cNvSpPr>
            <p:nvPr userDrawn="1"/>
          </p:nvSpPr>
          <p:spPr bwMode="auto">
            <a:xfrm>
              <a:off x="1122411" y="12611316"/>
              <a:ext cx="2212604" cy="58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x-none" sz="1600">
                  <a:solidFill>
                    <a:srgbClr val="9B999C"/>
                  </a:solidFill>
                  <a:latin typeface="Dosis" charset="0"/>
                  <a:ea typeface="Dosis" charset="0"/>
                  <a:cs typeface="Dosis" charset="0"/>
                </a:rPr>
                <a:t>Multipurpose Template</a:t>
              </a:r>
            </a:p>
          </p:txBody>
        </p:sp>
        <p:sp>
          <p:nvSpPr>
            <p:cNvPr id="6" name="Text Box 3"/>
            <p:cNvSpPr txBox="1">
              <a:spLocks/>
            </p:cNvSpPr>
            <p:nvPr userDrawn="1"/>
          </p:nvSpPr>
          <p:spPr bwMode="auto">
            <a:xfrm>
              <a:off x="1154155" y="12110698"/>
              <a:ext cx="4124429" cy="6277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3600" dirty="0" smtClean="0">
                  <a:solidFill>
                    <a:srgbClr val="3B3B39"/>
                  </a:solidFill>
                  <a:latin typeface="Dosis" charset="0"/>
                  <a:ea typeface="Dosis" charset="0"/>
                  <a:cs typeface="Dosis" charset="0"/>
                  <a:sym typeface="Poppins Medium" charset="0"/>
                </a:rPr>
                <a:t>P</a:t>
              </a:r>
              <a:r>
                <a:rPr lang="en-US" altLang="x-none" sz="3600" dirty="0" smtClean="0">
                  <a:solidFill>
                    <a:schemeClr val="accent1"/>
                  </a:solidFill>
                  <a:latin typeface="Dosis" charset="0"/>
                  <a:ea typeface="Dosis" charset="0"/>
                  <a:cs typeface="Dosis" charset="0"/>
                  <a:sym typeface="Poppins Medium" charset="0"/>
                </a:rPr>
                <a:t>!</a:t>
              </a:r>
              <a:r>
                <a:rPr lang="en-US" altLang="x-none" sz="3600" dirty="0" smtClean="0">
                  <a:solidFill>
                    <a:srgbClr val="3B3B39"/>
                  </a:solidFill>
                  <a:latin typeface="Dosis" charset="0"/>
                  <a:ea typeface="Dosis" charset="0"/>
                  <a:cs typeface="Dosis" charset="0"/>
                  <a:sym typeface="Poppins Medium" charset="0"/>
                </a:rPr>
                <a:t>CANTO by </a:t>
              </a:r>
              <a:r>
                <a:rPr lang="en-US" altLang="x-none" sz="3600" dirty="0" err="1" smtClean="0">
                  <a:solidFill>
                    <a:srgbClr val="3B3B39"/>
                  </a:solidFill>
                  <a:latin typeface="Dosis" charset="0"/>
                  <a:ea typeface="Dosis" charset="0"/>
                  <a:cs typeface="Dosis" charset="0"/>
                  <a:sym typeface="Poppins Medium" charset="0"/>
                </a:rPr>
                <a:t>HiSlide.io</a:t>
              </a:r>
              <a:endParaRPr lang="x-none" altLang="x-none" sz="3600" dirty="0">
                <a:solidFill>
                  <a:srgbClr val="3B3B39"/>
                </a:solidFill>
                <a:latin typeface="Dosis" charset="0"/>
                <a:ea typeface="Dosis" charset="0"/>
                <a:cs typeface="Dosis" charset="0"/>
                <a:sym typeface="Poppins Medium" charset="0"/>
              </a:endParaRPr>
            </a:p>
          </p:txBody>
        </p:sp>
      </p:grpSp>
      <p:sp>
        <p:nvSpPr>
          <p:cNvPr id="2" name="Title 1"/>
          <p:cNvSpPr>
            <a:spLocks noGrp="1"/>
          </p:cNvSpPr>
          <p:nvPr>
            <p:ph type="title"/>
          </p:nvPr>
        </p:nvSpPr>
        <p:spPr>
          <a:xfrm>
            <a:off x="2120900" y="2278065"/>
            <a:ext cx="19504148" cy="2178050"/>
          </a:xfrm>
        </p:spPr>
        <p:txBody>
          <a:bodyPr/>
          <a:lstStyle>
            <a:lvl1pPr>
              <a:lnSpc>
                <a:spcPct val="100000"/>
              </a:lnSpc>
              <a:defRPr b="1" i="0">
                <a:solidFill>
                  <a:srgbClr val="262D30"/>
                </a:solidFill>
                <a:latin typeface="Open Sans Semibold" charset="0"/>
                <a:ea typeface="Open Sans Semibold" charset="0"/>
                <a:cs typeface="Open Sans Semibold"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lgn="just">
              <a:lnSpc>
                <a:spcPct val="150000"/>
              </a:lnSpc>
              <a:defRPr sz="2200"/>
            </a:lvl1pPr>
            <a:lvl2pPr algn="just">
              <a:lnSpc>
                <a:spcPct val="150000"/>
              </a:lnSpc>
              <a:defRPr sz="2200"/>
            </a:lvl2pPr>
            <a:lvl3pPr algn="just">
              <a:lnSpc>
                <a:spcPct val="150000"/>
              </a:lnSpc>
              <a:defRPr sz="2200"/>
            </a:lvl3pPr>
            <a:lvl4pPr algn="just">
              <a:lnSpc>
                <a:spcPct val="150000"/>
              </a:lnSpc>
              <a:defRPr sz="2200"/>
            </a:lvl4pPr>
            <a:lvl5pPr algn="just">
              <a:lnSpc>
                <a:spcPct val="150000"/>
              </a:lnSpc>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p:cNvSpPr>
          <p:nvPr userDrawn="1">
            <p:ph type="sldNum" sz="quarter" idx="10"/>
          </p:nvPr>
        </p:nvSpPr>
        <p:spPr>
          <a:xfrm>
            <a:off x="22545677" y="12496800"/>
            <a:ext cx="895350" cy="482600"/>
          </a:xfrm>
        </p:spPr>
        <p:txBody>
          <a:bodyPr/>
          <a:lstStyle>
            <a:lvl1pPr>
              <a:defRPr b="0" i="0">
                <a:solidFill>
                  <a:schemeClr val="accent5"/>
                </a:solidFill>
                <a:latin typeface="Dosis" charset="0"/>
                <a:ea typeface="Dosis" charset="0"/>
                <a:cs typeface="Dosis" charset="0"/>
              </a:defRPr>
            </a:lvl1pPr>
          </a:lstStyle>
          <a:p>
            <a:pPr>
              <a:defRPr/>
            </a:pPr>
            <a:fld id="{47C205F5-B05A-2C4F-8652-025C43E558A2}" type="slidenum">
              <a:rPr lang="x-none" altLang="x-none"/>
              <a:pPr>
                <a:defRPr/>
              </a:pPr>
              <a:t>‹#›</a:t>
            </a:fld>
            <a:endParaRPr lang="x-none" altLang="x-none"/>
          </a:p>
        </p:txBody>
      </p:sp>
    </p:spTree>
    <p:extLst>
      <p:ext uri="{BB962C8B-B14F-4D97-AF65-F5344CB8AC3E}">
        <p14:creationId xmlns:p14="http://schemas.microsoft.com/office/powerpoint/2010/main" val="4836825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9"/>
            <a:ext cx="21031200" cy="5705474"/>
          </a:xfrm>
          <a:prstGeom prst="rect">
            <a:avLst/>
          </a:prstGeom>
        </p:spPr>
        <p:txBody>
          <a:bodyPr lIns="182880" tIns="91440" rIns="182880" bIns="91440" anchor="b"/>
          <a:lstStyle>
            <a:lvl1pPr>
              <a:defRPr sz="12000"/>
            </a:lvl1pPr>
          </a:lstStyle>
          <a:p>
            <a:r>
              <a:rPr lang="en-US"/>
              <a:t>Click to edit Master title style</a:t>
            </a:r>
          </a:p>
        </p:txBody>
      </p:sp>
      <p:sp>
        <p:nvSpPr>
          <p:cNvPr id="3" name="Text Placeholder 2"/>
          <p:cNvSpPr>
            <a:spLocks noGrp="1"/>
          </p:cNvSpPr>
          <p:nvPr>
            <p:ph type="body" idx="1"/>
          </p:nvPr>
        </p:nvSpPr>
        <p:spPr>
          <a:xfrm>
            <a:off x="1663700" y="9178929"/>
            <a:ext cx="21031200" cy="3000374"/>
          </a:xfrm>
          <a:prstGeom prst="rect">
            <a:avLst/>
          </a:prstGeom>
        </p:spPr>
        <p:txBody>
          <a:bodyPr lIns="182880" tIns="91440" rIns="182880" bIns="91440"/>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5" name="Footer Placeholder 4"/>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 name="Slide Number Placeholder 5"/>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02530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3"/>
            <a:ext cx="21031200" cy="2651126"/>
          </a:xfrm>
          <a:prstGeom prst="rect">
            <a:avLst/>
          </a:prstGeom>
        </p:spPr>
        <p:txBody>
          <a:bodyPr lIns="182880" tIns="91440" rIns="182880" bIns="91440"/>
          <a:lstStyle/>
          <a:p>
            <a:r>
              <a:rPr lang="en-US"/>
              <a:t>Click to edit Master title style</a:t>
            </a:r>
          </a:p>
        </p:txBody>
      </p:sp>
      <p:sp>
        <p:nvSpPr>
          <p:cNvPr id="3" name="Content Placeholder 2"/>
          <p:cNvSpPr>
            <a:spLocks noGrp="1"/>
          </p:cNvSpPr>
          <p:nvPr>
            <p:ph sz="half" idx="1"/>
          </p:nvPr>
        </p:nvSpPr>
        <p:spPr>
          <a:xfrm>
            <a:off x="1676400" y="3651250"/>
            <a:ext cx="10363200" cy="8702676"/>
          </a:xfrm>
          <a:prstGeom prst="rect">
            <a:avLst/>
          </a:prstGeom>
        </p:spPr>
        <p:txBody>
          <a:bodyPr lIns="182880" tIns="91440" rIns="18288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44400" y="3651250"/>
            <a:ext cx="10363200" cy="8702676"/>
          </a:xfrm>
          <a:prstGeom prst="rect">
            <a:avLst/>
          </a:prstGeom>
        </p:spPr>
        <p:txBody>
          <a:bodyPr lIns="182880" tIns="91440" rIns="18288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6" name="Footer Placeholder 5"/>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 name="Slide Number Placeholder 6"/>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2705085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3"/>
            <a:ext cx="21031200" cy="2651126"/>
          </a:xfrm>
          <a:prstGeom prst="rect">
            <a:avLst/>
          </a:prstGeom>
        </p:spPr>
        <p:txBody>
          <a:bodyPr lIns="182880" tIns="91440" rIns="182880" bIns="91440"/>
          <a:lstStyle/>
          <a:p>
            <a:r>
              <a:rPr lang="en-US"/>
              <a:t>Click to edit Master title style</a:t>
            </a:r>
          </a:p>
        </p:txBody>
      </p:sp>
      <p:sp>
        <p:nvSpPr>
          <p:cNvPr id="3" name="Text Placeholder 2"/>
          <p:cNvSpPr>
            <a:spLocks noGrp="1"/>
          </p:cNvSpPr>
          <p:nvPr>
            <p:ph type="body" idx="1"/>
          </p:nvPr>
        </p:nvSpPr>
        <p:spPr>
          <a:xfrm>
            <a:off x="1679579" y="3362326"/>
            <a:ext cx="10315574" cy="1647824"/>
          </a:xfrm>
          <a:prstGeom prst="rect">
            <a:avLst/>
          </a:prstGeom>
        </p:spPr>
        <p:txBody>
          <a:bodyPr lIns="182880" tIns="91440" rIns="182880" bIns="91440"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579" y="5010150"/>
            <a:ext cx="10315574" cy="7369176"/>
          </a:xfrm>
          <a:prstGeom prst="rect">
            <a:avLst/>
          </a:prstGeom>
        </p:spPr>
        <p:txBody>
          <a:bodyPr lIns="182880" tIns="91440" rIns="18288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44400" y="3362326"/>
            <a:ext cx="10366376" cy="1647824"/>
          </a:xfrm>
          <a:prstGeom prst="rect">
            <a:avLst/>
          </a:prstGeom>
        </p:spPr>
        <p:txBody>
          <a:bodyPr lIns="182880" tIns="91440" rIns="182880" bIns="91440"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4400" y="5010150"/>
            <a:ext cx="10366376" cy="7369176"/>
          </a:xfrm>
          <a:prstGeom prst="rect">
            <a:avLst/>
          </a:prstGeom>
        </p:spPr>
        <p:txBody>
          <a:bodyPr lIns="182880" tIns="91440" rIns="18288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8" name="Footer Placeholder 7"/>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9" name="Slide Number Placeholder 8"/>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2463825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3"/>
            <a:ext cx="21031200" cy="2651126"/>
          </a:xfrm>
          <a:prstGeom prst="rect">
            <a:avLst/>
          </a:prstGeom>
        </p:spPr>
        <p:txBody>
          <a:bodyPr lIns="182880" tIns="91440" rIns="182880" bIns="91440"/>
          <a:lstStyle/>
          <a:p>
            <a:r>
              <a:rPr lang="en-US"/>
              <a:t>Click to edit Master title style</a:t>
            </a:r>
          </a:p>
        </p:txBody>
      </p:sp>
      <p:sp>
        <p:nvSpPr>
          <p:cNvPr id="3" name="Date Placeholder 2"/>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4" name="Footer Placeholder 3"/>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 name="Slide Number Placeholder 4"/>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90700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3" name="Footer Placeholder 2"/>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 name="Slide Number Placeholder 3"/>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126129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9" y="914400"/>
            <a:ext cx="7864474" cy="3200400"/>
          </a:xfrm>
          <a:prstGeom prst="rect">
            <a:avLst/>
          </a:prstGeom>
        </p:spPr>
        <p:txBody>
          <a:bodyPr lIns="182880" tIns="91440" rIns="182880" bIns="91440" anchor="b"/>
          <a:lstStyle>
            <a:lvl1pPr>
              <a:defRPr sz="6400"/>
            </a:lvl1pPr>
          </a:lstStyle>
          <a:p>
            <a:r>
              <a:rPr lang="en-US"/>
              <a:t>Click to edit Master title style</a:t>
            </a:r>
          </a:p>
        </p:txBody>
      </p:sp>
      <p:sp>
        <p:nvSpPr>
          <p:cNvPr id="3" name="Content Placeholder 2"/>
          <p:cNvSpPr>
            <a:spLocks noGrp="1"/>
          </p:cNvSpPr>
          <p:nvPr>
            <p:ph idx="1"/>
          </p:nvPr>
        </p:nvSpPr>
        <p:spPr>
          <a:xfrm>
            <a:off x="10366376" y="1974853"/>
            <a:ext cx="12344400" cy="9747250"/>
          </a:xfrm>
          <a:prstGeom prst="rect">
            <a:avLst/>
          </a:prstGeom>
        </p:spPr>
        <p:txBody>
          <a:bodyPr lIns="182880" tIns="91440" rIns="182880" bIns="91440"/>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9579" y="4114800"/>
            <a:ext cx="7864474" cy="7623176"/>
          </a:xfrm>
          <a:prstGeom prst="rect">
            <a:avLst/>
          </a:prstGeom>
        </p:spPr>
        <p:txBody>
          <a:bodyPr lIns="182880" tIns="91440" rIns="182880" bIns="91440"/>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6" name="Footer Placeholder 5"/>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 name="Slide Number Placeholder 6"/>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159553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9" y="914400"/>
            <a:ext cx="7864474" cy="3200400"/>
          </a:xfrm>
          <a:prstGeom prst="rect">
            <a:avLst/>
          </a:prstGeom>
        </p:spPr>
        <p:txBody>
          <a:bodyPr lIns="182880" tIns="91440" rIns="182880" bIns="91440" anchor="b"/>
          <a:lstStyle>
            <a:lvl1pPr>
              <a:defRPr sz="6400"/>
            </a:lvl1pPr>
          </a:lstStyle>
          <a:p>
            <a:r>
              <a:rPr lang="en-US"/>
              <a:t>Click to edit Master title style</a:t>
            </a:r>
          </a:p>
        </p:txBody>
      </p:sp>
      <p:sp>
        <p:nvSpPr>
          <p:cNvPr id="3" name="Picture Placeholder 2"/>
          <p:cNvSpPr>
            <a:spLocks noGrp="1"/>
          </p:cNvSpPr>
          <p:nvPr>
            <p:ph type="pic" idx="1"/>
          </p:nvPr>
        </p:nvSpPr>
        <p:spPr>
          <a:xfrm>
            <a:off x="10366376" y="1974853"/>
            <a:ext cx="12344400" cy="9747250"/>
          </a:xfrm>
          <a:prstGeom prst="rect">
            <a:avLst/>
          </a:prstGeom>
        </p:spPr>
        <p:txBody>
          <a:bodyPr lIns="182880" tIns="91440" rIns="182880" bIns="91440"/>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p:cNvSpPr>
            <a:spLocks noGrp="1"/>
          </p:cNvSpPr>
          <p:nvPr>
            <p:ph type="body" sz="half" idx="2"/>
          </p:nvPr>
        </p:nvSpPr>
        <p:spPr>
          <a:xfrm>
            <a:off x="1679579" y="4114800"/>
            <a:ext cx="7864474" cy="7623176"/>
          </a:xfrm>
          <a:prstGeom prst="rect">
            <a:avLst/>
          </a:prstGeom>
        </p:spPr>
        <p:txBody>
          <a:bodyPr lIns="182880" tIns="91440" rIns="182880" bIns="91440"/>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6" name="Footer Placeholder 5"/>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 name="Slide Number Placeholder 6"/>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2790382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3"/>
            <a:ext cx="21031200" cy="2651126"/>
          </a:xfrm>
          <a:prstGeom prst="rect">
            <a:avLst/>
          </a:prstGeom>
        </p:spPr>
        <p:txBody>
          <a:bodyPr lIns="182880" tIns="91440" rIns="182880" bIns="91440"/>
          <a:lstStyle/>
          <a:p>
            <a:r>
              <a:rPr lang="en-US"/>
              <a:t>Click to edit Master title style</a:t>
            </a:r>
          </a:p>
        </p:txBody>
      </p:sp>
      <p:sp>
        <p:nvSpPr>
          <p:cNvPr id="3" name="Vertical Text Placeholder 2"/>
          <p:cNvSpPr>
            <a:spLocks noGrp="1"/>
          </p:cNvSpPr>
          <p:nvPr>
            <p:ph type="body" orient="vert" idx="1"/>
          </p:nvPr>
        </p:nvSpPr>
        <p:spPr>
          <a:xfrm>
            <a:off x="1676400" y="3651250"/>
            <a:ext cx="21031200" cy="8702676"/>
          </a:xfrm>
          <a:prstGeom prst="rect">
            <a:avLst/>
          </a:prstGeom>
        </p:spPr>
        <p:txBody>
          <a:bodyPr vert="eaVert" lIns="182880" tIns="91440" rIns="18288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5" name="Footer Placeholder 4"/>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 name="Slide Number Placeholder 5"/>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1304837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a:prstGeom prst="rect">
            <a:avLst/>
          </a:prstGeom>
        </p:spPr>
        <p:txBody>
          <a:bodyPr vert="eaVert" lIns="182880" tIns="91440" rIns="182880" bIns="91440"/>
          <a:lstStyle/>
          <a:p>
            <a:r>
              <a:rPr lang="en-US"/>
              <a:t>Click to edit Master title style</a:t>
            </a:r>
          </a:p>
        </p:txBody>
      </p:sp>
      <p:sp>
        <p:nvSpPr>
          <p:cNvPr id="3" name="Vertical Text Placeholder 2"/>
          <p:cNvSpPr>
            <a:spLocks noGrp="1"/>
          </p:cNvSpPr>
          <p:nvPr>
            <p:ph type="body" orient="vert" idx="1"/>
          </p:nvPr>
        </p:nvSpPr>
        <p:spPr>
          <a:xfrm>
            <a:off x="1676400" y="730250"/>
            <a:ext cx="15468600" cy="11623676"/>
          </a:xfrm>
          <a:prstGeom prst="rect">
            <a:avLst/>
          </a:prstGeom>
        </p:spPr>
        <p:txBody>
          <a:bodyPr vert="eaVert" lIns="182880" tIns="91440" rIns="18288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5" name="Footer Placeholder 4"/>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 name="Slide Number Placeholder 5"/>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450446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37347" y="5741271"/>
            <a:ext cx="11864446" cy="1422162"/>
          </a:xfrm>
          <a:prstGeom prst="rect">
            <a:avLst/>
          </a:prstGeom>
        </p:spPr>
        <p:txBody>
          <a:bodyPr lIns="182880" tIns="91440" rIns="182880" bIns="91440">
            <a:normAutofit/>
          </a:bodyPr>
          <a:lstStyle>
            <a:lvl1pPr algn="ctr">
              <a:defRPr sz="72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25404F2-BE9A-4460-8815-8F645183555F}"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4" name="Footer Placeholder 3"/>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 name="Slide Number Placeholder 4"/>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96E69268-9C8B-4EBF-A9EE-DC5DC2D48DC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18114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rk_BG_Title and Content">
    <p:bg>
      <p:bgPr>
        <a:gradFill flip="none" rotWithShape="1">
          <a:gsLst>
            <a:gs pos="0">
              <a:srgbClr val="555555"/>
            </a:gs>
            <a:gs pos="100000">
              <a:srgbClr val="3A3A3A"/>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1122364" y="12111041"/>
            <a:ext cx="5741044" cy="1084813"/>
            <a:chOff x="1122411" y="12110698"/>
            <a:chExt cx="5740084" cy="1086072"/>
          </a:xfrm>
        </p:grpSpPr>
        <p:sp>
          <p:nvSpPr>
            <p:cNvPr id="3" name="TextBox 5"/>
            <p:cNvSpPr txBox="1">
              <a:spLocks noChangeArrowheads="1"/>
            </p:cNvSpPr>
            <p:nvPr userDrawn="1"/>
          </p:nvSpPr>
          <p:spPr bwMode="auto">
            <a:xfrm>
              <a:off x="1122411" y="12611316"/>
              <a:ext cx="2212606" cy="58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x-none" sz="1600">
                  <a:solidFill>
                    <a:srgbClr val="BDBEBD"/>
                  </a:solidFill>
                  <a:latin typeface="Dosis" charset="0"/>
                  <a:ea typeface="Dosis" charset="0"/>
                  <a:cs typeface="Dosis" charset="0"/>
                </a:rPr>
                <a:t>Multipurpose Template</a:t>
              </a:r>
            </a:p>
          </p:txBody>
        </p:sp>
        <p:sp>
          <p:nvSpPr>
            <p:cNvPr id="4" name="Text Box 3"/>
            <p:cNvSpPr txBox="1">
              <a:spLocks/>
            </p:cNvSpPr>
            <p:nvPr userDrawn="1"/>
          </p:nvSpPr>
          <p:spPr bwMode="auto">
            <a:xfrm>
              <a:off x="1154155" y="12110698"/>
              <a:ext cx="5708340" cy="6277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marL="0" marR="0" indent="0" algn="l" defTabSz="825500" rtl="0" eaLnBrk="1" fontAlgn="base" latinLnBrk="0" hangingPunct="0">
                <a:lnSpc>
                  <a:spcPct val="100000"/>
                </a:lnSpc>
                <a:spcBef>
                  <a:spcPct val="0"/>
                </a:spcBef>
                <a:spcAft>
                  <a:spcPct val="0"/>
                </a:spcAft>
                <a:buClrTx/>
                <a:buSzTx/>
                <a:buFontTx/>
                <a:buNone/>
                <a:tabLst/>
                <a:defRPr/>
              </a:pPr>
              <a:r>
                <a:rPr lang="en-US" altLang="x-none" sz="3600" dirty="0" smtClean="0">
                  <a:solidFill>
                    <a:schemeClr val="tx1"/>
                  </a:solidFill>
                  <a:latin typeface="Dosis" charset="0"/>
                  <a:ea typeface="Dosis" charset="0"/>
                  <a:cs typeface="Dosis" charset="0"/>
                  <a:sym typeface="Poppins Medium" charset="0"/>
                </a:rPr>
                <a:t>P</a:t>
              </a:r>
              <a:r>
                <a:rPr lang="en-US" altLang="x-none" sz="3600" dirty="0" smtClean="0">
                  <a:solidFill>
                    <a:schemeClr val="accent1"/>
                  </a:solidFill>
                  <a:latin typeface="Dosis" charset="0"/>
                  <a:ea typeface="Dosis" charset="0"/>
                  <a:cs typeface="Dosis" charset="0"/>
                  <a:sym typeface="Poppins Medium" charset="0"/>
                </a:rPr>
                <a:t>!</a:t>
              </a:r>
              <a:r>
                <a:rPr lang="en-US" altLang="x-none" sz="3600" dirty="0" smtClean="0">
                  <a:solidFill>
                    <a:schemeClr val="tx1"/>
                  </a:solidFill>
                  <a:latin typeface="Dosis" charset="0"/>
                  <a:ea typeface="Dosis" charset="0"/>
                  <a:cs typeface="Dosis" charset="0"/>
                  <a:sym typeface="Poppins Medium" charset="0"/>
                </a:rPr>
                <a:t>CANTO</a:t>
              </a:r>
              <a:r>
                <a:rPr lang="en-US" altLang="x-none" sz="3600" baseline="0" dirty="0" smtClean="0">
                  <a:solidFill>
                    <a:schemeClr val="tx1"/>
                  </a:solidFill>
                  <a:latin typeface="Dosis" charset="0"/>
                  <a:ea typeface="Dosis" charset="0"/>
                  <a:cs typeface="Dosis" charset="0"/>
                  <a:sym typeface="Poppins Medium" charset="0"/>
                </a:rPr>
                <a:t> </a:t>
              </a:r>
              <a:r>
                <a:rPr lang="en-US" altLang="x-none" sz="3600" dirty="0" smtClean="0">
                  <a:solidFill>
                    <a:schemeClr val="tx1"/>
                  </a:solidFill>
                  <a:latin typeface="Dosis" charset="0"/>
                  <a:ea typeface="Dosis" charset="0"/>
                  <a:cs typeface="Dosis" charset="0"/>
                  <a:sym typeface="Poppins Medium" charset="0"/>
                </a:rPr>
                <a:t>by </a:t>
              </a:r>
              <a:r>
                <a:rPr lang="en-US" altLang="x-none" sz="3600" dirty="0" err="1" smtClean="0">
                  <a:solidFill>
                    <a:schemeClr val="tx1"/>
                  </a:solidFill>
                  <a:latin typeface="Dosis" charset="0"/>
                  <a:ea typeface="Dosis" charset="0"/>
                  <a:cs typeface="Dosis" charset="0"/>
                  <a:sym typeface="Poppins Medium" charset="0"/>
                </a:rPr>
                <a:t>HiSlide.io</a:t>
              </a:r>
              <a:endParaRPr lang="x-none" altLang="x-none" sz="3600" dirty="0" smtClean="0">
                <a:solidFill>
                  <a:schemeClr val="tx1"/>
                </a:solidFill>
                <a:latin typeface="Dosis" charset="0"/>
                <a:ea typeface="Dosis" charset="0"/>
                <a:cs typeface="Dosis" charset="0"/>
                <a:sym typeface="Poppins Medium" charset="0"/>
              </a:endParaRPr>
            </a:p>
            <a:p>
              <a:pPr eaLnBrk="1">
                <a:defRPr/>
              </a:pPr>
              <a:endParaRPr lang="x-none" altLang="x-none" sz="3600" dirty="0">
                <a:solidFill>
                  <a:schemeClr val="tx1"/>
                </a:solidFill>
                <a:latin typeface="Dosis" charset="0"/>
                <a:ea typeface="Dosis" charset="0"/>
                <a:cs typeface="Dosis" charset="0"/>
                <a:sym typeface="Poppins Medium" charset="0"/>
              </a:endParaRPr>
            </a:p>
          </p:txBody>
        </p:sp>
      </p:grpSp>
      <p:sp>
        <p:nvSpPr>
          <p:cNvPr id="5" name="Rectangle 4"/>
          <p:cNvSpPr>
            <a:spLocks noGrp="1"/>
          </p:cNvSpPr>
          <p:nvPr userDrawn="1">
            <p:ph type="sldNum" sz="quarter" idx="10"/>
          </p:nvPr>
        </p:nvSpPr>
        <p:spPr>
          <a:xfrm>
            <a:off x="22545677" y="12496800"/>
            <a:ext cx="895350" cy="482600"/>
          </a:xfrm>
        </p:spPr>
        <p:txBody>
          <a:bodyPr/>
          <a:lstStyle>
            <a:lvl1pPr>
              <a:defRPr b="0" i="0">
                <a:solidFill>
                  <a:schemeClr val="tx1"/>
                </a:solidFill>
                <a:latin typeface="Dosis" charset="0"/>
                <a:ea typeface="Dosis" charset="0"/>
                <a:cs typeface="Dosis" charset="0"/>
              </a:defRPr>
            </a:lvl1pPr>
          </a:lstStyle>
          <a:p>
            <a:pPr>
              <a:defRPr/>
            </a:pPr>
            <a:fld id="{8FE0CC44-A574-4A4A-B264-09CF436B596E}" type="slidenum">
              <a:rPr lang="x-none" altLang="x-none"/>
              <a:pPr>
                <a:defRPr/>
              </a:pPr>
              <a:t>‹#›</a:t>
            </a:fld>
            <a:endParaRPr lang="x-none" altLang="x-none" dirty="0"/>
          </a:p>
        </p:txBody>
      </p:sp>
    </p:spTree>
    <p:extLst>
      <p:ext uri="{BB962C8B-B14F-4D97-AF65-F5344CB8AC3E}">
        <p14:creationId xmlns:p14="http://schemas.microsoft.com/office/powerpoint/2010/main" val="102698034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792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7613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26025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59926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6630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31376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44306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90436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p:cNvSpPr>
            <a:spLocks noGrp="1"/>
          </p:cNvSpPr>
          <p:nvPr>
            <p:ph type="pic" idx="1"/>
          </p:nvPr>
        </p:nvSpPr>
        <p:spPr>
          <a:xfrm>
            <a:off x="10366376"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1521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763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_BG_Title, Content, Photo">
    <p:bg>
      <p:bgPr>
        <a:gradFill flip="none" rotWithShape="1">
          <a:gsLst>
            <a:gs pos="0">
              <a:srgbClr val="555555"/>
            </a:gs>
            <a:gs pos="100000">
              <a:srgbClr val="3A3A3A"/>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17" name="Group 4"/>
          <p:cNvGrpSpPr>
            <a:grpSpLocks/>
          </p:cNvGrpSpPr>
          <p:nvPr userDrawn="1"/>
        </p:nvGrpSpPr>
        <p:grpSpPr bwMode="auto">
          <a:xfrm>
            <a:off x="1122364" y="12111041"/>
            <a:ext cx="3796828" cy="1084813"/>
            <a:chOff x="1122411" y="12110698"/>
            <a:chExt cx="3796193" cy="1086072"/>
          </a:xfrm>
        </p:grpSpPr>
        <p:sp>
          <p:nvSpPr>
            <p:cNvPr id="18" name="TextBox 5"/>
            <p:cNvSpPr txBox="1">
              <a:spLocks noChangeArrowheads="1"/>
            </p:cNvSpPr>
            <p:nvPr userDrawn="1"/>
          </p:nvSpPr>
          <p:spPr bwMode="auto">
            <a:xfrm>
              <a:off x="1122411" y="12611316"/>
              <a:ext cx="2212606" cy="58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x-none" sz="1600">
                  <a:solidFill>
                    <a:srgbClr val="BDBEBD"/>
                  </a:solidFill>
                  <a:latin typeface="Dosis" charset="0"/>
                  <a:ea typeface="Dosis" charset="0"/>
                  <a:cs typeface="Dosis" charset="0"/>
                </a:rPr>
                <a:t>Multipurpose Template</a:t>
              </a:r>
            </a:p>
          </p:txBody>
        </p:sp>
        <p:sp>
          <p:nvSpPr>
            <p:cNvPr id="19" name="Text Box 3"/>
            <p:cNvSpPr txBox="1">
              <a:spLocks/>
            </p:cNvSpPr>
            <p:nvPr userDrawn="1"/>
          </p:nvSpPr>
          <p:spPr bwMode="auto">
            <a:xfrm>
              <a:off x="1154155" y="12110698"/>
              <a:ext cx="3764449" cy="6277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marL="0" marR="0" indent="0" algn="l" defTabSz="825500" rtl="0" eaLnBrk="1" fontAlgn="base" latinLnBrk="0" hangingPunct="0">
                <a:lnSpc>
                  <a:spcPct val="100000"/>
                </a:lnSpc>
                <a:spcBef>
                  <a:spcPct val="0"/>
                </a:spcBef>
                <a:spcAft>
                  <a:spcPct val="0"/>
                </a:spcAft>
                <a:buClrTx/>
                <a:buSzTx/>
                <a:buFontTx/>
                <a:buNone/>
                <a:tabLst/>
                <a:defRPr/>
              </a:pPr>
              <a:r>
                <a:rPr lang="en-US" altLang="x-none" sz="3600" dirty="0" smtClean="0">
                  <a:solidFill>
                    <a:schemeClr val="tx1"/>
                  </a:solidFill>
                  <a:latin typeface="Dosis" charset="0"/>
                  <a:ea typeface="Dosis" charset="0"/>
                  <a:cs typeface="Dosis" charset="0"/>
                  <a:sym typeface="Poppins Medium" charset="0"/>
                </a:rPr>
                <a:t>P</a:t>
              </a:r>
              <a:r>
                <a:rPr lang="en-US" altLang="x-none" sz="3600" dirty="0" smtClean="0">
                  <a:solidFill>
                    <a:schemeClr val="accent1"/>
                  </a:solidFill>
                  <a:latin typeface="Dosis" charset="0"/>
                  <a:ea typeface="Dosis" charset="0"/>
                  <a:cs typeface="Dosis" charset="0"/>
                  <a:sym typeface="Poppins Medium" charset="0"/>
                </a:rPr>
                <a:t>!</a:t>
              </a:r>
              <a:r>
                <a:rPr lang="en-US" altLang="x-none" sz="3600" dirty="0" smtClean="0">
                  <a:solidFill>
                    <a:schemeClr val="tx1"/>
                  </a:solidFill>
                  <a:latin typeface="Dosis" charset="0"/>
                  <a:ea typeface="Dosis" charset="0"/>
                  <a:cs typeface="Dosis" charset="0"/>
                  <a:sym typeface="Poppins Medium" charset="0"/>
                </a:rPr>
                <a:t>CANTO</a:t>
              </a:r>
              <a:r>
                <a:rPr lang="en-US" altLang="x-none" sz="3600" baseline="0" dirty="0" smtClean="0">
                  <a:solidFill>
                    <a:schemeClr val="tx1"/>
                  </a:solidFill>
                  <a:latin typeface="Dosis" charset="0"/>
                  <a:ea typeface="Dosis" charset="0"/>
                  <a:cs typeface="Dosis" charset="0"/>
                  <a:sym typeface="Poppins Medium" charset="0"/>
                </a:rPr>
                <a:t> </a:t>
              </a:r>
              <a:r>
                <a:rPr lang="en-US" altLang="x-none" sz="3600" dirty="0" smtClean="0">
                  <a:solidFill>
                    <a:schemeClr val="tx1"/>
                  </a:solidFill>
                  <a:latin typeface="Dosis" charset="0"/>
                  <a:ea typeface="Dosis" charset="0"/>
                  <a:cs typeface="Dosis" charset="0"/>
                  <a:sym typeface="Poppins Medium" charset="0"/>
                </a:rPr>
                <a:t>by </a:t>
              </a:r>
              <a:r>
                <a:rPr lang="en-US" altLang="x-none" sz="3600" dirty="0" err="1" smtClean="0">
                  <a:solidFill>
                    <a:schemeClr val="tx1"/>
                  </a:solidFill>
                  <a:latin typeface="Dosis" charset="0"/>
                  <a:ea typeface="Dosis" charset="0"/>
                  <a:cs typeface="Dosis" charset="0"/>
                  <a:sym typeface="Poppins Medium" charset="0"/>
                </a:rPr>
                <a:t>HiSlide.io</a:t>
              </a:r>
              <a:endParaRPr lang="x-none" altLang="x-none" sz="3600" dirty="0" smtClean="0">
                <a:solidFill>
                  <a:schemeClr val="tx1"/>
                </a:solidFill>
                <a:latin typeface="Dosis" charset="0"/>
                <a:ea typeface="Dosis" charset="0"/>
                <a:cs typeface="Dosis" charset="0"/>
                <a:sym typeface="Poppins Medium" charset="0"/>
              </a:endParaRPr>
            </a:p>
          </p:txBody>
        </p:sp>
      </p:grpSp>
      <p:sp>
        <p:nvSpPr>
          <p:cNvPr id="7" name="Picture Placeholder 6"/>
          <p:cNvSpPr>
            <a:spLocks noGrp="1"/>
          </p:cNvSpPr>
          <p:nvPr>
            <p:ph type="pic" sz="quarter" idx="11"/>
          </p:nvPr>
        </p:nvSpPr>
        <p:spPr>
          <a:xfrm>
            <a:off x="7368010" y="3401616"/>
            <a:ext cx="1655764" cy="1655764"/>
          </a:xfrm>
        </p:spPr>
        <p:txBody>
          <a:bodyPr/>
          <a:lstStyle/>
          <a:p>
            <a:pPr lvl="0"/>
            <a:endParaRPr lang="en-US" noProof="0">
              <a:sym typeface="Poppins" charset="0"/>
            </a:endParaRPr>
          </a:p>
        </p:txBody>
      </p:sp>
      <p:sp>
        <p:nvSpPr>
          <p:cNvPr id="8" name="Picture Placeholder 6"/>
          <p:cNvSpPr>
            <a:spLocks noGrp="1"/>
          </p:cNvSpPr>
          <p:nvPr>
            <p:ph type="pic" sz="quarter" idx="12"/>
          </p:nvPr>
        </p:nvSpPr>
        <p:spPr>
          <a:xfrm>
            <a:off x="9492110" y="3401616"/>
            <a:ext cx="1655764" cy="1655764"/>
          </a:xfrm>
        </p:spPr>
        <p:txBody>
          <a:bodyPr/>
          <a:lstStyle/>
          <a:p>
            <a:pPr lvl="0"/>
            <a:endParaRPr lang="en-US" noProof="0">
              <a:sym typeface="Poppins" charset="0"/>
            </a:endParaRPr>
          </a:p>
        </p:txBody>
      </p:sp>
      <p:sp>
        <p:nvSpPr>
          <p:cNvPr id="9" name="Picture Placeholder 6"/>
          <p:cNvSpPr>
            <a:spLocks noGrp="1"/>
          </p:cNvSpPr>
          <p:nvPr>
            <p:ph type="pic" sz="quarter" idx="13"/>
          </p:nvPr>
        </p:nvSpPr>
        <p:spPr>
          <a:xfrm>
            <a:off x="11616210" y="3401616"/>
            <a:ext cx="1655764" cy="1655764"/>
          </a:xfrm>
        </p:spPr>
        <p:txBody>
          <a:bodyPr/>
          <a:lstStyle/>
          <a:p>
            <a:pPr lvl="0"/>
            <a:endParaRPr lang="en-US" noProof="0">
              <a:sym typeface="Poppins" charset="0"/>
            </a:endParaRPr>
          </a:p>
        </p:txBody>
      </p:sp>
      <p:sp>
        <p:nvSpPr>
          <p:cNvPr id="10" name="Picture Placeholder 6"/>
          <p:cNvSpPr>
            <a:spLocks noGrp="1"/>
          </p:cNvSpPr>
          <p:nvPr>
            <p:ph type="pic" sz="quarter" idx="14"/>
          </p:nvPr>
        </p:nvSpPr>
        <p:spPr>
          <a:xfrm>
            <a:off x="13740310" y="3401616"/>
            <a:ext cx="1655764" cy="1655764"/>
          </a:xfrm>
        </p:spPr>
        <p:txBody>
          <a:bodyPr/>
          <a:lstStyle/>
          <a:p>
            <a:pPr lvl="0"/>
            <a:endParaRPr lang="en-US" noProof="0">
              <a:sym typeface="Poppins" charset="0"/>
            </a:endParaRPr>
          </a:p>
        </p:txBody>
      </p:sp>
      <p:sp>
        <p:nvSpPr>
          <p:cNvPr id="11" name="Picture Placeholder 6"/>
          <p:cNvSpPr>
            <a:spLocks noGrp="1"/>
          </p:cNvSpPr>
          <p:nvPr>
            <p:ph type="pic" sz="quarter" idx="15"/>
          </p:nvPr>
        </p:nvSpPr>
        <p:spPr>
          <a:xfrm>
            <a:off x="15864408" y="3401616"/>
            <a:ext cx="1655764" cy="1655764"/>
          </a:xfrm>
        </p:spPr>
        <p:txBody>
          <a:bodyPr/>
          <a:lstStyle/>
          <a:p>
            <a:pPr lvl="0"/>
            <a:endParaRPr lang="en-US" noProof="0">
              <a:sym typeface="Poppins" charset="0"/>
            </a:endParaRPr>
          </a:p>
        </p:txBody>
      </p:sp>
      <p:sp>
        <p:nvSpPr>
          <p:cNvPr id="12" name="Picture Placeholder 6"/>
          <p:cNvSpPr>
            <a:spLocks noGrp="1"/>
          </p:cNvSpPr>
          <p:nvPr>
            <p:ph type="pic" sz="quarter" idx="16"/>
          </p:nvPr>
        </p:nvSpPr>
        <p:spPr>
          <a:xfrm>
            <a:off x="7368010" y="5417840"/>
            <a:ext cx="1655764" cy="1655764"/>
          </a:xfrm>
        </p:spPr>
        <p:txBody>
          <a:bodyPr/>
          <a:lstStyle/>
          <a:p>
            <a:pPr lvl="0"/>
            <a:endParaRPr lang="en-US" noProof="0">
              <a:sym typeface="Poppins" charset="0"/>
            </a:endParaRPr>
          </a:p>
        </p:txBody>
      </p:sp>
      <p:sp>
        <p:nvSpPr>
          <p:cNvPr id="13" name="Picture Placeholder 6"/>
          <p:cNvSpPr>
            <a:spLocks noGrp="1"/>
          </p:cNvSpPr>
          <p:nvPr>
            <p:ph type="pic" sz="quarter" idx="17"/>
          </p:nvPr>
        </p:nvSpPr>
        <p:spPr>
          <a:xfrm>
            <a:off x="9492110" y="5417840"/>
            <a:ext cx="1655764" cy="1655764"/>
          </a:xfrm>
        </p:spPr>
        <p:txBody>
          <a:bodyPr/>
          <a:lstStyle/>
          <a:p>
            <a:pPr lvl="0"/>
            <a:endParaRPr lang="en-US" noProof="0">
              <a:sym typeface="Poppins" charset="0"/>
            </a:endParaRPr>
          </a:p>
        </p:txBody>
      </p:sp>
      <p:sp>
        <p:nvSpPr>
          <p:cNvPr id="14" name="Picture Placeholder 6"/>
          <p:cNvSpPr>
            <a:spLocks noGrp="1"/>
          </p:cNvSpPr>
          <p:nvPr>
            <p:ph type="pic" sz="quarter" idx="18"/>
          </p:nvPr>
        </p:nvSpPr>
        <p:spPr>
          <a:xfrm>
            <a:off x="11616210" y="5417840"/>
            <a:ext cx="1655764" cy="1655764"/>
          </a:xfrm>
        </p:spPr>
        <p:txBody>
          <a:bodyPr/>
          <a:lstStyle/>
          <a:p>
            <a:pPr lvl="0"/>
            <a:endParaRPr lang="en-US" noProof="0">
              <a:sym typeface="Poppins" charset="0"/>
            </a:endParaRPr>
          </a:p>
        </p:txBody>
      </p:sp>
      <p:sp>
        <p:nvSpPr>
          <p:cNvPr id="15" name="Picture Placeholder 6"/>
          <p:cNvSpPr>
            <a:spLocks noGrp="1"/>
          </p:cNvSpPr>
          <p:nvPr>
            <p:ph type="pic" sz="quarter" idx="19"/>
          </p:nvPr>
        </p:nvSpPr>
        <p:spPr>
          <a:xfrm>
            <a:off x="13740310" y="5417840"/>
            <a:ext cx="1655764" cy="1655764"/>
          </a:xfrm>
        </p:spPr>
        <p:txBody>
          <a:bodyPr/>
          <a:lstStyle/>
          <a:p>
            <a:pPr lvl="0"/>
            <a:endParaRPr lang="en-US" noProof="0">
              <a:sym typeface="Poppins" charset="0"/>
            </a:endParaRPr>
          </a:p>
        </p:txBody>
      </p:sp>
      <p:sp>
        <p:nvSpPr>
          <p:cNvPr id="16" name="Picture Placeholder 6"/>
          <p:cNvSpPr>
            <a:spLocks noGrp="1"/>
          </p:cNvSpPr>
          <p:nvPr>
            <p:ph type="pic" sz="quarter" idx="20"/>
          </p:nvPr>
        </p:nvSpPr>
        <p:spPr>
          <a:xfrm>
            <a:off x="15864408" y="5417840"/>
            <a:ext cx="1655764" cy="1655764"/>
          </a:xfrm>
        </p:spPr>
        <p:txBody>
          <a:bodyPr/>
          <a:lstStyle/>
          <a:p>
            <a:pPr lvl="0"/>
            <a:endParaRPr lang="en-US" noProof="0">
              <a:sym typeface="Poppins" charset="0"/>
            </a:endParaRPr>
          </a:p>
        </p:txBody>
      </p:sp>
      <p:sp>
        <p:nvSpPr>
          <p:cNvPr id="20" name="Rectangle 19"/>
          <p:cNvSpPr>
            <a:spLocks noGrp="1"/>
          </p:cNvSpPr>
          <p:nvPr userDrawn="1">
            <p:ph type="sldNum" sz="quarter" idx="21"/>
          </p:nvPr>
        </p:nvSpPr>
        <p:spPr>
          <a:xfrm>
            <a:off x="22545677" y="12496800"/>
            <a:ext cx="895350" cy="482600"/>
          </a:xfrm>
        </p:spPr>
        <p:txBody>
          <a:bodyPr/>
          <a:lstStyle>
            <a:lvl1pPr>
              <a:defRPr b="0" i="0">
                <a:solidFill>
                  <a:schemeClr val="tx1"/>
                </a:solidFill>
                <a:latin typeface="Dosis" charset="0"/>
                <a:ea typeface="Dosis" charset="0"/>
                <a:cs typeface="Dosis" charset="0"/>
              </a:defRPr>
            </a:lvl1pPr>
          </a:lstStyle>
          <a:p>
            <a:pPr>
              <a:defRPr/>
            </a:pPr>
            <a:fld id="{58CD580B-ED4F-1148-B48B-24C3761D60A0}" type="slidenum">
              <a:rPr lang="x-none" altLang="x-none"/>
              <a:pPr>
                <a:defRPr/>
              </a:pPr>
              <a:t>‹#›</a:t>
            </a:fld>
            <a:endParaRPr lang="x-none" altLang="x-none" dirty="0"/>
          </a:p>
        </p:txBody>
      </p:sp>
    </p:spTree>
    <p:extLst>
      <p:ext uri="{BB962C8B-B14F-4D97-AF65-F5344CB8AC3E}">
        <p14:creationId xmlns:p14="http://schemas.microsoft.com/office/powerpoint/2010/main" val="113252024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27A0D-B404-4A8A-AEDE-AD4882E93C83}"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852AAC-9D20-435D-BA23-8476C7B8A96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4487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37345" y="5741269"/>
            <a:ext cx="11864446" cy="1422162"/>
          </a:xfrm>
          <a:prstGeom prst="rect">
            <a:avLst/>
          </a:prstGeom>
        </p:spPr>
        <p:txBody>
          <a:bodyPr>
            <a:normAutofit/>
          </a:bodyPr>
          <a:lstStyle>
            <a:lvl1pPr algn="ctr">
              <a:defRPr sz="72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a:xfrm>
            <a:off x="1676400" y="12712701"/>
            <a:ext cx="5486400" cy="730250"/>
          </a:xfrm>
          <a:prstGeom prst="rect">
            <a:avLst/>
          </a:prstGeom>
        </p:spPr>
        <p:txBody>
          <a:bodyPr/>
          <a:lstStyle/>
          <a:p>
            <a:fld id="{425404F2-BE9A-4460-8815-8F645183555F}" type="datetimeFigureOut">
              <a:rPr lang="en-US" smtClean="0">
                <a:solidFill>
                  <a:prstClr val="black">
                    <a:tint val="75000"/>
                  </a:prstClr>
                </a:solidFill>
              </a:rPr>
              <a:pPr/>
              <a:t>5/25/2019</a:t>
            </a:fld>
            <a:endParaRPr lang="en-US">
              <a:solidFill>
                <a:prstClr val="black">
                  <a:tint val="75000"/>
                </a:prstClr>
              </a:solidFill>
            </a:endParaRPr>
          </a:p>
        </p:txBody>
      </p:sp>
      <p:sp>
        <p:nvSpPr>
          <p:cNvPr id="4" name="Footer Placeholder 3"/>
          <p:cNvSpPr>
            <a:spLocks noGrp="1"/>
          </p:cNvSpPr>
          <p:nvPr>
            <p:ph type="ftr" sz="quarter" idx="11"/>
          </p:nvPr>
        </p:nvSpPr>
        <p:spPr>
          <a:xfrm>
            <a:off x="8077200" y="12712701"/>
            <a:ext cx="8229600" cy="730250"/>
          </a:xfrm>
          <a:prstGeom prst="rect">
            <a:avLst/>
          </a:prstGeom>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17221200" y="12712701"/>
            <a:ext cx="5486400" cy="730250"/>
          </a:xfrm>
          <a:prstGeom prst="rect">
            <a:avLst/>
          </a:prstGeom>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562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ey_bg">
    <p:bg>
      <p:bgPr>
        <a:solidFill>
          <a:srgbClr val="DADAD8"/>
        </a:solidFill>
        <a:effectLst/>
      </p:bgPr>
    </p:bg>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1122364" y="12111041"/>
            <a:ext cx="3868836" cy="1084813"/>
            <a:chOff x="1122411" y="12110698"/>
            <a:chExt cx="3868189" cy="1086072"/>
          </a:xfrm>
        </p:grpSpPr>
        <p:sp>
          <p:nvSpPr>
            <p:cNvPr id="3" name="TextBox 5"/>
            <p:cNvSpPr txBox="1">
              <a:spLocks noChangeArrowheads="1"/>
            </p:cNvSpPr>
            <p:nvPr userDrawn="1"/>
          </p:nvSpPr>
          <p:spPr bwMode="auto">
            <a:xfrm>
              <a:off x="1122411" y="12611316"/>
              <a:ext cx="2212606" cy="58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x-none" sz="1600">
                  <a:solidFill>
                    <a:srgbClr val="9B999C"/>
                  </a:solidFill>
                  <a:latin typeface="Dosis" charset="0"/>
                  <a:ea typeface="Dosis" charset="0"/>
                  <a:cs typeface="Dosis" charset="0"/>
                </a:rPr>
                <a:t>Multipurpose Template</a:t>
              </a:r>
            </a:p>
          </p:txBody>
        </p:sp>
        <p:sp>
          <p:nvSpPr>
            <p:cNvPr id="4" name="Text Box 3"/>
            <p:cNvSpPr txBox="1">
              <a:spLocks/>
            </p:cNvSpPr>
            <p:nvPr userDrawn="1"/>
          </p:nvSpPr>
          <p:spPr bwMode="auto">
            <a:xfrm>
              <a:off x="1154155" y="12110698"/>
              <a:ext cx="3836445" cy="6277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3600" dirty="0" smtClean="0">
                  <a:solidFill>
                    <a:srgbClr val="3B3B39"/>
                  </a:solidFill>
                  <a:latin typeface="Dosis" charset="0"/>
                  <a:ea typeface="Dosis" charset="0"/>
                  <a:cs typeface="Dosis" charset="0"/>
                  <a:sym typeface="Poppins Medium" charset="0"/>
                </a:rPr>
                <a:t>P</a:t>
              </a:r>
              <a:r>
                <a:rPr lang="en-US" altLang="x-none" sz="3600" dirty="0" smtClean="0">
                  <a:solidFill>
                    <a:schemeClr val="accent1"/>
                  </a:solidFill>
                  <a:latin typeface="Dosis" charset="0"/>
                  <a:ea typeface="Dosis" charset="0"/>
                  <a:cs typeface="Dosis" charset="0"/>
                  <a:sym typeface="Poppins Medium" charset="0"/>
                </a:rPr>
                <a:t>!</a:t>
              </a:r>
              <a:r>
                <a:rPr lang="en-US" altLang="x-none" sz="3600" dirty="0" smtClean="0">
                  <a:solidFill>
                    <a:srgbClr val="3B3B39"/>
                  </a:solidFill>
                  <a:latin typeface="Dosis" charset="0"/>
                  <a:ea typeface="Dosis" charset="0"/>
                  <a:cs typeface="Dosis" charset="0"/>
                  <a:sym typeface="Poppins Medium" charset="0"/>
                </a:rPr>
                <a:t>CANTO by </a:t>
              </a:r>
              <a:r>
                <a:rPr lang="en-US" altLang="x-none" sz="3600" dirty="0" err="1" smtClean="0">
                  <a:solidFill>
                    <a:srgbClr val="3B3B39"/>
                  </a:solidFill>
                  <a:latin typeface="Dosis" charset="0"/>
                  <a:ea typeface="Dosis" charset="0"/>
                  <a:cs typeface="Dosis" charset="0"/>
                  <a:sym typeface="Poppins Medium" charset="0"/>
                </a:rPr>
                <a:t>HiSlide.io</a:t>
              </a:r>
              <a:endParaRPr lang="x-none" altLang="x-none" sz="3600" dirty="0">
                <a:solidFill>
                  <a:srgbClr val="3B3B39"/>
                </a:solidFill>
                <a:latin typeface="Dosis" charset="0"/>
                <a:ea typeface="Dosis" charset="0"/>
                <a:cs typeface="Dosis" charset="0"/>
                <a:sym typeface="Poppins Medium" charset="0"/>
              </a:endParaRPr>
            </a:p>
          </p:txBody>
        </p:sp>
      </p:grpSp>
      <p:sp>
        <p:nvSpPr>
          <p:cNvPr id="5" name="Rectangle 4"/>
          <p:cNvSpPr>
            <a:spLocks noGrp="1"/>
          </p:cNvSpPr>
          <p:nvPr userDrawn="1">
            <p:ph type="sldNum" sz="quarter" idx="10"/>
          </p:nvPr>
        </p:nvSpPr>
        <p:spPr>
          <a:xfrm>
            <a:off x="22545677" y="12496800"/>
            <a:ext cx="895350" cy="482600"/>
          </a:xfrm>
        </p:spPr>
        <p:txBody>
          <a:bodyPr/>
          <a:lstStyle>
            <a:lvl1pPr>
              <a:defRPr b="0" i="0">
                <a:solidFill>
                  <a:schemeClr val="accent5"/>
                </a:solidFill>
                <a:latin typeface="Dosis" charset="0"/>
                <a:ea typeface="Dosis" charset="0"/>
                <a:cs typeface="Dosis" charset="0"/>
              </a:defRPr>
            </a:lvl1pPr>
          </a:lstStyle>
          <a:p>
            <a:pPr>
              <a:defRPr/>
            </a:pPr>
            <a:fld id="{A90807D5-BFF1-D44B-83F4-5C5872830F42}" type="slidenum">
              <a:rPr lang="x-none" altLang="x-none"/>
              <a:pPr>
                <a:defRPr/>
              </a:pPr>
              <a:t>‹#›</a:t>
            </a:fld>
            <a:endParaRPr lang="x-none" altLang="x-none"/>
          </a:p>
        </p:txBody>
      </p:sp>
    </p:spTree>
    <p:extLst>
      <p:ext uri="{BB962C8B-B14F-4D97-AF65-F5344CB8AC3E}">
        <p14:creationId xmlns:p14="http://schemas.microsoft.com/office/powerpoint/2010/main" val="11202447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sldNum" sz="quarter" idx="10"/>
          </p:nvPr>
        </p:nvSpPr>
        <p:spPr>
          <a:xfrm>
            <a:off x="22545677" y="12496800"/>
            <a:ext cx="895350" cy="482600"/>
          </a:xfrm>
        </p:spPr>
        <p:txBody>
          <a:bodyPr/>
          <a:lstStyle>
            <a:lvl1pPr>
              <a:defRPr b="0" i="0">
                <a:solidFill>
                  <a:schemeClr val="accent5"/>
                </a:solidFill>
                <a:latin typeface="Dosis" charset="0"/>
                <a:ea typeface="Dosis" charset="0"/>
                <a:cs typeface="Dosis" charset="0"/>
              </a:defRPr>
            </a:lvl1pPr>
          </a:lstStyle>
          <a:p>
            <a:pPr>
              <a:defRPr/>
            </a:pPr>
            <a:fld id="{C613AE58-5C94-A744-87B4-3CB9AE0743E2}" type="slidenum">
              <a:rPr lang="x-none" altLang="x-none"/>
              <a:pPr>
                <a:defRPr/>
              </a:pPr>
              <a:t>‹#›</a:t>
            </a:fld>
            <a:endParaRPr lang="x-none" altLang="x-none"/>
          </a:p>
        </p:txBody>
      </p:sp>
    </p:spTree>
    <p:extLst>
      <p:ext uri="{BB962C8B-B14F-4D97-AF65-F5344CB8AC3E}">
        <p14:creationId xmlns:p14="http://schemas.microsoft.com/office/powerpoint/2010/main" val="9648001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ith photo">
    <p:spTree>
      <p:nvGrpSpPr>
        <p:cNvPr id="1" name=""/>
        <p:cNvGrpSpPr/>
        <p:nvPr/>
      </p:nvGrpSpPr>
      <p:grpSpPr>
        <a:xfrm>
          <a:off x="0" y="0"/>
          <a:ext cx="0" cy="0"/>
          <a:chOff x="0" y="0"/>
          <a:chExt cx="0" cy="0"/>
        </a:xfrm>
      </p:grpSpPr>
      <p:grpSp>
        <p:nvGrpSpPr>
          <p:cNvPr id="14" name="Group 4"/>
          <p:cNvGrpSpPr>
            <a:grpSpLocks/>
          </p:cNvGrpSpPr>
          <p:nvPr userDrawn="1"/>
        </p:nvGrpSpPr>
        <p:grpSpPr bwMode="auto">
          <a:xfrm>
            <a:off x="1122364" y="12111041"/>
            <a:ext cx="4444900" cy="1084813"/>
            <a:chOff x="1122411" y="12110698"/>
            <a:chExt cx="4444157" cy="1086072"/>
          </a:xfrm>
        </p:grpSpPr>
        <p:sp>
          <p:nvSpPr>
            <p:cNvPr id="15" name="TextBox 5"/>
            <p:cNvSpPr txBox="1">
              <a:spLocks noChangeArrowheads="1"/>
            </p:cNvSpPr>
            <p:nvPr userDrawn="1"/>
          </p:nvSpPr>
          <p:spPr bwMode="auto">
            <a:xfrm>
              <a:off x="1122411" y="12611316"/>
              <a:ext cx="2212604" cy="58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x-none" sz="1600">
                  <a:solidFill>
                    <a:srgbClr val="9B999C"/>
                  </a:solidFill>
                  <a:latin typeface="Dosis" charset="0"/>
                  <a:ea typeface="Dosis" charset="0"/>
                  <a:cs typeface="Dosis" charset="0"/>
                </a:rPr>
                <a:t>Multipurpose Template</a:t>
              </a:r>
            </a:p>
          </p:txBody>
        </p:sp>
        <p:sp>
          <p:nvSpPr>
            <p:cNvPr id="16" name="Text Box 3"/>
            <p:cNvSpPr txBox="1">
              <a:spLocks/>
            </p:cNvSpPr>
            <p:nvPr userDrawn="1"/>
          </p:nvSpPr>
          <p:spPr bwMode="auto">
            <a:xfrm>
              <a:off x="1154155" y="12110698"/>
              <a:ext cx="4412413" cy="6277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3600" dirty="0" smtClean="0">
                  <a:solidFill>
                    <a:srgbClr val="3B3B39"/>
                  </a:solidFill>
                  <a:latin typeface="Dosis" charset="0"/>
                  <a:ea typeface="Dosis" charset="0"/>
                  <a:cs typeface="Dosis" charset="0"/>
                  <a:sym typeface="Poppins Medium" charset="0"/>
                </a:rPr>
                <a:t>P</a:t>
              </a:r>
              <a:r>
                <a:rPr lang="en-US" altLang="x-none" sz="3600" dirty="0" smtClean="0">
                  <a:solidFill>
                    <a:schemeClr val="accent1"/>
                  </a:solidFill>
                  <a:latin typeface="Dosis" charset="0"/>
                  <a:ea typeface="Dosis" charset="0"/>
                  <a:cs typeface="Dosis" charset="0"/>
                  <a:sym typeface="Poppins Medium" charset="0"/>
                </a:rPr>
                <a:t>!</a:t>
              </a:r>
              <a:r>
                <a:rPr lang="en-US" altLang="x-none" sz="3600" dirty="0" smtClean="0">
                  <a:solidFill>
                    <a:srgbClr val="3B3B39"/>
                  </a:solidFill>
                  <a:latin typeface="Dosis" charset="0"/>
                  <a:ea typeface="Dosis" charset="0"/>
                  <a:cs typeface="Dosis" charset="0"/>
                  <a:sym typeface="Poppins Medium" charset="0"/>
                </a:rPr>
                <a:t>CANTO by </a:t>
              </a:r>
              <a:r>
                <a:rPr lang="en-US" altLang="x-none" sz="3600" dirty="0" err="1" smtClean="0">
                  <a:solidFill>
                    <a:srgbClr val="3B3B39"/>
                  </a:solidFill>
                  <a:latin typeface="Dosis" charset="0"/>
                  <a:ea typeface="Dosis" charset="0"/>
                  <a:cs typeface="Dosis" charset="0"/>
                  <a:sym typeface="Poppins Medium" charset="0"/>
                </a:rPr>
                <a:t>HiSlide.io</a:t>
              </a:r>
              <a:endParaRPr lang="x-none" altLang="x-none" sz="3600" dirty="0">
                <a:solidFill>
                  <a:srgbClr val="3B3B39"/>
                </a:solidFill>
                <a:latin typeface="Dosis" charset="0"/>
                <a:ea typeface="Dosis" charset="0"/>
                <a:cs typeface="Dosis" charset="0"/>
                <a:sym typeface="Poppins Medium" charset="0"/>
              </a:endParaRPr>
            </a:p>
          </p:txBody>
        </p:sp>
      </p:grpSp>
      <p:sp>
        <p:nvSpPr>
          <p:cNvPr id="4" name="Picture Placeholder 3"/>
          <p:cNvSpPr>
            <a:spLocks noGrp="1"/>
          </p:cNvSpPr>
          <p:nvPr>
            <p:ph type="pic" sz="quarter" idx="11"/>
          </p:nvPr>
        </p:nvSpPr>
        <p:spPr>
          <a:xfrm>
            <a:off x="5314459" y="3906441"/>
            <a:ext cx="2447926" cy="2447926"/>
          </a:xfrm>
        </p:spPr>
        <p:txBody>
          <a:bodyPr/>
          <a:lstStyle/>
          <a:p>
            <a:pPr lvl="0"/>
            <a:endParaRPr lang="en-US" noProof="0" smtClean="0">
              <a:sym typeface="Poppins" charset="0"/>
            </a:endParaRPr>
          </a:p>
        </p:txBody>
      </p:sp>
      <p:sp>
        <p:nvSpPr>
          <p:cNvPr id="5" name="Picture Placeholder 3"/>
          <p:cNvSpPr>
            <a:spLocks noGrp="1"/>
          </p:cNvSpPr>
          <p:nvPr>
            <p:ph type="pic" sz="quarter" idx="12"/>
          </p:nvPr>
        </p:nvSpPr>
        <p:spPr>
          <a:xfrm>
            <a:off x="8265995" y="3906441"/>
            <a:ext cx="2447926" cy="2447926"/>
          </a:xfrm>
        </p:spPr>
        <p:txBody>
          <a:bodyPr/>
          <a:lstStyle/>
          <a:p>
            <a:pPr lvl="0"/>
            <a:endParaRPr lang="en-US" noProof="0" smtClean="0">
              <a:sym typeface="Poppins" charset="0"/>
            </a:endParaRPr>
          </a:p>
        </p:txBody>
      </p:sp>
      <p:sp>
        <p:nvSpPr>
          <p:cNvPr id="6" name="Picture Placeholder 3"/>
          <p:cNvSpPr>
            <a:spLocks noGrp="1"/>
          </p:cNvSpPr>
          <p:nvPr>
            <p:ph type="pic" sz="quarter" idx="13"/>
          </p:nvPr>
        </p:nvSpPr>
        <p:spPr>
          <a:xfrm>
            <a:off x="11183889" y="3906441"/>
            <a:ext cx="2447926" cy="2447926"/>
          </a:xfrm>
        </p:spPr>
        <p:txBody>
          <a:bodyPr/>
          <a:lstStyle/>
          <a:p>
            <a:pPr lvl="0"/>
            <a:endParaRPr lang="en-US" noProof="0" smtClean="0">
              <a:sym typeface="Poppins" charset="0"/>
            </a:endParaRPr>
          </a:p>
        </p:txBody>
      </p:sp>
      <p:sp>
        <p:nvSpPr>
          <p:cNvPr id="7" name="Picture Placeholder 3"/>
          <p:cNvSpPr>
            <a:spLocks noGrp="1"/>
          </p:cNvSpPr>
          <p:nvPr>
            <p:ph type="pic" sz="quarter" idx="14"/>
          </p:nvPr>
        </p:nvSpPr>
        <p:spPr>
          <a:xfrm>
            <a:off x="14135423" y="3906441"/>
            <a:ext cx="2447926" cy="2447926"/>
          </a:xfrm>
        </p:spPr>
        <p:txBody>
          <a:bodyPr/>
          <a:lstStyle/>
          <a:p>
            <a:pPr lvl="0"/>
            <a:endParaRPr lang="en-US" noProof="0" smtClean="0">
              <a:sym typeface="Poppins" charset="0"/>
            </a:endParaRPr>
          </a:p>
        </p:txBody>
      </p:sp>
      <p:sp>
        <p:nvSpPr>
          <p:cNvPr id="8" name="Picture Placeholder 3"/>
          <p:cNvSpPr>
            <a:spLocks noGrp="1"/>
          </p:cNvSpPr>
          <p:nvPr>
            <p:ph type="pic" sz="quarter" idx="15"/>
          </p:nvPr>
        </p:nvSpPr>
        <p:spPr>
          <a:xfrm>
            <a:off x="17086959" y="3906441"/>
            <a:ext cx="2447926" cy="2447926"/>
          </a:xfrm>
        </p:spPr>
        <p:txBody>
          <a:bodyPr/>
          <a:lstStyle/>
          <a:p>
            <a:pPr lvl="0"/>
            <a:endParaRPr lang="en-US" noProof="0" smtClean="0">
              <a:sym typeface="Poppins" charset="0"/>
            </a:endParaRPr>
          </a:p>
        </p:txBody>
      </p:sp>
      <p:sp>
        <p:nvSpPr>
          <p:cNvPr id="9" name="Picture Placeholder 3"/>
          <p:cNvSpPr>
            <a:spLocks noGrp="1"/>
          </p:cNvSpPr>
          <p:nvPr>
            <p:ph type="pic" sz="quarter" idx="16"/>
          </p:nvPr>
        </p:nvSpPr>
        <p:spPr>
          <a:xfrm>
            <a:off x="5314459" y="6858001"/>
            <a:ext cx="2447926" cy="2447926"/>
          </a:xfrm>
        </p:spPr>
        <p:txBody>
          <a:bodyPr/>
          <a:lstStyle/>
          <a:p>
            <a:pPr lvl="0"/>
            <a:endParaRPr lang="en-US" noProof="0" smtClean="0">
              <a:sym typeface="Poppins" charset="0"/>
            </a:endParaRPr>
          </a:p>
        </p:txBody>
      </p:sp>
      <p:sp>
        <p:nvSpPr>
          <p:cNvPr id="10" name="Picture Placeholder 3"/>
          <p:cNvSpPr>
            <a:spLocks noGrp="1"/>
          </p:cNvSpPr>
          <p:nvPr>
            <p:ph type="pic" sz="quarter" idx="17"/>
          </p:nvPr>
        </p:nvSpPr>
        <p:spPr>
          <a:xfrm>
            <a:off x="8265995" y="6858001"/>
            <a:ext cx="2447926" cy="2447926"/>
          </a:xfrm>
        </p:spPr>
        <p:txBody>
          <a:bodyPr/>
          <a:lstStyle/>
          <a:p>
            <a:pPr lvl="0"/>
            <a:endParaRPr lang="en-US" noProof="0" smtClean="0">
              <a:sym typeface="Poppins" charset="0"/>
            </a:endParaRPr>
          </a:p>
        </p:txBody>
      </p:sp>
      <p:sp>
        <p:nvSpPr>
          <p:cNvPr id="11" name="Picture Placeholder 3"/>
          <p:cNvSpPr>
            <a:spLocks noGrp="1"/>
          </p:cNvSpPr>
          <p:nvPr>
            <p:ph type="pic" sz="quarter" idx="18"/>
          </p:nvPr>
        </p:nvSpPr>
        <p:spPr>
          <a:xfrm>
            <a:off x="11183889" y="6858001"/>
            <a:ext cx="2447926" cy="2447926"/>
          </a:xfrm>
        </p:spPr>
        <p:txBody>
          <a:bodyPr/>
          <a:lstStyle/>
          <a:p>
            <a:pPr lvl="0"/>
            <a:endParaRPr lang="en-US" noProof="0" smtClean="0">
              <a:sym typeface="Poppins" charset="0"/>
            </a:endParaRPr>
          </a:p>
        </p:txBody>
      </p:sp>
      <p:sp>
        <p:nvSpPr>
          <p:cNvPr id="12" name="Picture Placeholder 3"/>
          <p:cNvSpPr>
            <a:spLocks noGrp="1"/>
          </p:cNvSpPr>
          <p:nvPr>
            <p:ph type="pic" sz="quarter" idx="19"/>
          </p:nvPr>
        </p:nvSpPr>
        <p:spPr>
          <a:xfrm>
            <a:off x="14135423" y="6858001"/>
            <a:ext cx="2447926" cy="2447926"/>
          </a:xfrm>
        </p:spPr>
        <p:txBody>
          <a:bodyPr/>
          <a:lstStyle/>
          <a:p>
            <a:pPr lvl="0"/>
            <a:endParaRPr lang="en-US" noProof="0" smtClean="0">
              <a:sym typeface="Poppins" charset="0"/>
            </a:endParaRPr>
          </a:p>
        </p:txBody>
      </p:sp>
      <p:sp>
        <p:nvSpPr>
          <p:cNvPr id="13" name="Picture Placeholder 3"/>
          <p:cNvSpPr>
            <a:spLocks noGrp="1"/>
          </p:cNvSpPr>
          <p:nvPr>
            <p:ph type="pic" sz="quarter" idx="20"/>
          </p:nvPr>
        </p:nvSpPr>
        <p:spPr>
          <a:xfrm>
            <a:off x="17086959" y="6858001"/>
            <a:ext cx="2447926" cy="2447926"/>
          </a:xfrm>
        </p:spPr>
        <p:txBody>
          <a:bodyPr/>
          <a:lstStyle/>
          <a:p>
            <a:pPr lvl="0"/>
            <a:endParaRPr lang="en-US" noProof="0" smtClean="0">
              <a:sym typeface="Poppins" charset="0"/>
            </a:endParaRPr>
          </a:p>
        </p:txBody>
      </p:sp>
      <p:sp>
        <p:nvSpPr>
          <p:cNvPr id="17" name="Rectangle 4"/>
          <p:cNvSpPr>
            <a:spLocks noGrp="1"/>
          </p:cNvSpPr>
          <p:nvPr>
            <p:ph type="sldNum" sz="quarter" idx="21"/>
          </p:nvPr>
        </p:nvSpPr>
        <p:spPr>
          <a:xfrm>
            <a:off x="22545677" y="12496800"/>
            <a:ext cx="895350" cy="482600"/>
          </a:xfrm>
        </p:spPr>
        <p:txBody>
          <a:bodyPr/>
          <a:lstStyle>
            <a:lvl1pPr>
              <a:defRPr b="0" i="0">
                <a:solidFill>
                  <a:schemeClr val="accent5"/>
                </a:solidFill>
                <a:latin typeface="Dosis" charset="0"/>
                <a:ea typeface="Dosis" charset="0"/>
                <a:cs typeface="Dosis" charset="0"/>
              </a:defRPr>
            </a:lvl1pPr>
          </a:lstStyle>
          <a:p>
            <a:pPr>
              <a:defRPr/>
            </a:pPr>
            <a:fld id="{029EB264-65DE-DD49-A8CC-41DBB245A5C0}" type="slidenum">
              <a:rPr lang="x-none" altLang="x-none"/>
              <a:pPr>
                <a:defRPr/>
              </a:pPr>
              <a:t>‹#›</a:t>
            </a:fld>
            <a:endParaRPr lang="x-none" altLang="x-none"/>
          </a:p>
        </p:txBody>
      </p:sp>
    </p:spTree>
    <p:extLst>
      <p:ext uri="{BB962C8B-B14F-4D97-AF65-F5344CB8AC3E}">
        <p14:creationId xmlns:p14="http://schemas.microsoft.com/office/powerpoint/2010/main" val="18950231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photo">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314459" y="3906441"/>
            <a:ext cx="2447926" cy="2447926"/>
          </a:xfrm>
        </p:spPr>
        <p:txBody>
          <a:bodyPr/>
          <a:lstStyle/>
          <a:p>
            <a:pPr lvl="0"/>
            <a:endParaRPr lang="en-US" noProof="0" smtClean="0">
              <a:sym typeface="Poppins" charset="0"/>
            </a:endParaRPr>
          </a:p>
        </p:txBody>
      </p:sp>
      <p:sp>
        <p:nvSpPr>
          <p:cNvPr id="5" name="Picture Placeholder 3"/>
          <p:cNvSpPr>
            <a:spLocks noGrp="1"/>
          </p:cNvSpPr>
          <p:nvPr>
            <p:ph type="pic" sz="quarter" idx="12"/>
          </p:nvPr>
        </p:nvSpPr>
        <p:spPr>
          <a:xfrm>
            <a:off x="8265995" y="3906441"/>
            <a:ext cx="2447926" cy="2447926"/>
          </a:xfrm>
        </p:spPr>
        <p:txBody>
          <a:bodyPr/>
          <a:lstStyle/>
          <a:p>
            <a:pPr lvl="0"/>
            <a:endParaRPr lang="en-US" noProof="0" smtClean="0">
              <a:sym typeface="Poppins" charset="0"/>
            </a:endParaRPr>
          </a:p>
        </p:txBody>
      </p:sp>
      <p:sp>
        <p:nvSpPr>
          <p:cNvPr id="6" name="Picture Placeholder 3"/>
          <p:cNvSpPr>
            <a:spLocks noGrp="1"/>
          </p:cNvSpPr>
          <p:nvPr>
            <p:ph type="pic" sz="quarter" idx="13"/>
          </p:nvPr>
        </p:nvSpPr>
        <p:spPr>
          <a:xfrm>
            <a:off x="11183889" y="3906441"/>
            <a:ext cx="2447926" cy="2447926"/>
          </a:xfrm>
        </p:spPr>
        <p:txBody>
          <a:bodyPr/>
          <a:lstStyle/>
          <a:p>
            <a:pPr lvl="0"/>
            <a:endParaRPr lang="en-US" noProof="0" smtClean="0">
              <a:sym typeface="Poppins" charset="0"/>
            </a:endParaRPr>
          </a:p>
        </p:txBody>
      </p:sp>
      <p:sp>
        <p:nvSpPr>
          <p:cNvPr id="7" name="Picture Placeholder 3"/>
          <p:cNvSpPr>
            <a:spLocks noGrp="1"/>
          </p:cNvSpPr>
          <p:nvPr>
            <p:ph type="pic" sz="quarter" idx="14"/>
          </p:nvPr>
        </p:nvSpPr>
        <p:spPr>
          <a:xfrm>
            <a:off x="14135423" y="3906441"/>
            <a:ext cx="2447926" cy="2447926"/>
          </a:xfrm>
        </p:spPr>
        <p:txBody>
          <a:bodyPr/>
          <a:lstStyle/>
          <a:p>
            <a:pPr lvl="0"/>
            <a:endParaRPr lang="en-US" noProof="0" smtClean="0">
              <a:sym typeface="Poppins" charset="0"/>
            </a:endParaRPr>
          </a:p>
        </p:txBody>
      </p:sp>
      <p:sp>
        <p:nvSpPr>
          <p:cNvPr id="8" name="Picture Placeholder 3"/>
          <p:cNvSpPr>
            <a:spLocks noGrp="1"/>
          </p:cNvSpPr>
          <p:nvPr>
            <p:ph type="pic" sz="quarter" idx="15"/>
          </p:nvPr>
        </p:nvSpPr>
        <p:spPr>
          <a:xfrm>
            <a:off x="17086959" y="3906441"/>
            <a:ext cx="2447926" cy="2447926"/>
          </a:xfrm>
        </p:spPr>
        <p:txBody>
          <a:bodyPr/>
          <a:lstStyle/>
          <a:p>
            <a:pPr lvl="0"/>
            <a:endParaRPr lang="en-US" noProof="0" smtClean="0">
              <a:sym typeface="Poppins" charset="0"/>
            </a:endParaRPr>
          </a:p>
        </p:txBody>
      </p:sp>
      <p:sp>
        <p:nvSpPr>
          <p:cNvPr id="9" name="Picture Placeholder 3"/>
          <p:cNvSpPr>
            <a:spLocks noGrp="1"/>
          </p:cNvSpPr>
          <p:nvPr>
            <p:ph type="pic" sz="quarter" idx="16"/>
          </p:nvPr>
        </p:nvSpPr>
        <p:spPr>
          <a:xfrm>
            <a:off x="5314459" y="6858001"/>
            <a:ext cx="2447926" cy="2447926"/>
          </a:xfrm>
        </p:spPr>
        <p:txBody>
          <a:bodyPr/>
          <a:lstStyle/>
          <a:p>
            <a:pPr lvl="0"/>
            <a:endParaRPr lang="en-US" noProof="0" smtClean="0">
              <a:sym typeface="Poppins" charset="0"/>
            </a:endParaRPr>
          </a:p>
        </p:txBody>
      </p:sp>
      <p:sp>
        <p:nvSpPr>
          <p:cNvPr id="10" name="Picture Placeholder 3"/>
          <p:cNvSpPr>
            <a:spLocks noGrp="1"/>
          </p:cNvSpPr>
          <p:nvPr>
            <p:ph type="pic" sz="quarter" idx="17"/>
          </p:nvPr>
        </p:nvSpPr>
        <p:spPr>
          <a:xfrm>
            <a:off x="8265995" y="6858001"/>
            <a:ext cx="2447926" cy="2447926"/>
          </a:xfrm>
        </p:spPr>
        <p:txBody>
          <a:bodyPr/>
          <a:lstStyle/>
          <a:p>
            <a:pPr lvl="0"/>
            <a:endParaRPr lang="en-US" noProof="0" smtClean="0">
              <a:sym typeface="Poppins" charset="0"/>
            </a:endParaRPr>
          </a:p>
        </p:txBody>
      </p:sp>
      <p:sp>
        <p:nvSpPr>
          <p:cNvPr id="11" name="Picture Placeholder 3"/>
          <p:cNvSpPr>
            <a:spLocks noGrp="1"/>
          </p:cNvSpPr>
          <p:nvPr>
            <p:ph type="pic" sz="quarter" idx="18"/>
          </p:nvPr>
        </p:nvSpPr>
        <p:spPr>
          <a:xfrm>
            <a:off x="11183889" y="6858001"/>
            <a:ext cx="2447926" cy="2447926"/>
          </a:xfrm>
        </p:spPr>
        <p:txBody>
          <a:bodyPr/>
          <a:lstStyle/>
          <a:p>
            <a:pPr lvl="0"/>
            <a:endParaRPr lang="en-US" noProof="0" smtClean="0">
              <a:sym typeface="Poppins" charset="0"/>
            </a:endParaRPr>
          </a:p>
        </p:txBody>
      </p:sp>
      <p:sp>
        <p:nvSpPr>
          <p:cNvPr id="12" name="Picture Placeholder 3"/>
          <p:cNvSpPr>
            <a:spLocks noGrp="1"/>
          </p:cNvSpPr>
          <p:nvPr>
            <p:ph type="pic" sz="quarter" idx="19"/>
          </p:nvPr>
        </p:nvSpPr>
        <p:spPr>
          <a:xfrm>
            <a:off x="14135423" y="6858001"/>
            <a:ext cx="2447926" cy="2447926"/>
          </a:xfrm>
        </p:spPr>
        <p:txBody>
          <a:bodyPr/>
          <a:lstStyle/>
          <a:p>
            <a:pPr lvl="0"/>
            <a:endParaRPr lang="en-US" noProof="0" smtClean="0">
              <a:sym typeface="Poppins" charset="0"/>
            </a:endParaRPr>
          </a:p>
        </p:txBody>
      </p:sp>
      <p:sp>
        <p:nvSpPr>
          <p:cNvPr id="13" name="Picture Placeholder 3"/>
          <p:cNvSpPr>
            <a:spLocks noGrp="1"/>
          </p:cNvSpPr>
          <p:nvPr>
            <p:ph type="pic" sz="quarter" idx="20"/>
          </p:nvPr>
        </p:nvSpPr>
        <p:spPr>
          <a:xfrm>
            <a:off x="17086959" y="6858001"/>
            <a:ext cx="2447926" cy="2447926"/>
          </a:xfrm>
        </p:spPr>
        <p:txBody>
          <a:bodyPr/>
          <a:lstStyle/>
          <a:p>
            <a:pPr lvl="0"/>
            <a:endParaRPr lang="en-US" noProof="0" smtClean="0">
              <a:sym typeface="Poppins" charset="0"/>
            </a:endParaRPr>
          </a:p>
        </p:txBody>
      </p:sp>
      <p:sp>
        <p:nvSpPr>
          <p:cNvPr id="14" name="Rectangle 13"/>
          <p:cNvSpPr>
            <a:spLocks noGrp="1"/>
          </p:cNvSpPr>
          <p:nvPr>
            <p:ph type="sldNum" sz="quarter" idx="21"/>
          </p:nvPr>
        </p:nvSpPr>
        <p:spPr>
          <a:xfrm>
            <a:off x="22545677" y="12496800"/>
            <a:ext cx="895350" cy="482600"/>
          </a:xfrm>
        </p:spPr>
        <p:txBody>
          <a:bodyPr/>
          <a:lstStyle>
            <a:lvl1pPr>
              <a:defRPr b="0" i="0">
                <a:solidFill>
                  <a:schemeClr val="accent5"/>
                </a:solidFill>
                <a:latin typeface="Dosis" charset="0"/>
                <a:ea typeface="Dosis" charset="0"/>
                <a:cs typeface="Dosis" charset="0"/>
              </a:defRPr>
            </a:lvl1pPr>
          </a:lstStyle>
          <a:p>
            <a:pPr>
              <a:defRPr/>
            </a:pPr>
            <a:fld id="{19736CF9-AD0F-5041-BB4D-55C7FC896206}" type="slidenum">
              <a:rPr lang="x-none" altLang="x-none"/>
              <a:pPr>
                <a:defRPr/>
              </a:pPr>
              <a:t>‹#›</a:t>
            </a:fld>
            <a:endParaRPr lang="x-none" altLang="x-none"/>
          </a:p>
        </p:txBody>
      </p:sp>
    </p:spTree>
    <p:extLst>
      <p:ext uri="{BB962C8B-B14F-4D97-AF65-F5344CB8AC3E}">
        <p14:creationId xmlns:p14="http://schemas.microsoft.com/office/powerpoint/2010/main" val="324651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a:prstGeom prst="rect">
            <a:avLst/>
          </a:prstGeom>
        </p:spPr>
        <p:txBody>
          <a:bodyPr lIns="182880" tIns="91440" rIns="182880" bIns="91440" anchor="b"/>
          <a:lstStyle>
            <a:lvl1pPr algn="ctr">
              <a:defRPr sz="12000"/>
            </a:lvl1pPr>
          </a:lstStyle>
          <a:p>
            <a:r>
              <a:rPr lang="en-US"/>
              <a:t>Click to edit Master title style</a:t>
            </a:r>
          </a:p>
        </p:txBody>
      </p:sp>
      <p:sp>
        <p:nvSpPr>
          <p:cNvPr id="3" name="Subtitle 2"/>
          <p:cNvSpPr>
            <a:spLocks noGrp="1"/>
          </p:cNvSpPr>
          <p:nvPr>
            <p:ph type="subTitle" idx="1"/>
          </p:nvPr>
        </p:nvSpPr>
        <p:spPr>
          <a:xfrm>
            <a:off x="3048000" y="7204076"/>
            <a:ext cx="18288000" cy="3311524"/>
          </a:xfrm>
          <a:prstGeom prst="rect">
            <a:avLst/>
          </a:prstGeom>
        </p:spPr>
        <p:txBody>
          <a:bodyPr lIns="182880" tIns="91440" rIns="182880" bIns="91440"/>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5" name="Footer Placeholder 4"/>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 name="Slide Number Placeholder 5"/>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92622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3"/>
            <a:ext cx="21031200" cy="2651126"/>
          </a:xfrm>
          <a:prstGeom prst="rect">
            <a:avLst/>
          </a:prstGeom>
        </p:spPr>
        <p:txBody>
          <a:bodyPr lIns="182880" tIns="91440" rIns="182880" bIns="91440"/>
          <a:lstStyle/>
          <a:p>
            <a:r>
              <a:rPr lang="en-US"/>
              <a:t>Click to edit Master title style</a:t>
            </a:r>
          </a:p>
        </p:txBody>
      </p:sp>
      <p:sp>
        <p:nvSpPr>
          <p:cNvPr id="3" name="Content Placeholder 2"/>
          <p:cNvSpPr>
            <a:spLocks noGrp="1"/>
          </p:cNvSpPr>
          <p:nvPr>
            <p:ph idx="1"/>
          </p:nvPr>
        </p:nvSpPr>
        <p:spPr>
          <a:xfrm>
            <a:off x="1676400" y="3651250"/>
            <a:ext cx="21031200" cy="8702676"/>
          </a:xfrm>
          <a:prstGeom prst="rect">
            <a:avLst/>
          </a:prstGeom>
        </p:spPr>
        <p:txBody>
          <a:bodyPr lIns="182880" tIns="91440" rIns="18288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6764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40C57561-896F-49FB-9970-D41A5B5CF73E}" type="datetimeFigureOut">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5/25/2019</a:t>
            </a:fld>
            <a:endParaRPr lang="en-US" sz="3600">
              <a:solidFill>
                <a:prstClr val="black"/>
              </a:solidFill>
              <a:latin typeface="Calibri" panose="020F0502020204030204"/>
              <a:ea typeface="+mn-ea"/>
              <a:cs typeface="+mn-cs"/>
            </a:endParaRPr>
          </a:p>
        </p:txBody>
      </p:sp>
      <p:sp>
        <p:nvSpPr>
          <p:cNvPr id="5" name="Footer Placeholder 4"/>
          <p:cNvSpPr>
            <a:spLocks noGrp="1"/>
          </p:cNvSpPr>
          <p:nvPr>
            <p:ph type="ftr" sz="quarter" idx="11"/>
          </p:nvPr>
        </p:nvSpPr>
        <p:spPr>
          <a:xfrm>
            <a:off x="8077200" y="12712703"/>
            <a:ext cx="8229600" cy="730250"/>
          </a:xfrm>
          <a:prstGeom prst="rect">
            <a:avLst/>
          </a:prstGeom>
        </p:spPr>
        <p:txBody>
          <a:bodyPr lIns="182880" tIns="91440" rIns="182880" bIns="91440"/>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 name="Slide Number Placeholder 5"/>
          <p:cNvSpPr>
            <a:spLocks noGrp="1"/>
          </p:cNvSpPr>
          <p:nvPr>
            <p:ph type="sldNum" sz="quarter" idx="12"/>
          </p:nvPr>
        </p:nvSpPr>
        <p:spPr>
          <a:xfrm>
            <a:off x="17221200" y="12712703"/>
            <a:ext cx="5486400" cy="730250"/>
          </a:xfrm>
          <a:prstGeom prst="rect">
            <a:avLst/>
          </a:prstGeom>
        </p:spPr>
        <p:txBody>
          <a:bodyPr lIns="182880" tIns="91440" rIns="182880" bIns="91440"/>
          <a:lstStyle/>
          <a:p>
            <a:pPr defTabSz="1828800" eaLnBrk="1" fontAlgn="auto" hangingPunct="1">
              <a:spcBef>
                <a:spcPts val="0"/>
              </a:spcBef>
              <a:spcAft>
                <a:spcPts val="0"/>
              </a:spcAft>
            </a:pPr>
            <a:fld id="{559172F4-C5F9-4A53-9E0D-B6E3FF75E9B3}" type="slidenum">
              <a:rPr lang="en-US"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n-US" sz="36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7489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2120900" y="2278065"/>
            <a:ext cx="20627976" cy="217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38100" tIns="38100" rIns="38100" bIns="38100" numCol="1" anchor="t" anchorCtr="0" compatLnSpc="1">
            <a:prstTxWarp prst="textNoShape">
              <a:avLst/>
            </a:prstTxWarp>
          </a:bodyPr>
          <a:lstStyle/>
          <a:p>
            <a:pPr lvl="0"/>
            <a:r>
              <a:rPr lang="x-none" altLang="x-none">
                <a:sym typeface="Poppins Medium" charset="0"/>
              </a:rPr>
              <a:t>Click to edit Master title style</a:t>
            </a:r>
          </a:p>
        </p:txBody>
      </p:sp>
      <p:sp>
        <p:nvSpPr>
          <p:cNvPr id="1027" name="Rectangle 3"/>
          <p:cNvSpPr>
            <a:spLocks noGrp="1"/>
          </p:cNvSpPr>
          <p:nvPr>
            <p:ph type="body" idx="1"/>
          </p:nvPr>
        </p:nvSpPr>
        <p:spPr bwMode="auto">
          <a:xfrm>
            <a:off x="2271715" y="4670425"/>
            <a:ext cx="20477162" cy="70199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38100" tIns="38100" rIns="38100" bIns="38100" numCol="1" anchor="t" anchorCtr="0" compatLnSpc="1">
            <a:prstTxWarp prst="textNoShape">
              <a:avLst/>
            </a:prstTxWarp>
          </a:bodyPr>
          <a:lstStyle/>
          <a:p>
            <a:pPr lvl="0"/>
            <a:r>
              <a:rPr lang="x-none" altLang="x-none">
                <a:sym typeface="Poppins" charset="0"/>
              </a:rPr>
              <a:t>Click to edit Master text styles</a:t>
            </a:r>
          </a:p>
          <a:p>
            <a:pPr lvl="1"/>
            <a:r>
              <a:rPr lang="x-none" altLang="x-none">
                <a:sym typeface="Poppins" charset="0"/>
              </a:rPr>
              <a:t>Second level</a:t>
            </a:r>
          </a:p>
          <a:p>
            <a:pPr lvl="2"/>
            <a:r>
              <a:rPr lang="x-none" altLang="x-none">
                <a:sym typeface="Poppins" charset="0"/>
              </a:rPr>
              <a:t>Third level</a:t>
            </a:r>
          </a:p>
          <a:p>
            <a:pPr lvl="3"/>
            <a:r>
              <a:rPr lang="x-none" altLang="x-none">
                <a:sym typeface="Poppins" charset="0"/>
              </a:rPr>
              <a:t>Fourth level</a:t>
            </a:r>
          </a:p>
          <a:p>
            <a:pPr lvl="4"/>
            <a:r>
              <a:rPr lang="x-none" altLang="x-none">
                <a:sym typeface="Poppins" charset="0"/>
              </a:rPr>
              <a:t>Fifth level</a:t>
            </a:r>
          </a:p>
        </p:txBody>
      </p:sp>
      <p:sp>
        <p:nvSpPr>
          <p:cNvPr id="1028" name="Rectangle 4"/>
          <p:cNvSpPr>
            <a:spLocks noGrp="1"/>
          </p:cNvSpPr>
          <p:nvPr>
            <p:ph type="sldNum" sz="quarter" idx="2"/>
          </p:nvPr>
        </p:nvSpPr>
        <p:spPr bwMode="auto">
          <a:xfrm>
            <a:off x="22545677" y="12352338"/>
            <a:ext cx="8953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38100" tIns="38100" rIns="38100" bIns="38100" numCol="1" anchor="t" anchorCtr="0" compatLnSpc="1">
            <a:prstTxWarp prst="textNoShape">
              <a:avLst/>
            </a:prstTxWarp>
          </a:bodyPr>
          <a:lstStyle>
            <a:lvl1pPr algn="ctr" eaLnBrk="1">
              <a:defRPr b="0" i="0">
                <a:solidFill>
                  <a:schemeClr val="accent5"/>
                </a:solidFill>
                <a:latin typeface="Dosis" charset="0"/>
                <a:ea typeface="Dosis" charset="0"/>
                <a:cs typeface="Dosis" charset="0"/>
              </a:defRPr>
            </a:lvl1pPr>
          </a:lstStyle>
          <a:p>
            <a:pPr>
              <a:defRPr/>
            </a:pPr>
            <a:fld id="{83012394-0000-AC47-9758-C9AABE0F376A}" type="slidenum">
              <a:rPr lang="x-none" altLang="x-none"/>
              <a:pPr>
                <a:defRPr/>
              </a:pPr>
              <a:t>‹#›</a:t>
            </a:fld>
            <a:endParaRPr lang="x-none" altLang="x-none"/>
          </a:p>
        </p:txBody>
      </p:sp>
    </p:spTree>
  </p:cSld>
  <p:clrMap bg1="dk2" tx1="lt1" bg2="dk1"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Lst>
  <p:timing>
    <p:tnLst>
      <p:par>
        <p:cTn id="1" dur="indefinite" restart="never" nodeType="tmRoot"/>
      </p:par>
    </p:tnLst>
  </p:timing>
  <p:txStyles>
    <p:titleStyle>
      <a:lvl1pPr algn="l" defTabSz="825500" rtl="0" eaLnBrk="0" fontAlgn="base" hangingPunct="0">
        <a:spcBef>
          <a:spcPct val="0"/>
        </a:spcBef>
        <a:spcAft>
          <a:spcPct val="0"/>
        </a:spcAft>
        <a:defRPr sz="10000" b="1" kern="1200">
          <a:solidFill>
            <a:srgbClr val="272D30"/>
          </a:solidFill>
          <a:latin typeface="Open Sans Semibold" charset="0"/>
          <a:ea typeface="Open Sans Semibold" charset="0"/>
          <a:cs typeface="Open Sans Semibold" charset="0"/>
          <a:sym typeface="Poppins Medium" charset="0"/>
        </a:defRPr>
      </a:lvl1pPr>
      <a:lvl2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2pPr>
      <a:lvl3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3pPr>
      <a:lvl4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4pPr>
      <a:lvl5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5pPr>
      <a:lvl6pPr marL="4572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6pPr>
      <a:lvl7pPr marL="9144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7pPr>
      <a:lvl8pPr marL="13716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8pPr>
      <a:lvl9pPr marL="18288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9pPr>
    </p:titleStyle>
    <p:bodyStyle>
      <a:lvl1pPr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1pPr>
      <a:lvl2pPr indent="2286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2pPr>
      <a:lvl3pPr indent="4572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3pPr>
      <a:lvl4pPr indent="6858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4pPr>
      <a:lvl5pPr indent="9144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016465"/>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182880" tIns="91440" rIns="182880" bIns="91440" rtlCol="0" anchor="ctr">
            <a:normAutofit/>
          </a:bodyPr>
          <a:lstStyle/>
          <a:p>
            <a:r>
              <a:rPr lang="en-US"/>
              <a:t>Click to edit Master title style</a:t>
            </a:r>
          </a:p>
        </p:txBody>
      </p:sp>
      <p:sp>
        <p:nvSpPr>
          <p:cNvPr id="3" name="Text Placeholder 2"/>
          <p:cNvSpPr>
            <a:spLocks noGrp="1"/>
          </p:cNvSpPr>
          <p:nvPr>
            <p:ph type="body" idx="1"/>
          </p:nvPr>
        </p:nvSpPr>
        <p:spPr>
          <a:xfrm>
            <a:off x="1676400" y="3651250"/>
            <a:ext cx="21031200" cy="8702676"/>
          </a:xfrm>
          <a:prstGeom prst="rect">
            <a:avLst/>
          </a:prstGeom>
        </p:spPr>
        <p:txBody>
          <a:bodyPr vert="horz" lIns="182880" tIns="91440" rIns="182880"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6400" y="12712701"/>
            <a:ext cx="5486400" cy="730250"/>
          </a:xfrm>
          <a:prstGeom prst="rect">
            <a:avLst/>
          </a:prstGeom>
        </p:spPr>
        <p:txBody>
          <a:bodyPr vert="horz" lIns="182880" tIns="91440" rIns="182880" bIns="91440" rtlCol="0" anchor="ctr"/>
          <a:lstStyle>
            <a:lvl1pPr algn="l">
              <a:defRPr sz="2400">
                <a:solidFill>
                  <a:schemeClr val="tx1">
                    <a:tint val="75000"/>
                  </a:schemeClr>
                </a:solidFill>
              </a:defRPr>
            </a:lvl1pPr>
          </a:lstStyle>
          <a:p>
            <a:pPr defTabSz="1828800" eaLnBrk="1" fontAlgn="auto" hangingPunct="1">
              <a:spcBef>
                <a:spcPts val="0"/>
              </a:spcBef>
              <a:spcAft>
                <a:spcPts val="0"/>
              </a:spcAft>
            </a:pPr>
            <a:fld id="{F0A27A0D-B404-4A8A-AEDE-AD4882E93C83}" type="datetimeFigureOut">
              <a:rPr lang="en-US" smtClean="0">
                <a:solidFill>
                  <a:prstClr val="black">
                    <a:tint val="75000"/>
                  </a:prstClr>
                </a:solidFill>
                <a:latin typeface="Calibri" panose="020F0502020204030204"/>
                <a:ea typeface="+mn-ea"/>
                <a:cs typeface="+mn-cs"/>
              </a:rPr>
              <a:pPr defTabSz="1828800" eaLnBrk="1" fontAlgn="auto" hangingPunct="1">
                <a:spcBef>
                  <a:spcPts val="0"/>
                </a:spcBef>
                <a:spcAft>
                  <a:spcPts val="0"/>
                </a:spcAft>
              </a:pPr>
              <a:t>5/25/2019</a:t>
            </a:fld>
            <a:endParaRPr lang="en-US">
              <a:solidFill>
                <a:prstClr val="black">
                  <a:tint val="75000"/>
                </a:prstClr>
              </a:solidFill>
              <a:latin typeface="Calibri" panose="020F0502020204030204"/>
              <a:ea typeface="+mn-ea"/>
              <a:cs typeface="+mn-cs"/>
            </a:endParaRPr>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182880" tIns="91440" rIns="182880" bIns="91440" rtlCol="0" anchor="ctr"/>
          <a:lstStyle>
            <a:lvl1pPr algn="ctr">
              <a:defRPr sz="2400">
                <a:solidFill>
                  <a:schemeClr val="tx1">
                    <a:tint val="75000"/>
                  </a:schemeClr>
                </a:solidFill>
              </a:defRPr>
            </a:lvl1pPr>
          </a:lstStyle>
          <a:p>
            <a:pPr defTabSz="1828800" eaLnBrk="1" fontAlgn="auto" hangingPunct="1">
              <a:spcBef>
                <a:spcPts val="0"/>
              </a:spcBef>
              <a:spcAft>
                <a:spcPts val="0"/>
              </a:spcAft>
            </a:pPr>
            <a:endParaRPr lang="en-US">
              <a:solidFill>
                <a:prstClr val="black">
                  <a:tint val="75000"/>
                </a:prstClr>
              </a:solidFill>
              <a:latin typeface="Calibri" panose="020F0502020204030204"/>
              <a:ea typeface="+mn-ea"/>
              <a:cs typeface="+mn-cs"/>
            </a:endParaRPr>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182880" tIns="91440" rIns="182880" bIns="91440" rtlCol="0" anchor="ctr"/>
          <a:lstStyle>
            <a:lvl1pPr algn="r">
              <a:defRPr sz="2400">
                <a:solidFill>
                  <a:schemeClr val="tx1">
                    <a:tint val="75000"/>
                  </a:schemeClr>
                </a:solidFill>
              </a:defRPr>
            </a:lvl1pPr>
          </a:lstStyle>
          <a:p>
            <a:pPr defTabSz="1828800" eaLnBrk="1" fontAlgn="auto" hangingPunct="1">
              <a:spcBef>
                <a:spcPts val="0"/>
              </a:spcBef>
              <a:spcAft>
                <a:spcPts val="0"/>
              </a:spcAft>
            </a:pPr>
            <a:fld id="{71852AAC-9D20-435D-BA23-8476C7B8A96C}" type="slidenum">
              <a:rPr lang="en-US" smtClean="0">
                <a:solidFill>
                  <a:prstClr val="black">
                    <a:tint val="75000"/>
                  </a:prstClr>
                </a:solidFill>
                <a:latin typeface="Calibri" panose="020F0502020204030204"/>
                <a:ea typeface="+mn-ea"/>
                <a:cs typeface="+mn-cs"/>
              </a:rPr>
              <a:pPr defTabSz="1828800" eaLnBrk="1" fontAlgn="auto" hangingPunct="1">
                <a:spcBef>
                  <a:spcPts val="0"/>
                </a:spcBef>
                <a:spcAft>
                  <a:spcPts val="0"/>
                </a:spcAft>
              </a:pPr>
              <a:t>‹#›</a:t>
            </a:fld>
            <a:endParaRPr lang="en-US">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871789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D2D0E5C6-E7AE-1245-8836-2B598985D4F8}" type="slidenum">
              <a:rPr lang="x-none" altLang="x-none" smtClean="0">
                <a:solidFill>
                  <a:srgbClr val="9B9A9C"/>
                </a:solidFill>
                <a:latin typeface="Dosis" charset="0"/>
                <a:ea typeface="Dosis" charset="0"/>
                <a:cs typeface="Dosis" charset="0"/>
              </a:rPr>
              <a:pPr algn="ctr" eaLnBrk="1">
                <a:defRPr/>
              </a:pPr>
              <a:t>10</a:t>
            </a:fld>
            <a:endParaRPr lang="x-none" altLang="x-none" smtClean="0">
              <a:solidFill>
                <a:srgbClr val="9B9A9C"/>
              </a:solidFill>
              <a:latin typeface="Dosis" charset="0"/>
              <a:ea typeface="Dosis" charset="0"/>
              <a:cs typeface="Dosis" charset="0"/>
            </a:endParaRPr>
          </a:p>
        </p:txBody>
      </p:sp>
      <p:grpSp>
        <p:nvGrpSpPr>
          <p:cNvPr id="17" name="Group 16"/>
          <p:cNvGrpSpPr/>
          <p:nvPr/>
        </p:nvGrpSpPr>
        <p:grpSpPr>
          <a:xfrm>
            <a:off x="9251188" y="3858753"/>
            <a:ext cx="5783264" cy="6716261"/>
            <a:chOff x="9251188" y="2516148"/>
            <a:chExt cx="5783264" cy="6716260"/>
          </a:xfrm>
        </p:grpSpPr>
        <p:sp>
          <p:nvSpPr>
            <p:cNvPr id="42" name="Rectangle 41"/>
            <p:cNvSpPr/>
            <p:nvPr/>
          </p:nvSpPr>
          <p:spPr bwMode="auto">
            <a:xfrm>
              <a:off x="9251188" y="6484155"/>
              <a:ext cx="5783264" cy="2748253"/>
            </a:xfrm>
            <a:prstGeom prst="rect">
              <a:avLst/>
            </a:prstGeom>
          </p:spPr>
          <p:txBody>
            <a:bodyPr wrap="square">
              <a:spAutoFit/>
            </a:bodyPr>
            <a:lstStyle/>
            <a:p>
              <a:pPr algn="ctr">
                <a:lnSpc>
                  <a:spcPct val="150000"/>
                </a:lnSpc>
                <a:defRPr/>
              </a:pPr>
              <a:r>
                <a:rPr lang="en-US" sz="4000" dirty="0" err="1">
                  <a:solidFill>
                    <a:schemeClr val="tx1">
                      <a:lumMod val="50000"/>
                    </a:schemeClr>
                  </a:solidFill>
                  <a:latin typeface="Dosis" charset="0"/>
                  <a:ea typeface="Dosis" charset="0"/>
                  <a:cs typeface="Dosis" charset="0"/>
                </a:rPr>
                <a:t>Kesempatan</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peningkatan</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investasi</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lebih</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besar</a:t>
              </a:r>
              <a:endParaRPr lang="en-US" sz="4000" dirty="0">
                <a:solidFill>
                  <a:schemeClr val="tx1">
                    <a:lumMod val="50000"/>
                  </a:schemeClr>
                </a:solidFill>
                <a:latin typeface="Dosis" charset="0"/>
                <a:ea typeface="Dosis" charset="0"/>
                <a:cs typeface="Dosis" charset="0"/>
              </a:endParaRPr>
            </a:p>
          </p:txBody>
        </p:sp>
        <p:sp>
          <p:nvSpPr>
            <p:cNvPr id="38" name="Oval 17"/>
            <p:cNvSpPr>
              <a:spLocks noChangeArrowheads="1"/>
            </p:cNvSpPr>
            <p:nvPr/>
          </p:nvSpPr>
          <p:spPr bwMode="auto">
            <a:xfrm>
              <a:off x="10174953" y="2516148"/>
              <a:ext cx="3949130" cy="3409926"/>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sp>
          <p:nvSpPr>
            <p:cNvPr id="33" name="Shape"/>
            <p:cNvSpPr/>
            <p:nvPr/>
          </p:nvSpPr>
          <p:spPr>
            <a:xfrm>
              <a:off x="11128785" y="3151600"/>
              <a:ext cx="2126427" cy="1880981"/>
            </a:xfrm>
            <a:custGeom>
              <a:avLst/>
              <a:gdLst/>
              <a:ahLst/>
              <a:cxnLst>
                <a:cxn ang="0">
                  <a:pos x="wd2" y="hd2"/>
                </a:cxn>
                <a:cxn ang="5400000">
                  <a:pos x="wd2" y="hd2"/>
                </a:cxn>
                <a:cxn ang="10800000">
                  <a:pos x="wd2" y="hd2"/>
                </a:cxn>
                <a:cxn ang="16200000">
                  <a:pos x="wd2" y="hd2"/>
                </a:cxn>
              </a:cxnLst>
              <a:rect l="0" t="0" r="r" b="b"/>
              <a:pathLst>
                <a:path w="21592" h="21600" extrusionOk="0">
                  <a:moveTo>
                    <a:pt x="14630" y="0"/>
                  </a:moveTo>
                  <a:cubicBezTo>
                    <a:pt x="14012" y="0"/>
                    <a:pt x="13394" y="266"/>
                    <a:pt x="12922" y="800"/>
                  </a:cubicBezTo>
                  <a:cubicBezTo>
                    <a:pt x="12531" y="1243"/>
                    <a:pt x="12303" y="1799"/>
                    <a:pt x="12236" y="2374"/>
                  </a:cubicBezTo>
                  <a:lnTo>
                    <a:pt x="9567" y="2374"/>
                  </a:lnTo>
                  <a:lnTo>
                    <a:pt x="9558" y="2374"/>
                  </a:lnTo>
                  <a:cubicBezTo>
                    <a:pt x="9286" y="2374"/>
                    <a:pt x="9081" y="2375"/>
                    <a:pt x="8908" y="2388"/>
                  </a:cubicBezTo>
                  <a:cubicBezTo>
                    <a:pt x="8735" y="2401"/>
                    <a:pt x="8594" y="2427"/>
                    <a:pt x="8449" y="2479"/>
                  </a:cubicBezTo>
                  <a:cubicBezTo>
                    <a:pt x="8289" y="2545"/>
                    <a:pt x="8146" y="2649"/>
                    <a:pt x="8028" y="2782"/>
                  </a:cubicBezTo>
                  <a:cubicBezTo>
                    <a:pt x="7911" y="2915"/>
                    <a:pt x="7819" y="3077"/>
                    <a:pt x="7760" y="3258"/>
                  </a:cubicBezTo>
                  <a:cubicBezTo>
                    <a:pt x="7714" y="3423"/>
                    <a:pt x="7691" y="3584"/>
                    <a:pt x="7679" y="3779"/>
                  </a:cubicBezTo>
                  <a:cubicBezTo>
                    <a:pt x="7667" y="3975"/>
                    <a:pt x="7668" y="4207"/>
                    <a:pt x="7668" y="4513"/>
                  </a:cubicBezTo>
                  <a:lnTo>
                    <a:pt x="7675" y="6178"/>
                  </a:lnTo>
                  <a:lnTo>
                    <a:pt x="5282" y="6178"/>
                  </a:lnTo>
                  <a:cubicBezTo>
                    <a:pt x="5870" y="5305"/>
                    <a:pt x="5813" y="4054"/>
                    <a:pt x="5108" y="3256"/>
                  </a:cubicBezTo>
                  <a:cubicBezTo>
                    <a:pt x="4724" y="2821"/>
                    <a:pt x="4220" y="2603"/>
                    <a:pt x="3716" y="2603"/>
                  </a:cubicBezTo>
                  <a:cubicBezTo>
                    <a:pt x="3213" y="2603"/>
                    <a:pt x="2709" y="2821"/>
                    <a:pt x="2324" y="3256"/>
                  </a:cubicBezTo>
                  <a:cubicBezTo>
                    <a:pt x="1556" y="4126"/>
                    <a:pt x="1556" y="5536"/>
                    <a:pt x="2324" y="6406"/>
                  </a:cubicBezTo>
                  <a:cubicBezTo>
                    <a:pt x="2353" y="6438"/>
                    <a:pt x="2383" y="6467"/>
                    <a:pt x="2412" y="6497"/>
                  </a:cubicBezTo>
                  <a:cubicBezTo>
                    <a:pt x="1750" y="6767"/>
                    <a:pt x="1170" y="7247"/>
                    <a:pt x="744" y="7881"/>
                  </a:cubicBezTo>
                  <a:cubicBezTo>
                    <a:pt x="287" y="8561"/>
                    <a:pt x="27" y="9386"/>
                    <a:pt x="1" y="10240"/>
                  </a:cubicBezTo>
                  <a:lnTo>
                    <a:pt x="1" y="13932"/>
                  </a:lnTo>
                  <a:cubicBezTo>
                    <a:pt x="-7" y="14381"/>
                    <a:pt x="117" y="14819"/>
                    <a:pt x="355" y="15179"/>
                  </a:cubicBezTo>
                  <a:cubicBezTo>
                    <a:pt x="662" y="15643"/>
                    <a:pt x="1129" y="15938"/>
                    <a:pt x="1640" y="15989"/>
                  </a:cubicBezTo>
                  <a:lnTo>
                    <a:pt x="1696" y="15989"/>
                  </a:lnTo>
                  <a:lnTo>
                    <a:pt x="1696" y="20697"/>
                  </a:lnTo>
                  <a:lnTo>
                    <a:pt x="627" y="20697"/>
                  </a:lnTo>
                  <a:cubicBezTo>
                    <a:pt x="407" y="20697"/>
                    <a:pt x="228" y="20900"/>
                    <a:pt x="228" y="21149"/>
                  </a:cubicBezTo>
                  <a:cubicBezTo>
                    <a:pt x="228" y="21398"/>
                    <a:pt x="407" y="21600"/>
                    <a:pt x="627" y="21600"/>
                  </a:cubicBezTo>
                  <a:lnTo>
                    <a:pt x="20830" y="21600"/>
                  </a:lnTo>
                  <a:cubicBezTo>
                    <a:pt x="21050" y="21600"/>
                    <a:pt x="21230" y="21398"/>
                    <a:pt x="21230" y="21149"/>
                  </a:cubicBezTo>
                  <a:cubicBezTo>
                    <a:pt x="21230" y="20900"/>
                    <a:pt x="21050" y="20697"/>
                    <a:pt x="20830" y="20697"/>
                  </a:cubicBezTo>
                  <a:lnTo>
                    <a:pt x="17587" y="20697"/>
                  </a:lnTo>
                  <a:lnTo>
                    <a:pt x="16378" y="16577"/>
                  </a:lnTo>
                  <a:lnTo>
                    <a:pt x="19694" y="16577"/>
                  </a:lnTo>
                  <a:cubicBezTo>
                    <a:pt x="19969" y="16577"/>
                    <a:pt x="20175" y="16577"/>
                    <a:pt x="20349" y="16564"/>
                  </a:cubicBezTo>
                  <a:cubicBezTo>
                    <a:pt x="20524" y="16551"/>
                    <a:pt x="20666" y="16524"/>
                    <a:pt x="20812" y="16472"/>
                  </a:cubicBezTo>
                  <a:cubicBezTo>
                    <a:pt x="20972" y="16406"/>
                    <a:pt x="21115" y="16302"/>
                    <a:pt x="21232" y="16169"/>
                  </a:cubicBezTo>
                  <a:cubicBezTo>
                    <a:pt x="21350" y="16036"/>
                    <a:pt x="21442" y="15874"/>
                    <a:pt x="21500" y="15693"/>
                  </a:cubicBezTo>
                  <a:cubicBezTo>
                    <a:pt x="21546" y="15528"/>
                    <a:pt x="21570" y="15367"/>
                    <a:pt x="21581" y="15171"/>
                  </a:cubicBezTo>
                  <a:cubicBezTo>
                    <a:pt x="21593" y="14976"/>
                    <a:pt x="21593" y="14744"/>
                    <a:pt x="21593" y="14438"/>
                  </a:cubicBezTo>
                  <a:lnTo>
                    <a:pt x="21593" y="4523"/>
                  </a:lnTo>
                  <a:cubicBezTo>
                    <a:pt x="21593" y="4211"/>
                    <a:pt x="21593" y="3978"/>
                    <a:pt x="21581" y="3781"/>
                  </a:cubicBezTo>
                  <a:cubicBezTo>
                    <a:pt x="21570" y="3584"/>
                    <a:pt x="21546" y="3423"/>
                    <a:pt x="21500" y="3258"/>
                  </a:cubicBezTo>
                  <a:cubicBezTo>
                    <a:pt x="21442" y="3077"/>
                    <a:pt x="21350" y="2915"/>
                    <a:pt x="21232" y="2782"/>
                  </a:cubicBezTo>
                  <a:cubicBezTo>
                    <a:pt x="21115" y="2649"/>
                    <a:pt x="20972" y="2545"/>
                    <a:pt x="20812" y="2479"/>
                  </a:cubicBezTo>
                  <a:cubicBezTo>
                    <a:pt x="20666" y="2427"/>
                    <a:pt x="20524" y="2400"/>
                    <a:pt x="20351" y="2387"/>
                  </a:cubicBezTo>
                  <a:cubicBezTo>
                    <a:pt x="20178" y="2374"/>
                    <a:pt x="19973" y="2374"/>
                    <a:pt x="19702" y="2374"/>
                  </a:cubicBezTo>
                  <a:lnTo>
                    <a:pt x="17024" y="2374"/>
                  </a:lnTo>
                  <a:cubicBezTo>
                    <a:pt x="16957" y="1799"/>
                    <a:pt x="16730" y="1243"/>
                    <a:pt x="16339" y="800"/>
                  </a:cubicBezTo>
                  <a:cubicBezTo>
                    <a:pt x="15867" y="266"/>
                    <a:pt x="15249" y="0"/>
                    <a:pt x="14630" y="0"/>
                  </a:cubicBezTo>
                  <a:close/>
                  <a:moveTo>
                    <a:pt x="14630" y="924"/>
                  </a:moveTo>
                  <a:cubicBezTo>
                    <a:pt x="15039" y="924"/>
                    <a:pt x="15449" y="1101"/>
                    <a:pt x="15761" y="1454"/>
                  </a:cubicBezTo>
                  <a:cubicBezTo>
                    <a:pt x="15992" y="1715"/>
                    <a:pt x="16137" y="2037"/>
                    <a:pt x="16196" y="2374"/>
                  </a:cubicBezTo>
                  <a:lnTo>
                    <a:pt x="13064" y="2374"/>
                  </a:lnTo>
                  <a:cubicBezTo>
                    <a:pt x="13124" y="2037"/>
                    <a:pt x="13268" y="1715"/>
                    <a:pt x="13500" y="1454"/>
                  </a:cubicBezTo>
                  <a:cubicBezTo>
                    <a:pt x="13812" y="1101"/>
                    <a:pt x="14221" y="924"/>
                    <a:pt x="14630" y="924"/>
                  </a:cubicBezTo>
                  <a:close/>
                  <a:moveTo>
                    <a:pt x="9049" y="3277"/>
                  </a:moveTo>
                  <a:lnTo>
                    <a:pt x="9051" y="3277"/>
                  </a:lnTo>
                  <a:lnTo>
                    <a:pt x="20211" y="3277"/>
                  </a:lnTo>
                  <a:cubicBezTo>
                    <a:pt x="20282" y="3277"/>
                    <a:pt x="20336" y="3278"/>
                    <a:pt x="20381" y="3281"/>
                  </a:cubicBezTo>
                  <a:cubicBezTo>
                    <a:pt x="20427" y="3285"/>
                    <a:pt x="20464" y="3291"/>
                    <a:pt x="20502" y="3305"/>
                  </a:cubicBezTo>
                  <a:cubicBezTo>
                    <a:pt x="20544" y="3322"/>
                    <a:pt x="20582" y="3350"/>
                    <a:pt x="20613" y="3385"/>
                  </a:cubicBezTo>
                  <a:cubicBezTo>
                    <a:pt x="20644" y="3419"/>
                    <a:pt x="20668" y="3462"/>
                    <a:pt x="20683" y="3509"/>
                  </a:cubicBezTo>
                  <a:cubicBezTo>
                    <a:pt x="20695" y="3553"/>
                    <a:pt x="20701" y="3595"/>
                    <a:pt x="20704" y="3646"/>
                  </a:cubicBezTo>
                  <a:cubicBezTo>
                    <a:pt x="20707" y="3698"/>
                    <a:pt x="20707" y="3759"/>
                    <a:pt x="20707" y="3841"/>
                  </a:cubicBezTo>
                  <a:lnTo>
                    <a:pt x="20707" y="15112"/>
                  </a:lnTo>
                  <a:cubicBezTo>
                    <a:pt x="20707" y="15193"/>
                    <a:pt x="20707" y="15253"/>
                    <a:pt x="20704" y="15304"/>
                  </a:cubicBezTo>
                  <a:cubicBezTo>
                    <a:pt x="20701" y="15356"/>
                    <a:pt x="20695" y="15398"/>
                    <a:pt x="20683" y="15441"/>
                  </a:cubicBezTo>
                  <a:cubicBezTo>
                    <a:pt x="20668" y="15489"/>
                    <a:pt x="20644" y="15531"/>
                    <a:pt x="20613" y="15566"/>
                  </a:cubicBezTo>
                  <a:cubicBezTo>
                    <a:pt x="20582" y="15601"/>
                    <a:pt x="20544" y="15628"/>
                    <a:pt x="20502" y="15646"/>
                  </a:cubicBezTo>
                  <a:cubicBezTo>
                    <a:pt x="20464" y="15659"/>
                    <a:pt x="20427" y="15666"/>
                    <a:pt x="20381" y="15670"/>
                  </a:cubicBezTo>
                  <a:cubicBezTo>
                    <a:pt x="20336" y="15673"/>
                    <a:pt x="20281" y="15674"/>
                    <a:pt x="20209" y="15674"/>
                  </a:cubicBezTo>
                  <a:lnTo>
                    <a:pt x="9049" y="15674"/>
                  </a:lnTo>
                  <a:cubicBezTo>
                    <a:pt x="8978" y="15674"/>
                    <a:pt x="8924" y="15673"/>
                    <a:pt x="8879" y="15670"/>
                  </a:cubicBezTo>
                  <a:cubicBezTo>
                    <a:pt x="8834" y="15666"/>
                    <a:pt x="8796" y="15659"/>
                    <a:pt x="8758" y="15646"/>
                  </a:cubicBezTo>
                  <a:cubicBezTo>
                    <a:pt x="8716" y="15628"/>
                    <a:pt x="8678" y="15601"/>
                    <a:pt x="8648" y="15566"/>
                  </a:cubicBezTo>
                  <a:cubicBezTo>
                    <a:pt x="8617" y="15531"/>
                    <a:pt x="8593" y="15489"/>
                    <a:pt x="8577" y="15441"/>
                  </a:cubicBezTo>
                  <a:cubicBezTo>
                    <a:pt x="8565" y="15398"/>
                    <a:pt x="8559" y="15356"/>
                    <a:pt x="8556" y="15304"/>
                  </a:cubicBezTo>
                  <a:cubicBezTo>
                    <a:pt x="8553" y="15253"/>
                    <a:pt x="8553" y="15191"/>
                    <a:pt x="8553" y="15110"/>
                  </a:cubicBezTo>
                  <a:lnTo>
                    <a:pt x="8553" y="12421"/>
                  </a:lnTo>
                  <a:cubicBezTo>
                    <a:pt x="8569" y="12138"/>
                    <a:pt x="8373" y="11897"/>
                    <a:pt x="8122" y="11890"/>
                  </a:cubicBezTo>
                  <a:cubicBezTo>
                    <a:pt x="7863" y="11884"/>
                    <a:pt x="7653" y="12128"/>
                    <a:pt x="7668" y="12421"/>
                  </a:cubicBezTo>
                  <a:lnTo>
                    <a:pt x="7668" y="14428"/>
                  </a:lnTo>
                  <a:cubicBezTo>
                    <a:pt x="7668" y="14739"/>
                    <a:pt x="7667" y="14973"/>
                    <a:pt x="7679" y="15170"/>
                  </a:cubicBezTo>
                  <a:cubicBezTo>
                    <a:pt x="7691" y="15367"/>
                    <a:pt x="7714" y="15528"/>
                    <a:pt x="7760" y="15693"/>
                  </a:cubicBezTo>
                  <a:cubicBezTo>
                    <a:pt x="7819" y="15874"/>
                    <a:pt x="7911" y="16036"/>
                    <a:pt x="8028" y="16169"/>
                  </a:cubicBezTo>
                  <a:cubicBezTo>
                    <a:pt x="8146" y="16302"/>
                    <a:pt x="8289" y="16406"/>
                    <a:pt x="8449" y="16472"/>
                  </a:cubicBezTo>
                  <a:cubicBezTo>
                    <a:pt x="8595" y="16524"/>
                    <a:pt x="8736" y="16551"/>
                    <a:pt x="8910" y="16564"/>
                  </a:cubicBezTo>
                  <a:cubicBezTo>
                    <a:pt x="9083" y="16577"/>
                    <a:pt x="9287" y="16577"/>
                    <a:pt x="9558" y="16577"/>
                  </a:cubicBezTo>
                  <a:lnTo>
                    <a:pt x="13233" y="16577"/>
                  </a:lnTo>
                  <a:lnTo>
                    <a:pt x="11970" y="20697"/>
                  </a:lnTo>
                  <a:lnTo>
                    <a:pt x="6014" y="20697"/>
                  </a:lnTo>
                  <a:lnTo>
                    <a:pt x="6014" y="9110"/>
                  </a:lnTo>
                  <a:lnTo>
                    <a:pt x="10413" y="9110"/>
                  </a:lnTo>
                  <a:cubicBezTo>
                    <a:pt x="10975" y="9093"/>
                    <a:pt x="11509" y="8824"/>
                    <a:pt x="11897" y="8363"/>
                  </a:cubicBezTo>
                  <a:cubicBezTo>
                    <a:pt x="12257" y="7935"/>
                    <a:pt x="12465" y="7373"/>
                    <a:pt x="12481" y="6782"/>
                  </a:cubicBezTo>
                  <a:cubicBezTo>
                    <a:pt x="12487" y="6631"/>
                    <a:pt x="12441" y="6483"/>
                    <a:pt x="12352" y="6370"/>
                  </a:cubicBezTo>
                  <a:cubicBezTo>
                    <a:pt x="12255" y="6248"/>
                    <a:pt x="12118" y="6178"/>
                    <a:pt x="11973" y="6178"/>
                  </a:cubicBezTo>
                  <a:lnTo>
                    <a:pt x="8562" y="6178"/>
                  </a:lnTo>
                  <a:lnTo>
                    <a:pt x="8553" y="3839"/>
                  </a:lnTo>
                  <a:cubicBezTo>
                    <a:pt x="8553" y="3758"/>
                    <a:pt x="8553" y="3698"/>
                    <a:pt x="8556" y="3646"/>
                  </a:cubicBezTo>
                  <a:cubicBezTo>
                    <a:pt x="8559" y="3595"/>
                    <a:pt x="8565" y="3553"/>
                    <a:pt x="8577" y="3509"/>
                  </a:cubicBezTo>
                  <a:cubicBezTo>
                    <a:pt x="8593" y="3462"/>
                    <a:pt x="8617" y="3419"/>
                    <a:pt x="8648" y="3385"/>
                  </a:cubicBezTo>
                  <a:cubicBezTo>
                    <a:pt x="8678" y="3350"/>
                    <a:pt x="8716" y="3322"/>
                    <a:pt x="8758" y="3305"/>
                  </a:cubicBezTo>
                  <a:cubicBezTo>
                    <a:pt x="8796" y="3292"/>
                    <a:pt x="8833" y="3285"/>
                    <a:pt x="8878" y="3281"/>
                  </a:cubicBezTo>
                  <a:cubicBezTo>
                    <a:pt x="8924" y="3278"/>
                    <a:pt x="8978" y="3277"/>
                    <a:pt x="9049" y="3277"/>
                  </a:cubicBezTo>
                  <a:close/>
                  <a:moveTo>
                    <a:pt x="3716" y="3517"/>
                  </a:moveTo>
                  <a:cubicBezTo>
                    <a:pt x="4013" y="3517"/>
                    <a:pt x="4310" y="3646"/>
                    <a:pt x="4537" y="3902"/>
                  </a:cubicBezTo>
                  <a:cubicBezTo>
                    <a:pt x="4990" y="4415"/>
                    <a:pt x="4990" y="5247"/>
                    <a:pt x="4537" y="5760"/>
                  </a:cubicBezTo>
                  <a:cubicBezTo>
                    <a:pt x="4084" y="6273"/>
                    <a:pt x="3348" y="6273"/>
                    <a:pt x="2895" y="5760"/>
                  </a:cubicBezTo>
                  <a:cubicBezTo>
                    <a:pt x="2442" y="5247"/>
                    <a:pt x="2442" y="4415"/>
                    <a:pt x="2895" y="3902"/>
                  </a:cubicBezTo>
                  <a:cubicBezTo>
                    <a:pt x="3122" y="3646"/>
                    <a:pt x="3419" y="3517"/>
                    <a:pt x="3716" y="3517"/>
                  </a:cubicBezTo>
                  <a:close/>
                  <a:moveTo>
                    <a:pt x="3888" y="7101"/>
                  </a:moveTo>
                  <a:lnTo>
                    <a:pt x="11576" y="7101"/>
                  </a:lnTo>
                  <a:cubicBezTo>
                    <a:pt x="11535" y="7343"/>
                    <a:pt x="11434" y="7568"/>
                    <a:pt x="11286" y="7750"/>
                  </a:cubicBezTo>
                  <a:cubicBezTo>
                    <a:pt x="11069" y="8016"/>
                    <a:pt x="10766" y="8172"/>
                    <a:pt x="10445" y="8181"/>
                  </a:cubicBezTo>
                  <a:lnTo>
                    <a:pt x="5628" y="8174"/>
                  </a:lnTo>
                  <a:cubicBezTo>
                    <a:pt x="5528" y="8172"/>
                    <a:pt x="5429" y="8208"/>
                    <a:pt x="5349" y="8277"/>
                  </a:cubicBezTo>
                  <a:cubicBezTo>
                    <a:pt x="5256" y="8357"/>
                    <a:pt x="5194" y="8476"/>
                    <a:pt x="5177" y="8607"/>
                  </a:cubicBezTo>
                  <a:lnTo>
                    <a:pt x="5177" y="20697"/>
                  </a:lnTo>
                  <a:lnTo>
                    <a:pt x="4271" y="20697"/>
                  </a:lnTo>
                  <a:lnTo>
                    <a:pt x="4271" y="15303"/>
                  </a:lnTo>
                  <a:cubicBezTo>
                    <a:pt x="4271" y="15041"/>
                    <a:pt x="4084" y="14829"/>
                    <a:pt x="3852" y="14829"/>
                  </a:cubicBezTo>
                  <a:cubicBezTo>
                    <a:pt x="3621" y="14829"/>
                    <a:pt x="3433" y="15041"/>
                    <a:pt x="3433" y="15303"/>
                  </a:cubicBezTo>
                  <a:lnTo>
                    <a:pt x="3433" y="20697"/>
                  </a:lnTo>
                  <a:lnTo>
                    <a:pt x="2534" y="20697"/>
                  </a:lnTo>
                  <a:lnTo>
                    <a:pt x="2534" y="10500"/>
                  </a:lnTo>
                  <a:cubicBezTo>
                    <a:pt x="2534" y="10238"/>
                    <a:pt x="2346" y="10026"/>
                    <a:pt x="2115" y="10026"/>
                  </a:cubicBezTo>
                  <a:cubicBezTo>
                    <a:pt x="1883" y="10026"/>
                    <a:pt x="1696" y="10238"/>
                    <a:pt x="1696" y="10500"/>
                  </a:cubicBezTo>
                  <a:lnTo>
                    <a:pt x="1696" y="15054"/>
                  </a:lnTo>
                  <a:lnTo>
                    <a:pt x="1628" y="15054"/>
                  </a:lnTo>
                  <a:cubicBezTo>
                    <a:pt x="1382" y="15009"/>
                    <a:pt x="1161" y="14854"/>
                    <a:pt x="1015" y="14624"/>
                  </a:cubicBezTo>
                  <a:cubicBezTo>
                    <a:pt x="913" y="14462"/>
                    <a:pt x="854" y="14270"/>
                    <a:pt x="845" y="14072"/>
                  </a:cubicBezTo>
                  <a:lnTo>
                    <a:pt x="845" y="10440"/>
                  </a:lnTo>
                  <a:cubicBezTo>
                    <a:pt x="844" y="9528"/>
                    <a:pt x="1173" y="8657"/>
                    <a:pt x="1754" y="8027"/>
                  </a:cubicBezTo>
                  <a:cubicBezTo>
                    <a:pt x="2327" y="7406"/>
                    <a:pt x="3096" y="7072"/>
                    <a:pt x="3888" y="7101"/>
                  </a:cubicBezTo>
                  <a:close/>
                  <a:moveTo>
                    <a:pt x="19295" y="7327"/>
                  </a:moveTo>
                  <a:cubicBezTo>
                    <a:pt x="19193" y="7327"/>
                    <a:pt x="19091" y="7371"/>
                    <a:pt x="19013" y="7460"/>
                  </a:cubicBezTo>
                  <a:cubicBezTo>
                    <a:pt x="18858" y="7636"/>
                    <a:pt x="18858" y="7922"/>
                    <a:pt x="19013" y="8098"/>
                  </a:cubicBezTo>
                  <a:cubicBezTo>
                    <a:pt x="19169" y="8274"/>
                    <a:pt x="19422" y="8274"/>
                    <a:pt x="19578" y="8098"/>
                  </a:cubicBezTo>
                  <a:cubicBezTo>
                    <a:pt x="19734" y="7922"/>
                    <a:pt x="19734" y="7636"/>
                    <a:pt x="19578" y="7460"/>
                  </a:cubicBezTo>
                  <a:cubicBezTo>
                    <a:pt x="19500" y="7371"/>
                    <a:pt x="19397" y="7327"/>
                    <a:pt x="19295" y="7327"/>
                  </a:cubicBezTo>
                  <a:close/>
                  <a:moveTo>
                    <a:pt x="18079" y="8727"/>
                  </a:moveTo>
                  <a:cubicBezTo>
                    <a:pt x="17966" y="8717"/>
                    <a:pt x="17849" y="8758"/>
                    <a:pt x="17760" y="8854"/>
                  </a:cubicBezTo>
                  <a:lnTo>
                    <a:pt x="15892" y="10967"/>
                  </a:lnTo>
                  <a:lnTo>
                    <a:pt x="15219" y="10206"/>
                  </a:lnTo>
                  <a:cubicBezTo>
                    <a:pt x="15139" y="10115"/>
                    <a:pt x="15029" y="10066"/>
                    <a:pt x="14916" y="10069"/>
                  </a:cubicBezTo>
                  <a:cubicBezTo>
                    <a:pt x="14810" y="10073"/>
                    <a:pt x="14710" y="10121"/>
                    <a:pt x="14636" y="10206"/>
                  </a:cubicBezTo>
                  <a:lnTo>
                    <a:pt x="12299" y="12850"/>
                  </a:lnTo>
                  <a:lnTo>
                    <a:pt x="11645" y="12111"/>
                  </a:lnTo>
                  <a:cubicBezTo>
                    <a:pt x="11573" y="12029"/>
                    <a:pt x="11476" y="11981"/>
                    <a:pt x="11374" y="11977"/>
                  </a:cubicBezTo>
                  <a:cubicBezTo>
                    <a:pt x="11262" y="11972"/>
                    <a:pt x="11153" y="12021"/>
                    <a:pt x="11074" y="12111"/>
                  </a:cubicBezTo>
                  <a:lnTo>
                    <a:pt x="9806" y="13546"/>
                  </a:lnTo>
                  <a:cubicBezTo>
                    <a:pt x="9679" y="13714"/>
                    <a:pt x="9678" y="13961"/>
                    <a:pt x="9804" y="14129"/>
                  </a:cubicBezTo>
                  <a:cubicBezTo>
                    <a:pt x="9954" y="14329"/>
                    <a:pt x="10220" y="14349"/>
                    <a:pt x="10391" y="14173"/>
                  </a:cubicBezTo>
                  <a:lnTo>
                    <a:pt x="11337" y="13094"/>
                  </a:lnTo>
                  <a:lnTo>
                    <a:pt x="12029" y="13879"/>
                  </a:lnTo>
                  <a:cubicBezTo>
                    <a:pt x="12093" y="13949"/>
                    <a:pt x="12178" y="13991"/>
                    <a:pt x="12268" y="13995"/>
                  </a:cubicBezTo>
                  <a:cubicBezTo>
                    <a:pt x="12369" y="14001"/>
                    <a:pt x="12468" y="13958"/>
                    <a:pt x="12540" y="13879"/>
                  </a:cubicBezTo>
                  <a:lnTo>
                    <a:pt x="14918" y="11188"/>
                  </a:lnTo>
                  <a:lnTo>
                    <a:pt x="15621" y="11982"/>
                  </a:lnTo>
                  <a:cubicBezTo>
                    <a:pt x="15691" y="12067"/>
                    <a:pt x="15789" y="12114"/>
                    <a:pt x="15891" y="12114"/>
                  </a:cubicBezTo>
                  <a:cubicBezTo>
                    <a:pt x="15992" y="12113"/>
                    <a:pt x="16089" y="12066"/>
                    <a:pt x="16158" y="11982"/>
                  </a:cubicBezTo>
                  <a:lnTo>
                    <a:pt x="18341" y="9512"/>
                  </a:lnTo>
                  <a:cubicBezTo>
                    <a:pt x="18485" y="9350"/>
                    <a:pt x="18500" y="9093"/>
                    <a:pt x="18376" y="8910"/>
                  </a:cubicBezTo>
                  <a:cubicBezTo>
                    <a:pt x="18301" y="8799"/>
                    <a:pt x="18192" y="8737"/>
                    <a:pt x="18079" y="8727"/>
                  </a:cubicBezTo>
                  <a:close/>
                  <a:moveTo>
                    <a:pt x="8130" y="10048"/>
                  </a:moveTo>
                  <a:cubicBezTo>
                    <a:pt x="8017" y="10048"/>
                    <a:pt x="7904" y="10097"/>
                    <a:pt x="7818" y="10194"/>
                  </a:cubicBezTo>
                  <a:cubicBezTo>
                    <a:pt x="7645" y="10389"/>
                    <a:pt x="7645" y="10706"/>
                    <a:pt x="7818" y="10901"/>
                  </a:cubicBezTo>
                  <a:cubicBezTo>
                    <a:pt x="7990" y="11096"/>
                    <a:pt x="8270" y="11096"/>
                    <a:pt x="8442" y="10901"/>
                  </a:cubicBezTo>
                  <a:cubicBezTo>
                    <a:pt x="8615" y="10706"/>
                    <a:pt x="8615" y="10389"/>
                    <a:pt x="8442" y="10194"/>
                  </a:cubicBezTo>
                  <a:cubicBezTo>
                    <a:pt x="8356" y="10097"/>
                    <a:pt x="8243" y="10048"/>
                    <a:pt x="8130" y="10048"/>
                  </a:cubicBezTo>
                  <a:close/>
                  <a:moveTo>
                    <a:pt x="14077" y="16577"/>
                  </a:moveTo>
                  <a:lnTo>
                    <a:pt x="15538" y="16577"/>
                  </a:lnTo>
                  <a:lnTo>
                    <a:pt x="16746" y="20697"/>
                  </a:lnTo>
                  <a:lnTo>
                    <a:pt x="12814" y="20697"/>
                  </a:lnTo>
                  <a:lnTo>
                    <a:pt x="14077" y="16577"/>
                  </a:lnTo>
                  <a:close/>
                </a:path>
              </a:pathLst>
            </a:cu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
        <p:nvSpPr>
          <p:cNvPr id="21" name="Rectangle 20"/>
          <p:cNvSpPr/>
          <p:nvPr/>
        </p:nvSpPr>
        <p:spPr bwMode="auto">
          <a:xfrm>
            <a:off x="854357" y="11928409"/>
            <a:ext cx="3111004" cy="1569132"/>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22" name="Text Box 2"/>
          <p:cNvSpPr txBox="1">
            <a:spLocks/>
          </p:cNvSpPr>
          <p:nvPr/>
        </p:nvSpPr>
        <p:spPr bwMode="auto">
          <a:xfrm>
            <a:off x="910607" y="1731787"/>
            <a:ext cx="11785450" cy="692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en-US" sz="4000" dirty="0" err="1">
                <a:solidFill>
                  <a:schemeClr val="accent1"/>
                </a:solidFill>
              </a:rPr>
              <a:t>Dibandingkan</a:t>
            </a:r>
            <a:r>
              <a:rPr lang="en-US" sz="4000" dirty="0">
                <a:solidFill>
                  <a:schemeClr val="accent1"/>
                </a:solidFill>
              </a:rPr>
              <a:t> </a:t>
            </a:r>
            <a:r>
              <a:rPr lang="en-US" sz="4000" dirty="0" err="1">
                <a:solidFill>
                  <a:schemeClr val="accent1"/>
                </a:solidFill>
              </a:rPr>
              <a:t>dengan</a:t>
            </a:r>
            <a:r>
              <a:rPr lang="en-US" sz="4000" dirty="0">
                <a:solidFill>
                  <a:schemeClr val="accent1"/>
                </a:solidFill>
              </a:rPr>
              <a:t> </a:t>
            </a:r>
            <a:r>
              <a:rPr lang="en-US" sz="4000" dirty="0" err="1">
                <a:solidFill>
                  <a:schemeClr val="accent1"/>
                </a:solidFill>
              </a:rPr>
              <a:t>Reksadana</a:t>
            </a:r>
            <a:r>
              <a:rPr lang="en-US" sz="4000" dirty="0">
                <a:solidFill>
                  <a:schemeClr val="accent1"/>
                </a:solidFill>
              </a:rPr>
              <a:t> Terbuka</a:t>
            </a:r>
            <a:endParaRPr lang="x-none" altLang="x-none" sz="4000" i="1" dirty="0">
              <a:solidFill>
                <a:schemeClr val="accent1"/>
              </a:solidFill>
              <a:latin typeface="Dosis" charset="0"/>
              <a:ea typeface="Dosis" charset="0"/>
              <a:cs typeface="Dosis" charset="0"/>
              <a:sym typeface="Poppins SemiBold" charset="0"/>
            </a:endParaRPr>
          </a:p>
        </p:txBody>
      </p:sp>
      <p:sp>
        <p:nvSpPr>
          <p:cNvPr id="23" name="Text Box 3"/>
          <p:cNvSpPr txBox="1">
            <a:spLocks/>
          </p:cNvSpPr>
          <p:nvPr/>
        </p:nvSpPr>
        <p:spPr bwMode="auto">
          <a:xfrm>
            <a:off x="854357" y="388407"/>
            <a:ext cx="17412350" cy="158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8800" dirty="0" err="1">
                <a:solidFill>
                  <a:schemeClr val="accent1"/>
                </a:solidFill>
                <a:latin typeface="Dosis" charset="0"/>
                <a:ea typeface="Dosis" charset="0"/>
                <a:cs typeface="Dosis" charset="0"/>
                <a:sym typeface="Poppins Medium" charset="0"/>
              </a:rPr>
              <a:t>K</a:t>
            </a:r>
            <a:r>
              <a:rPr lang="en-US" altLang="x-none" sz="8800" dirty="0" err="1">
                <a:solidFill>
                  <a:schemeClr val="bg2"/>
                </a:solidFill>
                <a:latin typeface="Dosis" charset="0"/>
                <a:ea typeface="Dosis" charset="0"/>
                <a:cs typeface="Dosis" charset="0"/>
                <a:sym typeface="Poppins Medium" charset="0"/>
              </a:rPr>
              <a:t>euntungan</a:t>
            </a:r>
            <a:r>
              <a:rPr lang="en-US" altLang="x-none" sz="8800" dirty="0">
                <a:solidFill>
                  <a:schemeClr val="bg2"/>
                </a:solidFill>
                <a:latin typeface="Dosis" charset="0"/>
                <a:ea typeface="Dosis" charset="0"/>
                <a:cs typeface="Dosis" charset="0"/>
                <a:sym typeface="Poppins Medium" charset="0"/>
              </a:rPr>
              <a:t> </a:t>
            </a:r>
            <a:r>
              <a:rPr lang="en-US" altLang="x-none" sz="8800" dirty="0" err="1">
                <a:solidFill>
                  <a:schemeClr val="accent1"/>
                </a:solidFill>
                <a:latin typeface="Dosis" charset="0"/>
                <a:ea typeface="Dosis" charset="0"/>
                <a:cs typeface="Dosis" charset="0"/>
                <a:sym typeface="Poppins Medium" charset="0"/>
              </a:rPr>
              <a:t>R</a:t>
            </a:r>
            <a:r>
              <a:rPr lang="en-US" altLang="x-none" sz="8800" dirty="0" err="1">
                <a:solidFill>
                  <a:schemeClr val="bg2"/>
                </a:solidFill>
                <a:latin typeface="Dosis" charset="0"/>
                <a:ea typeface="Dosis" charset="0"/>
                <a:cs typeface="Dosis" charset="0"/>
                <a:sym typeface="Poppins Medium" charset="0"/>
              </a:rPr>
              <a:t>eksadana</a:t>
            </a:r>
            <a:r>
              <a:rPr lang="en-US" altLang="x-none" sz="8800" dirty="0">
                <a:solidFill>
                  <a:schemeClr val="bg2"/>
                </a:solidFill>
                <a:latin typeface="Dosis" charset="0"/>
                <a:ea typeface="Dosis" charset="0"/>
                <a:cs typeface="Dosis" charset="0"/>
                <a:sym typeface="Poppins Medium" charset="0"/>
              </a:rPr>
              <a:t> </a:t>
            </a:r>
            <a:r>
              <a:rPr lang="en-US" altLang="x-none" sz="8800" dirty="0" err="1">
                <a:solidFill>
                  <a:schemeClr val="accent1"/>
                </a:solidFill>
                <a:latin typeface="Dosis" charset="0"/>
                <a:ea typeface="Dosis" charset="0"/>
                <a:cs typeface="Dosis" charset="0"/>
                <a:sym typeface="Poppins Medium" charset="0"/>
              </a:rPr>
              <a:t>T</a:t>
            </a:r>
            <a:r>
              <a:rPr lang="en-US" altLang="x-none" sz="8800" dirty="0" err="1">
                <a:solidFill>
                  <a:schemeClr val="bg2"/>
                </a:solidFill>
                <a:latin typeface="Dosis" charset="0"/>
                <a:ea typeface="Dosis" charset="0"/>
                <a:cs typeface="Dosis" charset="0"/>
                <a:sym typeface="Poppins Medium" charset="0"/>
              </a:rPr>
              <a:t>ertutup</a:t>
            </a:r>
            <a:endParaRPr lang="x-none" altLang="x-none" sz="8800" dirty="0">
              <a:solidFill>
                <a:schemeClr val="bg2"/>
              </a:solidFill>
              <a:latin typeface="Dosis" charset="0"/>
              <a:ea typeface="Dosis" charset="0"/>
              <a:cs typeface="Dosis" charset="0"/>
              <a:sym typeface="Poppins Medium" charset="0"/>
            </a:endParaRPr>
          </a:p>
        </p:txBody>
      </p:sp>
      <p:grpSp>
        <p:nvGrpSpPr>
          <p:cNvPr id="3" name="Group 2"/>
          <p:cNvGrpSpPr/>
          <p:nvPr/>
        </p:nvGrpSpPr>
        <p:grpSpPr>
          <a:xfrm>
            <a:off x="16345840" y="3858755"/>
            <a:ext cx="5783264" cy="5823896"/>
            <a:chOff x="16345840" y="3858755"/>
            <a:chExt cx="5783264" cy="5823896"/>
          </a:xfrm>
        </p:grpSpPr>
        <p:grpSp>
          <p:nvGrpSpPr>
            <p:cNvPr id="18" name="Group 17"/>
            <p:cNvGrpSpPr/>
            <p:nvPr/>
          </p:nvGrpSpPr>
          <p:grpSpPr>
            <a:xfrm>
              <a:off x="16345840" y="3858755"/>
              <a:ext cx="5783264" cy="5823896"/>
              <a:chOff x="16345840" y="2516152"/>
              <a:chExt cx="5783264" cy="5823894"/>
            </a:xfrm>
          </p:grpSpPr>
          <p:sp>
            <p:nvSpPr>
              <p:cNvPr id="53" name="Rectangle 52"/>
              <p:cNvSpPr/>
              <p:nvPr/>
            </p:nvSpPr>
            <p:spPr bwMode="auto">
              <a:xfrm>
                <a:off x="16345840" y="6515124"/>
                <a:ext cx="5783264" cy="1824922"/>
              </a:xfrm>
              <a:prstGeom prst="rect">
                <a:avLst/>
              </a:prstGeom>
            </p:spPr>
            <p:txBody>
              <a:bodyPr wrap="square">
                <a:spAutoFit/>
              </a:bodyPr>
              <a:lstStyle/>
              <a:p>
                <a:pPr algn="ctr">
                  <a:lnSpc>
                    <a:spcPct val="150000"/>
                  </a:lnSpc>
                  <a:defRPr/>
                </a:pPr>
                <a:r>
                  <a:rPr lang="en-US" sz="4000" dirty="0" err="1">
                    <a:solidFill>
                      <a:schemeClr val="tx1">
                        <a:lumMod val="50000"/>
                      </a:schemeClr>
                    </a:solidFill>
                    <a:latin typeface="Dosis" charset="0"/>
                    <a:ea typeface="Dosis" charset="0"/>
                    <a:cs typeface="Dosis" charset="0"/>
                  </a:rPr>
                  <a:t>Kemudahan</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mendapat</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pinjaman</a:t>
                </a:r>
                <a:endParaRPr lang="en-US" sz="4000" dirty="0">
                  <a:solidFill>
                    <a:schemeClr val="tx1">
                      <a:lumMod val="50000"/>
                    </a:schemeClr>
                  </a:solidFill>
                  <a:latin typeface="Dosis" charset="0"/>
                  <a:ea typeface="Dosis" charset="0"/>
                  <a:cs typeface="Dosis" charset="0"/>
                </a:endParaRPr>
              </a:p>
            </p:txBody>
          </p:sp>
          <p:sp>
            <p:nvSpPr>
              <p:cNvPr id="39" name="Oval 17"/>
              <p:cNvSpPr>
                <a:spLocks noChangeArrowheads="1"/>
              </p:cNvSpPr>
              <p:nvPr/>
            </p:nvSpPr>
            <p:spPr bwMode="auto">
              <a:xfrm>
                <a:off x="17254650" y="2516152"/>
                <a:ext cx="4032448" cy="3409925"/>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grpSp>
        <p:sp>
          <p:nvSpPr>
            <p:cNvPr id="26" name="Shape"/>
            <p:cNvSpPr/>
            <p:nvPr/>
          </p:nvSpPr>
          <p:spPr>
            <a:xfrm>
              <a:off x="18266707" y="4610087"/>
              <a:ext cx="2008334" cy="1781778"/>
            </a:xfrm>
            <a:custGeom>
              <a:avLst/>
              <a:gdLst/>
              <a:ahLst/>
              <a:cxnLst>
                <a:cxn ang="0">
                  <a:pos x="wd2" y="hd2"/>
                </a:cxn>
                <a:cxn ang="5400000">
                  <a:pos x="wd2" y="hd2"/>
                </a:cxn>
                <a:cxn ang="10800000">
                  <a:pos x="wd2" y="hd2"/>
                </a:cxn>
                <a:cxn ang="16200000">
                  <a:pos x="wd2" y="hd2"/>
                </a:cxn>
              </a:cxnLst>
              <a:rect l="0" t="0" r="r" b="b"/>
              <a:pathLst>
                <a:path w="21481" h="21564" extrusionOk="0">
                  <a:moveTo>
                    <a:pt x="13973" y="1"/>
                  </a:moveTo>
                  <a:cubicBezTo>
                    <a:pt x="13303" y="29"/>
                    <a:pt x="12722" y="559"/>
                    <a:pt x="12527" y="1320"/>
                  </a:cubicBezTo>
                  <a:cubicBezTo>
                    <a:pt x="12249" y="2707"/>
                    <a:pt x="11761" y="4023"/>
                    <a:pt x="11087" y="5203"/>
                  </a:cubicBezTo>
                  <a:cubicBezTo>
                    <a:pt x="10285" y="6608"/>
                    <a:pt x="9236" y="7787"/>
                    <a:pt x="8015" y="8667"/>
                  </a:cubicBezTo>
                  <a:cubicBezTo>
                    <a:pt x="8007" y="8627"/>
                    <a:pt x="8001" y="8585"/>
                    <a:pt x="7990" y="8545"/>
                  </a:cubicBezTo>
                  <a:cubicBezTo>
                    <a:pt x="7880" y="8185"/>
                    <a:pt x="7641" y="7902"/>
                    <a:pt x="7338" y="7771"/>
                  </a:cubicBezTo>
                  <a:cubicBezTo>
                    <a:pt x="7061" y="7666"/>
                    <a:pt x="6800" y="7666"/>
                    <a:pt x="6286" y="7666"/>
                  </a:cubicBezTo>
                  <a:lnTo>
                    <a:pt x="1800" y="7666"/>
                  </a:lnTo>
                  <a:lnTo>
                    <a:pt x="1792" y="7666"/>
                  </a:lnTo>
                  <a:cubicBezTo>
                    <a:pt x="1276" y="7666"/>
                    <a:pt x="1016" y="7667"/>
                    <a:pt x="740" y="7771"/>
                  </a:cubicBezTo>
                  <a:cubicBezTo>
                    <a:pt x="437" y="7902"/>
                    <a:pt x="199" y="8185"/>
                    <a:pt x="88" y="8545"/>
                  </a:cubicBezTo>
                  <a:cubicBezTo>
                    <a:pt x="1" y="8874"/>
                    <a:pt x="0" y="9184"/>
                    <a:pt x="0" y="9794"/>
                  </a:cubicBezTo>
                  <a:lnTo>
                    <a:pt x="0" y="19426"/>
                  </a:lnTo>
                  <a:cubicBezTo>
                    <a:pt x="0" y="20046"/>
                    <a:pt x="1" y="20356"/>
                    <a:pt x="88" y="20685"/>
                  </a:cubicBezTo>
                  <a:cubicBezTo>
                    <a:pt x="199" y="21045"/>
                    <a:pt x="437" y="21329"/>
                    <a:pt x="740" y="21460"/>
                  </a:cubicBezTo>
                  <a:cubicBezTo>
                    <a:pt x="1017" y="21564"/>
                    <a:pt x="1278" y="21564"/>
                    <a:pt x="1792" y="21564"/>
                  </a:cubicBezTo>
                  <a:lnTo>
                    <a:pt x="6278" y="21564"/>
                  </a:lnTo>
                  <a:cubicBezTo>
                    <a:pt x="6799" y="21564"/>
                    <a:pt x="7061" y="21564"/>
                    <a:pt x="7338" y="21460"/>
                  </a:cubicBezTo>
                  <a:cubicBezTo>
                    <a:pt x="7641" y="21329"/>
                    <a:pt x="7880" y="21045"/>
                    <a:pt x="7990" y="20685"/>
                  </a:cubicBezTo>
                  <a:cubicBezTo>
                    <a:pt x="8023" y="20562"/>
                    <a:pt x="8040" y="20436"/>
                    <a:pt x="8053" y="20302"/>
                  </a:cubicBezTo>
                  <a:cubicBezTo>
                    <a:pt x="8388" y="20678"/>
                    <a:pt x="8777" y="20979"/>
                    <a:pt x="9202" y="21190"/>
                  </a:cubicBezTo>
                  <a:cubicBezTo>
                    <a:pt x="9684" y="21428"/>
                    <a:pt x="10203" y="21546"/>
                    <a:pt x="10726" y="21537"/>
                  </a:cubicBezTo>
                  <a:lnTo>
                    <a:pt x="19687" y="21537"/>
                  </a:lnTo>
                  <a:cubicBezTo>
                    <a:pt x="20437" y="21542"/>
                    <a:pt x="21108" y="20983"/>
                    <a:pt x="21358" y="20144"/>
                  </a:cubicBezTo>
                  <a:cubicBezTo>
                    <a:pt x="21600" y="19332"/>
                    <a:pt x="21396" y="18426"/>
                    <a:pt x="20845" y="17865"/>
                  </a:cubicBezTo>
                  <a:cubicBezTo>
                    <a:pt x="21250" y="17452"/>
                    <a:pt x="21477" y="16845"/>
                    <a:pt x="21465" y="16211"/>
                  </a:cubicBezTo>
                  <a:cubicBezTo>
                    <a:pt x="21453" y="15600"/>
                    <a:pt x="21219" y="15025"/>
                    <a:pt x="20824" y="14634"/>
                  </a:cubicBezTo>
                  <a:cubicBezTo>
                    <a:pt x="21241" y="14251"/>
                    <a:pt x="21484" y="13659"/>
                    <a:pt x="21481" y="13033"/>
                  </a:cubicBezTo>
                  <a:cubicBezTo>
                    <a:pt x="21478" y="12416"/>
                    <a:pt x="21238" y="11835"/>
                    <a:pt x="20828" y="11457"/>
                  </a:cubicBezTo>
                  <a:cubicBezTo>
                    <a:pt x="21355" y="10937"/>
                    <a:pt x="21586" y="10106"/>
                    <a:pt x="21422" y="9316"/>
                  </a:cubicBezTo>
                  <a:cubicBezTo>
                    <a:pt x="21216" y="8324"/>
                    <a:pt x="20458" y="7635"/>
                    <a:pt x="19598" y="7661"/>
                  </a:cubicBezTo>
                  <a:lnTo>
                    <a:pt x="14677" y="7661"/>
                  </a:lnTo>
                  <a:cubicBezTo>
                    <a:pt x="14995" y="7023"/>
                    <a:pt x="15240" y="6339"/>
                    <a:pt x="15407" y="5625"/>
                  </a:cubicBezTo>
                  <a:cubicBezTo>
                    <a:pt x="15599" y="4803"/>
                    <a:pt x="15685" y="3949"/>
                    <a:pt x="15660" y="3095"/>
                  </a:cubicBezTo>
                  <a:lnTo>
                    <a:pt x="15660" y="1875"/>
                  </a:lnTo>
                  <a:cubicBezTo>
                    <a:pt x="15630" y="803"/>
                    <a:pt x="14875" y="-36"/>
                    <a:pt x="13973" y="1"/>
                  </a:cubicBezTo>
                  <a:close/>
                  <a:moveTo>
                    <a:pt x="14054" y="947"/>
                  </a:moveTo>
                  <a:cubicBezTo>
                    <a:pt x="14514" y="947"/>
                    <a:pt x="14881" y="1405"/>
                    <a:pt x="14858" y="1952"/>
                  </a:cubicBezTo>
                  <a:lnTo>
                    <a:pt x="14858" y="3686"/>
                  </a:lnTo>
                  <a:cubicBezTo>
                    <a:pt x="14817" y="4517"/>
                    <a:pt x="14667" y="5335"/>
                    <a:pt x="14414" y="6111"/>
                  </a:cubicBezTo>
                  <a:cubicBezTo>
                    <a:pt x="14199" y="6767"/>
                    <a:pt x="13913" y="7388"/>
                    <a:pt x="13562" y="7955"/>
                  </a:cubicBezTo>
                  <a:cubicBezTo>
                    <a:pt x="13491" y="8081"/>
                    <a:pt x="13476" y="8239"/>
                    <a:pt x="13523" y="8379"/>
                  </a:cubicBezTo>
                  <a:cubicBezTo>
                    <a:pt x="13589" y="8575"/>
                    <a:pt x="13756" y="8696"/>
                    <a:pt x="13933" y="8676"/>
                  </a:cubicBezTo>
                  <a:lnTo>
                    <a:pt x="19736" y="8676"/>
                  </a:lnTo>
                  <a:cubicBezTo>
                    <a:pt x="20251" y="8691"/>
                    <a:pt x="20661" y="9193"/>
                    <a:pt x="20659" y="9804"/>
                  </a:cubicBezTo>
                  <a:cubicBezTo>
                    <a:pt x="20657" y="10378"/>
                    <a:pt x="20289" y="10857"/>
                    <a:pt x="19807" y="10909"/>
                  </a:cubicBezTo>
                  <a:lnTo>
                    <a:pt x="18536" y="10909"/>
                  </a:lnTo>
                  <a:cubicBezTo>
                    <a:pt x="18310" y="10903"/>
                    <a:pt x="18121" y="11111"/>
                    <a:pt x="18109" y="11379"/>
                  </a:cubicBezTo>
                  <a:cubicBezTo>
                    <a:pt x="18096" y="11669"/>
                    <a:pt x="18292" y="11910"/>
                    <a:pt x="18536" y="11907"/>
                  </a:cubicBezTo>
                  <a:lnTo>
                    <a:pt x="19815" y="11907"/>
                  </a:lnTo>
                  <a:cubicBezTo>
                    <a:pt x="20300" y="11961"/>
                    <a:pt x="20670" y="12444"/>
                    <a:pt x="20670" y="13021"/>
                  </a:cubicBezTo>
                  <a:cubicBezTo>
                    <a:pt x="20670" y="13599"/>
                    <a:pt x="20300" y="14081"/>
                    <a:pt x="19815" y="14135"/>
                  </a:cubicBezTo>
                  <a:lnTo>
                    <a:pt x="18513" y="14135"/>
                  </a:lnTo>
                  <a:cubicBezTo>
                    <a:pt x="18289" y="14129"/>
                    <a:pt x="18101" y="14336"/>
                    <a:pt x="18090" y="14603"/>
                  </a:cubicBezTo>
                  <a:cubicBezTo>
                    <a:pt x="18078" y="14889"/>
                    <a:pt x="18271" y="15129"/>
                    <a:pt x="18513" y="15126"/>
                  </a:cubicBezTo>
                  <a:lnTo>
                    <a:pt x="19794" y="15126"/>
                  </a:lnTo>
                  <a:cubicBezTo>
                    <a:pt x="20268" y="15168"/>
                    <a:pt x="20642" y="15620"/>
                    <a:pt x="20670" y="16183"/>
                  </a:cubicBezTo>
                  <a:cubicBezTo>
                    <a:pt x="20701" y="16801"/>
                    <a:pt x="20313" y="17336"/>
                    <a:pt x="19794" y="17390"/>
                  </a:cubicBezTo>
                  <a:lnTo>
                    <a:pt x="18513" y="17390"/>
                  </a:lnTo>
                  <a:cubicBezTo>
                    <a:pt x="18290" y="17387"/>
                    <a:pt x="18106" y="17593"/>
                    <a:pt x="18093" y="17857"/>
                  </a:cubicBezTo>
                  <a:cubicBezTo>
                    <a:pt x="18080" y="18142"/>
                    <a:pt x="18272" y="18383"/>
                    <a:pt x="18513" y="18384"/>
                  </a:cubicBezTo>
                  <a:lnTo>
                    <a:pt x="19828" y="18384"/>
                  </a:lnTo>
                  <a:cubicBezTo>
                    <a:pt x="20303" y="18426"/>
                    <a:pt x="20675" y="18887"/>
                    <a:pt x="20691" y="19452"/>
                  </a:cubicBezTo>
                  <a:cubicBezTo>
                    <a:pt x="20706" y="20012"/>
                    <a:pt x="20366" y="20498"/>
                    <a:pt x="19899" y="20582"/>
                  </a:cubicBezTo>
                  <a:lnTo>
                    <a:pt x="10744" y="20582"/>
                  </a:lnTo>
                  <a:cubicBezTo>
                    <a:pt x="10208" y="20561"/>
                    <a:pt x="9682" y="20397"/>
                    <a:pt x="9207" y="20102"/>
                  </a:cubicBezTo>
                  <a:cubicBezTo>
                    <a:pt x="8769" y="19831"/>
                    <a:pt x="8386" y="19454"/>
                    <a:pt x="8078" y="18997"/>
                  </a:cubicBezTo>
                  <a:lnTo>
                    <a:pt x="8078" y="9803"/>
                  </a:lnTo>
                  <a:cubicBezTo>
                    <a:pt x="8078" y="9802"/>
                    <a:pt x="8078" y="9802"/>
                    <a:pt x="8078" y="9801"/>
                  </a:cubicBezTo>
                  <a:cubicBezTo>
                    <a:pt x="9439" y="8894"/>
                    <a:pt x="10622" y="7649"/>
                    <a:pt x="11540" y="6148"/>
                  </a:cubicBezTo>
                  <a:cubicBezTo>
                    <a:pt x="12365" y="4801"/>
                    <a:pt x="12961" y="3276"/>
                    <a:pt x="13295" y="1659"/>
                  </a:cubicBezTo>
                  <a:cubicBezTo>
                    <a:pt x="13378" y="1241"/>
                    <a:pt x="13692" y="946"/>
                    <a:pt x="14054" y="947"/>
                  </a:cubicBezTo>
                  <a:close/>
                  <a:moveTo>
                    <a:pt x="1370" y="8663"/>
                  </a:moveTo>
                  <a:lnTo>
                    <a:pt x="1373" y="8663"/>
                  </a:lnTo>
                  <a:lnTo>
                    <a:pt x="6708" y="8663"/>
                  </a:lnTo>
                  <a:cubicBezTo>
                    <a:pt x="6863" y="8663"/>
                    <a:pt x="6942" y="8663"/>
                    <a:pt x="7026" y="8694"/>
                  </a:cubicBezTo>
                  <a:cubicBezTo>
                    <a:pt x="7118" y="8734"/>
                    <a:pt x="7190" y="8820"/>
                    <a:pt x="7223" y="8929"/>
                  </a:cubicBezTo>
                  <a:cubicBezTo>
                    <a:pt x="7250" y="9028"/>
                    <a:pt x="7250" y="9122"/>
                    <a:pt x="7250" y="9309"/>
                  </a:cubicBezTo>
                  <a:lnTo>
                    <a:pt x="7250" y="19924"/>
                  </a:lnTo>
                  <a:cubicBezTo>
                    <a:pt x="7250" y="20109"/>
                    <a:pt x="7250" y="20202"/>
                    <a:pt x="7223" y="20302"/>
                  </a:cubicBezTo>
                  <a:cubicBezTo>
                    <a:pt x="7190" y="20411"/>
                    <a:pt x="7118" y="20497"/>
                    <a:pt x="7026" y="20536"/>
                  </a:cubicBezTo>
                  <a:cubicBezTo>
                    <a:pt x="6942" y="20568"/>
                    <a:pt x="6863" y="20568"/>
                    <a:pt x="6705" y="20568"/>
                  </a:cubicBezTo>
                  <a:lnTo>
                    <a:pt x="5351" y="20568"/>
                  </a:lnTo>
                  <a:cubicBezTo>
                    <a:pt x="5356" y="20538"/>
                    <a:pt x="5359" y="20507"/>
                    <a:pt x="5359" y="20476"/>
                  </a:cubicBezTo>
                  <a:lnTo>
                    <a:pt x="5359" y="15816"/>
                  </a:lnTo>
                  <a:cubicBezTo>
                    <a:pt x="5359" y="15552"/>
                    <a:pt x="5178" y="15338"/>
                    <a:pt x="4956" y="15338"/>
                  </a:cubicBezTo>
                  <a:cubicBezTo>
                    <a:pt x="4734" y="15338"/>
                    <a:pt x="4553" y="15552"/>
                    <a:pt x="4553" y="15816"/>
                  </a:cubicBezTo>
                  <a:lnTo>
                    <a:pt x="4553" y="20476"/>
                  </a:lnTo>
                  <a:cubicBezTo>
                    <a:pt x="4553" y="20507"/>
                    <a:pt x="4556" y="20538"/>
                    <a:pt x="4561" y="20568"/>
                  </a:cubicBezTo>
                  <a:lnTo>
                    <a:pt x="1370" y="20568"/>
                  </a:lnTo>
                  <a:cubicBezTo>
                    <a:pt x="1215" y="20568"/>
                    <a:pt x="1136" y="20568"/>
                    <a:pt x="1052" y="20536"/>
                  </a:cubicBezTo>
                  <a:cubicBezTo>
                    <a:pt x="961" y="20497"/>
                    <a:pt x="888" y="20411"/>
                    <a:pt x="855" y="20302"/>
                  </a:cubicBezTo>
                  <a:cubicBezTo>
                    <a:pt x="828" y="20202"/>
                    <a:pt x="828" y="20108"/>
                    <a:pt x="828" y="19921"/>
                  </a:cubicBezTo>
                  <a:lnTo>
                    <a:pt x="828" y="9306"/>
                  </a:lnTo>
                  <a:cubicBezTo>
                    <a:pt x="828" y="9122"/>
                    <a:pt x="828" y="9028"/>
                    <a:pt x="855" y="8929"/>
                  </a:cubicBezTo>
                  <a:cubicBezTo>
                    <a:pt x="888" y="8820"/>
                    <a:pt x="961" y="8734"/>
                    <a:pt x="1052" y="8694"/>
                  </a:cubicBezTo>
                  <a:cubicBezTo>
                    <a:pt x="1136" y="8663"/>
                    <a:pt x="1214" y="8663"/>
                    <a:pt x="1370" y="8663"/>
                  </a:cubicBezTo>
                  <a:close/>
                  <a:moveTo>
                    <a:pt x="4944" y="13537"/>
                  </a:moveTo>
                  <a:cubicBezTo>
                    <a:pt x="4728" y="13537"/>
                    <a:pt x="4553" y="13745"/>
                    <a:pt x="4553" y="14002"/>
                  </a:cubicBezTo>
                  <a:cubicBezTo>
                    <a:pt x="4553" y="14258"/>
                    <a:pt x="4728" y="14466"/>
                    <a:pt x="4944" y="14466"/>
                  </a:cubicBezTo>
                  <a:lnTo>
                    <a:pt x="4968" y="14466"/>
                  </a:lnTo>
                  <a:cubicBezTo>
                    <a:pt x="5184" y="14466"/>
                    <a:pt x="5359" y="14258"/>
                    <a:pt x="5359" y="14002"/>
                  </a:cubicBezTo>
                  <a:cubicBezTo>
                    <a:pt x="5359" y="13745"/>
                    <a:pt x="5184" y="13537"/>
                    <a:pt x="4968" y="13537"/>
                  </a:cubicBezTo>
                  <a:lnTo>
                    <a:pt x="4944" y="13537"/>
                  </a:lnTo>
                  <a:close/>
                </a:path>
              </a:pathLst>
            </a:cu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grpSp>
        <p:nvGrpSpPr>
          <p:cNvPr id="2" name="Group 1"/>
          <p:cNvGrpSpPr/>
          <p:nvPr/>
        </p:nvGrpSpPr>
        <p:grpSpPr>
          <a:xfrm>
            <a:off x="2254896" y="3858755"/>
            <a:ext cx="5783264" cy="6619312"/>
            <a:chOff x="2254896" y="3858755"/>
            <a:chExt cx="5783264" cy="6619312"/>
          </a:xfrm>
        </p:grpSpPr>
        <p:grpSp>
          <p:nvGrpSpPr>
            <p:cNvPr id="16" name="Group 15"/>
            <p:cNvGrpSpPr/>
            <p:nvPr/>
          </p:nvGrpSpPr>
          <p:grpSpPr>
            <a:xfrm>
              <a:off x="2254896" y="3858755"/>
              <a:ext cx="5783264" cy="6619312"/>
              <a:chOff x="2254895" y="2510811"/>
              <a:chExt cx="5783264" cy="6619311"/>
            </a:xfrm>
          </p:grpSpPr>
          <p:sp>
            <p:nvSpPr>
              <p:cNvPr id="9" name="Rectangle 8"/>
              <p:cNvSpPr/>
              <p:nvPr/>
            </p:nvSpPr>
            <p:spPr bwMode="auto">
              <a:xfrm>
                <a:off x="2254895" y="6381869"/>
                <a:ext cx="5783264" cy="2748253"/>
              </a:xfrm>
              <a:prstGeom prst="rect">
                <a:avLst/>
              </a:prstGeom>
            </p:spPr>
            <p:txBody>
              <a:bodyPr wrap="square">
                <a:spAutoFit/>
              </a:bodyPr>
              <a:lstStyle/>
              <a:p>
                <a:pPr algn="ctr">
                  <a:lnSpc>
                    <a:spcPct val="150000"/>
                  </a:lnSpc>
                </a:pPr>
                <a:r>
                  <a:rPr lang="en-US" sz="4000" dirty="0" err="1">
                    <a:solidFill>
                      <a:schemeClr val="tx1">
                        <a:lumMod val="50000"/>
                      </a:schemeClr>
                    </a:solidFill>
                  </a:rPr>
                  <a:t>Keputusan</a:t>
                </a:r>
                <a:r>
                  <a:rPr lang="en-US" sz="4000" dirty="0">
                    <a:solidFill>
                      <a:schemeClr val="tx1">
                        <a:lumMod val="50000"/>
                      </a:schemeClr>
                    </a:solidFill>
                  </a:rPr>
                  <a:t> </a:t>
                </a:r>
                <a:r>
                  <a:rPr lang="en-US" sz="4000" dirty="0" err="1">
                    <a:solidFill>
                      <a:schemeClr val="tx1">
                        <a:lumMod val="50000"/>
                      </a:schemeClr>
                    </a:solidFill>
                  </a:rPr>
                  <a:t>investasi</a:t>
                </a:r>
                <a:r>
                  <a:rPr lang="en-US" sz="4000" dirty="0">
                    <a:solidFill>
                      <a:schemeClr val="tx1">
                        <a:lumMod val="50000"/>
                      </a:schemeClr>
                    </a:solidFill>
                  </a:rPr>
                  <a:t> </a:t>
                </a:r>
                <a:r>
                  <a:rPr lang="en-US" sz="4000" dirty="0" err="1">
                    <a:solidFill>
                      <a:schemeClr val="tx1">
                        <a:lumMod val="50000"/>
                      </a:schemeClr>
                    </a:solidFill>
                  </a:rPr>
                  <a:t>oleh</a:t>
                </a:r>
                <a:r>
                  <a:rPr lang="en-US" sz="4000" dirty="0">
                    <a:solidFill>
                      <a:schemeClr val="tx1">
                        <a:lumMod val="50000"/>
                      </a:schemeClr>
                    </a:solidFill>
                  </a:rPr>
                  <a:t> </a:t>
                </a:r>
                <a:r>
                  <a:rPr lang="en-US" sz="4000" dirty="0" err="1">
                    <a:solidFill>
                      <a:schemeClr val="tx1">
                        <a:lumMod val="50000"/>
                      </a:schemeClr>
                    </a:solidFill>
                  </a:rPr>
                  <a:t>manajer</a:t>
                </a:r>
                <a:r>
                  <a:rPr lang="en-US" sz="4000" dirty="0">
                    <a:solidFill>
                      <a:schemeClr val="tx1">
                        <a:lumMod val="50000"/>
                      </a:schemeClr>
                    </a:solidFill>
                  </a:rPr>
                  <a:t> </a:t>
                </a:r>
                <a:r>
                  <a:rPr lang="en-US" sz="4000" dirty="0" err="1">
                    <a:solidFill>
                      <a:schemeClr val="tx1">
                        <a:lumMod val="50000"/>
                      </a:schemeClr>
                    </a:solidFill>
                  </a:rPr>
                  <a:t>investasi</a:t>
                </a:r>
                <a:r>
                  <a:rPr lang="en-US" sz="4000" dirty="0">
                    <a:solidFill>
                      <a:schemeClr val="tx1">
                        <a:lumMod val="50000"/>
                      </a:schemeClr>
                    </a:solidFill>
                  </a:rPr>
                  <a:t> </a:t>
                </a:r>
                <a:r>
                  <a:rPr lang="en-US" sz="4000" dirty="0" err="1">
                    <a:solidFill>
                      <a:schemeClr val="tx1">
                        <a:lumMod val="50000"/>
                      </a:schemeClr>
                    </a:solidFill>
                  </a:rPr>
                  <a:t>tetap</a:t>
                </a:r>
                <a:r>
                  <a:rPr lang="en-US" sz="4000" dirty="0">
                    <a:solidFill>
                      <a:schemeClr val="tx1">
                        <a:lumMod val="50000"/>
                      </a:schemeClr>
                    </a:solidFill>
                  </a:rPr>
                  <a:t> </a:t>
                </a:r>
                <a:r>
                  <a:rPr lang="en-US" sz="4000" dirty="0" err="1">
                    <a:solidFill>
                      <a:schemeClr val="tx1">
                        <a:lumMod val="50000"/>
                      </a:schemeClr>
                    </a:solidFill>
                  </a:rPr>
                  <a:t>terlindung</a:t>
                </a:r>
                <a:endParaRPr lang="id-ID" sz="4000" dirty="0">
                  <a:solidFill>
                    <a:schemeClr val="tx1">
                      <a:lumMod val="50000"/>
                    </a:schemeClr>
                  </a:solidFill>
                </a:endParaRPr>
              </a:p>
            </p:txBody>
          </p:sp>
          <p:sp>
            <p:nvSpPr>
              <p:cNvPr id="31" name="Oval 17"/>
              <p:cNvSpPr>
                <a:spLocks noChangeArrowheads="1"/>
              </p:cNvSpPr>
              <p:nvPr/>
            </p:nvSpPr>
            <p:spPr bwMode="auto">
              <a:xfrm>
                <a:off x="3148536" y="2510811"/>
                <a:ext cx="3949750" cy="3409926"/>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grpSp>
        <p:sp>
          <p:nvSpPr>
            <p:cNvPr id="27" name="Shape"/>
            <p:cNvSpPr/>
            <p:nvPr/>
          </p:nvSpPr>
          <p:spPr>
            <a:xfrm>
              <a:off x="3709716" y="4665986"/>
              <a:ext cx="2873624" cy="1795464"/>
            </a:xfrm>
            <a:custGeom>
              <a:avLst/>
              <a:gdLst/>
              <a:ahLst/>
              <a:cxnLst>
                <a:cxn ang="0">
                  <a:pos x="wd2" y="hd2"/>
                </a:cxn>
                <a:cxn ang="5400000">
                  <a:pos x="wd2" y="hd2"/>
                </a:cxn>
                <a:cxn ang="10800000">
                  <a:pos x="wd2" y="hd2"/>
                </a:cxn>
                <a:cxn ang="16200000">
                  <a:pos x="wd2" y="hd2"/>
                </a:cxn>
              </a:cxnLst>
              <a:rect l="0" t="0" r="r" b="b"/>
              <a:pathLst>
                <a:path w="21600" h="21459" extrusionOk="0">
                  <a:moveTo>
                    <a:pt x="5389" y="0"/>
                  </a:moveTo>
                  <a:cubicBezTo>
                    <a:pt x="5281" y="0"/>
                    <a:pt x="5174" y="55"/>
                    <a:pt x="5092" y="166"/>
                  </a:cubicBezTo>
                  <a:cubicBezTo>
                    <a:pt x="4928" y="386"/>
                    <a:pt x="4928" y="743"/>
                    <a:pt x="5092" y="963"/>
                  </a:cubicBezTo>
                  <a:cubicBezTo>
                    <a:pt x="5256" y="1183"/>
                    <a:pt x="5522" y="1183"/>
                    <a:pt x="5686" y="963"/>
                  </a:cubicBezTo>
                  <a:cubicBezTo>
                    <a:pt x="5849" y="743"/>
                    <a:pt x="5849" y="386"/>
                    <a:pt x="5686" y="166"/>
                  </a:cubicBezTo>
                  <a:cubicBezTo>
                    <a:pt x="5604" y="55"/>
                    <a:pt x="5496" y="0"/>
                    <a:pt x="5389" y="0"/>
                  </a:cubicBezTo>
                  <a:close/>
                  <a:moveTo>
                    <a:pt x="16177" y="0"/>
                  </a:moveTo>
                  <a:cubicBezTo>
                    <a:pt x="16070" y="0"/>
                    <a:pt x="15962" y="55"/>
                    <a:pt x="15881" y="166"/>
                  </a:cubicBezTo>
                  <a:cubicBezTo>
                    <a:pt x="15717" y="386"/>
                    <a:pt x="15717" y="743"/>
                    <a:pt x="15881" y="963"/>
                  </a:cubicBezTo>
                  <a:cubicBezTo>
                    <a:pt x="16044" y="1183"/>
                    <a:pt x="16310" y="1183"/>
                    <a:pt x="16474" y="963"/>
                  </a:cubicBezTo>
                  <a:cubicBezTo>
                    <a:pt x="16638" y="743"/>
                    <a:pt x="16638" y="386"/>
                    <a:pt x="16474" y="166"/>
                  </a:cubicBezTo>
                  <a:cubicBezTo>
                    <a:pt x="16392" y="55"/>
                    <a:pt x="16285" y="0"/>
                    <a:pt x="16177" y="0"/>
                  </a:cubicBezTo>
                  <a:close/>
                  <a:moveTo>
                    <a:pt x="15196" y="1212"/>
                  </a:moveTo>
                  <a:cubicBezTo>
                    <a:pt x="15102" y="1214"/>
                    <a:pt x="15008" y="1259"/>
                    <a:pt x="14934" y="1348"/>
                  </a:cubicBezTo>
                  <a:lnTo>
                    <a:pt x="13740" y="2954"/>
                  </a:lnTo>
                  <a:cubicBezTo>
                    <a:pt x="13581" y="3168"/>
                    <a:pt x="13462" y="3329"/>
                    <a:pt x="13367" y="3473"/>
                  </a:cubicBezTo>
                  <a:cubicBezTo>
                    <a:pt x="13273" y="3618"/>
                    <a:pt x="13204" y="3747"/>
                    <a:pt x="13147" y="3896"/>
                  </a:cubicBezTo>
                  <a:cubicBezTo>
                    <a:pt x="13088" y="4066"/>
                    <a:pt x="13058" y="4249"/>
                    <a:pt x="13058" y="4432"/>
                  </a:cubicBezTo>
                  <a:cubicBezTo>
                    <a:pt x="13058" y="4615"/>
                    <a:pt x="13088" y="4798"/>
                    <a:pt x="13147" y="4968"/>
                  </a:cubicBezTo>
                  <a:cubicBezTo>
                    <a:pt x="13149" y="4973"/>
                    <a:pt x="13151" y="4977"/>
                    <a:pt x="13153" y="4982"/>
                  </a:cubicBezTo>
                  <a:lnTo>
                    <a:pt x="12665" y="5640"/>
                  </a:lnTo>
                  <a:lnTo>
                    <a:pt x="9119" y="5640"/>
                  </a:lnTo>
                  <a:lnTo>
                    <a:pt x="8490" y="4848"/>
                  </a:lnTo>
                  <a:cubicBezTo>
                    <a:pt x="8524" y="4713"/>
                    <a:pt x="8542" y="4573"/>
                    <a:pt x="8542" y="4432"/>
                  </a:cubicBezTo>
                  <a:cubicBezTo>
                    <a:pt x="8542" y="4249"/>
                    <a:pt x="8512" y="4066"/>
                    <a:pt x="8453" y="3896"/>
                  </a:cubicBezTo>
                  <a:cubicBezTo>
                    <a:pt x="8396" y="3747"/>
                    <a:pt x="8327" y="3618"/>
                    <a:pt x="8234" y="3475"/>
                  </a:cubicBezTo>
                  <a:cubicBezTo>
                    <a:pt x="8140" y="3331"/>
                    <a:pt x="8022" y="3172"/>
                    <a:pt x="7865" y="2961"/>
                  </a:cubicBezTo>
                  <a:lnTo>
                    <a:pt x="6724" y="1426"/>
                  </a:lnTo>
                  <a:cubicBezTo>
                    <a:pt x="6548" y="1203"/>
                    <a:pt x="6269" y="1226"/>
                    <a:pt x="6114" y="1475"/>
                  </a:cubicBezTo>
                  <a:cubicBezTo>
                    <a:pt x="5993" y="1670"/>
                    <a:pt x="5987" y="1952"/>
                    <a:pt x="6101" y="2155"/>
                  </a:cubicBezTo>
                  <a:lnTo>
                    <a:pt x="7564" y="4123"/>
                  </a:lnTo>
                  <a:cubicBezTo>
                    <a:pt x="7594" y="4163"/>
                    <a:pt x="7617" y="4194"/>
                    <a:pt x="7635" y="4221"/>
                  </a:cubicBezTo>
                  <a:cubicBezTo>
                    <a:pt x="7652" y="4249"/>
                    <a:pt x="7666" y="4273"/>
                    <a:pt x="7677" y="4301"/>
                  </a:cubicBezTo>
                  <a:cubicBezTo>
                    <a:pt x="7688" y="4334"/>
                    <a:pt x="7694" y="4369"/>
                    <a:pt x="7694" y="4404"/>
                  </a:cubicBezTo>
                  <a:cubicBezTo>
                    <a:pt x="7694" y="4439"/>
                    <a:pt x="7688" y="4473"/>
                    <a:pt x="7677" y="4506"/>
                  </a:cubicBezTo>
                  <a:cubicBezTo>
                    <a:pt x="7666" y="4534"/>
                    <a:pt x="7653" y="4558"/>
                    <a:pt x="7635" y="4586"/>
                  </a:cubicBezTo>
                  <a:cubicBezTo>
                    <a:pt x="7616" y="4613"/>
                    <a:pt x="7593" y="4644"/>
                    <a:pt x="7563" y="4685"/>
                  </a:cubicBezTo>
                  <a:lnTo>
                    <a:pt x="3327" y="10386"/>
                  </a:lnTo>
                  <a:cubicBezTo>
                    <a:pt x="3297" y="10427"/>
                    <a:pt x="3274" y="10457"/>
                    <a:pt x="3254" y="10481"/>
                  </a:cubicBezTo>
                  <a:cubicBezTo>
                    <a:pt x="3233" y="10505"/>
                    <a:pt x="3215" y="10522"/>
                    <a:pt x="3194" y="10537"/>
                  </a:cubicBezTo>
                  <a:cubicBezTo>
                    <a:pt x="3170" y="10552"/>
                    <a:pt x="3144" y="10560"/>
                    <a:pt x="3119" y="10560"/>
                  </a:cubicBezTo>
                  <a:cubicBezTo>
                    <a:pt x="3093" y="10560"/>
                    <a:pt x="3067" y="10552"/>
                    <a:pt x="3042" y="10537"/>
                  </a:cubicBezTo>
                  <a:cubicBezTo>
                    <a:pt x="3021" y="10522"/>
                    <a:pt x="3003" y="10504"/>
                    <a:pt x="2983" y="10480"/>
                  </a:cubicBezTo>
                  <a:cubicBezTo>
                    <a:pt x="2962" y="10456"/>
                    <a:pt x="2939" y="10426"/>
                    <a:pt x="2909" y="10385"/>
                  </a:cubicBezTo>
                  <a:lnTo>
                    <a:pt x="977" y="7786"/>
                  </a:lnTo>
                  <a:cubicBezTo>
                    <a:pt x="948" y="7746"/>
                    <a:pt x="925" y="7715"/>
                    <a:pt x="907" y="7688"/>
                  </a:cubicBezTo>
                  <a:cubicBezTo>
                    <a:pt x="889" y="7660"/>
                    <a:pt x="877" y="7636"/>
                    <a:pt x="866" y="7607"/>
                  </a:cubicBezTo>
                  <a:cubicBezTo>
                    <a:pt x="854" y="7575"/>
                    <a:pt x="849" y="7541"/>
                    <a:pt x="849" y="7506"/>
                  </a:cubicBezTo>
                  <a:cubicBezTo>
                    <a:pt x="849" y="7471"/>
                    <a:pt x="854" y="7436"/>
                    <a:pt x="866" y="7403"/>
                  </a:cubicBezTo>
                  <a:cubicBezTo>
                    <a:pt x="877" y="7375"/>
                    <a:pt x="889" y="7351"/>
                    <a:pt x="907" y="7323"/>
                  </a:cubicBezTo>
                  <a:cubicBezTo>
                    <a:pt x="925" y="7295"/>
                    <a:pt x="948" y="7265"/>
                    <a:pt x="977" y="7224"/>
                  </a:cubicBezTo>
                  <a:lnTo>
                    <a:pt x="4577" y="2380"/>
                  </a:lnTo>
                  <a:cubicBezTo>
                    <a:pt x="4723" y="2203"/>
                    <a:pt x="4756" y="1912"/>
                    <a:pt x="4654" y="1686"/>
                  </a:cubicBezTo>
                  <a:cubicBezTo>
                    <a:pt x="4504" y="1350"/>
                    <a:pt x="4155" y="1302"/>
                    <a:pt x="3957" y="1590"/>
                  </a:cubicBezTo>
                  <a:lnTo>
                    <a:pt x="682" y="5999"/>
                  </a:lnTo>
                  <a:cubicBezTo>
                    <a:pt x="523" y="6213"/>
                    <a:pt x="403" y="6374"/>
                    <a:pt x="309" y="6518"/>
                  </a:cubicBezTo>
                  <a:cubicBezTo>
                    <a:pt x="215" y="6663"/>
                    <a:pt x="146" y="6791"/>
                    <a:pt x="88" y="6941"/>
                  </a:cubicBezTo>
                  <a:cubicBezTo>
                    <a:pt x="30" y="7111"/>
                    <a:pt x="0" y="7294"/>
                    <a:pt x="0" y="7477"/>
                  </a:cubicBezTo>
                  <a:cubicBezTo>
                    <a:pt x="0" y="7660"/>
                    <a:pt x="30" y="7843"/>
                    <a:pt x="88" y="8013"/>
                  </a:cubicBezTo>
                  <a:cubicBezTo>
                    <a:pt x="146" y="8162"/>
                    <a:pt x="215" y="8291"/>
                    <a:pt x="308" y="8434"/>
                  </a:cubicBezTo>
                  <a:cubicBezTo>
                    <a:pt x="401" y="8578"/>
                    <a:pt x="520" y="8737"/>
                    <a:pt x="676" y="8948"/>
                  </a:cubicBezTo>
                  <a:lnTo>
                    <a:pt x="2041" y="10784"/>
                  </a:lnTo>
                  <a:cubicBezTo>
                    <a:pt x="2200" y="10999"/>
                    <a:pt x="2319" y="11159"/>
                    <a:pt x="2427" y="11286"/>
                  </a:cubicBezTo>
                  <a:cubicBezTo>
                    <a:pt x="2534" y="11412"/>
                    <a:pt x="2630" y="11505"/>
                    <a:pt x="2741" y="11583"/>
                  </a:cubicBezTo>
                  <a:cubicBezTo>
                    <a:pt x="2868" y="11662"/>
                    <a:pt x="3004" y="11702"/>
                    <a:pt x="3140" y="11702"/>
                  </a:cubicBezTo>
                  <a:cubicBezTo>
                    <a:pt x="3242" y="11702"/>
                    <a:pt x="3345" y="11679"/>
                    <a:pt x="3444" y="11634"/>
                  </a:cubicBezTo>
                  <a:lnTo>
                    <a:pt x="4917" y="13617"/>
                  </a:lnTo>
                  <a:cubicBezTo>
                    <a:pt x="4638" y="14347"/>
                    <a:pt x="4725" y="15266"/>
                    <a:pt x="5180" y="15879"/>
                  </a:cubicBezTo>
                  <a:cubicBezTo>
                    <a:pt x="5473" y="16273"/>
                    <a:pt x="5861" y="16461"/>
                    <a:pt x="6245" y="16444"/>
                  </a:cubicBezTo>
                  <a:cubicBezTo>
                    <a:pt x="6240" y="16951"/>
                    <a:pt x="6380" y="17459"/>
                    <a:pt x="6667" y="17846"/>
                  </a:cubicBezTo>
                  <a:cubicBezTo>
                    <a:pt x="6957" y="18236"/>
                    <a:pt x="7340" y="18424"/>
                    <a:pt x="7721" y="18412"/>
                  </a:cubicBezTo>
                  <a:cubicBezTo>
                    <a:pt x="7709" y="18929"/>
                    <a:pt x="7848" y="19452"/>
                    <a:pt x="8141" y="19847"/>
                  </a:cubicBezTo>
                  <a:cubicBezTo>
                    <a:pt x="8603" y="20468"/>
                    <a:pt x="9300" y="20579"/>
                    <a:pt x="9847" y="20181"/>
                  </a:cubicBezTo>
                  <a:lnTo>
                    <a:pt x="10437" y="20969"/>
                  </a:lnTo>
                  <a:cubicBezTo>
                    <a:pt x="10821" y="21469"/>
                    <a:pt x="11395" y="21600"/>
                    <a:pt x="11880" y="21298"/>
                  </a:cubicBezTo>
                  <a:cubicBezTo>
                    <a:pt x="12336" y="21013"/>
                    <a:pt x="12627" y="20397"/>
                    <a:pt x="12625" y="19720"/>
                  </a:cubicBezTo>
                  <a:cubicBezTo>
                    <a:pt x="12974" y="19708"/>
                    <a:pt x="13305" y="19507"/>
                    <a:pt x="13543" y="19163"/>
                  </a:cubicBezTo>
                  <a:cubicBezTo>
                    <a:pt x="13778" y="18822"/>
                    <a:pt x="13902" y="18370"/>
                    <a:pt x="13888" y="17906"/>
                  </a:cubicBezTo>
                  <a:cubicBezTo>
                    <a:pt x="14254" y="17903"/>
                    <a:pt x="14605" y="17707"/>
                    <a:pt x="14864" y="17360"/>
                  </a:cubicBezTo>
                  <a:cubicBezTo>
                    <a:pt x="15145" y="16985"/>
                    <a:pt x="15295" y="16468"/>
                    <a:pt x="15277" y="15936"/>
                  </a:cubicBezTo>
                  <a:cubicBezTo>
                    <a:pt x="15749" y="15913"/>
                    <a:pt x="16180" y="15567"/>
                    <a:pt x="16420" y="15020"/>
                  </a:cubicBezTo>
                  <a:cubicBezTo>
                    <a:pt x="16667" y="14457"/>
                    <a:pt x="16678" y="13762"/>
                    <a:pt x="16449" y="13186"/>
                  </a:cubicBezTo>
                  <a:lnTo>
                    <a:pt x="16442" y="13175"/>
                  </a:lnTo>
                  <a:lnTo>
                    <a:pt x="17883" y="11431"/>
                  </a:lnTo>
                  <a:cubicBezTo>
                    <a:pt x="17941" y="11488"/>
                    <a:pt x="17999" y="11539"/>
                    <a:pt x="18062" y="11583"/>
                  </a:cubicBezTo>
                  <a:cubicBezTo>
                    <a:pt x="18188" y="11662"/>
                    <a:pt x="18324" y="11702"/>
                    <a:pt x="18460" y="11702"/>
                  </a:cubicBezTo>
                  <a:cubicBezTo>
                    <a:pt x="18596" y="11702"/>
                    <a:pt x="18732" y="11662"/>
                    <a:pt x="18859" y="11583"/>
                  </a:cubicBezTo>
                  <a:cubicBezTo>
                    <a:pt x="18970" y="11505"/>
                    <a:pt x="19065" y="11413"/>
                    <a:pt x="19172" y="11287"/>
                  </a:cubicBezTo>
                  <a:cubicBezTo>
                    <a:pt x="19279" y="11161"/>
                    <a:pt x="19397" y="11002"/>
                    <a:pt x="19554" y="10791"/>
                  </a:cubicBezTo>
                  <a:lnTo>
                    <a:pt x="20918" y="8955"/>
                  </a:lnTo>
                  <a:cubicBezTo>
                    <a:pt x="21077" y="8741"/>
                    <a:pt x="21197" y="8580"/>
                    <a:pt x="21291" y="8436"/>
                  </a:cubicBezTo>
                  <a:cubicBezTo>
                    <a:pt x="21385" y="8291"/>
                    <a:pt x="21454" y="8162"/>
                    <a:pt x="21512" y="8013"/>
                  </a:cubicBezTo>
                  <a:cubicBezTo>
                    <a:pt x="21570" y="7843"/>
                    <a:pt x="21600" y="7660"/>
                    <a:pt x="21600" y="7477"/>
                  </a:cubicBezTo>
                  <a:cubicBezTo>
                    <a:pt x="21600" y="7294"/>
                    <a:pt x="21570" y="7111"/>
                    <a:pt x="21512" y="6941"/>
                  </a:cubicBezTo>
                  <a:cubicBezTo>
                    <a:pt x="21454" y="6791"/>
                    <a:pt x="21385" y="6663"/>
                    <a:pt x="21292" y="6519"/>
                  </a:cubicBezTo>
                  <a:cubicBezTo>
                    <a:pt x="21199" y="6375"/>
                    <a:pt x="21080" y="6216"/>
                    <a:pt x="20924" y="6005"/>
                  </a:cubicBezTo>
                  <a:lnTo>
                    <a:pt x="17680" y="1641"/>
                  </a:lnTo>
                  <a:cubicBezTo>
                    <a:pt x="17515" y="1374"/>
                    <a:pt x="17214" y="1361"/>
                    <a:pt x="17037" y="1612"/>
                  </a:cubicBezTo>
                  <a:cubicBezTo>
                    <a:pt x="16875" y="1840"/>
                    <a:pt x="16882" y="2201"/>
                    <a:pt x="17051" y="2419"/>
                  </a:cubicBezTo>
                  <a:lnTo>
                    <a:pt x="20623" y="7224"/>
                  </a:lnTo>
                  <a:cubicBezTo>
                    <a:pt x="20652" y="7265"/>
                    <a:pt x="20675" y="7295"/>
                    <a:pt x="20693" y="7323"/>
                  </a:cubicBezTo>
                  <a:cubicBezTo>
                    <a:pt x="20711" y="7351"/>
                    <a:pt x="20723" y="7375"/>
                    <a:pt x="20734" y="7403"/>
                  </a:cubicBezTo>
                  <a:cubicBezTo>
                    <a:pt x="20746" y="7436"/>
                    <a:pt x="20751" y="7470"/>
                    <a:pt x="20751" y="7505"/>
                  </a:cubicBezTo>
                  <a:cubicBezTo>
                    <a:pt x="20751" y="7540"/>
                    <a:pt x="20746" y="7575"/>
                    <a:pt x="20734" y="7607"/>
                  </a:cubicBezTo>
                  <a:cubicBezTo>
                    <a:pt x="20723" y="7636"/>
                    <a:pt x="20710" y="7660"/>
                    <a:pt x="20692" y="7688"/>
                  </a:cubicBezTo>
                  <a:cubicBezTo>
                    <a:pt x="20674" y="7715"/>
                    <a:pt x="20652" y="7746"/>
                    <a:pt x="20621" y="7787"/>
                  </a:cubicBezTo>
                  <a:lnTo>
                    <a:pt x="18690" y="10386"/>
                  </a:lnTo>
                  <a:cubicBezTo>
                    <a:pt x="18661" y="10427"/>
                    <a:pt x="18638" y="10457"/>
                    <a:pt x="18617" y="10481"/>
                  </a:cubicBezTo>
                  <a:cubicBezTo>
                    <a:pt x="18597" y="10505"/>
                    <a:pt x="18579" y="10523"/>
                    <a:pt x="18558" y="10538"/>
                  </a:cubicBezTo>
                  <a:cubicBezTo>
                    <a:pt x="18533" y="10553"/>
                    <a:pt x="18507" y="10560"/>
                    <a:pt x="18481" y="10560"/>
                  </a:cubicBezTo>
                  <a:cubicBezTo>
                    <a:pt x="18456" y="10560"/>
                    <a:pt x="18430" y="10553"/>
                    <a:pt x="18406" y="10538"/>
                  </a:cubicBezTo>
                  <a:cubicBezTo>
                    <a:pt x="18385" y="10523"/>
                    <a:pt x="18367" y="10505"/>
                    <a:pt x="18346" y="10481"/>
                  </a:cubicBezTo>
                  <a:cubicBezTo>
                    <a:pt x="18326" y="10457"/>
                    <a:pt x="18303" y="10426"/>
                    <a:pt x="18272" y="10385"/>
                  </a:cubicBezTo>
                  <a:lnTo>
                    <a:pt x="14036" y="4684"/>
                  </a:lnTo>
                  <a:cubicBezTo>
                    <a:pt x="14006" y="4644"/>
                    <a:pt x="13983" y="4613"/>
                    <a:pt x="13965" y="4586"/>
                  </a:cubicBezTo>
                  <a:cubicBezTo>
                    <a:pt x="13948" y="4558"/>
                    <a:pt x="13935" y="4534"/>
                    <a:pt x="13924" y="4506"/>
                  </a:cubicBezTo>
                  <a:cubicBezTo>
                    <a:pt x="13913" y="4473"/>
                    <a:pt x="13907" y="4439"/>
                    <a:pt x="13907" y="4404"/>
                  </a:cubicBezTo>
                  <a:cubicBezTo>
                    <a:pt x="13907" y="4369"/>
                    <a:pt x="13913" y="4334"/>
                    <a:pt x="13924" y="4301"/>
                  </a:cubicBezTo>
                  <a:cubicBezTo>
                    <a:pt x="13935" y="4273"/>
                    <a:pt x="13948" y="4249"/>
                    <a:pt x="13966" y="4221"/>
                  </a:cubicBezTo>
                  <a:cubicBezTo>
                    <a:pt x="13984" y="4193"/>
                    <a:pt x="14007" y="4163"/>
                    <a:pt x="14037" y="4122"/>
                  </a:cubicBezTo>
                  <a:lnTo>
                    <a:pt x="15499" y="2155"/>
                  </a:lnTo>
                  <a:cubicBezTo>
                    <a:pt x="15663" y="1918"/>
                    <a:pt x="15646" y="1544"/>
                    <a:pt x="15461" y="1337"/>
                  </a:cubicBezTo>
                  <a:cubicBezTo>
                    <a:pt x="15384" y="1252"/>
                    <a:pt x="15290" y="1210"/>
                    <a:pt x="15196" y="1212"/>
                  </a:cubicBezTo>
                  <a:close/>
                  <a:moveTo>
                    <a:pt x="7970" y="5761"/>
                  </a:moveTo>
                  <a:lnTo>
                    <a:pt x="8585" y="6605"/>
                  </a:lnTo>
                  <a:cubicBezTo>
                    <a:pt x="8624" y="6651"/>
                    <a:pt x="8667" y="6689"/>
                    <a:pt x="8714" y="6717"/>
                  </a:cubicBezTo>
                  <a:cubicBezTo>
                    <a:pt x="8779" y="6756"/>
                    <a:pt x="8848" y="6775"/>
                    <a:pt x="8919" y="6775"/>
                  </a:cubicBezTo>
                  <a:lnTo>
                    <a:pt x="9560" y="6775"/>
                  </a:lnTo>
                  <a:lnTo>
                    <a:pt x="7651" y="9344"/>
                  </a:lnTo>
                  <a:cubicBezTo>
                    <a:pt x="7244" y="9987"/>
                    <a:pt x="7221" y="10922"/>
                    <a:pt x="7595" y="11599"/>
                  </a:cubicBezTo>
                  <a:cubicBezTo>
                    <a:pt x="8066" y="12450"/>
                    <a:pt x="8967" y="12605"/>
                    <a:pt x="9581" y="11942"/>
                  </a:cubicBezTo>
                  <a:lnTo>
                    <a:pt x="11177" y="9794"/>
                  </a:lnTo>
                  <a:lnTo>
                    <a:pt x="12764" y="9794"/>
                  </a:lnTo>
                  <a:lnTo>
                    <a:pt x="15684" y="13724"/>
                  </a:lnTo>
                  <a:cubicBezTo>
                    <a:pt x="15811" y="13962"/>
                    <a:pt x="15815" y="14282"/>
                    <a:pt x="15695" y="14526"/>
                  </a:cubicBezTo>
                  <a:cubicBezTo>
                    <a:pt x="15527" y="14867"/>
                    <a:pt x="15186" y="14960"/>
                    <a:pt x="14933" y="14733"/>
                  </a:cubicBezTo>
                  <a:lnTo>
                    <a:pt x="13863" y="13294"/>
                  </a:lnTo>
                  <a:cubicBezTo>
                    <a:pt x="13685" y="13097"/>
                    <a:pt x="13422" y="13130"/>
                    <a:pt x="13274" y="13368"/>
                  </a:cubicBezTo>
                  <a:cubicBezTo>
                    <a:pt x="13146" y="13575"/>
                    <a:pt x="13149" y="13876"/>
                    <a:pt x="13279" y="14080"/>
                  </a:cubicBezTo>
                  <a:lnTo>
                    <a:pt x="14323" y="15485"/>
                  </a:lnTo>
                  <a:cubicBezTo>
                    <a:pt x="14516" y="15791"/>
                    <a:pt x="14513" y="16241"/>
                    <a:pt x="14317" y="16543"/>
                  </a:cubicBezTo>
                  <a:cubicBezTo>
                    <a:pt x="14073" y="16918"/>
                    <a:pt x="13641" y="16926"/>
                    <a:pt x="13390" y="16559"/>
                  </a:cubicBezTo>
                  <a:lnTo>
                    <a:pt x="12523" y="15435"/>
                  </a:lnTo>
                  <a:cubicBezTo>
                    <a:pt x="12346" y="15184"/>
                    <a:pt x="12049" y="15186"/>
                    <a:pt x="11873" y="15438"/>
                  </a:cubicBezTo>
                  <a:cubicBezTo>
                    <a:pt x="11706" y="15678"/>
                    <a:pt x="11716" y="16056"/>
                    <a:pt x="11895" y="16280"/>
                  </a:cubicBezTo>
                  <a:lnTo>
                    <a:pt x="12887" y="17615"/>
                  </a:lnTo>
                  <a:cubicBezTo>
                    <a:pt x="13034" y="17825"/>
                    <a:pt x="13049" y="18147"/>
                    <a:pt x="12923" y="18382"/>
                  </a:cubicBezTo>
                  <a:cubicBezTo>
                    <a:pt x="12762" y="18680"/>
                    <a:pt x="12445" y="18728"/>
                    <a:pt x="12240" y="18485"/>
                  </a:cubicBezTo>
                  <a:lnTo>
                    <a:pt x="11792" y="17882"/>
                  </a:lnTo>
                  <a:cubicBezTo>
                    <a:pt x="11648" y="17631"/>
                    <a:pt x="11378" y="17592"/>
                    <a:pt x="11198" y="17796"/>
                  </a:cubicBezTo>
                  <a:cubicBezTo>
                    <a:pt x="10995" y="18026"/>
                    <a:pt x="10997" y="18448"/>
                    <a:pt x="11204" y="18673"/>
                  </a:cubicBezTo>
                  <a:lnTo>
                    <a:pt x="11694" y="19334"/>
                  </a:lnTo>
                  <a:cubicBezTo>
                    <a:pt x="11828" y="19559"/>
                    <a:pt x="11827" y="19878"/>
                    <a:pt x="11692" y="20101"/>
                  </a:cubicBezTo>
                  <a:cubicBezTo>
                    <a:pt x="11533" y="20363"/>
                    <a:pt x="11249" y="20408"/>
                    <a:pt x="11049" y="20202"/>
                  </a:cubicBezTo>
                  <a:lnTo>
                    <a:pt x="10438" y="19379"/>
                  </a:lnTo>
                  <a:cubicBezTo>
                    <a:pt x="10726" y="18646"/>
                    <a:pt x="10640" y="17718"/>
                    <a:pt x="10182" y="17101"/>
                  </a:cubicBezTo>
                  <a:cubicBezTo>
                    <a:pt x="9900" y="16722"/>
                    <a:pt x="9531" y="16532"/>
                    <a:pt x="9161" y="16532"/>
                  </a:cubicBezTo>
                  <a:cubicBezTo>
                    <a:pt x="9150" y="16532"/>
                    <a:pt x="9139" y="16534"/>
                    <a:pt x="9127" y="16534"/>
                  </a:cubicBezTo>
                  <a:cubicBezTo>
                    <a:pt x="9139" y="16017"/>
                    <a:pt x="9001" y="15495"/>
                    <a:pt x="8707" y="15100"/>
                  </a:cubicBezTo>
                  <a:cubicBezTo>
                    <a:pt x="8426" y="14721"/>
                    <a:pt x="8057" y="14531"/>
                    <a:pt x="7687" y="14531"/>
                  </a:cubicBezTo>
                  <a:cubicBezTo>
                    <a:pt x="7672" y="14531"/>
                    <a:pt x="7657" y="14533"/>
                    <a:pt x="7642" y="14534"/>
                  </a:cubicBezTo>
                  <a:cubicBezTo>
                    <a:pt x="7648" y="14028"/>
                    <a:pt x="7508" y="13519"/>
                    <a:pt x="7220" y="13133"/>
                  </a:cubicBezTo>
                  <a:cubicBezTo>
                    <a:pt x="6939" y="12754"/>
                    <a:pt x="6570" y="12564"/>
                    <a:pt x="6200" y="12564"/>
                  </a:cubicBezTo>
                  <a:cubicBezTo>
                    <a:pt x="5966" y="12564"/>
                    <a:pt x="5732" y="12641"/>
                    <a:pt x="5520" y="12793"/>
                  </a:cubicBezTo>
                  <a:lnTo>
                    <a:pt x="4132" y="10925"/>
                  </a:lnTo>
                  <a:cubicBezTo>
                    <a:pt x="4166" y="10881"/>
                    <a:pt x="4195" y="10842"/>
                    <a:pt x="4233" y="10791"/>
                  </a:cubicBezTo>
                  <a:lnTo>
                    <a:pt x="7861" y="5910"/>
                  </a:lnTo>
                  <a:cubicBezTo>
                    <a:pt x="7902" y="5854"/>
                    <a:pt x="7934" y="5810"/>
                    <a:pt x="7970" y="5761"/>
                  </a:cubicBezTo>
                  <a:close/>
                  <a:moveTo>
                    <a:pt x="13728" y="5895"/>
                  </a:moveTo>
                  <a:cubicBezTo>
                    <a:pt x="13731" y="5898"/>
                    <a:pt x="13732" y="5900"/>
                    <a:pt x="13735" y="5904"/>
                  </a:cubicBezTo>
                  <a:lnTo>
                    <a:pt x="17251" y="10635"/>
                  </a:lnTo>
                  <a:lnTo>
                    <a:pt x="15866" y="12389"/>
                  </a:lnTo>
                  <a:lnTo>
                    <a:pt x="13304" y="8883"/>
                  </a:lnTo>
                  <a:cubicBezTo>
                    <a:pt x="13268" y="8828"/>
                    <a:pt x="13225" y="8782"/>
                    <a:pt x="13176" y="8749"/>
                  </a:cubicBezTo>
                  <a:cubicBezTo>
                    <a:pt x="13130" y="8717"/>
                    <a:pt x="13081" y="8698"/>
                    <a:pt x="13030" y="8691"/>
                  </a:cubicBezTo>
                  <a:lnTo>
                    <a:pt x="11018" y="8691"/>
                  </a:lnTo>
                  <a:cubicBezTo>
                    <a:pt x="10962" y="8682"/>
                    <a:pt x="10905" y="8689"/>
                    <a:pt x="10852" y="8713"/>
                  </a:cubicBezTo>
                  <a:cubicBezTo>
                    <a:pt x="10804" y="8735"/>
                    <a:pt x="10761" y="8768"/>
                    <a:pt x="10723" y="8812"/>
                  </a:cubicBezTo>
                  <a:lnTo>
                    <a:pt x="9101" y="10996"/>
                  </a:lnTo>
                  <a:cubicBezTo>
                    <a:pt x="8858" y="11229"/>
                    <a:pt x="8520" y="11152"/>
                    <a:pt x="8347" y="10824"/>
                  </a:cubicBezTo>
                  <a:cubicBezTo>
                    <a:pt x="8216" y="10574"/>
                    <a:pt x="8221" y="10239"/>
                    <a:pt x="8358" y="9996"/>
                  </a:cubicBezTo>
                  <a:lnTo>
                    <a:pt x="10752" y="6775"/>
                  </a:lnTo>
                  <a:lnTo>
                    <a:pt x="12802" y="6775"/>
                  </a:lnTo>
                  <a:cubicBezTo>
                    <a:pt x="12865" y="6782"/>
                    <a:pt x="12929" y="6771"/>
                    <a:pt x="12989" y="6743"/>
                  </a:cubicBezTo>
                  <a:cubicBezTo>
                    <a:pt x="13035" y="6721"/>
                    <a:pt x="13079" y="6688"/>
                    <a:pt x="13117" y="6646"/>
                  </a:cubicBezTo>
                  <a:lnTo>
                    <a:pt x="13728" y="5895"/>
                  </a:lnTo>
                  <a:close/>
                  <a:moveTo>
                    <a:pt x="2893" y="7209"/>
                  </a:moveTo>
                  <a:cubicBezTo>
                    <a:pt x="2785" y="7209"/>
                    <a:pt x="2678" y="7264"/>
                    <a:pt x="2596" y="7374"/>
                  </a:cubicBezTo>
                  <a:cubicBezTo>
                    <a:pt x="2432" y="7595"/>
                    <a:pt x="2432" y="7951"/>
                    <a:pt x="2596" y="8172"/>
                  </a:cubicBezTo>
                  <a:cubicBezTo>
                    <a:pt x="2760" y="8392"/>
                    <a:pt x="3025" y="8392"/>
                    <a:pt x="3189" y="8172"/>
                  </a:cubicBezTo>
                  <a:cubicBezTo>
                    <a:pt x="3353" y="7951"/>
                    <a:pt x="3353" y="7595"/>
                    <a:pt x="3189" y="7374"/>
                  </a:cubicBezTo>
                  <a:cubicBezTo>
                    <a:pt x="3107" y="7264"/>
                    <a:pt x="3000" y="7209"/>
                    <a:pt x="2893" y="7209"/>
                  </a:cubicBezTo>
                  <a:close/>
                  <a:moveTo>
                    <a:pt x="18677" y="7209"/>
                  </a:moveTo>
                  <a:cubicBezTo>
                    <a:pt x="18570" y="7209"/>
                    <a:pt x="18463" y="7264"/>
                    <a:pt x="18381" y="7374"/>
                  </a:cubicBezTo>
                  <a:cubicBezTo>
                    <a:pt x="18217" y="7595"/>
                    <a:pt x="18217" y="7951"/>
                    <a:pt x="18381" y="8172"/>
                  </a:cubicBezTo>
                  <a:cubicBezTo>
                    <a:pt x="18544" y="8392"/>
                    <a:pt x="18810" y="8392"/>
                    <a:pt x="18974" y="8172"/>
                  </a:cubicBezTo>
                  <a:cubicBezTo>
                    <a:pt x="19138" y="7951"/>
                    <a:pt x="19138" y="7595"/>
                    <a:pt x="18974" y="7374"/>
                  </a:cubicBezTo>
                  <a:cubicBezTo>
                    <a:pt x="18892" y="7264"/>
                    <a:pt x="18784" y="7209"/>
                    <a:pt x="18677" y="7209"/>
                  </a:cubicBezTo>
                  <a:close/>
                  <a:moveTo>
                    <a:pt x="6200" y="13670"/>
                  </a:moveTo>
                  <a:cubicBezTo>
                    <a:pt x="6359" y="13670"/>
                    <a:pt x="6518" y="13751"/>
                    <a:pt x="6640" y="13915"/>
                  </a:cubicBezTo>
                  <a:cubicBezTo>
                    <a:pt x="6882" y="14241"/>
                    <a:pt x="6882" y="14770"/>
                    <a:pt x="6640" y="15097"/>
                  </a:cubicBezTo>
                  <a:cubicBezTo>
                    <a:pt x="6397" y="15423"/>
                    <a:pt x="6004" y="15423"/>
                    <a:pt x="5761" y="15097"/>
                  </a:cubicBezTo>
                  <a:cubicBezTo>
                    <a:pt x="5518" y="14770"/>
                    <a:pt x="5518" y="14241"/>
                    <a:pt x="5761" y="13915"/>
                  </a:cubicBezTo>
                  <a:cubicBezTo>
                    <a:pt x="5882" y="13751"/>
                    <a:pt x="6041" y="13670"/>
                    <a:pt x="6200" y="13670"/>
                  </a:cubicBezTo>
                  <a:close/>
                  <a:moveTo>
                    <a:pt x="7687" y="15637"/>
                  </a:moveTo>
                  <a:cubicBezTo>
                    <a:pt x="7846" y="15637"/>
                    <a:pt x="8005" y="15718"/>
                    <a:pt x="8126" y="15882"/>
                  </a:cubicBezTo>
                  <a:cubicBezTo>
                    <a:pt x="8369" y="16208"/>
                    <a:pt x="8369" y="16737"/>
                    <a:pt x="8126" y="17064"/>
                  </a:cubicBezTo>
                  <a:cubicBezTo>
                    <a:pt x="7884" y="17390"/>
                    <a:pt x="7491" y="17390"/>
                    <a:pt x="7248" y="17064"/>
                  </a:cubicBezTo>
                  <a:cubicBezTo>
                    <a:pt x="7005" y="16737"/>
                    <a:pt x="7005" y="16208"/>
                    <a:pt x="7248" y="15882"/>
                  </a:cubicBezTo>
                  <a:cubicBezTo>
                    <a:pt x="7369" y="15718"/>
                    <a:pt x="7528" y="15637"/>
                    <a:pt x="7687" y="15637"/>
                  </a:cubicBezTo>
                  <a:close/>
                  <a:moveTo>
                    <a:pt x="9161" y="17638"/>
                  </a:moveTo>
                  <a:cubicBezTo>
                    <a:pt x="9320" y="17638"/>
                    <a:pt x="9479" y="17719"/>
                    <a:pt x="9601" y="17883"/>
                  </a:cubicBezTo>
                  <a:cubicBezTo>
                    <a:pt x="9843" y="18209"/>
                    <a:pt x="9843" y="18738"/>
                    <a:pt x="9601" y="19065"/>
                  </a:cubicBezTo>
                  <a:cubicBezTo>
                    <a:pt x="9358" y="19391"/>
                    <a:pt x="8965" y="19391"/>
                    <a:pt x="8722" y="19065"/>
                  </a:cubicBezTo>
                  <a:cubicBezTo>
                    <a:pt x="8479" y="18738"/>
                    <a:pt x="8479" y="18209"/>
                    <a:pt x="8722" y="17883"/>
                  </a:cubicBezTo>
                  <a:cubicBezTo>
                    <a:pt x="8843" y="17719"/>
                    <a:pt x="9002" y="17638"/>
                    <a:pt x="9161" y="17638"/>
                  </a:cubicBezTo>
                  <a:close/>
                </a:path>
              </a:pathLst>
            </a:cu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Tree>
    <p:extLst>
      <p:ext uri="{BB962C8B-B14F-4D97-AF65-F5344CB8AC3E}">
        <p14:creationId xmlns:p14="http://schemas.microsoft.com/office/powerpoint/2010/main" val="371187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666CB96C-ABAB-CF43-B647-A2C251E40499}" type="slidenum">
              <a:rPr lang="x-none" altLang="x-none" smtClean="0">
                <a:solidFill>
                  <a:srgbClr val="9B9A9C"/>
                </a:solidFill>
                <a:latin typeface="Dosis" charset="0"/>
                <a:ea typeface="Dosis" charset="0"/>
                <a:cs typeface="Dosis" charset="0"/>
              </a:rPr>
              <a:pPr algn="ctr" eaLnBrk="1">
                <a:defRPr/>
              </a:pPr>
              <a:t>11</a:t>
            </a:fld>
            <a:endParaRPr lang="x-none" altLang="x-none" smtClean="0">
              <a:solidFill>
                <a:srgbClr val="9B9A9C"/>
              </a:solidFill>
              <a:latin typeface="Dosis" charset="0"/>
              <a:ea typeface="Dosis" charset="0"/>
              <a:cs typeface="Dosis" charset="0"/>
            </a:endParaRPr>
          </a:p>
        </p:txBody>
      </p:sp>
      <p:grpSp>
        <p:nvGrpSpPr>
          <p:cNvPr id="5" name="Group 4"/>
          <p:cNvGrpSpPr/>
          <p:nvPr/>
        </p:nvGrpSpPr>
        <p:grpSpPr>
          <a:xfrm>
            <a:off x="2283400" y="3329608"/>
            <a:ext cx="9588590" cy="843825"/>
            <a:chOff x="3108325" y="2255549"/>
            <a:chExt cx="1125538" cy="205791"/>
          </a:xfrm>
          <a:solidFill>
            <a:schemeClr val="accent1"/>
          </a:solidFill>
        </p:grpSpPr>
        <p:sp>
          <p:nvSpPr>
            <p:cNvPr id="21507" name="Rounded Rectangle 63"/>
            <p:cNvSpPr>
              <a:spLocks noChangeArrowheads="1"/>
            </p:cNvSpPr>
            <p:nvPr/>
          </p:nvSpPr>
          <p:spPr bwMode="auto">
            <a:xfrm>
              <a:off x="3108325" y="2272420"/>
              <a:ext cx="1125538" cy="188920"/>
            </a:xfrm>
            <a:prstGeom prst="roundRect">
              <a:avLst>
                <a:gd name="adj" fmla="val 50000"/>
              </a:avLst>
            </a:prstGeom>
            <a:grpFill/>
            <a:ln>
              <a:noFill/>
            </a:ln>
          </p:spPr>
          <p:txBody>
            <a:bodyPr wrap="square" lIns="38100" tIns="38100" rIns="38100" bIns="38100" anchor="ctr">
              <a:spAutoFit/>
            </a:bodyPr>
            <a:lstStyle/>
            <a:p>
              <a:pPr eaLnBrk="1"/>
              <a:endParaRPr lang="en-US" altLang="x-none"/>
            </a:p>
          </p:txBody>
        </p:sp>
        <p:sp>
          <p:nvSpPr>
            <p:cNvPr id="71" name="Text Box 2"/>
            <p:cNvSpPr txBox="1">
              <a:spLocks/>
            </p:cNvSpPr>
            <p:nvPr/>
          </p:nvSpPr>
          <p:spPr bwMode="auto">
            <a:xfrm>
              <a:off x="3167063" y="2255549"/>
              <a:ext cx="995362" cy="198909"/>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4800" dirty="0" err="1">
                  <a:solidFill>
                    <a:schemeClr val="tx1"/>
                  </a:solidFill>
                  <a:latin typeface="Dosis" charset="0"/>
                  <a:ea typeface="Dosis" charset="0"/>
                  <a:cs typeface="Dosis" charset="0"/>
                  <a:sym typeface="Poppins SemiBold" charset="0"/>
                </a:rPr>
                <a:t>Persamaan</a:t>
              </a:r>
              <a:endParaRPr lang="en-US" altLang="x-none" sz="4800" dirty="0">
                <a:solidFill>
                  <a:schemeClr val="tx1"/>
                </a:solidFill>
                <a:latin typeface="Dosis" charset="0"/>
                <a:ea typeface="Dosis" charset="0"/>
                <a:cs typeface="Dosis" charset="0"/>
                <a:sym typeface="Poppins SemiBold" charset="0"/>
              </a:endParaRPr>
            </a:p>
          </p:txBody>
        </p:sp>
      </p:grpSp>
      <p:grpSp>
        <p:nvGrpSpPr>
          <p:cNvPr id="6" name="Group 5"/>
          <p:cNvGrpSpPr/>
          <p:nvPr/>
        </p:nvGrpSpPr>
        <p:grpSpPr>
          <a:xfrm>
            <a:off x="12491536" y="3265484"/>
            <a:ext cx="9421544" cy="907949"/>
            <a:chOff x="13335000" y="2243367"/>
            <a:chExt cx="1088349" cy="221429"/>
          </a:xfrm>
          <a:solidFill>
            <a:schemeClr val="accent1"/>
          </a:solidFill>
        </p:grpSpPr>
        <p:sp>
          <p:nvSpPr>
            <p:cNvPr id="21512" name="Rounded Rectangle 74"/>
            <p:cNvSpPr>
              <a:spLocks noChangeArrowheads="1"/>
            </p:cNvSpPr>
            <p:nvPr/>
          </p:nvSpPr>
          <p:spPr bwMode="auto">
            <a:xfrm>
              <a:off x="13335000" y="2272419"/>
              <a:ext cx="1088349" cy="192377"/>
            </a:xfrm>
            <a:prstGeom prst="roundRect">
              <a:avLst>
                <a:gd name="adj" fmla="val 50000"/>
              </a:avLst>
            </a:prstGeom>
            <a:grpFill/>
            <a:ln>
              <a:noFill/>
            </a:ln>
          </p:spPr>
          <p:txBody>
            <a:bodyPr wrap="square" lIns="38100" tIns="38100" rIns="38100" bIns="38100" anchor="ctr">
              <a:spAutoFit/>
            </a:bodyPr>
            <a:lstStyle/>
            <a:p>
              <a:pPr eaLnBrk="1"/>
              <a:endParaRPr lang="en-US" altLang="x-none"/>
            </a:p>
          </p:txBody>
        </p:sp>
        <p:sp>
          <p:nvSpPr>
            <p:cNvPr id="76" name="Text Box 2"/>
            <p:cNvSpPr txBox="1">
              <a:spLocks/>
            </p:cNvSpPr>
            <p:nvPr/>
          </p:nvSpPr>
          <p:spPr bwMode="auto">
            <a:xfrm>
              <a:off x="13394714" y="2243367"/>
              <a:ext cx="995363" cy="198909"/>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marL="64008" algn="ctr"/>
              <a:r>
                <a:rPr lang="en-US" sz="4800" dirty="0" err="1">
                  <a:solidFill>
                    <a:schemeClr val="tx1"/>
                  </a:solidFill>
                  <a:latin typeface="Dosis"/>
                </a:rPr>
                <a:t>Perbedaan</a:t>
              </a:r>
              <a:endParaRPr lang="id-ID" sz="4800" dirty="0">
                <a:solidFill>
                  <a:schemeClr val="tx1"/>
                </a:solidFill>
                <a:latin typeface="Dosis"/>
              </a:endParaRPr>
            </a:p>
          </p:txBody>
        </p:sp>
      </p:grpSp>
      <p:sp>
        <p:nvSpPr>
          <p:cNvPr id="72" name="Rectangle 71"/>
          <p:cNvSpPr/>
          <p:nvPr/>
        </p:nvSpPr>
        <p:spPr>
          <a:xfrm>
            <a:off x="2283402" y="4553744"/>
            <a:ext cx="9588588" cy="4247318"/>
          </a:xfrm>
          <a:prstGeom prst="rect">
            <a:avLst/>
          </a:prstGeom>
        </p:spPr>
        <p:txBody>
          <a:bodyPr wrap="square" lIns="91440" tIns="45720" rIns="91440" bIns="45720">
            <a:spAutoFit/>
          </a:bodyPr>
          <a:lstStyle/>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Dikelola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oleh</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manajer</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profesional</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manajer</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investasi</a:t>
            </a:r>
            <a:r>
              <a:rPr lang="en-US" sz="3600" dirty="0">
                <a:solidFill>
                  <a:schemeClr val="tx1">
                    <a:lumMod val="50000"/>
                  </a:schemeClr>
                </a:solidFill>
                <a:latin typeface="Dosis" charset="0"/>
                <a:ea typeface="Dosis" charset="0"/>
                <a:cs typeface="Dosis" charset="0"/>
              </a:rPr>
              <a:t>)</a:t>
            </a:r>
          </a:p>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Merupakan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investasi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beragam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jenis</a:t>
            </a:r>
            <a:r>
              <a:rPr lang="en-US" sz="3600" dirty="0">
                <a:solidFill>
                  <a:schemeClr val="tx1">
                    <a:lumMod val="50000"/>
                  </a:schemeClr>
                </a:solidFill>
                <a:latin typeface="Dosis" charset="0"/>
                <a:ea typeface="Dosis" charset="0"/>
                <a:cs typeface="Dosis" charset="0"/>
              </a:rPr>
              <a:t> </a:t>
            </a:r>
          </a:p>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Biaya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investasi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rendah</a:t>
            </a:r>
            <a:endParaRPr lang="en-US" sz="3600" dirty="0">
              <a:solidFill>
                <a:schemeClr val="tx1">
                  <a:lumMod val="50000"/>
                </a:schemeClr>
              </a:solidFill>
              <a:latin typeface="Dosis" charset="0"/>
              <a:ea typeface="Dosis" charset="0"/>
              <a:cs typeface="Dosis" charset="0"/>
            </a:endParaRPr>
          </a:p>
          <a:p>
            <a:pPr marL="571500" indent="-571500">
              <a:lnSpc>
                <a:spcPct val="150000"/>
              </a:lnSpc>
              <a:buClr>
                <a:schemeClr val="accent1"/>
              </a:buClr>
              <a:buFont typeface="Wingdings" panose="05000000000000000000" pitchFamily="2" charset="2"/>
              <a:buChar char="v"/>
              <a:defRPr/>
            </a:pPr>
            <a:endParaRPr lang="en-US" sz="3600" dirty="0">
              <a:solidFill>
                <a:schemeClr val="tx1">
                  <a:lumMod val="50000"/>
                </a:schemeClr>
              </a:solidFill>
              <a:latin typeface="Dosis" charset="0"/>
              <a:ea typeface="Dosis" charset="0"/>
              <a:cs typeface="Dosis" charset="0"/>
            </a:endParaRPr>
          </a:p>
        </p:txBody>
      </p:sp>
      <p:grpSp>
        <p:nvGrpSpPr>
          <p:cNvPr id="4" name="Group 3"/>
          <p:cNvGrpSpPr/>
          <p:nvPr/>
        </p:nvGrpSpPr>
        <p:grpSpPr>
          <a:xfrm>
            <a:off x="12204228" y="4567462"/>
            <a:ext cx="10335120" cy="9325630"/>
            <a:chOff x="13542963" y="6754814"/>
            <a:chExt cx="7777162" cy="6654769"/>
          </a:xfrm>
        </p:grpSpPr>
        <p:sp>
          <p:nvSpPr>
            <p:cNvPr id="91" name="Rectangle 90"/>
            <p:cNvSpPr/>
            <p:nvPr/>
          </p:nvSpPr>
          <p:spPr>
            <a:xfrm>
              <a:off x="13704974" y="6754814"/>
              <a:ext cx="7321608" cy="6654769"/>
            </a:xfrm>
            <a:prstGeom prst="rect">
              <a:avLst/>
            </a:prstGeom>
          </p:spPr>
          <p:txBody>
            <a:bodyPr wrap="square">
              <a:spAutoFit/>
            </a:bodyPr>
            <a:lstStyle/>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Saham-saham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tertutup</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diterbitkan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terbatas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dengan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jumlah</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tertentu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sedangkan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terbuka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diterbitkan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dalam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jumlah</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tidak</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terbatas</a:t>
              </a:r>
              <a:r>
                <a:rPr lang="en-US" sz="3600" dirty="0">
                  <a:solidFill>
                    <a:schemeClr val="tx1">
                      <a:lumMod val="50000"/>
                    </a:schemeClr>
                  </a:solidFill>
                  <a:latin typeface="Dosis" charset="0"/>
                  <a:ea typeface="Dosis" charset="0"/>
                  <a:cs typeface="Dosis" charset="0"/>
                </a:rPr>
                <a:t>.</a:t>
              </a:r>
            </a:p>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Saham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tertutup</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diperdagangkan</a:t>
              </a:r>
              <a:r>
                <a:rPr lang="en-US" sz="3600" dirty="0">
                  <a:solidFill>
                    <a:schemeClr val="tx1">
                      <a:lumMod val="50000"/>
                    </a:schemeClr>
                  </a:solidFill>
                  <a:latin typeface="Dosis" charset="0"/>
                  <a:ea typeface="Dosis" charset="0"/>
                  <a:cs typeface="Dosis" charset="0"/>
                </a:rPr>
                <a:t> di </a:t>
              </a:r>
              <a:r>
                <a:rPr lang="en-US" sz="3600" dirty="0" err="1">
                  <a:solidFill>
                    <a:schemeClr val="tx1">
                      <a:lumMod val="50000"/>
                    </a:schemeClr>
                  </a:solidFill>
                  <a:latin typeface="Dosis" charset="0"/>
                  <a:ea typeface="Dosis" charset="0"/>
                  <a:cs typeface="Dosis" charset="0"/>
                </a:rPr>
                <a:t>Pasar</a:t>
              </a:r>
              <a:r>
                <a:rPr lang="en-US" sz="3600" dirty="0">
                  <a:solidFill>
                    <a:schemeClr val="tx1">
                      <a:lumMod val="50000"/>
                    </a:schemeClr>
                  </a:solidFill>
                  <a:latin typeface="Dosis" charset="0"/>
                  <a:ea typeface="Dosis" charset="0"/>
                  <a:cs typeface="Dosis" charset="0"/>
                </a:rPr>
                <a:t> Modal, </a:t>
              </a:r>
              <a:r>
                <a:rPr lang="en-US" sz="3600" dirty="0" err="1">
                  <a:solidFill>
                    <a:schemeClr val="tx1">
                      <a:lumMod val="50000"/>
                    </a:schemeClr>
                  </a:solidFill>
                  <a:latin typeface="Dosis" charset="0"/>
                  <a:ea typeface="Dosis" charset="0"/>
                  <a:cs typeface="Dosis" charset="0"/>
                </a:rPr>
                <a:t>sedangkan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terbuka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diperjualbelikan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oleh</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perusahaan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menerbitkannya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secara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langsung</a:t>
              </a:r>
              <a:r>
                <a:rPr lang="en-US" sz="3600" dirty="0">
                  <a:solidFill>
                    <a:schemeClr val="tx1">
                      <a:lumMod val="50000"/>
                    </a:schemeClr>
                  </a:solidFill>
                  <a:latin typeface="Dosis" charset="0"/>
                  <a:ea typeface="Dosis" charset="0"/>
                  <a:cs typeface="Dosis" charset="0"/>
                </a:rPr>
                <a:t>.</a:t>
              </a:r>
            </a:p>
            <a:p>
              <a:pPr marL="571500" indent="-571500">
                <a:lnSpc>
                  <a:spcPct val="150000"/>
                </a:lnSpc>
                <a:buClr>
                  <a:schemeClr val="accent1"/>
                </a:buClr>
                <a:buFont typeface="Wingdings" panose="05000000000000000000" pitchFamily="2" charset="2"/>
                <a:buChar char="v"/>
                <a:defRPr/>
              </a:pPr>
              <a:endParaRPr lang="en-US" sz="3600" dirty="0">
                <a:solidFill>
                  <a:schemeClr val="tx1">
                    <a:lumMod val="50000"/>
                  </a:schemeClr>
                </a:solidFill>
                <a:latin typeface="Dosis" charset="0"/>
                <a:ea typeface="Dosis" charset="0"/>
                <a:cs typeface="Dosis" charset="0"/>
              </a:endParaRPr>
            </a:p>
            <a:p>
              <a:pPr marL="571500" indent="-571500">
                <a:lnSpc>
                  <a:spcPct val="150000"/>
                </a:lnSpc>
                <a:buClr>
                  <a:schemeClr val="accent1"/>
                </a:buClr>
                <a:buFont typeface="Wingdings" panose="05000000000000000000" pitchFamily="2" charset="2"/>
                <a:buChar char="v"/>
                <a:defRPr/>
              </a:pPr>
              <a:endParaRPr lang="en-US" sz="3600" dirty="0" err="1">
                <a:solidFill>
                  <a:schemeClr val="tx1">
                    <a:lumMod val="50000"/>
                  </a:schemeClr>
                </a:solidFill>
                <a:latin typeface="Dosis" charset="0"/>
                <a:ea typeface="Dosis" charset="0"/>
                <a:cs typeface="Dosis" charset="0"/>
              </a:endParaRPr>
            </a:p>
          </p:txBody>
        </p:sp>
        <p:sp>
          <p:nvSpPr>
            <p:cNvPr id="94" name="Rectangle 93"/>
            <p:cNvSpPr/>
            <p:nvPr/>
          </p:nvSpPr>
          <p:spPr>
            <a:xfrm>
              <a:off x="13542963" y="9405268"/>
              <a:ext cx="7777162" cy="658888"/>
            </a:xfrm>
            <a:prstGeom prst="rect">
              <a:avLst/>
            </a:prstGeom>
          </p:spPr>
          <p:txBody>
            <a:bodyPr>
              <a:spAutoFit/>
            </a:bodyPr>
            <a:lstStyle/>
            <a:p>
              <a:pPr marL="571500" indent="-571500">
                <a:lnSpc>
                  <a:spcPct val="150000"/>
                </a:lnSpc>
                <a:buClr>
                  <a:schemeClr val="accent1"/>
                </a:buClr>
                <a:buFont typeface="Wingdings" panose="05000000000000000000" pitchFamily="2" charset="2"/>
                <a:buChar char="v"/>
                <a:defRPr/>
              </a:pPr>
              <a:endParaRPr lang="en-US" sz="3600" dirty="0">
                <a:solidFill>
                  <a:schemeClr val="accent5"/>
                </a:solidFill>
                <a:latin typeface="Dosis" charset="0"/>
                <a:ea typeface="Dosis" charset="0"/>
                <a:cs typeface="Dosis" charset="0"/>
              </a:endParaRPr>
            </a:p>
          </p:txBody>
        </p:sp>
      </p:grpSp>
      <p:sp>
        <p:nvSpPr>
          <p:cNvPr id="21" name="Rectangle 20"/>
          <p:cNvSpPr/>
          <p:nvPr/>
        </p:nvSpPr>
        <p:spPr bwMode="auto">
          <a:xfrm>
            <a:off x="598712" y="12036421"/>
            <a:ext cx="3384376" cy="1353108"/>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23" name="Text Box 3"/>
          <p:cNvSpPr txBox="1">
            <a:spLocks/>
          </p:cNvSpPr>
          <p:nvPr/>
        </p:nvSpPr>
        <p:spPr bwMode="auto">
          <a:xfrm>
            <a:off x="695177" y="449288"/>
            <a:ext cx="23018106" cy="1440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8000" dirty="0" err="1">
                <a:solidFill>
                  <a:schemeClr val="accent1"/>
                </a:solidFill>
              </a:rPr>
              <a:t>R</a:t>
            </a:r>
            <a:r>
              <a:rPr lang="en-US" sz="8000" dirty="0" err="1"/>
              <a:t>eksadana</a:t>
            </a:r>
            <a:r>
              <a:rPr lang="en-US" sz="8000" dirty="0"/>
              <a:t> </a:t>
            </a:r>
            <a:r>
              <a:rPr lang="en-US" sz="8000" dirty="0">
                <a:solidFill>
                  <a:schemeClr val="accent1"/>
                </a:solidFill>
              </a:rPr>
              <a:t>T</a:t>
            </a:r>
            <a:r>
              <a:rPr lang="en-US" sz="8000" dirty="0"/>
              <a:t>erbuka </a:t>
            </a:r>
            <a:r>
              <a:rPr lang="en-US" sz="8000" dirty="0" err="1"/>
              <a:t>dan</a:t>
            </a:r>
            <a:r>
              <a:rPr lang="en-US" sz="8000" dirty="0"/>
              <a:t> </a:t>
            </a:r>
            <a:r>
              <a:rPr lang="en-US" sz="8000" dirty="0" err="1">
                <a:solidFill>
                  <a:schemeClr val="accent1"/>
                </a:solidFill>
              </a:rPr>
              <a:t>T</a:t>
            </a:r>
            <a:r>
              <a:rPr lang="en-US" sz="8000" dirty="0" err="1"/>
              <a:t>ertutup</a:t>
            </a:r>
            <a:endParaRPr lang="x-none" altLang="x-none" sz="8000" dirty="0">
              <a:solidFill>
                <a:schemeClr val="bg2"/>
              </a:solidFill>
              <a:latin typeface="Dosis" charset="0"/>
              <a:ea typeface="Dosis" charset="0"/>
              <a:cs typeface="Dosis" charset="0"/>
              <a:sym typeface="Poppins Medium" charset="0"/>
            </a:endParaRPr>
          </a:p>
        </p:txBody>
      </p:sp>
    </p:spTree>
    <p:extLst>
      <p:ext uri="{BB962C8B-B14F-4D97-AF65-F5344CB8AC3E}">
        <p14:creationId xmlns:p14="http://schemas.microsoft.com/office/powerpoint/2010/main" val="4652697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500" fill="hold"/>
                                        <p:tgtEl>
                                          <p:spTgt spid="72"/>
                                        </p:tgtEl>
                                        <p:attrNameLst>
                                          <p:attrName>ppt_x</p:attrName>
                                        </p:attrNameLst>
                                      </p:cBhvr>
                                      <p:tavLst>
                                        <p:tav tm="0">
                                          <p:val>
                                            <p:strVal val="#ppt_x"/>
                                          </p:val>
                                        </p:tav>
                                        <p:tav tm="100000">
                                          <p:val>
                                            <p:strVal val="#ppt_x"/>
                                          </p:val>
                                        </p:tav>
                                      </p:tavLst>
                                    </p:anim>
                                    <p:anim calcmode="lin" valueType="num">
                                      <p:cBhvr additive="base">
                                        <p:cTn id="20"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666CB96C-ABAB-CF43-B647-A2C251E40499}" type="slidenum">
              <a:rPr lang="x-none" altLang="x-none" smtClean="0">
                <a:solidFill>
                  <a:srgbClr val="9B9A9C"/>
                </a:solidFill>
                <a:latin typeface="Dosis" charset="0"/>
                <a:ea typeface="Dosis" charset="0"/>
                <a:cs typeface="Dosis" charset="0"/>
              </a:rPr>
              <a:pPr algn="ctr" eaLnBrk="1">
                <a:defRPr/>
              </a:pPr>
              <a:t>12</a:t>
            </a:fld>
            <a:endParaRPr lang="x-none" altLang="x-none" smtClean="0">
              <a:solidFill>
                <a:srgbClr val="9B9A9C"/>
              </a:solidFill>
              <a:latin typeface="Dosis" charset="0"/>
              <a:ea typeface="Dosis" charset="0"/>
              <a:cs typeface="Dosis" charset="0"/>
            </a:endParaRPr>
          </a:p>
        </p:txBody>
      </p:sp>
      <p:grpSp>
        <p:nvGrpSpPr>
          <p:cNvPr id="2" name="Group 1"/>
          <p:cNvGrpSpPr/>
          <p:nvPr/>
        </p:nvGrpSpPr>
        <p:grpSpPr>
          <a:xfrm>
            <a:off x="972577" y="3473621"/>
            <a:ext cx="12011514" cy="8651427"/>
            <a:chOff x="972577" y="3473621"/>
            <a:chExt cx="12011514" cy="8651427"/>
          </a:xfrm>
        </p:grpSpPr>
        <p:grpSp>
          <p:nvGrpSpPr>
            <p:cNvPr id="5" name="Group 4"/>
            <p:cNvGrpSpPr/>
            <p:nvPr/>
          </p:nvGrpSpPr>
          <p:grpSpPr>
            <a:xfrm>
              <a:off x="2182887" y="3473621"/>
              <a:ext cx="9144003" cy="914400"/>
              <a:chOff x="3036621" y="2194804"/>
              <a:chExt cx="1300767" cy="305864"/>
            </a:xfrm>
            <a:solidFill>
              <a:srgbClr val="FFC000"/>
            </a:solidFill>
          </p:grpSpPr>
          <p:sp>
            <p:nvSpPr>
              <p:cNvPr id="21507" name="Rounded Rectangle 63"/>
              <p:cNvSpPr>
                <a:spLocks noChangeArrowheads="1"/>
              </p:cNvSpPr>
              <p:nvPr/>
            </p:nvSpPr>
            <p:spPr bwMode="auto">
              <a:xfrm>
                <a:off x="3036621" y="2194804"/>
                <a:ext cx="1300767" cy="305864"/>
              </a:xfrm>
              <a:prstGeom prst="roundRect">
                <a:avLst>
                  <a:gd name="adj" fmla="val 50000"/>
                </a:avLst>
              </a:prstGeom>
              <a:grpFill/>
              <a:ln>
                <a:noFill/>
              </a:ln>
            </p:spPr>
            <p:txBody>
              <a:bodyPr wrap="square" lIns="38100" tIns="38100" rIns="38100" bIns="38100" anchor="ctr">
                <a:spAutoFit/>
              </a:bodyPr>
              <a:lstStyle/>
              <a:p>
                <a:pPr eaLnBrk="1"/>
                <a:endParaRPr lang="en-US" altLang="x-none"/>
              </a:p>
            </p:txBody>
          </p:sp>
          <p:sp>
            <p:nvSpPr>
              <p:cNvPr id="71" name="Text Box 2"/>
              <p:cNvSpPr txBox="1">
                <a:spLocks/>
              </p:cNvSpPr>
              <p:nvPr/>
            </p:nvSpPr>
            <p:spPr bwMode="auto">
              <a:xfrm>
                <a:off x="3167063" y="2202771"/>
                <a:ext cx="995362" cy="272818"/>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4800" dirty="0" err="1">
                    <a:solidFill>
                      <a:schemeClr val="tx1"/>
                    </a:solidFill>
                    <a:latin typeface="Dosis" charset="0"/>
                    <a:ea typeface="Dosis" charset="0"/>
                    <a:cs typeface="Dosis" charset="0"/>
                    <a:sym typeface="Poppins SemiBold" charset="0"/>
                  </a:rPr>
                  <a:t>Reksadana</a:t>
                </a:r>
                <a:r>
                  <a:rPr lang="en-US" altLang="x-none" sz="4800" dirty="0">
                    <a:solidFill>
                      <a:schemeClr val="tx1"/>
                    </a:solidFill>
                    <a:latin typeface="Dosis" charset="0"/>
                    <a:ea typeface="Dosis" charset="0"/>
                    <a:cs typeface="Dosis" charset="0"/>
                    <a:sym typeface="Poppins SemiBold" charset="0"/>
                  </a:rPr>
                  <a:t> </a:t>
                </a:r>
                <a:r>
                  <a:rPr lang="en-US" altLang="x-none" sz="4800" dirty="0" err="1">
                    <a:solidFill>
                      <a:schemeClr val="tx1"/>
                    </a:solidFill>
                    <a:latin typeface="Dosis" charset="0"/>
                    <a:ea typeface="Dosis" charset="0"/>
                    <a:cs typeface="Dosis" charset="0"/>
                    <a:sym typeface="Poppins SemiBold" charset="0"/>
                  </a:rPr>
                  <a:t>Saham</a:t>
                </a:r>
                <a:endParaRPr lang="x-none" altLang="x-none" sz="4800" dirty="0">
                  <a:solidFill>
                    <a:schemeClr val="tx1"/>
                  </a:solidFill>
                  <a:latin typeface="Dosis" charset="0"/>
                  <a:ea typeface="Dosis" charset="0"/>
                  <a:cs typeface="Dosis" charset="0"/>
                  <a:sym typeface="Poppins SemiBold" charset="0"/>
                </a:endParaRPr>
              </a:p>
            </p:txBody>
          </p:sp>
        </p:grpSp>
        <p:sp>
          <p:nvSpPr>
            <p:cNvPr id="72" name="Rectangle 71"/>
            <p:cNvSpPr/>
            <p:nvPr/>
          </p:nvSpPr>
          <p:spPr>
            <a:xfrm>
              <a:off x="972577" y="4553744"/>
              <a:ext cx="12011514" cy="7571304"/>
            </a:xfrm>
            <a:prstGeom prst="rect">
              <a:avLst/>
            </a:prstGeom>
          </p:spPr>
          <p:txBody>
            <a:bodyPr wrap="square" lIns="91440" tIns="45720" rIns="91440" bIns="45720">
              <a:spAutoFit/>
            </a:bodyPr>
            <a:lstStyle/>
            <a:p>
              <a:pPr marL="571500" indent="-571500">
                <a:lnSpc>
                  <a:spcPct val="150000"/>
                </a:lnSpc>
                <a:buClr>
                  <a:srgbClr val="FFC000"/>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Merupakan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jenis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di mana </a:t>
              </a:r>
              <a:r>
                <a:rPr lang="en-US" sz="3600" dirty="0" err="1">
                  <a:solidFill>
                    <a:schemeClr val="tx1">
                      <a:lumMod val="50000"/>
                    </a:schemeClr>
                  </a:solidFill>
                  <a:latin typeface="Dosis" charset="0"/>
                  <a:ea typeface="Dosis" charset="0"/>
                  <a:cs typeface="Dosis" charset="0"/>
                </a:rPr>
                <a:t>investasi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portofolionya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dilakukan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pada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saham-saham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dari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berbagai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perusahaan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sekaligus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fokus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tujuannya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pada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pertumbuhan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perusahaan</a:t>
              </a:r>
              <a:r>
                <a:rPr lang="en-US" sz="3600" dirty="0">
                  <a:solidFill>
                    <a:schemeClr val="tx1">
                      <a:lumMod val="50000"/>
                    </a:schemeClr>
                  </a:solidFill>
                  <a:latin typeface="Dosis" charset="0"/>
                  <a:ea typeface="Dosis" charset="0"/>
                  <a:cs typeface="Dosis" charset="0"/>
                </a:rPr>
                <a:t>.</a:t>
              </a:r>
            </a:p>
            <a:p>
              <a:pPr marL="571500" indent="-571500">
                <a:lnSpc>
                  <a:spcPct val="150000"/>
                </a:lnSpc>
                <a:buClr>
                  <a:srgbClr val="FFC000"/>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Manajer</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investasi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biasanya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tidak</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terlalu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memperhatikan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ukuran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besar</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kecilnya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perusahaan</a:t>
              </a:r>
              <a:r>
                <a:rPr lang="en-US" sz="3600" dirty="0">
                  <a:solidFill>
                    <a:schemeClr val="tx1">
                      <a:lumMod val="50000"/>
                    </a:schemeClr>
                  </a:solidFill>
                  <a:latin typeface="Dosis" charset="0"/>
                  <a:ea typeface="Dosis" charset="0"/>
                  <a:cs typeface="Dosis" charset="0"/>
                </a:rPr>
                <a:t> di mana </a:t>
              </a:r>
              <a:r>
                <a:rPr lang="en-US" sz="3600" dirty="0" err="1">
                  <a:solidFill>
                    <a:schemeClr val="tx1">
                      <a:lumMod val="50000"/>
                    </a:schemeClr>
                  </a:solidFill>
                  <a:latin typeface="Dosis" charset="0"/>
                  <a:ea typeface="Dosis" charset="0"/>
                  <a:cs typeface="Dosis" charset="0"/>
                </a:rPr>
                <a:t>ia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menanamkan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portofolionya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namun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lebih</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memperhatikan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pertumbuhan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pendapatan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laba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perusahaan-perusahaan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tersebut</a:t>
              </a:r>
              <a:r>
                <a:rPr lang="en-US" sz="3600" dirty="0">
                  <a:solidFill>
                    <a:schemeClr val="tx1">
                      <a:lumMod val="50000"/>
                    </a:schemeClr>
                  </a:solidFill>
                  <a:latin typeface="Dosis" charset="0"/>
                  <a:ea typeface="Dosis" charset="0"/>
                  <a:cs typeface="Dosis" charset="0"/>
                </a:rPr>
                <a:t>. </a:t>
              </a:r>
            </a:p>
          </p:txBody>
        </p:sp>
      </p:grpSp>
      <p:grpSp>
        <p:nvGrpSpPr>
          <p:cNvPr id="3" name="Group 2"/>
          <p:cNvGrpSpPr/>
          <p:nvPr/>
        </p:nvGrpSpPr>
        <p:grpSpPr>
          <a:xfrm>
            <a:off x="12912081" y="3509581"/>
            <a:ext cx="10528946" cy="7895382"/>
            <a:chOff x="12912081" y="3509581"/>
            <a:chExt cx="10528946" cy="7895382"/>
          </a:xfrm>
        </p:grpSpPr>
        <p:grpSp>
          <p:nvGrpSpPr>
            <p:cNvPr id="6" name="Group 5"/>
            <p:cNvGrpSpPr/>
            <p:nvPr/>
          </p:nvGrpSpPr>
          <p:grpSpPr>
            <a:xfrm>
              <a:off x="12912081" y="3509581"/>
              <a:ext cx="9144003" cy="950449"/>
              <a:chOff x="13319101" y="2215858"/>
              <a:chExt cx="1169184" cy="287424"/>
            </a:xfrm>
            <a:solidFill>
              <a:srgbClr val="FFC000"/>
            </a:solidFill>
          </p:grpSpPr>
          <p:sp>
            <p:nvSpPr>
              <p:cNvPr id="21512" name="Rounded Rectangle 74"/>
              <p:cNvSpPr>
                <a:spLocks noChangeArrowheads="1"/>
              </p:cNvSpPr>
              <p:nvPr/>
            </p:nvSpPr>
            <p:spPr bwMode="auto">
              <a:xfrm>
                <a:off x="13319101" y="2226760"/>
                <a:ext cx="1169184" cy="276522"/>
              </a:xfrm>
              <a:prstGeom prst="roundRect">
                <a:avLst>
                  <a:gd name="adj" fmla="val 50000"/>
                </a:avLst>
              </a:prstGeom>
              <a:grpFill/>
              <a:ln>
                <a:noFill/>
              </a:ln>
            </p:spPr>
            <p:txBody>
              <a:bodyPr wrap="square" lIns="38100" tIns="38100" rIns="38100" bIns="38100" anchor="ctr">
                <a:spAutoFit/>
              </a:bodyPr>
              <a:lstStyle/>
              <a:p>
                <a:pPr eaLnBrk="1"/>
                <a:endParaRPr lang="en-US" altLang="x-none"/>
              </a:p>
            </p:txBody>
          </p:sp>
          <p:sp>
            <p:nvSpPr>
              <p:cNvPr id="76" name="Text Box 2"/>
              <p:cNvSpPr txBox="1">
                <a:spLocks/>
              </p:cNvSpPr>
              <p:nvPr/>
            </p:nvSpPr>
            <p:spPr bwMode="auto">
              <a:xfrm>
                <a:off x="13355930" y="2215858"/>
                <a:ext cx="1095656" cy="246647"/>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marL="64008" algn="ctr"/>
                <a:r>
                  <a:rPr lang="en-US" sz="4800" dirty="0" err="1">
                    <a:solidFill>
                      <a:schemeClr val="tx1"/>
                    </a:solidFill>
                    <a:latin typeface="Dosis"/>
                  </a:rPr>
                  <a:t>Reksadana</a:t>
                </a:r>
                <a:r>
                  <a:rPr lang="en-US" sz="4800" dirty="0">
                    <a:solidFill>
                      <a:schemeClr val="tx1"/>
                    </a:solidFill>
                    <a:latin typeface="Dosis"/>
                  </a:rPr>
                  <a:t> </a:t>
                </a:r>
                <a:r>
                  <a:rPr lang="en-US" sz="4800" dirty="0" err="1" smtClean="0">
                    <a:solidFill>
                      <a:schemeClr val="tx1"/>
                    </a:solidFill>
                    <a:latin typeface="Dosis"/>
                  </a:rPr>
                  <a:t>Pendapatan</a:t>
                </a:r>
                <a:r>
                  <a:rPr lang="en-US" sz="4800" dirty="0" smtClean="0">
                    <a:solidFill>
                      <a:schemeClr val="tx1"/>
                    </a:solidFill>
                    <a:latin typeface="Dosis"/>
                  </a:rPr>
                  <a:t> </a:t>
                </a:r>
                <a:r>
                  <a:rPr lang="en-US" sz="4800" dirty="0" err="1" smtClean="0">
                    <a:solidFill>
                      <a:schemeClr val="tx1"/>
                    </a:solidFill>
                    <a:latin typeface="Dosis"/>
                  </a:rPr>
                  <a:t>Tetap</a:t>
                </a:r>
                <a:endParaRPr lang="id-ID" sz="4800" dirty="0">
                  <a:solidFill>
                    <a:schemeClr val="tx1"/>
                  </a:solidFill>
                  <a:latin typeface="Dosis"/>
                </a:endParaRPr>
              </a:p>
            </p:txBody>
          </p:sp>
        </p:grpSp>
        <p:grpSp>
          <p:nvGrpSpPr>
            <p:cNvPr id="4" name="Group 3"/>
            <p:cNvGrpSpPr/>
            <p:nvPr/>
          </p:nvGrpSpPr>
          <p:grpSpPr>
            <a:xfrm>
              <a:off x="12912081" y="4664656"/>
              <a:ext cx="10528946" cy="6740307"/>
              <a:chOff x="13023461" y="6136926"/>
              <a:chExt cx="8670064" cy="4809881"/>
            </a:xfrm>
          </p:grpSpPr>
          <p:sp>
            <p:nvSpPr>
              <p:cNvPr id="91" name="Rectangle 90"/>
              <p:cNvSpPr/>
              <p:nvPr/>
            </p:nvSpPr>
            <p:spPr>
              <a:xfrm>
                <a:off x="13023461" y="6136926"/>
                <a:ext cx="8670064" cy="4809881"/>
              </a:xfrm>
              <a:prstGeom prst="rect">
                <a:avLst/>
              </a:prstGeom>
            </p:spPr>
            <p:txBody>
              <a:bodyPr wrap="square">
                <a:spAutoFit/>
              </a:bodyPr>
              <a:lstStyle/>
              <a:p>
                <a:pPr marL="571500" indent="-571500">
                  <a:lnSpc>
                    <a:spcPct val="150000"/>
                  </a:lnSpc>
                  <a:buClr>
                    <a:srgbClr val="FFC000"/>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Merupakan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jenis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menginvestasikan</a:t>
                </a:r>
                <a:r>
                  <a:rPr lang="en-US" sz="3600" dirty="0">
                    <a:solidFill>
                      <a:schemeClr val="tx1">
                        <a:lumMod val="50000"/>
                      </a:schemeClr>
                    </a:solidFill>
                    <a:latin typeface="Dosis" charset="0"/>
                    <a:ea typeface="Dosis" charset="0"/>
                    <a:cs typeface="Dosis" charset="0"/>
                  </a:rPr>
                  <a:t> dana yang </a:t>
                </a:r>
                <a:r>
                  <a:rPr lang="en-US" sz="3600" dirty="0" err="1">
                    <a:solidFill>
                      <a:schemeClr val="tx1">
                        <a:lumMod val="50000"/>
                      </a:schemeClr>
                    </a:solidFill>
                    <a:latin typeface="Dosis" charset="0"/>
                    <a:ea typeface="Dosis" charset="0"/>
                    <a:cs typeface="Dosis" charset="0"/>
                  </a:rPr>
                  <a:t>dihimpunnya</a:t>
                </a:r>
                <a:r>
                  <a:rPr lang="en-US" sz="3600" dirty="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dalam</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bentuk</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efek</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utang</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atau</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obligasi</a:t>
                </a:r>
                <a:r>
                  <a:rPr lang="en-US" sz="3600" dirty="0" smtClean="0">
                    <a:solidFill>
                      <a:schemeClr val="tx1">
                        <a:lumMod val="50000"/>
                      </a:schemeClr>
                    </a:solidFill>
                    <a:latin typeface="Dosis" charset="0"/>
                    <a:ea typeface="Dosis" charset="0"/>
                    <a:cs typeface="Dosis" charset="0"/>
                  </a:rPr>
                  <a:t> </a:t>
                </a:r>
                <a:r>
                  <a:rPr lang="en-US" sz="3600" dirty="0">
                    <a:solidFill>
                      <a:schemeClr val="tx1">
                        <a:lumMod val="50000"/>
                      </a:schemeClr>
                    </a:solidFill>
                    <a:latin typeface="Dosis" charset="0"/>
                    <a:ea typeface="Dosis" charset="0"/>
                    <a:cs typeface="Dosis" charset="0"/>
                  </a:rPr>
                  <a:t>(bonds).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disukai</a:t>
                </a:r>
                <a:r>
                  <a:rPr lang="en-US" sz="3600" dirty="0">
                    <a:solidFill>
                      <a:schemeClr val="tx1">
                        <a:lumMod val="50000"/>
                      </a:schemeClr>
                    </a:solidFill>
                    <a:latin typeface="Dosis" charset="0"/>
                    <a:ea typeface="Dosis" charset="0"/>
                    <a:cs typeface="Dosis" charset="0"/>
                  </a:rPr>
                  <a:t> investor </a:t>
                </a:r>
                <a:r>
                  <a:rPr lang="en-US" sz="3600" dirty="0" err="1">
                    <a:solidFill>
                      <a:schemeClr val="tx1">
                        <a:lumMod val="50000"/>
                      </a:schemeClr>
                    </a:solidFill>
                    <a:latin typeface="Dosis" charset="0"/>
                    <a:ea typeface="Dosis" charset="0"/>
                    <a:cs typeface="Dosis" charset="0"/>
                  </a:rPr>
                  <a:t>jangka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panjang</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dan</a:t>
                </a:r>
                <a:r>
                  <a:rPr lang="en-US" sz="3600" dirty="0">
                    <a:solidFill>
                      <a:schemeClr val="tx1">
                        <a:lumMod val="50000"/>
                      </a:schemeClr>
                    </a:solidFill>
                    <a:latin typeface="Dosis" charset="0"/>
                    <a:ea typeface="Dosis" charset="0"/>
                    <a:cs typeface="Dosis" charset="0"/>
                  </a:rPr>
                  <a:t> dana </a:t>
                </a:r>
                <a:r>
                  <a:rPr lang="en-US" sz="3600" dirty="0" err="1">
                    <a:solidFill>
                      <a:schemeClr val="tx1">
                        <a:lumMod val="50000"/>
                      </a:schemeClr>
                    </a:solidFill>
                    <a:latin typeface="Dosis" charset="0"/>
                    <a:ea typeface="Dosis" charset="0"/>
                    <a:cs typeface="Dosis" charset="0"/>
                  </a:rPr>
                  <a:t>pensiun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karena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biasanya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membayar</a:t>
                </a:r>
                <a:r>
                  <a:rPr lang="en-US" sz="3600" dirty="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bunga</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kepada</a:t>
                </a:r>
                <a:r>
                  <a:rPr lang="en-US" sz="3600" dirty="0" smtClean="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investornya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setiap</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bulan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sehingga</a:t>
                </a:r>
                <a:r>
                  <a:rPr lang="en-US" sz="3600" dirty="0">
                    <a:solidFill>
                      <a:schemeClr val="tx1">
                        <a:lumMod val="50000"/>
                      </a:schemeClr>
                    </a:solidFill>
                    <a:latin typeface="Dosis" charset="0"/>
                    <a:ea typeface="Dosis" charset="0"/>
                    <a:cs typeface="Dosis" charset="0"/>
                  </a:rPr>
                  <a:t> investor </a:t>
                </a:r>
                <a:r>
                  <a:rPr lang="en-US" sz="3600" dirty="0" err="1">
                    <a:solidFill>
                      <a:schemeClr val="tx1">
                        <a:lumMod val="50000"/>
                      </a:schemeClr>
                    </a:solidFill>
                    <a:latin typeface="Dosis" charset="0"/>
                    <a:ea typeface="Dosis" charset="0"/>
                    <a:cs typeface="Dosis" charset="0"/>
                  </a:rPr>
                  <a:t>bisa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mendapat</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penghasilan</a:t>
                </a:r>
                <a:r>
                  <a:rPr lang="en-US" sz="3600" dirty="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secara</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rutin</a:t>
                </a:r>
                <a:r>
                  <a:rPr lang="en-US" sz="3600" dirty="0" smtClean="0">
                    <a:solidFill>
                      <a:schemeClr val="tx1">
                        <a:lumMod val="50000"/>
                      </a:schemeClr>
                    </a:solidFill>
                    <a:latin typeface="Dosis" charset="0"/>
                    <a:ea typeface="Dosis" charset="0"/>
                    <a:cs typeface="Dosis" charset="0"/>
                  </a:rPr>
                  <a:t>.</a:t>
                </a:r>
                <a:endParaRPr lang="en-US" sz="3600" dirty="0">
                  <a:solidFill>
                    <a:schemeClr val="tx1">
                      <a:lumMod val="50000"/>
                    </a:schemeClr>
                  </a:solidFill>
                  <a:latin typeface="Dosis" charset="0"/>
                  <a:ea typeface="Dosis" charset="0"/>
                  <a:cs typeface="Dosis" charset="0"/>
                </a:endParaRPr>
              </a:p>
            </p:txBody>
          </p:sp>
          <p:sp>
            <p:nvSpPr>
              <p:cNvPr id="94" name="Rectangle 93"/>
              <p:cNvSpPr/>
              <p:nvPr/>
            </p:nvSpPr>
            <p:spPr>
              <a:xfrm>
                <a:off x="13542963" y="9405268"/>
                <a:ext cx="7777162" cy="658888"/>
              </a:xfrm>
              <a:prstGeom prst="rect">
                <a:avLst/>
              </a:prstGeom>
            </p:spPr>
            <p:txBody>
              <a:bodyPr>
                <a:spAutoFit/>
              </a:bodyPr>
              <a:lstStyle/>
              <a:p>
                <a:pPr marL="571500" indent="-571500">
                  <a:lnSpc>
                    <a:spcPct val="150000"/>
                  </a:lnSpc>
                  <a:buClr>
                    <a:schemeClr val="accent1"/>
                  </a:buClr>
                  <a:buFont typeface="Wingdings" panose="05000000000000000000" pitchFamily="2" charset="2"/>
                  <a:buChar char="v"/>
                  <a:defRPr/>
                </a:pPr>
                <a:endParaRPr lang="en-US" sz="3600" dirty="0">
                  <a:solidFill>
                    <a:schemeClr val="accent5"/>
                  </a:solidFill>
                  <a:latin typeface="Dosis" charset="0"/>
                  <a:ea typeface="Dosis" charset="0"/>
                  <a:cs typeface="Dosis" charset="0"/>
                </a:endParaRPr>
              </a:p>
            </p:txBody>
          </p:sp>
        </p:grpSp>
      </p:grpSp>
      <p:sp>
        <p:nvSpPr>
          <p:cNvPr id="22" name="Text Box 2"/>
          <p:cNvSpPr txBox="1">
            <a:spLocks/>
          </p:cNvSpPr>
          <p:nvPr/>
        </p:nvSpPr>
        <p:spPr bwMode="auto">
          <a:xfrm>
            <a:off x="756551" y="1889449"/>
            <a:ext cx="14675810"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en-US" sz="3600" dirty="0" err="1">
                <a:solidFill>
                  <a:srgbClr val="FFC000"/>
                </a:solidFill>
              </a:rPr>
              <a:t>Menurut</a:t>
            </a:r>
            <a:r>
              <a:rPr lang="en-US" sz="3600" dirty="0">
                <a:solidFill>
                  <a:srgbClr val="FFC000"/>
                </a:solidFill>
              </a:rPr>
              <a:t> </a:t>
            </a:r>
            <a:r>
              <a:rPr lang="en-US" sz="3600" dirty="0" err="1">
                <a:solidFill>
                  <a:srgbClr val="FFC000"/>
                </a:solidFill>
              </a:rPr>
              <a:t>Teori</a:t>
            </a:r>
            <a:r>
              <a:rPr lang="en-US" sz="3600" dirty="0">
                <a:solidFill>
                  <a:srgbClr val="FFC000"/>
                </a:solidFill>
              </a:rPr>
              <a:t> </a:t>
            </a:r>
            <a:r>
              <a:rPr lang="en-US" sz="3600" dirty="0" err="1">
                <a:solidFill>
                  <a:srgbClr val="FFC000"/>
                </a:solidFill>
              </a:rPr>
              <a:t>Dasar</a:t>
            </a:r>
            <a:endParaRPr lang="x-none" altLang="x-none" sz="3600" dirty="0">
              <a:solidFill>
                <a:srgbClr val="FFC000"/>
              </a:solidFill>
              <a:latin typeface="Dosis" charset="0"/>
              <a:ea typeface="Dosis" charset="0"/>
              <a:cs typeface="Dosis" charset="0"/>
              <a:sym typeface="Poppins Medium" charset="0"/>
            </a:endParaRPr>
          </a:p>
        </p:txBody>
      </p:sp>
      <p:sp>
        <p:nvSpPr>
          <p:cNvPr id="23" name="Text Box 3"/>
          <p:cNvSpPr txBox="1">
            <a:spLocks/>
          </p:cNvSpPr>
          <p:nvPr/>
        </p:nvSpPr>
        <p:spPr bwMode="auto">
          <a:xfrm>
            <a:off x="695175" y="449289"/>
            <a:ext cx="11856866"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9600" dirty="0" err="1">
                <a:solidFill>
                  <a:srgbClr val="FFC000"/>
                </a:solidFill>
              </a:rPr>
              <a:t>J</a:t>
            </a:r>
            <a:r>
              <a:rPr lang="en-US" sz="9600" dirty="0" err="1"/>
              <a:t>enis</a:t>
            </a:r>
            <a:r>
              <a:rPr lang="en-US" sz="9600" dirty="0"/>
              <a:t> </a:t>
            </a:r>
            <a:r>
              <a:rPr lang="en-US" sz="9600" dirty="0" err="1">
                <a:solidFill>
                  <a:srgbClr val="FFC000"/>
                </a:solidFill>
              </a:rPr>
              <a:t>R</a:t>
            </a:r>
            <a:r>
              <a:rPr lang="en-US" sz="9600" dirty="0" err="1"/>
              <a:t>eksadana</a:t>
            </a:r>
            <a:endParaRPr lang="x-none" altLang="x-none" sz="9600" dirty="0">
              <a:solidFill>
                <a:schemeClr val="bg2"/>
              </a:solidFill>
              <a:latin typeface="Dosis" charset="0"/>
              <a:ea typeface="Dosis" charset="0"/>
              <a:cs typeface="Dosis" charset="0"/>
              <a:sym typeface="Poppins Medium" charset="0"/>
            </a:endParaRPr>
          </a:p>
        </p:txBody>
      </p:sp>
      <p:sp>
        <p:nvSpPr>
          <p:cNvPr id="27" name="Rectangle 26"/>
          <p:cNvSpPr/>
          <p:nvPr/>
        </p:nvSpPr>
        <p:spPr bwMode="auto">
          <a:xfrm>
            <a:off x="897547" y="12125048"/>
            <a:ext cx="3154527" cy="1272480"/>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Tree>
    <p:extLst>
      <p:ext uri="{BB962C8B-B14F-4D97-AF65-F5344CB8AC3E}">
        <p14:creationId xmlns:p14="http://schemas.microsoft.com/office/powerpoint/2010/main" val="2553259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D2D0E5C6-E7AE-1245-8836-2B598985D4F8}" type="slidenum">
              <a:rPr lang="x-none" altLang="x-none" smtClean="0">
                <a:solidFill>
                  <a:srgbClr val="9B9A9C"/>
                </a:solidFill>
                <a:latin typeface="Dosis" charset="0"/>
                <a:ea typeface="Dosis" charset="0"/>
                <a:cs typeface="Dosis" charset="0"/>
              </a:rPr>
              <a:pPr algn="ctr" eaLnBrk="1">
                <a:defRPr/>
              </a:pPr>
              <a:t>13</a:t>
            </a:fld>
            <a:endParaRPr lang="x-none" altLang="x-none" smtClean="0">
              <a:solidFill>
                <a:srgbClr val="9B9A9C"/>
              </a:solidFill>
              <a:latin typeface="Dosis" charset="0"/>
              <a:ea typeface="Dosis" charset="0"/>
              <a:cs typeface="Dosis" charset="0"/>
            </a:endParaRPr>
          </a:p>
        </p:txBody>
      </p:sp>
      <p:grpSp>
        <p:nvGrpSpPr>
          <p:cNvPr id="7" name="Group 6"/>
          <p:cNvGrpSpPr/>
          <p:nvPr/>
        </p:nvGrpSpPr>
        <p:grpSpPr>
          <a:xfrm>
            <a:off x="1654258" y="2461588"/>
            <a:ext cx="4929188" cy="7541036"/>
            <a:chOff x="1654258" y="2461588"/>
            <a:chExt cx="4929188" cy="7541036"/>
          </a:xfrm>
        </p:grpSpPr>
        <p:sp>
          <p:nvSpPr>
            <p:cNvPr id="6" name="Text Box 2"/>
            <p:cNvSpPr txBox="1">
              <a:spLocks/>
            </p:cNvSpPr>
            <p:nvPr/>
          </p:nvSpPr>
          <p:spPr bwMode="auto">
            <a:xfrm>
              <a:off x="1654258" y="5187789"/>
              <a:ext cx="4929188"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Pertumbuhan</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Agresif</a:t>
              </a:r>
              <a:endParaRPr lang="x-none" altLang="x-none" sz="3600" i="1" dirty="0">
                <a:solidFill>
                  <a:srgbClr val="FFC000"/>
                </a:solidFill>
                <a:latin typeface="Dosis" charset="0"/>
                <a:ea typeface="Dosis" charset="0"/>
                <a:cs typeface="Dosis" charset="0"/>
                <a:sym typeface="Poppins SemiBold" charset="0"/>
              </a:endParaRPr>
            </a:p>
          </p:txBody>
        </p:sp>
        <p:sp>
          <p:nvSpPr>
            <p:cNvPr id="9" name="Rectangle 8"/>
            <p:cNvSpPr/>
            <p:nvPr/>
          </p:nvSpPr>
          <p:spPr bwMode="auto">
            <a:xfrm>
              <a:off x="2041608" y="6308215"/>
              <a:ext cx="4154488" cy="3694409"/>
            </a:xfrm>
            <a:prstGeom prst="rect">
              <a:avLst/>
            </a:prstGeom>
          </p:spPr>
          <p:txBody>
            <a:bodyPr>
              <a:spAutoFit/>
            </a:bodyPr>
            <a:lstStyle/>
            <a:p>
              <a:pPr algn="ctr">
                <a:lnSpc>
                  <a:spcPct val="150000"/>
                </a:lnSpc>
                <a:defRPr/>
              </a:pPr>
              <a:r>
                <a:rPr lang="en-US" sz="3200" dirty="0" err="1">
                  <a:solidFill>
                    <a:schemeClr val="tx1">
                      <a:lumMod val="50000"/>
                    </a:schemeClr>
                  </a:solidFill>
                  <a:latin typeface="Dosis" charset="0"/>
                  <a:ea typeface="Dosis" charset="0"/>
                  <a:cs typeface="Dosis" charset="0"/>
                </a:rPr>
                <a:t>Reksadana</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melakukan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investasi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perusahaan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baru</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sedang</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berkembang</a:t>
              </a:r>
              <a:r>
                <a:rPr lang="en-US" sz="3200" dirty="0">
                  <a:solidFill>
                    <a:schemeClr val="tx1">
                      <a:lumMod val="50000"/>
                    </a:schemeClr>
                  </a:solidFill>
                  <a:latin typeface="Dosis" charset="0"/>
                  <a:ea typeface="Dosis" charset="0"/>
                  <a:cs typeface="Dosis" charset="0"/>
                </a:rPr>
                <a:t>.</a:t>
              </a:r>
            </a:p>
          </p:txBody>
        </p:sp>
        <p:sp>
          <p:nvSpPr>
            <p:cNvPr id="39" name="Shape"/>
            <p:cNvSpPr/>
            <p:nvPr/>
          </p:nvSpPr>
          <p:spPr>
            <a:xfrm>
              <a:off x="2899568" y="2461588"/>
              <a:ext cx="2416175" cy="2398712"/>
            </a:xfrm>
            <a:custGeom>
              <a:avLst/>
              <a:gdLst/>
              <a:ahLst/>
              <a:cxnLst>
                <a:cxn ang="0">
                  <a:pos x="wd2" y="hd2"/>
                </a:cxn>
                <a:cxn ang="5400000">
                  <a:pos x="wd2" y="hd2"/>
                </a:cxn>
                <a:cxn ang="10800000">
                  <a:pos x="wd2" y="hd2"/>
                </a:cxn>
                <a:cxn ang="16200000">
                  <a:pos x="wd2" y="hd2"/>
                </a:cxn>
              </a:cxnLst>
              <a:rect l="0" t="0" r="r" b="b"/>
              <a:pathLst>
                <a:path w="21549" h="21545" extrusionOk="0">
                  <a:moveTo>
                    <a:pt x="20459" y="2"/>
                  </a:moveTo>
                  <a:cubicBezTo>
                    <a:pt x="18735" y="64"/>
                    <a:pt x="17042" y="483"/>
                    <a:pt x="15486" y="1232"/>
                  </a:cubicBezTo>
                  <a:cubicBezTo>
                    <a:pt x="13926" y="1983"/>
                    <a:pt x="12536" y="3050"/>
                    <a:pt x="11404" y="4366"/>
                  </a:cubicBezTo>
                  <a:lnTo>
                    <a:pt x="10203" y="5847"/>
                  </a:lnTo>
                  <a:lnTo>
                    <a:pt x="7954" y="5820"/>
                  </a:lnTo>
                  <a:cubicBezTo>
                    <a:pt x="7040" y="5780"/>
                    <a:pt x="6127" y="5919"/>
                    <a:pt x="5266" y="6231"/>
                  </a:cubicBezTo>
                  <a:cubicBezTo>
                    <a:pt x="4395" y="6546"/>
                    <a:pt x="3595" y="7030"/>
                    <a:pt x="2911" y="7657"/>
                  </a:cubicBezTo>
                  <a:lnTo>
                    <a:pt x="151" y="10399"/>
                  </a:lnTo>
                  <a:cubicBezTo>
                    <a:pt x="36" y="10512"/>
                    <a:pt x="-6" y="10680"/>
                    <a:pt x="41" y="10835"/>
                  </a:cubicBezTo>
                  <a:cubicBezTo>
                    <a:pt x="91" y="10997"/>
                    <a:pt x="229" y="11116"/>
                    <a:pt x="396" y="11138"/>
                  </a:cubicBezTo>
                  <a:lnTo>
                    <a:pt x="5696" y="11402"/>
                  </a:lnTo>
                  <a:lnTo>
                    <a:pt x="5510" y="11632"/>
                  </a:lnTo>
                  <a:cubicBezTo>
                    <a:pt x="5446" y="11697"/>
                    <a:pt x="5406" y="11781"/>
                    <a:pt x="5395" y="11872"/>
                  </a:cubicBezTo>
                  <a:cubicBezTo>
                    <a:pt x="5385" y="11952"/>
                    <a:pt x="5398" y="12033"/>
                    <a:pt x="5434" y="12106"/>
                  </a:cubicBezTo>
                  <a:cubicBezTo>
                    <a:pt x="5516" y="12263"/>
                    <a:pt x="5604" y="12415"/>
                    <a:pt x="5694" y="12567"/>
                  </a:cubicBezTo>
                  <a:lnTo>
                    <a:pt x="4420" y="14087"/>
                  </a:lnTo>
                  <a:cubicBezTo>
                    <a:pt x="4375" y="14146"/>
                    <a:pt x="4346" y="14216"/>
                    <a:pt x="4336" y="14289"/>
                  </a:cubicBezTo>
                  <a:cubicBezTo>
                    <a:pt x="4325" y="14369"/>
                    <a:pt x="4335" y="14450"/>
                    <a:pt x="4367" y="14524"/>
                  </a:cubicBezTo>
                  <a:cubicBezTo>
                    <a:pt x="4630" y="15084"/>
                    <a:pt x="4984" y="15597"/>
                    <a:pt x="5413" y="16042"/>
                  </a:cubicBezTo>
                  <a:cubicBezTo>
                    <a:pt x="5882" y="16528"/>
                    <a:pt x="6433" y="16925"/>
                    <a:pt x="7041" y="17215"/>
                  </a:cubicBezTo>
                  <a:cubicBezTo>
                    <a:pt x="7122" y="17246"/>
                    <a:pt x="7210" y="17250"/>
                    <a:pt x="7293" y="17228"/>
                  </a:cubicBezTo>
                  <a:cubicBezTo>
                    <a:pt x="7359" y="17211"/>
                    <a:pt x="7419" y="17179"/>
                    <a:pt x="7469" y="17133"/>
                  </a:cubicBezTo>
                  <a:lnTo>
                    <a:pt x="8992" y="15848"/>
                  </a:lnTo>
                  <a:cubicBezTo>
                    <a:pt x="9071" y="15894"/>
                    <a:pt x="9150" y="15941"/>
                    <a:pt x="9231" y="15985"/>
                  </a:cubicBezTo>
                  <a:cubicBezTo>
                    <a:pt x="9332" y="16042"/>
                    <a:pt x="9445" y="16073"/>
                    <a:pt x="9560" y="16073"/>
                  </a:cubicBezTo>
                  <a:cubicBezTo>
                    <a:pt x="9690" y="16073"/>
                    <a:pt x="9818" y="16035"/>
                    <a:pt x="9927" y="15963"/>
                  </a:cubicBezTo>
                  <a:lnTo>
                    <a:pt x="10089" y="15837"/>
                  </a:lnTo>
                  <a:lnTo>
                    <a:pt x="10353" y="21183"/>
                  </a:lnTo>
                  <a:cubicBezTo>
                    <a:pt x="10364" y="21327"/>
                    <a:pt x="10451" y="21452"/>
                    <a:pt x="10582" y="21511"/>
                  </a:cubicBezTo>
                  <a:cubicBezTo>
                    <a:pt x="10732" y="21579"/>
                    <a:pt x="10908" y="21545"/>
                    <a:pt x="11024" y="21427"/>
                  </a:cubicBezTo>
                  <a:lnTo>
                    <a:pt x="13730" y="18716"/>
                  </a:lnTo>
                  <a:cubicBezTo>
                    <a:pt x="14341" y="18089"/>
                    <a:pt x="14825" y="17347"/>
                    <a:pt x="15153" y="16534"/>
                  </a:cubicBezTo>
                  <a:cubicBezTo>
                    <a:pt x="15462" y="15767"/>
                    <a:pt x="15628" y="14950"/>
                    <a:pt x="15643" y="14122"/>
                  </a:cubicBezTo>
                  <a:lnTo>
                    <a:pt x="15643" y="11488"/>
                  </a:lnTo>
                  <a:lnTo>
                    <a:pt x="16990" y="10434"/>
                  </a:lnTo>
                  <a:cubicBezTo>
                    <a:pt x="18430" y="9218"/>
                    <a:pt x="19585" y="7697"/>
                    <a:pt x="20375" y="5980"/>
                  </a:cubicBezTo>
                  <a:cubicBezTo>
                    <a:pt x="21083" y="4440"/>
                    <a:pt x="21482" y="2774"/>
                    <a:pt x="21548" y="1078"/>
                  </a:cubicBezTo>
                  <a:cubicBezTo>
                    <a:pt x="21559" y="782"/>
                    <a:pt x="21444" y="495"/>
                    <a:pt x="21231" y="290"/>
                  </a:cubicBezTo>
                  <a:cubicBezTo>
                    <a:pt x="21025" y="91"/>
                    <a:pt x="20745" y="-14"/>
                    <a:pt x="20459" y="2"/>
                  </a:cubicBezTo>
                  <a:close/>
                  <a:moveTo>
                    <a:pt x="20542" y="854"/>
                  </a:moveTo>
                  <a:cubicBezTo>
                    <a:pt x="20595" y="849"/>
                    <a:pt x="20646" y="869"/>
                    <a:pt x="20682" y="908"/>
                  </a:cubicBezTo>
                  <a:cubicBezTo>
                    <a:pt x="20711" y="939"/>
                    <a:pt x="20726" y="979"/>
                    <a:pt x="20726" y="1021"/>
                  </a:cubicBezTo>
                  <a:cubicBezTo>
                    <a:pt x="20660" y="2613"/>
                    <a:pt x="20283" y="4175"/>
                    <a:pt x="19616" y="5620"/>
                  </a:cubicBezTo>
                  <a:cubicBezTo>
                    <a:pt x="18889" y="7196"/>
                    <a:pt x="17834" y="8597"/>
                    <a:pt x="16522" y="9727"/>
                  </a:cubicBezTo>
                  <a:lnTo>
                    <a:pt x="9496" y="15216"/>
                  </a:lnTo>
                  <a:cubicBezTo>
                    <a:pt x="8956" y="14893"/>
                    <a:pt x="8452" y="14515"/>
                    <a:pt x="7989" y="14090"/>
                  </a:cubicBezTo>
                  <a:lnTo>
                    <a:pt x="10171" y="11894"/>
                  </a:lnTo>
                  <a:cubicBezTo>
                    <a:pt x="10337" y="11727"/>
                    <a:pt x="10337" y="11457"/>
                    <a:pt x="10171" y="11290"/>
                  </a:cubicBezTo>
                  <a:cubicBezTo>
                    <a:pt x="10006" y="11123"/>
                    <a:pt x="9738" y="11123"/>
                    <a:pt x="9572" y="11290"/>
                  </a:cubicBezTo>
                  <a:lnTo>
                    <a:pt x="7392" y="13485"/>
                  </a:lnTo>
                  <a:cubicBezTo>
                    <a:pt x="6968" y="13018"/>
                    <a:pt x="6590" y="12511"/>
                    <a:pt x="6268" y="11967"/>
                  </a:cubicBezTo>
                  <a:lnTo>
                    <a:pt x="12253" y="4610"/>
                  </a:lnTo>
                  <a:cubicBezTo>
                    <a:pt x="13339" y="3434"/>
                    <a:pt x="14652" y="2494"/>
                    <a:pt x="16112" y="1847"/>
                  </a:cubicBezTo>
                  <a:cubicBezTo>
                    <a:pt x="17510" y="1228"/>
                    <a:pt x="19015" y="891"/>
                    <a:pt x="20542" y="854"/>
                  </a:cubicBezTo>
                  <a:close/>
                  <a:moveTo>
                    <a:pt x="15501" y="4387"/>
                  </a:moveTo>
                  <a:cubicBezTo>
                    <a:pt x="15041" y="4387"/>
                    <a:pt x="14581" y="4563"/>
                    <a:pt x="14230" y="4916"/>
                  </a:cubicBezTo>
                  <a:cubicBezTo>
                    <a:pt x="13529" y="5622"/>
                    <a:pt x="13529" y="6768"/>
                    <a:pt x="14230" y="7474"/>
                  </a:cubicBezTo>
                  <a:cubicBezTo>
                    <a:pt x="14932" y="8180"/>
                    <a:pt x="16069" y="8180"/>
                    <a:pt x="16771" y="7474"/>
                  </a:cubicBezTo>
                  <a:cubicBezTo>
                    <a:pt x="17472" y="6768"/>
                    <a:pt x="17472" y="5622"/>
                    <a:pt x="16771" y="4916"/>
                  </a:cubicBezTo>
                  <a:cubicBezTo>
                    <a:pt x="16420" y="4563"/>
                    <a:pt x="15960" y="4387"/>
                    <a:pt x="15501" y="4387"/>
                  </a:cubicBezTo>
                  <a:close/>
                  <a:moveTo>
                    <a:pt x="15501" y="5235"/>
                  </a:moveTo>
                  <a:cubicBezTo>
                    <a:pt x="15745" y="5235"/>
                    <a:pt x="15989" y="5329"/>
                    <a:pt x="16176" y="5516"/>
                  </a:cubicBezTo>
                  <a:cubicBezTo>
                    <a:pt x="16548" y="5891"/>
                    <a:pt x="16548" y="6499"/>
                    <a:pt x="16176" y="6875"/>
                  </a:cubicBezTo>
                  <a:cubicBezTo>
                    <a:pt x="15803" y="7250"/>
                    <a:pt x="15199" y="7250"/>
                    <a:pt x="14826" y="6875"/>
                  </a:cubicBezTo>
                  <a:cubicBezTo>
                    <a:pt x="14454" y="6499"/>
                    <a:pt x="14454" y="5891"/>
                    <a:pt x="14826" y="5516"/>
                  </a:cubicBezTo>
                  <a:cubicBezTo>
                    <a:pt x="15013" y="5329"/>
                    <a:pt x="15256" y="5235"/>
                    <a:pt x="15501" y="5235"/>
                  </a:cubicBezTo>
                  <a:close/>
                  <a:moveTo>
                    <a:pt x="7586" y="6645"/>
                  </a:moveTo>
                  <a:cubicBezTo>
                    <a:pt x="7688" y="6643"/>
                    <a:pt x="7791" y="6644"/>
                    <a:pt x="7893" y="6647"/>
                  </a:cubicBezTo>
                  <a:lnTo>
                    <a:pt x="9530" y="6676"/>
                  </a:lnTo>
                  <a:lnTo>
                    <a:pt x="6337" y="10612"/>
                  </a:lnTo>
                  <a:lnTo>
                    <a:pt x="1400" y="10354"/>
                  </a:lnTo>
                  <a:lnTo>
                    <a:pt x="3467" y="8264"/>
                  </a:lnTo>
                  <a:cubicBezTo>
                    <a:pt x="4059" y="7733"/>
                    <a:pt x="4744" y="7318"/>
                    <a:pt x="5487" y="7042"/>
                  </a:cubicBezTo>
                  <a:cubicBezTo>
                    <a:pt x="6160" y="6791"/>
                    <a:pt x="6870" y="6657"/>
                    <a:pt x="7586" y="6645"/>
                  </a:cubicBezTo>
                  <a:close/>
                  <a:moveTo>
                    <a:pt x="11147" y="9879"/>
                  </a:moveTo>
                  <a:cubicBezTo>
                    <a:pt x="11040" y="9879"/>
                    <a:pt x="10932" y="9921"/>
                    <a:pt x="10851" y="10003"/>
                  </a:cubicBezTo>
                  <a:cubicBezTo>
                    <a:pt x="10687" y="10167"/>
                    <a:pt x="10687" y="10434"/>
                    <a:pt x="10851" y="10598"/>
                  </a:cubicBezTo>
                  <a:lnTo>
                    <a:pt x="10859" y="10606"/>
                  </a:lnTo>
                  <a:cubicBezTo>
                    <a:pt x="11022" y="10770"/>
                    <a:pt x="11287" y="10770"/>
                    <a:pt x="11450" y="10606"/>
                  </a:cubicBezTo>
                  <a:cubicBezTo>
                    <a:pt x="11614" y="10442"/>
                    <a:pt x="11614" y="10176"/>
                    <a:pt x="11450" y="10011"/>
                  </a:cubicBezTo>
                  <a:lnTo>
                    <a:pt x="11442" y="10003"/>
                  </a:lnTo>
                  <a:cubicBezTo>
                    <a:pt x="11361" y="9921"/>
                    <a:pt x="11254" y="9879"/>
                    <a:pt x="11147" y="9879"/>
                  </a:cubicBezTo>
                  <a:close/>
                  <a:moveTo>
                    <a:pt x="14829" y="12125"/>
                  </a:moveTo>
                  <a:lnTo>
                    <a:pt x="14831" y="13942"/>
                  </a:lnTo>
                  <a:cubicBezTo>
                    <a:pt x="14825" y="14735"/>
                    <a:pt x="14666" y="15520"/>
                    <a:pt x="14363" y="16253"/>
                  </a:cubicBezTo>
                  <a:cubicBezTo>
                    <a:pt x="14047" y="17016"/>
                    <a:pt x="13580" y="17708"/>
                    <a:pt x="12992" y="18285"/>
                  </a:cubicBezTo>
                  <a:lnTo>
                    <a:pt x="11145" y="20116"/>
                  </a:lnTo>
                  <a:lnTo>
                    <a:pt x="10906" y="15197"/>
                  </a:lnTo>
                  <a:lnTo>
                    <a:pt x="14829" y="12125"/>
                  </a:lnTo>
                  <a:close/>
                  <a:moveTo>
                    <a:pt x="6191" y="13319"/>
                  </a:moveTo>
                  <a:cubicBezTo>
                    <a:pt x="6413" y="13622"/>
                    <a:pt x="6650" y="13913"/>
                    <a:pt x="6907" y="14187"/>
                  </a:cubicBezTo>
                  <a:cubicBezTo>
                    <a:pt x="7313" y="14621"/>
                    <a:pt x="7760" y="15013"/>
                    <a:pt x="8240" y="15359"/>
                  </a:cubicBezTo>
                  <a:lnTo>
                    <a:pt x="7154" y="16302"/>
                  </a:lnTo>
                  <a:cubicBezTo>
                    <a:pt x="6721" y="16089"/>
                    <a:pt x="6328" y="15801"/>
                    <a:pt x="5993" y="15451"/>
                  </a:cubicBezTo>
                  <a:cubicBezTo>
                    <a:pt x="5696" y="15140"/>
                    <a:pt x="5449" y="14785"/>
                    <a:pt x="5260" y="14397"/>
                  </a:cubicBezTo>
                  <a:lnTo>
                    <a:pt x="6191" y="13319"/>
                  </a:lnTo>
                  <a:close/>
                  <a:moveTo>
                    <a:pt x="3864" y="16049"/>
                  </a:moveTo>
                  <a:cubicBezTo>
                    <a:pt x="3811" y="16050"/>
                    <a:pt x="3757" y="16062"/>
                    <a:pt x="3706" y="16085"/>
                  </a:cubicBezTo>
                  <a:lnTo>
                    <a:pt x="2601" y="16631"/>
                  </a:lnTo>
                  <a:cubicBezTo>
                    <a:pt x="2217" y="16822"/>
                    <a:pt x="1901" y="17129"/>
                    <a:pt x="1699" y="17509"/>
                  </a:cubicBezTo>
                  <a:cubicBezTo>
                    <a:pt x="1558" y="17774"/>
                    <a:pt x="1477" y="18064"/>
                    <a:pt x="1429" y="18356"/>
                  </a:cubicBezTo>
                  <a:cubicBezTo>
                    <a:pt x="1380" y="18657"/>
                    <a:pt x="1366" y="18965"/>
                    <a:pt x="1388" y="19274"/>
                  </a:cubicBezTo>
                  <a:cubicBezTo>
                    <a:pt x="1401" y="19477"/>
                    <a:pt x="1475" y="19671"/>
                    <a:pt x="1601" y="19830"/>
                  </a:cubicBezTo>
                  <a:cubicBezTo>
                    <a:pt x="1766" y="20039"/>
                    <a:pt x="2007" y="20173"/>
                    <a:pt x="2270" y="20203"/>
                  </a:cubicBezTo>
                  <a:cubicBezTo>
                    <a:pt x="2624" y="20227"/>
                    <a:pt x="2976" y="20202"/>
                    <a:pt x="3317" y="20133"/>
                  </a:cubicBezTo>
                  <a:cubicBezTo>
                    <a:pt x="3660" y="20064"/>
                    <a:pt x="3998" y="19948"/>
                    <a:pt x="4295" y="19747"/>
                  </a:cubicBezTo>
                  <a:cubicBezTo>
                    <a:pt x="4601" y="19539"/>
                    <a:pt x="4844" y="19249"/>
                    <a:pt x="4997" y="18910"/>
                  </a:cubicBezTo>
                  <a:lnTo>
                    <a:pt x="5506" y="17837"/>
                  </a:lnTo>
                  <a:cubicBezTo>
                    <a:pt x="5608" y="17616"/>
                    <a:pt x="5493" y="17354"/>
                    <a:pt x="5262" y="17282"/>
                  </a:cubicBezTo>
                  <a:cubicBezTo>
                    <a:pt x="5090" y="17227"/>
                    <a:pt x="4903" y="17302"/>
                    <a:pt x="4814" y="17460"/>
                  </a:cubicBezTo>
                  <a:lnTo>
                    <a:pt x="4209" y="18612"/>
                  </a:lnTo>
                  <a:cubicBezTo>
                    <a:pt x="4116" y="18775"/>
                    <a:pt x="3991" y="18918"/>
                    <a:pt x="3843" y="19032"/>
                  </a:cubicBezTo>
                  <a:cubicBezTo>
                    <a:pt x="3662" y="19172"/>
                    <a:pt x="3449" y="19267"/>
                    <a:pt x="3224" y="19307"/>
                  </a:cubicBezTo>
                  <a:lnTo>
                    <a:pt x="2495" y="19373"/>
                  </a:lnTo>
                  <a:cubicBezTo>
                    <a:pt x="2422" y="19372"/>
                    <a:pt x="2353" y="19343"/>
                    <a:pt x="2302" y="19291"/>
                  </a:cubicBezTo>
                  <a:cubicBezTo>
                    <a:pt x="2252" y="19240"/>
                    <a:pt x="2224" y="19171"/>
                    <a:pt x="2223" y="19099"/>
                  </a:cubicBezTo>
                  <a:lnTo>
                    <a:pt x="2255" y="18396"/>
                  </a:lnTo>
                  <a:cubicBezTo>
                    <a:pt x="2274" y="18196"/>
                    <a:pt x="2341" y="18002"/>
                    <a:pt x="2448" y="17832"/>
                  </a:cubicBezTo>
                  <a:cubicBezTo>
                    <a:pt x="2552" y="17667"/>
                    <a:pt x="2692" y="17527"/>
                    <a:pt x="2858" y="17425"/>
                  </a:cubicBezTo>
                  <a:lnTo>
                    <a:pt x="4037" y="16825"/>
                  </a:lnTo>
                  <a:cubicBezTo>
                    <a:pt x="4238" y="16736"/>
                    <a:pt x="4330" y="16500"/>
                    <a:pt x="4244" y="16297"/>
                  </a:cubicBezTo>
                  <a:cubicBezTo>
                    <a:pt x="4177" y="16139"/>
                    <a:pt x="4024" y="16046"/>
                    <a:pt x="3864" y="16049"/>
                  </a:cubicBezTo>
                  <a:close/>
                  <a:moveTo>
                    <a:pt x="422" y="20695"/>
                  </a:moveTo>
                  <a:cubicBezTo>
                    <a:pt x="314" y="20695"/>
                    <a:pt x="206" y="20735"/>
                    <a:pt x="124" y="20818"/>
                  </a:cubicBezTo>
                  <a:cubicBezTo>
                    <a:pt x="-41" y="20984"/>
                    <a:pt x="-41" y="21254"/>
                    <a:pt x="124" y="21420"/>
                  </a:cubicBezTo>
                  <a:cubicBezTo>
                    <a:pt x="289" y="21586"/>
                    <a:pt x="556" y="21586"/>
                    <a:pt x="721" y="21420"/>
                  </a:cubicBezTo>
                  <a:cubicBezTo>
                    <a:pt x="886" y="21254"/>
                    <a:pt x="886" y="20984"/>
                    <a:pt x="721" y="20818"/>
                  </a:cubicBezTo>
                  <a:cubicBezTo>
                    <a:pt x="638" y="20735"/>
                    <a:pt x="530" y="20695"/>
                    <a:pt x="422" y="20695"/>
                  </a:cubicBez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grpSp>
        <p:nvGrpSpPr>
          <p:cNvPr id="8" name="Group 7"/>
          <p:cNvGrpSpPr/>
          <p:nvPr/>
        </p:nvGrpSpPr>
        <p:grpSpPr>
          <a:xfrm>
            <a:off x="6982372" y="2461589"/>
            <a:ext cx="4929188" cy="8837180"/>
            <a:chOff x="6982372" y="2461589"/>
            <a:chExt cx="4929188" cy="8837180"/>
          </a:xfrm>
        </p:grpSpPr>
        <p:sp>
          <p:nvSpPr>
            <p:cNvPr id="38" name="Shape"/>
            <p:cNvSpPr/>
            <p:nvPr/>
          </p:nvSpPr>
          <p:spPr>
            <a:xfrm>
              <a:off x="8423823" y="2461589"/>
              <a:ext cx="2046287" cy="2397125"/>
            </a:xfrm>
            <a:custGeom>
              <a:avLst/>
              <a:gdLst/>
              <a:ahLst/>
              <a:cxnLst>
                <a:cxn ang="0">
                  <a:pos x="wd2" y="hd2"/>
                </a:cxn>
                <a:cxn ang="5400000">
                  <a:pos x="wd2" y="hd2"/>
                </a:cxn>
                <a:cxn ang="10800000">
                  <a:pos x="wd2" y="hd2"/>
                </a:cxn>
                <a:cxn ang="16200000">
                  <a:pos x="wd2" y="hd2"/>
                </a:cxn>
              </a:cxnLst>
              <a:rect l="0" t="0" r="r" b="b"/>
              <a:pathLst>
                <a:path w="21548" h="21597" extrusionOk="0">
                  <a:moveTo>
                    <a:pt x="4572" y="0"/>
                  </a:moveTo>
                  <a:cubicBezTo>
                    <a:pt x="4297" y="0"/>
                    <a:pt x="4075" y="191"/>
                    <a:pt x="4075" y="426"/>
                  </a:cubicBezTo>
                  <a:cubicBezTo>
                    <a:pt x="4075" y="660"/>
                    <a:pt x="4297" y="851"/>
                    <a:pt x="4572" y="851"/>
                  </a:cubicBezTo>
                  <a:lnTo>
                    <a:pt x="4607" y="851"/>
                  </a:lnTo>
                  <a:lnTo>
                    <a:pt x="4607" y="1894"/>
                  </a:lnTo>
                  <a:lnTo>
                    <a:pt x="1972" y="1894"/>
                  </a:lnTo>
                  <a:cubicBezTo>
                    <a:pt x="1438" y="1897"/>
                    <a:pt x="928" y="2084"/>
                    <a:pt x="557" y="2413"/>
                  </a:cubicBezTo>
                  <a:cubicBezTo>
                    <a:pt x="175" y="2752"/>
                    <a:pt x="-26" y="3212"/>
                    <a:pt x="3" y="3682"/>
                  </a:cubicBezTo>
                  <a:lnTo>
                    <a:pt x="3" y="4836"/>
                  </a:lnTo>
                  <a:cubicBezTo>
                    <a:pt x="76" y="5848"/>
                    <a:pt x="587" y="6801"/>
                    <a:pt x="1434" y="7510"/>
                  </a:cubicBezTo>
                  <a:cubicBezTo>
                    <a:pt x="2313" y="8245"/>
                    <a:pt x="3487" y="8659"/>
                    <a:pt x="4713" y="8676"/>
                  </a:cubicBezTo>
                  <a:cubicBezTo>
                    <a:pt x="4837" y="9340"/>
                    <a:pt x="5170" y="9963"/>
                    <a:pt x="5681" y="10475"/>
                  </a:cubicBezTo>
                  <a:cubicBezTo>
                    <a:pt x="6438" y="11232"/>
                    <a:pt x="7514" y="11691"/>
                    <a:pt x="8665" y="11764"/>
                  </a:cubicBezTo>
                  <a:cubicBezTo>
                    <a:pt x="8816" y="12375"/>
                    <a:pt x="8895" y="12997"/>
                    <a:pt x="8896" y="13621"/>
                  </a:cubicBezTo>
                  <a:cubicBezTo>
                    <a:pt x="8897" y="14228"/>
                    <a:pt x="8824" y="14833"/>
                    <a:pt x="8684" y="15427"/>
                  </a:cubicBezTo>
                  <a:lnTo>
                    <a:pt x="8355" y="15427"/>
                  </a:lnTo>
                  <a:lnTo>
                    <a:pt x="8348" y="15427"/>
                  </a:lnTo>
                  <a:cubicBezTo>
                    <a:pt x="8146" y="15427"/>
                    <a:pt x="7994" y="15428"/>
                    <a:pt x="7865" y="15435"/>
                  </a:cubicBezTo>
                  <a:cubicBezTo>
                    <a:pt x="7737" y="15443"/>
                    <a:pt x="7631" y="15457"/>
                    <a:pt x="7523" y="15487"/>
                  </a:cubicBezTo>
                  <a:cubicBezTo>
                    <a:pt x="7404" y="15524"/>
                    <a:pt x="7298" y="15582"/>
                    <a:pt x="7211" y="15657"/>
                  </a:cubicBezTo>
                  <a:cubicBezTo>
                    <a:pt x="7123" y="15732"/>
                    <a:pt x="7055" y="15823"/>
                    <a:pt x="7012" y="15925"/>
                  </a:cubicBezTo>
                  <a:cubicBezTo>
                    <a:pt x="6977" y="16018"/>
                    <a:pt x="6960" y="16108"/>
                    <a:pt x="6951" y="16218"/>
                  </a:cubicBezTo>
                  <a:cubicBezTo>
                    <a:pt x="6942" y="16328"/>
                    <a:pt x="6942" y="16458"/>
                    <a:pt x="6942" y="16631"/>
                  </a:cubicBezTo>
                  <a:lnTo>
                    <a:pt x="6942" y="19187"/>
                  </a:lnTo>
                  <a:lnTo>
                    <a:pt x="6231" y="19184"/>
                  </a:lnTo>
                  <a:cubicBezTo>
                    <a:pt x="5784" y="19210"/>
                    <a:pt x="5369" y="19389"/>
                    <a:pt x="5078" y="19680"/>
                  </a:cubicBezTo>
                  <a:cubicBezTo>
                    <a:pt x="4834" y="19925"/>
                    <a:pt x="4694" y="20234"/>
                    <a:pt x="4683" y="20556"/>
                  </a:cubicBezTo>
                  <a:lnTo>
                    <a:pt x="4683" y="21224"/>
                  </a:lnTo>
                  <a:cubicBezTo>
                    <a:pt x="4680" y="21330"/>
                    <a:pt x="4732" y="21433"/>
                    <a:pt x="4825" y="21505"/>
                  </a:cubicBezTo>
                  <a:cubicBezTo>
                    <a:pt x="4905" y="21566"/>
                    <a:pt x="5010" y="21600"/>
                    <a:pt x="5119" y="21597"/>
                  </a:cubicBezTo>
                  <a:lnTo>
                    <a:pt x="16380" y="21597"/>
                  </a:lnTo>
                  <a:cubicBezTo>
                    <a:pt x="16527" y="21600"/>
                    <a:pt x="16668" y="21551"/>
                    <a:pt x="16770" y="21461"/>
                  </a:cubicBezTo>
                  <a:cubicBezTo>
                    <a:pt x="16867" y="21374"/>
                    <a:pt x="16921" y="21258"/>
                    <a:pt x="16917" y="21138"/>
                  </a:cubicBezTo>
                  <a:lnTo>
                    <a:pt x="16917" y="20601"/>
                  </a:lnTo>
                  <a:cubicBezTo>
                    <a:pt x="16906" y="20256"/>
                    <a:pt x="16753" y="19925"/>
                    <a:pt x="16484" y="19668"/>
                  </a:cubicBezTo>
                  <a:cubicBezTo>
                    <a:pt x="16165" y="19362"/>
                    <a:pt x="15712" y="19184"/>
                    <a:pt x="15233" y="19176"/>
                  </a:cubicBezTo>
                  <a:lnTo>
                    <a:pt x="14692" y="19176"/>
                  </a:lnTo>
                  <a:lnTo>
                    <a:pt x="14692" y="16637"/>
                  </a:lnTo>
                  <a:cubicBezTo>
                    <a:pt x="14692" y="16461"/>
                    <a:pt x="14691" y="16330"/>
                    <a:pt x="14683" y="16219"/>
                  </a:cubicBezTo>
                  <a:cubicBezTo>
                    <a:pt x="14674" y="16108"/>
                    <a:pt x="14657" y="16018"/>
                    <a:pt x="14622" y="15925"/>
                  </a:cubicBezTo>
                  <a:cubicBezTo>
                    <a:pt x="14579" y="15823"/>
                    <a:pt x="14510" y="15732"/>
                    <a:pt x="14423" y="15657"/>
                  </a:cubicBezTo>
                  <a:cubicBezTo>
                    <a:pt x="14336" y="15582"/>
                    <a:pt x="14229" y="15524"/>
                    <a:pt x="14110" y="15487"/>
                  </a:cubicBezTo>
                  <a:cubicBezTo>
                    <a:pt x="14002" y="15457"/>
                    <a:pt x="13896" y="15442"/>
                    <a:pt x="13768" y="15435"/>
                  </a:cubicBezTo>
                  <a:cubicBezTo>
                    <a:pt x="13639" y="15427"/>
                    <a:pt x="13487" y="15427"/>
                    <a:pt x="13286" y="15427"/>
                  </a:cubicBezTo>
                  <a:lnTo>
                    <a:pt x="12859" y="15427"/>
                  </a:lnTo>
                  <a:cubicBezTo>
                    <a:pt x="12719" y="14833"/>
                    <a:pt x="12647" y="14228"/>
                    <a:pt x="12648" y="13621"/>
                  </a:cubicBezTo>
                  <a:cubicBezTo>
                    <a:pt x="12649" y="12996"/>
                    <a:pt x="12727" y="12373"/>
                    <a:pt x="12878" y="11761"/>
                  </a:cubicBezTo>
                  <a:cubicBezTo>
                    <a:pt x="14007" y="11691"/>
                    <a:pt x="15062" y="11252"/>
                    <a:pt x="15820" y="10530"/>
                  </a:cubicBezTo>
                  <a:cubicBezTo>
                    <a:pt x="16371" y="10005"/>
                    <a:pt x="16731" y="9361"/>
                    <a:pt x="16871" y="8674"/>
                  </a:cubicBezTo>
                  <a:cubicBezTo>
                    <a:pt x="18084" y="8650"/>
                    <a:pt x="19244" y="8238"/>
                    <a:pt x="20115" y="7510"/>
                  </a:cubicBezTo>
                  <a:cubicBezTo>
                    <a:pt x="20962" y="6801"/>
                    <a:pt x="21471" y="5848"/>
                    <a:pt x="21545" y="4836"/>
                  </a:cubicBezTo>
                  <a:lnTo>
                    <a:pt x="21545" y="3682"/>
                  </a:lnTo>
                  <a:cubicBezTo>
                    <a:pt x="21574" y="3212"/>
                    <a:pt x="21374" y="2753"/>
                    <a:pt x="20992" y="2413"/>
                  </a:cubicBezTo>
                  <a:cubicBezTo>
                    <a:pt x="20621" y="2084"/>
                    <a:pt x="20110" y="1897"/>
                    <a:pt x="19576" y="1894"/>
                  </a:cubicBezTo>
                  <a:lnTo>
                    <a:pt x="16940" y="1894"/>
                  </a:lnTo>
                  <a:lnTo>
                    <a:pt x="16940" y="850"/>
                  </a:lnTo>
                  <a:cubicBezTo>
                    <a:pt x="17205" y="841"/>
                    <a:pt x="17418" y="655"/>
                    <a:pt x="17418" y="426"/>
                  </a:cubicBezTo>
                  <a:cubicBezTo>
                    <a:pt x="17418" y="191"/>
                    <a:pt x="17195" y="0"/>
                    <a:pt x="16921" y="0"/>
                  </a:cubicBezTo>
                  <a:lnTo>
                    <a:pt x="4572" y="0"/>
                  </a:lnTo>
                  <a:close/>
                  <a:moveTo>
                    <a:pt x="5600" y="851"/>
                  </a:moveTo>
                  <a:lnTo>
                    <a:pt x="15947" y="851"/>
                  </a:lnTo>
                  <a:lnTo>
                    <a:pt x="15942" y="7870"/>
                  </a:lnTo>
                  <a:cubicBezTo>
                    <a:pt x="15949" y="7989"/>
                    <a:pt x="15947" y="8109"/>
                    <a:pt x="15937" y="8228"/>
                  </a:cubicBezTo>
                  <a:cubicBezTo>
                    <a:pt x="15878" y="8926"/>
                    <a:pt x="15541" y="9587"/>
                    <a:pt x="14969" y="10087"/>
                  </a:cubicBezTo>
                  <a:cubicBezTo>
                    <a:pt x="14341" y="10636"/>
                    <a:pt x="13480" y="10945"/>
                    <a:pt x="12582" y="10945"/>
                  </a:cubicBezTo>
                  <a:lnTo>
                    <a:pt x="8826" y="10945"/>
                  </a:lnTo>
                  <a:cubicBezTo>
                    <a:pt x="7856" y="10895"/>
                    <a:pt x="6955" y="10498"/>
                    <a:pt x="6345" y="9850"/>
                  </a:cubicBezTo>
                  <a:cubicBezTo>
                    <a:pt x="5848" y="9324"/>
                    <a:pt x="5580" y="8666"/>
                    <a:pt x="5587" y="7989"/>
                  </a:cubicBezTo>
                  <a:cubicBezTo>
                    <a:pt x="5601" y="7823"/>
                    <a:pt x="5486" y="7668"/>
                    <a:pt x="5304" y="7609"/>
                  </a:cubicBezTo>
                  <a:cubicBezTo>
                    <a:pt x="5063" y="7531"/>
                    <a:pt x="4798" y="7639"/>
                    <a:pt x="4710" y="7843"/>
                  </a:cubicBezTo>
                  <a:cubicBezTo>
                    <a:pt x="3686" y="7824"/>
                    <a:pt x="2712" y="7457"/>
                    <a:pt x="2011" y="6815"/>
                  </a:cubicBezTo>
                  <a:cubicBezTo>
                    <a:pt x="1377" y="6235"/>
                    <a:pt x="1014" y="5475"/>
                    <a:pt x="991" y="4681"/>
                  </a:cubicBezTo>
                  <a:lnTo>
                    <a:pt x="991" y="3456"/>
                  </a:lnTo>
                  <a:cubicBezTo>
                    <a:pt x="996" y="3282"/>
                    <a:pt x="1072" y="3115"/>
                    <a:pt x="1207" y="2984"/>
                  </a:cubicBezTo>
                  <a:cubicBezTo>
                    <a:pt x="1371" y="2827"/>
                    <a:pt x="1606" y="2736"/>
                    <a:pt x="1852" y="2736"/>
                  </a:cubicBezTo>
                  <a:lnTo>
                    <a:pt x="4607" y="2736"/>
                  </a:lnTo>
                  <a:lnTo>
                    <a:pt x="4607" y="4864"/>
                  </a:lnTo>
                  <a:cubicBezTo>
                    <a:pt x="4607" y="5099"/>
                    <a:pt x="4829" y="5289"/>
                    <a:pt x="5104" y="5289"/>
                  </a:cubicBezTo>
                  <a:cubicBezTo>
                    <a:pt x="5378" y="5289"/>
                    <a:pt x="5601" y="5098"/>
                    <a:pt x="5600" y="4864"/>
                  </a:cubicBezTo>
                  <a:lnTo>
                    <a:pt x="5600" y="851"/>
                  </a:lnTo>
                  <a:close/>
                  <a:moveTo>
                    <a:pt x="13883" y="2513"/>
                  </a:moveTo>
                  <a:cubicBezTo>
                    <a:pt x="13609" y="2513"/>
                    <a:pt x="13386" y="2703"/>
                    <a:pt x="13386" y="2938"/>
                  </a:cubicBezTo>
                  <a:cubicBezTo>
                    <a:pt x="13386" y="3173"/>
                    <a:pt x="13608" y="3364"/>
                    <a:pt x="13883" y="3364"/>
                  </a:cubicBezTo>
                  <a:cubicBezTo>
                    <a:pt x="14157" y="3364"/>
                    <a:pt x="14380" y="3173"/>
                    <a:pt x="14379" y="2938"/>
                  </a:cubicBezTo>
                  <a:cubicBezTo>
                    <a:pt x="14379" y="2703"/>
                    <a:pt x="14158" y="2513"/>
                    <a:pt x="13883" y="2513"/>
                  </a:cubicBezTo>
                  <a:close/>
                  <a:moveTo>
                    <a:pt x="16940" y="2736"/>
                  </a:moveTo>
                  <a:lnTo>
                    <a:pt x="19696" y="2736"/>
                  </a:lnTo>
                  <a:cubicBezTo>
                    <a:pt x="19942" y="2736"/>
                    <a:pt x="20177" y="2827"/>
                    <a:pt x="20341" y="2984"/>
                  </a:cubicBezTo>
                  <a:cubicBezTo>
                    <a:pt x="20477" y="3115"/>
                    <a:pt x="20553" y="3282"/>
                    <a:pt x="20557" y="3456"/>
                  </a:cubicBezTo>
                  <a:lnTo>
                    <a:pt x="20557" y="4681"/>
                  </a:lnTo>
                  <a:cubicBezTo>
                    <a:pt x="20535" y="5475"/>
                    <a:pt x="20172" y="6235"/>
                    <a:pt x="19538" y="6815"/>
                  </a:cubicBezTo>
                  <a:cubicBezTo>
                    <a:pt x="18860" y="7435"/>
                    <a:pt x="17927" y="7798"/>
                    <a:pt x="16940" y="7838"/>
                  </a:cubicBezTo>
                  <a:lnTo>
                    <a:pt x="16940" y="2736"/>
                  </a:lnTo>
                  <a:close/>
                  <a:moveTo>
                    <a:pt x="13890" y="4044"/>
                  </a:moveTo>
                  <a:cubicBezTo>
                    <a:pt x="13629" y="4041"/>
                    <a:pt x="13414" y="4221"/>
                    <a:pt x="13412" y="4445"/>
                  </a:cubicBezTo>
                  <a:lnTo>
                    <a:pt x="13412" y="7254"/>
                  </a:lnTo>
                  <a:cubicBezTo>
                    <a:pt x="13398" y="7509"/>
                    <a:pt x="13292" y="7754"/>
                    <a:pt x="13109" y="7955"/>
                  </a:cubicBezTo>
                  <a:cubicBezTo>
                    <a:pt x="12915" y="8168"/>
                    <a:pt x="12649" y="8318"/>
                    <a:pt x="12366" y="8435"/>
                  </a:cubicBezTo>
                  <a:cubicBezTo>
                    <a:pt x="12261" y="8478"/>
                    <a:pt x="12154" y="8517"/>
                    <a:pt x="12042" y="8541"/>
                  </a:cubicBezTo>
                  <a:cubicBezTo>
                    <a:pt x="11910" y="8570"/>
                    <a:pt x="11773" y="8579"/>
                    <a:pt x="11638" y="8567"/>
                  </a:cubicBezTo>
                  <a:cubicBezTo>
                    <a:pt x="11413" y="8572"/>
                    <a:pt x="11226" y="8716"/>
                    <a:pt x="11195" y="8906"/>
                  </a:cubicBezTo>
                  <a:cubicBezTo>
                    <a:pt x="11157" y="9146"/>
                    <a:pt x="11371" y="9362"/>
                    <a:pt x="11654" y="9368"/>
                  </a:cubicBezTo>
                  <a:cubicBezTo>
                    <a:pt x="11981" y="9384"/>
                    <a:pt x="12309" y="9343"/>
                    <a:pt x="12617" y="9247"/>
                  </a:cubicBezTo>
                  <a:cubicBezTo>
                    <a:pt x="13065" y="9108"/>
                    <a:pt x="13453" y="8861"/>
                    <a:pt x="13770" y="8556"/>
                  </a:cubicBezTo>
                  <a:cubicBezTo>
                    <a:pt x="13939" y="8394"/>
                    <a:pt x="14086" y="8216"/>
                    <a:pt x="14188" y="8019"/>
                  </a:cubicBezTo>
                  <a:cubicBezTo>
                    <a:pt x="14287" y="7828"/>
                    <a:pt x="14343" y="7622"/>
                    <a:pt x="14352" y="7412"/>
                  </a:cubicBezTo>
                  <a:lnTo>
                    <a:pt x="14352" y="4442"/>
                  </a:lnTo>
                  <a:cubicBezTo>
                    <a:pt x="14350" y="4224"/>
                    <a:pt x="14145" y="4047"/>
                    <a:pt x="13890" y="4044"/>
                  </a:cubicBezTo>
                  <a:close/>
                  <a:moveTo>
                    <a:pt x="5104" y="6129"/>
                  </a:moveTo>
                  <a:cubicBezTo>
                    <a:pt x="4830" y="6129"/>
                    <a:pt x="4607" y="6319"/>
                    <a:pt x="4607" y="6554"/>
                  </a:cubicBezTo>
                  <a:cubicBezTo>
                    <a:pt x="4607" y="6789"/>
                    <a:pt x="4829" y="6980"/>
                    <a:pt x="5104" y="6980"/>
                  </a:cubicBezTo>
                  <a:cubicBezTo>
                    <a:pt x="5378" y="6980"/>
                    <a:pt x="5601" y="6789"/>
                    <a:pt x="5600" y="6554"/>
                  </a:cubicBezTo>
                  <a:cubicBezTo>
                    <a:pt x="5600" y="6319"/>
                    <a:pt x="5378" y="6130"/>
                    <a:pt x="5104" y="6129"/>
                  </a:cubicBezTo>
                  <a:close/>
                  <a:moveTo>
                    <a:pt x="11879" y="11771"/>
                  </a:moveTo>
                  <a:cubicBezTo>
                    <a:pt x="11738" y="12396"/>
                    <a:pt x="11666" y="13031"/>
                    <a:pt x="11668" y="13667"/>
                  </a:cubicBezTo>
                  <a:cubicBezTo>
                    <a:pt x="11670" y="14258"/>
                    <a:pt x="11736" y="14847"/>
                    <a:pt x="11861" y="15427"/>
                  </a:cubicBezTo>
                  <a:lnTo>
                    <a:pt x="9682" y="15427"/>
                  </a:lnTo>
                  <a:cubicBezTo>
                    <a:pt x="9807" y="14847"/>
                    <a:pt x="9873" y="14258"/>
                    <a:pt x="9875" y="13667"/>
                  </a:cubicBezTo>
                  <a:cubicBezTo>
                    <a:pt x="9877" y="13033"/>
                    <a:pt x="9806" y="12400"/>
                    <a:pt x="9666" y="11777"/>
                  </a:cubicBezTo>
                  <a:lnTo>
                    <a:pt x="11879" y="11771"/>
                  </a:lnTo>
                  <a:close/>
                  <a:moveTo>
                    <a:pt x="7852" y="16226"/>
                  </a:moveTo>
                  <a:lnTo>
                    <a:pt x="13695" y="16226"/>
                  </a:lnTo>
                  <a:lnTo>
                    <a:pt x="13695" y="19176"/>
                  </a:lnTo>
                  <a:lnTo>
                    <a:pt x="10701" y="19176"/>
                  </a:lnTo>
                  <a:cubicBezTo>
                    <a:pt x="10453" y="19191"/>
                    <a:pt x="10258" y="19363"/>
                    <a:pt x="10248" y="19576"/>
                  </a:cubicBezTo>
                  <a:cubicBezTo>
                    <a:pt x="10238" y="19802"/>
                    <a:pt x="10437" y="19995"/>
                    <a:pt x="10701" y="20013"/>
                  </a:cubicBezTo>
                  <a:lnTo>
                    <a:pt x="15202" y="20013"/>
                  </a:lnTo>
                  <a:cubicBezTo>
                    <a:pt x="15405" y="20020"/>
                    <a:pt x="15598" y="20096"/>
                    <a:pt x="15736" y="20225"/>
                  </a:cubicBezTo>
                  <a:cubicBezTo>
                    <a:pt x="15853" y="20334"/>
                    <a:pt x="15923" y="20473"/>
                    <a:pt x="15936" y="20620"/>
                  </a:cubicBezTo>
                  <a:lnTo>
                    <a:pt x="15936" y="20755"/>
                  </a:lnTo>
                  <a:lnTo>
                    <a:pt x="5635" y="20755"/>
                  </a:lnTo>
                  <a:lnTo>
                    <a:pt x="5635" y="20620"/>
                  </a:lnTo>
                  <a:cubicBezTo>
                    <a:pt x="5669" y="20461"/>
                    <a:pt x="5764" y="20317"/>
                    <a:pt x="5904" y="20210"/>
                  </a:cubicBezTo>
                  <a:cubicBezTo>
                    <a:pt x="6065" y="20087"/>
                    <a:pt x="6276" y="20020"/>
                    <a:pt x="6492" y="20025"/>
                  </a:cubicBezTo>
                  <a:lnTo>
                    <a:pt x="8093" y="20025"/>
                  </a:lnTo>
                  <a:cubicBezTo>
                    <a:pt x="8356" y="20011"/>
                    <a:pt x="8559" y="19820"/>
                    <a:pt x="8551" y="19595"/>
                  </a:cubicBezTo>
                  <a:cubicBezTo>
                    <a:pt x="8544" y="19379"/>
                    <a:pt x="8344" y="19204"/>
                    <a:pt x="8093" y="19192"/>
                  </a:cubicBezTo>
                  <a:lnTo>
                    <a:pt x="7852" y="19192"/>
                  </a:lnTo>
                  <a:lnTo>
                    <a:pt x="7852" y="16226"/>
                  </a:ln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47" name="Text Box 2"/>
            <p:cNvSpPr txBox="1">
              <a:spLocks/>
            </p:cNvSpPr>
            <p:nvPr/>
          </p:nvSpPr>
          <p:spPr bwMode="auto">
            <a:xfrm>
              <a:off x="6982372" y="5151424"/>
              <a:ext cx="4929188" cy="173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Perusahaan </a:t>
              </a:r>
              <a:r>
                <a:rPr lang="en-US" altLang="x-none" sz="3600" i="1" dirty="0" err="1">
                  <a:solidFill>
                    <a:srgbClr val="FFC000"/>
                  </a:solidFill>
                  <a:latin typeface="Dosis" charset="0"/>
                  <a:ea typeface="Dosis" charset="0"/>
                  <a:cs typeface="Dosis" charset="0"/>
                  <a:sym typeface="Poppins SemiBold" charset="0"/>
                </a:rPr>
                <a:t>Berkapitalisasi</a:t>
              </a:r>
              <a:r>
                <a:rPr lang="en-US" altLang="x-none" sz="3600" i="1" dirty="0">
                  <a:solidFill>
                    <a:srgbClr val="FFC000"/>
                  </a:solidFill>
                  <a:latin typeface="Dosis" charset="0"/>
                  <a:ea typeface="Dosis" charset="0"/>
                  <a:cs typeface="Dosis" charset="0"/>
                  <a:sym typeface="Poppins SemiBold" charset="0"/>
                </a:rPr>
                <a:t> Kecil </a:t>
              </a:r>
              <a:endParaRPr lang="x-none" altLang="x-none" sz="3600" i="1" dirty="0">
                <a:solidFill>
                  <a:srgbClr val="FFC000"/>
                </a:solidFill>
                <a:latin typeface="Dosis" charset="0"/>
                <a:ea typeface="Dosis" charset="0"/>
                <a:cs typeface="Dosis" charset="0"/>
                <a:sym typeface="Poppins SemiBold" charset="0"/>
              </a:endParaRPr>
            </a:p>
          </p:txBody>
        </p:sp>
        <p:sp>
          <p:nvSpPr>
            <p:cNvPr id="48" name="Rectangle 47"/>
            <p:cNvSpPr/>
            <p:nvPr/>
          </p:nvSpPr>
          <p:spPr bwMode="auto">
            <a:xfrm>
              <a:off x="7369720" y="6865696"/>
              <a:ext cx="4154488" cy="4433073"/>
            </a:xfrm>
            <a:prstGeom prst="rect">
              <a:avLst/>
            </a:prstGeom>
          </p:spPr>
          <p:txBody>
            <a:bodyPr>
              <a:spAutoFit/>
            </a:bodyPr>
            <a:lstStyle/>
            <a:p>
              <a:pPr algn="ctr">
                <a:lnSpc>
                  <a:spcPct val="150000"/>
                </a:lnSpc>
                <a:defRPr/>
              </a:pPr>
              <a:r>
                <a:rPr lang="en-US" sz="3200" dirty="0" err="1">
                  <a:solidFill>
                    <a:schemeClr val="tx1">
                      <a:lumMod val="50000"/>
                    </a:schemeClr>
                  </a:solidFill>
                  <a:latin typeface="Dosis" charset="0"/>
                  <a:ea typeface="Dosis" charset="0"/>
                  <a:cs typeface="Dosis" charset="0"/>
                </a:rPr>
                <a:t>Reksadana</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memfokuskan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investasinya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perusahaan</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besar</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dan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sudah</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terkenal</a:t>
              </a:r>
              <a:r>
                <a:rPr lang="en-US" sz="3200" dirty="0">
                  <a:solidFill>
                    <a:schemeClr val="tx1">
                      <a:lumMod val="50000"/>
                    </a:schemeClr>
                  </a:solidFill>
                  <a:latin typeface="Dosis" charset="0"/>
                  <a:ea typeface="Dosis" charset="0"/>
                  <a:cs typeface="Dosis" charset="0"/>
                </a:rPr>
                <a:t>.</a:t>
              </a:r>
            </a:p>
          </p:txBody>
        </p:sp>
      </p:grpSp>
      <p:grpSp>
        <p:nvGrpSpPr>
          <p:cNvPr id="5" name="Group 4"/>
          <p:cNvGrpSpPr/>
          <p:nvPr/>
        </p:nvGrpSpPr>
        <p:grpSpPr>
          <a:xfrm>
            <a:off x="17811750" y="3063250"/>
            <a:ext cx="4929188" cy="9431700"/>
            <a:chOff x="17811750" y="2779712"/>
            <a:chExt cx="4929188" cy="9431700"/>
          </a:xfrm>
        </p:grpSpPr>
        <p:sp>
          <p:nvSpPr>
            <p:cNvPr id="41" name="Shape"/>
            <p:cNvSpPr/>
            <p:nvPr/>
          </p:nvSpPr>
          <p:spPr>
            <a:xfrm>
              <a:off x="19059525" y="2779712"/>
              <a:ext cx="2433638" cy="1795463"/>
            </a:xfrm>
            <a:custGeom>
              <a:avLst/>
              <a:gdLst/>
              <a:ahLst/>
              <a:cxnLst>
                <a:cxn ang="0">
                  <a:pos x="wd2" y="hd2"/>
                </a:cxn>
                <a:cxn ang="5400000">
                  <a:pos x="wd2" y="hd2"/>
                </a:cxn>
                <a:cxn ang="10800000">
                  <a:pos x="wd2" y="hd2"/>
                </a:cxn>
                <a:cxn ang="16200000">
                  <a:pos x="wd2" y="hd2"/>
                </a:cxn>
              </a:cxnLst>
              <a:rect l="0" t="0" r="r" b="b"/>
              <a:pathLst>
                <a:path w="21600" h="21459" extrusionOk="0">
                  <a:moveTo>
                    <a:pt x="5389" y="0"/>
                  </a:moveTo>
                  <a:cubicBezTo>
                    <a:pt x="5281" y="0"/>
                    <a:pt x="5174" y="55"/>
                    <a:pt x="5092" y="166"/>
                  </a:cubicBezTo>
                  <a:cubicBezTo>
                    <a:pt x="4928" y="386"/>
                    <a:pt x="4928" y="743"/>
                    <a:pt x="5092" y="963"/>
                  </a:cubicBezTo>
                  <a:cubicBezTo>
                    <a:pt x="5256" y="1183"/>
                    <a:pt x="5522" y="1183"/>
                    <a:pt x="5686" y="963"/>
                  </a:cubicBezTo>
                  <a:cubicBezTo>
                    <a:pt x="5849" y="743"/>
                    <a:pt x="5849" y="386"/>
                    <a:pt x="5686" y="166"/>
                  </a:cubicBezTo>
                  <a:cubicBezTo>
                    <a:pt x="5604" y="55"/>
                    <a:pt x="5496" y="0"/>
                    <a:pt x="5389" y="0"/>
                  </a:cubicBezTo>
                  <a:close/>
                  <a:moveTo>
                    <a:pt x="16177" y="0"/>
                  </a:moveTo>
                  <a:cubicBezTo>
                    <a:pt x="16070" y="0"/>
                    <a:pt x="15962" y="55"/>
                    <a:pt x="15881" y="166"/>
                  </a:cubicBezTo>
                  <a:cubicBezTo>
                    <a:pt x="15717" y="386"/>
                    <a:pt x="15717" y="743"/>
                    <a:pt x="15881" y="963"/>
                  </a:cubicBezTo>
                  <a:cubicBezTo>
                    <a:pt x="16044" y="1183"/>
                    <a:pt x="16310" y="1183"/>
                    <a:pt x="16474" y="963"/>
                  </a:cubicBezTo>
                  <a:cubicBezTo>
                    <a:pt x="16638" y="743"/>
                    <a:pt x="16638" y="386"/>
                    <a:pt x="16474" y="166"/>
                  </a:cubicBezTo>
                  <a:cubicBezTo>
                    <a:pt x="16392" y="55"/>
                    <a:pt x="16285" y="0"/>
                    <a:pt x="16177" y="0"/>
                  </a:cubicBezTo>
                  <a:close/>
                  <a:moveTo>
                    <a:pt x="15196" y="1212"/>
                  </a:moveTo>
                  <a:cubicBezTo>
                    <a:pt x="15102" y="1214"/>
                    <a:pt x="15008" y="1259"/>
                    <a:pt x="14934" y="1348"/>
                  </a:cubicBezTo>
                  <a:lnTo>
                    <a:pt x="13740" y="2954"/>
                  </a:lnTo>
                  <a:cubicBezTo>
                    <a:pt x="13581" y="3168"/>
                    <a:pt x="13462" y="3329"/>
                    <a:pt x="13367" y="3473"/>
                  </a:cubicBezTo>
                  <a:cubicBezTo>
                    <a:pt x="13273" y="3618"/>
                    <a:pt x="13204" y="3747"/>
                    <a:pt x="13147" y="3896"/>
                  </a:cubicBezTo>
                  <a:cubicBezTo>
                    <a:pt x="13088" y="4066"/>
                    <a:pt x="13058" y="4249"/>
                    <a:pt x="13058" y="4432"/>
                  </a:cubicBezTo>
                  <a:cubicBezTo>
                    <a:pt x="13058" y="4615"/>
                    <a:pt x="13088" y="4798"/>
                    <a:pt x="13147" y="4968"/>
                  </a:cubicBezTo>
                  <a:cubicBezTo>
                    <a:pt x="13149" y="4973"/>
                    <a:pt x="13151" y="4977"/>
                    <a:pt x="13153" y="4982"/>
                  </a:cubicBezTo>
                  <a:lnTo>
                    <a:pt x="12665" y="5640"/>
                  </a:lnTo>
                  <a:lnTo>
                    <a:pt x="9119" y="5640"/>
                  </a:lnTo>
                  <a:lnTo>
                    <a:pt x="8490" y="4848"/>
                  </a:lnTo>
                  <a:cubicBezTo>
                    <a:pt x="8524" y="4713"/>
                    <a:pt x="8542" y="4573"/>
                    <a:pt x="8542" y="4432"/>
                  </a:cubicBezTo>
                  <a:cubicBezTo>
                    <a:pt x="8542" y="4249"/>
                    <a:pt x="8512" y="4066"/>
                    <a:pt x="8453" y="3896"/>
                  </a:cubicBezTo>
                  <a:cubicBezTo>
                    <a:pt x="8396" y="3747"/>
                    <a:pt x="8327" y="3618"/>
                    <a:pt x="8234" y="3475"/>
                  </a:cubicBezTo>
                  <a:cubicBezTo>
                    <a:pt x="8140" y="3331"/>
                    <a:pt x="8022" y="3172"/>
                    <a:pt x="7865" y="2961"/>
                  </a:cubicBezTo>
                  <a:lnTo>
                    <a:pt x="6724" y="1426"/>
                  </a:lnTo>
                  <a:cubicBezTo>
                    <a:pt x="6548" y="1203"/>
                    <a:pt x="6269" y="1226"/>
                    <a:pt x="6114" y="1475"/>
                  </a:cubicBezTo>
                  <a:cubicBezTo>
                    <a:pt x="5993" y="1670"/>
                    <a:pt x="5987" y="1952"/>
                    <a:pt x="6101" y="2155"/>
                  </a:cubicBezTo>
                  <a:lnTo>
                    <a:pt x="7564" y="4123"/>
                  </a:lnTo>
                  <a:cubicBezTo>
                    <a:pt x="7594" y="4163"/>
                    <a:pt x="7617" y="4194"/>
                    <a:pt x="7635" y="4221"/>
                  </a:cubicBezTo>
                  <a:cubicBezTo>
                    <a:pt x="7652" y="4249"/>
                    <a:pt x="7666" y="4273"/>
                    <a:pt x="7677" y="4301"/>
                  </a:cubicBezTo>
                  <a:cubicBezTo>
                    <a:pt x="7688" y="4334"/>
                    <a:pt x="7694" y="4369"/>
                    <a:pt x="7694" y="4404"/>
                  </a:cubicBezTo>
                  <a:cubicBezTo>
                    <a:pt x="7694" y="4439"/>
                    <a:pt x="7688" y="4473"/>
                    <a:pt x="7677" y="4506"/>
                  </a:cubicBezTo>
                  <a:cubicBezTo>
                    <a:pt x="7666" y="4534"/>
                    <a:pt x="7653" y="4558"/>
                    <a:pt x="7635" y="4586"/>
                  </a:cubicBezTo>
                  <a:cubicBezTo>
                    <a:pt x="7616" y="4613"/>
                    <a:pt x="7593" y="4644"/>
                    <a:pt x="7563" y="4685"/>
                  </a:cubicBezTo>
                  <a:lnTo>
                    <a:pt x="3327" y="10386"/>
                  </a:lnTo>
                  <a:cubicBezTo>
                    <a:pt x="3297" y="10427"/>
                    <a:pt x="3274" y="10457"/>
                    <a:pt x="3254" y="10481"/>
                  </a:cubicBezTo>
                  <a:cubicBezTo>
                    <a:pt x="3233" y="10505"/>
                    <a:pt x="3215" y="10522"/>
                    <a:pt x="3194" y="10537"/>
                  </a:cubicBezTo>
                  <a:cubicBezTo>
                    <a:pt x="3170" y="10552"/>
                    <a:pt x="3144" y="10560"/>
                    <a:pt x="3119" y="10560"/>
                  </a:cubicBezTo>
                  <a:cubicBezTo>
                    <a:pt x="3093" y="10560"/>
                    <a:pt x="3067" y="10552"/>
                    <a:pt x="3042" y="10537"/>
                  </a:cubicBezTo>
                  <a:cubicBezTo>
                    <a:pt x="3021" y="10522"/>
                    <a:pt x="3003" y="10504"/>
                    <a:pt x="2983" y="10480"/>
                  </a:cubicBezTo>
                  <a:cubicBezTo>
                    <a:pt x="2962" y="10456"/>
                    <a:pt x="2939" y="10426"/>
                    <a:pt x="2909" y="10385"/>
                  </a:cubicBezTo>
                  <a:lnTo>
                    <a:pt x="977" y="7786"/>
                  </a:lnTo>
                  <a:cubicBezTo>
                    <a:pt x="948" y="7746"/>
                    <a:pt x="925" y="7715"/>
                    <a:pt x="907" y="7688"/>
                  </a:cubicBezTo>
                  <a:cubicBezTo>
                    <a:pt x="889" y="7660"/>
                    <a:pt x="877" y="7636"/>
                    <a:pt x="866" y="7607"/>
                  </a:cubicBezTo>
                  <a:cubicBezTo>
                    <a:pt x="854" y="7575"/>
                    <a:pt x="849" y="7541"/>
                    <a:pt x="849" y="7506"/>
                  </a:cubicBezTo>
                  <a:cubicBezTo>
                    <a:pt x="849" y="7471"/>
                    <a:pt x="854" y="7436"/>
                    <a:pt x="866" y="7403"/>
                  </a:cubicBezTo>
                  <a:cubicBezTo>
                    <a:pt x="877" y="7375"/>
                    <a:pt x="889" y="7351"/>
                    <a:pt x="907" y="7323"/>
                  </a:cubicBezTo>
                  <a:cubicBezTo>
                    <a:pt x="925" y="7295"/>
                    <a:pt x="948" y="7265"/>
                    <a:pt x="977" y="7224"/>
                  </a:cubicBezTo>
                  <a:lnTo>
                    <a:pt x="4577" y="2380"/>
                  </a:lnTo>
                  <a:cubicBezTo>
                    <a:pt x="4723" y="2203"/>
                    <a:pt x="4756" y="1912"/>
                    <a:pt x="4654" y="1686"/>
                  </a:cubicBezTo>
                  <a:cubicBezTo>
                    <a:pt x="4504" y="1350"/>
                    <a:pt x="4155" y="1302"/>
                    <a:pt x="3957" y="1590"/>
                  </a:cubicBezTo>
                  <a:lnTo>
                    <a:pt x="682" y="5999"/>
                  </a:lnTo>
                  <a:cubicBezTo>
                    <a:pt x="523" y="6213"/>
                    <a:pt x="403" y="6374"/>
                    <a:pt x="309" y="6518"/>
                  </a:cubicBezTo>
                  <a:cubicBezTo>
                    <a:pt x="215" y="6663"/>
                    <a:pt x="146" y="6791"/>
                    <a:pt x="88" y="6941"/>
                  </a:cubicBezTo>
                  <a:cubicBezTo>
                    <a:pt x="30" y="7111"/>
                    <a:pt x="0" y="7294"/>
                    <a:pt x="0" y="7477"/>
                  </a:cubicBezTo>
                  <a:cubicBezTo>
                    <a:pt x="0" y="7660"/>
                    <a:pt x="30" y="7843"/>
                    <a:pt x="88" y="8013"/>
                  </a:cubicBezTo>
                  <a:cubicBezTo>
                    <a:pt x="146" y="8162"/>
                    <a:pt x="215" y="8291"/>
                    <a:pt x="308" y="8434"/>
                  </a:cubicBezTo>
                  <a:cubicBezTo>
                    <a:pt x="401" y="8578"/>
                    <a:pt x="520" y="8737"/>
                    <a:pt x="676" y="8948"/>
                  </a:cubicBezTo>
                  <a:lnTo>
                    <a:pt x="2041" y="10784"/>
                  </a:lnTo>
                  <a:cubicBezTo>
                    <a:pt x="2200" y="10999"/>
                    <a:pt x="2319" y="11159"/>
                    <a:pt x="2427" y="11286"/>
                  </a:cubicBezTo>
                  <a:cubicBezTo>
                    <a:pt x="2534" y="11412"/>
                    <a:pt x="2630" y="11505"/>
                    <a:pt x="2741" y="11583"/>
                  </a:cubicBezTo>
                  <a:cubicBezTo>
                    <a:pt x="2868" y="11662"/>
                    <a:pt x="3004" y="11702"/>
                    <a:pt x="3140" y="11702"/>
                  </a:cubicBezTo>
                  <a:cubicBezTo>
                    <a:pt x="3242" y="11702"/>
                    <a:pt x="3345" y="11679"/>
                    <a:pt x="3444" y="11634"/>
                  </a:cubicBezTo>
                  <a:lnTo>
                    <a:pt x="4917" y="13617"/>
                  </a:lnTo>
                  <a:cubicBezTo>
                    <a:pt x="4638" y="14347"/>
                    <a:pt x="4725" y="15266"/>
                    <a:pt x="5180" y="15879"/>
                  </a:cubicBezTo>
                  <a:cubicBezTo>
                    <a:pt x="5473" y="16273"/>
                    <a:pt x="5861" y="16461"/>
                    <a:pt x="6245" y="16444"/>
                  </a:cubicBezTo>
                  <a:cubicBezTo>
                    <a:pt x="6240" y="16951"/>
                    <a:pt x="6380" y="17459"/>
                    <a:pt x="6667" y="17846"/>
                  </a:cubicBezTo>
                  <a:cubicBezTo>
                    <a:pt x="6957" y="18236"/>
                    <a:pt x="7340" y="18424"/>
                    <a:pt x="7721" y="18412"/>
                  </a:cubicBezTo>
                  <a:cubicBezTo>
                    <a:pt x="7709" y="18929"/>
                    <a:pt x="7848" y="19452"/>
                    <a:pt x="8141" y="19847"/>
                  </a:cubicBezTo>
                  <a:cubicBezTo>
                    <a:pt x="8603" y="20468"/>
                    <a:pt x="9300" y="20579"/>
                    <a:pt x="9847" y="20181"/>
                  </a:cubicBezTo>
                  <a:lnTo>
                    <a:pt x="10437" y="20969"/>
                  </a:lnTo>
                  <a:cubicBezTo>
                    <a:pt x="10821" y="21469"/>
                    <a:pt x="11395" y="21600"/>
                    <a:pt x="11880" y="21298"/>
                  </a:cubicBezTo>
                  <a:cubicBezTo>
                    <a:pt x="12336" y="21013"/>
                    <a:pt x="12627" y="20397"/>
                    <a:pt x="12625" y="19720"/>
                  </a:cubicBezTo>
                  <a:cubicBezTo>
                    <a:pt x="12974" y="19708"/>
                    <a:pt x="13305" y="19507"/>
                    <a:pt x="13543" y="19163"/>
                  </a:cubicBezTo>
                  <a:cubicBezTo>
                    <a:pt x="13778" y="18822"/>
                    <a:pt x="13902" y="18370"/>
                    <a:pt x="13888" y="17906"/>
                  </a:cubicBezTo>
                  <a:cubicBezTo>
                    <a:pt x="14254" y="17903"/>
                    <a:pt x="14605" y="17707"/>
                    <a:pt x="14864" y="17360"/>
                  </a:cubicBezTo>
                  <a:cubicBezTo>
                    <a:pt x="15145" y="16985"/>
                    <a:pt x="15295" y="16468"/>
                    <a:pt x="15277" y="15936"/>
                  </a:cubicBezTo>
                  <a:cubicBezTo>
                    <a:pt x="15749" y="15913"/>
                    <a:pt x="16180" y="15567"/>
                    <a:pt x="16420" y="15020"/>
                  </a:cubicBezTo>
                  <a:cubicBezTo>
                    <a:pt x="16667" y="14457"/>
                    <a:pt x="16678" y="13762"/>
                    <a:pt x="16449" y="13186"/>
                  </a:cubicBezTo>
                  <a:lnTo>
                    <a:pt x="16442" y="13175"/>
                  </a:lnTo>
                  <a:lnTo>
                    <a:pt x="17883" y="11431"/>
                  </a:lnTo>
                  <a:cubicBezTo>
                    <a:pt x="17941" y="11488"/>
                    <a:pt x="17999" y="11539"/>
                    <a:pt x="18062" y="11583"/>
                  </a:cubicBezTo>
                  <a:cubicBezTo>
                    <a:pt x="18188" y="11662"/>
                    <a:pt x="18324" y="11702"/>
                    <a:pt x="18460" y="11702"/>
                  </a:cubicBezTo>
                  <a:cubicBezTo>
                    <a:pt x="18596" y="11702"/>
                    <a:pt x="18732" y="11662"/>
                    <a:pt x="18859" y="11583"/>
                  </a:cubicBezTo>
                  <a:cubicBezTo>
                    <a:pt x="18970" y="11505"/>
                    <a:pt x="19065" y="11413"/>
                    <a:pt x="19172" y="11287"/>
                  </a:cubicBezTo>
                  <a:cubicBezTo>
                    <a:pt x="19279" y="11161"/>
                    <a:pt x="19397" y="11002"/>
                    <a:pt x="19554" y="10791"/>
                  </a:cubicBezTo>
                  <a:lnTo>
                    <a:pt x="20918" y="8955"/>
                  </a:lnTo>
                  <a:cubicBezTo>
                    <a:pt x="21077" y="8741"/>
                    <a:pt x="21197" y="8580"/>
                    <a:pt x="21291" y="8436"/>
                  </a:cubicBezTo>
                  <a:cubicBezTo>
                    <a:pt x="21385" y="8291"/>
                    <a:pt x="21454" y="8162"/>
                    <a:pt x="21512" y="8013"/>
                  </a:cubicBezTo>
                  <a:cubicBezTo>
                    <a:pt x="21570" y="7843"/>
                    <a:pt x="21600" y="7660"/>
                    <a:pt x="21600" y="7477"/>
                  </a:cubicBezTo>
                  <a:cubicBezTo>
                    <a:pt x="21600" y="7294"/>
                    <a:pt x="21570" y="7111"/>
                    <a:pt x="21512" y="6941"/>
                  </a:cubicBezTo>
                  <a:cubicBezTo>
                    <a:pt x="21454" y="6791"/>
                    <a:pt x="21385" y="6663"/>
                    <a:pt x="21292" y="6519"/>
                  </a:cubicBezTo>
                  <a:cubicBezTo>
                    <a:pt x="21199" y="6375"/>
                    <a:pt x="21080" y="6216"/>
                    <a:pt x="20924" y="6005"/>
                  </a:cubicBezTo>
                  <a:lnTo>
                    <a:pt x="17680" y="1641"/>
                  </a:lnTo>
                  <a:cubicBezTo>
                    <a:pt x="17515" y="1374"/>
                    <a:pt x="17214" y="1361"/>
                    <a:pt x="17037" y="1612"/>
                  </a:cubicBezTo>
                  <a:cubicBezTo>
                    <a:pt x="16875" y="1840"/>
                    <a:pt x="16882" y="2201"/>
                    <a:pt x="17051" y="2419"/>
                  </a:cubicBezTo>
                  <a:lnTo>
                    <a:pt x="20623" y="7224"/>
                  </a:lnTo>
                  <a:cubicBezTo>
                    <a:pt x="20652" y="7265"/>
                    <a:pt x="20675" y="7295"/>
                    <a:pt x="20693" y="7323"/>
                  </a:cubicBezTo>
                  <a:cubicBezTo>
                    <a:pt x="20711" y="7351"/>
                    <a:pt x="20723" y="7375"/>
                    <a:pt x="20734" y="7403"/>
                  </a:cubicBezTo>
                  <a:cubicBezTo>
                    <a:pt x="20746" y="7436"/>
                    <a:pt x="20751" y="7470"/>
                    <a:pt x="20751" y="7505"/>
                  </a:cubicBezTo>
                  <a:cubicBezTo>
                    <a:pt x="20751" y="7540"/>
                    <a:pt x="20746" y="7575"/>
                    <a:pt x="20734" y="7607"/>
                  </a:cubicBezTo>
                  <a:cubicBezTo>
                    <a:pt x="20723" y="7636"/>
                    <a:pt x="20710" y="7660"/>
                    <a:pt x="20692" y="7688"/>
                  </a:cubicBezTo>
                  <a:cubicBezTo>
                    <a:pt x="20674" y="7715"/>
                    <a:pt x="20652" y="7746"/>
                    <a:pt x="20621" y="7787"/>
                  </a:cubicBezTo>
                  <a:lnTo>
                    <a:pt x="18690" y="10386"/>
                  </a:lnTo>
                  <a:cubicBezTo>
                    <a:pt x="18661" y="10427"/>
                    <a:pt x="18638" y="10457"/>
                    <a:pt x="18617" y="10481"/>
                  </a:cubicBezTo>
                  <a:cubicBezTo>
                    <a:pt x="18597" y="10505"/>
                    <a:pt x="18579" y="10523"/>
                    <a:pt x="18558" y="10538"/>
                  </a:cubicBezTo>
                  <a:cubicBezTo>
                    <a:pt x="18533" y="10553"/>
                    <a:pt x="18507" y="10560"/>
                    <a:pt x="18481" y="10560"/>
                  </a:cubicBezTo>
                  <a:cubicBezTo>
                    <a:pt x="18456" y="10560"/>
                    <a:pt x="18430" y="10553"/>
                    <a:pt x="18406" y="10538"/>
                  </a:cubicBezTo>
                  <a:cubicBezTo>
                    <a:pt x="18385" y="10523"/>
                    <a:pt x="18367" y="10505"/>
                    <a:pt x="18346" y="10481"/>
                  </a:cubicBezTo>
                  <a:cubicBezTo>
                    <a:pt x="18326" y="10457"/>
                    <a:pt x="18303" y="10426"/>
                    <a:pt x="18272" y="10385"/>
                  </a:cubicBezTo>
                  <a:lnTo>
                    <a:pt x="14036" y="4684"/>
                  </a:lnTo>
                  <a:cubicBezTo>
                    <a:pt x="14006" y="4644"/>
                    <a:pt x="13983" y="4613"/>
                    <a:pt x="13965" y="4586"/>
                  </a:cubicBezTo>
                  <a:cubicBezTo>
                    <a:pt x="13948" y="4558"/>
                    <a:pt x="13935" y="4534"/>
                    <a:pt x="13924" y="4506"/>
                  </a:cubicBezTo>
                  <a:cubicBezTo>
                    <a:pt x="13913" y="4473"/>
                    <a:pt x="13907" y="4439"/>
                    <a:pt x="13907" y="4404"/>
                  </a:cubicBezTo>
                  <a:cubicBezTo>
                    <a:pt x="13907" y="4369"/>
                    <a:pt x="13913" y="4334"/>
                    <a:pt x="13924" y="4301"/>
                  </a:cubicBezTo>
                  <a:cubicBezTo>
                    <a:pt x="13935" y="4273"/>
                    <a:pt x="13948" y="4249"/>
                    <a:pt x="13966" y="4221"/>
                  </a:cubicBezTo>
                  <a:cubicBezTo>
                    <a:pt x="13984" y="4193"/>
                    <a:pt x="14007" y="4163"/>
                    <a:pt x="14037" y="4122"/>
                  </a:cubicBezTo>
                  <a:lnTo>
                    <a:pt x="15499" y="2155"/>
                  </a:lnTo>
                  <a:cubicBezTo>
                    <a:pt x="15663" y="1918"/>
                    <a:pt x="15646" y="1544"/>
                    <a:pt x="15461" y="1337"/>
                  </a:cubicBezTo>
                  <a:cubicBezTo>
                    <a:pt x="15384" y="1252"/>
                    <a:pt x="15290" y="1210"/>
                    <a:pt x="15196" y="1212"/>
                  </a:cubicBezTo>
                  <a:close/>
                  <a:moveTo>
                    <a:pt x="7970" y="5761"/>
                  </a:moveTo>
                  <a:lnTo>
                    <a:pt x="8585" y="6605"/>
                  </a:lnTo>
                  <a:cubicBezTo>
                    <a:pt x="8624" y="6651"/>
                    <a:pt x="8667" y="6689"/>
                    <a:pt x="8714" y="6717"/>
                  </a:cubicBezTo>
                  <a:cubicBezTo>
                    <a:pt x="8779" y="6756"/>
                    <a:pt x="8848" y="6775"/>
                    <a:pt x="8919" y="6775"/>
                  </a:cubicBezTo>
                  <a:lnTo>
                    <a:pt x="9560" y="6775"/>
                  </a:lnTo>
                  <a:lnTo>
                    <a:pt x="7651" y="9344"/>
                  </a:lnTo>
                  <a:cubicBezTo>
                    <a:pt x="7244" y="9987"/>
                    <a:pt x="7221" y="10922"/>
                    <a:pt x="7595" y="11599"/>
                  </a:cubicBezTo>
                  <a:cubicBezTo>
                    <a:pt x="8066" y="12450"/>
                    <a:pt x="8967" y="12605"/>
                    <a:pt x="9581" y="11942"/>
                  </a:cubicBezTo>
                  <a:lnTo>
                    <a:pt x="11177" y="9794"/>
                  </a:lnTo>
                  <a:lnTo>
                    <a:pt x="12764" y="9794"/>
                  </a:lnTo>
                  <a:lnTo>
                    <a:pt x="15684" y="13724"/>
                  </a:lnTo>
                  <a:cubicBezTo>
                    <a:pt x="15811" y="13962"/>
                    <a:pt x="15815" y="14282"/>
                    <a:pt x="15695" y="14526"/>
                  </a:cubicBezTo>
                  <a:cubicBezTo>
                    <a:pt x="15527" y="14867"/>
                    <a:pt x="15186" y="14960"/>
                    <a:pt x="14933" y="14733"/>
                  </a:cubicBezTo>
                  <a:lnTo>
                    <a:pt x="13863" y="13294"/>
                  </a:lnTo>
                  <a:cubicBezTo>
                    <a:pt x="13685" y="13097"/>
                    <a:pt x="13422" y="13130"/>
                    <a:pt x="13274" y="13368"/>
                  </a:cubicBezTo>
                  <a:cubicBezTo>
                    <a:pt x="13146" y="13575"/>
                    <a:pt x="13149" y="13876"/>
                    <a:pt x="13279" y="14080"/>
                  </a:cubicBezTo>
                  <a:lnTo>
                    <a:pt x="14323" y="15485"/>
                  </a:lnTo>
                  <a:cubicBezTo>
                    <a:pt x="14516" y="15791"/>
                    <a:pt x="14513" y="16241"/>
                    <a:pt x="14317" y="16543"/>
                  </a:cubicBezTo>
                  <a:cubicBezTo>
                    <a:pt x="14073" y="16918"/>
                    <a:pt x="13641" y="16926"/>
                    <a:pt x="13390" y="16559"/>
                  </a:cubicBezTo>
                  <a:lnTo>
                    <a:pt x="12523" y="15435"/>
                  </a:lnTo>
                  <a:cubicBezTo>
                    <a:pt x="12346" y="15184"/>
                    <a:pt x="12049" y="15186"/>
                    <a:pt x="11873" y="15438"/>
                  </a:cubicBezTo>
                  <a:cubicBezTo>
                    <a:pt x="11706" y="15678"/>
                    <a:pt x="11716" y="16056"/>
                    <a:pt x="11895" y="16280"/>
                  </a:cubicBezTo>
                  <a:lnTo>
                    <a:pt x="12887" y="17615"/>
                  </a:lnTo>
                  <a:cubicBezTo>
                    <a:pt x="13034" y="17825"/>
                    <a:pt x="13049" y="18147"/>
                    <a:pt x="12923" y="18382"/>
                  </a:cubicBezTo>
                  <a:cubicBezTo>
                    <a:pt x="12762" y="18680"/>
                    <a:pt x="12445" y="18728"/>
                    <a:pt x="12240" y="18485"/>
                  </a:cubicBezTo>
                  <a:lnTo>
                    <a:pt x="11792" y="17882"/>
                  </a:lnTo>
                  <a:cubicBezTo>
                    <a:pt x="11648" y="17631"/>
                    <a:pt x="11378" y="17592"/>
                    <a:pt x="11198" y="17796"/>
                  </a:cubicBezTo>
                  <a:cubicBezTo>
                    <a:pt x="10995" y="18026"/>
                    <a:pt x="10997" y="18448"/>
                    <a:pt x="11204" y="18673"/>
                  </a:cubicBezTo>
                  <a:lnTo>
                    <a:pt x="11694" y="19334"/>
                  </a:lnTo>
                  <a:cubicBezTo>
                    <a:pt x="11828" y="19559"/>
                    <a:pt x="11827" y="19878"/>
                    <a:pt x="11692" y="20101"/>
                  </a:cubicBezTo>
                  <a:cubicBezTo>
                    <a:pt x="11533" y="20363"/>
                    <a:pt x="11249" y="20408"/>
                    <a:pt x="11049" y="20202"/>
                  </a:cubicBezTo>
                  <a:lnTo>
                    <a:pt x="10438" y="19379"/>
                  </a:lnTo>
                  <a:cubicBezTo>
                    <a:pt x="10726" y="18646"/>
                    <a:pt x="10640" y="17718"/>
                    <a:pt x="10182" y="17101"/>
                  </a:cubicBezTo>
                  <a:cubicBezTo>
                    <a:pt x="9900" y="16722"/>
                    <a:pt x="9531" y="16532"/>
                    <a:pt x="9161" y="16532"/>
                  </a:cubicBezTo>
                  <a:cubicBezTo>
                    <a:pt x="9150" y="16532"/>
                    <a:pt x="9139" y="16534"/>
                    <a:pt x="9127" y="16534"/>
                  </a:cubicBezTo>
                  <a:cubicBezTo>
                    <a:pt x="9139" y="16017"/>
                    <a:pt x="9001" y="15495"/>
                    <a:pt x="8707" y="15100"/>
                  </a:cubicBezTo>
                  <a:cubicBezTo>
                    <a:pt x="8426" y="14721"/>
                    <a:pt x="8057" y="14531"/>
                    <a:pt x="7687" y="14531"/>
                  </a:cubicBezTo>
                  <a:cubicBezTo>
                    <a:pt x="7672" y="14531"/>
                    <a:pt x="7657" y="14533"/>
                    <a:pt x="7642" y="14534"/>
                  </a:cubicBezTo>
                  <a:cubicBezTo>
                    <a:pt x="7648" y="14028"/>
                    <a:pt x="7508" y="13519"/>
                    <a:pt x="7220" y="13133"/>
                  </a:cubicBezTo>
                  <a:cubicBezTo>
                    <a:pt x="6939" y="12754"/>
                    <a:pt x="6570" y="12564"/>
                    <a:pt x="6200" y="12564"/>
                  </a:cubicBezTo>
                  <a:cubicBezTo>
                    <a:pt x="5966" y="12564"/>
                    <a:pt x="5732" y="12641"/>
                    <a:pt x="5520" y="12793"/>
                  </a:cubicBezTo>
                  <a:lnTo>
                    <a:pt x="4132" y="10925"/>
                  </a:lnTo>
                  <a:cubicBezTo>
                    <a:pt x="4166" y="10881"/>
                    <a:pt x="4195" y="10842"/>
                    <a:pt x="4233" y="10791"/>
                  </a:cubicBezTo>
                  <a:lnTo>
                    <a:pt x="7861" y="5910"/>
                  </a:lnTo>
                  <a:cubicBezTo>
                    <a:pt x="7902" y="5854"/>
                    <a:pt x="7934" y="5810"/>
                    <a:pt x="7970" y="5761"/>
                  </a:cubicBezTo>
                  <a:close/>
                  <a:moveTo>
                    <a:pt x="13728" y="5895"/>
                  </a:moveTo>
                  <a:cubicBezTo>
                    <a:pt x="13731" y="5898"/>
                    <a:pt x="13732" y="5900"/>
                    <a:pt x="13735" y="5904"/>
                  </a:cubicBezTo>
                  <a:lnTo>
                    <a:pt x="17251" y="10635"/>
                  </a:lnTo>
                  <a:lnTo>
                    <a:pt x="15866" y="12389"/>
                  </a:lnTo>
                  <a:lnTo>
                    <a:pt x="13304" y="8883"/>
                  </a:lnTo>
                  <a:cubicBezTo>
                    <a:pt x="13268" y="8828"/>
                    <a:pt x="13225" y="8782"/>
                    <a:pt x="13176" y="8749"/>
                  </a:cubicBezTo>
                  <a:cubicBezTo>
                    <a:pt x="13130" y="8717"/>
                    <a:pt x="13081" y="8698"/>
                    <a:pt x="13030" y="8691"/>
                  </a:cubicBezTo>
                  <a:lnTo>
                    <a:pt x="11018" y="8691"/>
                  </a:lnTo>
                  <a:cubicBezTo>
                    <a:pt x="10962" y="8682"/>
                    <a:pt x="10905" y="8689"/>
                    <a:pt x="10852" y="8713"/>
                  </a:cubicBezTo>
                  <a:cubicBezTo>
                    <a:pt x="10804" y="8735"/>
                    <a:pt x="10761" y="8768"/>
                    <a:pt x="10723" y="8812"/>
                  </a:cubicBezTo>
                  <a:lnTo>
                    <a:pt x="9101" y="10996"/>
                  </a:lnTo>
                  <a:cubicBezTo>
                    <a:pt x="8858" y="11229"/>
                    <a:pt x="8520" y="11152"/>
                    <a:pt x="8347" y="10824"/>
                  </a:cubicBezTo>
                  <a:cubicBezTo>
                    <a:pt x="8216" y="10574"/>
                    <a:pt x="8221" y="10239"/>
                    <a:pt x="8358" y="9996"/>
                  </a:cubicBezTo>
                  <a:lnTo>
                    <a:pt x="10752" y="6775"/>
                  </a:lnTo>
                  <a:lnTo>
                    <a:pt x="12802" y="6775"/>
                  </a:lnTo>
                  <a:cubicBezTo>
                    <a:pt x="12865" y="6782"/>
                    <a:pt x="12929" y="6771"/>
                    <a:pt x="12989" y="6743"/>
                  </a:cubicBezTo>
                  <a:cubicBezTo>
                    <a:pt x="13035" y="6721"/>
                    <a:pt x="13079" y="6688"/>
                    <a:pt x="13117" y="6646"/>
                  </a:cubicBezTo>
                  <a:lnTo>
                    <a:pt x="13728" y="5895"/>
                  </a:lnTo>
                  <a:close/>
                  <a:moveTo>
                    <a:pt x="2893" y="7209"/>
                  </a:moveTo>
                  <a:cubicBezTo>
                    <a:pt x="2785" y="7209"/>
                    <a:pt x="2678" y="7264"/>
                    <a:pt x="2596" y="7374"/>
                  </a:cubicBezTo>
                  <a:cubicBezTo>
                    <a:pt x="2432" y="7595"/>
                    <a:pt x="2432" y="7951"/>
                    <a:pt x="2596" y="8172"/>
                  </a:cubicBezTo>
                  <a:cubicBezTo>
                    <a:pt x="2760" y="8392"/>
                    <a:pt x="3025" y="8392"/>
                    <a:pt x="3189" y="8172"/>
                  </a:cubicBezTo>
                  <a:cubicBezTo>
                    <a:pt x="3353" y="7951"/>
                    <a:pt x="3353" y="7595"/>
                    <a:pt x="3189" y="7374"/>
                  </a:cubicBezTo>
                  <a:cubicBezTo>
                    <a:pt x="3107" y="7264"/>
                    <a:pt x="3000" y="7209"/>
                    <a:pt x="2893" y="7209"/>
                  </a:cubicBezTo>
                  <a:close/>
                  <a:moveTo>
                    <a:pt x="18677" y="7209"/>
                  </a:moveTo>
                  <a:cubicBezTo>
                    <a:pt x="18570" y="7209"/>
                    <a:pt x="18463" y="7264"/>
                    <a:pt x="18381" y="7374"/>
                  </a:cubicBezTo>
                  <a:cubicBezTo>
                    <a:pt x="18217" y="7595"/>
                    <a:pt x="18217" y="7951"/>
                    <a:pt x="18381" y="8172"/>
                  </a:cubicBezTo>
                  <a:cubicBezTo>
                    <a:pt x="18544" y="8392"/>
                    <a:pt x="18810" y="8392"/>
                    <a:pt x="18974" y="8172"/>
                  </a:cubicBezTo>
                  <a:cubicBezTo>
                    <a:pt x="19138" y="7951"/>
                    <a:pt x="19138" y="7595"/>
                    <a:pt x="18974" y="7374"/>
                  </a:cubicBezTo>
                  <a:cubicBezTo>
                    <a:pt x="18892" y="7264"/>
                    <a:pt x="18784" y="7209"/>
                    <a:pt x="18677" y="7209"/>
                  </a:cubicBezTo>
                  <a:close/>
                  <a:moveTo>
                    <a:pt x="6200" y="13670"/>
                  </a:moveTo>
                  <a:cubicBezTo>
                    <a:pt x="6359" y="13670"/>
                    <a:pt x="6518" y="13751"/>
                    <a:pt x="6640" y="13915"/>
                  </a:cubicBezTo>
                  <a:cubicBezTo>
                    <a:pt x="6882" y="14241"/>
                    <a:pt x="6882" y="14770"/>
                    <a:pt x="6640" y="15097"/>
                  </a:cubicBezTo>
                  <a:cubicBezTo>
                    <a:pt x="6397" y="15423"/>
                    <a:pt x="6004" y="15423"/>
                    <a:pt x="5761" y="15097"/>
                  </a:cubicBezTo>
                  <a:cubicBezTo>
                    <a:pt x="5518" y="14770"/>
                    <a:pt x="5518" y="14241"/>
                    <a:pt x="5761" y="13915"/>
                  </a:cubicBezTo>
                  <a:cubicBezTo>
                    <a:pt x="5882" y="13751"/>
                    <a:pt x="6041" y="13670"/>
                    <a:pt x="6200" y="13670"/>
                  </a:cubicBezTo>
                  <a:close/>
                  <a:moveTo>
                    <a:pt x="7687" y="15637"/>
                  </a:moveTo>
                  <a:cubicBezTo>
                    <a:pt x="7846" y="15637"/>
                    <a:pt x="8005" y="15718"/>
                    <a:pt x="8126" y="15882"/>
                  </a:cubicBezTo>
                  <a:cubicBezTo>
                    <a:pt x="8369" y="16208"/>
                    <a:pt x="8369" y="16737"/>
                    <a:pt x="8126" y="17064"/>
                  </a:cubicBezTo>
                  <a:cubicBezTo>
                    <a:pt x="7884" y="17390"/>
                    <a:pt x="7491" y="17390"/>
                    <a:pt x="7248" y="17064"/>
                  </a:cubicBezTo>
                  <a:cubicBezTo>
                    <a:pt x="7005" y="16737"/>
                    <a:pt x="7005" y="16208"/>
                    <a:pt x="7248" y="15882"/>
                  </a:cubicBezTo>
                  <a:cubicBezTo>
                    <a:pt x="7369" y="15718"/>
                    <a:pt x="7528" y="15637"/>
                    <a:pt x="7687" y="15637"/>
                  </a:cubicBezTo>
                  <a:close/>
                  <a:moveTo>
                    <a:pt x="9161" y="17638"/>
                  </a:moveTo>
                  <a:cubicBezTo>
                    <a:pt x="9320" y="17638"/>
                    <a:pt x="9479" y="17719"/>
                    <a:pt x="9601" y="17883"/>
                  </a:cubicBezTo>
                  <a:cubicBezTo>
                    <a:pt x="9843" y="18209"/>
                    <a:pt x="9843" y="18738"/>
                    <a:pt x="9601" y="19065"/>
                  </a:cubicBezTo>
                  <a:cubicBezTo>
                    <a:pt x="9358" y="19391"/>
                    <a:pt x="8965" y="19391"/>
                    <a:pt x="8722" y="19065"/>
                  </a:cubicBezTo>
                  <a:cubicBezTo>
                    <a:pt x="8479" y="18738"/>
                    <a:pt x="8479" y="18209"/>
                    <a:pt x="8722" y="17883"/>
                  </a:cubicBezTo>
                  <a:cubicBezTo>
                    <a:pt x="8843" y="17719"/>
                    <a:pt x="9002" y="17638"/>
                    <a:pt x="9161" y="17638"/>
                  </a:cubicBez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65" name="Text Box 2"/>
            <p:cNvSpPr txBox="1">
              <a:spLocks/>
            </p:cNvSpPr>
            <p:nvPr/>
          </p:nvSpPr>
          <p:spPr bwMode="auto">
            <a:xfrm>
              <a:off x="17811750" y="4904250"/>
              <a:ext cx="4929188"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Internasional</a:t>
              </a:r>
              <a:endParaRPr lang="x-none" altLang="x-none" sz="3600" i="1" dirty="0">
                <a:solidFill>
                  <a:srgbClr val="FFC000"/>
                </a:solidFill>
                <a:latin typeface="Dosis" charset="0"/>
                <a:ea typeface="Dosis" charset="0"/>
                <a:cs typeface="Dosis" charset="0"/>
                <a:sym typeface="Poppins SemiBold" charset="0"/>
              </a:endParaRPr>
            </a:p>
          </p:txBody>
        </p:sp>
        <p:sp>
          <p:nvSpPr>
            <p:cNvPr id="66" name="Rectangle 65"/>
            <p:cNvSpPr/>
            <p:nvPr/>
          </p:nvSpPr>
          <p:spPr bwMode="auto">
            <a:xfrm>
              <a:off x="18199100" y="6117436"/>
              <a:ext cx="4154488" cy="6093976"/>
            </a:xfrm>
            <a:prstGeom prst="rect">
              <a:avLst/>
            </a:prstGeom>
          </p:spPr>
          <p:txBody>
            <a:bodyPr>
              <a:spAutoFit/>
            </a:bodyPr>
            <a:lstStyle/>
            <a:p>
              <a:pPr algn="ctr">
                <a:lnSpc>
                  <a:spcPct val="150000"/>
                </a:lnSpc>
                <a:defRPr/>
              </a:pPr>
              <a:r>
                <a:rPr lang="sv-SE" sz="3200" dirty="0">
                  <a:solidFill>
                    <a:schemeClr val="tx1">
                      <a:lumMod val="50000"/>
                    </a:schemeClr>
                  </a:solidFill>
                  <a:latin typeface="Dosis" charset="0"/>
                  <a:ea typeface="Dosis" charset="0"/>
                  <a:cs typeface="Dosis" charset="0"/>
                </a:rPr>
                <a:t>Reksadana yang melakukan investasinya pada efek-efek yang diterbitnya oleh perusahaan asing atau perusahaan internasional.</a:t>
              </a:r>
              <a:endParaRPr lang="en-US" sz="3200" dirty="0">
                <a:solidFill>
                  <a:schemeClr val="tx1">
                    <a:lumMod val="50000"/>
                  </a:schemeClr>
                </a:solidFill>
                <a:latin typeface="Dosis" charset="0"/>
                <a:ea typeface="Dosis" charset="0"/>
                <a:cs typeface="Dosis" charset="0"/>
              </a:endParaRPr>
            </a:p>
          </p:txBody>
        </p:sp>
      </p:grpSp>
      <p:sp>
        <p:nvSpPr>
          <p:cNvPr id="31" name="Rectangle 30"/>
          <p:cNvSpPr/>
          <p:nvPr/>
        </p:nvSpPr>
        <p:spPr bwMode="auto">
          <a:xfrm>
            <a:off x="678955" y="11381854"/>
            <a:ext cx="3508943" cy="2073188"/>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10" name="Group 9"/>
          <p:cNvGrpSpPr/>
          <p:nvPr/>
        </p:nvGrpSpPr>
        <p:grpSpPr>
          <a:xfrm>
            <a:off x="12407900" y="2793377"/>
            <a:ext cx="4929188" cy="9625071"/>
            <a:chOff x="12407900" y="2793377"/>
            <a:chExt cx="4929188" cy="9625071"/>
          </a:xfrm>
        </p:grpSpPr>
        <p:grpSp>
          <p:nvGrpSpPr>
            <p:cNvPr id="4" name="Group 3"/>
            <p:cNvGrpSpPr/>
            <p:nvPr/>
          </p:nvGrpSpPr>
          <p:grpSpPr>
            <a:xfrm>
              <a:off x="12407900" y="5187788"/>
              <a:ext cx="4929188" cy="7230660"/>
              <a:chOff x="12407900" y="4904249"/>
              <a:chExt cx="4929188" cy="7230659"/>
            </a:xfrm>
          </p:grpSpPr>
          <p:sp>
            <p:nvSpPr>
              <p:cNvPr id="56" name="Text Box 2"/>
              <p:cNvSpPr txBox="1">
                <a:spLocks/>
              </p:cNvSpPr>
              <p:nvPr/>
            </p:nvSpPr>
            <p:spPr bwMode="auto">
              <a:xfrm>
                <a:off x="12407900" y="4904249"/>
                <a:ext cx="4929188"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p>
              <a:p>
                <a:pPr algn="ctr" eaLnBrk="1">
                  <a:defRPr/>
                </a:pPr>
                <a:r>
                  <a:rPr lang="en-US" altLang="x-none" sz="3600" i="1" dirty="0" err="1">
                    <a:solidFill>
                      <a:srgbClr val="FFC000"/>
                    </a:solidFill>
                    <a:latin typeface="Dosis" charset="0"/>
                    <a:ea typeface="Dosis" charset="0"/>
                    <a:cs typeface="Dosis" charset="0"/>
                    <a:sym typeface="Poppins SemiBold" charset="0"/>
                  </a:rPr>
                  <a:t>Khusus</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Sektoral</a:t>
                </a:r>
                <a:endParaRPr lang="x-none" altLang="x-none" sz="3600" i="1" dirty="0">
                  <a:solidFill>
                    <a:srgbClr val="FFC000"/>
                  </a:solidFill>
                  <a:latin typeface="Dosis" charset="0"/>
                  <a:ea typeface="Dosis" charset="0"/>
                  <a:cs typeface="Dosis" charset="0"/>
                  <a:sym typeface="Poppins SemiBold" charset="0"/>
                </a:endParaRPr>
              </a:p>
            </p:txBody>
          </p:sp>
          <p:sp>
            <p:nvSpPr>
              <p:cNvPr id="57" name="Rectangle 56"/>
              <p:cNvSpPr/>
              <p:nvPr/>
            </p:nvSpPr>
            <p:spPr bwMode="auto">
              <a:xfrm>
                <a:off x="12795250" y="6040933"/>
                <a:ext cx="4154488" cy="6093975"/>
              </a:xfrm>
              <a:prstGeom prst="rect">
                <a:avLst/>
              </a:prstGeom>
            </p:spPr>
            <p:txBody>
              <a:bodyPr>
                <a:spAutoFit/>
              </a:bodyPr>
              <a:lstStyle/>
              <a:p>
                <a:pPr algn="ctr">
                  <a:lnSpc>
                    <a:spcPct val="150000"/>
                  </a:lnSpc>
                  <a:defRPr/>
                </a:pPr>
                <a:r>
                  <a:rPr lang="en-US" sz="3200" dirty="0" err="1">
                    <a:solidFill>
                      <a:schemeClr val="tx1">
                        <a:lumMod val="50000"/>
                      </a:schemeClr>
                    </a:solidFill>
                    <a:latin typeface="Dosis" charset="0"/>
                    <a:ea typeface="Dosis" charset="0"/>
                    <a:cs typeface="Dosis" charset="0"/>
                  </a:rPr>
                  <a:t>Reksadana</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memfokuskan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investasinya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perusahaan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tertentu</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seperti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perusahaan</a:t>
                </a:r>
                <a:r>
                  <a:rPr lang="en-US" sz="3200" dirty="0">
                    <a:solidFill>
                      <a:schemeClr val="tx1">
                        <a:lumMod val="50000"/>
                      </a:schemeClr>
                    </a:solidFill>
                    <a:latin typeface="Dosis" charset="0"/>
                    <a:ea typeface="Dosis" charset="0"/>
                    <a:cs typeface="Dosis" charset="0"/>
                  </a:rPr>
                  <a:t> bio-</a:t>
                </a:r>
                <a:r>
                  <a:rPr lang="en-US" sz="3200" dirty="0" err="1">
                    <a:solidFill>
                      <a:schemeClr val="tx1">
                        <a:lumMod val="50000"/>
                      </a:schemeClr>
                    </a:solidFill>
                    <a:latin typeface="Dosis" charset="0"/>
                    <a:ea typeface="Dosis" charset="0"/>
                    <a:cs typeface="Dosis" charset="0"/>
                  </a:rPr>
                  <a:t>teknologi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alat-alat</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kesehatan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atau</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sektor</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lainnya</a:t>
                </a:r>
                <a:r>
                  <a:rPr lang="en-US" sz="3200" dirty="0">
                    <a:solidFill>
                      <a:schemeClr val="tx1">
                        <a:lumMod val="50000"/>
                      </a:schemeClr>
                    </a:solidFill>
                    <a:latin typeface="Dosis" charset="0"/>
                    <a:ea typeface="Dosis" charset="0"/>
                    <a:cs typeface="Dosis" charset="0"/>
                  </a:rPr>
                  <a:t>.</a:t>
                </a:r>
              </a:p>
            </p:txBody>
          </p:sp>
        </p:grpSp>
        <p:sp>
          <p:nvSpPr>
            <p:cNvPr id="32" name="Shape"/>
            <p:cNvSpPr/>
            <p:nvPr/>
          </p:nvSpPr>
          <p:spPr>
            <a:xfrm>
              <a:off x="13936390" y="2793377"/>
              <a:ext cx="1872208" cy="2066926"/>
            </a:xfrm>
            <a:custGeom>
              <a:avLst/>
              <a:gdLst/>
              <a:ahLst/>
              <a:cxnLst>
                <a:cxn ang="0">
                  <a:pos x="wd2" y="hd2"/>
                </a:cxn>
                <a:cxn ang="5400000">
                  <a:pos x="wd2" y="hd2"/>
                </a:cxn>
                <a:cxn ang="10800000">
                  <a:pos x="wd2" y="hd2"/>
                </a:cxn>
                <a:cxn ang="16200000">
                  <a:pos x="wd2" y="hd2"/>
                </a:cxn>
              </a:cxnLst>
              <a:rect l="0" t="0" r="r" b="b"/>
              <a:pathLst>
                <a:path w="21567" h="21600" extrusionOk="0">
                  <a:moveTo>
                    <a:pt x="10824" y="0"/>
                  </a:moveTo>
                  <a:cubicBezTo>
                    <a:pt x="10595" y="0"/>
                    <a:pt x="10408" y="192"/>
                    <a:pt x="10408" y="428"/>
                  </a:cubicBezTo>
                  <a:lnTo>
                    <a:pt x="10408" y="2601"/>
                  </a:lnTo>
                  <a:cubicBezTo>
                    <a:pt x="10408" y="2837"/>
                    <a:pt x="10595" y="3028"/>
                    <a:pt x="10824" y="3028"/>
                  </a:cubicBezTo>
                  <a:cubicBezTo>
                    <a:pt x="11054" y="3028"/>
                    <a:pt x="11241" y="2837"/>
                    <a:pt x="11241" y="2601"/>
                  </a:cubicBezTo>
                  <a:lnTo>
                    <a:pt x="11241" y="428"/>
                  </a:lnTo>
                  <a:cubicBezTo>
                    <a:pt x="11241" y="192"/>
                    <a:pt x="11054" y="0"/>
                    <a:pt x="10824" y="0"/>
                  </a:cubicBezTo>
                  <a:close/>
                  <a:moveTo>
                    <a:pt x="7342" y="1516"/>
                  </a:moveTo>
                  <a:cubicBezTo>
                    <a:pt x="7236" y="1516"/>
                    <a:pt x="7129" y="1558"/>
                    <a:pt x="7048" y="1642"/>
                  </a:cubicBezTo>
                  <a:cubicBezTo>
                    <a:pt x="6886" y="1809"/>
                    <a:pt x="6886" y="2079"/>
                    <a:pt x="7048" y="2246"/>
                  </a:cubicBezTo>
                  <a:lnTo>
                    <a:pt x="8542" y="3782"/>
                  </a:lnTo>
                  <a:cubicBezTo>
                    <a:pt x="8704" y="3949"/>
                    <a:pt x="8968" y="3949"/>
                    <a:pt x="9130" y="3782"/>
                  </a:cubicBezTo>
                  <a:cubicBezTo>
                    <a:pt x="9293" y="3615"/>
                    <a:pt x="9293" y="3344"/>
                    <a:pt x="9130" y="3177"/>
                  </a:cubicBezTo>
                  <a:lnTo>
                    <a:pt x="7636" y="1642"/>
                  </a:lnTo>
                  <a:cubicBezTo>
                    <a:pt x="7555" y="1558"/>
                    <a:pt x="7449" y="1516"/>
                    <a:pt x="7342" y="1516"/>
                  </a:cubicBezTo>
                  <a:close/>
                  <a:moveTo>
                    <a:pt x="14236" y="1516"/>
                  </a:moveTo>
                  <a:cubicBezTo>
                    <a:pt x="14129" y="1516"/>
                    <a:pt x="14023" y="1558"/>
                    <a:pt x="13941" y="1642"/>
                  </a:cubicBezTo>
                  <a:lnTo>
                    <a:pt x="12448" y="3177"/>
                  </a:lnTo>
                  <a:cubicBezTo>
                    <a:pt x="12285" y="3344"/>
                    <a:pt x="12285" y="3615"/>
                    <a:pt x="12448" y="3782"/>
                  </a:cubicBezTo>
                  <a:cubicBezTo>
                    <a:pt x="12610" y="3949"/>
                    <a:pt x="12873" y="3949"/>
                    <a:pt x="13036" y="3782"/>
                  </a:cubicBezTo>
                  <a:lnTo>
                    <a:pt x="14530" y="2246"/>
                  </a:lnTo>
                  <a:cubicBezTo>
                    <a:pt x="14692" y="2079"/>
                    <a:pt x="14692" y="1809"/>
                    <a:pt x="14530" y="1642"/>
                  </a:cubicBezTo>
                  <a:cubicBezTo>
                    <a:pt x="14448" y="1558"/>
                    <a:pt x="14342" y="1516"/>
                    <a:pt x="14236" y="1516"/>
                  </a:cubicBezTo>
                  <a:close/>
                  <a:moveTo>
                    <a:pt x="430" y="4947"/>
                  </a:moveTo>
                  <a:cubicBezTo>
                    <a:pt x="275" y="4940"/>
                    <a:pt x="130" y="5022"/>
                    <a:pt x="54" y="5160"/>
                  </a:cubicBezTo>
                  <a:cubicBezTo>
                    <a:pt x="-7" y="5268"/>
                    <a:pt x="-17" y="5398"/>
                    <a:pt x="26" y="5514"/>
                  </a:cubicBezTo>
                  <a:lnTo>
                    <a:pt x="1359" y="9279"/>
                  </a:lnTo>
                  <a:cubicBezTo>
                    <a:pt x="1359" y="9288"/>
                    <a:pt x="1358" y="9292"/>
                    <a:pt x="1358" y="9302"/>
                  </a:cubicBezTo>
                  <a:lnTo>
                    <a:pt x="1358" y="21040"/>
                  </a:lnTo>
                  <a:cubicBezTo>
                    <a:pt x="1358" y="21202"/>
                    <a:pt x="1358" y="21283"/>
                    <a:pt x="1385" y="21370"/>
                  </a:cubicBezTo>
                  <a:cubicBezTo>
                    <a:pt x="1418" y="21464"/>
                    <a:pt x="1490" y="21538"/>
                    <a:pt x="1582" y="21573"/>
                  </a:cubicBezTo>
                  <a:cubicBezTo>
                    <a:pt x="1666" y="21600"/>
                    <a:pt x="1745" y="21600"/>
                    <a:pt x="1900" y="21600"/>
                  </a:cubicBezTo>
                  <a:lnTo>
                    <a:pt x="19746" y="21600"/>
                  </a:lnTo>
                  <a:cubicBezTo>
                    <a:pt x="19904" y="21600"/>
                    <a:pt x="19983" y="21600"/>
                    <a:pt x="20067" y="21573"/>
                  </a:cubicBezTo>
                  <a:cubicBezTo>
                    <a:pt x="20158" y="21538"/>
                    <a:pt x="20231" y="21464"/>
                    <a:pt x="20265" y="21370"/>
                  </a:cubicBezTo>
                  <a:cubicBezTo>
                    <a:pt x="20291" y="21284"/>
                    <a:pt x="20291" y="21203"/>
                    <a:pt x="20291" y="21043"/>
                  </a:cubicBezTo>
                  <a:lnTo>
                    <a:pt x="20291" y="9304"/>
                  </a:lnTo>
                  <a:cubicBezTo>
                    <a:pt x="20291" y="9200"/>
                    <a:pt x="20288" y="9131"/>
                    <a:pt x="20281" y="9071"/>
                  </a:cubicBezTo>
                  <a:lnTo>
                    <a:pt x="21540" y="5514"/>
                  </a:lnTo>
                  <a:cubicBezTo>
                    <a:pt x="21583" y="5398"/>
                    <a:pt x="21573" y="5268"/>
                    <a:pt x="21512" y="5160"/>
                  </a:cubicBezTo>
                  <a:cubicBezTo>
                    <a:pt x="21435" y="5022"/>
                    <a:pt x="21291" y="4940"/>
                    <a:pt x="21136" y="4947"/>
                  </a:cubicBezTo>
                  <a:lnTo>
                    <a:pt x="14242" y="4947"/>
                  </a:lnTo>
                  <a:cubicBezTo>
                    <a:pt x="14153" y="4941"/>
                    <a:pt x="14064" y="4962"/>
                    <a:pt x="13986" y="5007"/>
                  </a:cubicBezTo>
                  <a:cubicBezTo>
                    <a:pt x="13900" y="5057"/>
                    <a:pt x="13832" y="5133"/>
                    <a:pt x="13791" y="5224"/>
                  </a:cubicBezTo>
                  <a:lnTo>
                    <a:pt x="12332" y="8744"/>
                  </a:lnTo>
                  <a:lnTo>
                    <a:pt x="9234" y="8744"/>
                  </a:lnTo>
                  <a:lnTo>
                    <a:pt x="7775" y="5224"/>
                  </a:lnTo>
                  <a:cubicBezTo>
                    <a:pt x="7734" y="5133"/>
                    <a:pt x="7666" y="5057"/>
                    <a:pt x="7580" y="5007"/>
                  </a:cubicBezTo>
                  <a:cubicBezTo>
                    <a:pt x="7502" y="4962"/>
                    <a:pt x="7413" y="4941"/>
                    <a:pt x="7324" y="4947"/>
                  </a:cubicBezTo>
                  <a:lnTo>
                    <a:pt x="430" y="4947"/>
                  </a:lnTo>
                  <a:close/>
                  <a:moveTo>
                    <a:pt x="989" y="5772"/>
                  </a:moveTo>
                  <a:lnTo>
                    <a:pt x="7100" y="5772"/>
                  </a:lnTo>
                  <a:lnTo>
                    <a:pt x="8341" y="8744"/>
                  </a:lnTo>
                  <a:lnTo>
                    <a:pt x="2058" y="8744"/>
                  </a:lnTo>
                  <a:lnTo>
                    <a:pt x="989" y="5772"/>
                  </a:lnTo>
                  <a:close/>
                  <a:moveTo>
                    <a:pt x="14466" y="5772"/>
                  </a:moveTo>
                  <a:lnTo>
                    <a:pt x="20577" y="5772"/>
                  </a:lnTo>
                  <a:lnTo>
                    <a:pt x="19508" y="8744"/>
                  </a:lnTo>
                  <a:lnTo>
                    <a:pt x="13225" y="8744"/>
                  </a:lnTo>
                  <a:lnTo>
                    <a:pt x="14466" y="5772"/>
                  </a:lnTo>
                  <a:close/>
                  <a:moveTo>
                    <a:pt x="2157" y="9605"/>
                  </a:moveTo>
                  <a:lnTo>
                    <a:pt x="19417" y="9605"/>
                  </a:lnTo>
                  <a:lnTo>
                    <a:pt x="19417" y="20739"/>
                  </a:lnTo>
                  <a:lnTo>
                    <a:pt x="12995" y="20739"/>
                  </a:lnTo>
                  <a:lnTo>
                    <a:pt x="12995" y="13355"/>
                  </a:lnTo>
                  <a:cubicBezTo>
                    <a:pt x="12995" y="13119"/>
                    <a:pt x="12809" y="12927"/>
                    <a:pt x="12579" y="12927"/>
                  </a:cubicBezTo>
                  <a:cubicBezTo>
                    <a:pt x="12349" y="12927"/>
                    <a:pt x="12163" y="13119"/>
                    <a:pt x="12163" y="13355"/>
                  </a:cubicBezTo>
                  <a:lnTo>
                    <a:pt x="12163" y="20739"/>
                  </a:lnTo>
                  <a:lnTo>
                    <a:pt x="2157" y="20739"/>
                  </a:lnTo>
                  <a:lnTo>
                    <a:pt x="2157" y="9605"/>
                  </a:lnTo>
                  <a:close/>
                  <a:moveTo>
                    <a:pt x="12574" y="10874"/>
                  </a:moveTo>
                  <a:cubicBezTo>
                    <a:pt x="12347" y="10874"/>
                    <a:pt x="12163" y="11063"/>
                    <a:pt x="12163" y="11296"/>
                  </a:cubicBezTo>
                  <a:cubicBezTo>
                    <a:pt x="12163" y="11530"/>
                    <a:pt x="12347" y="11718"/>
                    <a:pt x="12574" y="11718"/>
                  </a:cubicBezTo>
                  <a:lnTo>
                    <a:pt x="12584" y="11718"/>
                  </a:lnTo>
                  <a:cubicBezTo>
                    <a:pt x="12811" y="11718"/>
                    <a:pt x="12995" y="11530"/>
                    <a:pt x="12995" y="11296"/>
                  </a:cubicBezTo>
                  <a:cubicBezTo>
                    <a:pt x="12995" y="11063"/>
                    <a:pt x="12811" y="10874"/>
                    <a:pt x="12584" y="10874"/>
                  </a:cubicBezTo>
                  <a:lnTo>
                    <a:pt x="12574" y="10874"/>
                  </a:ln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
        <p:nvSpPr>
          <p:cNvPr id="33" name="Text Box 3"/>
          <p:cNvSpPr txBox="1">
            <a:spLocks/>
          </p:cNvSpPr>
          <p:nvPr/>
        </p:nvSpPr>
        <p:spPr bwMode="auto">
          <a:xfrm>
            <a:off x="695175" y="449289"/>
            <a:ext cx="11856866" cy="1728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8000" dirty="0" err="1">
                <a:solidFill>
                  <a:srgbClr val="FFC000"/>
                </a:solidFill>
              </a:rPr>
              <a:t>J</a:t>
            </a:r>
            <a:r>
              <a:rPr lang="en-US" sz="8000" dirty="0" err="1"/>
              <a:t>enis</a:t>
            </a:r>
            <a:r>
              <a:rPr lang="en-US" sz="8000" dirty="0"/>
              <a:t> </a:t>
            </a:r>
            <a:r>
              <a:rPr lang="en-US" sz="8000" dirty="0" err="1">
                <a:solidFill>
                  <a:srgbClr val="FFC000"/>
                </a:solidFill>
              </a:rPr>
              <a:t>R</a:t>
            </a:r>
            <a:r>
              <a:rPr lang="en-US" sz="8000" dirty="0" err="1"/>
              <a:t>eksadana</a:t>
            </a:r>
            <a:r>
              <a:rPr lang="en-US" sz="8000" dirty="0"/>
              <a:t> </a:t>
            </a:r>
            <a:r>
              <a:rPr lang="en-US" sz="8000" dirty="0" err="1">
                <a:solidFill>
                  <a:srgbClr val="FFC000"/>
                </a:solidFill>
              </a:rPr>
              <a:t>S</a:t>
            </a:r>
            <a:r>
              <a:rPr lang="en-US" sz="8000" dirty="0" err="1"/>
              <a:t>aham</a:t>
            </a:r>
            <a:endParaRPr lang="x-none" altLang="x-none" sz="8000" dirty="0">
              <a:solidFill>
                <a:schemeClr val="bg2"/>
              </a:solidFill>
              <a:latin typeface="Dosis" charset="0"/>
              <a:ea typeface="Dosis" charset="0"/>
              <a:cs typeface="Dosis" charset="0"/>
              <a:sym typeface="Poppins Medium"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D2D0E5C6-E7AE-1245-8836-2B598985D4F8}" type="slidenum">
              <a:rPr lang="x-none" altLang="x-none" smtClean="0">
                <a:solidFill>
                  <a:srgbClr val="9B9A9C"/>
                </a:solidFill>
                <a:latin typeface="Dosis" charset="0"/>
                <a:ea typeface="Dosis" charset="0"/>
                <a:cs typeface="Dosis" charset="0"/>
              </a:rPr>
              <a:pPr algn="ctr" eaLnBrk="1">
                <a:defRPr/>
              </a:pPr>
              <a:t>14</a:t>
            </a:fld>
            <a:endParaRPr lang="x-none" altLang="x-none" smtClean="0">
              <a:solidFill>
                <a:srgbClr val="9B9A9C"/>
              </a:solidFill>
              <a:latin typeface="Dosis" charset="0"/>
              <a:ea typeface="Dosis" charset="0"/>
              <a:cs typeface="Dosis" charset="0"/>
            </a:endParaRPr>
          </a:p>
        </p:txBody>
      </p:sp>
      <p:sp>
        <p:nvSpPr>
          <p:cNvPr id="31" name="Rectangle 30"/>
          <p:cNvSpPr/>
          <p:nvPr/>
        </p:nvSpPr>
        <p:spPr bwMode="auto">
          <a:xfrm>
            <a:off x="1082972" y="11968419"/>
            <a:ext cx="3024336" cy="1425116"/>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2" name="Group 1"/>
          <p:cNvGrpSpPr/>
          <p:nvPr/>
        </p:nvGrpSpPr>
        <p:grpSpPr>
          <a:xfrm>
            <a:off x="2595140" y="2404044"/>
            <a:ext cx="5688708" cy="8389991"/>
            <a:chOff x="2595140" y="2404044"/>
            <a:chExt cx="5688708" cy="8389991"/>
          </a:xfrm>
        </p:grpSpPr>
        <p:grpSp>
          <p:nvGrpSpPr>
            <p:cNvPr id="3" name="Group 2"/>
            <p:cNvGrpSpPr/>
            <p:nvPr/>
          </p:nvGrpSpPr>
          <p:grpSpPr>
            <a:xfrm>
              <a:off x="2595140" y="5084780"/>
              <a:ext cx="5688708" cy="5709255"/>
              <a:chOff x="6999288" y="5132462"/>
              <a:chExt cx="4929187" cy="5709254"/>
            </a:xfrm>
          </p:grpSpPr>
          <p:sp>
            <p:nvSpPr>
              <p:cNvPr id="47" name="Text Box 2"/>
              <p:cNvSpPr txBox="1">
                <a:spLocks/>
              </p:cNvSpPr>
              <p:nvPr/>
            </p:nvSpPr>
            <p:spPr bwMode="auto">
              <a:xfrm>
                <a:off x="6999288" y="5132462"/>
                <a:ext cx="4929187"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p>
              <a:p>
                <a:pPr algn="ctr" eaLnBrk="1">
                  <a:defRPr/>
                </a:pPr>
                <a:r>
                  <a:rPr lang="en-US" altLang="x-none" sz="3600" i="1" dirty="0" err="1">
                    <a:solidFill>
                      <a:srgbClr val="FFC000"/>
                    </a:solidFill>
                    <a:latin typeface="Dosis" charset="0"/>
                    <a:ea typeface="Dosis" charset="0"/>
                    <a:cs typeface="Dosis" charset="0"/>
                    <a:sym typeface="Poppins SemiBold" charset="0"/>
                  </a:rPr>
                  <a:t>Logam</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Mulia</a:t>
                </a:r>
                <a:endParaRPr lang="x-none" altLang="x-none" sz="3600" i="1" dirty="0">
                  <a:solidFill>
                    <a:srgbClr val="FFC000"/>
                  </a:solidFill>
                  <a:latin typeface="Dosis" charset="0"/>
                  <a:ea typeface="Dosis" charset="0"/>
                  <a:cs typeface="Dosis" charset="0"/>
                  <a:sym typeface="Poppins SemiBold" charset="0"/>
                </a:endParaRPr>
              </a:p>
            </p:txBody>
          </p:sp>
          <p:sp>
            <p:nvSpPr>
              <p:cNvPr id="48" name="Rectangle 47"/>
              <p:cNvSpPr/>
              <p:nvPr/>
            </p:nvSpPr>
            <p:spPr bwMode="auto">
              <a:xfrm>
                <a:off x="7386639" y="6317402"/>
                <a:ext cx="4154488" cy="4524314"/>
              </a:xfrm>
              <a:prstGeom prst="rect">
                <a:avLst/>
              </a:prstGeom>
            </p:spPr>
            <p:txBody>
              <a:bodyPr>
                <a:spAutoFit/>
              </a:bodyPr>
              <a:lstStyle/>
              <a:p>
                <a:pPr algn="ctr">
                  <a:lnSpc>
                    <a:spcPct val="150000"/>
                  </a:lnSpc>
                  <a:defRPr/>
                </a:pPr>
                <a:r>
                  <a:rPr lang="en-US" sz="3200" dirty="0" err="1">
                    <a:solidFill>
                      <a:schemeClr val="tx1">
                        <a:lumMod val="50000"/>
                      </a:schemeClr>
                    </a:solidFill>
                    <a:latin typeface="Dosis" charset="0"/>
                    <a:ea typeface="Dosis" charset="0"/>
                    <a:cs typeface="Dosis" charset="0"/>
                  </a:rPr>
                  <a:t>Reksadana</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melakukan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investasi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saham</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perusahaan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pertambangan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logam</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mulia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seperti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emas</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perak</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atau</a:t>
                </a:r>
                <a:r>
                  <a:rPr lang="en-US" sz="3200" dirty="0">
                    <a:solidFill>
                      <a:schemeClr val="tx1">
                        <a:lumMod val="50000"/>
                      </a:schemeClr>
                    </a:solidFill>
                    <a:latin typeface="Dosis" charset="0"/>
                    <a:ea typeface="Dosis" charset="0"/>
                    <a:cs typeface="Dosis" charset="0"/>
                  </a:rPr>
                  <a:t> platinum.</a:t>
                </a:r>
              </a:p>
            </p:txBody>
          </p:sp>
        </p:grpSp>
        <p:sp>
          <p:nvSpPr>
            <p:cNvPr id="20" name="Shape"/>
            <p:cNvSpPr/>
            <p:nvPr/>
          </p:nvSpPr>
          <p:spPr>
            <a:xfrm>
              <a:off x="4396084" y="2404044"/>
              <a:ext cx="2086820" cy="2207420"/>
            </a:xfrm>
            <a:custGeom>
              <a:avLst/>
              <a:gdLst/>
              <a:ahLst/>
              <a:cxnLst>
                <a:cxn ang="0">
                  <a:pos x="wd2" y="hd2"/>
                </a:cxn>
                <a:cxn ang="5400000">
                  <a:pos x="wd2" y="hd2"/>
                </a:cxn>
                <a:cxn ang="10800000">
                  <a:pos x="wd2" y="hd2"/>
                </a:cxn>
                <a:cxn ang="16200000">
                  <a:pos x="wd2" y="hd2"/>
                </a:cxn>
              </a:cxnLst>
              <a:rect l="0" t="0" r="r" b="b"/>
              <a:pathLst>
                <a:path w="21591" h="21596" extrusionOk="0">
                  <a:moveTo>
                    <a:pt x="10782" y="0"/>
                  </a:moveTo>
                  <a:cubicBezTo>
                    <a:pt x="10563" y="0"/>
                    <a:pt x="10385" y="176"/>
                    <a:pt x="10385" y="392"/>
                  </a:cubicBezTo>
                  <a:lnTo>
                    <a:pt x="10385" y="2633"/>
                  </a:lnTo>
                  <a:cubicBezTo>
                    <a:pt x="10385" y="2849"/>
                    <a:pt x="10563" y="3025"/>
                    <a:pt x="10782" y="3025"/>
                  </a:cubicBezTo>
                  <a:cubicBezTo>
                    <a:pt x="11002" y="3025"/>
                    <a:pt x="11181" y="2849"/>
                    <a:pt x="11181" y="2633"/>
                  </a:cubicBezTo>
                  <a:lnTo>
                    <a:pt x="11181" y="392"/>
                  </a:lnTo>
                  <a:cubicBezTo>
                    <a:pt x="11181" y="176"/>
                    <a:pt x="11002" y="0"/>
                    <a:pt x="10782" y="0"/>
                  </a:cubicBezTo>
                  <a:close/>
                  <a:moveTo>
                    <a:pt x="7088" y="1572"/>
                  </a:moveTo>
                  <a:cubicBezTo>
                    <a:pt x="6986" y="1572"/>
                    <a:pt x="6884" y="1610"/>
                    <a:pt x="6807" y="1687"/>
                  </a:cubicBezTo>
                  <a:cubicBezTo>
                    <a:pt x="6651" y="1840"/>
                    <a:pt x="6651" y="2088"/>
                    <a:pt x="6807" y="2241"/>
                  </a:cubicBezTo>
                  <a:lnTo>
                    <a:pt x="8415" y="3825"/>
                  </a:lnTo>
                  <a:cubicBezTo>
                    <a:pt x="8571" y="3978"/>
                    <a:pt x="8823" y="3978"/>
                    <a:pt x="8978" y="3825"/>
                  </a:cubicBezTo>
                  <a:cubicBezTo>
                    <a:pt x="9134" y="3672"/>
                    <a:pt x="9134" y="3424"/>
                    <a:pt x="8978" y="3271"/>
                  </a:cubicBezTo>
                  <a:lnTo>
                    <a:pt x="7370" y="1687"/>
                  </a:lnTo>
                  <a:cubicBezTo>
                    <a:pt x="7292" y="1610"/>
                    <a:pt x="7190" y="1572"/>
                    <a:pt x="7088" y="1572"/>
                  </a:cubicBezTo>
                  <a:close/>
                  <a:moveTo>
                    <a:pt x="14478" y="1572"/>
                  </a:moveTo>
                  <a:cubicBezTo>
                    <a:pt x="14376" y="1572"/>
                    <a:pt x="14274" y="1610"/>
                    <a:pt x="14196" y="1687"/>
                  </a:cubicBezTo>
                  <a:lnTo>
                    <a:pt x="12587" y="3271"/>
                  </a:lnTo>
                  <a:cubicBezTo>
                    <a:pt x="12431" y="3424"/>
                    <a:pt x="12431" y="3672"/>
                    <a:pt x="12587" y="3825"/>
                  </a:cubicBezTo>
                  <a:cubicBezTo>
                    <a:pt x="12742" y="3978"/>
                    <a:pt x="12994" y="3978"/>
                    <a:pt x="13150" y="3825"/>
                  </a:cubicBezTo>
                  <a:lnTo>
                    <a:pt x="14759" y="2241"/>
                  </a:lnTo>
                  <a:cubicBezTo>
                    <a:pt x="14915" y="2088"/>
                    <a:pt x="14915" y="1840"/>
                    <a:pt x="14759" y="1687"/>
                  </a:cubicBezTo>
                  <a:cubicBezTo>
                    <a:pt x="14681" y="1610"/>
                    <a:pt x="14580" y="1572"/>
                    <a:pt x="14478" y="1572"/>
                  </a:cubicBezTo>
                  <a:close/>
                  <a:moveTo>
                    <a:pt x="4148" y="5077"/>
                  </a:moveTo>
                  <a:cubicBezTo>
                    <a:pt x="4078" y="5080"/>
                    <a:pt x="4010" y="5098"/>
                    <a:pt x="3947" y="5128"/>
                  </a:cubicBezTo>
                  <a:cubicBezTo>
                    <a:pt x="3879" y="5161"/>
                    <a:pt x="3819" y="5208"/>
                    <a:pt x="3772" y="5267"/>
                  </a:cubicBezTo>
                  <a:lnTo>
                    <a:pt x="113" y="9337"/>
                  </a:lnTo>
                  <a:cubicBezTo>
                    <a:pt x="49" y="9411"/>
                    <a:pt x="10" y="9503"/>
                    <a:pt x="2" y="9600"/>
                  </a:cubicBezTo>
                  <a:cubicBezTo>
                    <a:pt x="-9" y="9725"/>
                    <a:pt x="31" y="9848"/>
                    <a:pt x="113" y="9943"/>
                  </a:cubicBezTo>
                  <a:lnTo>
                    <a:pt x="10458" y="21450"/>
                  </a:lnTo>
                  <a:cubicBezTo>
                    <a:pt x="10531" y="21539"/>
                    <a:pt x="10641" y="21593"/>
                    <a:pt x="10757" y="21596"/>
                  </a:cubicBezTo>
                  <a:cubicBezTo>
                    <a:pt x="10883" y="21600"/>
                    <a:pt x="11003" y="21546"/>
                    <a:pt x="11082" y="21450"/>
                  </a:cubicBezTo>
                  <a:lnTo>
                    <a:pt x="21496" y="9908"/>
                  </a:lnTo>
                  <a:cubicBezTo>
                    <a:pt x="21557" y="9835"/>
                    <a:pt x="21591" y="9742"/>
                    <a:pt x="21591" y="9647"/>
                  </a:cubicBezTo>
                  <a:cubicBezTo>
                    <a:pt x="21590" y="9553"/>
                    <a:pt x="21557" y="9461"/>
                    <a:pt x="21496" y="9388"/>
                  </a:cubicBezTo>
                  <a:lnTo>
                    <a:pt x="17763" y="5226"/>
                  </a:lnTo>
                  <a:cubicBezTo>
                    <a:pt x="17721" y="5183"/>
                    <a:pt x="17670" y="5148"/>
                    <a:pt x="17615" y="5122"/>
                  </a:cubicBezTo>
                  <a:cubicBezTo>
                    <a:pt x="17556" y="5095"/>
                    <a:pt x="17492" y="5080"/>
                    <a:pt x="17427" y="5077"/>
                  </a:cubicBezTo>
                  <a:lnTo>
                    <a:pt x="4148" y="5077"/>
                  </a:lnTo>
                  <a:close/>
                  <a:moveTo>
                    <a:pt x="4826" y="5895"/>
                  </a:moveTo>
                  <a:lnTo>
                    <a:pt x="9909" y="5895"/>
                  </a:lnTo>
                  <a:lnTo>
                    <a:pt x="6760" y="8995"/>
                  </a:lnTo>
                  <a:lnTo>
                    <a:pt x="4826" y="5895"/>
                  </a:lnTo>
                  <a:close/>
                  <a:moveTo>
                    <a:pt x="11669" y="5895"/>
                  </a:moveTo>
                  <a:lnTo>
                    <a:pt x="16761" y="5895"/>
                  </a:lnTo>
                  <a:lnTo>
                    <a:pt x="14778" y="8955"/>
                  </a:lnTo>
                  <a:lnTo>
                    <a:pt x="11669" y="5895"/>
                  </a:lnTo>
                  <a:close/>
                  <a:moveTo>
                    <a:pt x="10789" y="6137"/>
                  </a:moveTo>
                  <a:lnTo>
                    <a:pt x="13960" y="9259"/>
                  </a:lnTo>
                  <a:lnTo>
                    <a:pt x="7617" y="9259"/>
                  </a:lnTo>
                  <a:lnTo>
                    <a:pt x="10789" y="6137"/>
                  </a:lnTo>
                  <a:close/>
                  <a:moveTo>
                    <a:pt x="4066" y="6173"/>
                  </a:moveTo>
                  <a:lnTo>
                    <a:pt x="5990" y="9259"/>
                  </a:lnTo>
                  <a:lnTo>
                    <a:pt x="1189" y="9259"/>
                  </a:lnTo>
                  <a:lnTo>
                    <a:pt x="4066" y="6173"/>
                  </a:lnTo>
                  <a:close/>
                  <a:moveTo>
                    <a:pt x="17521" y="6181"/>
                  </a:moveTo>
                  <a:lnTo>
                    <a:pt x="20263" y="9259"/>
                  </a:lnTo>
                  <a:lnTo>
                    <a:pt x="15526" y="9259"/>
                  </a:lnTo>
                  <a:lnTo>
                    <a:pt x="17521" y="6181"/>
                  </a:lnTo>
                  <a:close/>
                  <a:moveTo>
                    <a:pt x="1331" y="10043"/>
                  </a:moveTo>
                  <a:lnTo>
                    <a:pt x="6394" y="10043"/>
                  </a:lnTo>
                  <a:lnTo>
                    <a:pt x="9958" y="19619"/>
                  </a:lnTo>
                  <a:lnTo>
                    <a:pt x="1331" y="10043"/>
                  </a:lnTo>
                  <a:close/>
                  <a:moveTo>
                    <a:pt x="7241" y="10043"/>
                  </a:moveTo>
                  <a:lnTo>
                    <a:pt x="20194" y="10043"/>
                  </a:lnTo>
                  <a:lnTo>
                    <a:pt x="11565" y="19704"/>
                  </a:lnTo>
                  <a:lnTo>
                    <a:pt x="14122" y="12993"/>
                  </a:lnTo>
                  <a:cubicBezTo>
                    <a:pt x="14199" y="12790"/>
                    <a:pt x="14095" y="12564"/>
                    <a:pt x="13889" y="12488"/>
                  </a:cubicBezTo>
                  <a:cubicBezTo>
                    <a:pt x="13683" y="12412"/>
                    <a:pt x="13454" y="12515"/>
                    <a:pt x="13377" y="12717"/>
                  </a:cubicBezTo>
                  <a:lnTo>
                    <a:pt x="10776" y="19540"/>
                  </a:lnTo>
                  <a:lnTo>
                    <a:pt x="7241" y="10043"/>
                  </a:lnTo>
                  <a:close/>
                  <a:moveTo>
                    <a:pt x="14285" y="10906"/>
                  </a:moveTo>
                  <a:cubicBezTo>
                    <a:pt x="14130" y="10912"/>
                    <a:pt x="13987" y="11008"/>
                    <a:pt x="13929" y="11160"/>
                  </a:cubicBezTo>
                  <a:lnTo>
                    <a:pt x="13924" y="11173"/>
                  </a:lnTo>
                  <a:cubicBezTo>
                    <a:pt x="13846" y="11375"/>
                    <a:pt x="13951" y="11602"/>
                    <a:pt x="14157" y="11678"/>
                  </a:cubicBezTo>
                  <a:cubicBezTo>
                    <a:pt x="14363" y="11754"/>
                    <a:pt x="14592" y="11651"/>
                    <a:pt x="14669" y="11448"/>
                  </a:cubicBezTo>
                  <a:lnTo>
                    <a:pt x="14674" y="11435"/>
                  </a:lnTo>
                  <a:cubicBezTo>
                    <a:pt x="14751" y="11232"/>
                    <a:pt x="14647" y="11007"/>
                    <a:pt x="14441" y="10931"/>
                  </a:cubicBezTo>
                  <a:cubicBezTo>
                    <a:pt x="14390" y="10912"/>
                    <a:pt x="14337" y="10904"/>
                    <a:pt x="14285" y="10906"/>
                  </a:cubicBez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grpSp>
        <p:nvGrpSpPr>
          <p:cNvPr id="6" name="Group 5"/>
          <p:cNvGrpSpPr/>
          <p:nvPr/>
        </p:nvGrpSpPr>
        <p:grpSpPr>
          <a:xfrm>
            <a:off x="9353713" y="2685308"/>
            <a:ext cx="5733330" cy="7700276"/>
            <a:chOff x="9353713" y="2685308"/>
            <a:chExt cx="5733330" cy="7700276"/>
          </a:xfrm>
        </p:grpSpPr>
        <p:grpSp>
          <p:nvGrpSpPr>
            <p:cNvPr id="4" name="Group 3"/>
            <p:cNvGrpSpPr/>
            <p:nvPr/>
          </p:nvGrpSpPr>
          <p:grpSpPr>
            <a:xfrm>
              <a:off x="9353713" y="5230327"/>
              <a:ext cx="5733330" cy="5155257"/>
              <a:chOff x="12407900" y="5181248"/>
              <a:chExt cx="4929188" cy="5155256"/>
            </a:xfrm>
          </p:grpSpPr>
          <p:sp>
            <p:nvSpPr>
              <p:cNvPr id="56" name="Text Box 2"/>
              <p:cNvSpPr txBox="1">
                <a:spLocks/>
              </p:cNvSpPr>
              <p:nvPr/>
            </p:nvSpPr>
            <p:spPr bwMode="auto">
              <a:xfrm>
                <a:off x="12407900" y="5181248"/>
                <a:ext cx="4929188"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Indeks</a:t>
                </a:r>
                <a:endParaRPr lang="en-US" altLang="x-none" sz="3600" i="1" dirty="0">
                  <a:solidFill>
                    <a:srgbClr val="FFC000"/>
                  </a:solidFill>
                  <a:latin typeface="Dosis" charset="0"/>
                  <a:ea typeface="Dosis" charset="0"/>
                  <a:cs typeface="Dosis" charset="0"/>
                  <a:sym typeface="Poppins SemiBold" charset="0"/>
                </a:endParaRPr>
              </a:p>
            </p:txBody>
          </p:sp>
          <p:sp>
            <p:nvSpPr>
              <p:cNvPr id="57" name="Rectangle 56"/>
              <p:cNvSpPr/>
              <p:nvPr/>
            </p:nvSpPr>
            <p:spPr bwMode="auto">
              <a:xfrm>
                <a:off x="12795250" y="5812190"/>
                <a:ext cx="4154488" cy="4524314"/>
              </a:xfrm>
              <a:prstGeom prst="rect">
                <a:avLst/>
              </a:prstGeom>
            </p:spPr>
            <p:txBody>
              <a:bodyPr>
                <a:spAutoFit/>
              </a:bodyPr>
              <a:lstStyle/>
              <a:p>
                <a:pPr algn="ctr">
                  <a:lnSpc>
                    <a:spcPct val="150000"/>
                  </a:lnSpc>
                  <a:defRPr/>
                </a:pPr>
                <a:r>
                  <a:rPr lang="en-US" sz="3200" dirty="0" err="1">
                    <a:solidFill>
                      <a:schemeClr val="tx1">
                        <a:lumMod val="50000"/>
                      </a:schemeClr>
                    </a:solidFill>
                    <a:latin typeface="Dosis" charset="0"/>
                    <a:ea typeface="Dosis" charset="0"/>
                    <a:cs typeface="Dosis" charset="0"/>
                  </a:rPr>
                  <a:t>Reksadana</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melakukan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investasi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saham-saham</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tercantum</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indeks-indeks</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saham</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besar</a:t>
                </a:r>
                <a:r>
                  <a:rPr lang="en-US" sz="3200" dirty="0">
                    <a:solidFill>
                      <a:schemeClr val="tx1">
                        <a:lumMod val="50000"/>
                      </a:schemeClr>
                    </a:solidFill>
                    <a:latin typeface="Dosis" charset="0"/>
                    <a:ea typeface="Dosis" charset="0"/>
                    <a:cs typeface="Dosis" charset="0"/>
                  </a:rPr>
                  <a:t>.</a:t>
                </a:r>
              </a:p>
              <a:p>
                <a:pPr algn="ctr">
                  <a:lnSpc>
                    <a:spcPct val="150000"/>
                  </a:lnSpc>
                  <a:defRPr/>
                </a:pPr>
                <a:endParaRPr lang="en-US" sz="3200" dirty="0">
                  <a:solidFill>
                    <a:schemeClr val="tx1">
                      <a:lumMod val="50000"/>
                    </a:schemeClr>
                  </a:solidFill>
                  <a:latin typeface="Dosis" charset="0"/>
                  <a:ea typeface="Dosis" charset="0"/>
                  <a:cs typeface="Dosis" charset="0"/>
                </a:endParaRPr>
              </a:p>
            </p:txBody>
          </p:sp>
        </p:grpSp>
        <p:sp>
          <p:nvSpPr>
            <p:cNvPr id="21" name="Shape"/>
            <p:cNvSpPr/>
            <p:nvPr/>
          </p:nvSpPr>
          <p:spPr>
            <a:xfrm>
              <a:off x="11089790" y="2685308"/>
              <a:ext cx="2261172" cy="1926156"/>
            </a:xfrm>
            <a:custGeom>
              <a:avLst/>
              <a:gdLst/>
              <a:ahLst/>
              <a:cxnLst>
                <a:cxn ang="0">
                  <a:pos x="wd2" y="hd2"/>
                </a:cxn>
                <a:cxn ang="5400000">
                  <a:pos x="wd2" y="hd2"/>
                </a:cxn>
                <a:cxn ang="10800000">
                  <a:pos x="wd2" y="hd2"/>
                </a:cxn>
                <a:cxn ang="16200000">
                  <a:pos x="wd2" y="hd2"/>
                </a:cxn>
              </a:cxnLst>
              <a:rect l="0" t="0" r="r" b="b"/>
              <a:pathLst>
                <a:path w="21600" h="21600" extrusionOk="0">
                  <a:moveTo>
                    <a:pt x="4084" y="0"/>
                  </a:moveTo>
                  <a:cubicBezTo>
                    <a:pt x="3708" y="0"/>
                    <a:pt x="3426" y="1"/>
                    <a:pt x="3186" y="22"/>
                  </a:cubicBezTo>
                  <a:cubicBezTo>
                    <a:pt x="2947" y="44"/>
                    <a:pt x="2752" y="86"/>
                    <a:pt x="2551" y="172"/>
                  </a:cubicBezTo>
                  <a:cubicBezTo>
                    <a:pt x="2330" y="279"/>
                    <a:pt x="2132" y="450"/>
                    <a:pt x="1969" y="668"/>
                  </a:cubicBezTo>
                  <a:cubicBezTo>
                    <a:pt x="1807" y="886"/>
                    <a:pt x="1680" y="1151"/>
                    <a:pt x="1599" y="1447"/>
                  </a:cubicBezTo>
                  <a:cubicBezTo>
                    <a:pt x="1535" y="1718"/>
                    <a:pt x="1503" y="1981"/>
                    <a:pt x="1487" y="2302"/>
                  </a:cubicBezTo>
                  <a:cubicBezTo>
                    <a:pt x="1471" y="2622"/>
                    <a:pt x="1471" y="3001"/>
                    <a:pt x="1471" y="3503"/>
                  </a:cubicBezTo>
                  <a:lnTo>
                    <a:pt x="1471" y="16968"/>
                  </a:lnTo>
                  <a:lnTo>
                    <a:pt x="448" y="16968"/>
                  </a:lnTo>
                  <a:cubicBezTo>
                    <a:pt x="319" y="16955"/>
                    <a:pt x="194" y="17024"/>
                    <a:pt x="107" y="17152"/>
                  </a:cubicBezTo>
                  <a:cubicBezTo>
                    <a:pt x="40" y="17252"/>
                    <a:pt x="1" y="17381"/>
                    <a:pt x="0" y="17516"/>
                  </a:cubicBezTo>
                  <a:lnTo>
                    <a:pt x="0" y="18593"/>
                  </a:lnTo>
                  <a:cubicBezTo>
                    <a:pt x="17" y="19255"/>
                    <a:pt x="192" y="19892"/>
                    <a:pt x="500" y="20411"/>
                  </a:cubicBezTo>
                  <a:cubicBezTo>
                    <a:pt x="937" y="21149"/>
                    <a:pt x="1598" y="21586"/>
                    <a:pt x="2301" y="21600"/>
                  </a:cubicBezTo>
                  <a:lnTo>
                    <a:pt x="19327" y="21600"/>
                  </a:lnTo>
                  <a:cubicBezTo>
                    <a:pt x="19855" y="21587"/>
                    <a:pt x="20364" y="21332"/>
                    <a:pt x="20768" y="20877"/>
                  </a:cubicBezTo>
                  <a:cubicBezTo>
                    <a:pt x="21282" y="20299"/>
                    <a:pt x="21585" y="19452"/>
                    <a:pt x="21600" y="18553"/>
                  </a:cubicBezTo>
                  <a:lnTo>
                    <a:pt x="21600" y="17426"/>
                  </a:lnTo>
                  <a:cubicBezTo>
                    <a:pt x="21598" y="17294"/>
                    <a:pt x="21555" y="17170"/>
                    <a:pt x="21480" y="17083"/>
                  </a:cubicBezTo>
                  <a:cubicBezTo>
                    <a:pt x="21411" y="17003"/>
                    <a:pt x="21321" y="16962"/>
                    <a:pt x="21230" y="16969"/>
                  </a:cubicBezTo>
                  <a:lnTo>
                    <a:pt x="12561" y="16969"/>
                  </a:lnTo>
                  <a:cubicBezTo>
                    <a:pt x="12480" y="16971"/>
                    <a:pt x="12401" y="17012"/>
                    <a:pt x="12340" y="17084"/>
                  </a:cubicBezTo>
                  <a:cubicBezTo>
                    <a:pt x="12266" y="17173"/>
                    <a:pt x="12223" y="17299"/>
                    <a:pt x="12223" y="17432"/>
                  </a:cubicBezTo>
                  <a:lnTo>
                    <a:pt x="12223" y="17684"/>
                  </a:lnTo>
                  <a:cubicBezTo>
                    <a:pt x="12220" y="17872"/>
                    <a:pt x="12169" y="18053"/>
                    <a:pt x="12079" y="18198"/>
                  </a:cubicBezTo>
                  <a:cubicBezTo>
                    <a:pt x="11964" y="18382"/>
                    <a:pt x="11796" y="18492"/>
                    <a:pt x="11616" y="18499"/>
                  </a:cubicBezTo>
                  <a:lnTo>
                    <a:pt x="10017" y="18499"/>
                  </a:lnTo>
                  <a:cubicBezTo>
                    <a:pt x="9811" y="18501"/>
                    <a:pt x="9617" y="18366"/>
                    <a:pt x="9499" y="18139"/>
                  </a:cubicBezTo>
                  <a:cubicBezTo>
                    <a:pt x="9426" y="17998"/>
                    <a:pt x="9387" y="17829"/>
                    <a:pt x="9389" y="17657"/>
                  </a:cubicBezTo>
                  <a:lnTo>
                    <a:pt x="9389" y="17397"/>
                  </a:lnTo>
                  <a:cubicBezTo>
                    <a:pt x="9385" y="17277"/>
                    <a:pt x="9346" y="17164"/>
                    <a:pt x="9279" y="17084"/>
                  </a:cubicBezTo>
                  <a:cubicBezTo>
                    <a:pt x="9221" y="17013"/>
                    <a:pt x="9147" y="16972"/>
                    <a:pt x="9069" y="16968"/>
                  </a:cubicBezTo>
                  <a:lnTo>
                    <a:pt x="2312" y="16968"/>
                  </a:lnTo>
                  <a:lnTo>
                    <a:pt x="2312" y="2981"/>
                  </a:lnTo>
                  <a:cubicBezTo>
                    <a:pt x="2312" y="2708"/>
                    <a:pt x="2312" y="2503"/>
                    <a:pt x="2321" y="2329"/>
                  </a:cubicBezTo>
                  <a:cubicBezTo>
                    <a:pt x="2329" y="2154"/>
                    <a:pt x="2347" y="2012"/>
                    <a:pt x="2382" y="1865"/>
                  </a:cubicBezTo>
                  <a:cubicBezTo>
                    <a:pt x="2425" y="1704"/>
                    <a:pt x="2494" y="1561"/>
                    <a:pt x="2583" y="1443"/>
                  </a:cubicBezTo>
                  <a:cubicBezTo>
                    <a:pt x="2671" y="1325"/>
                    <a:pt x="2778" y="1232"/>
                    <a:pt x="2898" y="1174"/>
                  </a:cubicBezTo>
                  <a:cubicBezTo>
                    <a:pt x="3007" y="1127"/>
                    <a:pt x="3113" y="1105"/>
                    <a:pt x="3242" y="1093"/>
                  </a:cubicBezTo>
                  <a:cubicBezTo>
                    <a:pt x="3372" y="1081"/>
                    <a:pt x="3526" y="1081"/>
                    <a:pt x="3729" y="1081"/>
                  </a:cubicBezTo>
                  <a:lnTo>
                    <a:pt x="3736" y="1081"/>
                  </a:lnTo>
                  <a:lnTo>
                    <a:pt x="17882" y="1081"/>
                  </a:lnTo>
                  <a:cubicBezTo>
                    <a:pt x="18085" y="1081"/>
                    <a:pt x="18238" y="1080"/>
                    <a:pt x="18368" y="1092"/>
                  </a:cubicBezTo>
                  <a:cubicBezTo>
                    <a:pt x="18498" y="1104"/>
                    <a:pt x="18604" y="1127"/>
                    <a:pt x="18714" y="1174"/>
                  </a:cubicBezTo>
                  <a:cubicBezTo>
                    <a:pt x="18834" y="1232"/>
                    <a:pt x="18941" y="1325"/>
                    <a:pt x="19029" y="1443"/>
                  </a:cubicBezTo>
                  <a:cubicBezTo>
                    <a:pt x="19117" y="1561"/>
                    <a:pt x="19186" y="1704"/>
                    <a:pt x="19230" y="1865"/>
                  </a:cubicBezTo>
                  <a:cubicBezTo>
                    <a:pt x="19265" y="2012"/>
                    <a:pt x="19282" y="2154"/>
                    <a:pt x="19291" y="2329"/>
                  </a:cubicBezTo>
                  <a:cubicBezTo>
                    <a:pt x="19300" y="2504"/>
                    <a:pt x="19299" y="2712"/>
                    <a:pt x="19299" y="2989"/>
                  </a:cubicBezTo>
                  <a:lnTo>
                    <a:pt x="19299" y="13087"/>
                  </a:lnTo>
                  <a:cubicBezTo>
                    <a:pt x="19303" y="13404"/>
                    <a:pt x="19500" y="13655"/>
                    <a:pt x="19736" y="13644"/>
                  </a:cubicBezTo>
                  <a:cubicBezTo>
                    <a:pt x="19960" y="13634"/>
                    <a:pt x="20138" y="13388"/>
                    <a:pt x="20140" y="13087"/>
                  </a:cubicBezTo>
                  <a:lnTo>
                    <a:pt x="20140" y="3518"/>
                  </a:lnTo>
                  <a:cubicBezTo>
                    <a:pt x="20140" y="3008"/>
                    <a:pt x="20140" y="2626"/>
                    <a:pt x="20124" y="2303"/>
                  </a:cubicBezTo>
                  <a:cubicBezTo>
                    <a:pt x="20108" y="1981"/>
                    <a:pt x="20076" y="1718"/>
                    <a:pt x="20012" y="1447"/>
                  </a:cubicBezTo>
                  <a:cubicBezTo>
                    <a:pt x="19932" y="1151"/>
                    <a:pt x="19805" y="886"/>
                    <a:pt x="19642" y="668"/>
                  </a:cubicBezTo>
                  <a:cubicBezTo>
                    <a:pt x="19480" y="450"/>
                    <a:pt x="19282" y="279"/>
                    <a:pt x="19061" y="172"/>
                  </a:cubicBezTo>
                  <a:cubicBezTo>
                    <a:pt x="18859" y="86"/>
                    <a:pt x="18663" y="43"/>
                    <a:pt x="18423" y="21"/>
                  </a:cubicBezTo>
                  <a:cubicBezTo>
                    <a:pt x="18184" y="0"/>
                    <a:pt x="17902" y="0"/>
                    <a:pt x="17527" y="0"/>
                  </a:cubicBezTo>
                  <a:lnTo>
                    <a:pt x="4096" y="0"/>
                  </a:lnTo>
                  <a:lnTo>
                    <a:pt x="4084" y="0"/>
                  </a:lnTo>
                  <a:close/>
                  <a:moveTo>
                    <a:pt x="4027" y="2404"/>
                  </a:moveTo>
                  <a:cubicBezTo>
                    <a:pt x="3837" y="2404"/>
                    <a:pt x="3741" y="2405"/>
                    <a:pt x="3639" y="2448"/>
                  </a:cubicBezTo>
                  <a:cubicBezTo>
                    <a:pt x="3528" y="2502"/>
                    <a:pt x="3440" y="2620"/>
                    <a:pt x="3400" y="2770"/>
                  </a:cubicBezTo>
                  <a:cubicBezTo>
                    <a:pt x="3367" y="2907"/>
                    <a:pt x="3367" y="3036"/>
                    <a:pt x="3367" y="3289"/>
                  </a:cubicBezTo>
                  <a:lnTo>
                    <a:pt x="3367" y="14828"/>
                  </a:lnTo>
                  <a:cubicBezTo>
                    <a:pt x="3367" y="15085"/>
                    <a:pt x="3367" y="15214"/>
                    <a:pt x="3400" y="15351"/>
                  </a:cubicBezTo>
                  <a:cubicBezTo>
                    <a:pt x="3440" y="15501"/>
                    <a:pt x="3528" y="15618"/>
                    <a:pt x="3639" y="15673"/>
                  </a:cubicBezTo>
                  <a:cubicBezTo>
                    <a:pt x="3741" y="15716"/>
                    <a:pt x="3837" y="15716"/>
                    <a:pt x="4027" y="15716"/>
                  </a:cubicBezTo>
                  <a:lnTo>
                    <a:pt x="17725" y="15716"/>
                  </a:lnTo>
                  <a:cubicBezTo>
                    <a:pt x="17917" y="15716"/>
                    <a:pt x="18013" y="15716"/>
                    <a:pt x="18115" y="15673"/>
                  </a:cubicBezTo>
                  <a:cubicBezTo>
                    <a:pt x="18227" y="15618"/>
                    <a:pt x="18315" y="15501"/>
                    <a:pt x="18355" y="15351"/>
                  </a:cubicBezTo>
                  <a:cubicBezTo>
                    <a:pt x="18387" y="15214"/>
                    <a:pt x="18387" y="15086"/>
                    <a:pt x="18387" y="14832"/>
                  </a:cubicBezTo>
                  <a:lnTo>
                    <a:pt x="18387" y="3293"/>
                  </a:lnTo>
                  <a:cubicBezTo>
                    <a:pt x="18387" y="3036"/>
                    <a:pt x="18387" y="2907"/>
                    <a:pt x="18355" y="2770"/>
                  </a:cubicBezTo>
                  <a:cubicBezTo>
                    <a:pt x="18315" y="2620"/>
                    <a:pt x="18227" y="2502"/>
                    <a:pt x="18115" y="2448"/>
                  </a:cubicBezTo>
                  <a:cubicBezTo>
                    <a:pt x="18013" y="2404"/>
                    <a:pt x="17917" y="2404"/>
                    <a:pt x="17728" y="2404"/>
                  </a:cubicBezTo>
                  <a:lnTo>
                    <a:pt x="4030" y="2404"/>
                  </a:lnTo>
                  <a:lnTo>
                    <a:pt x="4027" y="2404"/>
                  </a:lnTo>
                  <a:close/>
                  <a:moveTo>
                    <a:pt x="4329" y="3511"/>
                  </a:moveTo>
                  <a:lnTo>
                    <a:pt x="4330" y="3511"/>
                  </a:lnTo>
                  <a:lnTo>
                    <a:pt x="17426" y="3511"/>
                  </a:lnTo>
                  <a:cubicBezTo>
                    <a:pt x="17460" y="3511"/>
                    <a:pt x="17477" y="3511"/>
                    <a:pt x="17496" y="3519"/>
                  </a:cubicBezTo>
                  <a:cubicBezTo>
                    <a:pt x="17516" y="3529"/>
                    <a:pt x="17531" y="3550"/>
                    <a:pt x="17539" y="3577"/>
                  </a:cubicBezTo>
                  <a:cubicBezTo>
                    <a:pt x="17545" y="3602"/>
                    <a:pt x="17545" y="3625"/>
                    <a:pt x="17545" y="3672"/>
                  </a:cubicBezTo>
                  <a:lnTo>
                    <a:pt x="17545" y="14450"/>
                  </a:lnTo>
                  <a:cubicBezTo>
                    <a:pt x="17545" y="14496"/>
                    <a:pt x="17545" y="14519"/>
                    <a:pt x="17539" y="14544"/>
                  </a:cubicBezTo>
                  <a:cubicBezTo>
                    <a:pt x="17531" y="14571"/>
                    <a:pt x="17516" y="14592"/>
                    <a:pt x="17496" y="14602"/>
                  </a:cubicBezTo>
                  <a:cubicBezTo>
                    <a:pt x="17477" y="14610"/>
                    <a:pt x="17460" y="14609"/>
                    <a:pt x="17425" y="14609"/>
                  </a:cubicBezTo>
                  <a:lnTo>
                    <a:pt x="16039" y="14609"/>
                  </a:lnTo>
                  <a:lnTo>
                    <a:pt x="16039" y="7765"/>
                  </a:lnTo>
                  <a:cubicBezTo>
                    <a:pt x="16039" y="7461"/>
                    <a:pt x="15855" y="7214"/>
                    <a:pt x="15628" y="7214"/>
                  </a:cubicBezTo>
                  <a:cubicBezTo>
                    <a:pt x="15402" y="7214"/>
                    <a:pt x="15217" y="7461"/>
                    <a:pt x="15217" y="7765"/>
                  </a:cubicBezTo>
                  <a:lnTo>
                    <a:pt x="15217" y="14609"/>
                  </a:lnTo>
                  <a:lnTo>
                    <a:pt x="13668" y="14609"/>
                  </a:lnTo>
                  <a:lnTo>
                    <a:pt x="13668" y="11786"/>
                  </a:lnTo>
                  <a:cubicBezTo>
                    <a:pt x="13668" y="11482"/>
                    <a:pt x="13484" y="11235"/>
                    <a:pt x="13258" y="11235"/>
                  </a:cubicBezTo>
                  <a:cubicBezTo>
                    <a:pt x="13031" y="11235"/>
                    <a:pt x="12847" y="11482"/>
                    <a:pt x="12847" y="11786"/>
                  </a:cubicBezTo>
                  <a:lnTo>
                    <a:pt x="12847" y="14609"/>
                  </a:lnTo>
                  <a:lnTo>
                    <a:pt x="11297" y="14609"/>
                  </a:lnTo>
                  <a:lnTo>
                    <a:pt x="11297" y="10366"/>
                  </a:lnTo>
                  <a:cubicBezTo>
                    <a:pt x="11297" y="10062"/>
                    <a:pt x="11113" y="9815"/>
                    <a:pt x="10886" y="9815"/>
                  </a:cubicBezTo>
                  <a:cubicBezTo>
                    <a:pt x="10660" y="9815"/>
                    <a:pt x="10476" y="10062"/>
                    <a:pt x="10476" y="10366"/>
                  </a:cubicBezTo>
                  <a:lnTo>
                    <a:pt x="10476" y="14609"/>
                  </a:lnTo>
                  <a:lnTo>
                    <a:pt x="8926" y="14609"/>
                  </a:lnTo>
                  <a:lnTo>
                    <a:pt x="8926" y="13875"/>
                  </a:lnTo>
                  <a:cubicBezTo>
                    <a:pt x="8926" y="13571"/>
                    <a:pt x="8743" y="13324"/>
                    <a:pt x="8516" y="13324"/>
                  </a:cubicBezTo>
                  <a:cubicBezTo>
                    <a:pt x="8289" y="13324"/>
                    <a:pt x="8105" y="13571"/>
                    <a:pt x="8105" y="13875"/>
                  </a:cubicBezTo>
                  <a:lnTo>
                    <a:pt x="8105" y="14609"/>
                  </a:lnTo>
                  <a:lnTo>
                    <a:pt x="6555" y="14609"/>
                  </a:lnTo>
                  <a:lnTo>
                    <a:pt x="6555" y="12061"/>
                  </a:lnTo>
                  <a:cubicBezTo>
                    <a:pt x="6555" y="11757"/>
                    <a:pt x="6372" y="11511"/>
                    <a:pt x="6145" y="11511"/>
                  </a:cubicBezTo>
                  <a:cubicBezTo>
                    <a:pt x="5918" y="11511"/>
                    <a:pt x="5734" y="11757"/>
                    <a:pt x="5734" y="12061"/>
                  </a:cubicBezTo>
                  <a:lnTo>
                    <a:pt x="5734" y="14609"/>
                  </a:lnTo>
                  <a:lnTo>
                    <a:pt x="4329" y="14609"/>
                  </a:lnTo>
                  <a:cubicBezTo>
                    <a:pt x="4295" y="14609"/>
                    <a:pt x="4278" y="14610"/>
                    <a:pt x="4259" y="14602"/>
                  </a:cubicBezTo>
                  <a:cubicBezTo>
                    <a:pt x="4239" y="14592"/>
                    <a:pt x="4223" y="14571"/>
                    <a:pt x="4216" y="14544"/>
                  </a:cubicBezTo>
                  <a:cubicBezTo>
                    <a:pt x="4210" y="14519"/>
                    <a:pt x="4210" y="14496"/>
                    <a:pt x="4210" y="14449"/>
                  </a:cubicBezTo>
                  <a:lnTo>
                    <a:pt x="4210" y="3671"/>
                  </a:lnTo>
                  <a:cubicBezTo>
                    <a:pt x="4210" y="3625"/>
                    <a:pt x="4210" y="3602"/>
                    <a:pt x="4216" y="3577"/>
                  </a:cubicBezTo>
                  <a:cubicBezTo>
                    <a:pt x="4223" y="3550"/>
                    <a:pt x="4239" y="3529"/>
                    <a:pt x="4259" y="3519"/>
                  </a:cubicBezTo>
                  <a:cubicBezTo>
                    <a:pt x="4277" y="3511"/>
                    <a:pt x="4295" y="3511"/>
                    <a:pt x="4329" y="3511"/>
                  </a:cubicBezTo>
                  <a:close/>
                  <a:moveTo>
                    <a:pt x="15628" y="5213"/>
                  </a:moveTo>
                  <a:cubicBezTo>
                    <a:pt x="15402" y="5213"/>
                    <a:pt x="15217" y="5459"/>
                    <a:pt x="15217" y="5763"/>
                  </a:cubicBezTo>
                  <a:lnTo>
                    <a:pt x="15217" y="5811"/>
                  </a:lnTo>
                  <a:cubicBezTo>
                    <a:pt x="15217" y="6115"/>
                    <a:pt x="15402" y="6361"/>
                    <a:pt x="15628" y="6361"/>
                  </a:cubicBezTo>
                  <a:cubicBezTo>
                    <a:pt x="15855" y="6361"/>
                    <a:pt x="16039" y="6115"/>
                    <a:pt x="16039" y="5811"/>
                  </a:cubicBezTo>
                  <a:lnTo>
                    <a:pt x="16039" y="5763"/>
                  </a:lnTo>
                  <a:cubicBezTo>
                    <a:pt x="16039" y="5459"/>
                    <a:pt x="15855" y="5213"/>
                    <a:pt x="15628" y="5213"/>
                  </a:cubicBezTo>
                  <a:close/>
                  <a:moveTo>
                    <a:pt x="10886" y="7815"/>
                  </a:moveTo>
                  <a:cubicBezTo>
                    <a:pt x="10660" y="7815"/>
                    <a:pt x="10476" y="8061"/>
                    <a:pt x="10476" y="8365"/>
                  </a:cubicBezTo>
                  <a:lnTo>
                    <a:pt x="10476" y="8413"/>
                  </a:lnTo>
                  <a:cubicBezTo>
                    <a:pt x="10476" y="8717"/>
                    <a:pt x="10660" y="8963"/>
                    <a:pt x="10886" y="8963"/>
                  </a:cubicBezTo>
                  <a:cubicBezTo>
                    <a:pt x="11113" y="8963"/>
                    <a:pt x="11297" y="8717"/>
                    <a:pt x="11297" y="8413"/>
                  </a:cubicBezTo>
                  <a:lnTo>
                    <a:pt x="11297" y="8365"/>
                  </a:lnTo>
                  <a:cubicBezTo>
                    <a:pt x="11297" y="8061"/>
                    <a:pt x="11113" y="7815"/>
                    <a:pt x="10886" y="7815"/>
                  </a:cubicBezTo>
                  <a:close/>
                  <a:moveTo>
                    <a:pt x="13258" y="9234"/>
                  </a:moveTo>
                  <a:cubicBezTo>
                    <a:pt x="13031" y="9234"/>
                    <a:pt x="12847" y="9480"/>
                    <a:pt x="12847" y="9784"/>
                  </a:cubicBezTo>
                  <a:lnTo>
                    <a:pt x="12847" y="9832"/>
                  </a:lnTo>
                  <a:cubicBezTo>
                    <a:pt x="12847" y="10136"/>
                    <a:pt x="13031" y="10382"/>
                    <a:pt x="13258" y="10382"/>
                  </a:cubicBezTo>
                  <a:cubicBezTo>
                    <a:pt x="13484" y="10382"/>
                    <a:pt x="13668" y="10136"/>
                    <a:pt x="13668" y="9832"/>
                  </a:cubicBezTo>
                  <a:lnTo>
                    <a:pt x="13668" y="9784"/>
                  </a:lnTo>
                  <a:cubicBezTo>
                    <a:pt x="13668" y="9480"/>
                    <a:pt x="13484" y="9234"/>
                    <a:pt x="13258" y="9234"/>
                  </a:cubicBezTo>
                  <a:close/>
                  <a:moveTo>
                    <a:pt x="6145" y="9510"/>
                  </a:moveTo>
                  <a:cubicBezTo>
                    <a:pt x="5918" y="9510"/>
                    <a:pt x="5734" y="9756"/>
                    <a:pt x="5734" y="10060"/>
                  </a:cubicBezTo>
                  <a:lnTo>
                    <a:pt x="5734" y="10108"/>
                  </a:lnTo>
                  <a:cubicBezTo>
                    <a:pt x="5734" y="10412"/>
                    <a:pt x="5918" y="10658"/>
                    <a:pt x="6145" y="10658"/>
                  </a:cubicBezTo>
                  <a:cubicBezTo>
                    <a:pt x="6372" y="10658"/>
                    <a:pt x="6555" y="10412"/>
                    <a:pt x="6555" y="10108"/>
                  </a:cubicBezTo>
                  <a:lnTo>
                    <a:pt x="6555" y="10060"/>
                  </a:lnTo>
                  <a:cubicBezTo>
                    <a:pt x="6555" y="9756"/>
                    <a:pt x="6372" y="9510"/>
                    <a:pt x="6145" y="9510"/>
                  </a:cubicBezTo>
                  <a:close/>
                  <a:moveTo>
                    <a:pt x="8516" y="11324"/>
                  </a:moveTo>
                  <a:cubicBezTo>
                    <a:pt x="8289" y="11324"/>
                    <a:pt x="8105" y="11570"/>
                    <a:pt x="8105" y="11874"/>
                  </a:cubicBezTo>
                  <a:lnTo>
                    <a:pt x="8105" y="11921"/>
                  </a:lnTo>
                  <a:cubicBezTo>
                    <a:pt x="8105" y="12225"/>
                    <a:pt x="8289" y="12471"/>
                    <a:pt x="8516" y="12471"/>
                  </a:cubicBezTo>
                  <a:cubicBezTo>
                    <a:pt x="8743" y="12471"/>
                    <a:pt x="8926" y="12225"/>
                    <a:pt x="8926" y="11921"/>
                  </a:cubicBezTo>
                  <a:lnTo>
                    <a:pt x="8926" y="11874"/>
                  </a:lnTo>
                  <a:cubicBezTo>
                    <a:pt x="8926" y="11570"/>
                    <a:pt x="8743" y="11324"/>
                    <a:pt x="8516" y="11324"/>
                  </a:cubicBezTo>
                  <a:close/>
                  <a:moveTo>
                    <a:pt x="19662" y="14793"/>
                  </a:moveTo>
                  <a:cubicBezTo>
                    <a:pt x="19550" y="14793"/>
                    <a:pt x="19438" y="14850"/>
                    <a:pt x="19352" y="14964"/>
                  </a:cubicBezTo>
                  <a:cubicBezTo>
                    <a:pt x="19182" y="15193"/>
                    <a:pt x="19182" y="15564"/>
                    <a:pt x="19352" y="15793"/>
                  </a:cubicBezTo>
                  <a:cubicBezTo>
                    <a:pt x="19523" y="16021"/>
                    <a:pt x="19800" y="16021"/>
                    <a:pt x="19970" y="15793"/>
                  </a:cubicBezTo>
                  <a:cubicBezTo>
                    <a:pt x="20141" y="15564"/>
                    <a:pt x="20141" y="15193"/>
                    <a:pt x="19970" y="14964"/>
                  </a:cubicBezTo>
                  <a:cubicBezTo>
                    <a:pt x="19885" y="14850"/>
                    <a:pt x="19773" y="14793"/>
                    <a:pt x="19662" y="14793"/>
                  </a:cubicBezTo>
                  <a:close/>
                  <a:moveTo>
                    <a:pt x="13008" y="18077"/>
                  </a:moveTo>
                  <a:lnTo>
                    <a:pt x="20770" y="18077"/>
                  </a:lnTo>
                  <a:lnTo>
                    <a:pt x="20770" y="18505"/>
                  </a:lnTo>
                  <a:cubicBezTo>
                    <a:pt x="20761" y="19013"/>
                    <a:pt x="20612" y="19498"/>
                    <a:pt x="20351" y="19867"/>
                  </a:cubicBezTo>
                  <a:cubicBezTo>
                    <a:pt x="20076" y="20256"/>
                    <a:pt x="19697" y="20486"/>
                    <a:pt x="19297" y="20506"/>
                  </a:cubicBezTo>
                  <a:lnTo>
                    <a:pt x="2309" y="20506"/>
                  </a:lnTo>
                  <a:cubicBezTo>
                    <a:pt x="1854" y="20501"/>
                    <a:pt x="1427" y="20216"/>
                    <a:pt x="1150" y="19734"/>
                  </a:cubicBezTo>
                  <a:cubicBezTo>
                    <a:pt x="963" y="19408"/>
                    <a:pt x="857" y="19012"/>
                    <a:pt x="849" y="18601"/>
                  </a:cubicBezTo>
                  <a:lnTo>
                    <a:pt x="849" y="18087"/>
                  </a:lnTo>
                  <a:lnTo>
                    <a:pt x="8586" y="18087"/>
                  </a:lnTo>
                  <a:cubicBezTo>
                    <a:pt x="8658" y="18462"/>
                    <a:pt x="8811" y="18800"/>
                    <a:pt x="9025" y="19060"/>
                  </a:cubicBezTo>
                  <a:cubicBezTo>
                    <a:pt x="9298" y="19393"/>
                    <a:pt x="9654" y="19578"/>
                    <a:pt x="10023" y="19579"/>
                  </a:cubicBezTo>
                  <a:lnTo>
                    <a:pt x="11549" y="19579"/>
                  </a:lnTo>
                  <a:cubicBezTo>
                    <a:pt x="11928" y="19577"/>
                    <a:pt x="12293" y="19385"/>
                    <a:pt x="12572" y="19042"/>
                  </a:cubicBezTo>
                  <a:cubicBezTo>
                    <a:pt x="12783" y="18782"/>
                    <a:pt x="12934" y="18447"/>
                    <a:pt x="13008" y="18077"/>
                  </a:cubicBez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grpSp>
        <p:nvGrpSpPr>
          <p:cNvPr id="7" name="Group 6"/>
          <p:cNvGrpSpPr/>
          <p:nvPr/>
        </p:nvGrpSpPr>
        <p:grpSpPr>
          <a:xfrm>
            <a:off x="15587474" y="2415800"/>
            <a:ext cx="6569896" cy="9552619"/>
            <a:chOff x="15587474" y="2415800"/>
            <a:chExt cx="6569896" cy="9552619"/>
          </a:xfrm>
        </p:grpSpPr>
        <p:grpSp>
          <p:nvGrpSpPr>
            <p:cNvPr id="5" name="Group 4"/>
            <p:cNvGrpSpPr/>
            <p:nvPr/>
          </p:nvGrpSpPr>
          <p:grpSpPr>
            <a:xfrm>
              <a:off x="15587474" y="4880972"/>
              <a:ext cx="6569896" cy="7087447"/>
              <a:chOff x="17811750" y="5031632"/>
              <a:chExt cx="4929188" cy="7087446"/>
            </a:xfrm>
          </p:grpSpPr>
          <p:sp>
            <p:nvSpPr>
              <p:cNvPr id="65" name="Text Box 2"/>
              <p:cNvSpPr txBox="1">
                <a:spLocks/>
              </p:cNvSpPr>
              <p:nvPr/>
            </p:nvSpPr>
            <p:spPr bwMode="auto">
              <a:xfrm>
                <a:off x="17811750" y="5031632"/>
                <a:ext cx="4929188"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p>
              <a:p>
                <a:pPr algn="ctr" eaLnBrk="1">
                  <a:defRPr/>
                </a:pPr>
                <a:r>
                  <a:rPr lang="en-US" altLang="x-none" sz="3600" i="1" dirty="0">
                    <a:solidFill>
                      <a:srgbClr val="FFC000"/>
                    </a:solidFill>
                    <a:latin typeface="Dosis" charset="0"/>
                    <a:ea typeface="Dosis" charset="0"/>
                    <a:cs typeface="Dosis" charset="0"/>
                    <a:sym typeface="Poppins SemiBold" charset="0"/>
                  </a:rPr>
                  <a:t>Blue Chips</a:t>
                </a:r>
                <a:endParaRPr lang="x-none" altLang="x-none" sz="3600" i="1" dirty="0">
                  <a:solidFill>
                    <a:srgbClr val="FFC000"/>
                  </a:solidFill>
                  <a:latin typeface="Dosis" charset="0"/>
                  <a:ea typeface="Dosis" charset="0"/>
                  <a:cs typeface="Dosis" charset="0"/>
                  <a:sym typeface="Poppins SemiBold" charset="0"/>
                </a:endParaRPr>
              </a:p>
            </p:txBody>
          </p:sp>
          <p:sp>
            <p:nvSpPr>
              <p:cNvPr id="66" name="Rectangle 65"/>
              <p:cNvSpPr/>
              <p:nvPr/>
            </p:nvSpPr>
            <p:spPr bwMode="auto">
              <a:xfrm>
                <a:off x="18199100" y="6117436"/>
                <a:ext cx="4154487" cy="6001642"/>
              </a:xfrm>
              <a:prstGeom prst="rect">
                <a:avLst/>
              </a:prstGeom>
            </p:spPr>
            <p:txBody>
              <a:bodyPr>
                <a:spAutoFit/>
              </a:bodyPr>
              <a:lstStyle/>
              <a:p>
                <a:pPr algn="ctr">
                  <a:lnSpc>
                    <a:spcPct val="150000"/>
                  </a:lnSpc>
                  <a:defRPr/>
                </a:pPr>
                <a:r>
                  <a:rPr lang="sv-SE" sz="3200" dirty="0">
                    <a:solidFill>
                      <a:schemeClr val="tx1">
                        <a:lumMod val="50000"/>
                      </a:schemeClr>
                    </a:solidFill>
                    <a:latin typeface="Dosis" charset="0"/>
                    <a:ea typeface="Dosis" charset="0"/>
                    <a:cs typeface="Dosis" charset="0"/>
                  </a:rPr>
                  <a:t>Reksadana yang melakukan investasi hanya pada saham perusahaan yang termasuk dalam kategori Blue Chip atau perusahaan besar dan mapan dengan kemungkinan pertumbuhan dan pembagian </a:t>
                </a:r>
                <a:r>
                  <a:rPr lang="sv-SE" sz="3200" dirty="0" smtClean="0">
                    <a:solidFill>
                      <a:schemeClr val="tx1">
                        <a:lumMod val="50000"/>
                      </a:schemeClr>
                    </a:solidFill>
                    <a:latin typeface="Dosis" charset="0"/>
                    <a:ea typeface="Dosis" charset="0"/>
                    <a:cs typeface="Dosis" charset="0"/>
                  </a:rPr>
                  <a:t>bunga yang </a:t>
                </a:r>
                <a:r>
                  <a:rPr lang="sv-SE" sz="3200" dirty="0">
                    <a:solidFill>
                      <a:schemeClr val="tx1">
                        <a:lumMod val="50000"/>
                      </a:schemeClr>
                    </a:solidFill>
                    <a:latin typeface="Dosis" charset="0"/>
                    <a:ea typeface="Dosis" charset="0"/>
                    <a:cs typeface="Dosis" charset="0"/>
                  </a:rPr>
                  <a:t>relatif besar.</a:t>
                </a:r>
              </a:p>
            </p:txBody>
          </p:sp>
        </p:grpSp>
        <p:sp>
          <p:nvSpPr>
            <p:cNvPr id="22" name="Shape"/>
            <p:cNvSpPr/>
            <p:nvPr/>
          </p:nvSpPr>
          <p:spPr>
            <a:xfrm>
              <a:off x="17818981" y="2415800"/>
              <a:ext cx="2106886" cy="2195664"/>
            </a:xfrm>
            <a:custGeom>
              <a:avLst/>
              <a:gdLst/>
              <a:ahLst/>
              <a:cxnLst>
                <a:cxn ang="0">
                  <a:pos x="wd2" y="hd2"/>
                </a:cxn>
                <a:cxn ang="5400000">
                  <a:pos x="wd2" y="hd2"/>
                </a:cxn>
                <a:cxn ang="10800000">
                  <a:pos x="wd2" y="hd2"/>
                </a:cxn>
                <a:cxn ang="16200000">
                  <a:pos x="wd2" y="hd2"/>
                </a:cxn>
              </a:cxnLst>
              <a:rect l="0" t="0" r="r" b="b"/>
              <a:pathLst>
                <a:path w="21494" h="21559" extrusionOk="0">
                  <a:moveTo>
                    <a:pt x="10741" y="0"/>
                  </a:moveTo>
                  <a:cubicBezTo>
                    <a:pt x="10602" y="0"/>
                    <a:pt x="10463" y="40"/>
                    <a:pt x="10356" y="121"/>
                  </a:cubicBezTo>
                  <a:cubicBezTo>
                    <a:pt x="10144" y="284"/>
                    <a:pt x="10144" y="547"/>
                    <a:pt x="10356" y="709"/>
                  </a:cubicBezTo>
                  <a:cubicBezTo>
                    <a:pt x="10569" y="871"/>
                    <a:pt x="10914" y="871"/>
                    <a:pt x="11126" y="709"/>
                  </a:cubicBezTo>
                  <a:cubicBezTo>
                    <a:pt x="11339" y="547"/>
                    <a:pt x="11339" y="284"/>
                    <a:pt x="11126" y="121"/>
                  </a:cubicBezTo>
                  <a:cubicBezTo>
                    <a:pt x="11020" y="40"/>
                    <a:pt x="10881" y="0"/>
                    <a:pt x="10741" y="0"/>
                  </a:cubicBezTo>
                  <a:close/>
                  <a:moveTo>
                    <a:pt x="5253" y="1005"/>
                  </a:moveTo>
                  <a:cubicBezTo>
                    <a:pt x="5113" y="1005"/>
                    <a:pt x="4974" y="1046"/>
                    <a:pt x="4868" y="1128"/>
                  </a:cubicBezTo>
                  <a:cubicBezTo>
                    <a:pt x="4655" y="1290"/>
                    <a:pt x="4655" y="1552"/>
                    <a:pt x="4868" y="1715"/>
                  </a:cubicBezTo>
                  <a:cubicBezTo>
                    <a:pt x="5080" y="1877"/>
                    <a:pt x="5425" y="1877"/>
                    <a:pt x="5638" y="1715"/>
                  </a:cubicBezTo>
                  <a:cubicBezTo>
                    <a:pt x="5850" y="1552"/>
                    <a:pt x="5850" y="1290"/>
                    <a:pt x="5638" y="1128"/>
                  </a:cubicBezTo>
                  <a:cubicBezTo>
                    <a:pt x="5531" y="1046"/>
                    <a:pt x="5392" y="1005"/>
                    <a:pt x="5253" y="1005"/>
                  </a:cubicBezTo>
                  <a:close/>
                  <a:moveTo>
                    <a:pt x="16608" y="1015"/>
                  </a:moveTo>
                  <a:cubicBezTo>
                    <a:pt x="16469" y="1015"/>
                    <a:pt x="16329" y="1056"/>
                    <a:pt x="16223" y="1137"/>
                  </a:cubicBezTo>
                  <a:cubicBezTo>
                    <a:pt x="16011" y="1299"/>
                    <a:pt x="16011" y="1562"/>
                    <a:pt x="16223" y="1724"/>
                  </a:cubicBezTo>
                  <a:cubicBezTo>
                    <a:pt x="16436" y="1886"/>
                    <a:pt x="16780" y="1886"/>
                    <a:pt x="16992" y="1724"/>
                  </a:cubicBezTo>
                  <a:cubicBezTo>
                    <a:pt x="17205" y="1562"/>
                    <a:pt x="17205" y="1299"/>
                    <a:pt x="16992" y="1137"/>
                  </a:cubicBezTo>
                  <a:cubicBezTo>
                    <a:pt x="16886" y="1056"/>
                    <a:pt x="16747" y="1015"/>
                    <a:pt x="16608" y="1015"/>
                  </a:cubicBezTo>
                  <a:close/>
                  <a:moveTo>
                    <a:pt x="10838" y="1758"/>
                  </a:moveTo>
                  <a:cubicBezTo>
                    <a:pt x="8356" y="1755"/>
                    <a:pt x="5902" y="2648"/>
                    <a:pt x="4273" y="4346"/>
                  </a:cubicBezTo>
                  <a:cubicBezTo>
                    <a:pt x="2854" y="5825"/>
                    <a:pt x="2425" y="7672"/>
                    <a:pt x="3015" y="9417"/>
                  </a:cubicBezTo>
                  <a:cubicBezTo>
                    <a:pt x="3207" y="9985"/>
                    <a:pt x="3509" y="10534"/>
                    <a:pt x="3929" y="11043"/>
                  </a:cubicBezTo>
                  <a:cubicBezTo>
                    <a:pt x="4141" y="11300"/>
                    <a:pt x="4382" y="11545"/>
                    <a:pt x="4648" y="11777"/>
                  </a:cubicBezTo>
                  <a:cubicBezTo>
                    <a:pt x="4925" y="12019"/>
                    <a:pt x="5228" y="12247"/>
                    <a:pt x="5510" y="12487"/>
                  </a:cubicBezTo>
                  <a:cubicBezTo>
                    <a:pt x="5801" y="12735"/>
                    <a:pt x="6071" y="12998"/>
                    <a:pt x="6262" y="13297"/>
                  </a:cubicBezTo>
                  <a:cubicBezTo>
                    <a:pt x="6456" y="13601"/>
                    <a:pt x="6563" y="13932"/>
                    <a:pt x="6575" y="14270"/>
                  </a:cubicBezTo>
                  <a:lnTo>
                    <a:pt x="6575" y="15393"/>
                  </a:lnTo>
                  <a:cubicBezTo>
                    <a:pt x="6578" y="15680"/>
                    <a:pt x="6695" y="15958"/>
                    <a:pt x="6912" y="16192"/>
                  </a:cubicBezTo>
                  <a:cubicBezTo>
                    <a:pt x="7059" y="16352"/>
                    <a:pt x="7247" y="16482"/>
                    <a:pt x="7459" y="16582"/>
                  </a:cubicBezTo>
                  <a:lnTo>
                    <a:pt x="7459" y="17908"/>
                  </a:lnTo>
                  <a:cubicBezTo>
                    <a:pt x="7459" y="18512"/>
                    <a:pt x="7458" y="18815"/>
                    <a:pt x="7591" y="19135"/>
                  </a:cubicBezTo>
                  <a:cubicBezTo>
                    <a:pt x="7758" y="19487"/>
                    <a:pt x="8121" y="19763"/>
                    <a:pt x="8581" y="19891"/>
                  </a:cubicBezTo>
                  <a:cubicBezTo>
                    <a:pt x="9001" y="19993"/>
                    <a:pt x="9397" y="19992"/>
                    <a:pt x="10176" y="19992"/>
                  </a:cubicBezTo>
                  <a:lnTo>
                    <a:pt x="11467" y="19992"/>
                  </a:lnTo>
                  <a:cubicBezTo>
                    <a:pt x="12259" y="19992"/>
                    <a:pt x="12655" y="19993"/>
                    <a:pt x="13075" y="19891"/>
                  </a:cubicBezTo>
                  <a:cubicBezTo>
                    <a:pt x="13535" y="19763"/>
                    <a:pt x="13897" y="19487"/>
                    <a:pt x="14064" y="19135"/>
                  </a:cubicBezTo>
                  <a:cubicBezTo>
                    <a:pt x="14197" y="18815"/>
                    <a:pt x="14197" y="18513"/>
                    <a:pt x="14197" y="17918"/>
                  </a:cubicBezTo>
                  <a:lnTo>
                    <a:pt x="14197" y="16579"/>
                  </a:lnTo>
                  <a:cubicBezTo>
                    <a:pt x="14407" y="16479"/>
                    <a:pt x="14593" y="16350"/>
                    <a:pt x="14739" y="16192"/>
                  </a:cubicBezTo>
                  <a:cubicBezTo>
                    <a:pt x="14955" y="15958"/>
                    <a:pt x="15072" y="15680"/>
                    <a:pt x="15075" y="15393"/>
                  </a:cubicBezTo>
                  <a:lnTo>
                    <a:pt x="15075" y="14270"/>
                  </a:lnTo>
                  <a:cubicBezTo>
                    <a:pt x="15087" y="13932"/>
                    <a:pt x="15194" y="13601"/>
                    <a:pt x="15389" y="13297"/>
                  </a:cubicBezTo>
                  <a:cubicBezTo>
                    <a:pt x="15580" y="12998"/>
                    <a:pt x="15850" y="12735"/>
                    <a:pt x="16140" y="12487"/>
                  </a:cubicBezTo>
                  <a:cubicBezTo>
                    <a:pt x="16423" y="12247"/>
                    <a:pt x="16725" y="12019"/>
                    <a:pt x="17003" y="11777"/>
                  </a:cubicBezTo>
                  <a:cubicBezTo>
                    <a:pt x="17268" y="11545"/>
                    <a:pt x="17509" y="11300"/>
                    <a:pt x="17721" y="11043"/>
                  </a:cubicBezTo>
                  <a:cubicBezTo>
                    <a:pt x="18142" y="10534"/>
                    <a:pt x="18442" y="9985"/>
                    <a:pt x="18634" y="9417"/>
                  </a:cubicBezTo>
                  <a:cubicBezTo>
                    <a:pt x="19224" y="7672"/>
                    <a:pt x="18796" y="5825"/>
                    <a:pt x="17377" y="4346"/>
                  </a:cubicBezTo>
                  <a:cubicBezTo>
                    <a:pt x="15754" y="2654"/>
                    <a:pt x="13312" y="1761"/>
                    <a:pt x="10838" y="1758"/>
                  </a:cubicBezTo>
                  <a:close/>
                  <a:moveTo>
                    <a:pt x="10825" y="2600"/>
                  </a:moveTo>
                  <a:cubicBezTo>
                    <a:pt x="11905" y="2600"/>
                    <a:pt x="12985" y="2789"/>
                    <a:pt x="13967" y="3169"/>
                  </a:cubicBezTo>
                  <a:cubicBezTo>
                    <a:pt x="14959" y="3552"/>
                    <a:pt x="15821" y="4119"/>
                    <a:pt x="16478" y="4825"/>
                  </a:cubicBezTo>
                  <a:cubicBezTo>
                    <a:pt x="17536" y="5963"/>
                    <a:pt x="17977" y="7277"/>
                    <a:pt x="17726" y="8618"/>
                  </a:cubicBezTo>
                  <a:cubicBezTo>
                    <a:pt x="17604" y="9269"/>
                    <a:pt x="17318" y="9905"/>
                    <a:pt x="16875" y="10499"/>
                  </a:cubicBezTo>
                  <a:cubicBezTo>
                    <a:pt x="16667" y="10778"/>
                    <a:pt x="16425" y="11045"/>
                    <a:pt x="16149" y="11294"/>
                  </a:cubicBezTo>
                  <a:cubicBezTo>
                    <a:pt x="15866" y="11550"/>
                    <a:pt x="15548" y="11785"/>
                    <a:pt x="15258" y="12035"/>
                  </a:cubicBezTo>
                  <a:cubicBezTo>
                    <a:pt x="14914" y="12331"/>
                    <a:pt x="14612" y="12655"/>
                    <a:pt x="14394" y="13013"/>
                  </a:cubicBezTo>
                  <a:cubicBezTo>
                    <a:pt x="14166" y="13388"/>
                    <a:pt x="14037" y="13792"/>
                    <a:pt x="14013" y="14205"/>
                  </a:cubicBezTo>
                  <a:lnTo>
                    <a:pt x="14013" y="15262"/>
                  </a:lnTo>
                  <a:cubicBezTo>
                    <a:pt x="14024" y="15419"/>
                    <a:pt x="13962" y="15575"/>
                    <a:pt x="13837" y="15700"/>
                  </a:cubicBezTo>
                  <a:cubicBezTo>
                    <a:pt x="13687" y="15852"/>
                    <a:pt x="13461" y="15947"/>
                    <a:pt x="13213" y="15964"/>
                  </a:cubicBezTo>
                  <a:lnTo>
                    <a:pt x="11499" y="15964"/>
                  </a:lnTo>
                  <a:lnTo>
                    <a:pt x="11352" y="15964"/>
                  </a:lnTo>
                  <a:lnTo>
                    <a:pt x="11352" y="14591"/>
                  </a:lnTo>
                  <a:cubicBezTo>
                    <a:pt x="11352" y="14370"/>
                    <a:pt x="11117" y="14191"/>
                    <a:pt x="10828" y="14191"/>
                  </a:cubicBezTo>
                  <a:cubicBezTo>
                    <a:pt x="10539" y="14191"/>
                    <a:pt x="10304" y="14370"/>
                    <a:pt x="10304" y="14591"/>
                  </a:cubicBezTo>
                  <a:lnTo>
                    <a:pt x="10304" y="15964"/>
                  </a:lnTo>
                  <a:lnTo>
                    <a:pt x="10151" y="15964"/>
                  </a:lnTo>
                  <a:lnTo>
                    <a:pt x="8437" y="15964"/>
                  </a:lnTo>
                  <a:cubicBezTo>
                    <a:pt x="8190" y="15947"/>
                    <a:pt x="7963" y="15852"/>
                    <a:pt x="7813" y="15700"/>
                  </a:cubicBezTo>
                  <a:cubicBezTo>
                    <a:pt x="7688" y="15575"/>
                    <a:pt x="7626" y="15419"/>
                    <a:pt x="7638" y="15262"/>
                  </a:cubicBezTo>
                  <a:lnTo>
                    <a:pt x="7638" y="14205"/>
                  </a:lnTo>
                  <a:cubicBezTo>
                    <a:pt x="7613" y="13792"/>
                    <a:pt x="7485" y="13388"/>
                    <a:pt x="7257" y="13013"/>
                  </a:cubicBezTo>
                  <a:cubicBezTo>
                    <a:pt x="7038" y="12655"/>
                    <a:pt x="6736" y="12331"/>
                    <a:pt x="6392" y="12035"/>
                  </a:cubicBezTo>
                  <a:cubicBezTo>
                    <a:pt x="6102" y="11785"/>
                    <a:pt x="5785" y="11550"/>
                    <a:pt x="5501" y="11294"/>
                  </a:cubicBezTo>
                  <a:cubicBezTo>
                    <a:pt x="5225" y="11045"/>
                    <a:pt x="4983" y="10778"/>
                    <a:pt x="4775" y="10499"/>
                  </a:cubicBezTo>
                  <a:cubicBezTo>
                    <a:pt x="4332" y="9905"/>
                    <a:pt x="4046" y="9269"/>
                    <a:pt x="3924" y="8618"/>
                  </a:cubicBezTo>
                  <a:cubicBezTo>
                    <a:pt x="3673" y="7277"/>
                    <a:pt x="4115" y="5963"/>
                    <a:pt x="5173" y="4825"/>
                  </a:cubicBezTo>
                  <a:cubicBezTo>
                    <a:pt x="5829" y="4119"/>
                    <a:pt x="6692" y="3552"/>
                    <a:pt x="7683" y="3169"/>
                  </a:cubicBezTo>
                  <a:cubicBezTo>
                    <a:pt x="8665" y="2789"/>
                    <a:pt x="9745" y="2600"/>
                    <a:pt x="10825" y="2600"/>
                  </a:cubicBezTo>
                  <a:close/>
                  <a:moveTo>
                    <a:pt x="19670" y="3631"/>
                  </a:moveTo>
                  <a:cubicBezTo>
                    <a:pt x="19531" y="3631"/>
                    <a:pt x="19391" y="3672"/>
                    <a:pt x="19285" y="3753"/>
                  </a:cubicBezTo>
                  <a:cubicBezTo>
                    <a:pt x="19072" y="3915"/>
                    <a:pt x="19072" y="4178"/>
                    <a:pt x="19285" y="4341"/>
                  </a:cubicBezTo>
                  <a:cubicBezTo>
                    <a:pt x="19497" y="4503"/>
                    <a:pt x="19841" y="4503"/>
                    <a:pt x="20054" y="4341"/>
                  </a:cubicBezTo>
                  <a:cubicBezTo>
                    <a:pt x="20266" y="4178"/>
                    <a:pt x="20266" y="3915"/>
                    <a:pt x="20054" y="3753"/>
                  </a:cubicBezTo>
                  <a:cubicBezTo>
                    <a:pt x="19948" y="3672"/>
                    <a:pt x="19809" y="3631"/>
                    <a:pt x="19670" y="3631"/>
                  </a:cubicBezTo>
                  <a:close/>
                  <a:moveTo>
                    <a:pt x="1972" y="3641"/>
                  </a:moveTo>
                  <a:cubicBezTo>
                    <a:pt x="1833" y="3641"/>
                    <a:pt x="1693" y="3681"/>
                    <a:pt x="1587" y="3762"/>
                  </a:cubicBezTo>
                  <a:cubicBezTo>
                    <a:pt x="1374" y="3925"/>
                    <a:pt x="1374" y="4187"/>
                    <a:pt x="1587" y="4349"/>
                  </a:cubicBezTo>
                  <a:cubicBezTo>
                    <a:pt x="1799" y="4512"/>
                    <a:pt x="2143" y="4512"/>
                    <a:pt x="2356" y="4349"/>
                  </a:cubicBezTo>
                  <a:cubicBezTo>
                    <a:pt x="2568" y="4187"/>
                    <a:pt x="2568" y="3925"/>
                    <a:pt x="2356" y="3762"/>
                  </a:cubicBezTo>
                  <a:cubicBezTo>
                    <a:pt x="2250" y="3681"/>
                    <a:pt x="2111" y="3641"/>
                    <a:pt x="1972" y="3641"/>
                  </a:cubicBezTo>
                  <a:close/>
                  <a:moveTo>
                    <a:pt x="10828" y="3757"/>
                  </a:moveTo>
                  <a:cubicBezTo>
                    <a:pt x="9452" y="3757"/>
                    <a:pt x="8077" y="4158"/>
                    <a:pt x="7028" y="4959"/>
                  </a:cubicBezTo>
                  <a:cubicBezTo>
                    <a:pt x="5961" y="5773"/>
                    <a:pt x="5439" y="6844"/>
                    <a:pt x="5457" y="7911"/>
                  </a:cubicBezTo>
                  <a:cubicBezTo>
                    <a:pt x="5469" y="8140"/>
                    <a:pt x="5718" y="8319"/>
                    <a:pt x="6018" y="8316"/>
                  </a:cubicBezTo>
                  <a:cubicBezTo>
                    <a:pt x="6311" y="8313"/>
                    <a:pt x="6550" y="8135"/>
                    <a:pt x="6562" y="7911"/>
                  </a:cubicBezTo>
                  <a:cubicBezTo>
                    <a:pt x="6545" y="7060"/>
                    <a:pt x="6959" y="6205"/>
                    <a:pt x="7809" y="5556"/>
                  </a:cubicBezTo>
                  <a:cubicBezTo>
                    <a:pt x="8643" y="4920"/>
                    <a:pt x="9736" y="4602"/>
                    <a:pt x="10828" y="4602"/>
                  </a:cubicBezTo>
                  <a:cubicBezTo>
                    <a:pt x="11920" y="4602"/>
                    <a:pt x="13013" y="4920"/>
                    <a:pt x="13847" y="5556"/>
                  </a:cubicBezTo>
                  <a:cubicBezTo>
                    <a:pt x="14697" y="6205"/>
                    <a:pt x="15111" y="7060"/>
                    <a:pt x="15094" y="7911"/>
                  </a:cubicBezTo>
                  <a:cubicBezTo>
                    <a:pt x="15081" y="8154"/>
                    <a:pt x="15338" y="8355"/>
                    <a:pt x="15656" y="8351"/>
                  </a:cubicBezTo>
                  <a:cubicBezTo>
                    <a:pt x="15968" y="8348"/>
                    <a:pt x="16213" y="8148"/>
                    <a:pt x="16199" y="7911"/>
                  </a:cubicBezTo>
                  <a:cubicBezTo>
                    <a:pt x="16216" y="6844"/>
                    <a:pt x="15694" y="5773"/>
                    <a:pt x="14628" y="4959"/>
                  </a:cubicBezTo>
                  <a:cubicBezTo>
                    <a:pt x="13579" y="4158"/>
                    <a:pt x="12203" y="3757"/>
                    <a:pt x="10828" y="3757"/>
                  </a:cubicBezTo>
                  <a:close/>
                  <a:moveTo>
                    <a:pt x="10741" y="6359"/>
                  </a:moveTo>
                  <a:cubicBezTo>
                    <a:pt x="10238" y="6359"/>
                    <a:pt x="9734" y="6505"/>
                    <a:pt x="9350" y="6799"/>
                  </a:cubicBezTo>
                  <a:cubicBezTo>
                    <a:pt x="8602" y="7370"/>
                    <a:pt x="8584" y="8286"/>
                    <a:pt x="9294" y="8875"/>
                  </a:cubicBezTo>
                  <a:cubicBezTo>
                    <a:pt x="9098" y="8936"/>
                    <a:pt x="8910" y="9010"/>
                    <a:pt x="8731" y="9099"/>
                  </a:cubicBezTo>
                  <a:cubicBezTo>
                    <a:pt x="8018" y="9454"/>
                    <a:pt x="7509" y="10003"/>
                    <a:pt x="7305" y="10635"/>
                  </a:cubicBezTo>
                  <a:cubicBezTo>
                    <a:pt x="7280" y="10717"/>
                    <a:pt x="7282" y="10803"/>
                    <a:pt x="7312" y="10885"/>
                  </a:cubicBezTo>
                  <a:cubicBezTo>
                    <a:pt x="7342" y="10969"/>
                    <a:pt x="7400" y="11045"/>
                    <a:pt x="7480" y="11107"/>
                  </a:cubicBezTo>
                  <a:cubicBezTo>
                    <a:pt x="8424" y="11687"/>
                    <a:pt x="9597" y="12004"/>
                    <a:pt x="10808" y="12005"/>
                  </a:cubicBezTo>
                  <a:cubicBezTo>
                    <a:pt x="12024" y="12006"/>
                    <a:pt x="13204" y="11689"/>
                    <a:pt x="14151" y="11107"/>
                  </a:cubicBezTo>
                  <a:cubicBezTo>
                    <a:pt x="14242" y="11058"/>
                    <a:pt x="14312" y="10991"/>
                    <a:pt x="14353" y="10912"/>
                  </a:cubicBezTo>
                  <a:cubicBezTo>
                    <a:pt x="14396" y="10828"/>
                    <a:pt x="14405" y="10736"/>
                    <a:pt x="14378" y="10649"/>
                  </a:cubicBezTo>
                  <a:cubicBezTo>
                    <a:pt x="14195" y="10083"/>
                    <a:pt x="13768" y="9581"/>
                    <a:pt x="13164" y="9225"/>
                  </a:cubicBezTo>
                  <a:cubicBezTo>
                    <a:pt x="12881" y="9057"/>
                    <a:pt x="12565" y="8929"/>
                    <a:pt x="12233" y="8838"/>
                  </a:cubicBezTo>
                  <a:cubicBezTo>
                    <a:pt x="12898" y="8248"/>
                    <a:pt x="12865" y="7358"/>
                    <a:pt x="12133" y="6799"/>
                  </a:cubicBezTo>
                  <a:cubicBezTo>
                    <a:pt x="11748" y="6505"/>
                    <a:pt x="11245" y="6359"/>
                    <a:pt x="10741" y="6359"/>
                  </a:cubicBezTo>
                  <a:close/>
                  <a:moveTo>
                    <a:pt x="10741" y="7175"/>
                  </a:moveTo>
                  <a:cubicBezTo>
                    <a:pt x="10971" y="7175"/>
                    <a:pt x="11201" y="7242"/>
                    <a:pt x="11376" y="7376"/>
                  </a:cubicBezTo>
                  <a:cubicBezTo>
                    <a:pt x="11727" y="7643"/>
                    <a:pt x="11727" y="8078"/>
                    <a:pt x="11376" y="8345"/>
                  </a:cubicBezTo>
                  <a:cubicBezTo>
                    <a:pt x="11025" y="8613"/>
                    <a:pt x="10457" y="8613"/>
                    <a:pt x="10107" y="8345"/>
                  </a:cubicBezTo>
                  <a:cubicBezTo>
                    <a:pt x="9756" y="8078"/>
                    <a:pt x="9756" y="7643"/>
                    <a:pt x="10107" y="7376"/>
                  </a:cubicBezTo>
                  <a:cubicBezTo>
                    <a:pt x="10282" y="7242"/>
                    <a:pt x="10511" y="7175"/>
                    <a:pt x="10741" y="7175"/>
                  </a:cubicBezTo>
                  <a:close/>
                  <a:moveTo>
                    <a:pt x="20951" y="7496"/>
                  </a:moveTo>
                  <a:cubicBezTo>
                    <a:pt x="20811" y="7496"/>
                    <a:pt x="20672" y="7536"/>
                    <a:pt x="20566" y="7617"/>
                  </a:cubicBezTo>
                  <a:cubicBezTo>
                    <a:pt x="20353" y="7779"/>
                    <a:pt x="20353" y="8043"/>
                    <a:pt x="20566" y="8205"/>
                  </a:cubicBezTo>
                  <a:cubicBezTo>
                    <a:pt x="20778" y="8367"/>
                    <a:pt x="21122" y="8367"/>
                    <a:pt x="21335" y="8205"/>
                  </a:cubicBezTo>
                  <a:cubicBezTo>
                    <a:pt x="21547" y="8043"/>
                    <a:pt x="21547" y="7779"/>
                    <a:pt x="21335" y="7617"/>
                  </a:cubicBezTo>
                  <a:cubicBezTo>
                    <a:pt x="21228" y="7536"/>
                    <a:pt x="21090" y="7496"/>
                    <a:pt x="20951" y="7496"/>
                  </a:cubicBezTo>
                  <a:close/>
                  <a:moveTo>
                    <a:pt x="544" y="7505"/>
                  </a:moveTo>
                  <a:cubicBezTo>
                    <a:pt x="405" y="7505"/>
                    <a:pt x="266" y="7545"/>
                    <a:pt x="159" y="7627"/>
                  </a:cubicBezTo>
                  <a:cubicBezTo>
                    <a:pt x="-53" y="7789"/>
                    <a:pt x="-53" y="8051"/>
                    <a:pt x="159" y="8214"/>
                  </a:cubicBezTo>
                  <a:cubicBezTo>
                    <a:pt x="372" y="8376"/>
                    <a:pt x="717" y="8376"/>
                    <a:pt x="929" y="8214"/>
                  </a:cubicBezTo>
                  <a:cubicBezTo>
                    <a:pt x="1142" y="8051"/>
                    <a:pt x="1142" y="7789"/>
                    <a:pt x="929" y="7627"/>
                  </a:cubicBezTo>
                  <a:cubicBezTo>
                    <a:pt x="823" y="7545"/>
                    <a:pt x="684" y="7505"/>
                    <a:pt x="544" y="7505"/>
                  </a:cubicBezTo>
                  <a:close/>
                  <a:moveTo>
                    <a:pt x="10848" y="9415"/>
                  </a:moveTo>
                  <a:cubicBezTo>
                    <a:pt x="11874" y="9421"/>
                    <a:pt x="12796" y="9893"/>
                    <a:pt x="13195" y="10614"/>
                  </a:cubicBezTo>
                  <a:cubicBezTo>
                    <a:pt x="12498" y="10966"/>
                    <a:pt x="11683" y="11154"/>
                    <a:pt x="10848" y="11158"/>
                  </a:cubicBezTo>
                  <a:cubicBezTo>
                    <a:pt x="9998" y="11161"/>
                    <a:pt x="9166" y="10972"/>
                    <a:pt x="8457" y="10614"/>
                  </a:cubicBezTo>
                  <a:cubicBezTo>
                    <a:pt x="8863" y="9882"/>
                    <a:pt x="9807" y="9409"/>
                    <a:pt x="10848" y="9415"/>
                  </a:cubicBezTo>
                  <a:close/>
                  <a:moveTo>
                    <a:pt x="10828" y="12686"/>
                  </a:moveTo>
                  <a:cubicBezTo>
                    <a:pt x="10539" y="12686"/>
                    <a:pt x="10304" y="12865"/>
                    <a:pt x="10304" y="13086"/>
                  </a:cubicBezTo>
                  <a:lnTo>
                    <a:pt x="10304" y="13117"/>
                  </a:lnTo>
                  <a:cubicBezTo>
                    <a:pt x="10304" y="13337"/>
                    <a:pt x="10539" y="13517"/>
                    <a:pt x="10828" y="13517"/>
                  </a:cubicBezTo>
                  <a:cubicBezTo>
                    <a:pt x="11117" y="13517"/>
                    <a:pt x="11352" y="13337"/>
                    <a:pt x="11352" y="13117"/>
                  </a:cubicBezTo>
                  <a:lnTo>
                    <a:pt x="11352" y="13086"/>
                  </a:lnTo>
                  <a:cubicBezTo>
                    <a:pt x="11352" y="12865"/>
                    <a:pt x="11117" y="12686"/>
                    <a:pt x="10828" y="12686"/>
                  </a:cubicBezTo>
                  <a:close/>
                  <a:moveTo>
                    <a:pt x="8525" y="16799"/>
                  </a:moveTo>
                  <a:lnTo>
                    <a:pt x="10136" y="16799"/>
                  </a:lnTo>
                  <a:lnTo>
                    <a:pt x="11514" y="16799"/>
                  </a:lnTo>
                  <a:lnTo>
                    <a:pt x="13130" y="16799"/>
                  </a:lnTo>
                  <a:lnTo>
                    <a:pt x="13130" y="18311"/>
                  </a:lnTo>
                  <a:cubicBezTo>
                    <a:pt x="13130" y="18559"/>
                    <a:pt x="13131" y="18686"/>
                    <a:pt x="13075" y="18820"/>
                  </a:cubicBezTo>
                  <a:cubicBezTo>
                    <a:pt x="13005" y="18967"/>
                    <a:pt x="12854" y="19082"/>
                    <a:pt x="12661" y="19135"/>
                  </a:cubicBezTo>
                  <a:cubicBezTo>
                    <a:pt x="12486" y="19178"/>
                    <a:pt x="12320" y="19178"/>
                    <a:pt x="11990" y="19178"/>
                  </a:cubicBezTo>
                  <a:lnTo>
                    <a:pt x="9662" y="19178"/>
                  </a:lnTo>
                  <a:cubicBezTo>
                    <a:pt x="9336" y="19178"/>
                    <a:pt x="9170" y="19178"/>
                    <a:pt x="8995" y="19135"/>
                  </a:cubicBezTo>
                  <a:cubicBezTo>
                    <a:pt x="8802" y="19082"/>
                    <a:pt x="8651" y="18967"/>
                    <a:pt x="8581" y="18820"/>
                  </a:cubicBezTo>
                  <a:cubicBezTo>
                    <a:pt x="8525" y="18686"/>
                    <a:pt x="8525" y="18559"/>
                    <a:pt x="8525" y="18307"/>
                  </a:cubicBezTo>
                  <a:lnTo>
                    <a:pt x="8525" y="16799"/>
                  </a:lnTo>
                  <a:close/>
                  <a:moveTo>
                    <a:pt x="10807" y="20729"/>
                  </a:moveTo>
                  <a:cubicBezTo>
                    <a:pt x="10668" y="20729"/>
                    <a:pt x="10528" y="20770"/>
                    <a:pt x="10422" y="20851"/>
                  </a:cubicBezTo>
                  <a:cubicBezTo>
                    <a:pt x="10210" y="21013"/>
                    <a:pt x="10210" y="21276"/>
                    <a:pt x="10422" y="21438"/>
                  </a:cubicBezTo>
                  <a:cubicBezTo>
                    <a:pt x="10635" y="21600"/>
                    <a:pt x="10980" y="21600"/>
                    <a:pt x="11192" y="21438"/>
                  </a:cubicBezTo>
                  <a:cubicBezTo>
                    <a:pt x="11404" y="21276"/>
                    <a:pt x="11404" y="21013"/>
                    <a:pt x="11192" y="20851"/>
                  </a:cubicBezTo>
                  <a:cubicBezTo>
                    <a:pt x="11086" y="20770"/>
                    <a:pt x="10946" y="20729"/>
                    <a:pt x="10807" y="20729"/>
                  </a:cubicBez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Tree>
    <p:extLst>
      <p:ext uri="{BB962C8B-B14F-4D97-AF65-F5344CB8AC3E}">
        <p14:creationId xmlns:p14="http://schemas.microsoft.com/office/powerpoint/2010/main" val="2729343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D2D0E5C6-E7AE-1245-8836-2B598985D4F8}" type="slidenum">
              <a:rPr lang="x-none" altLang="x-none" smtClean="0">
                <a:solidFill>
                  <a:srgbClr val="9B9A9C"/>
                </a:solidFill>
                <a:latin typeface="Dosis" charset="0"/>
                <a:ea typeface="Dosis" charset="0"/>
                <a:cs typeface="Dosis" charset="0"/>
              </a:rPr>
              <a:pPr algn="ctr" eaLnBrk="1">
                <a:defRPr/>
              </a:pPr>
              <a:t>15</a:t>
            </a:fld>
            <a:endParaRPr lang="x-none" altLang="x-none" smtClean="0">
              <a:solidFill>
                <a:srgbClr val="9B9A9C"/>
              </a:solidFill>
              <a:latin typeface="Dosis" charset="0"/>
              <a:ea typeface="Dosis" charset="0"/>
              <a:cs typeface="Dosis" charset="0"/>
            </a:endParaRPr>
          </a:p>
        </p:txBody>
      </p:sp>
      <p:grpSp>
        <p:nvGrpSpPr>
          <p:cNvPr id="3" name="Group 2"/>
          <p:cNvGrpSpPr/>
          <p:nvPr/>
        </p:nvGrpSpPr>
        <p:grpSpPr>
          <a:xfrm>
            <a:off x="2595140" y="5084780"/>
            <a:ext cx="5688708" cy="6540252"/>
            <a:chOff x="6999288" y="5132462"/>
            <a:chExt cx="4929187" cy="6540251"/>
          </a:xfrm>
        </p:grpSpPr>
        <p:sp>
          <p:nvSpPr>
            <p:cNvPr id="47" name="Text Box 2"/>
            <p:cNvSpPr txBox="1">
              <a:spLocks/>
            </p:cNvSpPr>
            <p:nvPr/>
          </p:nvSpPr>
          <p:spPr bwMode="auto">
            <a:xfrm>
              <a:off x="6999288" y="5132462"/>
              <a:ext cx="4929187"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Obligasi</a:t>
              </a:r>
              <a:r>
                <a:rPr lang="en-US" altLang="x-none" sz="3600" i="1" dirty="0">
                  <a:solidFill>
                    <a:srgbClr val="FFC000"/>
                  </a:solidFill>
                  <a:latin typeface="Dosis" charset="0"/>
                  <a:ea typeface="Dosis" charset="0"/>
                  <a:cs typeface="Dosis" charset="0"/>
                  <a:sym typeface="Poppins SemiBold" charset="0"/>
                </a:rPr>
                <a:t> </a:t>
              </a:r>
            </a:p>
            <a:p>
              <a:pPr algn="ctr" eaLnBrk="1">
                <a:defRPr/>
              </a:pPr>
              <a:r>
                <a:rPr lang="en-US" altLang="x-none" sz="3600" i="1" dirty="0" err="1">
                  <a:solidFill>
                    <a:srgbClr val="FFC000"/>
                  </a:solidFill>
                  <a:latin typeface="Dosis" charset="0"/>
                  <a:ea typeface="Dosis" charset="0"/>
                  <a:cs typeface="Dosis" charset="0"/>
                  <a:sym typeface="Poppins SemiBold" charset="0"/>
                </a:rPr>
                <a:t>Berkualitas</a:t>
              </a:r>
              <a:r>
                <a:rPr lang="en-US" altLang="x-none" sz="3600" i="1" dirty="0">
                  <a:solidFill>
                    <a:srgbClr val="FFC000"/>
                  </a:solidFill>
                  <a:latin typeface="Dosis" charset="0"/>
                  <a:ea typeface="Dosis" charset="0"/>
                  <a:cs typeface="Dosis" charset="0"/>
                  <a:sym typeface="Poppins SemiBold" charset="0"/>
                </a:rPr>
                <a:t> Tinggi</a:t>
              </a:r>
              <a:endParaRPr lang="x-none" altLang="x-none" sz="3600" i="1" dirty="0">
                <a:solidFill>
                  <a:srgbClr val="FFC000"/>
                </a:solidFill>
                <a:latin typeface="Dosis" charset="0"/>
                <a:ea typeface="Dosis" charset="0"/>
                <a:cs typeface="Dosis" charset="0"/>
                <a:sym typeface="Poppins SemiBold" charset="0"/>
              </a:endParaRPr>
            </a:p>
          </p:txBody>
        </p:sp>
        <p:sp>
          <p:nvSpPr>
            <p:cNvPr id="48" name="Rectangle 47"/>
            <p:cNvSpPr/>
            <p:nvPr/>
          </p:nvSpPr>
          <p:spPr bwMode="auto">
            <a:xfrm>
              <a:off x="7386639" y="6317402"/>
              <a:ext cx="4154488" cy="5355311"/>
            </a:xfrm>
            <a:prstGeom prst="rect">
              <a:avLst/>
            </a:prstGeom>
          </p:spPr>
          <p:txBody>
            <a:bodyPr>
              <a:spAutoFit/>
            </a:bodyPr>
            <a:lstStyle/>
            <a:p>
              <a:pPr algn="ctr">
                <a:lnSpc>
                  <a:spcPct val="150000"/>
                </a:lnSpc>
                <a:defRPr/>
              </a:pPr>
              <a:r>
                <a:rPr lang="en-US" sz="3200" dirty="0" err="1">
                  <a:solidFill>
                    <a:schemeClr val="tx1">
                      <a:lumMod val="50000"/>
                    </a:schemeClr>
                  </a:solidFill>
                  <a:latin typeface="Dosis" charset="0"/>
                  <a:ea typeface="Dosis" charset="0"/>
                  <a:cs typeface="Dosis" charset="0"/>
                </a:rPr>
                <a:t>Reksadana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melakukan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investasi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obligasi</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diterbitkan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oleh</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perusahaan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dengan</a:t>
              </a:r>
              <a:r>
                <a:rPr lang="en-US" sz="3200" dirty="0">
                  <a:solidFill>
                    <a:schemeClr val="tx1">
                      <a:lumMod val="50000"/>
                    </a:schemeClr>
                  </a:solidFill>
                  <a:latin typeface="Dosis" charset="0"/>
                  <a:ea typeface="Dosis" charset="0"/>
                  <a:cs typeface="Dosis" charset="0"/>
                </a:rPr>
                <a:t> rank AAA </a:t>
              </a:r>
              <a:r>
                <a:rPr lang="en-US" sz="3200" dirty="0" err="1">
                  <a:solidFill>
                    <a:schemeClr val="tx1">
                      <a:lumMod val="50000"/>
                    </a:schemeClr>
                  </a:solidFill>
                  <a:latin typeface="Dosis" charset="0"/>
                  <a:ea typeface="Dosis" charset="0"/>
                  <a:cs typeface="Dosis" charset="0"/>
                </a:rPr>
                <a:t>sampai</a:t>
              </a:r>
              <a:r>
                <a:rPr lang="en-US" sz="3200" dirty="0">
                  <a:solidFill>
                    <a:schemeClr val="tx1">
                      <a:lumMod val="50000"/>
                    </a:schemeClr>
                  </a:solidFill>
                  <a:latin typeface="Dosis" charset="0"/>
                  <a:ea typeface="Dosis" charset="0"/>
                  <a:cs typeface="Dosis" charset="0"/>
                </a:rPr>
                <a:t> BBB (</a:t>
              </a:r>
              <a:r>
                <a:rPr lang="en-US" sz="3200" dirty="0" err="1">
                  <a:solidFill>
                    <a:schemeClr val="tx1">
                      <a:lumMod val="50000"/>
                    </a:schemeClr>
                  </a:solidFill>
                  <a:latin typeface="Dosis" charset="0"/>
                  <a:ea typeface="Dosis" charset="0"/>
                  <a:cs typeface="Dosis" charset="0"/>
                </a:rPr>
                <a:t>perusahaaan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baik</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hingga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menengah</a:t>
              </a:r>
              <a:r>
                <a:rPr lang="en-US" sz="3200" dirty="0">
                  <a:solidFill>
                    <a:schemeClr val="tx1">
                      <a:lumMod val="50000"/>
                    </a:schemeClr>
                  </a:solidFill>
                  <a:latin typeface="Dosis" charset="0"/>
                  <a:ea typeface="Dosis" charset="0"/>
                  <a:cs typeface="Dosis" charset="0"/>
                </a:rPr>
                <a:t>).</a:t>
              </a:r>
            </a:p>
          </p:txBody>
        </p:sp>
      </p:grpSp>
      <p:grpSp>
        <p:nvGrpSpPr>
          <p:cNvPr id="4" name="Group 3"/>
          <p:cNvGrpSpPr/>
          <p:nvPr/>
        </p:nvGrpSpPr>
        <p:grpSpPr>
          <a:xfrm>
            <a:off x="9353713" y="4953329"/>
            <a:ext cx="5733330" cy="6461502"/>
            <a:chOff x="12407900" y="4904249"/>
            <a:chExt cx="4929188" cy="6461501"/>
          </a:xfrm>
        </p:grpSpPr>
        <p:sp>
          <p:nvSpPr>
            <p:cNvPr id="56" name="Text Box 2"/>
            <p:cNvSpPr txBox="1">
              <a:spLocks/>
            </p:cNvSpPr>
            <p:nvPr/>
          </p:nvSpPr>
          <p:spPr bwMode="auto">
            <a:xfrm>
              <a:off x="12407900" y="4904249"/>
              <a:ext cx="4929188"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p>
            <a:p>
              <a:pPr algn="ctr" eaLnBrk="1">
                <a:defRPr/>
              </a:pPr>
              <a:r>
                <a:rPr lang="en-US" altLang="x-none" sz="3600" i="1" dirty="0">
                  <a:solidFill>
                    <a:srgbClr val="FFC000"/>
                  </a:solidFill>
                  <a:latin typeface="Dosis" charset="0"/>
                  <a:ea typeface="Dosis" charset="0"/>
                  <a:cs typeface="Dosis" charset="0"/>
                  <a:sym typeface="Poppins SemiBold" charset="0"/>
                </a:rPr>
                <a:t>Junk Bonds</a:t>
              </a:r>
            </a:p>
          </p:txBody>
        </p:sp>
        <p:sp>
          <p:nvSpPr>
            <p:cNvPr id="57" name="Rectangle 56"/>
            <p:cNvSpPr/>
            <p:nvPr/>
          </p:nvSpPr>
          <p:spPr bwMode="auto">
            <a:xfrm>
              <a:off x="12795250" y="6010439"/>
              <a:ext cx="4154488" cy="5355311"/>
            </a:xfrm>
            <a:prstGeom prst="rect">
              <a:avLst/>
            </a:prstGeom>
          </p:spPr>
          <p:txBody>
            <a:bodyPr>
              <a:spAutoFit/>
            </a:bodyPr>
            <a:lstStyle/>
            <a:p>
              <a:pPr algn="ctr">
                <a:lnSpc>
                  <a:spcPct val="150000"/>
                </a:lnSpc>
                <a:defRPr/>
              </a:pPr>
              <a:r>
                <a:rPr lang="en-US" sz="3200" dirty="0" err="1">
                  <a:solidFill>
                    <a:schemeClr val="tx1">
                      <a:lumMod val="50000"/>
                    </a:schemeClr>
                  </a:solidFill>
                  <a:latin typeface="Dosis" charset="0"/>
                  <a:ea typeface="Dosis" charset="0"/>
                  <a:cs typeface="Dosis" charset="0"/>
                </a:rPr>
                <a:t>Reksadana</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melakukan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investasi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pada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obligasi</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menjanjikan</a:t>
              </a:r>
              <a:r>
                <a:rPr lang="en-US" sz="3200" dirty="0">
                  <a:solidFill>
                    <a:schemeClr val="tx1">
                      <a:lumMod val="50000"/>
                    </a:schemeClr>
                  </a:solidFill>
                  <a:latin typeface="Dosis" charset="0"/>
                  <a:ea typeface="Dosis" charset="0"/>
                  <a:cs typeface="Dosis" charset="0"/>
                </a:rPr>
                <a:t> profit </a:t>
              </a:r>
              <a:r>
                <a:rPr lang="en-US" sz="3200" dirty="0" err="1">
                  <a:solidFill>
                    <a:schemeClr val="tx1">
                      <a:lumMod val="50000"/>
                    </a:schemeClr>
                  </a:solidFill>
                  <a:latin typeface="Dosis" charset="0"/>
                  <a:ea typeface="Dosis" charset="0"/>
                  <a:cs typeface="Dosis" charset="0"/>
                </a:rPr>
                <a:t>tinggi</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dengan</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risiko</a:t>
              </a:r>
              <a:r>
                <a:rPr lang="en-US" sz="3200" dirty="0">
                  <a:solidFill>
                    <a:schemeClr val="tx1">
                      <a:lumMod val="50000"/>
                    </a:schemeClr>
                  </a:solidFill>
                  <a:latin typeface="Dosis" charset="0"/>
                  <a:ea typeface="Dosis" charset="0"/>
                  <a:cs typeface="Dosis" charset="0"/>
                </a:rPr>
                <a:t> yang </a:t>
              </a:r>
              <a:r>
                <a:rPr lang="en-US" sz="3200" dirty="0" err="1">
                  <a:solidFill>
                    <a:schemeClr val="tx1">
                      <a:lumMod val="50000"/>
                    </a:schemeClr>
                  </a:solidFill>
                  <a:latin typeface="Dosis" charset="0"/>
                  <a:ea typeface="Dosis" charset="0"/>
                  <a:cs typeface="Dosis" charset="0"/>
                </a:rPr>
                <a:t>sama</a:t>
              </a:r>
              <a:r>
                <a:rPr lang="en-US" sz="3200" dirty="0">
                  <a:solidFill>
                    <a:schemeClr val="tx1">
                      <a:lumMod val="50000"/>
                    </a:schemeClr>
                  </a:solidFill>
                  <a:latin typeface="Dosis" charset="0"/>
                  <a:ea typeface="Dosis" charset="0"/>
                  <a:cs typeface="Dosis" charset="0"/>
                </a:rPr>
                <a:t> </a:t>
              </a:r>
              <a:r>
                <a:rPr lang="en-US" sz="3200" dirty="0" err="1">
                  <a:solidFill>
                    <a:schemeClr val="tx1">
                      <a:lumMod val="50000"/>
                    </a:schemeClr>
                  </a:solidFill>
                  <a:latin typeface="Dosis" charset="0"/>
                  <a:ea typeface="Dosis" charset="0"/>
                  <a:cs typeface="Dosis" charset="0"/>
                </a:rPr>
                <a:t>tingginya</a:t>
              </a:r>
              <a:r>
                <a:rPr lang="en-US" sz="3200" dirty="0">
                  <a:solidFill>
                    <a:schemeClr val="tx1">
                      <a:lumMod val="50000"/>
                    </a:schemeClr>
                  </a:solidFill>
                  <a:latin typeface="Dosis" charset="0"/>
                  <a:ea typeface="Dosis" charset="0"/>
                  <a:cs typeface="Dosis" charset="0"/>
                </a:rPr>
                <a:t>.</a:t>
              </a:r>
            </a:p>
            <a:p>
              <a:pPr algn="ctr">
                <a:lnSpc>
                  <a:spcPct val="150000"/>
                </a:lnSpc>
                <a:defRPr/>
              </a:pPr>
              <a:endParaRPr lang="en-US" sz="3200" dirty="0">
                <a:solidFill>
                  <a:schemeClr val="tx1">
                    <a:lumMod val="50000"/>
                  </a:schemeClr>
                </a:solidFill>
                <a:latin typeface="Dosis" charset="0"/>
                <a:ea typeface="Dosis" charset="0"/>
                <a:cs typeface="Dosis" charset="0"/>
              </a:endParaRPr>
            </a:p>
          </p:txBody>
        </p:sp>
      </p:grpSp>
      <p:grpSp>
        <p:nvGrpSpPr>
          <p:cNvPr id="5" name="Group 4"/>
          <p:cNvGrpSpPr/>
          <p:nvPr/>
        </p:nvGrpSpPr>
        <p:grpSpPr>
          <a:xfrm>
            <a:off x="15958160" y="4953328"/>
            <a:ext cx="5828524" cy="4875585"/>
            <a:chOff x="17811750" y="5031632"/>
            <a:chExt cx="4929188" cy="4875584"/>
          </a:xfrm>
        </p:grpSpPr>
        <p:sp>
          <p:nvSpPr>
            <p:cNvPr id="65" name="Text Box 2"/>
            <p:cNvSpPr txBox="1">
              <a:spLocks/>
            </p:cNvSpPr>
            <p:nvPr/>
          </p:nvSpPr>
          <p:spPr bwMode="auto">
            <a:xfrm>
              <a:off x="17811750" y="5031632"/>
              <a:ext cx="4929188" cy="118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3600" i="1" dirty="0" err="1">
                  <a:solidFill>
                    <a:srgbClr val="FFC000"/>
                  </a:solidFill>
                  <a:latin typeface="Dosis" charset="0"/>
                  <a:ea typeface="Dosis" charset="0"/>
                  <a:cs typeface="Dosis" charset="0"/>
                  <a:sym typeface="Poppins SemiBold" charset="0"/>
                </a:rPr>
                <a:t>Reksadana</a:t>
              </a:r>
              <a:r>
                <a:rPr lang="en-US" altLang="x-none" sz="3600" i="1" dirty="0">
                  <a:solidFill>
                    <a:srgbClr val="FFC000"/>
                  </a:solidFill>
                  <a:latin typeface="Dosis" charset="0"/>
                  <a:ea typeface="Dosis" charset="0"/>
                  <a:cs typeface="Dosis" charset="0"/>
                  <a:sym typeface="Poppins SemiBold" charset="0"/>
                </a:rPr>
                <a:t> </a:t>
              </a:r>
            </a:p>
            <a:p>
              <a:pPr algn="ctr" eaLnBrk="1">
                <a:defRPr/>
              </a:pPr>
              <a:r>
                <a:rPr lang="en-US" altLang="x-none" sz="3600" i="1" dirty="0" err="1">
                  <a:solidFill>
                    <a:srgbClr val="FFC000"/>
                  </a:solidFill>
                  <a:latin typeface="Dosis" charset="0"/>
                  <a:ea typeface="Dosis" charset="0"/>
                  <a:cs typeface="Dosis" charset="0"/>
                  <a:sym typeface="Poppins SemiBold" charset="0"/>
                </a:rPr>
                <a:t>Obligasi</a:t>
              </a:r>
              <a:r>
                <a:rPr lang="en-US" altLang="x-none" sz="3600" i="1" dirty="0">
                  <a:solidFill>
                    <a:srgbClr val="FFC000"/>
                  </a:solidFill>
                  <a:latin typeface="Dosis" charset="0"/>
                  <a:ea typeface="Dosis" charset="0"/>
                  <a:cs typeface="Dosis" charset="0"/>
                  <a:sym typeface="Poppins SemiBold" charset="0"/>
                </a:rPr>
                <a:t> </a:t>
              </a:r>
              <a:r>
                <a:rPr lang="en-US" altLang="x-none" sz="3600" i="1" dirty="0" err="1">
                  <a:solidFill>
                    <a:srgbClr val="FFC000"/>
                  </a:solidFill>
                  <a:latin typeface="Dosis" charset="0"/>
                  <a:ea typeface="Dosis" charset="0"/>
                  <a:cs typeface="Dosis" charset="0"/>
                  <a:sym typeface="Poppins SemiBold" charset="0"/>
                </a:rPr>
                <a:t>Internasional</a:t>
              </a:r>
              <a:endParaRPr lang="x-none" altLang="x-none" sz="3600" i="1" dirty="0">
                <a:solidFill>
                  <a:srgbClr val="FFC000"/>
                </a:solidFill>
                <a:latin typeface="Dosis" charset="0"/>
                <a:ea typeface="Dosis" charset="0"/>
                <a:cs typeface="Dosis" charset="0"/>
                <a:sym typeface="Poppins SemiBold" charset="0"/>
              </a:endParaRPr>
            </a:p>
          </p:txBody>
        </p:sp>
        <p:sp>
          <p:nvSpPr>
            <p:cNvPr id="66" name="Rectangle 65"/>
            <p:cNvSpPr/>
            <p:nvPr/>
          </p:nvSpPr>
          <p:spPr bwMode="auto">
            <a:xfrm>
              <a:off x="18199100" y="6212808"/>
              <a:ext cx="4154489" cy="3694408"/>
            </a:xfrm>
            <a:prstGeom prst="rect">
              <a:avLst/>
            </a:prstGeom>
          </p:spPr>
          <p:txBody>
            <a:bodyPr>
              <a:spAutoFit/>
            </a:bodyPr>
            <a:lstStyle/>
            <a:p>
              <a:pPr algn="ctr">
                <a:lnSpc>
                  <a:spcPct val="150000"/>
                </a:lnSpc>
                <a:defRPr/>
              </a:pPr>
              <a:r>
                <a:rPr lang="sv-SE" sz="3200" dirty="0">
                  <a:solidFill>
                    <a:schemeClr val="tx1">
                      <a:lumMod val="50000"/>
                    </a:schemeClr>
                  </a:solidFill>
                  <a:latin typeface="Dosis" charset="0"/>
                  <a:ea typeface="Dosis" charset="0"/>
                  <a:cs typeface="Dosis" charset="0"/>
                </a:rPr>
                <a:t>Reksadana yang melakukan investasi pada obligasi yang diterbitkan pemerintah atau perusahaan asing.</a:t>
              </a:r>
            </a:p>
          </p:txBody>
        </p:sp>
      </p:grpSp>
      <p:sp>
        <p:nvSpPr>
          <p:cNvPr id="31" name="Rectangle 30"/>
          <p:cNvSpPr/>
          <p:nvPr/>
        </p:nvSpPr>
        <p:spPr bwMode="auto">
          <a:xfrm>
            <a:off x="598712" y="12144433"/>
            <a:ext cx="4176464" cy="1137084"/>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16" name="Text Box 3"/>
          <p:cNvSpPr txBox="1">
            <a:spLocks/>
          </p:cNvSpPr>
          <p:nvPr/>
        </p:nvSpPr>
        <p:spPr bwMode="auto">
          <a:xfrm>
            <a:off x="695175" y="449289"/>
            <a:ext cx="11856866" cy="1728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8000" dirty="0" err="1">
                <a:solidFill>
                  <a:srgbClr val="FFC000"/>
                </a:solidFill>
              </a:rPr>
              <a:t>J</a:t>
            </a:r>
            <a:r>
              <a:rPr lang="en-US" sz="8000" dirty="0" err="1"/>
              <a:t>enis</a:t>
            </a:r>
            <a:r>
              <a:rPr lang="en-US" sz="8000" dirty="0"/>
              <a:t> </a:t>
            </a:r>
            <a:r>
              <a:rPr lang="en-US" sz="8000" dirty="0" err="1">
                <a:solidFill>
                  <a:srgbClr val="FFC000"/>
                </a:solidFill>
              </a:rPr>
              <a:t>R</a:t>
            </a:r>
            <a:r>
              <a:rPr lang="en-US" sz="8000" dirty="0" err="1"/>
              <a:t>eksadana</a:t>
            </a:r>
            <a:r>
              <a:rPr lang="en-US" sz="8000" dirty="0"/>
              <a:t> </a:t>
            </a:r>
            <a:r>
              <a:rPr lang="en-US" sz="8000" dirty="0" err="1">
                <a:solidFill>
                  <a:srgbClr val="FFC000"/>
                </a:solidFill>
              </a:rPr>
              <a:t>O</a:t>
            </a:r>
            <a:r>
              <a:rPr lang="en-US" sz="8000" dirty="0" err="1"/>
              <a:t>bligasi</a:t>
            </a:r>
            <a:endParaRPr lang="x-none" altLang="x-none" sz="8000" dirty="0">
              <a:solidFill>
                <a:schemeClr val="bg2"/>
              </a:solidFill>
              <a:latin typeface="Dosis" charset="0"/>
              <a:ea typeface="Dosis" charset="0"/>
              <a:cs typeface="Dosis" charset="0"/>
              <a:sym typeface="Poppins Medium" charset="0"/>
            </a:endParaRPr>
          </a:p>
        </p:txBody>
      </p:sp>
      <p:sp>
        <p:nvSpPr>
          <p:cNvPr id="17" name="Shape"/>
          <p:cNvSpPr/>
          <p:nvPr/>
        </p:nvSpPr>
        <p:spPr>
          <a:xfrm>
            <a:off x="4290201" y="2415800"/>
            <a:ext cx="2298818" cy="2195664"/>
          </a:xfrm>
          <a:custGeom>
            <a:avLst/>
            <a:gdLst/>
            <a:ahLst/>
            <a:cxnLst>
              <a:cxn ang="0">
                <a:pos x="wd2" y="hd2"/>
              </a:cxn>
              <a:cxn ang="5400000">
                <a:pos x="wd2" y="hd2"/>
              </a:cxn>
              <a:cxn ang="10800000">
                <a:pos x="wd2" y="hd2"/>
              </a:cxn>
              <a:cxn ang="16200000">
                <a:pos x="wd2" y="hd2"/>
              </a:cxn>
            </a:cxnLst>
            <a:rect l="0" t="0" r="r" b="b"/>
            <a:pathLst>
              <a:path w="21600" h="21594" extrusionOk="0">
                <a:moveTo>
                  <a:pt x="10877" y="0"/>
                </a:moveTo>
                <a:cubicBezTo>
                  <a:pt x="10696" y="-6"/>
                  <a:pt x="10522" y="69"/>
                  <a:pt x="10404" y="205"/>
                </a:cubicBezTo>
                <a:cubicBezTo>
                  <a:pt x="9705" y="922"/>
                  <a:pt x="9171" y="1779"/>
                  <a:pt x="8837" y="2719"/>
                </a:cubicBezTo>
                <a:cubicBezTo>
                  <a:pt x="8510" y="3638"/>
                  <a:pt x="8383" y="4612"/>
                  <a:pt x="8460" y="5580"/>
                </a:cubicBezTo>
                <a:lnTo>
                  <a:pt x="4133" y="5580"/>
                </a:lnTo>
                <a:lnTo>
                  <a:pt x="4122" y="5580"/>
                </a:lnTo>
                <a:cubicBezTo>
                  <a:pt x="3742" y="5580"/>
                  <a:pt x="3456" y="5580"/>
                  <a:pt x="3214" y="5596"/>
                </a:cubicBezTo>
                <a:cubicBezTo>
                  <a:pt x="2973" y="5612"/>
                  <a:pt x="2775" y="5644"/>
                  <a:pt x="2573" y="5708"/>
                </a:cubicBezTo>
                <a:cubicBezTo>
                  <a:pt x="2349" y="5788"/>
                  <a:pt x="2150" y="5915"/>
                  <a:pt x="1986" y="6078"/>
                </a:cubicBezTo>
                <a:cubicBezTo>
                  <a:pt x="1821" y="6240"/>
                  <a:pt x="1693" y="6438"/>
                  <a:pt x="1611" y="6660"/>
                </a:cubicBezTo>
                <a:cubicBezTo>
                  <a:pt x="1547" y="6862"/>
                  <a:pt x="1514" y="7058"/>
                  <a:pt x="1498" y="7297"/>
                </a:cubicBezTo>
                <a:cubicBezTo>
                  <a:pt x="1482" y="7537"/>
                  <a:pt x="1482" y="7820"/>
                  <a:pt x="1482" y="8194"/>
                </a:cubicBezTo>
                <a:lnTo>
                  <a:pt x="1482" y="18145"/>
                </a:lnTo>
                <a:lnTo>
                  <a:pt x="398" y="18145"/>
                </a:lnTo>
                <a:cubicBezTo>
                  <a:pt x="279" y="18151"/>
                  <a:pt x="169" y="18206"/>
                  <a:pt x="93" y="18297"/>
                </a:cubicBezTo>
                <a:cubicBezTo>
                  <a:pt x="40" y="18362"/>
                  <a:pt x="7" y="18441"/>
                  <a:pt x="0" y="18524"/>
                </a:cubicBezTo>
                <a:lnTo>
                  <a:pt x="0" y="19447"/>
                </a:lnTo>
                <a:cubicBezTo>
                  <a:pt x="35" y="19911"/>
                  <a:pt x="211" y="20353"/>
                  <a:pt x="503" y="20716"/>
                </a:cubicBezTo>
                <a:cubicBezTo>
                  <a:pt x="922" y="21235"/>
                  <a:pt x="1542" y="21554"/>
                  <a:pt x="2212" y="21594"/>
                </a:cubicBezTo>
                <a:lnTo>
                  <a:pt x="19399" y="21594"/>
                </a:lnTo>
                <a:cubicBezTo>
                  <a:pt x="20026" y="21561"/>
                  <a:pt x="20612" y="21280"/>
                  <a:pt x="21027" y="20814"/>
                </a:cubicBezTo>
                <a:cubicBezTo>
                  <a:pt x="21363" y="20437"/>
                  <a:pt x="21564" y="19961"/>
                  <a:pt x="21600" y="19459"/>
                </a:cubicBezTo>
                <a:lnTo>
                  <a:pt x="21600" y="18509"/>
                </a:lnTo>
                <a:cubicBezTo>
                  <a:pt x="21596" y="18398"/>
                  <a:pt x="21542" y="18295"/>
                  <a:pt x="21453" y="18228"/>
                </a:cubicBezTo>
                <a:cubicBezTo>
                  <a:pt x="21392" y="18182"/>
                  <a:pt x="21318" y="18156"/>
                  <a:pt x="21242" y="18153"/>
                </a:cubicBezTo>
                <a:lnTo>
                  <a:pt x="12580" y="18153"/>
                </a:lnTo>
                <a:cubicBezTo>
                  <a:pt x="12489" y="18153"/>
                  <a:pt x="12401" y="18186"/>
                  <a:pt x="12331" y="18244"/>
                </a:cubicBezTo>
                <a:cubicBezTo>
                  <a:pt x="12244" y="18317"/>
                  <a:pt x="12193" y="18425"/>
                  <a:pt x="12192" y="18538"/>
                </a:cubicBezTo>
                <a:lnTo>
                  <a:pt x="12192" y="18665"/>
                </a:lnTo>
                <a:cubicBezTo>
                  <a:pt x="12196" y="18804"/>
                  <a:pt x="12146" y="18940"/>
                  <a:pt x="12054" y="19045"/>
                </a:cubicBezTo>
                <a:cubicBezTo>
                  <a:pt x="11944" y="19171"/>
                  <a:pt x="11782" y="19242"/>
                  <a:pt x="11613" y="19239"/>
                </a:cubicBezTo>
                <a:lnTo>
                  <a:pt x="9889" y="19239"/>
                </a:lnTo>
                <a:cubicBezTo>
                  <a:pt x="9722" y="19236"/>
                  <a:pt x="9566" y="19157"/>
                  <a:pt x="9464" y="19027"/>
                </a:cubicBezTo>
                <a:cubicBezTo>
                  <a:pt x="9393" y="18935"/>
                  <a:pt x="9355" y="18824"/>
                  <a:pt x="9353" y="18708"/>
                </a:cubicBezTo>
                <a:lnTo>
                  <a:pt x="9353" y="18562"/>
                </a:lnTo>
                <a:cubicBezTo>
                  <a:pt x="9367" y="18430"/>
                  <a:pt x="9309" y="18300"/>
                  <a:pt x="9203" y="18220"/>
                </a:cubicBezTo>
                <a:cubicBezTo>
                  <a:pt x="9135" y="18169"/>
                  <a:pt x="9052" y="18143"/>
                  <a:pt x="8967" y="18145"/>
                </a:cubicBezTo>
                <a:lnTo>
                  <a:pt x="2299" y="18145"/>
                </a:lnTo>
                <a:lnTo>
                  <a:pt x="2299" y="7824"/>
                </a:lnTo>
                <a:cubicBezTo>
                  <a:pt x="2299" y="7622"/>
                  <a:pt x="2299" y="7471"/>
                  <a:pt x="2307" y="7342"/>
                </a:cubicBezTo>
                <a:cubicBezTo>
                  <a:pt x="2316" y="7213"/>
                  <a:pt x="2334" y="7108"/>
                  <a:pt x="2368" y="6999"/>
                </a:cubicBezTo>
                <a:cubicBezTo>
                  <a:pt x="2412" y="6881"/>
                  <a:pt x="2481" y="6774"/>
                  <a:pt x="2569" y="6687"/>
                </a:cubicBezTo>
                <a:cubicBezTo>
                  <a:pt x="2657" y="6600"/>
                  <a:pt x="2764" y="6531"/>
                  <a:pt x="2884" y="6488"/>
                </a:cubicBezTo>
                <a:cubicBezTo>
                  <a:pt x="2993" y="6454"/>
                  <a:pt x="3100" y="6436"/>
                  <a:pt x="3229" y="6428"/>
                </a:cubicBezTo>
                <a:cubicBezTo>
                  <a:pt x="3359" y="6419"/>
                  <a:pt x="3512" y="6419"/>
                  <a:pt x="3716" y="6419"/>
                </a:cubicBezTo>
                <a:lnTo>
                  <a:pt x="3723" y="6419"/>
                </a:lnTo>
                <a:lnTo>
                  <a:pt x="8551" y="6419"/>
                </a:lnTo>
                <a:lnTo>
                  <a:pt x="8556" y="6465"/>
                </a:lnTo>
                <a:lnTo>
                  <a:pt x="7562" y="7359"/>
                </a:lnTo>
                <a:cubicBezTo>
                  <a:pt x="7288" y="7642"/>
                  <a:pt x="7057" y="7964"/>
                  <a:pt x="6877" y="8315"/>
                </a:cubicBezTo>
                <a:cubicBezTo>
                  <a:pt x="6625" y="8807"/>
                  <a:pt x="6477" y="9346"/>
                  <a:pt x="6444" y="9897"/>
                </a:cubicBezTo>
                <a:lnTo>
                  <a:pt x="6444" y="12078"/>
                </a:lnTo>
                <a:cubicBezTo>
                  <a:pt x="6439" y="12208"/>
                  <a:pt x="6501" y="12331"/>
                  <a:pt x="6609" y="12405"/>
                </a:cubicBezTo>
                <a:cubicBezTo>
                  <a:pt x="6748" y="12501"/>
                  <a:pt x="6934" y="12497"/>
                  <a:pt x="7070" y="12396"/>
                </a:cubicBezTo>
                <a:lnTo>
                  <a:pt x="9012" y="10662"/>
                </a:lnTo>
                <a:cubicBezTo>
                  <a:pt x="9277" y="10824"/>
                  <a:pt x="9566" y="10940"/>
                  <a:pt x="9868" y="11005"/>
                </a:cubicBezTo>
                <a:cubicBezTo>
                  <a:pt x="10179" y="11072"/>
                  <a:pt x="10501" y="11085"/>
                  <a:pt x="10821" y="11081"/>
                </a:cubicBezTo>
                <a:cubicBezTo>
                  <a:pt x="11135" y="11076"/>
                  <a:pt x="11449" y="11056"/>
                  <a:pt x="11754" y="10987"/>
                </a:cubicBezTo>
                <a:cubicBezTo>
                  <a:pt x="12054" y="10920"/>
                  <a:pt x="12343" y="10807"/>
                  <a:pt x="12609" y="10652"/>
                </a:cubicBezTo>
                <a:lnTo>
                  <a:pt x="12609" y="10649"/>
                </a:lnTo>
                <a:lnTo>
                  <a:pt x="14568" y="12396"/>
                </a:lnTo>
                <a:cubicBezTo>
                  <a:pt x="14703" y="12497"/>
                  <a:pt x="14889" y="12501"/>
                  <a:pt x="15028" y="12405"/>
                </a:cubicBezTo>
                <a:cubicBezTo>
                  <a:pt x="15136" y="12331"/>
                  <a:pt x="15198" y="12208"/>
                  <a:pt x="15193" y="12078"/>
                </a:cubicBezTo>
                <a:lnTo>
                  <a:pt x="15193" y="9897"/>
                </a:lnTo>
                <a:cubicBezTo>
                  <a:pt x="15160" y="9346"/>
                  <a:pt x="15012" y="8807"/>
                  <a:pt x="14760" y="8315"/>
                </a:cubicBezTo>
                <a:cubicBezTo>
                  <a:pt x="14580" y="7964"/>
                  <a:pt x="14349" y="7642"/>
                  <a:pt x="14075" y="7359"/>
                </a:cubicBezTo>
                <a:lnTo>
                  <a:pt x="13147" y="6525"/>
                </a:lnTo>
                <a:lnTo>
                  <a:pt x="13161" y="6419"/>
                </a:lnTo>
                <a:lnTo>
                  <a:pt x="17898" y="6419"/>
                </a:lnTo>
                <a:cubicBezTo>
                  <a:pt x="18102" y="6419"/>
                  <a:pt x="18255" y="6419"/>
                  <a:pt x="18384" y="6428"/>
                </a:cubicBezTo>
                <a:cubicBezTo>
                  <a:pt x="18514" y="6436"/>
                  <a:pt x="18621" y="6454"/>
                  <a:pt x="18730" y="6488"/>
                </a:cubicBezTo>
                <a:cubicBezTo>
                  <a:pt x="18850" y="6531"/>
                  <a:pt x="18957" y="6600"/>
                  <a:pt x="19046" y="6687"/>
                </a:cubicBezTo>
                <a:cubicBezTo>
                  <a:pt x="19134" y="6774"/>
                  <a:pt x="19203" y="6881"/>
                  <a:pt x="19247" y="6999"/>
                </a:cubicBezTo>
                <a:cubicBezTo>
                  <a:pt x="19282" y="7108"/>
                  <a:pt x="19299" y="7213"/>
                  <a:pt x="19307" y="7343"/>
                </a:cubicBezTo>
                <a:cubicBezTo>
                  <a:pt x="19316" y="7472"/>
                  <a:pt x="19316" y="7626"/>
                  <a:pt x="19316" y="7830"/>
                </a:cubicBezTo>
                <a:lnTo>
                  <a:pt x="19316" y="14990"/>
                </a:lnTo>
                <a:cubicBezTo>
                  <a:pt x="19300" y="15228"/>
                  <a:pt x="19495" y="15429"/>
                  <a:pt x="19736" y="15423"/>
                </a:cubicBezTo>
                <a:cubicBezTo>
                  <a:pt x="19968" y="15417"/>
                  <a:pt x="20149" y="15220"/>
                  <a:pt x="20132" y="14990"/>
                </a:cubicBezTo>
                <a:lnTo>
                  <a:pt x="20132" y="8207"/>
                </a:lnTo>
                <a:cubicBezTo>
                  <a:pt x="20132" y="7826"/>
                  <a:pt x="20133" y="7541"/>
                  <a:pt x="20116" y="7300"/>
                </a:cubicBezTo>
                <a:cubicBezTo>
                  <a:pt x="20100" y="7059"/>
                  <a:pt x="20068" y="6862"/>
                  <a:pt x="20003" y="6660"/>
                </a:cubicBezTo>
                <a:cubicBezTo>
                  <a:pt x="19922" y="6438"/>
                  <a:pt x="19793" y="6240"/>
                  <a:pt x="19629" y="6078"/>
                </a:cubicBezTo>
                <a:cubicBezTo>
                  <a:pt x="19465" y="5915"/>
                  <a:pt x="19265" y="5788"/>
                  <a:pt x="19042" y="5708"/>
                </a:cubicBezTo>
                <a:cubicBezTo>
                  <a:pt x="18838" y="5644"/>
                  <a:pt x="18640" y="5611"/>
                  <a:pt x="18398" y="5595"/>
                </a:cubicBezTo>
                <a:cubicBezTo>
                  <a:pt x="18157" y="5579"/>
                  <a:pt x="17871" y="5580"/>
                  <a:pt x="17493" y="5580"/>
                </a:cubicBezTo>
                <a:lnTo>
                  <a:pt x="13263" y="5580"/>
                </a:lnTo>
                <a:cubicBezTo>
                  <a:pt x="13344" y="4615"/>
                  <a:pt x="13221" y="3642"/>
                  <a:pt x="12894" y="2726"/>
                </a:cubicBezTo>
                <a:cubicBezTo>
                  <a:pt x="12558" y="1781"/>
                  <a:pt x="12016" y="921"/>
                  <a:pt x="11307" y="205"/>
                </a:cubicBezTo>
                <a:cubicBezTo>
                  <a:pt x="11199" y="80"/>
                  <a:pt x="11043" y="6"/>
                  <a:pt x="10877" y="0"/>
                </a:cubicBezTo>
                <a:close/>
                <a:moveTo>
                  <a:pt x="10841" y="924"/>
                </a:moveTo>
                <a:cubicBezTo>
                  <a:pt x="11382" y="1517"/>
                  <a:pt x="11802" y="2209"/>
                  <a:pt x="12078" y="2960"/>
                </a:cubicBezTo>
                <a:cubicBezTo>
                  <a:pt x="12382" y="3789"/>
                  <a:pt x="12504" y="4673"/>
                  <a:pt x="12436" y="5552"/>
                </a:cubicBezTo>
                <a:lnTo>
                  <a:pt x="11863" y="10120"/>
                </a:lnTo>
                <a:cubicBezTo>
                  <a:pt x="11516" y="10213"/>
                  <a:pt x="11159" y="10261"/>
                  <a:pt x="10800" y="10261"/>
                </a:cubicBezTo>
                <a:cubicBezTo>
                  <a:pt x="10441" y="10261"/>
                  <a:pt x="10083" y="10213"/>
                  <a:pt x="9737" y="10120"/>
                </a:cubicBezTo>
                <a:lnTo>
                  <a:pt x="9260" y="5562"/>
                </a:lnTo>
                <a:cubicBezTo>
                  <a:pt x="9200" y="4703"/>
                  <a:pt x="9316" y="3842"/>
                  <a:pt x="9602" y="3030"/>
                </a:cubicBezTo>
                <a:cubicBezTo>
                  <a:pt x="9874" y="2255"/>
                  <a:pt x="10295" y="1540"/>
                  <a:pt x="10841" y="924"/>
                </a:cubicBezTo>
                <a:close/>
                <a:moveTo>
                  <a:pt x="10800" y="4058"/>
                </a:moveTo>
                <a:cubicBezTo>
                  <a:pt x="10695" y="4058"/>
                  <a:pt x="10589" y="4098"/>
                  <a:pt x="10508" y="4178"/>
                </a:cubicBezTo>
                <a:cubicBezTo>
                  <a:pt x="10347" y="4337"/>
                  <a:pt x="10347" y="4596"/>
                  <a:pt x="10508" y="4755"/>
                </a:cubicBezTo>
                <a:cubicBezTo>
                  <a:pt x="10669" y="4915"/>
                  <a:pt x="10931" y="4915"/>
                  <a:pt x="11092" y="4755"/>
                </a:cubicBezTo>
                <a:cubicBezTo>
                  <a:pt x="11253" y="4596"/>
                  <a:pt x="11253" y="4337"/>
                  <a:pt x="11092" y="4178"/>
                </a:cubicBezTo>
                <a:cubicBezTo>
                  <a:pt x="11011" y="4098"/>
                  <a:pt x="10906" y="4058"/>
                  <a:pt x="10800" y="4058"/>
                </a:cubicBezTo>
                <a:close/>
                <a:moveTo>
                  <a:pt x="3940" y="7387"/>
                </a:moveTo>
                <a:cubicBezTo>
                  <a:pt x="3863" y="7387"/>
                  <a:pt x="3805" y="7388"/>
                  <a:pt x="3757" y="7391"/>
                </a:cubicBezTo>
                <a:cubicBezTo>
                  <a:pt x="3708" y="7394"/>
                  <a:pt x="3668" y="7400"/>
                  <a:pt x="3627" y="7413"/>
                </a:cubicBezTo>
                <a:cubicBezTo>
                  <a:pt x="3582" y="7430"/>
                  <a:pt x="3542" y="7455"/>
                  <a:pt x="3508" y="7488"/>
                </a:cubicBezTo>
                <a:cubicBezTo>
                  <a:pt x="3475" y="7521"/>
                  <a:pt x="3449" y="7561"/>
                  <a:pt x="3433" y="7606"/>
                </a:cubicBezTo>
                <a:cubicBezTo>
                  <a:pt x="3420" y="7646"/>
                  <a:pt x="3414" y="7686"/>
                  <a:pt x="3410" y="7734"/>
                </a:cubicBezTo>
                <a:cubicBezTo>
                  <a:pt x="3407" y="7783"/>
                  <a:pt x="3407" y="7840"/>
                  <a:pt x="3407" y="7916"/>
                </a:cubicBezTo>
                <a:lnTo>
                  <a:pt x="3407" y="16691"/>
                </a:lnTo>
                <a:cubicBezTo>
                  <a:pt x="3407" y="16768"/>
                  <a:pt x="3407" y="16826"/>
                  <a:pt x="3410" y="16875"/>
                </a:cubicBezTo>
                <a:cubicBezTo>
                  <a:pt x="3414" y="16923"/>
                  <a:pt x="3420" y="16963"/>
                  <a:pt x="3433" y="17004"/>
                </a:cubicBezTo>
                <a:cubicBezTo>
                  <a:pt x="3449" y="17048"/>
                  <a:pt x="3475" y="17088"/>
                  <a:pt x="3508" y="17121"/>
                </a:cubicBezTo>
                <a:cubicBezTo>
                  <a:pt x="3542" y="17154"/>
                  <a:pt x="3582" y="17180"/>
                  <a:pt x="3627" y="17196"/>
                </a:cubicBezTo>
                <a:cubicBezTo>
                  <a:pt x="3669" y="17209"/>
                  <a:pt x="3709" y="17215"/>
                  <a:pt x="3758" y="17218"/>
                </a:cubicBezTo>
                <a:cubicBezTo>
                  <a:pt x="3806" y="17221"/>
                  <a:pt x="3863" y="17222"/>
                  <a:pt x="3940" y="17222"/>
                </a:cubicBezTo>
                <a:lnTo>
                  <a:pt x="17890" y="17222"/>
                </a:lnTo>
                <a:cubicBezTo>
                  <a:pt x="17968" y="17222"/>
                  <a:pt x="18027" y="17221"/>
                  <a:pt x="18076" y="17218"/>
                </a:cubicBezTo>
                <a:cubicBezTo>
                  <a:pt x="18125" y="17215"/>
                  <a:pt x="18165" y="17209"/>
                  <a:pt x="18206" y="17196"/>
                </a:cubicBezTo>
                <a:cubicBezTo>
                  <a:pt x="18251" y="17180"/>
                  <a:pt x="18291" y="17154"/>
                  <a:pt x="18324" y="17121"/>
                </a:cubicBezTo>
                <a:cubicBezTo>
                  <a:pt x="18357" y="17088"/>
                  <a:pt x="18383" y="17048"/>
                  <a:pt x="18400" y="17004"/>
                </a:cubicBezTo>
                <a:cubicBezTo>
                  <a:pt x="18413" y="16963"/>
                  <a:pt x="18419" y="16923"/>
                  <a:pt x="18422" y="16875"/>
                </a:cubicBezTo>
                <a:cubicBezTo>
                  <a:pt x="18425" y="16826"/>
                  <a:pt x="18426" y="16769"/>
                  <a:pt x="18426" y="16693"/>
                </a:cubicBezTo>
                <a:lnTo>
                  <a:pt x="18426" y="7918"/>
                </a:lnTo>
                <a:cubicBezTo>
                  <a:pt x="18426" y="7841"/>
                  <a:pt x="18425" y="7783"/>
                  <a:pt x="18422" y="7734"/>
                </a:cubicBezTo>
                <a:cubicBezTo>
                  <a:pt x="18419" y="7686"/>
                  <a:pt x="18413" y="7646"/>
                  <a:pt x="18400" y="7606"/>
                </a:cubicBezTo>
                <a:cubicBezTo>
                  <a:pt x="18383" y="7561"/>
                  <a:pt x="18357" y="7521"/>
                  <a:pt x="18324" y="7488"/>
                </a:cubicBezTo>
                <a:cubicBezTo>
                  <a:pt x="18291" y="7455"/>
                  <a:pt x="18251" y="7430"/>
                  <a:pt x="18206" y="7413"/>
                </a:cubicBezTo>
                <a:cubicBezTo>
                  <a:pt x="18165" y="7400"/>
                  <a:pt x="18124" y="7394"/>
                  <a:pt x="18076" y="7391"/>
                </a:cubicBezTo>
                <a:cubicBezTo>
                  <a:pt x="18027" y="7388"/>
                  <a:pt x="17970" y="7387"/>
                  <a:pt x="17893" y="7387"/>
                </a:cubicBezTo>
                <a:lnTo>
                  <a:pt x="15885" y="7387"/>
                </a:lnTo>
                <a:cubicBezTo>
                  <a:pt x="15645" y="7377"/>
                  <a:pt x="15446" y="7571"/>
                  <a:pt x="15454" y="7809"/>
                </a:cubicBezTo>
                <a:cubicBezTo>
                  <a:pt x="15462" y="8035"/>
                  <a:pt x="15656" y="8211"/>
                  <a:pt x="15885" y="8199"/>
                </a:cubicBezTo>
                <a:lnTo>
                  <a:pt x="17383" y="8199"/>
                </a:lnTo>
                <a:cubicBezTo>
                  <a:pt x="17412" y="8199"/>
                  <a:pt x="17435" y="8199"/>
                  <a:pt x="17454" y="8200"/>
                </a:cubicBezTo>
                <a:cubicBezTo>
                  <a:pt x="17473" y="8201"/>
                  <a:pt x="17488" y="8204"/>
                  <a:pt x="17504" y="8209"/>
                </a:cubicBezTo>
                <a:cubicBezTo>
                  <a:pt x="17521" y="8215"/>
                  <a:pt x="17537" y="8225"/>
                  <a:pt x="17550" y="8238"/>
                </a:cubicBezTo>
                <a:cubicBezTo>
                  <a:pt x="17563" y="8251"/>
                  <a:pt x="17573" y="8267"/>
                  <a:pt x="17579" y="8284"/>
                </a:cubicBezTo>
                <a:cubicBezTo>
                  <a:pt x="17585" y="8300"/>
                  <a:pt x="17587" y="8315"/>
                  <a:pt x="17588" y="8333"/>
                </a:cubicBezTo>
                <a:cubicBezTo>
                  <a:pt x="17589" y="8352"/>
                  <a:pt x="17590" y="8375"/>
                  <a:pt x="17590" y="8405"/>
                </a:cubicBezTo>
                <a:lnTo>
                  <a:pt x="17590" y="16206"/>
                </a:lnTo>
                <a:cubicBezTo>
                  <a:pt x="17590" y="16235"/>
                  <a:pt x="17589" y="16258"/>
                  <a:pt x="17588" y="16277"/>
                </a:cubicBezTo>
                <a:cubicBezTo>
                  <a:pt x="17587" y="16295"/>
                  <a:pt x="17585" y="16310"/>
                  <a:pt x="17579" y="16326"/>
                </a:cubicBezTo>
                <a:cubicBezTo>
                  <a:pt x="17573" y="16344"/>
                  <a:pt x="17563" y="16359"/>
                  <a:pt x="17550" y="16372"/>
                </a:cubicBezTo>
                <a:cubicBezTo>
                  <a:pt x="17537" y="16384"/>
                  <a:pt x="17521" y="16394"/>
                  <a:pt x="17504" y="16400"/>
                </a:cubicBezTo>
                <a:cubicBezTo>
                  <a:pt x="17488" y="16405"/>
                  <a:pt x="17473" y="16408"/>
                  <a:pt x="17454" y="16409"/>
                </a:cubicBezTo>
                <a:cubicBezTo>
                  <a:pt x="17435" y="16410"/>
                  <a:pt x="17412" y="16410"/>
                  <a:pt x="17382" y="16410"/>
                </a:cubicBezTo>
                <a:lnTo>
                  <a:pt x="4451" y="16410"/>
                </a:lnTo>
                <a:cubicBezTo>
                  <a:pt x="4421" y="16410"/>
                  <a:pt x="4398" y="16410"/>
                  <a:pt x="4379" y="16409"/>
                </a:cubicBezTo>
                <a:cubicBezTo>
                  <a:pt x="4361" y="16408"/>
                  <a:pt x="4345" y="16405"/>
                  <a:pt x="4329" y="16400"/>
                </a:cubicBezTo>
                <a:cubicBezTo>
                  <a:pt x="4312" y="16394"/>
                  <a:pt x="4297" y="16384"/>
                  <a:pt x="4284" y="16372"/>
                </a:cubicBezTo>
                <a:cubicBezTo>
                  <a:pt x="4270" y="16359"/>
                  <a:pt x="4260" y="16344"/>
                  <a:pt x="4254" y="16326"/>
                </a:cubicBezTo>
                <a:cubicBezTo>
                  <a:pt x="4249" y="16310"/>
                  <a:pt x="4246" y="16295"/>
                  <a:pt x="4245" y="16277"/>
                </a:cubicBezTo>
                <a:cubicBezTo>
                  <a:pt x="4244" y="16258"/>
                  <a:pt x="4244" y="16235"/>
                  <a:pt x="4244" y="16205"/>
                </a:cubicBezTo>
                <a:lnTo>
                  <a:pt x="4244" y="8404"/>
                </a:lnTo>
                <a:cubicBezTo>
                  <a:pt x="4244" y="8375"/>
                  <a:pt x="4244" y="8352"/>
                  <a:pt x="4245" y="8333"/>
                </a:cubicBezTo>
                <a:cubicBezTo>
                  <a:pt x="4246" y="8315"/>
                  <a:pt x="4249" y="8300"/>
                  <a:pt x="4254" y="8284"/>
                </a:cubicBezTo>
                <a:cubicBezTo>
                  <a:pt x="4260" y="8267"/>
                  <a:pt x="4270" y="8251"/>
                  <a:pt x="4284" y="8238"/>
                </a:cubicBezTo>
                <a:cubicBezTo>
                  <a:pt x="4297" y="8225"/>
                  <a:pt x="4312" y="8215"/>
                  <a:pt x="4329" y="8209"/>
                </a:cubicBezTo>
                <a:cubicBezTo>
                  <a:pt x="4345" y="8204"/>
                  <a:pt x="4361" y="8201"/>
                  <a:pt x="4379" y="8200"/>
                </a:cubicBezTo>
                <a:cubicBezTo>
                  <a:pt x="4398" y="8199"/>
                  <a:pt x="4421" y="8199"/>
                  <a:pt x="4451" y="8199"/>
                </a:cubicBezTo>
                <a:lnTo>
                  <a:pt x="4451" y="8199"/>
                </a:lnTo>
                <a:lnTo>
                  <a:pt x="5617" y="8199"/>
                </a:lnTo>
                <a:cubicBezTo>
                  <a:pt x="5831" y="8188"/>
                  <a:pt x="6001" y="8017"/>
                  <a:pt x="6006" y="7805"/>
                </a:cubicBezTo>
                <a:cubicBezTo>
                  <a:pt x="6012" y="7585"/>
                  <a:pt x="5840" y="7399"/>
                  <a:pt x="5617" y="7387"/>
                </a:cubicBezTo>
                <a:lnTo>
                  <a:pt x="3942" y="7387"/>
                </a:lnTo>
                <a:lnTo>
                  <a:pt x="3940" y="7387"/>
                </a:lnTo>
                <a:close/>
                <a:moveTo>
                  <a:pt x="8663" y="7488"/>
                </a:moveTo>
                <a:lnTo>
                  <a:pt x="8893" y="9693"/>
                </a:lnTo>
                <a:lnTo>
                  <a:pt x="7280" y="11091"/>
                </a:lnTo>
                <a:lnTo>
                  <a:pt x="7280" y="9974"/>
                </a:lnTo>
                <a:cubicBezTo>
                  <a:pt x="7295" y="9560"/>
                  <a:pt x="7395" y="9153"/>
                  <a:pt x="7575" y="8780"/>
                </a:cubicBezTo>
                <a:cubicBezTo>
                  <a:pt x="7745" y="8428"/>
                  <a:pt x="7982" y="8112"/>
                  <a:pt x="8273" y="7850"/>
                </a:cubicBezTo>
                <a:lnTo>
                  <a:pt x="8663" y="7488"/>
                </a:lnTo>
                <a:close/>
                <a:moveTo>
                  <a:pt x="13016" y="7528"/>
                </a:moveTo>
                <a:lnTo>
                  <a:pt x="13364" y="7850"/>
                </a:lnTo>
                <a:cubicBezTo>
                  <a:pt x="13655" y="8113"/>
                  <a:pt x="13892" y="8428"/>
                  <a:pt x="14062" y="8780"/>
                </a:cubicBezTo>
                <a:cubicBezTo>
                  <a:pt x="14242" y="9153"/>
                  <a:pt x="14343" y="9560"/>
                  <a:pt x="14357" y="9974"/>
                </a:cubicBezTo>
                <a:lnTo>
                  <a:pt x="14357" y="11091"/>
                </a:lnTo>
                <a:lnTo>
                  <a:pt x="12735" y="9684"/>
                </a:lnTo>
                <a:lnTo>
                  <a:pt x="13016" y="7528"/>
                </a:lnTo>
                <a:close/>
                <a:moveTo>
                  <a:pt x="11860" y="11597"/>
                </a:moveTo>
                <a:cubicBezTo>
                  <a:pt x="11633" y="11597"/>
                  <a:pt x="11448" y="11780"/>
                  <a:pt x="11448" y="12005"/>
                </a:cubicBezTo>
                <a:lnTo>
                  <a:pt x="11448" y="14562"/>
                </a:lnTo>
                <a:cubicBezTo>
                  <a:pt x="11448" y="14788"/>
                  <a:pt x="11633" y="14971"/>
                  <a:pt x="11860" y="14971"/>
                </a:cubicBezTo>
                <a:cubicBezTo>
                  <a:pt x="12088" y="14971"/>
                  <a:pt x="12272" y="14788"/>
                  <a:pt x="12272" y="14562"/>
                </a:cubicBezTo>
                <a:lnTo>
                  <a:pt x="12272" y="12005"/>
                </a:lnTo>
                <a:cubicBezTo>
                  <a:pt x="12272" y="11780"/>
                  <a:pt x="12088" y="11597"/>
                  <a:pt x="11860" y="11597"/>
                </a:cubicBezTo>
                <a:close/>
                <a:moveTo>
                  <a:pt x="9710" y="11758"/>
                </a:moveTo>
                <a:cubicBezTo>
                  <a:pt x="9482" y="11758"/>
                  <a:pt x="9298" y="11941"/>
                  <a:pt x="9298" y="12166"/>
                </a:cubicBezTo>
                <a:lnTo>
                  <a:pt x="9298" y="13883"/>
                </a:lnTo>
                <a:cubicBezTo>
                  <a:pt x="9298" y="14108"/>
                  <a:pt x="9482" y="14292"/>
                  <a:pt x="9710" y="14292"/>
                </a:cubicBezTo>
                <a:cubicBezTo>
                  <a:pt x="9937" y="14292"/>
                  <a:pt x="10122" y="14108"/>
                  <a:pt x="10122" y="13883"/>
                </a:cubicBezTo>
                <a:lnTo>
                  <a:pt x="10122" y="12166"/>
                </a:lnTo>
                <a:cubicBezTo>
                  <a:pt x="10122" y="11941"/>
                  <a:pt x="9937" y="11758"/>
                  <a:pt x="9710" y="11758"/>
                </a:cubicBezTo>
                <a:close/>
                <a:moveTo>
                  <a:pt x="19704" y="16464"/>
                </a:moveTo>
                <a:cubicBezTo>
                  <a:pt x="19598" y="16464"/>
                  <a:pt x="19493" y="16504"/>
                  <a:pt x="19412" y="16584"/>
                </a:cubicBezTo>
                <a:cubicBezTo>
                  <a:pt x="19252" y="16743"/>
                  <a:pt x="19252" y="17002"/>
                  <a:pt x="19412" y="17161"/>
                </a:cubicBezTo>
                <a:cubicBezTo>
                  <a:pt x="19573" y="17321"/>
                  <a:pt x="19834" y="17321"/>
                  <a:pt x="19995" y="17161"/>
                </a:cubicBezTo>
                <a:cubicBezTo>
                  <a:pt x="20156" y="17002"/>
                  <a:pt x="20156" y="16743"/>
                  <a:pt x="19995" y="16584"/>
                </a:cubicBezTo>
                <a:cubicBezTo>
                  <a:pt x="19915" y="16504"/>
                  <a:pt x="19809" y="16464"/>
                  <a:pt x="19704" y="16464"/>
                </a:cubicBezTo>
                <a:close/>
                <a:moveTo>
                  <a:pt x="846" y="18957"/>
                </a:moveTo>
                <a:lnTo>
                  <a:pt x="8577" y="18957"/>
                </a:lnTo>
                <a:cubicBezTo>
                  <a:pt x="8635" y="19215"/>
                  <a:pt x="8765" y="19451"/>
                  <a:pt x="8951" y="19640"/>
                </a:cubicBezTo>
                <a:cubicBezTo>
                  <a:pt x="9223" y="19917"/>
                  <a:pt x="9596" y="20074"/>
                  <a:pt x="9987" y="20076"/>
                </a:cubicBezTo>
                <a:lnTo>
                  <a:pt x="11441" y="20076"/>
                </a:lnTo>
                <a:cubicBezTo>
                  <a:pt x="11892" y="20092"/>
                  <a:pt x="12328" y="19916"/>
                  <a:pt x="12638" y="19592"/>
                </a:cubicBezTo>
                <a:cubicBezTo>
                  <a:pt x="12802" y="19420"/>
                  <a:pt x="12923" y="19212"/>
                  <a:pt x="12992" y="18986"/>
                </a:cubicBezTo>
                <a:lnTo>
                  <a:pt x="20780" y="18988"/>
                </a:lnTo>
                <a:lnTo>
                  <a:pt x="20780" y="19225"/>
                </a:lnTo>
                <a:cubicBezTo>
                  <a:pt x="20780" y="19577"/>
                  <a:pt x="20657" y="19916"/>
                  <a:pt x="20434" y="20189"/>
                </a:cubicBezTo>
                <a:cubicBezTo>
                  <a:pt x="20131" y="20558"/>
                  <a:pt x="19674" y="20770"/>
                  <a:pt x="19194" y="20764"/>
                </a:cubicBezTo>
                <a:lnTo>
                  <a:pt x="2368" y="20764"/>
                </a:lnTo>
                <a:cubicBezTo>
                  <a:pt x="1859" y="20771"/>
                  <a:pt x="1381" y="20523"/>
                  <a:pt x="1096" y="20105"/>
                </a:cubicBezTo>
                <a:cubicBezTo>
                  <a:pt x="926" y="19855"/>
                  <a:pt x="838" y="19558"/>
                  <a:pt x="846" y="19256"/>
                </a:cubicBezTo>
                <a:lnTo>
                  <a:pt x="846" y="18957"/>
                </a:ln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18" name="Shape"/>
          <p:cNvSpPr/>
          <p:nvPr/>
        </p:nvSpPr>
        <p:spPr>
          <a:xfrm>
            <a:off x="10866197" y="2910114"/>
            <a:ext cx="2696726" cy="1710372"/>
          </a:xfrm>
          <a:custGeom>
            <a:avLst/>
            <a:gdLst/>
            <a:ahLst/>
            <a:cxnLst>
              <a:cxn ang="0">
                <a:pos x="wd2" y="hd2"/>
              </a:cxn>
              <a:cxn ang="5400000">
                <a:pos x="wd2" y="hd2"/>
              </a:cxn>
              <a:cxn ang="10800000">
                <a:pos x="wd2" y="hd2"/>
              </a:cxn>
              <a:cxn ang="16200000">
                <a:pos x="wd2" y="hd2"/>
              </a:cxn>
            </a:cxnLst>
            <a:rect l="0" t="0" r="r" b="b"/>
            <a:pathLst>
              <a:path w="21481" h="21564" extrusionOk="0">
                <a:moveTo>
                  <a:pt x="13973" y="1"/>
                </a:moveTo>
                <a:cubicBezTo>
                  <a:pt x="13303" y="29"/>
                  <a:pt x="12722" y="559"/>
                  <a:pt x="12527" y="1320"/>
                </a:cubicBezTo>
                <a:cubicBezTo>
                  <a:pt x="12249" y="2707"/>
                  <a:pt x="11761" y="4023"/>
                  <a:pt x="11087" y="5203"/>
                </a:cubicBezTo>
                <a:cubicBezTo>
                  <a:pt x="10285" y="6608"/>
                  <a:pt x="9236" y="7787"/>
                  <a:pt x="8015" y="8667"/>
                </a:cubicBezTo>
                <a:cubicBezTo>
                  <a:pt x="8007" y="8627"/>
                  <a:pt x="8001" y="8585"/>
                  <a:pt x="7990" y="8545"/>
                </a:cubicBezTo>
                <a:cubicBezTo>
                  <a:pt x="7880" y="8185"/>
                  <a:pt x="7641" y="7902"/>
                  <a:pt x="7338" y="7771"/>
                </a:cubicBezTo>
                <a:cubicBezTo>
                  <a:pt x="7061" y="7666"/>
                  <a:pt x="6800" y="7666"/>
                  <a:pt x="6286" y="7666"/>
                </a:cubicBezTo>
                <a:lnTo>
                  <a:pt x="1800" y="7666"/>
                </a:lnTo>
                <a:lnTo>
                  <a:pt x="1792" y="7666"/>
                </a:lnTo>
                <a:cubicBezTo>
                  <a:pt x="1276" y="7666"/>
                  <a:pt x="1016" y="7667"/>
                  <a:pt x="740" y="7771"/>
                </a:cubicBezTo>
                <a:cubicBezTo>
                  <a:pt x="437" y="7902"/>
                  <a:pt x="199" y="8185"/>
                  <a:pt x="88" y="8545"/>
                </a:cubicBezTo>
                <a:cubicBezTo>
                  <a:pt x="1" y="8874"/>
                  <a:pt x="0" y="9184"/>
                  <a:pt x="0" y="9794"/>
                </a:cubicBezTo>
                <a:lnTo>
                  <a:pt x="0" y="19426"/>
                </a:lnTo>
                <a:cubicBezTo>
                  <a:pt x="0" y="20046"/>
                  <a:pt x="1" y="20356"/>
                  <a:pt x="88" y="20685"/>
                </a:cubicBezTo>
                <a:cubicBezTo>
                  <a:pt x="199" y="21045"/>
                  <a:pt x="437" y="21329"/>
                  <a:pt x="740" y="21460"/>
                </a:cubicBezTo>
                <a:cubicBezTo>
                  <a:pt x="1017" y="21564"/>
                  <a:pt x="1278" y="21564"/>
                  <a:pt x="1792" y="21564"/>
                </a:cubicBezTo>
                <a:lnTo>
                  <a:pt x="6278" y="21564"/>
                </a:lnTo>
                <a:cubicBezTo>
                  <a:pt x="6799" y="21564"/>
                  <a:pt x="7061" y="21564"/>
                  <a:pt x="7338" y="21460"/>
                </a:cubicBezTo>
                <a:cubicBezTo>
                  <a:pt x="7641" y="21329"/>
                  <a:pt x="7880" y="21045"/>
                  <a:pt x="7990" y="20685"/>
                </a:cubicBezTo>
                <a:cubicBezTo>
                  <a:pt x="8023" y="20562"/>
                  <a:pt x="8040" y="20436"/>
                  <a:pt x="8053" y="20302"/>
                </a:cubicBezTo>
                <a:cubicBezTo>
                  <a:pt x="8388" y="20678"/>
                  <a:pt x="8777" y="20979"/>
                  <a:pt x="9202" y="21190"/>
                </a:cubicBezTo>
                <a:cubicBezTo>
                  <a:pt x="9684" y="21428"/>
                  <a:pt x="10203" y="21546"/>
                  <a:pt x="10726" y="21537"/>
                </a:cubicBezTo>
                <a:lnTo>
                  <a:pt x="19687" y="21537"/>
                </a:lnTo>
                <a:cubicBezTo>
                  <a:pt x="20437" y="21542"/>
                  <a:pt x="21108" y="20983"/>
                  <a:pt x="21358" y="20144"/>
                </a:cubicBezTo>
                <a:cubicBezTo>
                  <a:pt x="21600" y="19332"/>
                  <a:pt x="21396" y="18426"/>
                  <a:pt x="20845" y="17865"/>
                </a:cubicBezTo>
                <a:cubicBezTo>
                  <a:pt x="21250" y="17452"/>
                  <a:pt x="21477" y="16845"/>
                  <a:pt x="21465" y="16211"/>
                </a:cubicBezTo>
                <a:cubicBezTo>
                  <a:pt x="21453" y="15600"/>
                  <a:pt x="21219" y="15025"/>
                  <a:pt x="20824" y="14634"/>
                </a:cubicBezTo>
                <a:cubicBezTo>
                  <a:pt x="21241" y="14251"/>
                  <a:pt x="21484" y="13659"/>
                  <a:pt x="21481" y="13033"/>
                </a:cubicBezTo>
                <a:cubicBezTo>
                  <a:pt x="21478" y="12416"/>
                  <a:pt x="21238" y="11835"/>
                  <a:pt x="20828" y="11457"/>
                </a:cubicBezTo>
                <a:cubicBezTo>
                  <a:pt x="21355" y="10937"/>
                  <a:pt x="21586" y="10106"/>
                  <a:pt x="21422" y="9316"/>
                </a:cubicBezTo>
                <a:cubicBezTo>
                  <a:pt x="21216" y="8324"/>
                  <a:pt x="20458" y="7635"/>
                  <a:pt x="19598" y="7661"/>
                </a:cubicBezTo>
                <a:lnTo>
                  <a:pt x="14677" y="7661"/>
                </a:lnTo>
                <a:cubicBezTo>
                  <a:pt x="14995" y="7023"/>
                  <a:pt x="15240" y="6339"/>
                  <a:pt x="15407" y="5625"/>
                </a:cubicBezTo>
                <a:cubicBezTo>
                  <a:pt x="15599" y="4803"/>
                  <a:pt x="15685" y="3949"/>
                  <a:pt x="15660" y="3095"/>
                </a:cubicBezTo>
                <a:lnTo>
                  <a:pt x="15660" y="1875"/>
                </a:lnTo>
                <a:cubicBezTo>
                  <a:pt x="15630" y="803"/>
                  <a:pt x="14875" y="-36"/>
                  <a:pt x="13973" y="1"/>
                </a:cubicBezTo>
                <a:close/>
                <a:moveTo>
                  <a:pt x="14054" y="947"/>
                </a:moveTo>
                <a:cubicBezTo>
                  <a:pt x="14514" y="947"/>
                  <a:pt x="14881" y="1405"/>
                  <a:pt x="14858" y="1952"/>
                </a:cubicBezTo>
                <a:lnTo>
                  <a:pt x="14858" y="3686"/>
                </a:lnTo>
                <a:cubicBezTo>
                  <a:pt x="14817" y="4517"/>
                  <a:pt x="14667" y="5335"/>
                  <a:pt x="14414" y="6111"/>
                </a:cubicBezTo>
                <a:cubicBezTo>
                  <a:pt x="14199" y="6767"/>
                  <a:pt x="13913" y="7388"/>
                  <a:pt x="13562" y="7955"/>
                </a:cubicBezTo>
                <a:cubicBezTo>
                  <a:pt x="13491" y="8081"/>
                  <a:pt x="13476" y="8239"/>
                  <a:pt x="13523" y="8379"/>
                </a:cubicBezTo>
                <a:cubicBezTo>
                  <a:pt x="13589" y="8575"/>
                  <a:pt x="13756" y="8696"/>
                  <a:pt x="13933" y="8676"/>
                </a:cubicBezTo>
                <a:lnTo>
                  <a:pt x="19736" y="8676"/>
                </a:lnTo>
                <a:cubicBezTo>
                  <a:pt x="20251" y="8691"/>
                  <a:pt x="20661" y="9193"/>
                  <a:pt x="20659" y="9804"/>
                </a:cubicBezTo>
                <a:cubicBezTo>
                  <a:pt x="20657" y="10378"/>
                  <a:pt x="20289" y="10857"/>
                  <a:pt x="19807" y="10909"/>
                </a:cubicBezTo>
                <a:lnTo>
                  <a:pt x="18536" y="10909"/>
                </a:lnTo>
                <a:cubicBezTo>
                  <a:pt x="18310" y="10903"/>
                  <a:pt x="18121" y="11111"/>
                  <a:pt x="18109" y="11379"/>
                </a:cubicBezTo>
                <a:cubicBezTo>
                  <a:pt x="18096" y="11669"/>
                  <a:pt x="18292" y="11910"/>
                  <a:pt x="18536" y="11907"/>
                </a:cubicBezTo>
                <a:lnTo>
                  <a:pt x="19815" y="11907"/>
                </a:lnTo>
                <a:cubicBezTo>
                  <a:pt x="20300" y="11961"/>
                  <a:pt x="20670" y="12444"/>
                  <a:pt x="20670" y="13021"/>
                </a:cubicBezTo>
                <a:cubicBezTo>
                  <a:pt x="20670" y="13599"/>
                  <a:pt x="20300" y="14081"/>
                  <a:pt x="19815" y="14135"/>
                </a:cubicBezTo>
                <a:lnTo>
                  <a:pt x="18513" y="14135"/>
                </a:lnTo>
                <a:cubicBezTo>
                  <a:pt x="18289" y="14129"/>
                  <a:pt x="18101" y="14336"/>
                  <a:pt x="18090" y="14603"/>
                </a:cubicBezTo>
                <a:cubicBezTo>
                  <a:pt x="18078" y="14889"/>
                  <a:pt x="18271" y="15129"/>
                  <a:pt x="18513" y="15126"/>
                </a:cubicBezTo>
                <a:lnTo>
                  <a:pt x="19794" y="15126"/>
                </a:lnTo>
                <a:cubicBezTo>
                  <a:pt x="20268" y="15168"/>
                  <a:pt x="20642" y="15620"/>
                  <a:pt x="20670" y="16183"/>
                </a:cubicBezTo>
                <a:cubicBezTo>
                  <a:pt x="20701" y="16801"/>
                  <a:pt x="20313" y="17336"/>
                  <a:pt x="19794" y="17390"/>
                </a:cubicBezTo>
                <a:lnTo>
                  <a:pt x="18513" y="17390"/>
                </a:lnTo>
                <a:cubicBezTo>
                  <a:pt x="18290" y="17387"/>
                  <a:pt x="18106" y="17593"/>
                  <a:pt x="18093" y="17857"/>
                </a:cubicBezTo>
                <a:cubicBezTo>
                  <a:pt x="18080" y="18142"/>
                  <a:pt x="18272" y="18383"/>
                  <a:pt x="18513" y="18384"/>
                </a:cubicBezTo>
                <a:lnTo>
                  <a:pt x="19828" y="18384"/>
                </a:lnTo>
                <a:cubicBezTo>
                  <a:pt x="20303" y="18426"/>
                  <a:pt x="20675" y="18887"/>
                  <a:pt x="20691" y="19452"/>
                </a:cubicBezTo>
                <a:cubicBezTo>
                  <a:pt x="20706" y="20012"/>
                  <a:pt x="20366" y="20498"/>
                  <a:pt x="19899" y="20582"/>
                </a:cubicBezTo>
                <a:lnTo>
                  <a:pt x="10744" y="20582"/>
                </a:lnTo>
                <a:cubicBezTo>
                  <a:pt x="10208" y="20561"/>
                  <a:pt x="9682" y="20397"/>
                  <a:pt x="9207" y="20102"/>
                </a:cubicBezTo>
                <a:cubicBezTo>
                  <a:pt x="8769" y="19831"/>
                  <a:pt x="8386" y="19454"/>
                  <a:pt x="8078" y="18997"/>
                </a:cubicBezTo>
                <a:lnTo>
                  <a:pt x="8078" y="9803"/>
                </a:lnTo>
                <a:cubicBezTo>
                  <a:pt x="8078" y="9802"/>
                  <a:pt x="8078" y="9802"/>
                  <a:pt x="8078" y="9801"/>
                </a:cubicBezTo>
                <a:cubicBezTo>
                  <a:pt x="9439" y="8894"/>
                  <a:pt x="10622" y="7649"/>
                  <a:pt x="11540" y="6148"/>
                </a:cubicBezTo>
                <a:cubicBezTo>
                  <a:pt x="12365" y="4801"/>
                  <a:pt x="12961" y="3276"/>
                  <a:pt x="13295" y="1659"/>
                </a:cubicBezTo>
                <a:cubicBezTo>
                  <a:pt x="13378" y="1241"/>
                  <a:pt x="13692" y="946"/>
                  <a:pt x="14054" y="947"/>
                </a:cubicBezTo>
                <a:close/>
                <a:moveTo>
                  <a:pt x="1370" y="8663"/>
                </a:moveTo>
                <a:lnTo>
                  <a:pt x="1373" y="8663"/>
                </a:lnTo>
                <a:lnTo>
                  <a:pt x="6708" y="8663"/>
                </a:lnTo>
                <a:cubicBezTo>
                  <a:pt x="6863" y="8663"/>
                  <a:pt x="6942" y="8663"/>
                  <a:pt x="7026" y="8694"/>
                </a:cubicBezTo>
                <a:cubicBezTo>
                  <a:pt x="7118" y="8734"/>
                  <a:pt x="7190" y="8820"/>
                  <a:pt x="7223" y="8929"/>
                </a:cubicBezTo>
                <a:cubicBezTo>
                  <a:pt x="7250" y="9028"/>
                  <a:pt x="7250" y="9122"/>
                  <a:pt x="7250" y="9309"/>
                </a:cubicBezTo>
                <a:lnTo>
                  <a:pt x="7250" y="19924"/>
                </a:lnTo>
                <a:cubicBezTo>
                  <a:pt x="7250" y="20109"/>
                  <a:pt x="7250" y="20202"/>
                  <a:pt x="7223" y="20302"/>
                </a:cubicBezTo>
                <a:cubicBezTo>
                  <a:pt x="7190" y="20411"/>
                  <a:pt x="7118" y="20497"/>
                  <a:pt x="7026" y="20536"/>
                </a:cubicBezTo>
                <a:cubicBezTo>
                  <a:pt x="6942" y="20568"/>
                  <a:pt x="6863" y="20568"/>
                  <a:pt x="6705" y="20568"/>
                </a:cubicBezTo>
                <a:lnTo>
                  <a:pt x="5351" y="20568"/>
                </a:lnTo>
                <a:cubicBezTo>
                  <a:pt x="5356" y="20538"/>
                  <a:pt x="5359" y="20507"/>
                  <a:pt x="5359" y="20476"/>
                </a:cubicBezTo>
                <a:lnTo>
                  <a:pt x="5359" y="15816"/>
                </a:lnTo>
                <a:cubicBezTo>
                  <a:pt x="5359" y="15552"/>
                  <a:pt x="5178" y="15338"/>
                  <a:pt x="4956" y="15338"/>
                </a:cubicBezTo>
                <a:cubicBezTo>
                  <a:pt x="4734" y="15338"/>
                  <a:pt x="4553" y="15552"/>
                  <a:pt x="4553" y="15816"/>
                </a:cubicBezTo>
                <a:lnTo>
                  <a:pt x="4553" y="20476"/>
                </a:lnTo>
                <a:cubicBezTo>
                  <a:pt x="4553" y="20507"/>
                  <a:pt x="4556" y="20538"/>
                  <a:pt x="4561" y="20568"/>
                </a:cubicBezTo>
                <a:lnTo>
                  <a:pt x="1370" y="20568"/>
                </a:lnTo>
                <a:cubicBezTo>
                  <a:pt x="1215" y="20568"/>
                  <a:pt x="1136" y="20568"/>
                  <a:pt x="1052" y="20536"/>
                </a:cubicBezTo>
                <a:cubicBezTo>
                  <a:pt x="961" y="20497"/>
                  <a:pt x="888" y="20411"/>
                  <a:pt x="855" y="20302"/>
                </a:cubicBezTo>
                <a:cubicBezTo>
                  <a:pt x="828" y="20202"/>
                  <a:pt x="828" y="20108"/>
                  <a:pt x="828" y="19921"/>
                </a:cubicBezTo>
                <a:lnTo>
                  <a:pt x="828" y="9306"/>
                </a:lnTo>
                <a:cubicBezTo>
                  <a:pt x="828" y="9122"/>
                  <a:pt x="828" y="9028"/>
                  <a:pt x="855" y="8929"/>
                </a:cubicBezTo>
                <a:cubicBezTo>
                  <a:pt x="888" y="8820"/>
                  <a:pt x="961" y="8734"/>
                  <a:pt x="1052" y="8694"/>
                </a:cubicBezTo>
                <a:cubicBezTo>
                  <a:pt x="1136" y="8663"/>
                  <a:pt x="1214" y="8663"/>
                  <a:pt x="1370" y="8663"/>
                </a:cubicBezTo>
                <a:close/>
                <a:moveTo>
                  <a:pt x="4944" y="13537"/>
                </a:moveTo>
                <a:cubicBezTo>
                  <a:pt x="4728" y="13537"/>
                  <a:pt x="4553" y="13745"/>
                  <a:pt x="4553" y="14002"/>
                </a:cubicBezTo>
                <a:cubicBezTo>
                  <a:pt x="4553" y="14258"/>
                  <a:pt x="4728" y="14466"/>
                  <a:pt x="4944" y="14466"/>
                </a:cubicBezTo>
                <a:lnTo>
                  <a:pt x="4968" y="14466"/>
                </a:lnTo>
                <a:cubicBezTo>
                  <a:pt x="5184" y="14466"/>
                  <a:pt x="5359" y="14258"/>
                  <a:pt x="5359" y="14002"/>
                </a:cubicBezTo>
                <a:cubicBezTo>
                  <a:pt x="5359" y="13745"/>
                  <a:pt x="5184" y="13537"/>
                  <a:pt x="4968" y="13537"/>
                </a:cubicBezTo>
                <a:lnTo>
                  <a:pt x="4944" y="13537"/>
                </a:ln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19" name="Shape"/>
          <p:cNvSpPr/>
          <p:nvPr/>
        </p:nvSpPr>
        <p:spPr>
          <a:xfrm>
            <a:off x="17828979" y="2910114"/>
            <a:ext cx="2086886" cy="1710372"/>
          </a:xfrm>
          <a:custGeom>
            <a:avLst/>
            <a:gdLst/>
            <a:ahLst/>
            <a:cxnLst>
              <a:cxn ang="0">
                <a:pos x="wd2" y="hd2"/>
              </a:cxn>
              <a:cxn ang="5400000">
                <a:pos x="wd2" y="hd2"/>
              </a:cxn>
              <a:cxn ang="10800000">
                <a:pos x="wd2" y="hd2"/>
              </a:cxn>
              <a:cxn ang="16200000">
                <a:pos x="wd2" y="hd2"/>
              </a:cxn>
            </a:cxnLst>
            <a:rect l="0" t="0" r="r" b="b"/>
            <a:pathLst>
              <a:path w="21519" h="21598" extrusionOk="0">
                <a:moveTo>
                  <a:pt x="16444" y="0"/>
                </a:moveTo>
                <a:cubicBezTo>
                  <a:pt x="16256" y="-2"/>
                  <a:pt x="16086" y="148"/>
                  <a:pt x="16045" y="367"/>
                </a:cubicBezTo>
                <a:cubicBezTo>
                  <a:pt x="15998" y="617"/>
                  <a:pt x="16137" y="862"/>
                  <a:pt x="16356" y="916"/>
                </a:cubicBezTo>
                <a:lnTo>
                  <a:pt x="17424" y="1177"/>
                </a:lnTo>
                <a:lnTo>
                  <a:pt x="15794" y="2391"/>
                </a:lnTo>
                <a:cubicBezTo>
                  <a:pt x="15607" y="2531"/>
                  <a:pt x="15554" y="2817"/>
                  <a:pt x="15676" y="3032"/>
                </a:cubicBezTo>
                <a:cubicBezTo>
                  <a:pt x="15798" y="3246"/>
                  <a:pt x="16048" y="3306"/>
                  <a:pt x="16236" y="3167"/>
                </a:cubicBezTo>
                <a:lnTo>
                  <a:pt x="17861" y="1956"/>
                </a:lnTo>
                <a:lnTo>
                  <a:pt x="17638" y="3187"/>
                </a:lnTo>
                <a:cubicBezTo>
                  <a:pt x="17593" y="3437"/>
                  <a:pt x="17734" y="3682"/>
                  <a:pt x="17953" y="3734"/>
                </a:cubicBezTo>
                <a:cubicBezTo>
                  <a:pt x="18144" y="3779"/>
                  <a:pt x="18332" y="3661"/>
                  <a:pt x="18406" y="3463"/>
                </a:cubicBezTo>
                <a:cubicBezTo>
                  <a:pt x="18417" y="3435"/>
                  <a:pt x="18425" y="3405"/>
                  <a:pt x="18431" y="3374"/>
                </a:cubicBezTo>
                <a:lnTo>
                  <a:pt x="18852" y="1049"/>
                </a:lnTo>
                <a:cubicBezTo>
                  <a:pt x="18897" y="799"/>
                  <a:pt x="18757" y="554"/>
                  <a:pt x="18538" y="502"/>
                </a:cubicBezTo>
                <a:cubicBezTo>
                  <a:pt x="18533" y="501"/>
                  <a:pt x="18527" y="500"/>
                  <a:pt x="18522" y="500"/>
                </a:cubicBezTo>
                <a:cubicBezTo>
                  <a:pt x="18521" y="499"/>
                  <a:pt x="18520" y="499"/>
                  <a:pt x="18518" y="499"/>
                </a:cubicBezTo>
                <a:lnTo>
                  <a:pt x="16526" y="10"/>
                </a:lnTo>
                <a:cubicBezTo>
                  <a:pt x="16498" y="4"/>
                  <a:pt x="16471" y="0"/>
                  <a:pt x="16444" y="0"/>
                </a:cubicBezTo>
                <a:close/>
                <a:moveTo>
                  <a:pt x="5080" y="17"/>
                </a:moveTo>
                <a:cubicBezTo>
                  <a:pt x="5053" y="18"/>
                  <a:pt x="5026" y="22"/>
                  <a:pt x="4998" y="30"/>
                </a:cubicBezTo>
                <a:lnTo>
                  <a:pt x="2978" y="569"/>
                </a:lnTo>
                <a:cubicBezTo>
                  <a:pt x="2760" y="628"/>
                  <a:pt x="2625" y="876"/>
                  <a:pt x="2676" y="1125"/>
                </a:cubicBezTo>
                <a:cubicBezTo>
                  <a:pt x="2677" y="1131"/>
                  <a:pt x="2680" y="1136"/>
                  <a:pt x="2681" y="1142"/>
                </a:cubicBezTo>
                <a:cubicBezTo>
                  <a:pt x="2681" y="1144"/>
                  <a:pt x="2681" y="1145"/>
                  <a:pt x="2682" y="1147"/>
                </a:cubicBezTo>
                <a:lnTo>
                  <a:pt x="3132" y="3421"/>
                </a:lnTo>
                <a:cubicBezTo>
                  <a:pt x="3181" y="3671"/>
                  <a:pt x="3398" y="3827"/>
                  <a:pt x="3616" y="3771"/>
                </a:cubicBezTo>
                <a:cubicBezTo>
                  <a:pt x="3834" y="3714"/>
                  <a:pt x="3970" y="3467"/>
                  <a:pt x="3921" y="3217"/>
                </a:cubicBezTo>
                <a:lnTo>
                  <a:pt x="3679" y="1998"/>
                </a:lnTo>
                <a:lnTo>
                  <a:pt x="5327" y="3180"/>
                </a:lnTo>
                <a:cubicBezTo>
                  <a:pt x="5516" y="3316"/>
                  <a:pt x="5766" y="3251"/>
                  <a:pt x="5884" y="3034"/>
                </a:cubicBezTo>
                <a:cubicBezTo>
                  <a:pt x="6003" y="2818"/>
                  <a:pt x="5946" y="2532"/>
                  <a:pt x="5757" y="2396"/>
                </a:cubicBezTo>
                <a:lnTo>
                  <a:pt x="4114" y="1217"/>
                </a:lnTo>
                <a:lnTo>
                  <a:pt x="5183" y="931"/>
                </a:lnTo>
                <a:cubicBezTo>
                  <a:pt x="5401" y="873"/>
                  <a:pt x="5536" y="624"/>
                  <a:pt x="5485" y="375"/>
                </a:cubicBezTo>
                <a:cubicBezTo>
                  <a:pt x="5441" y="157"/>
                  <a:pt x="5268" y="12"/>
                  <a:pt x="5080" y="17"/>
                </a:cubicBezTo>
                <a:close/>
                <a:moveTo>
                  <a:pt x="10609" y="949"/>
                </a:moveTo>
                <a:cubicBezTo>
                  <a:pt x="10074" y="949"/>
                  <a:pt x="9539" y="1183"/>
                  <a:pt x="9130" y="1651"/>
                </a:cubicBezTo>
                <a:cubicBezTo>
                  <a:pt x="8313" y="2586"/>
                  <a:pt x="8313" y="4101"/>
                  <a:pt x="9130" y="5036"/>
                </a:cubicBezTo>
                <a:cubicBezTo>
                  <a:pt x="9168" y="5080"/>
                  <a:pt x="9209" y="5120"/>
                  <a:pt x="9249" y="5160"/>
                </a:cubicBezTo>
                <a:cubicBezTo>
                  <a:pt x="7798" y="5805"/>
                  <a:pt x="6747" y="7375"/>
                  <a:pt x="6666" y="9252"/>
                </a:cubicBezTo>
                <a:lnTo>
                  <a:pt x="6666" y="13342"/>
                </a:lnTo>
                <a:cubicBezTo>
                  <a:pt x="6678" y="13838"/>
                  <a:pt x="6836" y="14315"/>
                  <a:pt x="7114" y="14696"/>
                </a:cubicBezTo>
                <a:cubicBezTo>
                  <a:pt x="7458" y="15165"/>
                  <a:pt x="7954" y="15450"/>
                  <a:pt x="8486" y="15488"/>
                </a:cubicBezTo>
                <a:lnTo>
                  <a:pt x="8486" y="21122"/>
                </a:lnTo>
                <a:cubicBezTo>
                  <a:pt x="8486" y="21385"/>
                  <a:pt x="8673" y="21598"/>
                  <a:pt x="8903" y="21598"/>
                </a:cubicBezTo>
                <a:cubicBezTo>
                  <a:pt x="9133" y="21598"/>
                  <a:pt x="9320" y="21385"/>
                  <a:pt x="9320" y="21122"/>
                </a:cubicBezTo>
                <a:lnTo>
                  <a:pt x="9320" y="9534"/>
                </a:lnTo>
                <a:cubicBezTo>
                  <a:pt x="9320" y="9271"/>
                  <a:pt x="9133" y="9058"/>
                  <a:pt x="8903" y="9058"/>
                </a:cubicBezTo>
                <a:cubicBezTo>
                  <a:pt x="8673" y="9058"/>
                  <a:pt x="8486" y="9271"/>
                  <a:pt x="8486" y="9534"/>
                </a:cubicBezTo>
                <a:lnTo>
                  <a:pt x="8486" y="14538"/>
                </a:lnTo>
                <a:cubicBezTo>
                  <a:pt x="8180" y="14509"/>
                  <a:pt x="7897" y="14339"/>
                  <a:pt x="7704" y="14065"/>
                </a:cubicBezTo>
                <a:cubicBezTo>
                  <a:pt x="7545" y="13839"/>
                  <a:pt x="7458" y="13559"/>
                  <a:pt x="7457" y="13269"/>
                </a:cubicBezTo>
                <a:lnTo>
                  <a:pt x="7457" y="9316"/>
                </a:lnTo>
                <a:cubicBezTo>
                  <a:pt x="7537" y="7340"/>
                  <a:pt x="8957" y="5782"/>
                  <a:pt x="10686" y="5774"/>
                </a:cubicBezTo>
                <a:cubicBezTo>
                  <a:pt x="12472" y="5766"/>
                  <a:pt x="13931" y="7403"/>
                  <a:pt x="13960" y="9446"/>
                </a:cubicBezTo>
                <a:lnTo>
                  <a:pt x="13960" y="13360"/>
                </a:lnTo>
                <a:cubicBezTo>
                  <a:pt x="13949" y="13631"/>
                  <a:pt x="13859" y="13891"/>
                  <a:pt x="13705" y="14098"/>
                </a:cubicBezTo>
                <a:cubicBezTo>
                  <a:pt x="13529" y="14333"/>
                  <a:pt x="13283" y="14483"/>
                  <a:pt x="13015" y="14520"/>
                </a:cubicBezTo>
                <a:lnTo>
                  <a:pt x="13015" y="9534"/>
                </a:lnTo>
                <a:cubicBezTo>
                  <a:pt x="13015" y="9271"/>
                  <a:pt x="12828" y="9058"/>
                  <a:pt x="12598" y="9058"/>
                </a:cubicBezTo>
                <a:cubicBezTo>
                  <a:pt x="12368" y="9058"/>
                  <a:pt x="12182" y="9271"/>
                  <a:pt x="12182" y="9534"/>
                </a:cubicBezTo>
                <a:lnTo>
                  <a:pt x="12182" y="21122"/>
                </a:lnTo>
                <a:cubicBezTo>
                  <a:pt x="12182" y="21385"/>
                  <a:pt x="12368" y="21598"/>
                  <a:pt x="12598" y="21598"/>
                </a:cubicBezTo>
                <a:cubicBezTo>
                  <a:pt x="12828" y="21598"/>
                  <a:pt x="13015" y="21385"/>
                  <a:pt x="13015" y="21122"/>
                </a:cubicBezTo>
                <a:lnTo>
                  <a:pt x="13015" y="15460"/>
                </a:lnTo>
                <a:cubicBezTo>
                  <a:pt x="13534" y="15435"/>
                  <a:pt x="14021" y="15166"/>
                  <a:pt x="14359" y="14716"/>
                </a:cubicBezTo>
                <a:cubicBezTo>
                  <a:pt x="14647" y="14333"/>
                  <a:pt x="14806" y="13845"/>
                  <a:pt x="14809" y="13340"/>
                </a:cubicBezTo>
                <a:lnTo>
                  <a:pt x="14809" y="9461"/>
                </a:lnTo>
                <a:cubicBezTo>
                  <a:pt x="14784" y="7424"/>
                  <a:pt x="13625" y="5715"/>
                  <a:pt x="12032" y="5095"/>
                </a:cubicBezTo>
                <a:cubicBezTo>
                  <a:pt x="12051" y="5075"/>
                  <a:pt x="12070" y="5057"/>
                  <a:pt x="12089" y="5036"/>
                </a:cubicBezTo>
                <a:cubicBezTo>
                  <a:pt x="12906" y="4101"/>
                  <a:pt x="12906" y="2586"/>
                  <a:pt x="12089" y="1651"/>
                </a:cubicBezTo>
                <a:cubicBezTo>
                  <a:pt x="11680" y="1183"/>
                  <a:pt x="11145" y="949"/>
                  <a:pt x="10609" y="949"/>
                </a:cubicBezTo>
                <a:close/>
                <a:moveTo>
                  <a:pt x="10609" y="1878"/>
                </a:moveTo>
                <a:cubicBezTo>
                  <a:pt x="10937" y="1878"/>
                  <a:pt x="11265" y="2021"/>
                  <a:pt x="11515" y="2307"/>
                </a:cubicBezTo>
                <a:cubicBezTo>
                  <a:pt x="12015" y="2879"/>
                  <a:pt x="12015" y="3807"/>
                  <a:pt x="11515" y="4380"/>
                </a:cubicBezTo>
                <a:cubicBezTo>
                  <a:pt x="11015" y="4952"/>
                  <a:pt x="10204" y="4952"/>
                  <a:pt x="9704" y="4380"/>
                </a:cubicBezTo>
                <a:cubicBezTo>
                  <a:pt x="9204" y="3807"/>
                  <a:pt x="9204" y="2879"/>
                  <a:pt x="9704" y="2307"/>
                </a:cubicBezTo>
                <a:cubicBezTo>
                  <a:pt x="9954" y="2021"/>
                  <a:pt x="10282" y="1878"/>
                  <a:pt x="10609" y="1878"/>
                </a:cubicBezTo>
                <a:close/>
                <a:moveTo>
                  <a:pt x="6879" y="3294"/>
                </a:moveTo>
                <a:cubicBezTo>
                  <a:pt x="6750" y="3299"/>
                  <a:pt x="6624" y="3376"/>
                  <a:pt x="6549" y="3511"/>
                </a:cubicBezTo>
                <a:cubicBezTo>
                  <a:pt x="6431" y="3728"/>
                  <a:pt x="6488" y="4013"/>
                  <a:pt x="6677" y="4149"/>
                </a:cubicBezTo>
                <a:lnTo>
                  <a:pt x="6683" y="4153"/>
                </a:lnTo>
                <a:cubicBezTo>
                  <a:pt x="6873" y="4289"/>
                  <a:pt x="7122" y="4224"/>
                  <a:pt x="7241" y="4008"/>
                </a:cubicBezTo>
                <a:cubicBezTo>
                  <a:pt x="7360" y="3791"/>
                  <a:pt x="7302" y="3505"/>
                  <a:pt x="7113" y="3369"/>
                </a:cubicBezTo>
                <a:lnTo>
                  <a:pt x="7107" y="3365"/>
                </a:lnTo>
                <a:cubicBezTo>
                  <a:pt x="7037" y="3314"/>
                  <a:pt x="6957" y="3291"/>
                  <a:pt x="6879" y="3294"/>
                </a:cubicBezTo>
                <a:close/>
                <a:moveTo>
                  <a:pt x="14686" y="3311"/>
                </a:moveTo>
                <a:cubicBezTo>
                  <a:pt x="14608" y="3310"/>
                  <a:pt x="14529" y="3334"/>
                  <a:pt x="14459" y="3386"/>
                </a:cubicBezTo>
                <a:lnTo>
                  <a:pt x="14453" y="3391"/>
                </a:lnTo>
                <a:cubicBezTo>
                  <a:pt x="14266" y="3530"/>
                  <a:pt x="14212" y="3817"/>
                  <a:pt x="14334" y="4031"/>
                </a:cubicBezTo>
                <a:cubicBezTo>
                  <a:pt x="14456" y="4245"/>
                  <a:pt x="14707" y="4306"/>
                  <a:pt x="14894" y="4167"/>
                </a:cubicBezTo>
                <a:lnTo>
                  <a:pt x="14900" y="4163"/>
                </a:lnTo>
                <a:cubicBezTo>
                  <a:pt x="14970" y="4111"/>
                  <a:pt x="15022" y="4038"/>
                  <a:pt x="15052" y="3956"/>
                </a:cubicBezTo>
                <a:cubicBezTo>
                  <a:pt x="15103" y="3819"/>
                  <a:pt x="15094" y="3656"/>
                  <a:pt x="15018" y="3522"/>
                </a:cubicBezTo>
                <a:cubicBezTo>
                  <a:pt x="14942" y="3388"/>
                  <a:pt x="14816" y="3314"/>
                  <a:pt x="14686" y="3311"/>
                </a:cubicBezTo>
                <a:close/>
                <a:moveTo>
                  <a:pt x="1887" y="8026"/>
                </a:moveTo>
                <a:cubicBezTo>
                  <a:pt x="1796" y="8018"/>
                  <a:pt x="1704" y="8044"/>
                  <a:pt x="1626" y="8105"/>
                </a:cubicBezTo>
                <a:cubicBezTo>
                  <a:pt x="1604" y="8122"/>
                  <a:pt x="1583" y="8142"/>
                  <a:pt x="1563" y="8165"/>
                </a:cubicBezTo>
                <a:lnTo>
                  <a:pt x="115" y="9865"/>
                </a:lnTo>
                <a:cubicBezTo>
                  <a:pt x="-41" y="10048"/>
                  <a:pt x="-38" y="10341"/>
                  <a:pt x="122" y="10519"/>
                </a:cubicBezTo>
                <a:cubicBezTo>
                  <a:pt x="126" y="10523"/>
                  <a:pt x="130" y="10526"/>
                  <a:pt x="134" y="10530"/>
                </a:cubicBezTo>
                <a:cubicBezTo>
                  <a:pt x="135" y="10531"/>
                  <a:pt x="136" y="10533"/>
                  <a:pt x="137" y="10534"/>
                </a:cubicBezTo>
                <a:lnTo>
                  <a:pt x="1586" y="12173"/>
                </a:lnTo>
                <a:cubicBezTo>
                  <a:pt x="1745" y="12353"/>
                  <a:pt x="2002" y="12351"/>
                  <a:pt x="2159" y="12169"/>
                </a:cubicBezTo>
                <a:cubicBezTo>
                  <a:pt x="2316" y="11987"/>
                  <a:pt x="2314" y="11695"/>
                  <a:pt x="2155" y="11515"/>
                </a:cubicBezTo>
                <a:lnTo>
                  <a:pt x="1378" y="10636"/>
                </a:lnTo>
                <a:lnTo>
                  <a:pt x="3323" y="10617"/>
                </a:lnTo>
                <a:cubicBezTo>
                  <a:pt x="3546" y="10615"/>
                  <a:pt x="3725" y="10406"/>
                  <a:pt x="3724" y="10150"/>
                </a:cubicBezTo>
                <a:cubicBezTo>
                  <a:pt x="3722" y="9895"/>
                  <a:pt x="3539" y="9689"/>
                  <a:pt x="3316" y="9691"/>
                </a:cubicBezTo>
                <a:lnTo>
                  <a:pt x="1377" y="9711"/>
                </a:lnTo>
                <a:lnTo>
                  <a:pt x="2143" y="8810"/>
                </a:lnTo>
                <a:cubicBezTo>
                  <a:pt x="2299" y="8627"/>
                  <a:pt x="2295" y="8335"/>
                  <a:pt x="2135" y="8156"/>
                </a:cubicBezTo>
                <a:cubicBezTo>
                  <a:pt x="2065" y="8078"/>
                  <a:pt x="1977" y="8035"/>
                  <a:pt x="1887" y="8026"/>
                </a:cubicBezTo>
                <a:close/>
                <a:moveTo>
                  <a:pt x="19674" y="8027"/>
                </a:moveTo>
                <a:cubicBezTo>
                  <a:pt x="19571" y="8026"/>
                  <a:pt x="19467" y="8070"/>
                  <a:pt x="19387" y="8159"/>
                </a:cubicBezTo>
                <a:cubicBezTo>
                  <a:pt x="19228" y="8339"/>
                  <a:pt x="19225" y="8631"/>
                  <a:pt x="19382" y="8813"/>
                </a:cubicBezTo>
                <a:lnTo>
                  <a:pt x="20147" y="9706"/>
                </a:lnTo>
                <a:lnTo>
                  <a:pt x="18202" y="9690"/>
                </a:lnTo>
                <a:cubicBezTo>
                  <a:pt x="17979" y="9688"/>
                  <a:pt x="17797" y="9894"/>
                  <a:pt x="17795" y="10149"/>
                </a:cubicBezTo>
                <a:cubicBezTo>
                  <a:pt x="17793" y="10405"/>
                  <a:pt x="17973" y="10614"/>
                  <a:pt x="18197" y="10615"/>
                </a:cubicBezTo>
                <a:lnTo>
                  <a:pt x="20136" y="10631"/>
                </a:lnTo>
                <a:lnTo>
                  <a:pt x="19357" y="11518"/>
                </a:lnTo>
                <a:cubicBezTo>
                  <a:pt x="19199" y="11698"/>
                  <a:pt x="19198" y="11991"/>
                  <a:pt x="19356" y="12172"/>
                </a:cubicBezTo>
                <a:cubicBezTo>
                  <a:pt x="19493" y="12331"/>
                  <a:pt x="19707" y="12351"/>
                  <a:pt x="19865" y="12233"/>
                </a:cubicBezTo>
                <a:cubicBezTo>
                  <a:pt x="19887" y="12216"/>
                  <a:pt x="19908" y="12196"/>
                  <a:pt x="19928" y="12174"/>
                </a:cubicBezTo>
                <a:lnTo>
                  <a:pt x="21399" y="10500"/>
                </a:lnTo>
                <a:cubicBezTo>
                  <a:pt x="21558" y="10319"/>
                  <a:pt x="21559" y="10027"/>
                  <a:pt x="21401" y="9846"/>
                </a:cubicBezTo>
                <a:cubicBezTo>
                  <a:pt x="21398" y="9841"/>
                  <a:pt x="21393" y="9838"/>
                  <a:pt x="21390" y="9834"/>
                </a:cubicBezTo>
                <a:cubicBezTo>
                  <a:pt x="21389" y="9832"/>
                  <a:pt x="21388" y="9832"/>
                  <a:pt x="21387" y="9830"/>
                </a:cubicBezTo>
                <a:lnTo>
                  <a:pt x="19959" y="8166"/>
                </a:lnTo>
                <a:cubicBezTo>
                  <a:pt x="19881" y="8075"/>
                  <a:pt x="19778" y="8028"/>
                  <a:pt x="19674" y="8027"/>
                </a:cubicBezTo>
                <a:close/>
                <a:moveTo>
                  <a:pt x="4910" y="9675"/>
                </a:moveTo>
                <a:cubicBezTo>
                  <a:pt x="4826" y="9676"/>
                  <a:pt x="4749" y="9706"/>
                  <a:pt x="4685" y="9757"/>
                </a:cubicBezTo>
                <a:cubicBezTo>
                  <a:pt x="4578" y="9841"/>
                  <a:pt x="4507" y="9983"/>
                  <a:pt x="4508" y="10143"/>
                </a:cubicBezTo>
                <a:cubicBezTo>
                  <a:pt x="4510" y="10399"/>
                  <a:pt x="4693" y="10604"/>
                  <a:pt x="4916" y="10602"/>
                </a:cubicBezTo>
                <a:lnTo>
                  <a:pt x="4923" y="10601"/>
                </a:lnTo>
                <a:cubicBezTo>
                  <a:pt x="5147" y="10599"/>
                  <a:pt x="5327" y="10391"/>
                  <a:pt x="5325" y="10135"/>
                </a:cubicBezTo>
                <a:cubicBezTo>
                  <a:pt x="5323" y="9879"/>
                  <a:pt x="5140" y="9673"/>
                  <a:pt x="4917" y="9675"/>
                </a:cubicBezTo>
                <a:lnTo>
                  <a:pt x="4910" y="9675"/>
                </a:lnTo>
                <a:close/>
                <a:moveTo>
                  <a:pt x="16608" y="9677"/>
                </a:moveTo>
                <a:lnTo>
                  <a:pt x="16601" y="9678"/>
                </a:lnTo>
                <a:cubicBezTo>
                  <a:pt x="16378" y="9676"/>
                  <a:pt x="16195" y="9881"/>
                  <a:pt x="16194" y="10137"/>
                </a:cubicBezTo>
                <a:cubicBezTo>
                  <a:pt x="16192" y="10392"/>
                  <a:pt x="16372" y="10601"/>
                  <a:pt x="16596" y="10603"/>
                </a:cubicBezTo>
                <a:lnTo>
                  <a:pt x="16602" y="10603"/>
                </a:lnTo>
                <a:cubicBezTo>
                  <a:pt x="16686" y="10604"/>
                  <a:pt x="16764" y="10576"/>
                  <a:pt x="16829" y="10526"/>
                </a:cubicBezTo>
                <a:cubicBezTo>
                  <a:pt x="16937" y="10444"/>
                  <a:pt x="17009" y="10303"/>
                  <a:pt x="17010" y="10143"/>
                </a:cubicBezTo>
                <a:cubicBezTo>
                  <a:pt x="17012" y="9887"/>
                  <a:pt x="16832" y="9679"/>
                  <a:pt x="16608" y="9677"/>
                </a:cubicBezTo>
                <a:close/>
                <a:moveTo>
                  <a:pt x="10757" y="14658"/>
                </a:moveTo>
                <a:cubicBezTo>
                  <a:pt x="10527" y="14658"/>
                  <a:pt x="10340" y="14871"/>
                  <a:pt x="10340" y="15134"/>
                </a:cubicBezTo>
                <a:lnTo>
                  <a:pt x="10340" y="21122"/>
                </a:lnTo>
                <a:cubicBezTo>
                  <a:pt x="10340" y="21385"/>
                  <a:pt x="10527" y="21598"/>
                  <a:pt x="10757" y="21598"/>
                </a:cubicBezTo>
                <a:cubicBezTo>
                  <a:pt x="10987" y="21598"/>
                  <a:pt x="11173" y="21385"/>
                  <a:pt x="11173" y="21122"/>
                </a:cubicBezTo>
                <a:lnTo>
                  <a:pt x="11173" y="15134"/>
                </a:lnTo>
                <a:cubicBezTo>
                  <a:pt x="11173" y="14871"/>
                  <a:pt x="10987" y="14658"/>
                  <a:pt x="10757" y="14658"/>
                </a:cubicBezTo>
                <a:close/>
                <a:moveTo>
                  <a:pt x="15147" y="15838"/>
                </a:moveTo>
                <a:cubicBezTo>
                  <a:pt x="15017" y="15841"/>
                  <a:pt x="14891" y="15916"/>
                  <a:pt x="14815" y="16050"/>
                </a:cubicBezTo>
                <a:cubicBezTo>
                  <a:pt x="14695" y="16265"/>
                  <a:pt x="14750" y="16552"/>
                  <a:pt x="14938" y="16690"/>
                </a:cubicBezTo>
                <a:lnTo>
                  <a:pt x="14943" y="16694"/>
                </a:lnTo>
                <a:cubicBezTo>
                  <a:pt x="15014" y="16746"/>
                  <a:pt x="15093" y="16770"/>
                  <a:pt x="15171" y="16767"/>
                </a:cubicBezTo>
                <a:cubicBezTo>
                  <a:pt x="15300" y="16764"/>
                  <a:pt x="15427" y="16689"/>
                  <a:pt x="15503" y="16555"/>
                </a:cubicBezTo>
                <a:cubicBezTo>
                  <a:pt x="15623" y="16339"/>
                  <a:pt x="15569" y="16053"/>
                  <a:pt x="15381" y="15915"/>
                </a:cubicBezTo>
                <a:lnTo>
                  <a:pt x="15374" y="15911"/>
                </a:lnTo>
                <a:cubicBezTo>
                  <a:pt x="15304" y="15859"/>
                  <a:pt x="15225" y="15836"/>
                  <a:pt x="15147" y="15838"/>
                </a:cubicBezTo>
                <a:close/>
                <a:moveTo>
                  <a:pt x="6396" y="15842"/>
                </a:moveTo>
                <a:cubicBezTo>
                  <a:pt x="6318" y="15840"/>
                  <a:pt x="6239" y="15863"/>
                  <a:pt x="6168" y="15914"/>
                </a:cubicBezTo>
                <a:lnTo>
                  <a:pt x="6162" y="15918"/>
                </a:lnTo>
                <a:cubicBezTo>
                  <a:pt x="6092" y="15970"/>
                  <a:pt x="6040" y="16043"/>
                  <a:pt x="6009" y="16125"/>
                </a:cubicBezTo>
                <a:cubicBezTo>
                  <a:pt x="5958" y="16261"/>
                  <a:pt x="5964" y="16424"/>
                  <a:pt x="6040" y="16559"/>
                </a:cubicBezTo>
                <a:cubicBezTo>
                  <a:pt x="6160" y="16774"/>
                  <a:pt x="6410" y="16837"/>
                  <a:pt x="6598" y="16699"/>
                </a:cubicBezTo>
                <a:lnTo>
                  <a:pt x="6604" y="16694"/>
                </a:lnTo>
                <a:cubicBezTo>
                  <a:pt x="6792" y="16557"/>
                  <a:pt x="6848" y="16270"/>
                  <a:pt x="6728" y="16055"/>
                </a:cubicBezTo>
                <a:cubicBezTo>
                  <a:pt x="6652" y="15920"/>
                  <a:pt x="6526" y="15846"/>
                  <a:pt x="6396" y="15842"/>
                </a:cubicBezTo>
                <a:close/>
                <a:moveTo>
                  <a:pt x="3036" y="16310"/>
                </a:moveTo>
                <a:cubicBezTo>
                  <a:pt x="2870" y="16303"/>
                  <a:pt x="2718" y="16413"/>
                  <a:pt x="2651" y="16586"/>
                </a:cubicBezTo>
                <a:cubicBezTo>
                  <a:pt x="2641" y="16614"/>
                  <a:pt x="2632" y="16644"/>
                  <a:pt x="2626" y="16675"/>
                </a:cubicBezTo>
                <a:lnTo>
                  <a:pt x="2190" y="18996"/>
                </a:lnTo>
                <a:cubicBezTo>
                  <a:pt x="2143" y="19246"/>
                  <a:pt x="2281" y="19492"/>
                  <a:pt x="2499" y="19546"/>
                </a:cubicBezTo>
                <a:cubicBezTo>
                  <a:pt x="2504" y="19548"/>
                  <a:pt x="2509" y="19548"/>
                  <a:pt x="2515" y="19549"/>
                </a:cubicBezTo>
                <a:cubicBezTo>
                  <a:pt x="2516" y="19549"/>
                  <a:pt x="2517" y="19549"/>
                  <a:pt x="2519" y="19549"/>
                </a:cubicBezTo>
                <a:lnTo>
                  <a:pt x="4508" y="20056"/>
                </a:lnTo>
                <a:cubicBezTo>
                  <a:pt x="4727" y="20111"/>
                  <a:pt x="4943" y="19953"/>
                  <a:pt x="4991" y="19704"/>
                </a:cubicBezTo>
                <a:cubicBezTo>
                  <a:pt x="5040" y="19454"/>
                  <a:pt x="4902" y="19208"/>
                  <a:pt x="4684" y="19153"/>
                </a:cubicBezTo>
                <a:lnTo>
                  <a:pt x="3618" y="18881"/>
                </a:lnTo>
                <a:lnTo>
                  <a:pt x="5256" y="17682"/>
                </a:lnTo>
                <a:cubicBezTo>
                  <a:pt x="5444" y="17544"/>
                  <a:pt x="5499" y="17258"/>
                  <a:pt x="5378" y="17042"/>
                </a:cubicBezTo>
                <a:cubicBezTo>
                  <a:pt x="5258" y="16827"/>
                  <a:pt x="5008" y="16765"/>
                  <a:pt x="4820" y="16902"/>
                </a:cubicBezTo>
                <a:lnTo>
                  <a:pt x="3186" y="18098"/>
                </a:lnTo>
                <a:lnTo>
                  <a:pt x="3417" y="16869"/>
                </a:lnTo>
                <a:cubicBezTo>
                  <a:pt x="3464" y="16620"/>
                  <a:pt x="3326" y="16373"/>
                  <a:pt x="3107" y="16319"/>
                </a:cubicBezTo>
                <a:cubicBezTo>
                  <a:pt x="3083" y="16313"/>
                  <a:pt x="3059" y="16310"/>
                  <a:pt x="3036" y="16310"/>
                </a:cubicBezTo>
                <a:close/>
                <a:moveTo>
                  <a:pt x="18519" y="16318"/>
                </a:moveTo>
                <a:cubicBezTo>
                  <a:pt x="18493" y="16319"/>
                  <a:pt x="18465" y="16322"/>
                  <a:pt x="18438" y="16329"/>
                </a:cubicBezTo>
                <a:cubicBezTo>
                  <a:pt x="18220" y="16383"/>
                  <a:pt x="18081" y="16629"/>
                  <a:pt x="18128" y="16879"/>
                </a:cubicBezTo>
                <a:lnTo>
                  <a:pt x="18359" y="18101"/>
                </a:lnTo>
                <a:lnTo>
                  <a:pt x="16722" y="16900"/>
                </a:lnTo>
                <a:cubicBezTo>
                  <a:pt x="16533" y="16762"/>
                  <a:pt x="16284" y="16825"/>
                  <a:pt x="16163" y="17040"/>
                </a:cubicBezTo>
                <a:cubicBezTo>
                  <a:pt x="16043" y="17255"/>
                  <a:pt x="16097" y="17540"/>
                  <a:pt x="16285" y="17678"/>
                </a:cubicBezTo>
                <a:lnTo>
                  <a:pt x="17917" y="18877"/>
                </a:lnTo>
                <a:lnTo>
                  <a:pt x="16846" y="19151"/>
                </a:lnTo>
                <a:cubicBezTo>
                  <a:pt x="16628" y="19207"/>
                  <a:pt x="16490" y="19453"/>
                  <a:pt x="16539" y="19703"/>
                </a:cubicBezTo>
                <a:cubicBezTo>
                  <a:pt x="16582" y="19921"/>
                  <a:pt x="16752" y="20069"/>
                  <a:pt x="16941" y="20065"/>
                </a:cubicBezTo>
                <a:cubicBezTo>
                  <a:pt x="16967" y="20065"/>
                  <a:pt x="16995" y="20061"/>
                  <a:pt x="17022" y="20054"/>
                </a:cubicBezTo>
                <a:lnTo>
                  <a:pt x="19047" y="19538"/>
                </a:lnTo>
                <a:cubicBezTo>
                  <a:pt x="19265" y="19483"/>
                  <a:pt x="19403" y="19235"/>
                  <a:pt x="19354" y="18985"/>
                </a:cubicBezTo>
                <a:cubicBezTo>
                  <a:pt x="19353" y="18980"/>
                  <a:pt x="19351" y="18974"/>
                  <a:pt x="19349" y="18969"/>
                </a:cubicBezTo>
                <a:cubicBezTo>
                  <a:pt x="19349" y="18967"/>
                  <a:pt x="19349" y="18965"/>
                  <a:pt x="19349" y="18964"/>
                </a:cubicBezTo>
                <a:lnTo>
                  <a:pt x="18919" y="16684"/>
                </a:lnTo>
                <a:cubicBezTo>
                  <a:pt x="18878" y="16465"/>
                  <a:pt x="18708" y="16316"/>
                  <a:pt x="18519" y="16318"/>
                </a:cubicBez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Tree>
    <p:extLst>
      <p:ext uri="{BB962C8B-B14F-4D97-AF65-F5344CB8AC3E}">
        <p14:creationId xmlns:p14="http://schemas.microsoft.com/office/powerpoint/2010/main" val="984944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666CB96C-ABAB-CF43-B647-A2C251E40499}" type="slidenum">
              <a:rPr lang="x-none" altLang="x-none" smtClean="0">
                <a:solidFill>
                  <a:srgbClr val="9B9A9C"/>
                </a:solidFill>
                <a:latin typeface="Dosis" charset="0"/>
                <a:ea typeface="Dosis" charset="0"/>
                <a:cs typeface="Dosis" charset="0"/>
              </a:rPr>
              <a:pPr algn="ctr" eaLnBrk="1">
                <a:defRPr/>
              </a:pPr>
              <a:t>16</a:t>
            </a:fld>
            <a:endParaRPr lang="x-none" altLang="x-none" smtClean="0">
              <a:solidFill>
                <a:srgbClr val="9B9A9C"/>
              </a:solidFill>
              <a:latin typeface="Dosis" charset="0"/>
              <a:ea typeface="Dosis" charset="0"/>
              <a:cs typeface="Dosis" charset="0"/>
            </a:endParaRPr>
          </a:p>
        </p:txBody>
      </p:sp>
      <p:grpSp>
        <p:nvGrpSpPr>
          <p:cNvPr id="5" name="Group 4"/>
          <p:cNvGrpSpPr/>
          <p:nvPr/>
        </p:nvGrpSpPr>
        <p:grpSpPr>
          <a:xfrm>
            <a:off x="2470920" y="2825552"/>
            <a:ext cx="9577065" cy="7357576"/>
            <a:chOff x="3145927" y="1957319"/>
            <a:chExt cx="8181977" cy="7593312"/>
          </a:xfrm>
        </p:grpSpPr>
        <p:grpSp>
          <p:nvGrpSpPr>
            <p:cNvPr id="3" name="Group 2"/>
            <p:cNvGrpSpPr/>
            <p:nvPr/>
          </p:nvGrpSpPr>
          <p:grpSpPr>
            <a:xfrm>
              <a:off x="3145927" y="1957319"/>
              <a:ext cx="8181977" cy="779699"/>
              <a:chOff x="3108323" y="2205099"/>
              <a:chExt cx="8181977" cy="779699"/>
            </a:xfrm>
          </p:grpSpPr>
          <p:sp>
            <p:nvSpPr>
              <p:cNvPr id="21507" name="Rounded Rectangle 63"/>
              <p:cNvSpPr>
                <a:spLocks noChangeArrowheads="1"/>
              </p:cNvSpPr>
              <p:nvPr/>
            </p:nvSpPr>
            <p:spPr bwMode="auto">
              <a:xfrm>
                <a:off x="3108324" y="2224430"/>
                <a:ext cx="8181976" cy="760368"/>
              </a:xfrm>
              <a:prstGeom prst="roundRect">
                <a:avLst>
                  <a:gd name="adj" fmla="val 50000"/>
                </a:avLst>
              </a:prstGeom>
              <a:solidFill>
                <a:srgbClr val="FFC000"/>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sp>
            <p:nvSpPr>
              <p:cNvPr id="71" name="Text Box 2"/>
              <p:cNvSpPr txBox="1">
                <a:spLocks/>
              </p:cNvSpPr>
              <p:nvPr/>
            </p:nvSpPr>
            <p:spPr bwMode="auto">
              <a:xfrm>
                <a:off x="3108323" y="2205099"/>
                <a:ext cx="8150166" cy="714685"/>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4000" dirty="0" err="1">
                    <a:solidFill>
                      <a:schemeClr val="tx1"/>
                    </a:solidFill>
                    <a:latin typeface="Dosis" charset="0"/>
                    <a:ea typeface="Dosis" charset="0"/>
                    <a:cs typeface="Dosis" charset="0"/>
                    <a:sym typeface="Poppins SemiBold" charset="0"/>
                  </a:rPr>
                  <a:t>Risiko</a:t>
                </a:r>
                <a:r>
                  <a:rPr lang="en-US" altLang="x-none" sz="4000" dirty="0">
                    <a:solidFill>
                      <a:schemeClr val="tx1"/>
                    </a:solidFill>
                    <a:latin typeface="Dosis" charset="0"/>
                    <a:ea typeface="Dosis" charset="0"/>
                    <a:cs typeface="Dosis" charset="0"/>
                    <a:sym typeface="Poppins SemiBold" charset="0"/>
                  </a:rPr>
                  <a:t> </a:t>
                </a:r>
                <a:r>
                  <a:rPr lang="en-US" altLang="x-none" sz="4000" dirty="0" err="1">
                    <a:solidFill>
                      <a:schemeClr val="tx1"/>
                    </a:solidFill>
                    <a:latin typeface="Dosis" charset="0"/>
                    <a:ea typeface="Dosis" charset="0"/>
                    <a:cs typeface="Dosis" charset="0"/>
                    <a:sym typeface="Poppins SemiBold" charset="0"/>
                  </a:rPr>
                  <a:t>Kredit</a:t>
                </a:r>
                <a:endParaRPr lang="x-none" altLang="x-none" sz="4000" dirty="0">
                  <a:solidFill>
                    <a:schemeClr val="tx1"/>
                  </a:solidFill>
                  <a:latin typeface="Dosis" charset="0"/>
                  <a:ea typeface="Dosis" charset="0"/>
                  <a:cs typeface="Dosis" charset="0"/>
                  <a:sym typeface="Poppins SemiBold" charset="0"/>
                </a:endParaRPr>
              </a:p>
            </p:txBody>
          </p:sp>
        </p:grpSp>
        <p:sp>
          <p:nvSpPr>
            <p:cNvPr id="72" name="Rectangle 71"/>
            <p:cNvSpPr/>
            <p:nvPr/>
          </p:nvSpPr>
          <p:spPr>
            <a:xfrm>
              <a:off x="3262710" y="2689656"/>
              <a:ext cx="8065194" cy="6860975"/>
            </a:xfrm>
            <a:prstGeom prst="rect">
              <a:avLst/>
            </a:prstGeom>
          </p:spPr>
          <p:txBody>
            <a:bodyPr wrap="square">
              <a:spAutoFit/>
            </a:bodyPr>
            <a:lstStyle/>
            <a:p>
              <a:pPr algn="ctr">
                <a:lnSpc>
                  <a:spcPct val="150000"/>
                </a:lnSpc>
                <a:buClr>
                  <a:schemeClr val="accent1"/>
                </a:buClr>
                <a:defRPr/>
              </a:pPr>
              <a:r>
                <a:rPr lang="en-US" sz="4000" dirty="0" err="1">
                  <a:solidFill>
                    <a:schemeClr val="tx1">
                      <a:lumMod val="50000"/>
                    </a:schemeClr>
                  </a:solidFill>
                  <a:latin typeface="Dosis" charset="0"/>
                  <a:ea typeface="Dosis" charset="0"/>
                  <a:cs typeface="Dosis" charset="0"/>
                </a:rPr>
                <a:t>Terjadi</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saat</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seorang</a:t>
              </a:r>
              <a:r>
                <a:rPr lang="en-US" sz="4000" dirty="0">
                  <a:solidFill>
                    <a:schemeClr val="tx1">
                      <a:lumMod val="50000"/>
                    </a:schemeClr>
                  </a:solidFill>
                  <a:latin typeface="Dosis" charset="0"/>
                  <a:ea typeface="Dosis" charset="0"/>
                  <a:cs typeface="Dosis" charset="0"/>
                </a:rPr>
                <a:t> investor </a:t>
              </a:r>
              <a:r>
                <a:rPr lang="en-US" sz="4000" dirty="0" err="1">
                  <a:solidFill>
                    <a:schemeClr val="tx1">
                      <a:lumMod val="50000"/>
                    </a:schemeClr>
                  </a:solidFill>
                  <a:latin typeface="Dosis" charset="0"/>
                  <a:ea typeface="Dosis" charset="0"/>
                  <a:cs typeface="Dosis" charset="0"/>
                </a:rPr>
                <a:t>melakukan</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investasi</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pada</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reksadana</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obligasi</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Risikonya</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adalah</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kemungkinan</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bahwa</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penerbit</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obligasi</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tersebut</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tidak</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mampu</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membayar</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kembali</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pinjaman</a:t>
              </a:r>
              <a:r>
                <a:rPr lang="en-US" sz="4000" dirty="0">
                  <a:solidFill>
                    <a:schemeClr val="tx1">
                      <a:lumMod val="50000"/>
                    </a:schemeClr>
                  </a:solidFill>
                  <a:latin typeface="Dosis" charset="0"/>
                  <a:ea typeface="Dosis" charset="0"/>
                  <a:cs typeface="Dosis" charset="0"/>
                </a:rPr>
                <a:t> </a:t>
              </a:r>
              <a:r>
                <a:rPr lang="en-US" sz="4000" dirty="0" err="1">
                  <a:solidFill>
                    <a:schemeClr val="tx1">
                      <a:lumMod val="50000"/>
                    </a:schemeClr>
                  </a:solidFill>
                  <a:latin typeface="Dosis" charset="0"/>
                  <a:ea typeface="Dosis" charset="0"/>
                  <a:cs typeface="Dosis" charset="0"/>
                </a:rPr>
                <a:t>tersebut</a:t>
              </a:r>
              <a:r>
                <a:rPr lang="en-US" sz="4000" dirty="0">
                  <a:solidFill>
                    <a:schemeClr val="tx1">
                      <a:lumMod val="50000"/>
                    </a:schemeClr>
                  </a:solidFill>
                  <a:latin typeface="Dosis" charset="0"/>
                  <a:ea typeface="Dosis" charset="0"/>
                  <a:cs typeface="Dosis" charset="0"/>
                </a:rPr>
                <a:t> (default).</a:t>
              </a:r>
            </a:p>
            <a:p>
              <a:pPr algn="ctr">
                <a:lnSpc>
                  <a:spcPct val="150000"/>
                </a:lnSpc>
                <a:buClr>
                  <a:schemeClr val="accent1"/>
                </a:buClr>
                <a:defRPr/>
              </a:pPr>
              <a:endParaRPr lang="en-US" sz="4000" dirty="0">
                <a:solidFill>
                  <a:schemeClr val="tx1">
                    <a:lumMod val="50000"/>
                  </a:schemeClr>
                </a:solidFill>
                <a:latin typeface="Dosis" charset="0"/>
                <a:ea typeface="Dosis" charset="0"/>
                <a:cs typeface="Dosis" charset="0"/>
              </a:endParaRPr>
            </a:p>
          </p:txBody>
        </p:sp>
      </p:grpSp>
      <p:grpSp>
        <p:nvGrpSpPr>
          <p:cNvPr id="6" name="Group 5"/>
          <p:cNvGrpSpPr/>
          <p:nvPr/>
        </p:nvGrpSpPr>
        <p:grpSpPr>
          <a:xfrm>
            <a:off x="13033344" y="2844283"/>
            <a:ext cx="9011203" cy="10154724"/>
            <a:chOff x="13686722" y="1968998"/>
            <a:chExt cx="8126240" cy="10154723"/>
          </a:xfrm>
        </p:grpSpPr>
        <p:grpSp>
          <p:nvGrpSpPr>
            <p:cNvPr id="33" name="Group 32"/>
            <p:cNvGrpSpPr/>
            <p:nvPr/>
          </p:nvGrpSpPr>
          <p:grpSpPr>
            <a:xfrm>
              <a:off x="13686722" y="1968998"/>
              <a:ext cx="8126240" cy="736762"/>
              <a:chOff x="3306903" y="2223258"/>
              <a:chExt cx="8126240" cy="736762"/>
            </a:xfrm>
          </p:grpSpPr>
          <p:sp>
            <p:nvSpPr>
              <p:cNvPr id="36" name="Rounded Rectangle 63"/>
              <p:cNvSpPr>
                <a:spLocks noChangeArrowheads="1"/>
              </p:cNvSpPr>
              <p:nvPr/>
            </p:nvSpPr>
            <p:spPr bwMode="auto">
              <a:xfrm>
                <a:off x="3306903" y="2223258"/>
                <a:ext cx="7979568" cy="736762"/>
              </a:xfrm>
              <a:prstGeom prst="roundRect">
                <a:avLst>
                  <a:gd name="adj" fmla="val 50000"/>
                </a:avLst>
              </a:prstGeom>
              <a:solidFill>
                <a:srgbClr val="FFC000"/>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sp>
            <p:nvSpPr>
              <p:cNvPr id="37" name="Text Box 2"/>
              <p:cNvSpPr txBox="1">
                <a:spLocks/>
              </p:cNvSpPr>
              <p:nvPr/>
            </p:nvSpPr>
            <p:spPr bwMode="auto">
              <a:xfrm>
                <a:off x="3309906" y="2267523"/>
                <a:ext cx="8123237" cy="692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4000" dirty="0" err="1">
                    <a:solidFill>
                      <a:schemeClr val="tx1"/>
                    </a:solidFill>
                    <a:latin typeface="Dosis" charset="0"/>
                    <a:ea typeface="Dosis" charset="0"/>
                    <a:cs typeface="Dosis" charset="0"/>
                    <a:sym typeface="Poppins SemiBold" charset="0"/>
                  </a:rPr>
                  <a:t>Risiko</a:t>
                </a:r>
                <a:r>
                  <a:rPr lang="en-US" altLang="x-none" sz="4000" dirty="0">
                    <a:solidFill>
                      <a:schemeClr val="tx1"/>
                    </a:solidFill>
                    <a:latin typeface="Dosis" charset="0"/>
                    <a:ea typeface="Dosis" charset="0"/>
                    <a:cs typeface="Dosis" charset="0"/>
                    <a:sym typeface="Poppins SemiBold" charset="0"/>
                  </a:rPr>
                  <a:t> </a:t>
                </a:r>
                <a:r>
                  <a:rPr lang="en-US" altLang="x-none" sz="4000" dirty="0" err="1">
                    <a:solidFill>
                      <a:schemeClr val="tx1"/>
                    </a:solidFill>
                    <a:latin typeface="Dosis" charset="0"/>
                    <a:ea typeface="Dosis" charset="0"/>
                    <a:cs typeface="Dosis" charset="0"/>
                    <a:sym typeface="Poppins SemiBold" charset="0"/>
                  </a:rPr>
                  <a:t>Suku</a:t>
                </a:r>
                <a:r>
                  <a:rPr lang="en-US" altLang="x-none" sz="4000" dirty="0">
                    <a:solidFill>
                      <a:schemeClr val="tx1"/>
                    </a:solidFill>
                    <a:latin typeface="Dosis" charset="0"/>
                    <a:ea typeface="Dosis" charset="0"/>
                    <a:cs typeface="Dosis" charset="0"/>
                    <a:sym typeface="Poppins SemiBold" charset="0"/>
                  </a:rPr>
                  <a:t> </a:t>
                </a:r>
                <a:r>
                  <a:rPr lang="en-US" altLang="x-none" sz="4000" dirty="0" err="1">
                    <a:solidFill>
                      <a:schemeClr val="tx1"/>
                    </a:solidFill>
                    <a:latin typeface="Dosis" charset="0"/>
                    <a:ea typeface="Dosis" charset="0"/>
                    <a:cs typeface="Dosis" charset="0"/>
                    <a:sym typeface="Poppins SemiBold" charset="0"/>
                  </a:rPr>
                  <a:t>Bunga</a:t>
                </a:r>
                <a:endParaRPr lang="x-none" altLang="x-none" sz="4000" dirty="0">
                  <a:solidFill>
                    <a:schemeClr val="tx1"/>
                  </a:solidFill>
                  <a:latin typeface="Dosis" charset="0"/>
                  <a:ea typeface="Dosis" charset="0"/>
                  <a:cs typeface="Dosis" charset="0"/>
                  <a:sym typeface="Poppins SemiBold" charset="0"/>
                </a:endParaRPr>
              </a:p>
            </p:txBody>
          </p:sp>
        </p:grpSp>
        <p:sp>
          <p:nvSpPr>
            <p:cNvPr id="34" name="Rectangle 33"/>
            <p:cNvSpPr/>
            <p:nvPr/>
          </p:nvSpPr>
          <p:spPr>
            <a:xfrm>
              <a:off x="13686722" y="2705760"/>
              <a:ext cx="7777163" cy="9417961"/>
            </a:xfrm>
            <a:prstGeom prst="rect">
              <a:avLst/>
            </a:prstGeom>
          </p:spPr>
          <p:txBody>
            <a:bodyPr>
              <a:spAutoFit/>
            </a:bodyPr>
            <a:lstStyle/>
            <a:p>
              <a:pPr algn="ctr">
                <a:lnSpc>
                  <a:spcPct val="150000"/>
                </a:lnSpc>
                <a:buClr>
                  <a:schemeClr val="accent1"/>
                </a:buClr>
              </a:pPr>
              <a:r>
                <a:rPr lang="id-ID" sz="4000" dirty="0">
                  <a:solidFill>
                    <a:schemeClr val="tx1">
                      <a:lumMod val="50000"/>
                    </a:schemeClr>
                  </a:solidFill>
                </a:rPr>
                <a:t>Saat suku bunga naik, maka harga obligasi yang beredar akan turun. Semakin lama jangka waktu obligasi akan semakin lama pula pinjaman obligasi akan dibayar, di mana selalu ada kemungkinan naik turunnya suku bunga.</a:t>
              </a:r>
              <a:r>
                <a:rPr lang="en-US" sz="4000" dirty="0">
                  <a:solidFill>
                    <a:schemeClr val="tx1">
                      <a:lumMod val="50000"/>
                    </a:schemeClr>
                  </a:solidFill>
                </a:rPr>
                <a:t> </a:t>
              </a:r>
              <a:r>
                <a:rPr lang="id-ID" sz="4000" dirty="0">
                  <a:solidFill>
                    <a:schemeClr val="tx1">
                      <a:lumMod val="50000"/>
                    </a:schemeClr>
                  </a:solidFill>
                </a:rPr>
                <a:t>R</a:t>
              </a:r>
              <a:r>
                <a:rPr lang="en-US" sz="4000" dirty="0" err="1">
                  <a:solidFill>
                    <a:schemeClr val="tx1">
                      <a:lumMod val="50000"/>
                    </a:schemeClr>
                  </a:solidFill>
                </a:rPr>
                <a:t>i</a:t>
              </a:r>
              <a:r>
                <a:rPr lang="id-ID" sz="4000" dirty="0">
                  <a:solidFill>
                    <a:schemeClr val="tx1">
                      <a:lumMod val="50000"/>
                    </a:schemeClr>
                  </a:solidFill>
                </a:rPr>
                <a:t>siko </a:t>
              </a:r>
              <a:r>
                <a:rPr lang="en-US" sz="4000" dirty="0" err="1">
                  <a:solidFill>
                    <a:schemeClr val="tx1">
                      <a:lumMod val="50000"/>
                    </a:schemeClr>
                  </a:solidFill>
                </a:rPr>
                <a:t>ini</a:t>
              </a:r>
              <a:r>
                <a:rPr lang="en-US" sz="4000" dirty="0">
                  <a:solidFill>
                    <a:schemeClr val="tx1">
                      <a:lumMod val="50000"/>
                    </a:schemeClr>
                  </a:solidFill>
                </a:rPr>
                <a:t> </a:t>
              </a:r>
              <a:r>
                <a:rPr lang="id-ID" sz="4000" dirty="0">
                  <a:solidFill>
                    <a:schemeClr val="tx1">
                      <a:lumMod val="50000"/>
                    </a:schemeClr>
                  </a:solidFill>
                </a:rPr>
                <a:t>lebih berbahaya dibanding risiko kredit, karena investor tidak mengetahuinya sama sekali. </a:t>
              </a:r>
            </a:p>
          </p:txBody>
        </p:sp>
      </p:grpSp>
      <p:sp>
        <p:nvSpPr>
          <p:cNvPr id="32" name="Rectangle 31"/>
          <p:cNvSpPr/>
          <p:nvPr/>
        </p:nvSpPr>
        <p:spPr bwMode="auto">
          <a:xfrm>
            <a:off x="686031" y="12129628"/>
            <a:ext cx="3960440" cy="1137084"/>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21" name="Text Box 3"/>
          <p:cNvSpPr txBox="1">
            <a:spLocks/>
          </p:cNvSpPr>
          <p:nvPr/>
        </p:nvSpPr>
        <p:spPr bwMode="auto">
          <a:xfrm>
            <a:off x="657433" y="449289"/>
            <a:ext cx="15745298"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9600" dirty="0" err="1">
                <a:solidFill>
                  <a:srgbClr val="FFC000"/>
                </a:solidFill>
              </a:rPr>
              <a:t>R</a:t>
            </a:r>
            <a:r>
              <a:rPr lang="en-US" sz="9600" dirty="0" err="1">
                <a:solidFill>
                  <a:schemeClr val="accent5">
                    <a:lumMod val="75000"/>
                  </a:schemeClr>
                </a:solidFill>
              </a:rPr>
              <a:t>isiko</a:t>
            </a:r>
            <a:r>
              <a:rPr lang="en-US" sz="9600" dirty="0">
                <a:solidFill>
                  <a:schemeClr val="accent5">
                    <a:lumMod val="75000"/>
                  </a:schemeClr>
                </a:solidFill>
              </a:rPr>
              <a:t> </a:t>
            </a:r>
            <a:r>
              <a:rPr lang="en-US" sz="9600" dirty="0" err="1">
                <a:solidFill>
                  <a:srgbClr val="FFC000"/>
                </a:solidFill>
              </a:rPr>
              <a:t>R</a:t>
            </a:r>
            <a:r>
              <a:rPr lang="en-US" sz="9600" dirty="0" err="1">
                <a:solidFill>
                  <a:schemeClr val="accent5">
                    <a:lumMod val="75000"/>
                  </a:schemeClr>
                </a:solidFill>
              </a:rPr>
              <a:t>eksadana</a:t>
            </a:r>
            <a:r>
              <a:rPr lang="en-US" sz="9600" dirty="0">
                <a:solidFill>
                  <a:schemeClr val="accent5">
                    <a:lumMod val="75000"/>
                  </a:schemeClr>
                </a:solidFill>
              </a:rPr>
              <a:t> </a:t>
            </a:r>
            <a:r>
              <a:rPr lang="en-US" sz="9600" dirty="0" err="1">
                <a:solidFill>
                  <a:srgbClr val="FFC000"/>
                </a:solidFill>
              </a:rPr>
              <a:t>O</a:t>
            </a:r>
            <a:r>
              <a:rPr lang="en-US" sz="9600" dirty="0" err="1">
                <a:solidFill>
                  <a:schemeClr val="accent5">
                    <a:lumMod val="75000"/>
                  </a:schemeClr>
                </a:solidFill>
              </a:rPr>
              <a:t>bligasi</a:t>
            </a:r>
            <a:endParaRPr lang="x-none" altLang="x-none" sz="9600" dirty="0">
              <a:solidFill>
                <a:schemeClr val="accent5">
                  <a:lumMod val="75000"/>
                </a:schemeClr>
              </a:solidFill>
              <a:latin typeface="Dosis" charset="0"/>
              <a:ea typeface="Dosis" charset="0"/>
              <a:cs typeface="Dosis" charset="0"/>
              <a:sym typeface="Poppins Medium" charset="0"/>
            </a:endParaRPr>
          </a:p>
        </p:txBody>
      </p:sp>
    </p:spTree>
    <p:extLst>
      <p:ext uri="{BB962C8B-B14F-4D97-AF65-F5344CB8AC3E}">
        <p14:creationId xmlns:p14="http://schemas.microsoft.com/office/powerpoint/2010/main" val="1485074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666CB96C-ABAB-CF43-B647-A2C251E40499}" type="slidenum">
              <a:rPr lang="x-none" altLang="x-none" smtClean="0">
                <a:solidFill>
                  <a:srgbClr val="9B9A9C"/>
                </a:solidFill>
                <a:latin typeface="Dosis" charset="0"/>
                <a:ea typeface="Dosis" charset="0"/>
                <a:cs typeface="Dosis" charset="0"/>
              </a:rPr>
              <a:pPr algn="ctr" eaLnBrk="1">
                <a:defRPr/>
              </a:pPr>
              <a:t>17</a:t>
            </a:fld>
            <a:endParaRPr lang="x-none" altLang="x-none" smtClean="0">
              <a:solidFill>
                <a:srgbClr val="9B9A9C"/>
              </a:solidFill>
              <a:latin typeface="Dosis" charset="0"/>
              <a:ea typeface="Dosis" charset="0"/>
              <a:cs typeface="Dosis" charset="0"/>
            </a:endParaRPr>
          </a:p>
        </p:txBody>
      </p:sp>
      <p:grpSp>
        <p:nvGrpSpPr>
          <p:cNvPr id="5" name="Group 4"/>
          <p:cNvGrpSpPr/>
          <p:nvPr/>
        </p:nvGrpSpPr>
        <p:grpSpPr>
          <a:xfrm>
            <a:off x="2111893" y="3545631"/>
            <a:ext cx="9144002" cy="1828799"/>
            <a:chOff x="3070007" y="2109528"/>
            <a:chExt cx="1167332" cy="611727"/>
          </a:xfrm>
          <a:solidFill>
            <a:srgbClr val="FFC000"/>
          </a:solidFill>
        </p:grpSpPr>
        <p:sp>
          <p:nvSpPr>
            <p:cNvPr id="21507" name="Rounded Rectangle 63"/>
            <p:cNvSpPr>
              <a:spLocks noChangeArrowheads="1"/>
            </p:cNvSpPr>
            <p:nvPr/>
          </p:nvSpPr>
          <p:spPr bwMode="auto">
            <a:xfrm>
              <a:off x="3070007" y="2109528"/>
              <a:ext cx="1167332" cy="611727"/>
            </a:xfrm>
            <a:prstGeom prst="roundRect">
              <a:avLst>
                <a:gd name="adj" fmla="val 50000"/>
              </a:avLst>
            </a:prstGeom>
            <a:grpFill/>
            <a:ln>
              <a:noFill/>
            </a:ln>
          </p:spPr>
          <p:txBody>
            <a:bodyPr wrap="square" lIns="38100" tIns="38100" rIns="38100" bIns="38100" anchor="ctr">
              <a:spAutoFit/>
            </a:bodyPr>
            <a:lstStyle/>
            <a:p>
              <a:pPr eaLnBrk="1"/>
              <a:endParaRPr lang="en-US" altLang="x-none"/>
            </a:p>
          </p:txBody>
        </p:sp>
        <p:sp>
          <p:nvSpPr>
            <p:cNvPr id="71" name="Text Box 2"/>
            <p:cNvSpPr txBox="1">
              <a:spLocks/>
            </p:cNvSpPr>
            <p:nvPr/>
          </p:nvSpPr>
          <p:spPr bwMode="auto">
            <a:xfrm>
              <a:off x="3088263" y="2121790"/>
              <a:ext cx="1133703" cy="519899"/>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4800" dirty="0" err="1">
                  <a:solidFill>
                    <a:schemeClr val="tx1"/>
                  </a:solidFill>
                  <a:latin typeface="Dosis" charset="0"/>
                  <a:ea typeface="Dosis" charset="0"/>
                  <a:cs typeface="Dosis" charset="0"/>
                  <a:sym typeface="Poppins SemiBold" charset="0"/>
                </a:rPr>
                <a:t>Reksadana</a:t>
              </a:r>
              <a:r>
                <a:rPr lang="en-US" altLang="x-none" sz="4800" dirty="0">
                  <a:solidFill>
                    <a:schemeClr val="tx1"/>
                  </a:solidFill>
                  <a:latin typeface="Dosis" charset="0"/>
                  <a:ea typeface="Dosis" charset="0"/>
                  <a:cs typeface="Dosis" charset="0"/>
                  <a:sym typeface="Poppins SemiBold" charset="0"/>
                </a:rPr>
                <a:t> </a:t>
              </a:r>
            </a:p>
            <a:p>
              <a:pPr algn="ctr" eaLnBrk="1">
                <a:defRPr/>
              </a:pPr>
              <a:r>
                <a:rPr lang="en-US" altLang="x-none" sz="4800" dirty="0" err="1">
                  <a:solidFill>
                    <a:schemeClr val="tx1"/>
                  </a:solidFill>
                  <a:latin typeface="Dosis" charset="0"/>
                  <a:ea typeface="Dosis" charset="0"/>
                  <a:cs typeface="Dosis" charset="0"/>
                  <a:sym typeface="Poppins SemiBold" charset="0"/>
                </a:rPr>
                <a:t>Pertumbuhan</a:t>
              </a:r>
              <a:r>
                <a:rPr lang="en-US" altLang="x-none" sz="4800" dirty="0">
                  <a:solidFill>
                    <a:schemeClr val="tx1"/>
                  </a:solidFill>
                  <a:latin typeface="Dosis" charset="0"/>
                  <a:ea typeface="Dosis" charset="0"/>
                  <a:cs typeface="Dosis" charset="0"/>
                  <a:sym typeface="Poppins SemiBold" charset="0"/>
                </a:rPr>
                <a:t> </a:t>
              </a:r>
              <a:r>
                <a:rPr lang="en-US" altLang="x-none" sz="4800" dirty="0" err="1">
                  <a:solidFill>
                    <a:schemeClr val="tx1"/>
                  </a:solidFill>
                  <a:latin typeface="Dosis" charset="0"/>
                  <a:ea typeface="Dosis" charset="0"/>
                  <a:cs typeface="Dosis" charset="0"/>
                  <a:sym typeface="Poppins SemiBold" charset="0"/>
                </a:rPr>
                <a:t>dan</a:t>
              </a:r>
              <a:r>
                <a:rPr lang="en-US" altLang="x-none" sz="4800" dirty="0">
                  <a:solidFill>
                    <a:schemeClr val="tx1"/>
                  </a:solidFill>
                  <a:latin typeface="Dosis" charset="0"/>
                  <a:ea typeface="Dosis" charset="0"/>
                  <a:cs typeface="Dosis" charset="0"/>
                  <a:sym typeface="Poppins SemiBold" charset="0"/>
                </a:rPr>
                <a:t> </a:t>
              </a:r>
              <a:r>
                <a:rPr lang="en-US" altLang="x-none" sz="4800" dirty="0" err="1">
                  <a:solidFill>
                    <a:schemeClr val="tx1"/>
                  </a:solidFill>
                  <a:latin typeface="Dosis" charset="0"/>
                  <a:ea typeface="Dosis" charset="0"/>
                  <a:cs typeface="Dosis" charset="0"/>
                  <a:sym typeface="Poppins SemiBold" charset="0"/>
                </a:rPr>
                <a:t>Pendapatan</a:t>
              </a:r>
              <a:endParaRPr lang="en-US" altLang="x-none" sz="4800" dirty="0">
                <a:solidFill>
                  <a:schemeClr val="tx1"/>
                </a:solidFill>
                <a:latin typeface="Dosis" charset="0"/>
                <a:ea typeface="Dosis" charset="0"/>
                <a:cs typeface="Dosis" charset="0"/>
                <a:sym typeface="Poppins SemiBold" charset="0"/>
              </a:endParaRPr>
            </a:p>
          </p:txBody>
        </p:sp>
      </p:grpSp>
      <p:grpSp>
        <p:nvGrpSpPr>
          <p:cNvPr id="6" name="Group 5"/>
          <p:cNvGrpSpPr/>
          <p:nvPr/>
        </p:nvGrpSpPr>
        <p:grpSpPr>
          <a:xfrm>
            <a:off x="13561169" y="3517029"/>
            <a:ext cx="9143996" cy="1828801"/>
            <a:chOff x="13306835" y="2143581"/>
            <a:chExt cx="1169183" cy="492484"/>
          </a:xfrm>
          <a:solidFill>
            <a:srgbClr val="FFC000"/>
          </a:solidFill>
        </p:grpSpPr>
        <p:sp>
          <p:nvSpPr>
            <p:cNvPr id="21512" name="Rounded Rectangle 74"/>
            <p:cNvSpPr>
              <a:spLocks noChangeArrowheads="1"/>
            </p:cNvSpPr>
            <p:nvPr/>
          </p:nvSpPr>
          <p:spPr bwMode="auto">
            <a:xfrm>
              <a:off x="13306835" y="2143581"/>
              <a:ext cx="1169183" cy="492484"/>
            </a:xfrm>
            <a:prstGeom prst="roundRect">
              <a:avLst>
                <a:gd name="adj" fmla="val 50000"/>
              </a:avLst>
            </a:prstGeom>
            <a:grpFill/>
            <a:ln>
              <a:noFill/>
            </a:ln>
          </p:spPr>
          <p:txBody>
            <a:bodyPr wrap="square" lIns="38100" tIns="38100" rIns="38100" bIns="38100" anchor="ctr">
              <a:spAutoFit/>
            </a:bodyPr>
            <a:lstStyle/>
            <a:p>
              <a:pPr eaLnBrk="1"/>
              <a:endParaRPr lang="en-US" altLang="x-none"/>
            </a:p>
          </p:txBody>
        </p:sp>
        <p:sp>
          <p:nvSpPr>
            <p:cNvPr id="76" name="Text Box 2"/>
            <p:cNvSpPr txBox="1">
              <a:spLocks/>
            </p:cNvSpPr>
            <p:nvPr/>
          </p:nvSpPr>
          <p:spPr bwMode="auto">
            <a:xfrm>
              <a:off x="13424253" y="2267632"/>
              <a:ext cx="950486" cy="219638"/>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marL="64008" algn="ctr"/>
              <a:r>
                <a:rPr lang="en-US" sz="4800" dirty="0" err="1">
                  <a:solidFill>
                    <a:schemeClr val="tx1"/>
                  </a:solidFill>
                  <a:latin typeface="Dosis"/>
                </a:rPr>
                <a:t>Reksadana</a:t>
              </a:r>
              <a:r>
                <a:rPr lang="en-US" sz="4800" dirty="0">
                  <a:solidFill>
                    <a:schemeClr val="tx1"/>
                  </a:solidFill>
                  <a:latin typeface="Dosis"/>
                </a:rPr>
                <a:t> </a:t>
              </a:r>
              <a:r>
                <a:rPr lang="en-US" sz="4800" dirty="0" err="1">
                  <a:solidFill>
                    <a:schemeClr val="tx1"/>
                  </a:solidFill>
                  <a:latin typeface="Dosis"/>
                </a:rPr>
                <a:t>Pasar</a:t>
              </a:r>
              <a:r>
                <a:rPr lang="en-US" sz="4800" dirty="0">
                  <a:solidFill>
                    <a:schemeClr val="tx1"/>
                  </a:solidFill>
                  <a:latin typeface="Dosis"/>
                </a:rPr>
                <a:t> </a:t>
              </a:r>
              <a:r>
                <a:rPr lang="en-US" sz="4800" dirty="0" err="1">
                  <a:solidFill>
                    <a:schemeClr val="tx1"/>
                  </a:solidFill>
                  <a:latin typeface="Dosis"/>
                </a:rPr>
                <a:t>Uang</a:t>
              </a:r>
              <a:endParaRPr lang="id-ID" sz="4800" dirty="0">
                <a:solidFill>
                  <a:schemeClr val="tx1"/>
                </a:solidFill>
                <a:latin typeface="Dosis"/>
              </a:endParaRPr>
            </a:p>
          </p:txBody>
        </p:sp>
      </p:grpSp>
      <p:sp>
        <p:nvSpPr>
          <p:cNvPr id="72" name="Rectangle 71"/>
          <p:cNvSpPr/>
          <p:nvPr/>
        </p:nvSpPr>
        <p:spPr>
          <a:xfrm>
            <a:off x="1578594" y="5345647"/>
            <a:ext cx="10483524" cy="5909310"/>
          </a:xfrm>
          <a:prstGeom prst="rect">
            <a:avLst/>
          </a:prstGeom>
        </p:spPr>
        <p:txBody>
          <a:bodyPr wrap="square" lIns="91440" tIns="45720" rIns="91440" bIns="45720">
            <a:spAutoFit/>
          </a:bodyPr>
          <a:lstStyle/>
          <a:p>
            <a:pPr marL="571500" indent="-571500">
              <a:lnSpc>
                <a:spcPct val="150000"/>
              </a:lnSpc>
              <a:buClr>
                <a:srgbClr val="FFC000"/>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Merupakan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melakukan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investasi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pada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atau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obligasi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atau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keduanya</a:t>
            </a:r>
            <a:r>
              <a:rPr lang="en-US" sz="3600" dirty="0">
                <a:solidFill>
                  <a:schemeClr val="tx1">
                    <a:lumMod val="50000"/>
                  </a:schemeClr>
                </a:solidFill>
                <a:latin typeface="Dosis" charset="0"/>
                <a:ea typeface="Dosis" charset="0"/>
                <a:cs typeface="Dosis" charset="0"/>
              </a:rPr>
              <a:t>.</a:t>
            </a:r>
          </a:p>
          <a:p>
            <a:pPr marL="571500" indent="-571500">
              <a:lnSpc>
                <a:spcPct val="150000"/>
              </a:lnSpc>
              <a:buClr>
                <a:srgbClr val="FFC000"/>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dirancang</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untuk</a:t>
            </a:r>
            <a:r>
              <a:rPr lang="en-US" sz="3600" dirty="0">
                <a:solidFill>
                  <a:schemeClr val="tx1">
                    <a:lumMod val="50000"/>
                  </a:schemeClr>
                </a:solidFill>
                <a:latin typeface="Dosis" charset="0"/>
                <a:ea typeface="Dosis" charset="0"/>
                <a:cs typeface="Dosis" charset="0"/>
              </a:rPr>
              <a:t> para investor yang </a:t>
            </a:r>
            <a:r>
              <a:rPr lang="en-US" sz="3600" dirty="0" err="1">
                <a:solidFill>
                  <a:schemeClr val="tx1">
                    <a:lumMod val="50000"/>
                  </a:schemeClr>
                </a:solidFill>
                <a:latin typeface="Dosis" charset="0"/>
                <a:ea typeface="Dosis" charset="0"/>
                <a:cs typeface="Dosis" charset="0"/>
              </a:rPr>
              <a:t>fokus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kepada</a:t>
            </a:r>
            <a:r>
              <a:rPr lang="en-US" sz="3600" dirty="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pendapatan</a:t>
            </a:r>
            <a:r>
              <a:rPr lang="en-US" sz="3600" dirty="0" smtClean="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dan</a:t>
            </a:r>
            <a:r>
              <a:rPr lang="en-US" sz="3600" dirty="0" smtClean="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keuntungan</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cepat</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Biasanya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disukai</a:t>
            </a:r>
            <a:r>
              <a:rPr lang="en-US" sz="3600" dirty="0">
                <a:solidFill>
                  <a:schemeClr val="tx1">
                    <a:lumMod val="50000"/>
                  </a:schemeClr>
                </a:solidFill>
                <a:latin typeface="Dosis" charset="0"/>
                <a:ea typeface="Dosis" charset="0"/>
                <a:cs typeface="Dosis" charset="0"/>
              </a:rPr>
              <a:t> para </a:t>
            </a:r>
            <a:r>
              <a:rPr lang="en-US" sz="3600" dirty="0" err="1">
                <a:solidFill>
                  <a:schemeClr val="tx1">
                    <a:lumMod val="50000"/>
                  </a:schemeClr>
                </a:solidFill>
                <a:latin typeface="Dosis" charset="0"/>
                <a:ea typeface="Dosis" charset="0"/>
                <a:cs typeface="Dosis" charset="0"/>
              </a:rPr>
              <a:t>pensiunan</a:t>
            </a:r>
            <a:r>
              <a:rPr lang="en-US" sz="3600" dirty="0">
                <a:solidFill>
                  <a:schemeClr val="tx1">
                    <a:lumMod val="50000"/>
                  </a:schemeClr>
                </a:solidFill>
                <a:latin typeface="Dosis" charset="0"/>
                <a:ea typeface="Dosis" charset="0"/>
                <a:cs typeface="Dosis" charset="0"/>
              </a:rPr>
              <a:t>.</a:t>
            </a:r>
          </a:p>
        </p:txBody>
      </p:sp>
      <p:grpSp>
        <p:nvGrpSpPr>
          <p:cNvPr id="4" name="Group 3"/>
          <p:cNvGrpSpPr/>
          <p:nvPr/>
        </p:nvGrpSpPr>
        <p:grpSpPr>
          <a:xfrm>
            <a:off x="12912081" y="5345647"/>
            <a:ext cx="10528946" cy="5498942"/>
            <a:chOff x="13023461" y="6136926"/>
            <a:chExt cx="8670064" cy="3927231"/>
          </a:xfrm>
        </p:grpSpPr>
        <p:sp>
          <p:nvSpPr>
            <p:cNvPr id="91" name="Rectangle 90"/>
            <p:cNvSpPr/>
            <p:nvPr/>
          </p:nvSpPr>
          <p:spPr>
            <a:xfrm>
              <a:off x="13023461" y="6136926"/>
              <a:ext cx="8670064" cy="2439865"/>
            </a:xfrm>
            <a:prstGeom prst="rect">
              <a:avLst/>
            </a:prstGeom>
          </p:spPr>
          <p:txBody>
            <a:bodyPr wrap="square">
              <a:spAutoFit/>
            </a:bodyPr>
            <a:lstStyle/>
            <a:p>
              <a:pPr marL="571500" indent="-571500">
                <a:lnSpc>
                  <a:spcPct val="150000"/>
                </a:lnSpc>
                <a:buClr>
                  <a:srgbClr val="FFC000"/>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Merupakan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harga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sahamnya</a:t>
              </a:r>
              <a:r>
                <a:rPr lang="en-US" sz="3600" dirty="0">
                  <a:solidFill>
                    <a:schemeClr val="tx1">
                      <a:lumMod val="50000"/>
                    </a:schemeClr>
                  </a:solidFill>
                  <a:latin typeface="Dosis" charset="0"/>
                  <a:ea typeface="Dosis" charset="0"/>
                  <a:cs typeface="Dosis" charset="0"/>
                </a:rPr>
                <a:t> </a:t>
              </a:r>
              <a:r>
                <a:rPr lang="en-US" sz="3600" dirty="0" err="1" smtClean="0">
                  <a:solidFill>
                    <a:schemeClr val="tx1">
                      <a:lumMod val="50000"/>
                    </a:schemeClr>
                  </a:solidFill>
                  <a:latin typeface="Dosis" charset="0"/>
                  <a:ea typeface="Dosis" charset="0"/>
                  <a:cs typeface="Dosis" charset="0"/>
                </a:rPr>
                <a:t>relatif</a:t>
              </a:r>
              <a:r>
                <a:rPr lang="en-US" sz="3600" dirty="0" smtClean="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kurang</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berfluktuasi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dari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hari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ke</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hari</a:t>
              </a:r>
              <a:r>
                <a:rPr lang="en-US" sz="3600" dirty="0">
                  <a:solidFill>
                    <a:schemeClr val="tx1">
                      <a:lumMod val="50000"/>
                    </a:schemeClr>
                  </a:solidFill>
                  <a:latin typeface="Dosis" charset="0"/>
                  <a:ea typeface="Dosis" charset="0"/>
                  <a:cs typeface="Dosis" charset="0"/>
                </a:rPr>
                <a:t>. Yang </a:t>
              </a:r>
              <a:r>
                <a:rPr lang="en-US" sz="3600" dirty="0" err="1">
                  <a:solidFill>
                    <a:schemeClr val="tx1">
                      <a:lumMod val="50000"/>
                    </a:schemeClr>
                  </a:solidFill>
                  <a:latin typeface="Dosis" charset="0"/>
                  <a:ea typeface="Dosis" charset="0"/>
                  <a:cs typeface="Dosis" charset="0"/>
                </a:rPr>
                <a:t>disebabkan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karena</a:t>
              </a:r>
              <a:r>
                <a:rPr lang="en-US" sz="3600" dirty="0">
                  <a:solidFill>
                    <a:schemeClr val="tx1">
                      <a:lumMod val="50000"/>
                    </a:schemeClr>
                  </a:solidFill>
                  <a:latin typeface="Dosis" charset="0"/>
                  <a:ea typeface="Dosis" charset="0"/>
                  <a:cs typeface="Dosis" charset="0"/>
                </a:rPr>
                <a:t> dana yang </a:t>
              </a:r>
              <a:r>
                <a:rPr lang="en-US" sz="3600" dirty="0" err="1">
                  <a:solidFill>
                    <a:schemeClr val="tx1">
                      <a:lumMod val="50000"/>
                    </a:schemeClr>
                  </a:solidFill>
                  <a:latin typeface="Dosis" charset="0"/>
                  <a:ea typeface="Dosis" charset="0"/>
                  <a:cs typeface="Dosis" charset="0"/>
                </a:rPr>
                <a:t>dihimpun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diinvestasikan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pada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pinjaman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jangka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pendek</a:t>
              </a:r>
              <a:r>
                <a:rPr lang="en-US" sz="3600" dirty="0">
                  <a:solidFill>
                    <a:schemeClr val="tx1">
                      <a:lumMod val="50000"/>
                    </a:schemeClr>
                  </a:solidFill>
                  <a:latin typeface="Dosis" charset="0"/>
                  <a:ea typeface="Dosis" charset="0"/>
                  <a:cs typeface="Dosis" charset="0"/>
                </a:rPr>
                <a:t>.</a:t>
              </a:r>
            </a:p>
          </p:txBody>
        </p:sp>
        <p:sp>
          <p:nvSpPr>
            <p:cNvPr id="94" name="Rectangle 93"/>
            <p:cNvSpPr/>
            <p:nvPr/>
          </p:nvSpPr>
          <p:spPr>
            <a:xfrm>
              <a:off x="13542963" y="9405269"/>
              <a:ext cx="7777162" cy="658888"/>
            </a:xfrm>
            <a:prstGeom prst="rect">
              <a:avLst/>
            </a:prstGeom>
          </p:spPr>
          <p:txBody>
            <a:bodyPr>
              <a:spAutoFit/>
            </a:bodyPr>
            <a:lstStyle/>
            <a:p>
              <a:pPr marL="571500" indent="-571500">
                <a:lnSpc>
                  <a:spcPct val="150000"/>
                </a:lnSpc>
                <a:buClr>
                  <a:schemeClr val="accent1"/>
                </a:buClr>
                <a:buFont typeface="Wingdings" panose="05000000000000000000" pitchFamily="2" charset="2"/>
                <a:buChar char="v"/>
                <a:defRPr/>
              </a:pPr>
              <a:endParaRPr lang="en-US" sz="3600" dirty="0">
                <a:solidFill>
                  <a:schemeClr val="tx1">
                    <a:lumMod val="50000"/>
                  </a:schemeClr>
                </a:solidFill>
                <a:latin typeface="Dosis" charset="0"/>
                <a:ea typeface="Dosis" charset="0"/>
                <a:cs typeface="Dosis" charset="0"/>
              </a:endParaRPr>
            </a:p>
          </p:txBody>
        </p:sp>
      </p:grpSp>
      <p:sp>
        <p:nvSpPr>
          <p:cNvPr id="22" name="Text Box 2"/>
          <p:cNvSpPr txBox="1">
            <a:spLocks/>
          </p:cNvSpPr>
          <p:nvPr/>
        </p:nvSpPr>
        <p:spPr bwMode="auto">
          <a:xfrm>
            <a:off x="756551" y="1889449"/>
            <a:ext cx="14675810"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en-US" sz="3600" dirty="0" err="1">
                <a:solidFill>
                  <a:srgbClr val="FFC000"/>
                </a:solidFill>
              </a:rPr>
              <a:t>Menurut</a:t>
            </a:r>
            <a:r>
              <a:rPr lang="en-US" sz="3600" dirty="0">
                <a:solidFill>
                  <a:srgbClr val="FFC000"/>
                </a:solidFill>
              </a:rPr>
              <a:t> </a:t>
            </a:r>
            <a:r>
              <a:rPr lang="en-US" sz="3600" dirty="0" err="1">
                <a:solidFill>
                  <a:srgbClr val="FFC000"/>
                </a:solidFill>
              </a:rPr>
              <a:t>Teori</a:t>
            </a:r>
            <a:r>
              <a:rPr lang="en-US" sz="3600" dirty="0">
                <a:solidFill>
                  <a:srgbClr val="FFC000"/>
                </a:solidFill>
              </a:rPr>
              <a:t> </a:t>
            </a:r>
            <a:r>
              <a:rPr lang="en-US" sz="3600" dirty="0" err="1">
                <a:solidFill>
                  <a:srgbClr val="FFC000"/>
                </a:solidFill>
              </a:rPr>
              <a:t>Dasar</a:t>
            </a:r>
            <a:endParaRPr lang="x-none" altLang="x-none" sz="3600" dirty="0">
              <a:solidFill>
                <a:srgbClr val="FFC000"/>
              </a:solidFill>
              <a:latin typeface="Dosis" charset="0"/>
              <a:ea typeface="Dosis" charset="0"/>
              <a:cs typeface="Dosis" charset="0"/>
              <a:sym typeface="Poppins Medium" charset="0"/>
            </a:endParaRPr>
          </a:p>
        </p:txBody>
      </p:sp>
      <p:sp>
        <p:nvSpPr>
          <p:cNvPr id="23" name="Text Box 3"/>
          <p:cNvSpPr txBox="1">
            <a:spLocks/>
          </p:cNvSpPr>
          <p:nvPr/>
        </p:nvSpPr>
        <p:spPr bwMode="auto">
          <a:xfrm>
            <a:off x="695175" y="449289"/>
            <a:ext cx="11856866"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9600" dirty="0" err="1">
                <a:solidFill>
                  <a:srgbClr val="FFC000"/>
                </a:solidFill>
              </a:rPr>
              <a:t>J</a:t>
            </a:r>
            <a:r>
              <a:rPr lang="en-US" sz="9600" dirty="0" err="1"/>
              <a:t>enis</a:t>
            </a:r>
            <a:r>
              <a:rPr lang="en-US" sz="9600" dirty="0"/>
              <a:t> </a:t>
            </a:r>
            <a:r>
              <a:rPr lang="en-US" sz="9600" dirty="0" err="1">
                <a:solidFill>
                  <a:srgbClr val="FFC000"/>
                </a:solidFill>
              </a:rPr>
              <a:t>R</a:t>
            </a:r>
            <a:r>
              <a:rPr lang="en-US" sz="9600" dirty="0" err="1"/>
              <a:t>eksadana</a:t>
            </a:r>
            <a:endParaRPr lang="x-none" altLang="x-none" sz="9600" dirty="0">
              <a:solidFill>
                <a:schemeClr val="bg2"/>
              </a:solidFill>
              <a:latin typeface="Dosis" charset="0"/>
              <a:ea typeface="Dosis" charset="0"/>
              <a:cs typeface="Dosis" charset="0"/>
              <a:sym typeface="Poppins Medium" charset="0"/>
            </a:endParaRPr>
          </a:p>
        </p:txBody>
      </p:sp>
      <p:sp>
        <p:nvSpPr>
          <p:cNvPr id="27" name="Rectangle 26"/>
          <p:cNvSpPr/>
          <p:nvPr/>
        </p:nvSpPr>
        <p:spPr bwMode="auto">
          <a:xfrm>
            <a:off x="1044582" y="12114584"/>
            <a:ext cx="2866498" cy="1280160"/>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Tree>
    <p:extLst>
      <p:ext uri="{BB962C8B-B14F-4D97-AF65-F5344CB8AC3E}">
        <p14:creationId xmlns:p14="http://schemas.microsoft.com/office/powerpoint/2010/main" val="3803438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1000"/>
                                        <p:tgtEl>
                                          <p:spTgt spid="72"/>
                                        </p:tgtEl>
                                      </p:cBhvr>
                                    </p:animEffect>
                                    <p:anim calcmode="lin" valueType="num">
                                      <p:cBhvr>
                                        <p:cTn id="13" dur="1000" fill="hold"/>
                                        <p:tgtEl>
                                          <p:spTgt spid="72"/>
                                        </p:tgtEl>
                                        <p:attrNameLst>
                                          <p:attrName>ppt_x</p:attrName>
                                        </p:attrNameLst>
                                      </p:cBhvr>
                                      <p:tavLst>
                                        <p:tav tm="0">
                                          <p:val>
                                            <p:strVal val="#ppt_x"/>
                                          </p:val>
                                        </p:tav>
                                        <p:tav tm="100000">
                                          <p:val>
                                            <p:strVal val="#ppt_x"/>
                                          </p:val>
                                        </p:tav>
                                      </p:tavLst>
                                    </p:anim>
                                    <p:anim calcmode="lin" valueType="num">
                                      <p:cBhvr>
                                        <p:cTn id="14" dur="1000" fill="hold"/>
                                        <p:tgtEl>
                                          <p:spTgt spid="7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
            <a:ext cx="21031200" cy="2285998"/>
          </a:xfrm>
        </p:spPr>
        <p:txBody>
          <a:bodyPr anchor="ctr">
            <a:normAutofit/>
          </a:bodyPr>
          <a:lstStyle/>
          <a:p>
            <a:pPr algn="ctr"/>
            <a:r>
              <a:rPr lang="id-ID" sz="7600" dirty="0">
                <a:solidFill>
                  <a:srgbClr val="1593E9"/>
                </a:solidFill>
                <a:latin typeface="Poppins"/>
              </a:rPr>
              <a:t>B</a:t>
            </a:r>
            <a:r>
              <a:rPr lang="id-ID" sz="7600" dirty="0">
                <a:solidFill>
                  <a:schemeClr val="accent5">
                    <a:lumMod val="75000"/>
                  </a:schemeClr>
                </a:solidFill>
                <a:latin typeface="Poppins"/>
              </a:rPr>
              <a:t>entuk </a:t>
            </a:r>
            <a:r>
              <a:rPr lang="id-ID" sz="7600" dirty="0">
                <a:solidFill>
                  <a:srgbClr val="1593E9"/>
                </a:solidFill>
                <a:latin typeface="Poppins"/>
              </a:rPr>
              <a:t>P</a:t>
            </a:r>
            <a:r>
              <a:rPr lang="id-ID" sz="7600" dirty="0">
                <a:solidFill>
                  <a:schemeClr val="accent5">
                    <a:lumMod val="75000"/>
                  </a:schemeClr>
                </a:solidFill>
                <a:latin typeface="Poppins"/>
              </a:rPr>
              <a:t>erusahaan</a:t>
            </a:r>
            <a:r>
              <a:rPr lang="en-US" sz="7600" dirty="0">
                <a:solidFill>
                  <a:schemeClr val="accent5">
                    <a:lumMod val="75000"/>
                  </a:schemeClr>
                </a:solidFill>
                <a:latin typeface="Poppins"/>
              </a:rPr>
              <a:t> </a:t>
            </a:r>
            <a:r>
              <a:rPr lang="en-US" sz="7600" dirty="0" err="1">
                <a:solidFill>
                  <a:srgbClr val="1593E9"/>
                </a:solidFill>
                <a:latin typeface="Poppins"/>
              </a:rPr>
              <a:t>R</a:t>
            </a:r>
            <a:r>
              <a:rPr lang="en-US" sz="7600" dirty="0" err="1">
                <a:solidFill>
                  <a:schemeClr val="accent5">
                    <a:lumMod val="75000"/>
                  </a:schemeClr>
                </a:solidFill>
                <a:latin typeface="Poppins"/>
              </a:rPr>
              <a:t>eksadana</a:t>
            </a:r>
            <a:endParaRPr lang="en-US" sz="7600" dirty="0">
              <a:solidFill>
                <a:schemeClr val="accent5">
                  <a:lumMod val="75000"/>
                </a:schemeClr>
              </a:solidFill>
              <a:latin typeface="Poppin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8094751"/>
              </p:ext>
            </p:extLst>
          </p:nvPr>
        </p:nvGraphicFramePr>
        <p:xfrm>
          <a:off x="244343" y="1345899"/>
          <a:ext cx="23747542" cy="12424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56692" y="2133603"/>
            <a:ext cx="22722840" cy="2004942"/>
          </a:xfrm>
          <a:prstGeom prst="rect">
            <a:avLst/>
          </a:prstGeom>
          <a:noFill/>
        </p:spPr>
        <p:txBody>
          <a:bodyPr wrap="square" lIns="217710" tIns="108856" rIns="217710" bIns="108856" rtlCol="0">
            <a:spAutoFit/>
          </a:bodyPr>
          <a:lstStyle/>
          <a:p>
            <a:r>
              <a:rPr lang="en-US" sz="5800" dirty="0">
                <a:latin typeface="Dosis"/>
              </a:rPr>
              <a:t>B</a:t>
            </a:r>
            <a:r>
              <a:rPr lang="id-ID" sz="5800" dirty="0">
                <a:latin typeface="Dosis"/>
              </a:rPr>
              <a:t>erdasarkan Undang-Undang Nomor 8 Tahun 1995 tentang Pasar Modal</a:t>
            </a:r>
            <a:endParaRPr lang="en-US" sz="5800" dirty="0">
              <a:latin typeface="Dosis"/>
            </a:endParaRPr>
          </a:p>
        </p:txBody>
      </p:sp>
      <p:sp>
        <p:nvSpPr>
          <p:cNvPr id="6" name="Rectangle 5"/>
          <p:cNvSpPr/>
          <p:nvPr/>
        </p:nvSpPr>
        <p:spPr bwMode="auto">
          <a:xfrm>
            <a:off x="900567" y="12155488"/>
            <a:ext cx="3298543" cy="1560512"/>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Tree>
    <p:extLst>
      <p:ext uri="{BB962C8B-B14F-4D97-AF65-F5344CB8AC3E}">
        <p14:creationId xmlns:p14="http://schemas.microsoft.com/office/powerpoint/2010/main" val="3151287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5895"/>
            <a:ext cx="21031200" cy="2651126"/>
          </a:xfrm>
        </p:spPr>
        <p:txBody>
          <a:bodyPr anchor="ctr">
            <a:normAutofit/>
          </a:bodyPr>
          <a:lstStyle/>
          <a:p>
            <a:pPr algn="ctr"/>
            <a:r>
              <a:rPr lang="id-ID" sz="7600" dirty="0">
                <a:solidFill>
                  <a:srgbClr val="1593E9"/>
                </a:solidFill>
                <a:latin typeface="Poppins"/>
              </a:rPr>
              <a:t>P</a:t>
            </a:r>
            <a:r>
              <a:rPr lang="id-ID" sz="7600" dirty="0">
                <a:solidFill>
                  <a:schemeClr val="accent5">
                    <a:lumMod val="75000"/>
                  </a:schemeClr>
                </a:solidFill>
                <a:latin typeface="Poppins"/>
              </a:rPr>
              <a:t>endirian </a:t>
            </a:r>
            <a:r>
              <a:rPr lang="id-ID" sz="7600" dirty="0">
                <a:solidFill>
                  <a:srgbClr val="1593E9"/>
                </a:solidFill>
                <a:latin typeface="Poppins"/>
              </a:rPr>
              <a:t>P</a:t>
            </a:r>
            <a:r>
              <a:rPr lang="id-ID" sz="7600" dirty="0">
                <a:solidFill>
                  <a:schemeClr val="accent5">
                    <a:lumMod val="75000"/>
                  </a:schemeClr>
                </a:solidFill>
                <a:latin typeface="Poppins"/>
              </a:rPr>
              <a:t>erusahaan </a:t>
            </a:r>
            <a:r>
              <a:rPr lang="id-ID" sz="7600" dirty="0">
                <a:solidFill>
                  <a:srgbClr val="1593E9"/>
                </a:solidFill>
                <a:latin typeface="Poppins"/>
              </a:rPr>
              <a:t>R</a:t>
            </a:r>
            <a:r>
              <a:rPr lang="id-ID" sz="7600" dirty="0">
                <a:solidFill>
                  <a:schemeClr val="accent5">
                    <a:lumMod val="75000"/>
                  </a:schemeClr>
                </a:solidFill>
                <a:latin typeface="Poppins"/>
              </a:rPr>
              <a:t>eksadana</a:t>
            </a:r>
            <a:endParaRPr lang="en-US" sz="7600" dirty="0">
              <a:solidFill>
                <a:schemeClr val="accent5">
                  <a:lumMod val="75000"/>
                </a:schemeClr>
              </a:solidFill>
              <a:latin typeface="Poppins"/>
            </a:endParaRPr>
          </a:p>
        </p:txBody>
      </p:sp>
      <p:sp>
        <p:nvSpPr>
          <p:cNvPr id="3" name="Content Placeholder 2"/>
          <p:cNvSpPr>
            <a:spLocks noGrp="1"/>
          </p:cNvSpPr>
          <p:nvPr>
            <p:ph idx="1"/>
          </p:nvPr>
        </p:nvSpPr>
        <p:spPr>
          <a:xfrm>
            <a:off x="1534816" y="2465512"/>
            <a:ext cx="21031200" cy="8702676"/>
          </a:xfrm>
        </p:spPr>
        <p:txBody>
          <a:bodyPr>
            <a:normAutofit/>
          </a:bodyPr>
          <a:lstStyle/>
          <a:p>
            <a:pPr>
              <a:lnSpc>
                <a:spcPct val="100000"/>
              </a:lnSpc>
            </a:pPr>
            <a:r>
              <a:rPr lang="id-ID" sz="5800" dirty="0">
                <a:solidFill>
                  <a:schemeClr val="tx1">
                    <a:lumMod val="50000"/>
                  </a:schemeClr>
                </a:solidFill>
                <a:latin typeface="Poppins"/>
              </a:rPr>
              <a:t>Perusahaan efek harus mendapat izin dari </a:t>
            </a:r>
            <a:r>
              <a:rPr lang="en-US" sz="5800" dirty="0" err="1" smtClean="0">
                <a:solidFill>
                  <a:schemeClr val="tx1">
                    <a:lumMod val="50000"/>
                  </a:schemeClr>
                </a:solidFill>
                <a:latin typeface="Poppins"/>
              </a:rPr>
              <a:t>Otoritas</a:t>
            </a:r>
            <a:r>
              <a:rPr lang="en-US" sz="5800" dirty="0" smtClean="0">
                <a:solidFill>
                  <a:schemeClr val="tx1">
                    <a:lumMod val="50000"/>
                  </a:schemeClr>
                </a:solidFill>
                <a:latin typeface="Poppins"/>
              </a:rPr>
              <a:t> </a:t>
            </a:r>
            <a:r>
              <a:rPr lang="en-US" sz="5800" dirty="0" err="1" smtClean="0">
                <a:solidFill>
                  <a:schemeClr val="tx1">
                    <a:lumMod val="50000"/>
                  </a:schemeClr>
                </a:solidFill>
                <a:latin typeface="Poppins"/>
              </a:rPr>
              <a:t>Jasa</a:t>
            </a:r>
            <a:r>
              <a:rPr lang="en-US" sz="5800" dirty="0" smtClean="0">
                <a:solidFill>
                  <a:schemeClr val="tx1">
                    <a:lumMod val="50000"/>
                  </a:schemeClr>
                </a:solidFill>
                <a:latin typeface="Poppins"/>
              </a:rPr>
              <a:t> </a:t>
            </a:r>
            <a:r>
              <a:rPr lang="en-US" sz="5800" dirty="0" err="1" smtClean="0">
                <a:solidFill>
                  <a:schemeClr val="tx1">
                    <a:lumMod val="50000"/>
                  </a:schemeClr>
                </a:solidFill>
                <a:latin typeface="Poppins"/>
              </a:rPr>
              <a:t>Keuangan</a:t>
            </a:r>
            <a:r>
              <a:rPr lang="id-ID" sz="5800" dirty="0" smtClean="0">
                <a:solidFill>
                  <a:schemeClr val="tx1">
                    <a:lumMod val="50000"/>
                  </a:schemeClr>
                </a:solidFill>
                <a:latin typeface="Poppins"/>
              </a:rPr>
              <a:t> (OJK)</a:t>
            </a:r>
            <a:endParaRPr lang="id-ID" sz="5800" dirty="0">
              <a:solidFill>
                <a:schemeClr val="tx1">
                  <a:lumMod val="50000"/>
                </a:schemeClr>
              </a:solidFill>
              <a:latin typeface="Poppins"/>
            </a:endParaRPr>
          </a:p>
          <a:p>
            <a:pPr>
              <a:lnSpc>
                <a:spcPct val="100000"/>
              </a:lnSpc>
            </a:pPr>
            <a:endParaRPr lang="id-ID" sz="5800" dirty="0">
              <a:solidFill>
                <a:schemeClr val="tx1">
                  <a:lumMod val="50000"/>
                </a:schemeClr>
              </a:solidFill>
              <a:latin typeface="Poppins"/>
            </a:endParaRPr>
          </a:p>
          <a:p>
            <a:pPr>
              <a:lnSpc>
                <a:spcPct val="100000"/>
              </a:lnSpc>
            </a:pPr>
            <a:r>
              <a:rPr lang="en-US" sz="5800" dirty="0" smtClean="0">
                <a:solidFill>
                  <a:schemeClr val="tx1">
                    <a:lumMod val="50000"/>
                  </a:schemeClr>
                </a:solidFill>
                <a:latin typeface="Poppins"/>
              </a:rPr>
              <a:t>OJK </a:t>
            </a:r>
            <a:r>
              <a:rPr lang="id-ID" sz="5800" dirty="0" smtClean="0">
                <a:solidFill>
                  <a:schemeClr val="tx1">
                    <a:lumMod val="50000"/>
                  </a:schemeClr>
                </a:solidFill>
                <a:latin typeface="Poppins"/>
              </a:rPr>
              <a:t>berwenang </a:t>
            </a:r>
            <a:r>
              <a:rPr lang="id-ID" sz="5800" dirty="0">
                <a:solidFill>
                  <a:schemeClr val="tx1">
                    <a:lumMod val="50000"/>
                  </a:schemeClr>
                </a:solidFill>
                <a:latin typeface="Poppins"/>
              </a:rPr>
              <a:t>dalam melakukan pengawasan atas perdagangan saham dan unit penyertaan reksadana, untuk mencegah terjadi tindakan merugikan investor.</a:t>
            </a:r>
          </a:p>
          <a:p>
            <a:pPr>
              <a:lnSpc>
                <a:spcPct val="100000"/>
              </a:lnSpc>
            </a:pPr>
            <a:endParaRPr lang="en-US" sz="5800" dirty="0">
              <a:solidFill>
                <a:schemeClr val="tx1">
                  <a:lumMod val="50000"/>
                </a:schemeClr>
              </a:solidFill>
              <a:latin typeface="Poppins"/>
            </a:endParaRPr>
          </a:p>
        </p:txBody>
      </p:sp>
      <p:sp>
        <p:nvSpPr>
          <p:cNvPr id="4" name="Rectangle 3"/>
          <p:cNvSpPr/>
          <p:nvPr/>
        </p:nvSpPr>
        <p:spPr>
          <a:xfrm>
            <a:off x="3267345" y="9049607"/>
            <a:ext cx="5196350" cy="1359802"/>
          </a:xfrm>
          <a:prstGeom prst="rect">
            <a:avLst/>
          </a:prstGeom>
          <a:solidFill>
            <a:srgbClr val="1593E9"/>
          </a:solidFill>
          <a:ln>
            <a:noFill/>
          </a:ln>
        </p:spPr>
        <p:style>
          <a:lnRef idx="2">
            <a:schemeClr val="accent1">
              <a:shade val="50000"/>
            </a:schemeClr>
          </a:lnRef>
          <a:fillRef idx="1">
            <a:schemeClr val="accent1"/>
          </a:fillRef>
          <a:effectRef idx="0">
            <a:schemeClr val="accent1"/>
          </a:effectRef>
          <a:fontRef idx="minor">
            <a:schemeClr val="lt1"/>
          </a:fontRef>
        </p:style>
        <p:txBody>
          <a:bodyPr lIns="217710" tIns="108856" rIns="217710" bIns="108856" rtlCol="0" anchor="ctr"/>
          <a:lstStyle/>
          <a:p>
            <a:pPr algn="ctr"/>
            <a:r>
              <a:rPr lang="id-ID" sz="4400" dirty="0">
                <a:latin typeface="Poppins"/>
              </a:rPr>
              <a:t>Conflict of Interest</a:t>
            </a:r>
            <a:endParaRPr lang="en-US" sz="4400" dirty="0">
              <a:latin typeface="Poppins"/>
            </a:endParaRPr>
          </a:p>
        </p:txBody>
      </p:sp>
      <p:sp>
        <p:nvSpPr>
          <p:cNvPr id="5" name="Rectangle 4"/>
          <p:cNvSpPr/>
          <p:nvPr/>
        </p:nvSpPr>
        <p:spPr>
          <a:xfrm>
            <a:off x="9559991" y="10814193"/>
            <a:ext cx="5196350" cy="1359802"/>
          </a:xfrm>
          <a:prstGeom prst="rect">
            <a:avLst/>
          </a:prstGeom>
          <a:solidFill>
            <a:srgbClr val="1593E9"/>
          </a:solidFill>
          <a:ln>
            <a:noFill/>
          </a:ln>
        </p:spPr>
        <p:style>
          <a:lnRef idx="2">
            <a:schemeClr val="accent1">
              <a:shade val="50000"/>
            </a:schemeClr>
          </a:lnRef>
          <a:fillRef idx="1">
            <a:schemeClr val="accent1"/>
          </a:fillRef>
          <a:effectRef idx="0">
            <a:schemeClr val="accent1"/>
          </a:effectRef>
          <a:fontRef idx="minor">
            <a:schemeClr val="lt1"/>
          </a:fontRef>
        </p:style>
        <p:txBody>
          <a:bodyPr lIns="217710" tIns="108856" rIns="217710" bIns="108856" rtlCol="0" anchor="ctr"/>
          <a:lstStyle/>
          <a:p>
            <a:pPr algn="ctr"/>
            <a:r>
              <a:rPr lang="id-ID" sz="4400" dirty="0">
                <a:latin typeface="Poppins"/>
              </a:rPr>
              <a:t>Self Dealing</a:t>
            </a:r>
            <a:endParaRPr lang="en-US" sz="4400" dirty="0">
              <a:latin typeface="Poppins"/>
            </a:endParaRPr>
          </a:p>
        </p:txBody>
      </p:sp>
      <p:sp>
        <p:nvSpPr>
          <p:cNvPr id="6" name="Rectangle 5"/>
          <p:cNvSpPr/>
          <p:nvPr/>
        </p:nvSpPr>
        <p:spPr>
          <a:xfrm>
            <a:off x="15852637" y="9049607"/>
            <a:ext cx="5196350" cy="1359802"/>
          </a:xfrm>
          <a:prstGeom prst="rect">
            <a:avLst/>
          </a:prstGeom>
          <a:solidFill>
            <a:srgbClr val="1593E9"/>
          </a:solidFill>
          <a:ln>
            <a:noFill/>
          </a:ln>
        </p:spPr>
        <p:style>
          <a:lnRef idx="2">
            <a:schemeClr val="accent1">
              <a:shade val="50000"/>
            </a:schemeClr>
          </a:lnRef>
          <a:fillRef idx="1">
            <a:schemeClr val="accent1"/>
          </a:fillRef>
          <a:effectRef idx="0">
            <a:schemeClr val="accent1"/>
          </a:effectRef>
          <a:fontRef idx="minor">
            <a:schemeClr val="lt1"/>
          </a:fontRef>
        </p:style>
        <p:txBody>
          <a:bodyPr lIns="217710" tIns="108856" rIns="217710" bIns="108856" rtlCol="0" anchor="ctr"/>
          <a:lstStyle/>
          <a:p>
            <a:pPr algn="ctr"/>
            <a:r>
              <a:rPr lang="id-ID" sz="4400" dirty="0">
                <a:latin typeface="Poppins"/>
              </a:rPr>
              <a:t>Disclosure</a:t>
            </a:r>
            <a:endParaRPr lang="en-US" sz="4400" dirty="0">
              <a:latin typeface="Poppins"/>
            </a:endParaRPr>
          </a:p>
        </p:txBody>
      </p:sp>
      <p:sp>
        <p:nvSpPr>
          <p:cNvPr id="7" name="Rectangle 6"/>
          <p:cNvSpPr/>
          <p:nvPr/>
        </p:nvSpPr>
        <p:spPr bwMode="auto">
          <a:xfrm>
            <a:off x="892854" y="12113949"/>
            <a:ext cx="3226535" cy="1272480"/>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Tree>
    <p:extLst>
      <p:ext uri="{BB962C8B-B14F-4D97-AF65-F5344CB8AC3E}">
        <p14:creationId xmlns:p14="http://schemas.microsoft.com/office/powerpoint/2010/main" val="102842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F5ED97B1-C944-FE4D-BF9B-87A2D9DE62D5}" type="slidenum">
              <a:rPr lang="x-none" altLang="x-none" smtClean="0">
                <a:solidFill>
                  <a:srgbClr val="9B9A9C"/>
                </a:solidFill>
                <a:latin typeface="Dosis" charset="0"/>
                <a:ea typeface="Dosis" charset="0"/>
                <a:cs typeface="Dosis" charset="0"/>
              </a:rPr>
              <a:pPr algn="ctr" eaLnBrk="1">
                <a:defRPr/>
              </a:pPr>
              <a:t>2</a:t>
            </a:fld>
            <a:endParaRPr lang="x-none" altLang="x-none" smtClean="0">
              <a:solidFill>
                <a:srgbClr val="9B9A9C"/>
              </a:solidFill>
              <a:latin typeface="Dosis" charset="0"/>
              <a:ea typeface="Dosis" charset="0"/>
              <a:cs typeface="Dosis" charset="0"/>
            </a:endParaRPr>
          </a:p>
        </p:txBody>
      </p:sp>
      <p:grpSp>
        <p:nvGrpSpPr>
          <p:cNvPr id="3" name="Group 2"/>
          <p:cNvGrpSpPr/>
          <p:nvPr/>
        </p:nvGrpSpPr>
        <p:grpSpPr>
          <a:xfrm>
            <a:off x="1114267" y="2864513"/>
            <a:ext cx="13383578" cy="8615202"/>
            <a:chOff x="2759075" y="3003550"/>
            <a:chExt cx="11096928" cy="5010260"/>
          </a:xfrm>
        </p:grpSpPr>
        <p:sp>
          <p:nvSpPr>
            <p:cNvPr id="2" name="Rectangle 1"/>
            <p:cNvSpPr/>
            <p:nvPr/>
          </p:nvSpPr>
          <p:spPr>
            <a:xfrm>
              <a:off x="2778125" y="4040218"/>
              <a:ext cx="10061575" cy="3973592"/>
            </a:xfrm>
            <a:prstGeom prst="rect">
              <a:avLst/>
            </a:prstGeom>
          </p:spPr>
          <p:txBody>
            <a:bodyPr>
              <a:spAutoFit/>
            </a:bodyPr>
            <a:lstStyle/>
            <a:p>
              <a:pPr>
                <a:lnSpc>
                  <a:spcPct val="150000"/>
                </a:lnSpc>
              </a:pPr>
              <a:r>
                <a:rPr lang="en-US" sz="4800" dirty="0" err="1">
                  <a:solidFill>
                    <a:schemeClr val="tx1">
                      <a:lumMod val="50000"/>
                    </a:schemeClr>
                  </a:solidFill>
                </a:rPr>
                <a:t>Reksadana</a:t>
              </a:r>
              <a:r>
                <a:rPr lang="en-US" sz="4800" dirty="0">
                  <a:solidFill>
                    <a:schemeClr val="tx1">
                      <a:lumMod val="50000"/>
                    </a:schemeClr>
                  </a:solidFill>
                </a:rPr>
                <a:t> </a:t>
              </a:r>
              <a:r>
                <a:rPr lang="en-US" sz="4800" dirty="0" err="1">
                  <a:solidFill>
                    <a:schemeClr val="tx1">
                      <a:lumMod val="50000"/>
                    </a:schemeClr>
                  </a:solidFill>
                </a:rPr>
                <a:t>terdiri</a:t>
              </a:r>
              <a:r>
                <a:rPr lang="en-US" sz="4800" dirty="0">
                  <a:solidFill>
                    <a:schemeClr val="tx1">
                      <a:lumMod val="50000"/>
                    </a:schemeClr>
                  </a:solidFill>
                </a:rPr>
                <a:t> </a:t>
              </a:r>
              <a:r>
                <a:rPr lang="en-US" sz="4800" dirty="0" err="1">
                  <a:solidFill>
                    <a:schemeClr val="tx1">
                      <a:lumMod val="50000"/>
                    </a:schemeClr>
                  </a:solidFill>
                </a:rPr>
                <a:t>dari</a:t>
              </a:r>
              <a:r>
                <a:rPr lang="en-US" sz="4800" dirty="0">
                  <a:solidFill>
                    <a:schemeClr val="tx1">
                      <a:lumMod val="50000"/>
                    </a:schemeClr>
                  </a:solidFill>
                </a:rPr>
                <a:t> </a:t>
              </a:r>
              <a:r>
                <a:rPr lang="en-US" sz="4800" dirty="0" err="1">
                  <a:solidFill>
                    <a:schemeClr val="tx1">
                      <a:lumMod val="50000"/>
                    </a:schemeClr>
                  </a:solidFill>
                </a:rPr>
                <a:t>dua</a:t>
              </a:r>
              <a:r>
                <a:rPr lang="en-US" sz="4800" dirty="0">
                  <a:solidFill>
                    <a:schemeClr val="tx1">
                      <a:lumMod val="50000"/>
                    </a:schemeClr>
                  </a:solidFill>
                </a:rPr>
                <a:t> kata </a:t>
              </a:r>
              <a:r>
                <a:rPr lang="en-US" sz="4800" dirty="0" err="1">
                  <a:solidFill>
                    <a:schemeClr val="tx1">
                      <a:lumMod val="50000"/>
                    </a:schemeClr>
                  </a:solidFill>
                </a:rPr>
                <a:t>yaitu</a:t>
              </a:r>
              <a:r>
                <a:rPr lang="en-US" sz="4800" dirty="0">
                  <a:solidFill>
                    <a:schemeClr val="tx1">
                      <a:lumMod val="50000"/>
                    </a:schemeClr>
                  </a:solidFill>
                </a:rPr>
                <a:t> “</a:t>
              </a:r>
              <a:r>
                <a:rPr lang="en-US" sz="4800" dirty="0" err="1">
                  <a:solidFill>
                    <a:schemeClr val="tx1">
                      <a:lumMod val="50000"/>
                    </a:schemeClr>
                  </a:solidFill>
                </a:rPr>
                <a:t>reksa</a:t>
              </a:r>
              <a:r>
                <a:rPr lang="en-US" sz="4800" dirty="0">
                  <a:solidFill>
                    <a:schemeClr val="tx1">
                      <a:lumMod val="50000"/>
                    </a:schemeClr>
                  </a:solidFill>
                </a:rPr>
                <a:t>” yang </a:t>
              </a:r>
              <a:r>
                <a:rPr lang="en-US" sz="4800" dirty="0" err="1">
                  <a:solidFill>
                    <a:schemeClr val="tx1">
                      <a:lumMod val="50000"/>
                    </a:schemeClr>
                  </a:solidFill>
                </a:rPr>
                <a:t>berarti</a:t>
              </a:r>
              <a:r>
                <a:rPr lang="en-US" sz="4800" dirty="0">
                  <a:solidFill>
                    <a:schemeClr val="tx1">
                      <a:lumMod val="50000"/>
                    </a:schemeClr>
                  </a:solidFill>
                </a:rPr>
                <a:t> “</a:t>
              </a:r>
              <a:r>
                <a:rPr lang="en-US" sz="4800" dirty="0" err="1">
                  <a:solidFill>
                    <a:schemeClr val="tx1">
                      <a:lumMod val="50000"/>
                    </a:schemeClr>
                  </a:solidFill>
                </a:rPr>
                <a:t>jaga</a:t>
              </a:r>
              <a:r>
                <a:rPr lang="en-US" sz="4800" dirty="0">
                  <a:solidFill>
                    <a:schemeClr val="tx1">
                      <a:lumMod val="50000"/>
                    </a:schemeClr>
                  </a:solidFill>
                </a:rPr>
                <a:t>” </a:t>
              </a:r>
              <a:r>
                <a:rPr lang="en-US" sz="4800" dirty="0" err="1">
                  <a:solidFill>
                    <a:schemeClr val="tx1">
                      <a:lumMod val="50000"/>
                    </a:schemeClr>
                  </a:solidFill>
                </a:rPr>
                <a:t>atau</a:t>
              </a:r>
              <a:r>
                <a:rPr lang="en-US" sz="4800" dirty="0">
                  <a:solidFill>
                    <a:schemeClr val="tx1">
                      <a:lumMod val="50000"/>
                    </a:schemeClr>
                  </a:solidFill>
                </a:rPr>
                <a:t> “</a:t>
              </a:r>
              <a:r>
                <a:rPr lang="en-US" sz="4800" dirty="0" err="1">
                  <a:solidFill>
                    <a:schemeClr val="tx1">
                      <a:lumMod val="50000"/>
                    </a:schemeClr>
                  </a:solidFill>
                </a:rPr>
                <a:t>pelihara</a:t>
              </a:r>
              <a:r>
                <a:rPr lang="en-US" sz="4800" dirty="0">
                  <a:solidFill>
                    <a:schemeClr val="tx1">
                      <a:lumMod val="50000"/>
                    </a:schemeClr>
                  </a:solidFill>
                </a:rPr>
                <a:t>”, </a:t>
              </a:r>
              <a:r>
                <a:rPr lang="en-US" sz="4800" dirty="0" err="1">
                  <a:solidFill>
                    <a:schemeClr val="tx1">
                      <a:lumMod val="50000"/>
                    </a:schemeClr>
                  </a:solidFill>
                </a:rPr>
                <a:t>dan</a:t>
              </a:r>
              <a:r>
                <a:rPr lang="en-US" sz="4800" dirty="0">
                  <a:solidFill>
                    <a:schemeClr val="tx1">
                      <a:lumMod val="50000"/>
                    </a:schemeClr>
                  </a:solidFill>
                </a:rPr>
                <a:t> “dana” yang </a:t>
              </a:r>
              <a:r>
                <a:rPr lang="en-US" sz="4800" dirty="0" err="1">
                  <a:solidFill>
                    <a:schemeClr val="tx1">
                      <a:lumMod val="50000"/>
                    </a:schemeClr>
                  </a:solidFill>
                </a:rPr>
                <a:t>berarti</a:t>
              </a:r>
              <a:r>
                <a:rPr lang="en-US" sz="4800" dirty="0">
                  <a:solidFill>
                    <a:schemeClr val="tx1">
                      <a:lumMod val="50000"/>
                    </a:schemeClr>
                  </a:solidFill>
                </a:rPr>
                <a:t> “(</a:t>
              </a:r>
              <a:r>
                <a:rPr lang="en-US" sz="4800" dirty="0" err="1">
                  <a:solidFill>
                    <a:schemeClr val="tx1">
                      <a:lumMod val="50000"/>
                    </a:schemeClr>
                  </a:solidFill>
                </a:rPr>
                <a:t>himpunan</a:t>
              </a:r>
              <a:r>
                <a:rPr lang="en-US" sz="4800" dirty="0">
                  <a:solidFill>
                    <a:schemeClr val="tx1">
                      <a:lumMod val="50000"/>
                    </a:schemeClr>
                  </a:solidFill>
                </a:rPr>
                <a:t>) </a:t>
              </a:r>
              <a:r>
                <a:rPr lang="en-US" sz="4800" dirty="0" err="1">
                  <a:solidFill>
                    <a:schemeClr val="tx1">
                      <a:lumMod val="50000"/>
                    </a:schemeClr>
                  </a:solidFill>
                </a:rPr>
                <a:t>uang</a:t>
              </a:r>
              <a:r>
                <a:rPr lang="en-US" sz="4800" dirty="0">
                  <a:solidFill>
                    <a:schemeClr val="tx1">
                      <a:lumMod val="50000"/>
                    </a:schemeClr>
                  </a:solidFill>
                </a:rPr>
                <a:t>”, </a:t>
              </a:r>
              <a:r>
                <a:rPr lang="en-US" sz="4800" dirty="0" err="1">
                  <a:solidFill>
                    <a:schemeClr val="tx1">
                      <a:lumMod val="50000"/>
                    </a:schemeClr>
                  </a:solidFill>
                </a:rPr>
                <a:t>sehingga</a:t>
              </a:r>
              <a:r>
                <a:rPr lang="en-US" sz="4800" dirty="0">
                  <a:solidFill>
                    <a:schemeClr val="tx1">
                      <a:lumMod val="50000"/>
                    </a:schemeClr>
                  </a:solidFill>
                </a:rPr>
                <a:t> </a:t>
              </a:r>
              <a:r>
                <a:rPr lang="en-US" sz="4800" dirty="0" err="1">
                  <a:solidFill>
                    <a:schemeClr val="tx1">
                      <a:lumMod val="50000"/>
                    </a:schemeClr>
                  </a:solidFill>
                </a:rPr>
                <a:t>bila</a:t>
              </a:r>
              <a:r>
                <a:rPr lang="en-US" sz="4800" dirty="0">
                  <a:solidFill>
                    <a:schemeClr val="tx1">
                      <a:lumMod val="50000"/>
                    </a:schemeClr>
                  </a:solidFill>
                </a:rPr>
                <a:t> </a:t>
              </a:r>
              <a:r>
                <a:rPr lang="en-US" sz="4800" dirty="0" err="1">
                  <a:solidFill>
                    <a:schemeClr val="tx1">
                      <a:lumMod val="50000"/>
                    </a:schemeClr>
                  </a:solidFill>
                </a:rPr>
                <a:t>digabungkan</a:t>
              </a:r>
              <a:r>
                <a:rPr lang="en-US" sz="4800" dirty="0">
                  <a:solidFill>
                    <a:schemeClr val="tx1">
                      <a:lumMod val="50000"/>
                    </a:schemeClr>
                  </a:solidFill>
                </a:rPr>
                <a:t>, </a:t>
              </a:r>
              <a:r>
                <a:rPr lang="en-US" sz="4800" dirty="0" err="1">
                  <a:solidFill>
                    <a:schemeClr val="tx1">
                      <a:lumMod val="50000"/>
                    </a:schemeClr>
                  </a:solidFill>
                </a:rPr>
                <a:t>maka</a:t>
              </a:r>
              <a:r>
                <a:rPr lang="en-US" sz="4800" dirty="0">
                  <a:solidFill>
                    <a:schemeClr val="tx1">
                      <a:lumMod val="50000"/>
                    </a:schemeClr>
                  </a:solidFill>
                </a:rPr>
                <a:t> </a:t>
              </a:r>
              <a:r>
                <a:rPr lang="en-US" sz="4800" dirty="0" err="1">
                  <a:solidFill>
                    <a:schemeClr val="tx1">
                      <a:lumMod val="50000"/>
                    </a:schemeClr>
                  </a:solidFill>
                </a:rPr>
                <a:t>dapat</a:t>
              </a:r>
              <a:r>
                <a:rPr lang="en-US" sz="4800" dirty="0">
                  <a:solidFill>
                    <a:schemeClr val="tx1">
                      <a:lumMod val="50000"/>
                    </a:schemeClr>
                  </a:solidFill>
                </a:rPr>
                <a:t> </a:t>
              </a:r>
              <a:r>
                <a:rPr lang="en-US" sz="4800" dirty="0" err="1">
                  <a:solidFill>
                    <a:schemeClr val="tx1">
                      <a:lumMod val="50000"/>
                    </a:schemeClr>
                  </a:solidFill>
                </a:rPr>
                <a:t>diartikan</a:t>
              </a:r>
              <a:r>
                <a:rPr lang="en-US" sz="4800" dirty="0">
                  <a:solidFill>
                    <a:schemeClr val="tx1">
                      <a:lumMod val="50000"/>
                    </a:schemeClr>
                  </a:solidFill>
                </a:rPr>
                <a:t> </a:t>
              </a:r>
              <a:r>
                <a:rPr lang="en-US" sz="4800" dirty="0" err="1">
                  <a:solidFill>
                    <a:schemeClr val="tx1">
                      <a:lumMod val="50000"/>
                    </a:schemeClr>
                  </a:solidFill>
                </a:rPr>
                <a:t>sebagai</a:t>
              </a:r>
              <a:r>
                <a:rPr lang="en-US" sz="4800" dirty="0">
                  <a:solidFill>
                    <a:schemeClr val="tx1">
                      <a:lumMod val="50000"/>
                    </a:schemeClr>
                  </a:solidFill>
                </a:rPr>
                <a:t> “</a:t>
              </a:r>
              <a:r>
                <a:rPr lang="en-US" sz="4800" dirty="0" err="1">
                  <a:solidFill>
                    <a:schemeClr val="tx1">
                      <a:lumMod val="50000"/>
                    </a:schemeClr>
                  </a:solidFill>
                </a:rPr>
                <a:t>pemeliharaan</a:t>
              </a:r>
              <a:r>
                <a:rPr lang="en-US" sz="4800" dirty="0">
                  <a:solidFill>
                    <a:schemeClr val="tx1">
                      <a:lumMod val="50000"/>
                    </a:schemeClr>
                  </a:solidFill>
                </a:rPr>
                <a:t> </a:t>
              </a:r>
              <a:r>
                <a:rPr lang="en-US" sz="4800" dirty="0" err="1">
                  <a:solidFill>
                    <a:schemeClr val="tx1">
                      <a:lumMod val="50000"/>
                    </a:schemeClr>
                  </a:solidFill>
                </a:rPr>
                <a:t>himpunan</a:t>
              </a:r>
              <a:r>
                <a:rPr lang="en-US" sz="4800" dirty="0">
                  <a:solidFill>
                    <a:schemeClr val="tx1">
                      <a:lumMod val="50000"/>
                    </a:schemeClr>
                  </a:solidFill>
                </a:rPr>
                <a:t> </a:t>
              </a:r>
              <a:r>
                <a:rPr lang="en-US" sz="4800" dirty="0" err="1">
                  <a:solidFill>
                    <a:schemeClr val="tx1">
                      <a:lumMod val="50000"/>
                    </a:schemeClr>
                  </a:solidFill>
                </a:rPr>
                <a:t>uang</a:t>
              </a:r>
              <a:r>
                <a:rPr lang="en-US" sz="4800" dirty="0">
                  <a:solidFill>
                    <a:schemeClr val="tx1">
                      <a:lumMod val="50000"/>
                    </a:schemeClr>
                  </a:solidFill>
                </a:rPr>
                <a:t>”. </a:t>
              </a:r>
            </a:p>
          </p:txBody>
        </p:sp>
        <p:sp>
          <p:nvSpPr>
            <p:cNvPr id="7" name="Text Box 3"/>
            <p:cNvSpPr txBox="1">
              <a:spLocks/>
            </p:cNvSpPr>
            <p:nvPr/>
          </p:nvSpPr>
          <p:spPr bwMode="auto">
            <a:xfrm>
              <a:off x="2759075" y="3003550"/>
              <a:ext cx="11096928" cy="1036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10000" dirty="0" err="1">
                  <a:solidFill>
                    <a:schemeClr val="accent1"/>
                  </a:solidFill>
                  <a:latin typeface="Dosis" charset="0"/>
                  <a:ea typeface="Dosis" charset="0"/>
                  <a:cs typeface="Dosis" charset="0"/>
                  <a:sym typeface="Poppins Medium" charset="0"/>
                </a:rPr>
                <a:t>P</a:t>
              </a:r>
              <a:r>
                <a:rPr lang="en-US" altLang="x-none" sz="10000" dirty="0" err="1">
                  <a:solidFill>
                    <a:schemeClr val="tx1">
                      <a:lumMod val="50000"/>
                    </a:schemeClr>
                  </a:solidFill>
                  <a:latin typeface="Dosis" charset="0"/>
                  <a:ea typeface="Dosis" charset="0"/>
                  <a:cs typeface="Dosis" charset="0"/>
                  <a:sym typeface="Poppins Medium" charset="0"/>
                </a:rPr>
                <a:t>engertian</a:t>
              </a:r>
              <a:r>
                <a:rPr lang="en-US" altLang="x-none" sz="10000" dirty="0">
                  <a:solidFill>
                    <a:schemeClr val="bg2"/>
                  </a:solidFill>
                  <a:latin typeface="Dosis" charset="0"/>
                  <a:ea typeface="Dosis" charset="0"/>
                  <a:cs typeface="Dosis" charset="0"/>
                  <a:sym typeface="Poppins Medium" charset="0"/>
                </a:rPr>
                <a:t> </a:t>
              </a:r>
              <a:r>
                <a:rPr lang="en-US" altLang="x-none" sz="10000" dirty="0" err="1">
                  <a:solidFill>
                    <a:schemeClr val="accent1"/>
                  </a:solidFill>
                  <a:latin typeface="Dosis" charset="0"/>
                  <a:ea typeface="Dosis" charset="0"/>
                  <a:cs typeface="Dosis" charset="0"/>
                  <a:sym typeface="Poppins Medium" charset="0"/>
                </a:rPr>
                <a:t>R</a:t>
              </a:r>
              <a:r>
                <a:rPr lang="en-US" altLang="x-none" sz="10000" dirty="0" err="1">
                  <a:solidFill>
                    <a:schemeClr val="tx1">
                      <a:lumMod val="50000"/>
                    </a:schemeClr>
                  </a:solidFill>
                  <a:latin typeface="Dosis" charset="0"/>
                  <a:ea typeface="Dosis" charset="0"/>
                  <a:cs typeface="Dosis" charset="0"/>
                  <a:sym typeface="Poppins Medium" charset="0"/>
                </a:rPr>
                <a:t>eksadana</a:t>
              </a:r>
              <a:endParaRPr lang="x-none" altLang="x-none" sz="10000" dirty="0">
                <a:solidFill>
                  <a:schemeClr val="tx1">
                    <a:lumMod val="50000"/>
                  </a:schemeClr>
                </a:solidFill>
                <a:latin typeface="Dosis" charset="0"/>
                <a:ea typeface="Dosis" charset="0"/>
                <a:cs typeface="Dosis" charset="0"/>
                <a:sym typeface="Poppins Medium" charset="0"/>
              </a:endParaRPr>
            </a:p>
          </p:txBody>
        </p:sp>
      </p:grpSp>
      <p:sp>
        <p:nvSpPr>
          <p:cNvPr id="4" name="Rectangle 3"/>
          <p:cNvSpPr/>
          <p:nvPr/>
        </p:nvSpPr>
        <p:spPr bwMode="auto">
          <a:xfrm>
            <a:off x="1138474" y="12130741"/>
            <a:ext cx="3312368" cy="1164468"/>
          </a:xfrm>
          <a:prstGeom prst="rect">
            <a:avLst/>
          </a:prstGeom>
          <a:solidFill>
            <a:schemeClr val="tx1"/>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19" name="Group 18"/>
          <p:cNvGrpSpPr/>
          <p:nvPr/>
        </p:nvGrpSpPr>
        <p:grpSpPr>
          <a:xfrm>
            <a:off x="-4945063" y="-21162963"/>
            <a:ext cx="43360976" cy="54998938"/>
            <a:chOff x="-4945063" y="-21162963"/>
            <a:chExt cx="43360976" cy="54998938"/>
          </a:xfrm>
        </p:grpSpPr>
        <p:sp>
          <p:nvSpPr>
            <p:cNvPr id="20" name="Oval 19"/>
            <p:cNvSpPr/>
            <p:nvPr/>
          </p:nvSpPr>
          <p:spPr bwMode="auto">
            <a:xfrm>
              <a:off x="18456275" y="233363"/>
              <a:ext cx="16273463" cy="16273462"/>
            </a:xfrm>
            <a:prstGeom prst="ellipse">
              <a:avLst/>
            </a:prstGeom>
            <a:noFill/>
            <a:ln w="19050" cap="flat" cmpd="sng" algn="ctr">
              <a:solidFill>
                <a:schemeClr val="accent3"/>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grpSp>
          <p:nvGrpSpPr>
            <p:cNvPr id="21" name="Group 20"/>
            <p:cNvGrpSpPr/>
            <p:nvPr/>
          </p:nvGrpSpPr>
          <p:grpSpPr>
            <a:xfrm>
              <a:off x="-4945063" y="-21162963"/>
              <a:ext cx="43360976" cy="54998938"/>
              <a:chOff x="-4945063" y="-21162963"/>
              <a:chExt cx="43360976" cy="54998938"/>
            </a:xfrm>
          </p:grpSpPr>
          <p:sp>
            <p:nvSpPr>
              <p:cNvPr id="22" name="Oval 21"/>
              <p:cNvSpPr/>
              <p:nvPr/>
            </p:nvSpPr>
            <p:spPr bwMode="auto">
              <a:xfrm>
                <a:off x="11687175" y="-7094538"/>
                <a:ext cx="16275050" cy="16275051"/>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3" name="Oval 22"/>
              <p:cNvSpPr/>
              <p:nvPr/>
            </p:nvSpPr>
            <p:spPr bwMode="auto">
              <a:xfrm>
                <a:off x="15863888" y="2536825"/>
                <a:ext cx="16275050" cy="16275050"/>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4" name="Oval 23"/>
              <p:cNvSpPr/>
              <p:nvPr/>
            </p:nvSpPr>
            <p:spPr bwMode="auto">
              <a:xfrm>
                <a:off x="-4945063" y="-3151188"/>
                <a:ext cx="20018376" cy="20018376"/>
              </a:xfrm>
              <a:prstGeom prst="ellipse">
                <a:avLst/>
              </a:prstGeom>
              <a:noFill/>
              <a:ln w="19050" cap="flat" cmpd="sng" algn="ctr">
                <a:solidFill>
                  <a:schemeClr val="accent3"/>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5" name="Oval 24"/>
              <p:cNvSpPr/>
              <p:nvPr/>
            </p:nvSpPr>
            <p:spPr bwMode="auto">
              <a:xfrm>
                <a:off x="2752725" y="-21162963"/>
                <a:ext cx="24639588" cy="24639588"/>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6" name="Oval 25"/>
              <p:cNvSpPr/>
              <p:nvPr/>
            </p:nvSpPr>
            <p:spPr bwMode="auto">
              <a:xfrm>
                <a:off x="13776325" y="9196388"/>
                <a:ext cx="24639588" cy="24639587"/>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7" name="Oval 26"/>
              <p:cNvSpPr/>
              <p:nvPr/>
            </p:nvSpPr>
            <p:spPr bwMode="auto">
              <a:xfrm>
                <a:off x="14308138" y="3287713"/>
                <a:ext cx="379412" cy="377825"/>
              </a:xfrm>
              <a:prstGeom prst="ellipse">
                <a:avLst/>
              </a:prstGeom>
              <a:solidFill>
                <a:schemeClr val="accent3"/>
              </a:solidFill>
              <a:ln w="12700" cap="flat" cmpd="sng" algn="ctr">
                <a:no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8" name="Oval 27"/>
              <p:cNvSpPr/>
              <p:nvPr/>
            </p:nvSpPr>
            <p:spPr bwMode="auto">
              <a:xfrm>
                <a:off x="18268950" y="8867775"/>
                <a:ext cx="377825" cy="379413"/>
              </a:xfrm>
              <a:prstGeom prst="ellipse">
                <a:avLst/>
              </a:prstGeom>
              <a:solidFill>
                <a:schemeClr val="accent3"/>
              </a:solidFill>
              <a:ln w="12700" cap="flat" cmpd="sng" algn="ctr">
                <a:no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9" name="Oval 28"/>
              <p:cNvSpPr/>
              <p:nvPr/>
            </p:nvSpPr>
            <p:spPr bwMode="auto">
              <a:xfrm>
                <a:off x="19824700" y="3384550"/>
                <a:ext cx="379413" cy="379413"/>
              </a:xfrm>
              <a:prstGeom prst="ellipse">
                <a:avLst/>
              </a:prstGeom>
              <a:solidFill>
                <a:schemeClr val="accent3"/>
              </a:solidFill>
              <a:ln w="12700" cap="flat" cmpd="sng" algn="ctr">
                <a:no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A5F21F14-F19C-BD4B-9046-4D464D915EAD}" type="slidenum">
              <a:rPr lang="x-none" altLang="x-none" smtClean="0">
                <a:solidFill>
                  <a:srgbClr val="9B9A9C"/>
                </a:solidFill>
                <a:latin typeface="Dosis" charset="0"/>
                <a:ea typeface="Dosis" charset="0"/>
                <a:cs typeface="Dosis" charset="0"/>
              </a:rPr>
              <a:pPr algn="ctr" eaLnBrk="1">
                <a:defRPr/>
              </a:pPr>
              <a:t>20</a:t>
            </a:fld>
            <a:endParaRPr lang="x-none" altLang="x-none" smtClean="0">
              <a:solidFill>
                <a:srgbClr val="9B9A9C"/>
              </a:solidFill>
              <a:latin typeface="Dosis" charset="0"/>
              <a:ea typeface="Dosis" charset="0"/>
              <a:cs typeface="Dosis" charset="0"/>
            </a:endParaRPr>
          </a:p>
        </p:txBody>
      </p:sp>
      <p:grpSp>
        <p:nvGrpSpPr>
          <p:cNvPr id="4" name="Group 3"/>
          <p:cNvGrpSpPr/>
          <p:nvPr/>
        </p:nvGrpSpPr>
        <p:grpSpPr>
          <a:xfrm>
            <a:off x="238672" y="418679"/>
            <a:ext cx="23906658" cy="11043246"/>
            <a:chOff x="238672" y="418679"/>
            <a:chExt cx="23906658" cy="11043246"/>
          </a:xfrm>
        </p:grpSpPr>
        <p:sp>
          <p:nvSpPr>
            <p:cNvPr id="3" name="Rectangle 2"/>
            <p:cNvSpPr/>
            <p:nvPr/>
          </p:nvSpPr>
          <p:spPr bwMode="auto">
            <a:xfrm>
              <a:off x="238672" y="809328"/>
              <a:ext cx="10424160" cy="10149840"/>
            </a:xfrm>
            <a:prstGeom prst="rect">
              <a:avLst/>
            </a:prstGeom>
            <a:solidFill>
              <a:srgbClr val="1593E9"/>
            </a:solidFill>
            <a:ln w="12700" cap="flat" cmpd="sng" algn="ctr">
              <a:solidFill>
                <a:srgbClr val="1593E9"/>
              </a:solid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2" name="Group 1"/>
            <p:cNvGrpSpPr/>
            <p:nvPr/>
          </p:nvGrpSpPr>
          <p:grpSpPr>
            <a:xfrm>
              <a:off x="670722" y="418679"/>
              <a:ext cx="23474608" cy="11043246"/>
              <a:chOff x="2303691" y="3035594"/>
              <a:chExt cx="20098910" cy="8547882"/>
            </a:xfrm>
          </p:grpSpPr>
          <p:sp>
            <p:nvSpPr>
              <p:cNvPr id="7" name="Text Box 3"/>
              <p:cNvSpPr txBox="1">
                <a:spLocks/>
              </p:cNvSpPr>
              <p:nvPr/>
            </p:nvSpPr>
            <p:spPr bwMode="auto">
              <a:xfrm>
                <a:off x="11983226" y="3035594"/>
                <a:ext cx="104193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id-ID" sz="6600" dirty="0">
                    <a:solidFill>
                      <a:srgbClr val="1593E9"/>
                    </a:solidFill>
                  </a:rPr>
                  <a:t>P</a:t>
                </a:r>
                <a:r>
                  <a:rPr lang="id-ID" sz="6600" dirty="0"/>
                  <a:t>engelolaan </a:t>
                </a:r>
                <a:r>
                  <a:rPr lang="id-ID" sz="6600" dirty="0">
                    <a:solidFill>
                      <a:srgbClr val="1593E9"/>
                    </a:solidFill>
                  </a:rPr>
                  <a:t>P</a:t>
                </a:r>
                <a:r>
                  <a:rPr lang="id-ID" sz="6600" dirty="0"/>
                  <a:t>erusahaan </a:t>
                </a:r>
                <a:r>
                  <a:rPr lang="id-ID" sz="6600" dirty="0">
                    <a:solidFill>
                      <a:srgbClr val="1593E9"/>
                    </a:solidFill>
                  </a:rPr>
                  <a:t>R</a:t>
                </a:r>
                <a:r>
                  <a:rPr lang="id-ID" sz="6600" dirty="0"/>
                  <a:t>eksadana</a:t>
                </a:r>
                <a:endParaRPr lang="x-none" altLang="x-none" sz="7200" dirty="0">
                  <a:solidFill>
                    <a:schemeClr val="bg2"/>
                  </a:solidFill>
                  <a:latin typeface="Dosis" charset="0"/>
                  <a:ea typeface="Dosis" charset="0"/>
                  <a:cs typeface="Dosis" charset="0"/>
                  <a:sym typeface="Poppins Medium" charset="0"/>
                </a:endParaRPr>
              </a:p>
            </p:txBody>
          </p:sp>
          <p:sp>
            <p:nvSpPr>
              <p:cNvPr id="9" name="Rectangle 8"/>
              <p:cNvSpPr/>
              <p:nvPr/>
            </p:nvSpPr>
            <p:spPr>
              <a:xfrm>
                <a:off x="2303691" y="3650401"/>
                <a:ext cx="9001353" cy="7933075"/>
              </a:xfrm>
              <a:prstGeom prst="rect">
                <a:avLst/>
              </a:prstGeom>
              <a:solidFill>
                <a:schemeClr val="tx1"/>
              </a:solidFill>
              <a:ln w="76200">
                <a:solidFill>
                  <a:srgbClr val="1593E9"/>
                </a:solidFill>
              </a:ln>
            </p:spPr>
            <p:txBody>
              <a:bodyPr wrap="square">
                <a:spAutoFit/>
              </a:bodyPr>
              <a:lstStyle/>
              <a:p>
                <a:pPr marL="571500" indent="-571500">
                  <a:buClr>
                    <a:srgbClr val="1593E9"/>
                  </a:buClr>
                  <a:buFont typeface="Wingdings" panose="05000000000000000000" pitchFamily="2" charset="2"/>
                  <a:buChar char="v"/>
                </a:pPr>
                <a:r>
                  <a:rPr lang="id-ID" sz="4400" dirty="0">
                    <a:latin typeface="Poppins"/>
                  </a:rPr>
                  <a:t>Selain </a:t>
                </a:r>
                <a:r>
                  <a:rPr lang="id-ID" sz="4400" dirty="0" smtClean="0">
                    <a:latin typeface="Poppins"/>
                  </a:rPr>
                  <a:t>OJK, </a:t>
                </a:r>
                <a:r>
                  <a:rPr lang="id-ID" sz="4400" dirty="0">
                    <a:latin typeface="Poppins"/>
                  </a:rPr>
                  <a:t>pengawasan reksadana di Indonesia juga dilakukan oleh bursa efek, apabila diperdagangkan di bursa efek.</a:t>
                </a:r>
              </a:p>
              <a:p>
                <a:pPr marL="571500" indent="-571500">
                  <a:buClr>
                    <a:srgbClr val="1593E9"/>
                  </a:buClr>
                  <a:buFont typeface="Wingdings" panose="05000000000000000000" pitchFamily="2" charset="2"/>
                  <a:buChar char="v"/>
                </a:pPr>
                <a:r>
                  <a:rPr lang="id-ID" sz="4400" dirty="0">
                    <a:latin typeface="Poppins"/>
                  </a:rPr>
                  <a:t>Perusahaan reksadana wajib menyampaikan laporan Nilai Aktiva Bersih mingguan kepada bursa efek. Untuk melihat catatan apakah merugi atau tidak.</a:t>
                </a:r>
                <a:endParaRPr lang="en-US" sz="4400" dirty="0">
                  <a:latin typeface="Poppins"/>
                </a:endParaRPr>
              </a:p>
              <a:p>
                <a:pPr marL="571500" indent="-571500">
                  <a:buClr>
                    <a:srgbClr val="1593E9"/>
                  </a:buClr>
                  <a:buFont typeface="Wingdings" panose="05000000000000000000" pitchFamily="2" charset="2"/>
                  <a:buChar char="v"/>
                </a:pPr>
                <a:r>
                  <a:rPr lang="id-ID" sz="4400" dirty="0">
                    <a:latin typeface="Poppins"/>
                  </a:rPr>
                  <a:t>Hal ini dikarenakan bursa efek dapat menghapus reksadana dari pencatatan (</a:t>
                </a:r>
                <a:r>
                  <a:rPr lang="id-ID" sz="4400" i="1" dirty="0">
                    <a:latin typeface="Poppins"/>
                  </a:rPr>
                  <a:t>delisting</a:t>
                </a:r>
                <a:r>
                  <a:rPr lang="id-ID" sz="4400" dirty="0">
                    <a:latin typeface="Poppins"/>
                  </a:rPr>
                  <a:t>), bila perusahaan merugi, di mana Nilai Aktiva Bersih menurun kurang dari 50% dari penawaran perdana.</a:t>
                </a:r>
                <a:endParaRPr lang="en-US" sz="4400" dirty="0">
                  <a:latin typeface="Poppins"/>
                </a:endParaRPr>
              </a:p>
            </p:txBody>
          </p:sp>
        </p:grpSp>
      </p:grpSp>
      <p:sp>
        <p:nvSpPr>
          <p:cNvPr id="10" name="Rectangle 9"/>
          <p:cNvSpPr/>
          <p:nvPr/>
        </p:nvSpPr>
        <p:spPr>
          <a:xfrm>
            <a:off x="11903968" y="2545368"/>
            <a:ext cx="11666948" cy="10248960"/>
          </a:xfrm>
          <a:prstGeom prst="rect">
            <a:avLst/>
          </a:prstGeom>
        </p:spPr>
        <p:txBody>
          <a:bodyPr wrap="square" lIns="91440" tIns="45720" rIns="91440" bIns="45720">
            <a:spAutoFit/>
          </a:bodyPr>
          <a:lstStyle/>
          <a:p>
            <a:pPr marL="571500" indent="-571500">
              <a:buClr>
                <a:srgbClr val="1593E9"/>
              </a:buClr>
              <a:buFont typeface="Wingdings" panose="05000000000000000000" pitchFamily="2" charset="2"/>
              <a:buChar char="v"/>
            </a:pPr>
            <a:r>
              <a:rPr lang="en-US" sz="4400" dirty="0">
                <a:latin typeface="Poppins"/>
              </a:rPr>
              <a:t>Perusahaan </a:t>
            </a:r>
            <a:r>
              <a:rPr lang="en-US" sz="4400" dirty="0" err="1">
                <a:latin typeface="Poppins"/>
              </a:rPr>
              <a:t>reksadana</a:t>
            </a:r>
            <a:r>
              <a:rPr lang="en-US" sz="4400" dirty="0">
                <a:latin typeface="Poppins"/>
              </a:rPr>
              <a:t> </a:t>
            </a:r>
            <a:r>
              <a:rPr lang="en-US" sz="4400" dirty="0" err="1">
                <a:latin typeface="Poppins"/>
              </a:rPr>
              <a:t>wajib</a:t>
            </a:r>
            <a:r>
              <a:rPr lang="en-US" sz="4400" dirty="0">
                <a:latin typeface="Poppins"/>
              </a:rPr>
              <a:t> </a:t>
            </a:r>
            <a:r>
              <a:rPr lang="en-US" sz="4400" dirty="0" err="1">
                <a:latin typeface="Poppins"/>
              </a:rPr>
              <a:t>mengajukan</a:t>
            </a:r>
            <a:r>
              <a:rPr lang="en-US" sz="4400" dirty="0">
                <a:latin typeface="Poppins"/>
              </a:rPr>
              <a:t> </a:t>
            </a:r>
            <a:r>
              <a:rPr lang="en-US" sz="4400" dirty="0" err="1">
                <a:latin typeface="Poppins"/>
              </a:rPr>
              <a:t>permohonan</a:t>
            </a:r>
            <a:r>
              <a:rPr lang="en-US" sz="4400" dirty="0">
                <a:latin typeface="Poppins"/>
              </a:rPr>
              <a:t> </a:t>
            </a:r>
            <a:r>
              <a:rPr lang="en-US" sz="4400" dirty="0" err="1">
                <a:latin typeface="Poppins"/>
              </a:rPr>
              <a:t>untuk</a:t>
            </a:r>
            <a:r>
              <a:rPr lang="en-US" sz="4400" dirty="0">
                <a:latin typeface="Poppins"/>
              </a:rPr>
              <a:t> </a:t>
            </a:r>
            <a:r>
              <a:rPr lang="en-US" sz="4400" dirty="0" err="1">
                <a:latin typeface="Poppins"/>
              </a:rPr>
              <a:t>memperoleh</a:t>
            </a:r>
            <a:r>
              <a:rPr lang="en-US" sz="4400" dirty="0">
                <a:latin typeface="Poppins"/>
              </a:rPr>
              <a:t> </a:t>
            </a:r>
            <a:r>
              <a:rPr lang="en-US" sz="4400" dirty="0" err="1">
                <a:latin typeface="Poppins"/>
              </a:rPr>
              <a:t>izin</a:t>
            </a:r>
            <a:r>
              <a:rPr lang="en-US" sz="4400" dirty="0">
                <a:latin typeface="Poppins"/>
              </a:rPr>
              <a:t> </a:t>
            </a:r>
            <a:r>
              <a:rPr lang="en-US" sz="4400" dirty="0" err="1">
                <a:latin typeface="Poppins"/>
              </a:rPr>
              <a:t>usaha</a:t>
            </a:r>
            <a:r>
              <a:rPr lang="en-US" sz="4400" dirty="0">
                <a:latin typeface="Poppins"/>
              </a:rPr>
              <a:t> </a:t>
            </a:r>
            <a:r>
              <a:rPr lang="en-US" sz="4400" dirty="0" err="1">
                <a:latin typeface="Poppins"/>
              </a:rPr>
              <a:t>ke</a:t>
            </a:r>
            <a:r>
              <a:rPr lang="en-US" sz="4400" dirty="0">
                <a:latin typeface="Poppins"/>
              </a:rPr>
              <a:t> </a:t>
            </a:r>
            <a:r>
              <a:rPr lang="en-US" sz="4400" dirty="0" smtClean="0">
                <a:latin typeface="Poppins"/>
              </a:rPr>
              <a:t>OJK </a:t>
            </a:r>
            <a:r>
              <a:rPr lang="en-US" sz="4400" dirty="0" err="1">
                <a:latin typeface="Poppins"/>
              </a:rPr>
              <a:t>sebelum</a:t>
            </a:r>
            <a:r>
              <a:rPr lang="en-US" sz="4400" dirty="0">
                <a:latin typeface="Poppins"/>
              </a:rPr>
              <a:t> </a:t>
            </a:r>
            <a:r>
              <a:rPr lang="en-US" sz="4400" dirty="0" err="1">
                <a:latin typeface="Poppins"/>
              </a:rPr>
              <a:t>memulai</a:t>
            </a:r>
            <a:r>
              <a:rPr lang="en-US" sz="4400" dirty="0">
                <a:latin typeface="Poppins"/>
              </a:rPr>
              <a:t> </a:t>
            </a:r>
            <a:r>
              <a:rPr lang="en-US" sz="4400" dirty="0" err="1">
                <a:latin typeface="Poppins"/>
              </a:rPr>
              <a:t>usaha</a:t>
            </a:r>
            <a:r>
              <a:rPr lang="en-US" sz="4400" dirty="0">
                <a:latin typeface="Poppins"/>
              </a:rPr>
              <a:t>.</a:t>
            </a:r>
          </a:p>
          <a:p>
            <a:pPr marL="571500" indent="-571500">
              <a:buClr>
                <a:srgbClr val="1593E9"/>
              </a:buClr>
              <a:buFont typeface="Wingdings" panose="05000000000000000000" pitchFamily="2" charset="2"/>
              <a:buChar char="v"/>
            </a:pPr>
            <a:r>
              <a:rPr lang="en-US" sz="4400" dirty="0" err="1">
                <a:latin typeface="Poppins"/>
              </a:rPr>
              <a:t>Manajer</a:t>
            </a:r>
            <a:r>
              <a:rPr lang="en-US" sz="4400" dirty="0">
                <a:latin typeface="Poppins"/>
              </a:rPr>
              <a:t> </a:t>
            </a:r>
            <a:r>
              <a:rPr lang="en-US" sz="4400" dirty="0" err="1">
                <a:latin typeface="Poppins"/>
              </a:rPr>
              <a:t>investasi</a:t>
            </a:r>
            <a:r>
              <a:rPr lang="en-US" sz="4400" dirty="0">
                <a:latin typeface="Poppins"/>
              </a:rPr>
              <a:t> </a:t>
            </a:r>
            <a:r>
              <a:rPr lang="en-US" sz="4400" dirty="0" err="1">
                <a:latin typeface="Poppins"/>
              </a:rPr>
              <a:t>selaku</a:t>
            </a:r>
            <a:r>
              <a:rPr lang="en-US" sz="4400" dirty="0">
                <a:latin typeface="Poppins"/>
              </a:rPr>
              <a:t> </a:t>
            </a:r>
            <a:r>
              <a:rPr lang="en-US" sz="4400" dirty="0" err="1">
                <a:latin typeface="Poppins"/>
              </a:rPr>
              <a:t>pengelola</a:t>
            </a:r>
            <a:r>
              <a:rPr lang="en-US" sz="4400" dirty="0">
                <a:latin typeface="Poppins"/>
              </a:rPr>
              <a:t> </a:t>
            </a:r>
            <a:r>
              <a:rPr lang="en-US" sz="4400" dirty="0" err="1">
                <a:latin typeface="Poppins"/>
              </a:rPr>
              <a:t>investasi</a:t>
            </a:r>
            <a:r>
              <a:rPr lang="en-US" sz="4400" dirty="0">
                <a:latin typeface="Poppins"/>
              </a:rPr>
              <a:t> </a:t>
            </a:r>
            <a:r>
              <a:rPr lang="en-US" sz="4400" dirty="0" err="1">
                <a:latin typeface="Poppins"/>
              </a:rPr>
              <a:t>perusahaan</a:t>
            </a:r>
            <a:r>
              <a:rPr lang="en-US" sz="4400" dirty="0">
                <a:latin typeface="Poppins"/>
              </a:rPr>
              <a:t> </a:t>
            </a:r>
            <a:r>
              <a:rPr lang="en-US" sz="4400" dirty="0" err="1">
                <a:latin typeface="Poppins"/>
              </a:rPr>
              <a:t>reksadana</a:t>
            </a:r>
            <a:r>
              <a:rPr lang="en-US" sz="4400" dirty="0">
                <a:latin typeface="Poppins"/>
              </a:rPr>
              <a:t> juga </a:t>
            </a:r>
            <a:r>
              <a:rPr lang="en-US" sz="4400" dirty="0" err="1">
                <a:latin typeface="Poppins"/>
              </a:rPr>
              <a:t>perlu</a:t>
            </a:r>
            <a:r>
              <a:rPr lang="en-US" sz="4400" dirty="0">
                <a:latin typeface="Poppins"/>
              </a:rPr>
              <a:t> </a:t>
            </a:r>
            <a:r>
              <a:rPr lang="en-US" sz="4400" dirty="0" err="1">
                <a:latin typeface="Poppins"/>
              </a:rPr>
              <a:t>memenuhi</a:t>
            </a:r>
            <a:r>
              <a:rPr lang="en-US" sz="4400" dirty="0">
                <a:latin typeface="Poppins"/>
              </a:rPr>
              <a:t> </a:t>
            </a:r>
            <a:r>
              <a:rPr lang="en-US" sz="4400" dirty="0" err="1">
                <a:latin typeface="Poppins"/>
              </a:rPr>
              <a:t>ketentuan</a:t>
            </a:r>
            <a:r>
              <a:rPr lang="en-US" sz="4400" dirty="0">
                <a:latin typeface="Poppins"/>
              </a:rPr>
              <a:t> yang </a:t>
            </a:r>
            <a:r>
              <a:rPr lang="en-US" sz="4400" dirty="0" err="1">
                <a:latin typeface="Poppins"/>
              </a:rPr>
              <a:t>dibuat</a:t>
            </a:r>
            <a:r>
              <a:rPr lang="en-US" sz="4400" dirty="0">
                <a:latin typeface="Poppins"/>
              </a:rPr>
              <a:t> </a:t>
            </a:r>
            <a:r>
              <a:rPr lang="en-US" sz="4400" dirty="0" smtClean="0">
                <a:latin typeface="Poppins"/>
              </a:rPr>
              <a:t>OJK, </a:t>
            </a:r>
            <a:r>
              <a:rPr lang="en-US" sz="4400" dirty="0" err="1" smtClean="0">
                <a:latin typeface="Poppins"/>
              </a:rPr>
              <a:t>salah</a:t>
            </a:r>
            <a:r>
              <a:rPr lang="en-US" sz="4400" dirty="0" smtClean="0">
                <a:latin typeface="Poppins"/>
              </a:rPr>
              <a:t> </a:t>
            </a:r>
            <a:r>
              <a:rPr lang="en-US" sz="4400" dirty="0" err="1" smtClean="0">
                <a:latin typeface="Poppins"/>
              </a:rPr>
              <a:t>satunya</a:t>
            </a:r>
            <a:r>
              <a:rPr lang="en-US" sz="4400" dirty="0" smtClean="0">
                <a:latin typeface="Poppins"/>
              </a:rPr>
              <a:t> </a:t>
            </a:r>
            <a:r>
              <a:rPr lang="en-US" sz="4400" dirty="0" err="1" smtClean="0">
                <a:latin typeface="Poppins"/>
              </a:rPr>
              <a:t>tidak</a:t>
            </a:r>
            <a:r>
              <a:rPr lang="en-US" sz="4400" dirty="0" smtClean="0">
                <a:latin typeface="Poppins"/>
              </a:rPr>
              <a:t> </a:t>
            </a:r>
            <a:r>
              <a:rPr lang="en-US" sz="4400" dirty="0" err="1">
                <a:latin typeface="Poppins"/>
              </a:rPr>
              <a:t>pernah</a:t>
            </a:r>
            <a:r>
              <a:rPr lang="en-US" sz="4400" dirty="0">
                <a:latin typeface="Poppins"/>
              </a:rPr>
              <a:t> </a:t>
            </a:r>
            <a:r>
              <a:rPr lang="en-US" sz="4400" dirty="0" err="1">
                <a:latin typeface="Poppins"/>
              </a:rPr>
              <a:t>mengalami</a:t>
            </a:r>
            <a:r>
              <a:rPr lang="en-US" sz="4400" dirty="0">
                <a:latin typeface="Poppins"/>
              </a:rPr>
              <a:t> </a:t>
            </a:r>
            <a:r>
              <a:rPr lang="en-US" sz="4400" dirty="0" err="1">
                <a:latin typeface="Poppins"/>
              </a:rPr>
              <a:t>pailit</a:t>
            </a:r>
            <a:r>
              <a:rPr lang="en-US" sz="4400" dirty="0">
                <a:latin typeface="Poppins"/>
              </a:rPr>
              <a:t>.</a:t>
            </a:r>
          </a:p>
          <a:p>
            <a:pPr marL="571500" indent="-571500">
              <a:buClr>
                <a:srgbClr val="1593E9"/>
              </a:buClr>
              <a:buFont typeface="Wingdings" panose="05000000000000000000" pitchFamily="2" charset="2"/>
              <a:buChar char="v"/>
            </a:pPr>
            <a:r>
              <a:rPr lang="en-US" sz="4400" dirty="0" err="1">
                <a:latin typeface="Poppins"/>
              </a:rPr>
              <a:t>Manajer</a:t>
            </a:r>
            <a:r>
              <a:rPr lang="en-US" sz="4400" dirty="0">
                <a:latin typeface="Poppins"/>
              </a:rPr>
              <a:t> </a:t>
            </a:r>
            <a:r>
              <a:rPr lang="en-US" sz="4400" dirty="0" err="1">
                <a:latin typeface="Poppins"/>
              </a:rPr>
              <a:t>investasi</a:t>
            </a:r>
            <a:r>
              <a:rPr lang="en-US" sz="4400" dirty="0">
                <a:latin typeface="Poppins"/>
              </a:rPr>
              <a:t> </a:t>
            </a:r>
            <a:r>
              <a:rPr lang="en-US" sz="4400" dirty="0" err="1">
                <a:latin typeface="Poppins"/>
              </a:rPr>
              <a:t>wajib</a:t>
            </a:r>
            <a:r>
              <a:rPr lang="en-US" sz="4400" dirty="0">
                <a:latin typeface="Poppins"/>
              </a:rPr>
              <a:t> </a:t>
            </a:r>
            <a:r>
              <a:rPr lang="en-US" sz="4400" dirty="0" err="1">
                <a:latin typeface="Poppins"/>
              </a:rPr>
              <a:t>menyampaikan</a:t>
            </a:r>
            <a:r>
              <a:rPr lang="en-US" sz="4400" dirty="0">
                <a:latin typeface="Poppins"/>
              </a:rPr>
              <a:t> </a:t>
            </a:r>
            <a:r>
              <a:rPr lang="en-US" sz="4400" dirty="0" err="1">
                <a:latin typeface="Poppins"/>
              </a:rPr>
              <a:t>kepada</a:t>
            </a:r>
            <a:r>
              <a:rPr lang="en-US" sz="4400" dirty="0">
                <a:latin typeface="Poppins"/>
              </a:rPr>
              <a:t> </a:t>
            </a:r>
            <a:r>
              <a:rPr lang="en-US" sz="4400" dirty="0" err="1">
                <a:latin typeface="Poppins"/>
              </a:rPr>
              <a:t>seluruh</a:t>
            </a:r>
            <a:r>
              <a:rPr lang="en-US" sz="4400" dirty="0">
                <a:latin typeface="Poppins"/>
              </a:rPr>
              <a:t> </a:t>
            </a:r>
            <a:r>
              <a:rPr lang="en-US" sz="4400" dirty="0" err="1">
                <a:latin typeface="Poppins"/>
              </a:rPr>
              <a:t>direksi</a:t>
            </a:r>
            <a:r>
              <a:rPr lang="en-US" sz="4400" dirty="0">
                <a:latin typeface="Poppins"/>
              </a:rPr>
              <a:t> </a:t>
            </a:r>
            <a:r>
              <a:rPr lang="en-US" sz="4400" dirty="0" err="1">
                <a:latin typeface="Poppins"/>
              </a:rPr>
              <a:t>seluruh</a:t>
            </a:r>
            <a:r>
              <a:rPr lang="en-US" sz="4400" dirty="0">
                <a:latin typeface="Poppins"/>
              </a:rPr>
              <a:t> </a:t>
            </a:r>
            <a:r>
              <a:rPr lang="en-US" sz="4400" dirty="0" err="1">
                <a:latin typeface="Poppins"/>
              </a:rPr>
              <a:t>laporan</a:t>
            </a:r>
            <a:r>
              <a:rPr lang="en-US" sz="4400" dirty="0">
                <a:latin typeface="Poppins"/>
              </a:rPr>
              <a:t>, </a:t>
            </a:r>
            <a:r>
              <a:rPr lang="en-US" sz="4400" dirty="0" err="1">
                <a:latin typeface="Poppins"/>
              </a:rPr>
              <a:t>catatan</a:t>
            </a:r>
            <a:r>
              <a:rPr lang="en-US" sz="4400" dirty="0">
                <a:latin typeface="Poppins"/>
              </a:rPr>
              <a:t>, </a:t>
            </a:r>
            <a:r>
              <a:rPr lang="en-US" sz="4400" dirty="0" err="1">
                <a:latin typeface="Poppins"/>
              </a:rPr>
              <a:t>dan</a:t>
            </a:r>
            <a:r>
              <a:rPr lang="en-US" sz="4400" dirty="0">
                <a:latin typeface="Poppins"/>
              </a:rPr>
              <a:t> </a:t>
            </a:r>
            <a:r>
              <a:rPr lang="en-US" sz="4400" dirty="0" err="1">
                <a:latin typeface="Poppins"/>
              </a:rPr>
              <a:t>informasi</a:t>
            </a:r>
            <a:r>
              <a:rPr lang="en-US" sz="4400" dirty="0">
                <a:latin typeface="Poppins"/>
              </a:rPr>
              <a:t> material </a:t>
            </a:r>
            <a:r>
              <a:rPr lang="en-US" sz="4400" dirty="0" err="1">
                <a:latin typeface="Poppins"/>
              </a:rPr>
              <a:t>dan</a:t>
            </a:r>
            <a:r>
              <a:rPr lang="en-US" sz="4400" dirty="0">
                <a:latin typeface="Poppins"/>
              </a:rPr>
              <a:t> </a:t>
            </a:r>
            <a:r>
              <a:rPr lang="en-US" sz="4400" dirty="0" err="1">
                <a:latin typeface="Poppins"/>
              </a:rPr>
              <a:t>relevan</a:t>
            </a:r>
            <a:r>
              <a:rPr lang="en-US" sz="4400" dirty="0">
                <a:latin typeface="Poppins"/>
              </a:rPr>
              <a:t>, </a:t>
            </a:r>
            <a:r>
              <a:rPr lang="en-US" sz="4400" dirty="0" err="1">
                <a:latin typeface="Poppins"/>
              </a:rPr>
              <a:t>serta</a:t>
            </a:r>
            <a:r>
              <a:rPr lang="en-US" sz="4400" dirty="0">
                <a:latin typeface="Poppins"/>
              </a:rPr>
              <a:t> </a:t>
            </a:r>
            <a:r>
              <a:rPr lang="en-US" sz="4400" dirty="0" err="1">
                <a:latin typeface="Poppins"/>
              </a:rPr>
              <a:t>setiap</a:t>
            </a:r>
            <a:r>
              <a:rPr lang="en-US" sz="4400" dirty="0">
                <a:latin typeface="Poppins"/>
              </a:rPr>
              <a:t> </a:t>
            </a:r>
            <a:r>
              <a:rPr lang="en-US" sz="4400" dirty="0" err="1">
                <a:latin typeface="Poppins"/>
              </a:rPr>
              <a:t>perubahan</a:t>
            </a:r>
            <a:r>
              <a:rPr lang="en-US" sz="4400" dirty="0">
                <a:latin typeface="Poppins"/>
              </a:rPr>
              <a:t> </a:t>
            </a:r>
            <a:r>
              <a:rPr lang="en-US" sz="4400" dirty="0" err="1">
                <a:latin typeface="Poppins"/>
              </a:rPr>
              <a:t>kebijakan</a:t>
            </a:r>
            <a:r>
              <a:rPr lang="en-US" sz="4400" dirty="0">
                <a:latin typeface="Poppins"/>
              </a:rPr>
              <a:t> </a:t>
            </a:r>
            <a:r>
              <a:rPr lang="en-US" sz="4400" dirty="0" err="1">
                <a:latin typeface="Poppins"/>
              </a:rPr>
              <a:t>investasi</a:t>
            </a:r>
            <a:r>
              <a:rPr lang="en-US" sz="4400" dirty="0">
                <a:latin typeface="Poppins"/>
              </a:rPr>
              <a:t> </a:t>
            </a:r>
            <a:r>
              <a:rPr lang="en-US" sz="4400" dirty="0" err="1">
                <a:latin typeface="Poppins"/>
              </a:rPr>
              <a:t>harus</a:t>
            </a:r>
            <a:r>
              <a:rPr lang="en-US" sz="4400" dirty="0">
                <a:latin typeface="Poppins"/>
              </a:rPr>
              <a:t> </a:t>
            </a:r>
            <a:r>
              <a:rPr lang="en-US" sz="4400" dirty="0" err="1">
                <a:latin typeface="Poppins"/>
              </a:rPr>
              <a:t>mendapat</a:t>
            </a:r>
            <a:r>
              <a:rPr lang="en-US" sz="4400" dirty="0">
                <a:latin typeface="Poppins"/>
              </a:rPr>
              <a:t> </a:t>
            </a:r>
            <a:r>
              <a:rPr lang="en-US" sz="4400" dirty="0" err="1">
                <a:latin typeface="Poppins"/>
              </a:rPr>
              <a:t>persetujuan</a:t>
            </a:r>
            <a:r>
              <a:rPr lang="en-US" sz="4400" dirty="0">
                <a:latin typeface="Poppins"/>
              </a:rPr>
              <a:t> </a:t>
            </a:r>
            <a:r>
              <a:rPr lang="en-US" sz="4400" dirty="0" err="1">
                <a:latin typeface="Poppins"/>
              </a:rPr>
              <a:t>mayoritas</a:t>
            </a:r>
            <a:r>
              <a:rPr lang="en-US" sz="4400" dirty="0">
                <a:latin typeface="Poppins"/>
              </a:rPr>
              <a:t> </a:t>
            </a:r>
            <a:r>
              <a:rPr lang="en-US" sz="4400" dirty="0" err="1">
                <a:latin typeface="Poppins"/>
              </a:rPr>
              <a:t>direktur</a:t>
            </a:r>
            <a:r>
              <a:rPr lang="en-US" sz="4400" dirty="0">
                <a:latin typeface="Poppins"/>
              </a:rPr>
              <a:t>.</a:t>
            </a:r>
          </a:p>
          <a:p>
            <a:pPr marL="571500" indent="-571500">
              <a:buClr>
                <a:srgbClr val="1593E9"/>
              </a:buClr>
              <a:buFont typeface="Wingdings" panose="05000000000000000000" pitchFamily="2" charset="2"/>
              <a:buChar char="v"/>
            </a:pPr>
            <a:endParaRPr lang="en-US" sz="4400" dirty="0">
              <a:latin typeface="Poppins"/>
            </a:endParaRPr>
          </a:p>
        </p:txBody>
      </p:sp>
      <p:sp>
        <p:nvSpPr>
          <p:cNvPr id="8" name="Rectangle 7"/>
          <p:cNvSpPr/>
          <p:nvPr/>
        </p:nvSpPr>
        <p:spPr bwMode="auto">
          <a:xfrm>
            <a:off x="598712" y="12144433"/>
            <a:ext cx="3528392" cy="1137084"/>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7295456" y="11394504"/>
            <a:ext cx="16711508" cy="2468880"/>
          </a:xfrm>
          <a:prstGeom prst="rect">
            <a:avLst/>
          </a:prstGeom>
          <a:solidFill>
            <a:srgbClr val="1593E9"/>
          </a:solidFill>
          <a:ln w="12700" cap="flat" cmpd="sng" algn="ctr">
            <a:solidFill>
              <a:srgbClr val="1593E9"/>
            </a:solid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F7AFA331-4850-2E47-B721-C63A86788853}" type="slidenum">
              <a:rPr lang="x-none" altLang="x-none" smtClean="0">
                <a:solidFill>
                  <a:srgbClr val="9B9A9C"/>
                </a:solidFill>
                <a:latin typeface="Dosis" charset="0"/>
                <a:ea typeface="Dosis" charset="0"/>
                <a:cs typeface="Dosis" charset="0"/>
              </a:rPr>
              <a:pPr algn="ctr" eaLnBrk="1">
                <a:defRPr/>
              </a:pPr>
              <a:t>21</a:t>
            </a:fld>
            <a:endParaRPr lang="x-none" altLang="x-none" smtClean="0">
              <a:solidFill>
                <a:srgbClr val="9B9A9C"/>
              </a:solidFill>
              <a:latin typeface="Dosis" charset="0"/>
              <a:ea typeface="Dosis" charset="0"/>
              <a:cs typeface="Dosis" charset="0"/>
            </a:endParaRPr>
          </a:p>
        </p:txBody>
      </p:sp>
      <p:sp>
        <p:nvSpPr>
          <p:cNvPr id="9" name="Rectangle 8"/>
          <p:cNvSpPr/>
          <p:nvPr/>
        </p:nvSpPr>
        <p:spPr bwMode="auto">
          <a:xfrm>
            <a:off x="1959193" y="1601416"/>
            <a:ext cx="10910318" cy="9941184"/>
          </a:xfrm>
          <a:prstGeom prst="rect">
            <a:avLst/>
          </a:prstGeom>
        </p:spPr>
        <p:txBody>
          <a:bodyPr wrap="square" lIns="91440" tIns="45720" rIns="91440" bIns="45720">
            <a:spAutoFit/>
          </a:bodyPr>
          <a:lstStyle/>
          <a:p>
            <a:pPr marL="571500" indent="-571500">
              <a:buClr>
                <a:srgbClr val="1593E9"/>
              </a:buClr>
              <a:buFont typeface="Wingdings" panose="05000000000000000000" pitchFamily="2" charset="2"/>
              <a:buChar char="v"/>
            </a:pPr>
            <a:r>
              <a:rPr lang="en-US" sz="4000" dirty="0">
                <a:solidFill>
                  <a:srgbClr val="878588"/>
                </a:solidFill>
              </a:rPr>
              <a:t>Perusahaan </a:t>
            </a:r>
            <a:r>
              <a:rPr lang="en-US" sz="4000" dirty="0" err="1">
                <a:solidFill>
                  <a:srgbClr val="878588"/>
                </a:solidFill>
              </a:rPr>
              <a:t>reksadana</a:t>
            </a:r>
            <a:r>
              <a:rPr lang="en-US" sz="4000" dirty="0">
                <a:solidFill>
                  <a:srgbClr val="878588"/>
                </a:solidFill>
              </a:rPr>
              <a:t> yang </a:t>
            </a:r>
            <a:r>
              <a:rPr lang="en-US" sz="4000" dirty="0" err="1">
                <a:solidFill>
                  <a:srgbClr val="878588"/>
                </a:solidFill>
              </a:rPr>
              <a:t>terlebih</a:t>
            </a:r>
            <a:r>
              <a:rPr lang="en-US" sz="4000" dirty="0">
                <a:solidFill>
                  <a:srgbClr val="878588"/>
                </a:solidFill>
              </a:rPr>
              <a:t> </a:t>
            </a:r>
            <a:r>
              <a:rPr lang="en-US" sz="4000" dirty="0" err="1">
                <a:solidFill>
                  <a:srgbClr val="878588"/>
                </a:solidFill>
              </a:rPr>
              <a:t>dahulu</a:t>
            </a:r>
            <a:r>
              <a:rPr lang="en-US" sz="4000" dirty="0">
                <a:solidFill>
                  <a:srgbClr val="878588"/>
                </a:solidFill>
              </a:rPr>
              <a:t> </a:t>
            </a:r>
            <a:r>
              <a:rPr lang="en-US" sz="4000" dirty="0" err="1">
                <a:solidFill>
                  <a:srgbClr val="878588"/>
                </a:solidFill>
              </a:rPr>
              <a:t>mendaftar</a:t>
            </a:r>
            <a:r>
              <a:rPr lang="en-US" sz="4000" dirty="0">
                <a:solidFill>
                  <a:srgbClr val="878588"/>
                </a:solidFill>
              </a:rPr>
              <a:t> di </a:t>
            </a:r>
            <a:r>
              <a:rPr lang="en-US" sz="4000" dirty="0" smtClean="0">
                <a:solidFill>
                  <a:srgbClr val="878588"/>
                </a:solidFill>
              </a:rPr>
              <a:t>OJK </a:t>
            </a:r>
            <a:r>
              <a:rPr lang="en-US" sz="4000" dirty="0" err="1" smtClean="0">
                <a:solidFill>
                  <a:srgbClr val="878588"/>
                </a:solidFill>
              </a:rPr>
              <a:t>harus</a:t>
            </a:r>
            <a:r>
              <a:rPr lang="en-US" sz="4000" dirty="0" smtClean="0">
                <a:solidFill>
                  <a:srgbClr val="878588"/>
                </a:solidFill>
              </a:rPr>
              <a:t> </a:t>
            </a:r>
            <a:r>
              <a:rPr lang="en-US" sz="4000" dirty="0" err="1">
                <a:solidFill>
                  <a:srgbClr val="878588"/>
                </a:solidFill>
              </a:rPr>
              <a:t>menerbitkan</a:t>
            </a:r>
            <a:r>
              <a:rPr lang="en-US" sz="4000" dirty="0">
                <a:solidFill>
                  <a:srgbClr val="878588"/>
                </a:solidFill>
              </a:rPr>
              <a:t> </a:t>
            </a:r>
            <a:r>
              <a:rPr lang="en-US" sz="4000" dirty="0" err="1">
                <a:solidFill>
                  <a:srgbClr val="878588"/>
                </a:solidFill>
              </a:rPr>
              <a:t>prospektus</a:t>
            </a:r>
            <a:r>
              <a:rPr lang="en-US" sz="4000" dirty="0">
                <a:solidFill>
                  <a:srgbClr val="878588"/>
                </a:solidFill>
              </a:rPr>
              <a:t> yang </a:t>
            </a:r>
            <a:r>
              <a:rPr lang="en-US" sz="4000" dirty="0" err="1">
                <a:solidFill>
                  <a:srgbClr val="878588"/>
                </a:solidFill>
              </a:rPr>
              <a:t>memenuhi</a:t>
            </a:r>
            <a:r>
              <a:rPr lang="en-US" sz="4000" dirty="0">
                <a:solidFill>
                  <a:srgbClr val="878588"/>
                </a:solidFill>
              </a:rPr>
              <a:t> </a:t>
            </a:r>
            <a:r>
              <a:rPr lang="en-US" sz="4000" dirty="0" err="1">
                <a:solidFill>
                  <a:srgbClr val="878588"/>
                </a:solidFill>
              </a:rPr>
              <a:t>syarat</a:t>
            </a:r>
            <a:r>
              <a:rPr lang="en-US" sz="4000" dirty="0">
                <a:solidFill>
                  <a:srgbClr val="878588"/>
                </a:solidFill>
              </a:rPr>
              <a:t> </a:t>
            </a:r>
            <a:r>
              <a:rPr lang="en-US" sz="4000" dirty="0" err="1">
                <a:solidFill>
                  <a:srgbClr val="878588"/>
                </a:solidFill>
              </a:rPr>
              <a:t>prinsip</a:t>
            </a:r>
            <a:r>
              <a:rPr lang="en-US" sz="4000" dirty="0">
                <a:solidFill>
                  <a:srgbClr val="878588"/>
                </a:solidFill>
              </a:rPr>
              <a:t> </a:t>
            </a:r>
            <a:r>
              <a:rPr lang="en-US" sz="4000" dirty="0" err="1">
                <a:solidFill>
                  <a:srgbClr val="878588"/>
                </a:solidFill>
              </a:rPr>
              <a:t>keterbukaan</a:t>
            </a:r>
            <a:r>
              <a:rPr lang="en-US" sz="4000" dirty="0">
                <a:solidFill>
                  <a:srgbClr val="878588"/>
                </a:solidFill>
              </a:rPr>
              <a:t>, </a:t>
            </a:r>
            <a:r>
              <a:rPr lang="en-US" sz="4000" dirty="0" err="1">
                <a:solidFill>
                  <a:srgbClr val="878588"/>
                </a:solidFill>
              </a:rPr>
              <a:t>artinya</a:t>
            </a:r>
            <a:r>
              <a:rPr lang="en-US" sz="4000" dirty="0">
                <a:solidFill>
                  <a:srgbClr val="878588"/>
                </a:solidFill>
              </a:rPr>
              <a:t> </a:t>
            </a:r>
            <a:r>
              <a:rPr lang="en-US" sz="4000" dirty="0" err="1">
                <a:solidFill>
                  <a:srgbClr val="878588"/>
                </a:solidFill>
              </a:rPr>
              <a:t>harus</a:t>
            </a:r>
            <a:r>
              <a:rPr lang="en-US" sz="4000" dirty="0">
                <a:solidFill>
                  <a:srgbClr val="878588"/>
                </a:solidFill>
              </a:rPr>
              <a:t> </a:t>
            </a:r>
            <a:r>
              <a:rPr lang="en-US" sz="4000" dirty="0" err="1">
                <a:solidFill>
                  <a:srgbClr val="878588"/>
                </a:solidFill>
              </a:rPr>
              <a:t>berisi</a:t>
            </a:r>
            <a:r>
              <a:rPr lang="en-US" sz="4000" dirty="0">
                <a:solidFill>
                  <a:srgbClr val="878588"/>
                </a:solidFill>
              </a:rPr>
              <a:t> </a:t>
            </a:r>
            <a:r>
              <a:rPr lang="en-US" sz="4000" dirty="0" err="1">
                <a:solidFill>
                  <a:srgbClr val="878588"/>
                </a:solidFill>
              </a:rPr>
              <a:t>informasi</a:t>
            </a:r>
            <a:r>
              <a:rPr lang="en-US" sz="4000" dirty="0">
                <a:solidFill>
                  <a:srgbClr val="878588"/>
                </a:solidFill>
              </a:rPr>
              <a:t> </a:t>
            </a:r>
            <a:r>
              <a:rPr lang="en-US" sz="4000" dirty="0" err="1">
                <a:solidFill>
                  <a:srgbClr val="878588"/>
                </a:solidFill>
              </a:rPr>
              <a:t>tentang</a:t>
            </a:r>
            <a:r>
              <a:rPr lang="en-US" sz="4000" dirty="0">
                <a:solidFill>
                  <a:srgbClr val="878588"/>
                </a:solidFill>
              </a:rPr>
              <a:t> </a:t>
            </a:r>
            <a:r>
              <a:rPr lang="en-US" sz="4000" dirty="0" err="1">
                <a:solidFill>
                  <a:srgbClr val="878588"/>
                </a:solidFill>
              </a:rPr>
              <a:t>reksadana</a:t>
            </a:r>
            <a:r>
              <a:rPr lang="en-US" sz="4000" dirty="0">
                <a:solidFill>
                  <a:srgbClr val="878588"/>
                </a:solidFill>
              </a:rPr>
              <a:t> </a:t>
            </a:r>
            <a:r>
              <a:rPr lang="en-US" sz="4000" dirty="0" err="1">
                <a:solidFill>
                  <a:srgbClr val="878588"/>
                </a:solidFill>
              </a:rPr>
              <a:t>beserta</a:t>
            </a:r>
            <a:r>
              <a:rPr lang="en-US" sz="4000" dirty="0">
                <a:solidFill>
                  <a:srgbClr val="878588"/>
                </a:solidFill>
              </a:rPr>
              <a:t> </a:t>
            </a:r>
            <a:r>
              <a:rPr lang="en-US" sz="4000" dirty="0" err="1">
                <a:solidFill>
                  <a:srgbClr val="878588"/>
                </a:solidFill>
              </a:rPr>
              <a:t>segala</a:t>
            </a:r>
            <a:r>
              <a:rPr lang="en-US" sz="4000" dirty="0">
                <a:solidFill>
                  <a:srgbClr val="878588"/>
                </a:solidFill>
              </a:rPr>
              <a:t> </a:t>
            </a:r>
            <a:r>
              <a:rPr lang="en-US" sz="4000" dirty="0" err="1">
                <a:solidFill>
                  <a:srgbClr val="878588"/>
                </a:solidFill>
              </a:rPr>
              <a:t>kegiatannya</a:t>
            </a:r>
            <a:r>
              <a:rPr lang="en-US" sz="4000" dirty="0">
                <a:solidFill>
                  <a:srgbClr val="878588"/>
                </a:solidFill>
              </a:rPr>
              <a:t>.</a:t>
            </a:r>
          </a:p>
          <a:p>
            <a:pPr marL="571500" indent="-571500">
              <a:buClr>
                <a:srgbClr val="1593E9"/>
              </a:buClr>
              <a:buFont typeface="Wingdings" panose="05000000000000000000" pitchFamily="2" charset="2"/>
              <a:buChar char="v"/>
            </a:pPr>
            <a:r>
              <a:rPr lang="en-US" sz="4000" dirty="0">
                <a:solidFill>
                  <a:srgbClr val="878588"/>
                </a:solidFill>
              </a:rPr>
              <a:t>Investor </a:t>
            </a:r>
            <a:r>
              <a:rPr lang="en-US" sz="4000" dirty="0" err="1">
                <a:solidFill>
                  <a:srgbClr val="878588"/>
                </a:solidFill>
              </a:rPr>
              <a:t>dapat</a:t>
            </a:r>
            <a:r>
              <a:rPr lang="en-US" sz="4000" dirty="0">
                <a:solidFill>
                  <a:srgbClr val="878588"/>
                </a:solidFill>
              </a:rPr>
              <a:t> </a:t>
            </a:r>
            <a:r>
              <a:rPr lang="en-US" sz="4000" dirty="0" err="1">
                <a:solidFill>
                  <a:srgbClr val="878588"/>
                </a:solidFill>
              </a:rPr>
              <a:t>membeli</a:t>
            </a:r>
            <a:r>
              <a:rPr lang="en-US" sz="4000" dirty="0">
                <a:solidFill>
                  <a:srgbClr val="878588"/>
                </a:solidFill>
              </a:rPr>
              <a:t> </a:t>
            </a:r>
            <a:r>
              <a:rPr lang="en-US" sz="4000" dirty="0" err="1">
                <a:solidFill>
                  <a:srgbClr val="878588"/>
                </a:solidFill>
              </a:rPr>
              <a:t>saham</a:t>
            </a:r>
            <a:r>
              <a:rPr lang="en-US" sz="4000" dirty="0">
                <a:solidFill>
                  <a:srgbClr val="878588"/>
                </a:solidFill>
              </a:rPr>
              <a:t> </a:t>
            </a:r>
            <a:r>
              <a:rPr lang="en-US" sz="4000" dirty="0" err="1">
                <a:solidFill>
                  <a:srgbClr val="878588"/>
                </a:solidFill>
              </a:rPr>
              <a:t>reksadana</a:t>
            </a:r>
            <a:r>
              <a:rPr lang="en-US" sz="4000" dirty="0">
                <a:solidFill>
                  <a:srgbClr val="878588"/>
                </a:solidFill>
              </a:rPr>
              <a:t> </a:t>
            </a:r>
            <a:r>
              <a:rPr lang="en-US" sz="4000" dirty="0" err="1">
                <a:solidFill>
                  <a:srgbClr val="878588"/>
                </a:solidFill>
              </a:rPr>
              <a:t>dengan</a:t>
            </a:r>
            <a:r>
              <a:rPr lang="en-US" sz="4000" dirty="0">
                <a:solidFill>
                  <a:srgbClr val="878588"/>
                </a:solidFill>
              </a:rPr>
              <a:t> </a:t>
            </a:r>
            <a:r>
              <a:rPr lang="en-US" sz="4000" dirty="0" err="1">
                <a:solidFill>
                  <a:srgbClr val="878588"/>
                </a:solidFill>
              </a:rPr>
              <a:t>menghubungi</a:t>
            </a:r>
            <a:r>
              <a:rPr lang="en-US" sz="4000" dirty="0">
                <a:solidFill>
                  <a:srgbClr val="878588"/>
                </a:solidFill>
              </a:rPr>
              <a:t> broker </a:t>
            </a:r>
            <a:r>
              <a:rPr lang="en-US" sz="4000" dirty="0" err="1">
                <a:solidFill>
                  <a:srgbClr val="878588"/>
                </a:solidFill>
              </a:rPr>
              <a:t>atau</a:t>
            </a:r>
            <a:r>
              <a:rPr lang="en-US" sz="4000" dirty="0">
                <a:solidFill>
                  <a:srgbClr val="878588"/>
                </a:solidFill>
              </a:rPr>
              <a:t> </a:t>
            </a:r>
            <a:r>
              <a:rPr lang="en-US" sz="4000" dirty="0" err="1">
                <a:solidFill>
                  <a:srgbClr val="878588"/>
                </a:solidFill>
              </a:rPr>
              <a:t>dapat</a:t>
            </a:r>
            <a:r>
              <a:rPr lang="en-US" sz="4000" dirty="0">
                <a:solidFill>
                  <a:srgbClr val="878588"/>
                </a:solidFill>
              </a:rPr>
              <a:t> </a:t>
            </a:r>
            <a:r>
              <a:rPr lang="en-US" sz="4000" dirty="0" err="1">
                <a:solidFill>
                  <a:srgbClr val="878588"/>
                </a:solidFill>
              </a:rPr>
              <a:t>langsung</a:t>
            </a:r>
            <a:r>
              <a:rPr lang="en-US" sz="4000" dirty="0">
                <a:solidFill>
                  <a:srgbClr val="878588"/>
                </a:solidFill>
              </a:rPr>
              <a:t> </a:t>
            </a:r>
            <a:r>
              <a:rPr lang="en-US" sz="4000" dirty="0" err="1">
                <a:solidFill>
                  <a:srgbClr val="878588"/>
                </a:solidFill>
              </a:rPr>
              <a:t>ke</a:t>
            </a:r>
            <a:r>
              <a:rPr lang="en-US" sz="4000" dirty="0">
                <a:solidFill>
                  <a:srgbClr val="878588"/>
                </a:solidFill>
              </a:rPr>
              <a:t> </a:t>
            </a:r>
            <a:r>
              <a:rPr lang="en-US" sz="4000" dirty="0" err="1">
                <a:solidFill>
                  <a:srgbClr val="878588"/>
                </a:solidFill>
              </a:rPr>
              <a:t>perusahaan</a:t>
            </a:r>
            <a:r>
              <a:rPr lang="en-US" sz="4000" dirty="0">
                <a:solidFill>
                  <a:srgbClr val="878588"/>
                </a:solidFill>
              </a:rPr>
              <a:t> yang </a:t>
            </a:r>
            <a:r>
              <a:rPr lang="en-US" sz="4000" dirty="0" err="1">
                <a:solidFill>
                  <a:srgbClr val="878588"/>
                </a:solidFill>
              </a:rPr>
              <a:t>mengelola</a:t>
            </a:r>
            <a:r>
              <a:rPr lang="en-US" sz="4000" dirty="0">
                <a:solidFill>
                  <a:srgbClr val="878588"/>
                </a:solidFill>
              </a:rPr>
              <a:t> </a:t>
            </a:r>
            <a:r>
              <a:rPr lang="en-US" sz="4000" dirty="0" err="1">
                <a:solidFill>
                  <a:srgbClr val="878588"/>
                </a:solidFill>
              </a:rPr>
              <a:t>reksadana</a:t>
            </a:r>
            <a:r>
              <a:rPr lang="en-US" sz="4000" dirty="0">
                <a:solidFill>
                  <a:srgbClr val="878588"/>
                </a:solidFill>
              </a:rPr>
              <a:t> </a:t>
            </a:r>
            <a:r>
              <a:rPr lang="en-US" sz="4000" dirty="0" err="1">
                <a:solidFill>
                  <a:srgbClr val="878588"/>
                </a:solidFill>
              </a:rPr>
              <a:t>melalui</a:t>
            </a:r>
            <a:r>
              <a:rPr lang="en-US" sz="4000" dirty="0">
                <a:solidFill>
                  <a:srgbClr val="878588"/>
                </a:solidFill>
              </a:rPr>
              <a:t> </a:t>
            </a:r>
            <a:r>
              <a:rPr lang="en-US" sz="4000" dirty="0" err="1">
                <a:solidFill>
                  <a:srgbClr val="878588"/>
                </a:solidFill>
              </a:rPr>
              <a:t>manajer</a:t>
            </a:r>
            <a:r>
              <a:rPr lang="en-US" sz="4000" dirty="0">
                <a:solidFill>
                  <a:srgbClr val="878588"/>
                </a:solidFill>
              </a:rPr>
              <a:t> </a:t>
            </a:r>
            <a:r>
              <a:rPr lang="en-US" sz="4000" dirty="0" err="1">
                <a:solidFill>
                  <a:srgbClr val="878588"/>
                </a:solidFill>
              </a:rPr>
              <a:t>investasi</a:t>
            </a:r>
            <a:r>
              <a:rPr lang="en-US" sz="4000" dirty="0">
                <a:solidFill>
                  <a:srgbClr val="878588"/>
                </a:solidFill>
              </a:rPr>
              <a:t>.</a:t>
            </a:r>
          </a:p>
          <a:p>
            <a:pPr marL="571500" indent="-571500">
              <a:buClr>
                <a:srgbClr val="1593E9"/>
              </a:buClr>
              <a:buFont typeface="Wingdings" panose="05000000000000000000" pitchFamily="2" charset="2"/>
              <a:buChar char="v"/>
            </a:pPr>
            <a:r>
              <a:rPr lang="en-US" sz="4000" dirty="0">
                <a:solidFill>
                  <a:srgbClr val="878588"/>
                </a:solidFill>
              </a:rPr>
              <a:t>Hal </a:t>
            </a:r>
            <a:r>
              <a:rPr lang="en-US" sz="4000" dirty="0" err="1">
                <a:solidFill>
                  <a:srgbClr val="878588"/>
                </a:solidFill>
              </a:rPr>
              <a:t>terpenting</a:t>
            </a:r>
            <a:r>
              <a:rPr lang="en-US" sz="4000" dirty="0">
                <a:solidFill>
                  <a:srgbClr val="878588"/>
                </a:solidFill>
              </a:rPr>
              <a:t> </a:t>
            </a:r>
            <a:r>
              <a:rPr lang="en-US" sz="4000" dirty="0" err="1">
                <a:solidFill>
                  <a:srgbClr val="878588"/>
                </a:solidFill>
              </a:rPr>
              <a:t>bagi</a:t>
            </a:r>
            <a:r>
              <a:rPr lang="en-US" sz="4000" dirty="0">
                <a:solidFill>
                  <a:srgbClr val="878588"/>
                </a:solidFill>
              </a:rPr>
              <a:t> investor yang </a:t>
            </a:r>
            <a:r>
              <a:rPr lang="en-US" sz="4000" dirty="0" err="1">
                <a:solidFill>
                  <a:srgbClr val="878588"/>
                </a:solidFill>
              </a:rPr>
              <a:t>hendak</a:t>
            </a:r>
            <a:r>
              <a:rPr lang="en-US" sz="4000" dirty="0">
                <a:solidFill>
                  <a:srgbClr val="878588"/>
                </a:solidFill>
              </a:rPr>
              <a:t> </a:t>
            </a:r>
            <a:r>
              <a:rPr lang="en-US" sz="4000" dirty="0" err="1">
                <a:solidFill>
                  <a:srgbClr val="878588"/>
                </a:solidFill>
              </a:rPr>
              <a:t>membeli</a:t>
            </a:r>
            <a:r>
              <a:rPr lang="en-US" sz="4000" dirty="0">
                <a:solidFill>
                  <a:srgbClr val="878588"/>
                </a:solidFill>
              </a:rPr>
              <a:t> </a:t>
            </a:r>
            <a:r>
              <a:rPr lang="en-US" sz="4000" dirty="0" err="1">
                <a:solidFill>
                  <a:srgbClr val="878588"/>
                </a:solidFill>
              </a:rPr>
              <a:t>saham</a:t>
            </a:r>
            <a:r>
              <a:rPr lang="en-US" sz="4000" dirty="0">
                <a:solidFill>
                  <a:srgbClr val="878588"/>
                </a:solidFill>
              </a:rPr>
              <a:t> </a:t>
            </a:r>
            <a:r>
              <a:rPr lang="en-US" sz="4000" dirty="0" err="1">
                <a:solidFill>
                  <a:srgbClr val="878588"/>
                </a:solidFill>
              </a:rPr>
              <a:t>reksadana</a:t>
            </a:r>
            <a:r>
              <a:rPr lang="en-US" sz="4000" dirty="0">
                <a:solidFill>
                  <a:srgbClr val="878588"/>
                </a:solidFill>
              </a:rPr>
              <a:t> </a:t>
            </a:r>
            <a:r>
              <a:rPr lang="en-US" sz="4000" dirty="0" err="1">
                <a:solidFill>
                  <a:srgbClr val="878588"/>
                </a:solidFill>
              </a:rPr>
              <a:t>adalah</a:t>
            </a:r>
            <a:r>
              <a:rPr lang="en-US" sz="4000" dirty="0">
                <a:solidFill>
                  <a:srgbClr val="878588"/>
                </a:solidFill>
              </a:rPr>
              <a:t> </a:t>
            </a:r>
            <a:r>
              <a:rPr lang="en-US" sz="4000" dirty="0" err="1">
                <a:solidFill>
                  <a:srgbClr val="878588"/>
                </a:solidFill>
              </a:rPr>
              <a:t>membaca</a:t>
            </a:r>
            <a:r>
              <a:rPr lang="en-US" sz="4000" dirty="0">
                <a:solidFill>
                  <a:srgbClr val="878588"/>
                </a:solidFill>
              </a:rPr>
              <a:t> </a:t>
            </a:r>
            <a:r>
              <a:rPr lang="en-US" sz="4000" dirty="0" err="1">
                <a:solidFill>
                  <a:srgbClr val="878588"/>
                </a:solidFill>
              </a:rPr>
              <a:t>prospektus</a:t>
            </a:r>
            <a:r>
              <a:rPr lang="en-US" sz="4000" dirty="0">
                <a:solidFill>
                  <a:srgbClr val="878588"/>
                </a:solidFill>
              </a:rPr>
              <a:t> yang </a:t>
            </a:r>
            <a:r>
              <a:rPr lang="en-US" sz="4000" dirty="0" err="1">
                <a:solidFill>
                  <a:srgbClr val="878588"/>
                </a:solidFill>
              </a:rPr>
              <a:t>dikeluarkan</a:t>
            </a:r>
            <a:r>
              <a:rPr lang="en-US" sz="4000" dirty="0">
                <a:solidFill>
                  <a:srgbClr val="878588"/>
                </a:solidFill>
              </a:rPr>
              <a:t> </a:t>
            </a:r>
            <a:r>
              <a:rPr lang="en-US" sz="4000" dirty="0" err="1">
                <a:solidFill>
                  <a:srgbClr val="878588"/>
                </a:solidFill>
              </a:rPr>
              <a:t>perusahaan</a:t>
            </a:r>
            <a:r>
              <a:rPr lang="en-US" sz="4000" dirty="0">
                <a:solidFill>
                  <a:srgbClr val="878588"/>
                </a:solidFill>
              </a:rPr>
              <a:t> </a:t>
            </a:r>
            <a:r>
              <a:rPr lang="en-US" sz="4000" dirty="0" err="1">
                <a:solidFill>
                  <a:srgbClr val="878588"/>
                </a:solidFill>
              </a:rPr>
              <a:t>tersebut</a:t>
            </a:r>
            <a:r>
              <a:rPr lang="en-US" sz="4000" dirty="0">
                <a:solidFill>
                  <a:srgbClr val="878588"/>
                </a:solidFill>
              </a:rPr>
              <a:t>, </a:t>
            </a:r>
            <a:r>
              <a:rPr lang="en-US" sz="4000" dirty="0" err="1">
                <a:solidFill>
                  <a:srgbClr val="878588"/>
                </a:solidFill>
              </a:rPr>
              <a:t>karena</a:t>
            </a:r>
            <a:r>
              <a:rPr lang="en-US" sz="4000" dirty="0">
                <a:solidFill>
                  <a:srgbClr val="878588"/>
                </a:solidFill>
              </a:rPr>
              <a:t> </a:t>
            </a:r>
            <a:r>
              <a:rPr lang="en-US" sz="4000" dirty="0" err="1">
                <a:solidFill>
                  <a:srgbClr val="878588"/>
                </a:solidFill>
              </a:rPr>
              <a:t>apabila</a:t>
            </a:r>
            <a:r>
              <a:rPr lang="en-US" sz="4000" dirty="0">
                <a:solidFill>
                  <a:srgbClr val="878588"/>
                </a:solidFill>
              </a:rPr>
              <a:t> </a:t>
            </a:r>
            <a:r>
              <a:rPr lang="en-US" sz="4000" dirty="0" err="1">
                <a:solidFill>
                  <a:srgbClr val="878588"/>
                </a:solidFill>
              </a:rPr>
              <a:t>tidak</a:t>
            </a:r>
            <a:r>
              <a:rPr lang="en-US" sz="4000" dirty="0">
                <a:solidFill>
                  <a:srgbClr val="878588"/>
                </a:solidFill>
              </a:rPr>
              <a:t> </a:t>
            </a:r>
            <a:r>
              <a:rPr lang="en-US" sz="4000" dirty="0" err="1">
                <a:solidFill>
                  <a:srgbClr val="878588"/>
                </a:solidFill>
              </a:rPr>
              <a:t>jelas</a:t>
            </a:r>
            <a:r>
              <a:rPr lang="en-US" sz="4000" dirty="0">
                <a:solidFill>
                  <a:srgbClr val="878588"/>
                </a:solidFill>
              </a:rPr>
              <a:t>, </a:t>
            </a:r>
            <a:r>
              <a:rPr lang="en-US" sz="4000" dirty="0" err="1">
                <a:solidFill>
                  <a:srgbClr val="878588"/>
                </a:solidFill>
              </a:rPr>
              <a:t>maka</a:t>
            </a:r>
            <a:r>
              <a:rPr lang="en-US" sz="4000" dirty="0">
                <a:solidFill>
                  <a:srgbClr val="878588"/>
                </a:solidFill>
              </a:rPr>
              <a:t> </a:t>
            </a:r>
            <a:r>
              <a:rPr lang="en-US" sz="4000" dirty="0" err="1">
                <a:solidFill>
                  <a:srgbClr val="878588"/>
                </a:solidFill>
              </a:rPr>
              <a:t>calon</a:t>
            </a:r>
            <a:r>
              <a:rPr lang="en-US" sz="4000" dirty="0">
                <a:solidFill>
                  <a:srgbClr val="878588"/>
                </a:solidFill>
              </a:rPr>
              <a:t> investor </a:t>
            </a:r>
            <a:r>
              <a:rPr lang="en-US" sz="4000" dirty="0" err="1">
                <a:solidFill>
                  <a:srgbClr val="878588"/>
                </a:solidFill>
              </a:rPr>
              <a:t>dianjurkan</a:t>
            </a:r>
            <a:r>
              <a:rPr lang="en-US" sz="4000" dirty="0">
                <a:solidFill>
                  <a:srgbClr val="878588"/>
                </a:solidFill>
              </a:rPr>
              <a:t> </a:t>
            </a:r>
            <a:r>
              <a:rPr lang="en-US" sz="4000" dirty="0" err="1">
                <a:solidFill>
                  <a:srgbClr val="878588"/>
                </a:solidFill>
              </a:rPr>
              <a:t>untuk</a:t>
            </a:r>
            <a:r>
              <a:rPr lang="en-US" sz="4000" dirty="0">
                <a:solidFill>
                  <a:srgbClr val="878588"/>
                </a:solidFill>
              </a:rPr>
              <a:t> </a:t>
            </a:r>
            <a:r>
              <a:rPr lang="en-US" sz="4000" dirty="0" err="1">
                <a:solidFill>
                  <a:srgbClr val="878588"/>
                </a:solidFill>
              </a:rPr>
              <a:t>tidak</a:t>
            </a:r>
            <a:r>
              <a:rPr lang="en-US" sz="4000" dirty="0">
                <a:solidFill>
                  <a:srgbClr val="878588"/>
                </a:solidFill>
              </a:rPr>
              <a:t> </a:t>
            </a:r>
            <a:r>
              <a:rPr lang="en-US" sz="4000" dirty="0" err="1">
                <a:solidFill>
                  <a:srgbClr val="878588"/>
                </a:solidFill>
              </a:rPr>
              <a:t>membeli</a:t>
            </a:r>
            <a:r>
              <a:rPr lang="en-US" sz="4000" dirty="0">
                <a:solidFill>
                  <a:srgbClr val="878588"/>
                </a:solidFill>
              </a:rPr>
              <a:t> </a:t>
            </a:r>
            <a:r>
              <a:rPr lang="en-US" sz="4000" dirty="0" err="1">
                <a:solidFill>
                  <a:srgbClr val="878588"/>
                </a:solidFill>
              </a:rPr>
              <a:t>sahamnya</a:t>
            </a:r>
            <a:r>
              <a:rPr lang="en-US" sz="4000" dirty="0">
                <a:solidFill>
                  <a:srgbClr val="878588"/>
                </a:solidFill>
              </a:rPr>
              <a:t>. </a:t>
            </a:r>
          </a:p>
        </p:txBody>
      </p:sp>
      <p:sp>
        <p:nvSpPr>
          <p:cNvPr id="23" name="Rectangle 22"/>
          <p:cNvSpPr/>
          <p:nvPr/>
        </p:nvSpPr>
        <p:spPr bwMode="auto">
          <a:xfrm>
            <a:off x="13159002" y="1594751"/>
            <a:ext cx="10540824" cy="8710078"/>
          </a:xfrm>
          <a:prstGeom prst="rect">
            <a:avLst/>
          </a:prstGeom>
        </p:spPr>
        <p:txBody>
          <a:bodyPr wrap="square" lIns="91440" tIns="45720" rIns="91440" bIns="45720" numCol="1">
            <a:spAutoFit/>
          </a:bodyPr>
          <a:lstStyle/>
          <a:p>
            <a:pPr>
              <a:buClr>
                <a:srgbClr val="1593E9"/>
              </a:buClr>
            </a:pPr>
            <a:r>
              <a:rPr lang="en-US" sz="4000" dirty="0" err="1">
                <a:solidFill>
                  <a:srgbClr val="7E7C80"/>
                </a:solidFill>
              </a:rPr>
              <a:t>Beberapa</a:t>
            </a:r>
            <a:r>
              <a:rPr lang="en-US" sz="4000" dirty="0">
                <a:solidFill>
                  <a:srgbClr val="7E7C80"/>
                </a:solidFill>
              </a:rPr>
              <a:t> </a:t>
            </a:r>
            <a:r>
              <a:rPr lang="en-US" sz="4000" dirty="0" err="1">
                <a:solidFill>
                  <a:srgbClr val="7E7C80"/>
                </a:solidFill>
              </a:rPr>
              <a:t>bentuk</a:t>
            </a:r>
            <a:r>
              <a:rPr lang="en-US" sz="4000" dirty="0">
                <a:solidFill>
                  <a:srgbClr val="7E7C80"/>
                </a:solidFill>
              </a:rPr>
              <a:t> </a:t>
            </a:r>
            <a:r>
              <a:rPr lang="en-US" sz="4000" dirty="0" err="1">
                <a:solidFill>
                  <a:srgbClr val="7E7C80"/>
                </a:solidFill>
              </a:rPr>
              <a:t>imbal-jasa</a:t>
            </a:r>
            <a:r>
              <a:rPr lang="en-US" sz="4000" dirty="0">
                <a:solidFill>
                  <a:srgbClr val="7E7C80"/>
                </a:solidFill>
              </a:rPr>
              <a:t> yang </a:t>
            </a:r>
            <a:r>
              <a:rPr lang="en-US" sz="4000" dirty="0" err="1">
                <a:solidFill>
                  <a:srgbClr val="7E7C80"/>
                </a:solidFill>
              </a:rPr>
              <a:t>harus</a:t>
            </a:r>
            <a:r>
              <a:rPr lang="en-US" sz="4000" dirty="0">
                <a:solidFill>
                  <a:srgbClr val="7E7C80"/>
                </a:solidFill>
              </a:rPr>
              <a:t> </a:t>
            </a:r>
            <a:r>
              <a:rPr lang="en-US" sz="4000" dirty="0" err="1">
                <a:solidFill>
                  <a:srgbClr val="7E7C80"/>
                </a:solidFill>
              </a:rPr>
              <a:t>diketahui</a:t>
            </a:r>
            <a:r>
              <a:rPr lang="en-US" sz="4000" dirty="0">
                <a:solidFill>
                  <a:srgbClr val="7E7C80"/>
                </a:solidFill>
              </a:rPr>
              <a:t> para investor, </a:t>
            </a:r>
            <a:r>
              <a:rPr lang="en-US" sz="4000" dirty="0" err="1">
                <a:solidFill>
                  <a:srgbClr val="7E7C80"/>
                </a:solidFill>
              </a:rPr>
              <a:t>antara</a:t>
            </a:r>
            <a:r>
              <a:rPr lang="en-US" sz="4000" dirty="0">
                <a:solidFill>
                  <a:srgbClr val="7E7C80"/>
                </a:solidFill>
              </a:rPr>
              <a:t> lain:</a:t>
            </a:r>
          </a:p>
          <a:p>
            <a:pPr marL="571500" indent="-571500">
              <a:buClr>
                <a:srgbClr val="1593E9"/>
              </a:buClr>
              <a:buFont typeface="Wingdings" panose="05000000000000000000" pitchFamily="2" charset="2"/>
              <a:buChar char="v"/>
            </a:pPr>
            <a:r>
              <a:rPr lang="en-US" sz="4000" dirty="0">
                <a:solidFill>
                  <a:srgbClr val="7E7C80"/>
                </a:solidFill>
              </a:rPr>
              <a:t>Load  </a:t>
            </a:r>
            <a:r>
              <a:rPr lang="en-US" sz="4000" dirty="0">
                <a:solidFill>
                  <a:srgbClr val="7E7C80"/>
                </a:solidFill>
                <a:sym typeface="Wingdings" panose="05000000000000000000" pitchFamily="2" charset="2"/>
              </a:rPr>
              <a:t></a:t>
            </a:r>
            <a:r>
              <a:rPr lang="en-US" sz="4000" dirty="0">
                <a:solidFill>
                  <a:srgbClr val="7E7C80"/>
                </a:solidFill>
              </a:rPr>
              <a:t>  Load </a:t>
            </a:r>
            <a:r>
              <a:rPr lang="en-US" sz="4000" dirty="0" err="1">
                <a:solidFill>
                  <a:srgbClr val="7E7C80"/>
                </a:solidFill>
              </a:rPr>
              <a:t>memiliki</a:t>
            </a:r>
            <a:r>
              <a:rPr lang="en-US" sz="4000" dirty="0">
                <a:solidFill>
                  <a:srgbClr val="7E7C80"/>
                </a:solidFill>
              </a:rPr>
              <a:t> </a:t>
            </a:r>
            <a:r>
              <a:rPr lang="en-US" sz="4000" dirty="0" err="1">
                <a:solidFill>
                  <a:srgbClr val="7E7C80"/>
                </a:solidFill>
              </a:rPr>
              <a:t>beberapa</a:t>
            </a:r>
            <a:r>
              <a:rPr lang="en-US" sz="4000" dirty="0">
                <a:solidFill>
                  <a:srgbClr val="7E7C80"/>
                </a:solidFill>
              </a:rPr>
              <a:t> </a:t>
            </a:r>
            <a:r>
              <a:rPr lang="en-US" sz="4000" dirty="0" err="1">
                <a:solidFill>
                  <a:srgbClr val="7E7C80"/>
                </a:solidFill>
              </a:rPr>
              <a:t>jenis</a:t>
            </a:r>
            <a:r>
              <a:rPr lang="en-US" sz="4000" dirty="0">
                <a:solidFill>
                  <a:srgbClr val="7E7C80"/>
                </a:solidFill>
              </a:rPr>
              <a:t>, </a:t>
            </a:r>
            <a:r>
              <a:rPr lang="en-US" sz="4000" dirty="0" err="1">
                <a:solidFill>
                  <a:srgbClr val="7E7C80"/>
                </a:solidFill>
              </a:rPr>
              <a:t>yaitu</a:t>
            </a:r>
            <a:r>
              <a:rPr lang="en-US" sz="4000" dirty="0">
                <a:solidFill>
                  <a:srgbClr val="7E7C80"/>
                </a:solidFill>
              </a:rPr>
              <a:t> up-front, advanced, sales fee, </a:t>
            </a:r>
            <a:r>
              <a:rPr lang="en-US" sz="4000" dirty="0" err="1">
                <a:solidFill>
                  <a:srgbClr val="7E7C80"/>
                </a:solidFill>
              </a:rPr>
              <a:t>dan</a:t>
            </a:r>
            <a:r>
              <a:rPr lang="en-US" sz="4000" dirty="0">
                <a:solidFill>
                  <a:srgbClr val="7E7C80"/>
                </a:solidFill>
              </a:rPr>
              <a:t> front-end load. Load </a:t>
            </a:r>
            <a:r>
              <a:rPr lang="en-US" sz="4000" dirty="0" err="1">
                <a:solidFill>
                  <a:srgbClr val="7E7C80"/>
                </a:solidFill>
              </a:rPr>
              <a:t>dikenakan</a:t>
            </a:r>
            <a:r>
              <a:rPr lang="en-US" sz="4000" dirty="0">
                <a:solidFill>
                  <a:srgbClr val="7E7C80"/>
                </a:solidFill>
              </a:rPr>
              <a:t> </a:t>
            </a:r>
            <a:r>
              <a:rPr lang="en-US" sz="4000" dirty="0" err="1">
                <a:solidFill>
                  <a:srgbClr val="7E7C80"/>
                </a:solidFill>
              </a:rPr>
              <a:t>hanya</a:t>
            </a:r>
            <a:r>
              <a:rPr lang="en-US" sz="4000" dirty="0">
                <a:solidFill>
                  <a:srgbClr val="7E7C80"/>
                </a:solidFill>
              </a:rPr>
              <a:t> </a:t>
            </a:r>
            <a:r>
              <a:rPr lang="en-US" sz="4000" dirty="0" err="1">
                <a:solidFill>
                  <a:srgbClr val="7E7C80"/>
                </a:solidFill>
              </a:rPr>
              <a:t>sekali</a:t>
            </a:r>
            <a:r>
              <a:rPr lang="en-US" sz="4000" dirty="0">
                <a:solidFill>
                  <a:srgbClr val="7E7C80"/>
                </a:solidFill>
              </a:rPr>
              <a:t> </a:t>
            </a:r>
            <a:r>
              <a:rPr lang="en-US" sz="4000" dirty="0" err="1">
                <a:solidFill>
                  <a:srgbClr val="7E7C80"/>
                </a:solidFill>
              </a:rPr>
              <a:t>pada</a:t>
            </a:r>
            <a:r>
              <a:rPr lang="en-US" sz="4000" dirty="0">
                <a:solidFill>
                  <a:srgbClr val="7E7C80"/>
                </a:solidFill>
              </a:rPr>
              <a:t> </a:t>
            </a:r>
            <a:r>
              <a:rPr lang="en-US" sz="4000" dirty="0" err="1">
                <a:solidFill>
                  <a:srgbClr val="7E7C80"/>
                </a:solidFill>
              </a:rPr>
              <a:t>waktu</a:t>
            </a:r>
            <a:r>
              <a:rPr lang="en-US" sz="4000" dirty="0">
                <a:solidFill>
                  <a:srgbClr val="7E7C80"/>
                </a:solidFill>
              </a:rPr>
              <a:t> investor </a:t>
            </a:r>
            <a:r>
              <a:rPr lang="en-US" sz="4000" dirty="0" err="1">
                <a:solidFill>
                  <a:srgbClr val="7E7C80"/>
                </a:solidFill>
              </a:rPr>
              <a:t>membeli</a:t>
            </a:r>
            <a:r>
              <a:rPr lang="en-US" sz="4000" dirty="0">
                <a:solidFill>
                  <a:srgbClr val="7E7C80"/>
                </a:solidFill>
              </a:rPr>
              <a:t> </a:t>
            </a:r>
            <a:r>
              <a:rPr lang="en-US" sz="4000" dirty="0" err="1">
                <a:solidFill>
                  <a:srgbClr val="7E7C80"/>
                </a:solidFill>
              </a:rPr>
              <a:t>saham</a:t>
            </a:r>
            <a:r>
              <a:rPr lang="en-US" sz="4000" dirty="0">
                <a:solidFill>
                  <a:srgbClr val="7E7C80"/>
                </a:solidFill>
              </a:rPr>
              <a:t>.</a:t>
            </a:r>
          </a:p>
          <a:p>
            <a:pPr marL="571500" indent="-571500">
              <a:buClr>
                <a:srgbClr val="1593E9"/>
              </a:buClr>
              <a:buFont typeface="Wingdings" panose="05000000000000000000" pitchFamily="2" charset="2"/>
              <a:buChar char="v"/>
            </a:pPr>
            <a:r>
              <a:rPr lang="en-US" sz="4000" dirty="0">
                <a:solidFill>
                  <a:srgbClr val="7E7C80"/>
                </a:solidFill>
              </a:rPr>
              <a:t>Expenses </a:t>
            </a:r>
            <a:r>
              <a:rPr lang="en-US" sz="4000" dirty="0">
                <a:solidFill>
                  <a:srgbClr val="7E7C80"/>
                </a:solidFill>
                <a:sym typeface="Wingdings" panose="05000000000000000000" pitchFamily="2" charset="2"/>
              </a:rPr>
              <a:t></a:t>
            </a:r>
            <a:r>
              <a:rPr lang="en-US" sz="4000" dirty="0" err="1">
                <a:solidFill>
                  <a:srgbClr val="7E7C80"/>
                </a:solidFill>
              </a:rPr>
              <a:t>Biaya</a:t>
            </a:r>
            <a:r>
              <a:rPr lang="en-US" sz="4000" dirty="0">
                <a:solidFill>
                  <a:srgbClr val="7E7C80"/>
                </a:solidFill>
              </a:rPr>
              <a:t> </a:t>
            </a:r>
            <a:r>
              <a:rPr lang="en-US" sz="4000" dirty="0" err="1">
                <a:solidFill>
                  <a:srgbClr val="7E7C80"/>
                </a:solidFill>
              </a:rPr>
              <a:t>tahunan</a:t>
            </a:r>
            <a:r>
              <a:rPr lang="en-US" sz="4000" dirty="0">
                <a:solidFill>
                  <a:srgbClr val="7E7C80"/>
                </a:solidFill>
              </a:rPr>
              <a:t> yang </a:t>
            </a:r>
            <a:r>
              <a:rPr lang="en-US" sz="4000" dirty="0" err="1">
                <a:solidFill>
                  <a:srgbClr val="7E7C80"/>
                </a:solidFill>
              </a:rPr>
              <a:t>tetap</a:t>
            </a:r>
            <a:r>
              <a:rPr lang="en-US" sz="4000" dirty="0">
                <a:solidFill>
                  <a:srgbClr val="7E7C80"/>
                </a:solidFill>
              </a:rPr>
              <a:t> </a:t>
            </a:r>
            <a:r>
              <a:rPr lang="en-US" sz="4000" dirty="0" err="1">
                <a:solidFill>
                  <a:srgbClr val="7E7C80"/>
                </a:solidFill>
              </a:rPr>
              <a:t>berjalan</a:t>
            </a:r>
            <a:r>
              <a:rPr lang="en-US" sz="4000" dirty="0">
                <a:solidFill>
                  <a:srgbClr val="7E7C80"/>
                </a:solidFill>
              </a:rPr>
              <a:t>, </a:t>
            </a:r>
            <a:r>
              <a:rPr lang="en-US" sz="4000" dirty="0" err="1">
                <a:solidFill>
                  <a:srgbClr val="7E7C80"/>
                </a:solidFill>
              </a:rPr>
              <a:t>seperti</a:t>
            </a:r>
            <a:r>
              <a:rPr lang="en-US" sz="4000" dirty="0">
                <a:solidFill>
                  <a:srgbClr val="7E7C80"/>
                </a:solidFill>
              </a:rPr>
              <a:t> </a:t>
            </a:r>
            <a:r>
              <a:rPr lang="en-US" sz="4000" dirty="0" err="1">
                <a:solidFill>
                  <a:srgbClr val="7E7C80"/>
                </a:solidFill>
              </a:rPr>
              <a:t>biaya</a:t>
            </a:r>
            <a:r>
              <a:rPr lang="en-US" sz="4000" dirty="0">
                <a:solidFill>
                  <a:srgbClr val="7E7C80"/>
                </a:solidFill>
              </a:rPr>
              <a:t> </a:t>
            </a:r>
            <a:r>
              <a:rPr lang="en-US" sz="4000" dirty="0" err="1">
                <a:solidFill>
                  <a:srgbClr val="7E7C80"/>
                </a:solidFill>
              </a:rPr>
              <a:t>manajemen</a:t>
            </a:r>
            <a:r>
              <a:rPr lang="en-US" sz="4000" dirty="0">
                <a:solidFill>
                  <a:srgbClr val="7E7C80"/>
                </a:solidFill>
              </a:rPr>
              <a:t> </a:t>
            </a:r>
            <a:r>
              <a:rPr lang="en-US" sz="4000" dirty="0" err="1">
                <a:solidFill>
                  <a:srgbClr val="7E7C80"/>
                </a:solidFill>
              </a:rPr>
              <a:t>dan</a:t>
            </a:r>
            <a:r>
              <a:rPr lang="en-US" sz="4000" dirty="0">
                <a:solidFill>
                  <a:srgbClr val="7E7C80"/>
                </a:solidFill>
              </a:rPr>
              <a:t> </a:t>
            </a:r>
            <a:r>
              <a:rPr lang="en-US" sz="4000" dirty="0" err="1">
                <a:solidFill>
                  <a:srgbClr val="7E7C80"/>
                </a:solidFill>
              </a:rPr>
              <a:t>biaya</a:t>
            </a:r>
            <a:r>
              <a:rPr lang="en-US" sz="4000" dirty="0">
                <a:solidFill>
                  <a:srgbClr val="7E7C80"/>
                </a:solidFill>
              </a:rPr>
              <a:t> </a:t>
            </a:r>
            <a:r>
              <a:rPr lang="en-US" sz="4000" dirty="0" err="1">
                <a:solidFill>
                  <a:srgbClr val="7E7C80"/>
                </a:solidFill>
              </a:rPr>
              <a:t>operasional</a:t>
            </a:r>
            <a:r>
              <a:rPr lang="en-US" sz="4000" dirty="0">
                <a:solidFill>
                  <a:srgbClr val="7E7C80"/>
                </a:solidFill>
              </a:rPr>
              <a:t>.</a:t>
            </a:r>
          </a:p>
          <a:p>
            <a:pPr marL="571500" indent="-571500">
              <a:buClr>
                <a:srgbClr val="1593E9"/>
              </a:buClr>
              <a:buFont typeface="Wingdings" panose="05000000000000000000" pitchFamily="2" charset="2"/>
              <a:buChar char="v"/>
            </a:pPr>
            <a:r>
              <a:rPr lang="en-US" sz="4000" dirty="0">
                <a:solidFill>
                  <a:srgbClr val="7E7C80"/>
                </a:solidFill>
              </a:rPr>
              <a:t>Back-End Load  </a:t>
            </a:r>
            <a:r>
              <a:rPr lang="en-US" sz="4000" dirty="0">
                <a:solidFill>
                  <a:srgbClr val="7E7C80"/>
                </a:solidFill>
                <a:sym typeface="Wingdings" panose="05000000000000000000" pitchFamily="2" charset="2"/>
              </a:rPr>
              <a:t></a:t>
            </a:r>
            <a:r>
              <a:rPr lang="en-US" sz="4000" dirty="0">
                <a:solidFill>
                  <a:srgbClr val="7E7C80"/>
                </a:solidFill>
              </a:rPr>
              <a:t> </a:t>
            </a:r>
            <a:r>
              <a:rPr lang="en-US" sz="4000" dirty="0" err="1">
                <a:solidFill>
                  <a:srgbClr val="7E7C80"/>
                </a:solidFill>
              </a:rPr>
              <a:t>Biaya</a:t>
            </a:r>
            <a:r>
              <a:rPr lang="en-US" sz="4000" dirty="0">
                <a:solidFill>
                  <a:srgbClr val="7E7C80"/>
                </a:solidFill>
              </a:rPr>
              <a:t> </a:t>
            </a:r>
            <a:r>
              <a:rPr lang="en-US" sz="4000" dirty="0" err="1">
                <a:solidFill>
                  <a:srgbClr val="7E7C80"/>
                </a:solidFill>
              </a:rPr>
              <a:t>ini</a:t>
            </a:r>
            <a:r>
              <a:rPr lang="en-US" sz="4000" dirty="0">
                <a:solidFill>
                  <a:srgbClr val="7E7C80"/>
                </a:solidFill>
              </a:rPr>
              <a:t> </a:t>
            </a:r>
            <a:r>
              <a:rPr lang="en-US" sz="4000" dirty="0" err="1">
                <a:solidFill>
                  <a:srgbClr val="7E7C80"/>
                </a:solidFill>
              </a:rPr>
              <a:t>adalah</a:t>
            </a:r>
            <a:r>
              <a:rPr lang="en-US" sz="4000" dirty="0">
                <a:solidFill>
                  <a:srgbClr val="7E7C80"/>
                </a:solidFill>
              </a:rPr>
              <a:t> redemption fee, </a:t>
            </a:r>
            <a:r>
              <a:rPr lang="en-US" sz="4000" dirty="0" err="1">
                <a:solidFill>
                  <a:srgbClr val="7E7C80"/>
                </a:solidFill>
              </a:rPr>
              <a:t>yaitu</a:t>
            </a:r>
            <a:r>
              <a:rPr lang="en-US" sz="4000" dirty="0">
                <a:solidFill>
                  <a:srgbClr val="7E7C80"/>
                </a:solidFill>
              </a:rPr>
              <a:t> </a:t>
            </a:r>
            <a:r>
              <a:rPr lang="en-US" sz="4000" dirty="0" err="1">
                <a:solidFill>
                  <a:srgbClr val="7E7C80"/>
                </a:solidFill>
              </a:rPr>
              <a:t>biaya</a:t>
            </a:r>
            <a:r>
              <a:rPr lang="en-US" sz="4000" dirty="0">
                <a:solidFill>
                  <a:srgbClr val="7E7C80"/>
                </a:solidFill>
              </a:rPr>
              <a:t> yang </a:t>
            </a:r>
            <a:r>
              <a:rPr lang="en-US" sz="4000" dirty="0" err="1">
                <a:solidFill>
                  <a:srgbClr val="7E7C80"/>
                </a:solidFill>
              </a:rPr>
              <a:t>dikenakan</a:t>
            </a:r>
            <a:r>
              <a:rPr lang="en-US" sz="4000" dirty="0">
                <a:solidFill>
                  <a:srgbClr val="7E7C80"/>
                </a:solidFill>
              </a:rPr>
              <a:t> </a:t>
            </a:r>
            <a:r>
              <a:rPr lang="en-US" sz="4000" dirty="0" err="1">
                <a:solidFill>
                  <a:srgbClr val="7E7C80"/>
                </a:solidFill>
              </a:rPr>
              <a:t>sekali</a:t>
            </a:r>
            <a:r>
              <a:rPr lang="en-US" sz="4000" dirty="0">
                <a:solidFill>
                  <a:srgbClr val="7E7C80"/>
                </a:solidFill>
              </a:rPr>
              <a:t> </a:t>
            </a:r>
            <a:r>
              <a:rPr lang="en-US" sz="4000" dirty="0" err="1">
                <a:solidFill>
                  <a:srgbClr val="7E7C80"/>
                </a:solidFill>
              </a:rPr>
              <a:t>pada</a:t>
            </a:r>
            <a:r>
              <a:rPr lang="en-US" sz="4000" dirty="0">
                <a:solidFill>
                  <a:srgbClr val="7E7C80"/>
                </a:solidFill>
              </a:rPr>
              <a:t> </a:t>
            </a:r>
            <a:r>
              <a:rPr lang="en-US" sz="4000" dirty="0" err="1">
                <a:solidFill>
                  <a:srgbClr val="7E7C80"/>
                </a:solidFill>
              </a:rPr>
              <a:t>saat</a:t>
            </a:r>
            <a:r>
              <a:rPr lang="en-US" sz="4000" dirty="0">
                <a:solidFill>
                  <a:srgbClr val="7E7C80"/>
                </a:solidFill>
              </a:rPr>
              <a:t> investor </a:t>
            </a:r>
            <a:r>
              <a:rPr lang="en-US" sz="4000" dirty="0" err="1">
                <a:solidFill>
                  <a:srgbClr val="7E7C80"/>
                </a:solidFill>
              </a:rPr>
              <a:t>menjual</a:t>
            </a:r>
            <a:r>
              <a:rPr lang="en-US" sz="4000" dirty="0">
                <a:solidFill>
                  <a:srgbClr val="7E7C80"/>
                </a:solidFill>
              </a:rPr>
              <a:t> </a:t>
            </a:r>
            <a:r>
              <a:rPr lang="en-US" sz="4000" dirty="0" err="1">
                <a:solidFill>
                  <a:srgbClr val="7E7C80"/>
                </a:solidFill>
              </a:rPr>
              <a:t>sahamnya</a:t>
            </a:r>
            <a:r>
              <a:rPr lang="en-US" sz="4000" dirty="0">
                <a:solidFill>
                  <a:srgbClr val="7E7C80"/>
                </a:solidFill>
              </a:rPr>
              <a:t> </a:t>
            </a:r>
            <a:r>
              <a:rPr lang="en-US" sz="4000" dirty="0" err="1">
                <a:solidFill>
                  <a:srgbClr val="7E7C80"/>
                </a:solidFill>
              </a:rPr>
              <a:t>kembali</a:t>
            </a:r>
            <a:r>
              <a:rPr lang="en-US" sz="4000" dirty="0">
                <a:solidFill>
                  <a:srgbClr val="7E7C80"/>
                </a:solidFill>
              </a:rPr>
              <a:t> </a:t>
            </a:r>
            <a:r>
              <a:rPr lang="en-US" sz="4000" dirty="0" err="1">
                <a:solidFill>
                  <a:srgbClr val="7E7C80"/>
                </a:solidFill>
              </a:rPr>
              <a:t>ke</a:t>
            </a:r>
            <a:r>
              <a:rPr lang="en-US" sz="4000" dirty="0">
                <a:solidFill>
                  <a:srgbClr val="7E7C80"/>
                </a:solidFill>
              </a:rPr>
              <a:t> </a:t>
            </a:r>
            <a:r>
              <a:rPr lang="en-US" sz="4000" dirty="0" err="1">
                <a:solidFill>
                  <a:srgbClr val="7E7C80"/>
                </a:solidFill>
              </a:rPr>
              <a:t>reksadana</a:t>
            </a:r>
            <a:r>
              <a:rPr lang="en-US" sz="4000" dirty="0">
                <a:solidFill>
                  <a:srgbClr val="7E7C80"/>
                </a:solidFill>
              </a:rPr>
              <a:t>.</a:t>
            </a:r>
          </a:p>
        </p:txBody>
      </p:sp>
      <p:sp>
        <p:nvSpPr>
          <p:cNvPr id="28" name="Rectangle 27"/>
          <p:cNvSpPr/>
          <p:nvPr/>
        </p:nvSpPr>
        <p:spPr bwMode="auto">
          <a:xfrm>
            <a:off x="598712" y="12027182"/>
            <a:ext cx="4320480" cy="1421036"/>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dirty="0"/>
          </a:p>
        </p:txBody>
      </p:sp>
      <p:sp>
        <p:nvSpPr>
          <p:cNvPr id="29" name="Shape"/>
          <p:cNvSpPr/>
          <p:nvPr/>
        </p:nvSpPr>
        <p:spPr bwMode="auto">
          <a:xfrm>
            <a:off x="708696" y="1169368"/>
            <a:ext cx="826120" cy="564356"/>
          </a:xfrm>
          <a:custGeom>
            <a:avLst/>
            <a:gdLst/>
            <a:ahLst/>
            <a:cxnLst>
              <a:cxn ang="0">
                <a:pos x="wd2" y="hd2"/>
              </a:cxn>
              <a:cxn ang="5400000">
                <a:pos x="wd2" y="hd2"/>
              </a:cxn>
              <a:cxn ang="10800000">
                <a:pos x="wd2" y="hd2"/>
              </a:cxn>
              <a:cxn ang="16200000">
                <a:pos x="wd2" y="hd2"/>
              </a:cxn>
            </a:cxnLst>
            <a:rect l="0" t="0" r="r" b="b"/>
            <a:pathLst>
              <a:path w="21549" h="21545" extrusionOk="0">
                <a:moveTo>
                  <a:pt x="20459" y="2"/>
                </a:moveTo>
                <a:cubicBezTo>
                  <a:pt x="18735" y="64"/>
                  <a:pt x="17042" y="483"/>
                  <a:pt x="15486" y="1232"/>
                </a:cubicBezTo>
                <a:cubicBezTo>
                  <a:pt x="13926" y="1983"/>
                  <a:pt x="12536" y="3050"/>
                  <a:pt x="11404" y="4366"/>
                </a:cubicBezTo>
                <a:lnTo>
                  <a:pt x="10203" y="5847"/>
                </a:lnTo>
                <a:lnTo>
                  <a:pt x="7954" y="5820"/>
                </a:lnTo>
                <a:cubicBezTo>
                  <a:pt x="7040" y="5780"/>
                  <a:pt x="6127" y="5919"/>
                  <a:pt x="5266" y="6231"/>
                </a:cubicBezTo>
                <a:cubicBezTo>
                  <a:pt x="4395" y="6546"/>
                  <a:pt x="3595" y="7030"/>
                  <a:pt x="2911" y="7657"/>
                </a:cubicBezTo>
                <a:lnTo>
                  <a:pt x="151" y="10399"/>
                </a:lnTo>
                <a:cubicBezTo>
                  <a:pt x="36" y="10512"/>
                  <a:pt x="-6" y="10680"/>
                  <a:pt x="41" y="10835"/>
                </a:cubicBezTo>
                <a:cubicBezTo>
                  <a:pt x="91" y="10997"/>
                  <a:pt x="229" y="11116"/>
                  <a:pt x="396" y="11138"/>
                </a:cubicBezTo>
                <a:lnTo>
                  <a:pt x="5696" y="11402"/>
                </a:lnTo>
                <a:lnTo>
                  <a:pt x="5510" y="11632"/>
                </a:lnTo>
                <a:cubicBezTo>
                  <a:pt x="5446" y="11697"/>
                  <a:pt x="5406" y="11781"/>
                  <a:pt x="5395" y="11872"/>
                </a:cubicBezTo>
                <a:cubicBezTo>
                  <a:pt x="5385" y="11952"/>
                  <a:pt x="5398" y="12033"/>
                  <a:pt x="5434" y="12106"/>
                </a:cubicBezTo>
                <a:cubicBezTo>
                  <a:pt x="5516" y="12263"/>
                  <a:pt x="5604" y="12415"/>
                  <a:pt x="5694" y="12567"/>
                </a:cubicBezTo>
                <a:lnTo>
                  <a:pt x="4420" y="14087"/>
                </a:lnTo>
                <a:cubicBezTo>
                  <a:pt x="4375" y="14146"/>
                  <a:pt x="4346" y="14216"/>
                  <a:pt x="4336" y="14289"/>
                </a:cubicBezTo>
                <a:cubicBezTo>
                  <a:pt x="4325" y="14369"/>
                  <a:pt x="4335" y="14450"/>
                  <a:pt x="4367" y="14524"/>
                </a:cubicBezTo>
                <a:cubicBezTo>
                  <a:pt x="4630" y="15084"/>
                  <a:pt x="4984" y="15597"/>
                  <a:pt x="5413" y="16042"/>
                </a:cubicBezTo>
                <a:cubicBezTo>
                  <a:pt x="5882" y="16528"/>
                  <a:pt x="6433" y="16925"/>
                  <a:pt x="7041" y="17215"/>
                </a:cubicBezTo>
                <a:cubicBezTo>
                  <a:pt x="7122" y="17246"/>
                  <a:pt x="7210" y="17250"/>
                  <a:pt x="7293" y="17228"/>
                </a:cubicBezTo>
                <a:cubicBezTo>
                  <a:pt x="7359" y="17211"/>
                  <a:pt x="7419" y="17179"/>
                  <a:pt x="7469" y="17133"/>
                </a:cubicBezTo>
                <a:lnTo>
                  <a:pt x="8992" y="15848"/>
                </a:lnTo>
                <a:cubicBezTo>
                  <a:pt x="9071" y="15894"/>
                  <a:pt x="9150" y="15941"/>
                  <a:pt x="9231" y="15985"/>
                </a:cubicBezTo>
                <a:cubicBezTo>
                  <a:pt x="9332" y="16042"/>
                  <a:pt x="9445" y="16073"/>
                  <a:pt x="9560" y="16073"/>
                </a:cubicBezTo>
                <a:cubicBezTo>
                  <a:pt x="9690" y="16073"/>
                  <a:pt x="9818" y="16035"/>
                  <a:pt x="9927" y="15963"/>
                </a:cubicBezTo>
                <a:lnTo>
                  <a:pt x="10089" y="15837"/>
                </a:lnTo>
                <a:lnTo>
                  <a:pt x="10353" y="21183"/>
                </a:lnTo>
                <a:cubicBezTo>
                  <a:pt x="10364" y="21327"/>
                  <a:pt x="10451" y="21452"/>
                  <a:pt x="10582" y="21511"/>
                </a:cubicBezTo>
                <a:cubicBezTo>
                  <a:pt x="10732" y="21579"/>
                  <a:pt x="10908" y="21545"/>
                  <a:pt x="11024" y="21427"/>
                </a:cubicBezTo>
                <a:lnTo>
                  <a:pt x="13730" y="18716"/>
                </a:lnTo>
                <a:cubicBezTo>
                  <a:pt x="14341" y="18089"/>
                  <a:pt x="14825" y="17347"/>
                  <a:pt x="15153" y="16534"/>
                </a:cubicBezTo>
                <a:cubicBezTo>
                  <a:pt x="15462" y="15767"/>
                  <a:pt x="15628" y="14950"/>
                  <a:pt x="15643" y="14122"/>
                </a:cubicBezTo>
                <a:lnTo>
                  <a:pt x="15643" y="11488"/>
                </a:lnTo>
                <a:lnTo>
                  <a:pt x="16990" y="10434"/>
                </a:lnTo>
                <a:cubicBezTo>
                  <a:pt x="18430" y="9218"/>
                  <a:pt x="19585" y="7697"/>
                  <a:pt x="20375" y="5980"/>
                </a:cubicBezTo>
                <a:cubicBezTo>
                  <a:pt x="21083" y="4440"/>
                  <a:pt x="21482" y="2774"/>
                  <a:pt x="21548" y="1078"/>
                </a:cubicBezTo>
                <a:cubicBezTo>
                  <a:pt x="21559" y="782"/>
                  <a:pt x="21444" y="495"/>
                  <a:pt x="21231" y="290"/>
                </a:cubicBezTo>
                <a:cubicBezTo>
                  <a:pt x="21025" y="91"/>
                  <a:pt x="20745" y="-14"/>
                  <a:pt x="20459" y="2"/>
                </a:cubicBezTo>
                <a:close/>
                <a:moveTo>
                  <a:pt x="20542" y="854"/>
                </a:moveTo>
                <a:cubicBezTo>
                  <a:pt x="20595" y="849"/>
                  <a:pt x="20646" y="869"/>
                  <a:pt x="20682" y="908"/>
                </a:cubicBezTo>
                <a:cubicBezTo>
                  <a:pt x="20711" y="939"/>
                  <a:pt x="20726" y="979"/>
                  <a:pt x="20726" y="1021"/>
                </a:cubicBezTo>
                <a:cubicBezTo>
                  <a:pt x="20660" y="2613"/>
                  <a:pt x="20283" y="4175"/>
                  <a:pt x="19616" y="5620"/>
                </a:cubicBezTo>
                <a:cubicBezTo>
                  <a:pt x="18889" y="7196"/>
                  <a:pt x="17834" y="8597"/>
                  <a:pt x="16522" y="9727"/>
                </a:cubicBezTo>
                <a:lnTo>
                  <a:pt x="9496" y="15216"/>
                </a:lnTo>
                <a:cubicBezTo>
                  <a:pt x="8956" y="14893"/>
                  <a:pt x="8452" y="14515"/>
                  <a:pt x="7989" y="14090"/>
                </a:cubicBezTo>
                <a:lnTo>
                  <a:pt x="10171" y="11894"/>
                </a:lnTo>
                <a:cubicBezTo>
                  <a:pt x="10337" y="11727"/>
                  <a:pt x="10337" y="11457"/>
                  <a:pt x="10171" y="11290"/>
                </a:cubicBezTo>
                <a:cubicBezTo>
                  <a:pt x="10006" y="11123"/>
                  <a:pt x="9738" y="11123"/>
                  <a:pt x="9572" y="11290"/>
                </a:cubicBezTo>
                <a:lnTo>
                  <a:pt x="7392" y="13485"/>
                </a:lnTo>
                <a:cubicBezTo>
                  <a:pt x="6968" y="13018"/>
                  <a:pt x="6590" y="12511"/>
                  <a:pt x="6268" y="11967"/>
                </a:cubicBezTo>
                <a:lnTo>
                  <a:pt x="12253" y="4610"/>
                </a:lnTo>
                <a:cubicBezTo>
                  <a:pt x="13339" y="3434"/>
                  <a:pt x="14652" y="2494"/>
                  <a:pt x="16112" y="1847"/>
                </a:cubicBezTo>
                <a:cubicBezTo>
                  <a:pt x="17510" y="1228"/>
                  <a:pt x="19015" y="891"/>
                  <a:pt x="20542" y="854"/>
                </a:cubicBezTo>
                <a:close/>
                <a:moveTo>
                  <a:pt x="15501" y="4387"/>
                </a:moveTo>
                <a:cubicBezTo>
                  <a:pt x="15041" y="4387"/>
                  <a:pt x="14581" y="4563"/>
                  <a:pt x="14230" y="4916"/>
                </a:cubicBezTo>
                <a:cubicBezTo>
                  <a:pt x="13529" y="5622"/>
                  <a:pt x="13529" y="6768"/>
                  <a:pt x="14230" y="7474"/>
                </a:cubicBezTo>
                <a:cubicBezTo>
                  <a:pt x="14932" y="8180"/>
                  <a:pt x="16069" y="8180"/>
                  <a:pt x="16771" y="7474"/>
                </a:cubicBezTo>
                <a:cubicBezTo>
                  <a:pt x="17472" y="6768"/>
                  <a:pt x="17472" y="5622"/>
                  <a:pt x="16771" y="4916"/>
                </a:cubicBezTo>
                <a:cubicBezTo>
                  <a:pt x="16420" y="4563"/>
                  <a:pt x="15960" y="4387"/>
                  <a:pt x="15501" y="4387"/>
                </a:cubicBezTo>
                <a:close/>
                <a:moveTo>
                  <a:pt x="15501" y="5235"/>
                </a:moveTo>
                <a:cubicBezTo>
                  <a:pt x="15745" y="5235"/>
                  <a:pt x="15989" y="5329"/>
                  <a:pt x="16176" y="5516"/>
                </a:cubicBezTo>
                <a:cubicBezTo>
                  <a:pt x="16548" y="5891"/>
                  <a:pt x="16548" y="6499"/>
                  <a:pt x="16176" y="6875"/>
                </a:cubicBezTo>
                <a:cubicBezTo>
                  <a:pt x="15803" y="7250"/>
                  <a:pt x="15199" y="7250"/>
                  <a:pt x="14826" y="6875"/>
                </a:cubicBezTo>
                <a:cubicBezTo>
                  <a:pt x="14454" y="6499"/>
                  <a:pt x="14454" y="5891"/>
                  <a:pt x="14826" y="5516"/>
                </a:cubicBezTo>
                <a:cubicBezTo>
                  <a:pt x="15013" y="5329"/>
                  <a:pt x="15256" y="5235"/>
                  <a:pt x="15501" y="5235"/>
                </a:cubicBezTo>
                <a:close/>
                <a:moveTo>
                  <a:pt x="7586" y="6645"/>
                </a:moveTo>
                <a:cubicBezTo>
                  <a:pt x="7688" y="6643"/>
                  <a:pt x="7791" y="6644"/>
                  <a:pt x="7893" y="6647"/>
                </a:cubicBezTo>
                <a:lnTo>
                  <a:pt x="9530" y="6676"/>
                </a:lnTo>
                <a:lnTo>
                  <a:pt x="6337" y="10612"/>
                </a:lnTo>
                <a:lnTo>
                  <a:pt x="1400" y="10354"/>
                </a:lnTo>
                <a:lnTo>
                  <a:pt x="3467" y="8264"/>
                </a:lnTo>
                <a:cubicBezTo>
                  <a:pt x="4059" y="7733"/>
                  <a:pt x="4744" y="7318"/>
                  <a:pt x="5487" y="7042"/>
                </a:cubicBezTo>
                <a:cubicBezTo>
                  <a:pt x="6160" y="6791"/>
                  <a:pt x="6870" y="6657"/>
                  <a:pt x="7586" y="6645"/>
                </a:cubicBezTo>
                <a:close/>
                <a:moveTo>
                  <a:pt x="11147" y="9879"/>
                </a:moveTo>
                <a:cubicBezTo>
                  <a:pt x="11040" y="9879"/>
                  <a:pt x="10932" y="9921"/>
                  <a:pt x="10851" y="10003"/>
                </a:cubicBezTo>
                <a:cubicBezTo>
                  <a:pt x="10687" y="10167"/>
                  <a:pt x="10687" y="10434"/>
                  <a:pt x="10851" y="10598"/>
                </a:cubicBezTo>
                <a:lnTo>
                  <a:pt x="10859" y="10606"/>
                </a:lnTo>
                <a:cubicBezTo>
                  <a:pt x="11022" y="10770"/>
                  <a:pt x="11287" y="10770"/>
                  <a:pt x="11450" y="10606"/>
                </a:cubicBezTo>
                <a:cubicBezTo>
                  <a:pt x="11614" y="10442"/>
                  <a:pt x="11614" y="10176"/>
                  <a:pt x="11450" y="10011"/>
                </a:cubicBezTo>
                <a:lnTo>
                  <a:pt x="11442" y="10003"/>
                </a:lnTo>
                <a:cubicBezTo>
                  <a:pt x="11361" y="9921"/>
                  <a:pt x="11254" y="9879"/>
                  <a:pt x="11147" y="9879"/>
                </a:cubicBezTo>
                <a:close/>
                <a:moveTo>
                  <a:pt x="14829" y="12125"/>
                </a:moveTo>
                <a:lnTo>
                  <a:pt x="14831" y="13942"/>
                </a:lnTo>
                <a:cubicBezTo>
                  <a:pt x="14825" y="14735"/>
                  <a:pt x="14666" y="15520"/>
                  <a:pt x="14363" y="16253"/>
                </a:cubicBezTo>
                <a:cubicBezTo>
                  <a:pt x="14047" y="17016"/>
                  <a:pt x="13580" y="17708"/>
                  <a:pt x="12992" y="18285"/>
                </a:cubicBezTo>
                <a:lnTo>
                  <a:pt x="11145" y="20116"/>
                </a:lnTo>
                <a:lnTo>
                  <a:pt x="10906" y="15197"/>
                </a:lnTo>
                <a:lnTo>
                  <a:pt x="14829" y="12125"/>
                </a:lnTo>
                <a:close/>
                <a:moveTo>
                  <a:pt x="6191" y="13319"/>
                </a:moveTo>
                <a:cubicBezTo>
                  <a:pt x="6413" y="13622"/>
                  <a:pt x="6650" y="13913"/>
                  <a:pt x="6907" y="14187"/>
                </a:cubicBezTo>
                <a:cubicBezTo>
                  <a:pt x="7313" y="14621"/>
                  <a:pt x="7760" y="15013"/>
                  <a:pt x="8240" y="15359"/>
                </a:cubicBezTo>
                <a:lnTo>
                  <a:pt x="7154" y="16302"/>
                </a:lnTo>
                <a:cubicBezTo>
                  <a:pt x="6721" y="16089"/>
                  <a:pt x="6328" y="15801"/>
                  <a:pt x="5993" y="15451"/>
                </a:cubicBezTo>
                <a:cubicBezTo>
                  <a:pt x="5696" y="15140"/>
                  <a:pt x="5449" y="14785"/>
                  <a:pt x="5260" y="14397"/>
                </a:cubicBezTo>
                <a:lnTo>
                  <a:pt x="6191" y="13319"/>
                </a:lnTo>
                <a:close/>
                <a:moveTo>
                  <a:pt x="3864" y="16049"/>
                </a:moveTo>
                <a:cubicBezTo>
                  <a:pt x="3811" y="16050"/>
                  <a:pt x="3757" y="16062"/>
                  <a:pt x="3706" y="16085"/>
                </a:cubicBezTo>
                <a:lnTo>
                  <a:pt x="2601" y="16631"/>
                </a:lnTo>
                <a:cubicBezTo>
                  <a:pt x="2217" y="16822"/>
                  <a:pt x="1901" y="17129"/>
                  <a:pt x="1699" y="17509"/>
                </a:cubicBezTo>
                <a:cubicBezTo>
                  <a:pt x="1558" y="17774"/>
                  <a:pt x="1477" y="18064"/>
                  <a:pt x="1429" y="18356"/>
                </a:cubicBezTo>
                <a:cubicBezTo>
                  <a:pt x="1380" y="18657"/>
                  <a:pt x="1366" y="18965"/>
                  <a:pt x="1388" y="19274"/>
                </a:cubicBezTo>
                <a:cubicBezTo>
                  <a:pt x="1401" y="19477"/>
                  <a:pt x="1475" y="19671"/>
                  <a:pt x="1601" y="19830"/>
                </a:cubicBezTo>
                <a:cubicBezTo>
                  <a:pt x="1766" y="20039"/>
                  <a:pt x="2007" y="20173"/>
                  <a:pt x="2270" y="20203"/>
                </a:cubicBezTo>
                <a:cubicBezTo>
                  <a:pt x="2624" y="20227"/>
                  <a:pt x="2976" y="20202"/>
                  <a:pt x="3317" y="20133"/>
                </a:cubicBezTo>
                <a:cubicBezTo>
                  <a:pt x="3660" y="20064"/>
                  <a:pt x="3998" y="19948"/>
                  <a:pt x="4295" y="19747"/>
                </a:cubicBezTo>
                <a:cubicBezTo>
                  <a:pt x="4601" y="19539"/>
                  <a:pt x="4844" y="19249"/>
                  <a:pt x="4997" y="18910"/>
                </a:cubicBezTo>
                <a:lnTo>
                  <a:pt x="5506" y="17837"/>
                </a:lnTo>
                <a:cubicBezTo>
                  <a:pt x="5608" y="17616"/>
                  <a:pt x="5493" y="17354"/>
                  <a:pt x="5262" y="17282"/>
                </a:cubicBezTo>
                <a:cubicBezTo>
                  <a:pt x="5090" y="17227"/>
                  <a:pt x="4903" y="17302"/>
                  <a:pt x="4814" y="17460"/>
                </a:cubicBezTo>
                <a:lnTo>
                  <a:pt x="4209" y="18612"/>
                </a:lnTo>
                <a:cubicBezTo>
                  <a:pt x="4116" y="18775"/>
                  <a:pt x="3991" y="18918"/>
                  <a:pt x="3843" y="19032"/>
                </a:cubicBezTo>
                <a:cubicBezTo>
                  <a:pt x="3662" y="19172"/>
                  <a:pt x="3449" y="19267"/>
                  <a:pt x="3224" y="19307"/>
                </a:cubicBezTo>
                <a:lnTo>
                  <a:pt x="2495" y="19373"/>
                </a:lnTo>
                <a:cubicBezTo>
                  <a:pt x="2422" y="19372"/>
                  <a:pt x="2353" y="19343"/>
                  <a:pt x="2302" y="19291"/>
                </a:cubicBezTo>
                <a:cubicBezTo>
                  <a:pt x="2252" y="19240"/>
                  <a:pt x="2224" y="19171"/>
                  <a:pt x="2223" y="19099"/>
                </a:cubicBezTo>
                <a:lnTo>
                  <a:pt x="2255" y="18396"/>
                </a:lnTo>
                <a:cubicBezTo>
                  <a:pt x="2274" y="18196"/>
                  <a:pt x="2341" y="18002"/>
                  <a:pt x="2448" y="17832"/>
                </a:cubicBezTo>
                <a:cubicBezTo>
                  <a:pt x="2552" y="17667"/>
                  <a:pt x="2692" y="17527"/>
                  <a:pt x="2858" y="17425"/>
                </a:cubicBezTo>
                <a:lnTo>
                  <a:pt x="4037" y="16825"/>
                </a:lnTo>
                <a:cubicBezTo>
                  <a:pt x="4238" y="16736"/>
                  <a:pt x="4330" y="16500"/>
                  <a:pt x="4244" y="16297"/>
                </a:cubicBezTo>
                <a:cubicBezTo>
                  <a:pt x="4177" y="16139"/>
                  <a:pt x="4024" y="16046"/>
                  <a:pt x="3864" y="16049"/>
                </a:cubicBezTo>
                <a:close/>
                <a:moveTo>
                  <a:pt x="422" y="20695"/>
                </a:moveTo>
                <a:cubicBezTo>
                  <a:pt x="314" y="20695"/>
                  <a:pt x="206" y="20735"/>
                  <a:pt x="124" y="20818"/>
                </a:cubicBezTo>
                <a:cubicBezTo>
                  <a:pt x="-41" y="20984"/>
                  <a:pt x="-41" y="21254"/>
                  <a:pt x="124" y="21420"/>
                </a:cubicBezTo>
                <a:cubicBezTo>
                  <a:pt x="289" y="21586"/>
                  <a:pt x="556" y="21586"/>
                  <a:pt x="721" y="21420"/>
                </a:cubicBezTo>
                <a:cubicBezTo>
                  <a:pt x="886" y="21254"/>
                  <a:pt x="886" y="20984"/>
                  <a:pt x="721" y="20818"/>
                </a:cubicBezTo>
                <a:cubicBezTo>
                  <a:pt x="638" y="20735"/>
                  <a:pt x="530" y="20695"/>
                  <a:pt x="422" y="20695"/>
                </a:cubicBezTo>
                <a:close/>
              </a:path>
            </a:pathLst>
          </a:cu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31" name="Shape"/>
          <p:cNvSpPr/>
          <p:nvPr/>
        </p:nvSpPr>
        <p:spPr>
          <a:xfrm>
            <a:off x="22572118" y="524609"/>
            <a:ext cx="1127708" cy="1853878"/>
          </a:xfrm>
          <a:custGeom>
            <a:avLst/>
            <a:gdLst/>
            <a:ahLst/>
            <a:cxnLst>
              <a:cxn ang="0">
                <a:pos x="wd2" y="hd2"/>
              </a:cxn>
              <a:cxn ang="5400000">
                <a:pos x="wd2" y="hd2"/>
              </a:cxn>
              <a:cxn ang="10800000">
                <a:pos x="wd2" y="hd2"/>
              </a:cxn>
              <a:cxn ang="16200000">
                <a:pos x="wd2" y="hd2"/>
              </a:cxn>
            </a:cxnLst>
            <a:rect l="0" t="0" r="r" b="b"/>
            <a:pathLst>
              <a:path w="21253" h="21600" extrusionOk="0">
                <a:moveTo>
                  <a:pt x="10599" y="0"/>
                </a:moveTo>
                <a:cubicBezTo>
                  <a:pt x="8633" y="0"/>
                  <a:pt x="6668" y="414"/>
                  <a:pt x="5168" y="1242"/>
                </a:cubicBezTo>
                <a:cubicBezTo>
                  <a:pt x="2169" y="2899"/>
                  <a:pt x="2169" y="5587"/>
                  <a:pt x="5168" y="7244"/>
                </a:cubicBezTo>
                <a:cubicBezTo>
                  <a:pt x="6472" y="7964"/>
                  <a:pt x="8128" y="8370"/>
                  <a:pt x="9829" y="8464"/>
                </a:cubicBezTo>
                <a:lnTo>
                  <a:pt x="9829" y="9597"/>
                </a:lnTo>
                <a:cubicBezTo>
                  <a:pt x="9624" y="9437"/>
                  <a:pt x="9369" y="9299"/>
                  <a:pt x="9070" y="9193"/>
                </a:cubicBezTo>
                <a:cubicBezTo>
                  <a:pt x="8621" y="9033"/>
                  <a:pt x="8099" y="8948"/>
                  <a:pt x="7565" y="8947"/>
                </a:cubicBezTo>
                <a:lnTo>
                  <a:pt x="4519" y="8947"/>
                </a:lnTo>
                <a:cubicBezTo>
                  <a:pt x="4324" y="8941"/>
                  <a:pt x="4133" y="8982"/>
                  <a:pt x="3996" y="9059"/>
                </a:cubicBezTo>
                <a:cubicBezTo>
                  <a:pt x="3881" y="9123"/>
                  <a:pt x="3812" y="9207"/>
                  <a:pt x="3801" y="9297"/>
                </a:cubicBezTo>
                <a:lnTo>
                  <a:pt x="3801" y="9900"/>
                </a:lnTo>
                <a:cubicBezTo>
                  <a:pt x="3823" y="10373"/>
                  <a:pt x="4113" y="10830"/>
                  <a:pt x="4630" y="11207"/>
                </a:cubicBezTo>
                <a:cubicBezTo>
                  <a:pt x="5381" y="11757"/>
                  <a:pt x="6538" y="12091"/>
                  <a:pt x="7783" y="12119"/>
                </a:cubicBezTo>
                <a:lnTo>
                  <a:pt x="9829" y="12119"/>
                </a:lnTo>
                <a:lnTo>
                  <a:pt x="9829" y="12706"/>
                </a:lnTo>
                <a:lnTo>
                  <a:pt x="2146" y="12706"/>
                </a:lnTo>
                <a:cubicBezTo>
                  <a:pt x="1132" y="12707"/>
                  <a:pt x="257" y="13099"/>
                  <a:pt x="48" y="13648"/>
                </a:cubicBezTo>
                <a:cubicBezTo>
                  <a:pt x="-204" y="14309"/>
                  <a:pt x="565" y="14956"/>
                  <a:pt x="1762" y="15093"/>
                </a:cubicBezTo>
                <a:lnTo>
                  <a:pt x="1762" y="17438"/>
                </a:lnTo>
                <a:cubicBezTo>
                  <a:pt x="1790" y="17989"/>
                  <a:pt x="2131" y="18520"/>
                  <a:pt x="2736" y="18957"/>
                </a:cubicBezTo>
                <a:cubicBezTo>
                  <a:pt x="3532" y="19533"/>
                  <a:pt x="4719" y="19903"/>
                  <a:pt x="6023" y="19983"/>
                </a:cubicBezTo>
                <a:cubicBezTo>
                  <a:pt x="5878" y="20086"/>
                  <a:pt x="5760" y="20200"/>
                  <a:pt x="5673" y="20321"/>
                </a:cubicBezTo>
                <a:cubicBezTo>
                  <a:pt x="5553" y="20489"/>
                  <a:pt x="5494" y="20669"/>
                  <a:pt x="5500" y="20849"/>
                </a:cubicBezTo>
                <a:lnTo>
                  <a:pt x="5500" y="21139"/>
                </a:lnTo>
                <a:cubicBezTo>
                  <a:pt x="5508" y="21242"/>
                  <a:pt x="5575" y="21340"/>
                  <a:pt x="5692" y="21420"/>
                </a:cubicBezTo>
                <a:cubicBezTo>
                  <a:pt x="5857" y="21533"/>
                  <a:pt x="6106" y="21599"/>
                  <a:pt x="6369" y="21600"/>
                </a:cubicBezTo>
                <a:lnTo>
                  <a:pt x="14892" y="21600"/>
                </a:lnTo>
                <a:cubicBezTo>
                  <a:pt x="15088" y="21594"/>
                  <a:pt x="15275" y="21550"/>
                  <a:pt x="15419" y="21476"/>
                </a:cubicBezTo>
                <a:cubicBezTo>
                  <a:pt x="15581" y="21392"/>
                  <a:pt x="15677" y="21276"/>
                  <a:pt x="15686" y="21154"/>
                </a:cubicBezTo>
                <a:lnTo>
                  <a:pt x="15686" y="20844"/>
                </a:lnTo>
                <a:cubicBezTo>
                  <a:pt x="15681" y="20671"/>
                  <a:pt x="15626" y="20499"/>
                  <a:pt x="15522" y="20336"/>
                </a:cubicBezTo>
                <a:cubicBezTo>
                  <a:pt x="15446" y="20217"/>
                  <a:pt x="15347" y="20104"/>
                  <a:pt x="15223" y="19998"/>
                </a:cubicBezTo>
                <a:cubicBezTo>
                  <a:pt x="16389" y="19922"/>
                  <a:pt x="17463" y="19611"/>
                  <a:pt x="18241" y="19125"/>
                </a:cubicBezTo>
                <a:cubicBezTo>
                  <a:pt x="18988" y="18658"/>
                  <a:pt x="19413" y="18060"/>
                  <a:pt x="19438" y="17437"/>
                </a:cubicBezTo>
                <a:lnTo>
                  <a:pt x="19438" y="15091"/>
                </a:lnTo>
                <a:cubicBezTo>
                  <a:pt x="20602" y="14980"/>
                  <a:pt x="21396" y="14378"/>
                  <a:pt x="21232" y="13732"/>
                </a:cubicBezTo>
                <a:cubicBezTo>
                  <a:pt x="21081" y="13142"/>
                  <a:pt x="20166" y="12704"/>
                  <a:pt x="19088" y="12706"/>
                </a:cubicBezTo>
                <a:lnTo>
                  <a:pt x="18181" y="12706"/>
                </a:lnTo>
                <a:cubicBezTo>
                  <a:pt x="18401" y="12587"/>
                  <a:pt x="18594" y="12453"/>
                  <a:pt x="18748" y="12304"/>
                </a:cubicBezTo>
                <a:cubicBezTo>
                  <a:pt x="19052" y="12009"/>
                  <a:pt x="19204" y="11674"/>
                  <a:pt x="19186" y="11335"/>
                </a:cubicBezTo>
                <a:lnTo>
                  <a:pt x="19186" y="10108"/>
                </a:lnTo>
                <a:cubicBezTo>
                  <a:pt x="19200" y="9976"/>
                  <a:pt x="19093" y="9849"/>
                  <a:pt x="18902" y="9770"/>
                </a:cubicBezTo>
                <a:cubicBezTo>
                  <a:pt x="18769" y="9716"/>
                  <a:pt x="18606" y="9690"/>
                  <a:pt x="18441" y="9696"/>
                </a:cubicBezTo>
                <a:lnTo>
                  <a:pt x="13819" y="9696"/>
                </a:lnTo>
                <a:cubicBezTo>
                  <a:pt x="13229" y="9696"/>
                  <a:pt x="12651" y="9788"/>
                  <a:pt x="12149" y="9959"/>
                </a:cubicBezTo>
                <a:cubicBezTo>
                  <a:pt x="11851" y="10061"/>
                  <a:pt x="11588" y="10189"/>
                  <a:pt x="11367" y="10338"/>
                </a:cubicBezTo>
                <a:lnTo>
                  <a:pt x="11367" y="8464"/>
                </a:lnTo>
                <a:cubicBezTo>
                  <a:pt x="13069" y="8370"/>
                  <a:pt x="14725" y="7964"/>
                  <a:pt x="16028" y="7244"/>
                </a:cubicBezTo>
                <a:cubicBezTo>
                  <a:pt x="19027" y="5587"/>
                  <a:pt x="19027" y="2899"/>
                  <a:pt x="16028" y="1242"/>
                </a:cubicBezTo>
                <a:cubicBezTo>
                  <a:pt x="14529" y="414"/>
                  <a:pt x="12564" y="0"/>
                  <a:pt x="10599" y="0"/>
                </a:cubicBezTo>
                <a:close/>
                <a:moveTo>
                  <a:pt x="10599" y="850"/>
                </a:moveTo>
                <a:cubicBezTo>
                  <a:pt x="12170" y="850"/>
                  <a:pt x="13741" y="1181"/>
                  <a:pt x="14940" y="1843"/>
                </a:cubicBezTo>
                <a:cubicBezTo>
                  <a:pt x="17338" y="3168"/>
                  <a:pt x="17338" y="5317"/>
                  <a:pt x="14940" y="6642"/>
                </a:cubicBezTo>
                <a:cubicBezTo>
                  <a:pt x="12542" y="7967"/>
                  <a:pt x="8654" y="7967"/>
                  <a:pt x="6256" y="6642"/>
                </a:cubicBezTo>
                <a:cubicBezTo>
                  <a:pt x="3858" y="5317"/>
                  <a:pt x="3858" y="3168"/>
                  <a:pt x="6256" y="1843"/>
                </a:cubicBezTo>
                <a:cubicBezTo>
                  <a:pt x="7455" y="1181"/>
                  <a:pt x="9027" y="850"/>
                  <a:pt x="10599" y="850"/>
                </a:cubicBezTo>
                <a:close/>
                <a:moveTo>
                  <a:pt x="10599" y="1463"/>
                </a:moveTo>
                <a:cubicBezTo>
                  <a:pt x="10195" y="1463"/>
                  <a:pt x="9867" y="1644"/>
                  <a:pt x="9867" y="1867"/>
                </a:cubicBezTo>
                <a:lnTo>
                  <a:pt x="9867" y="2187"/>
                </a:lnTo>
                <a:lnTo>
                  <a:pt x="9694" y="2187"/>
                </a:lnTo>
                <a:cubicBezTo>
                  <a:pt x="9245" y="2211"/>
                  <a:pt x="8830" y="2328"/>
                  <a:pt x="8532" y="2515"/>
                </a:cubicBezTo>
                <a:cubicBezTo>
                  <a:pt x="8227" y="2706"/>
                  <a:pt x="8069" y="2954"/>
                  <a:pt x="8089" y="3209"/>
                </a:cubicBezTo>
                <a:lnTo>
                  <a:pt x="8089" y="3656"/>
                </a:lnTo>
                <a:cubicBezTo>
                  <a:pt x="8079" y="3902"/>
                  <a:pt x="8239" y="4142"/>
                  <a:pt x="8536" y="4326"/>
                </a:cubicBezTo>
                <a:cubicBezTo>
                  <a:pt x="8875" y="4536"/>
                  <a:pt x="9360" y="4657"/>
                  <a:pt x="9870" y="4656"/>
                </a:cubicBezTo>
                <a:lnTo>
                  <a:pt x="11108" y="4656"/>
                </a:lnTo>
                <a:cubicBezTo>
                  <a:pt x="11219" y="4654"/>
                  <a:pt x="11327" y="4674"/>
                  <a:pt x="11413" y="4713"/>
                </a:cubicBezTo>
                <a:cubicBezTo>
                  <a:pt x="11537" y="4767"/>
                  <a:pt x="11604" y="4851"/>
                  <a:pt x="11592" y="4939"/>
                </a:cubicBezTo>
                <a:lnTo>
                  <a:pt x="11592" y="5280"/>
                </a:lnTo>
                <a:cubicBezTo>
                  <a:pt x="11595" y="5348"/>
                  <a:pt x="11545" y="5413"/>
                  <a:pt x="11457" y="5461"/>
                </a:cubicBezTo>
                <a:cubicBezTo>
                  <a:pt x="11372" y="5506"/>
                  <a:pt x="11258" y="5530"/>
                  <a:pt x="11140" y="5529"/>
                </a:cubicBezTo>
                <a:lnTo>
                  <a:pt x="9928" y="5529"/>
                </a:lnTo>
                <a:cubicBezTo>
                  <a:pt x="9847" y="5534"/>
                  <a:pt x="9766" y="5520"/>
                  <a:pt x="9706" y="5490"/>
                </a:cubicBezTo>
                <a:cubicBezTo>
                  <a:pt x="9640" y="5457"/>
                  <a:pt x="9607" y="5409"/>
                  <a:pt x="9613" y="5361"/>
                </a:cubicBezTo>
                <a:lnTo>
                  <a:pt x="9613" y="5251"/>
                </a:lnTo>
                <a:cubicBezTo>
                  <a:pt x="9600" y="5032"/>
                  <a:pt x="9278" y="4857"/>
                  <a:pt x="8881" y="4853"/>
                </a:cubicBezTo>
                <a:cubicBezTo>
                  <a:pt x="8473" y="4849"/>
                  <a:pt x="8134" y="5026"/>
                  <a:pt x="8119" y="5251"/>
                </a:cubicBezTo>
                <a:lnTo>
                  <a:pt x="8119" y="5418"/>
                </a:lnTo>
                <a:cubicBezTo>
                  <a:pt x="8137" y="5600"/>
                  <a:pt x="8249" y="5776"/>
                  <a:pt x="8441" y="5924"/>
                </a:cubicBezTo>
                <a:cubicBezTo>
                  <a:pt x="8771" y="6180"/>
                  <a:pt x="9301" y="6333"/>
                  <a:pt x="9867" y="6338"/>
                </a:cubicBezTo>
                <a:lnTo>
                  <a:pt x="9867" y="6593"/>
                </a:lnTo>
                <a:cubicBezTo>
                  <a:pt x="9868" y="6816"/>
                  <a:pt x="10195" y="6997"/>
                  <a:pt x="10599" y="6996"/>
                </a:cubicBezTo>
                <a:cubicBezTo>
                  <a:pt x="11002" y="6996"/>
                  <a:pt x="11329" y="6816"/>
                  <a:pt x="11329" y="6593"/>
                </a:cubicBezTo>
                <a:lnTo>
                  <a:pt x="11329" y="6334"/>
                </a:lnTo>
                <a:cubicBezTo>
                  <a:pt x="11847" y="6307"/>
                  <a:pt x="12327" y="6170"/>
                  <a:pt x="12662" y="5948"/>
                </a:cubicBezTo>
                <a:cubicBezTo>
                  <a:pt x="12961" y="5749"/>
                  <a:pt x="13121" y="5498"/>
                  <a:pt x="13113" y="5240"/>
                </a:cubicBezTo>
                <a:lnTo>
                  <a:pt x="13113" y="4888"/>
                </a:lnTo>
                <a:cubicBezTo>
                  <a:pt x="13102" y="4627"/>
                  <a:pt x="12917" y="4377"/>
                  <a:pt x="12593" y="4186"/>
                </a:cubicBezTo>
                <a:cubicBezTo>
                  <a:pt x="12225" y="3969"/>
                  <a:pt x="11711" y="3847"/>
                  <a:pt x="11172" y="3849"/>
                </a:cubicBezTo>
                <a:lnTo>
                  <a:pt x="10124" y="3849"/>
                </a:lnTo>
                <a:cubicBezTo>
                  <a:pt x="9993" y="3853"/>
                  <a:pt x="9865" y="3827"/>
                  <a:pt x="9769" y="3778"/>
                </a:cubicBezTo>
                <a:cubicBezTo>
                  <a:pt x="9671" y="3728"/>
                  <a:pt x="9614" y="3659"/>
                  <a:pt x="9611" y="3586"/>
                </a:cubicBezTo>
                <a:lnTo>
                  <a:pt x="9611" y="3281"/>
                </a:lnTo>
                <a:cubicBezTo>
                  <a:pt x="9600" y="3203"/>
                  <a:pt x="9646" y="3125"/>
                  <a:pt x="9738" y="3065"/>
                </a:cubicBezTo>
                <a:cubicBezTo>
                  <a:pt x="9833" y="3003"/>
                  <a:pt x="9968" y="2965"/>
                  <a:pt x="10113" y="2959"/>
                </a:cubicBezTo>
                <a:lnTo>
                  <a:pt x="11271" y="2959"/>
                </a:lnTo>
                <a:cubicBezTo>
                  <a:pt x="11345" y="2961"/>
                  <a:pt x="11416" y="2976"/>
                  <a:pt x="11474" y="3002"/>
                </a:cubicBezTo>
                <a:cubicBezTo>
                  <a:pt x="11556" y="3039"/>
                  <a:pt x="11605" y="3095"/>
                  <a:pt x="11605" y="3153"/>
                </a:cubicBezTo>
                <a:lnTo>
                  <a:pt x="11605" y="3226"/>
                </a:lnTo>
                <a:cubicBezTo>
                  <a:pt x="11621" y="3430"/>
                  <a:pt x="11914" y="3593"/>
                  <a:pt x="12283" y="3604"/>
                </a:cubicBezTo>
                <a:cubicBezTo>
                  <a:pt x="12725" y="3617"/>
                  <a:pt x="13087" y="3413"/>
                  <a:pt x="13055" y="3169"/>
                </a:cubicBezTo>
                <a:lnTo>
                  <a:pt x="13055" y="3046"/>
                </a:lnTo>
                <a:cubicBezTo>
                  <a:pt x="13043" y="2831"/>
                  <a:pt x="12890" y="2625"/>
                  <a:pt x="12624" y="2468"/>
                </a:cubicBezTo>
                <a:cubicBezTo>
                  <a:pt x="12342" y="2301"/>
                  <a:pt x="11955" y="2201"/>
                  <a:pt x="11543" y="2187"/>
                </a:cubicBezTo>
                <a:lnTo>
                  <a:pt x="11329" y="2187"/>
                </a:lnTo>
                <a:lnTo>
                  <a:pt x="11329" y="1867"/>
                </a:lnTo>
                <a:cubicBezTo>
                  <a:pt x="11329" y="1644"/>
                  <a:pt x="11002" y="1463"/>
                  <a:pt x="10599" y="1463"/>
                </a:cubicBezTo>
                <a:close/>
                <a:moveTo>
                  <a:pt x="5279" y="9777"/>
                </a:moveTo>
                <a:lnTo>
                  <a:pt x="7286" y="9777"/>
                </a:lnTo>
                <a:cubicBezTo>
                  <a:pt x="7688" y="9772"/>
                  <a:pt x="8079" y="9826"/>
                  <a:pt x="8425" y="9929"/>
                </a:cubicBezTo>
                <a:cubicBezTo>
                  <a:pt x="8751" y="10026"/>
                  <a:pt x="9033" y="10166"/>
                  <a:pt x="9261" y="10332"/>
                </a:cubicBezTo>
                <a:cubicBezTo>
                  <a:pt x="9567" y="10555"/>
                  <a:pt x="9757" y="10818"/>
                  <a:pt x="9829" y="11094"/>
                </a:cubicBezTo>
                <a:lnTo>
                  <a:pt x="9829" y="11283"/>
                </a:lnTo>
                <a:lnTo>
                  <a:pt x="7858" y="11283"/>
                </a:lnTo>
                <a:cubicBezTo>
                  <a:pt x="7064" y="11282"/>
                  <a:pt x="6315" y="11080"/>
                  <a:pt x="5823" y="10736"/>
                </a:cubicBezTo>
                <a:cubicBezTo>
                  <a:pt x="5501" y="10510"/>
                  <a:pt x="5312" y="10236"/>
                  <a:pt x="5279" y="9950"/>
                </a:cubicBezTo>
                <a:lnTo>
                  <a:pt x="5279" y="9777"/>
                </a:lnTo>
                <a:close/>
                <a:moveTo>
                  <a:pt x="14009" y="10544"/>
                </a:moveTo>
                <a:lnTo>
                  <a:pt x="17724" y="10544"/>
                </a:lnTo>
                <a:lnTo>
                  <a:pt x="17724" y="11167"/>
                </a:lnTo>
                <a:cubicBezTo>
                  <a:pt x="17717" y="11551"/>
                  <a:pt x="17462" y="11921"/>
                  <a:pt x="17003" y="12210"/>
                </a:cubicBezTo>
                <a:cubicBezTo>
                  <a:pt x="16615" y="12454"/>
                  <a:pt x="16103" y="12626"/>
                  <a:pt x="15538" y="12706"/>
                </a:cubicBezTo>
                <a:lnTo>
                  <a:pt x="11367" y="12706"/>
                </a:lnTo>
                <a:lnTo>
                  <a:pt x="11367" y="11597"/>
                </a:lnTo>
                <a:cubicBezTo>
                  <a:pt x="11564" y="11301"/>
                  <a:pt x="11912" y="11039"/>
                  <a:pt x="12381" y="10850"/>
                </a:cubicBezTo>
                <a:cubicBezTo>
                  <a:pt x="12855" y="10659"/>
                  <a:pt x="13423" y="10552"/>
                  <a:pt x="14009" y="10544"/>
                </a:cubicBezTo>
                <a:close/>
                <a:moveTo>
                  <a:pt x="2100" y="13530"/>
                </a:moveTo>
                <a:lnTo>
                  <a:pt x="19109" y="13530"/>
                </a:lnTo>
                <a:cubicBezTo>
                  <a:pt x="19466" y="13543"/>
                  <a:pt x="19742" y="13706"/>
                  <a:pt x="19742" y="13903"/>
                </a:cubicBezTo>
                <a:cubicBezTo>
                  <a:pt x="19742" y="14102"/>
                  <a:pt x="19461" y="14267"/>
                  <a:pt x="19102" y="14278"/>
                </a:cubicBezTo>
                <a:lnTo>
                  <a:pt x="17953" y="14279"/>
                </a:lnTo>
                <a:lnTo>
                  <a:pt x="17953" y="14281"/>
                </a:lnTo>
                <a:cubicBezTo>
                  <a:pt x="17936" y="14280"/>
                  <a:pt x="17919" y="14278"/>
                  <a:pt x="17902" y="14278"/>
                </a:cubicBezTo>
                <a:lnTo>
                  <a:pt x="9303" y="14278"/>
                </a:lnTo>
                <a:cubicBezTo>
                  <a:pt x="8879" y="14278"/>
                  <a:pt x="8535" y="14468"/>
                  <a:pt x="8535" y="14702"/>
                </a:cubicBezTo>
                <a:cubicBezTo>
                  <a:pt x="8535" y="14937"/>
                  <a:pt x="8879" y="15128"/>
                  <a:pt x="9303" y="15128"/>
                </a:cubicBezTo>
                <a:lnTo>
                  <a:pt x="17902" y="15128"/>
                </a:lnTo>
                <a:cubicBezTo>
                  <a:pt x="17918" y="15128"/>
                  <a:pt x="17934" y="15125"/>
                  <a:pt x="17950" y="15125"/>
                </a:cubicBezTo>
                <a:lnTo>
                  <a:pt x="17944" y="17364"/>
                </a:lnTo>
                <a:cubicBezTo>
                  <a:pt x="17938" y="17810"/>
                  <a:pt x="17642" y="18240"/>
                  <a:pt x="17111" y="18576"/>
                </a:cubicBezTo>
                <a:cubicBezTo>
                  <a:pt x="16475" y="18979"/>
                  <a:pt x="15560" y="19214"/>
                  <a:pt x="14593" y="19222"/>
                </a:cubicBezTo>
                <a:lnTo>
                  <a:pt x="6735" y="19222"/>
                </a:lnTo>
                <a:cubicBezTo>
                  <a:pt x="5618" y="19233"/>
                  <a:pt x="4561" y="18943"/>
                  <a:pt x="3900" y="18445"/>
                </a:cubicBezTo>
                <a:cubicBezTo>
                  <a:pt x="3492" y="18138"/>
                  <a:pt x="3264" y="17770"/>
                  <a:pt x="3247" y="17390"/>
                </a:cubicBezTo>
                <a:lnTo>
                  <a:pt x="3247" y="14736"/>
                </a:lnTo>
                <a:cubicBezTo>
                  <a:pt x="3264" y="14609"/>
                  <a:pt x="3178" y="14486"/>
                  <a:pt x="3013" y="14398"/>
                </a:cubicBezTo>
                <a:cubicBezTo>
                  <a:pt x="2874" y="14324"/>
                  <a:pt x="2690" y="14282"/>
                  <a:pt x="2497" y="14279"/>
                </a:cubicBezTo>
                <a:lnTo>
                  <a:pt x="2091" y="14279"/>
                </a:lnTo>
                <a:cubicBezTo>
                  <a:pt x="1705" y="14261"/>
                  <a:pt x="1424" y="14070"/>
                  <a:pt x="1469" y="13857"/>
                </a:cubicBezTo>
                <a:cubicBezTo>
                  <a:pt x="1506" y="13677"/>
                  <a:pt x="1773" y="13539"/>
                  <a:pt x="2100" y="13530"/>
                </a:cubicBezTo>
                <a:close/>
                <a:moveTo>
                  <a:pt x="6010" y="14278"/>
                </a:moveTo>
                <a:cubicBezTo>
                  <a:pt x="5813" y="14278"/>
                  <a:pt x="5617" y="14319"/>
                  <a:pt x="5467" y="14402"/>
                </a:cubicBezTo>
                <a:cubicBezTo>
                  <a:pt x="5167" y="14568"/>
                  <a:pt x="5167" y="14837"/>
                  <a:pt x="5467" y="15003"/>
                </a:cubicBezTo>
                <a:cubicBezTo>
                  <a:pt x="5767" y="15168"/>
                  <a:pt x="6253" y="15168"/>
                  <a:pt x="6553" y="15003"/>
                </a:cubicBezTo>
                <a:cubicBezTo>
                  <a:pt x="6853" y="14837"/>
                  <a:pt x="6853" y="14568"/>
                  <a:pt x="6553" y="14402"/>
                </a:cubicBezTo>
                <a:cubicBezTo>
                  <a:pt x="6403" y="14319"/>
                  <a:pt x="6207" y="14278"/>
                  <a:pt x="6010" y="14278"/>
                </a:cubicBezTo>
                <a:close/>
                <a:moveTo>
                  <a:pt x="8543" y="20048"/>
                </a:moveTo>
                <a:lnTo>
                  <a:pt x="12666" y="20048"/>
                </a:lnTo>
                <a:cubicBezTo>
                  <a:pt x="13004" y="20047"/>
                  <a:pt x="13334" y="20110"/>
                  <a:pt x="13601" y="20225"/>
                </a:cubicBezTo>
                <a:cubicBezTo>
                  <a:pt x="13902" y="20354"/>
                  <a:pt x="14102" y="20542"/>
                  <a:pt x="14163" y="20750"/>
                </a:cubicBezTo>
                <a:lnTo>
                  <a:pt x="7038" y="20750"/>
                </a:lnTo>
                <a:cubicBezTo>
                  <a:pt x="7093" y="20595"/>
                  <a:pt x="7222" y="20452"/>
                  <a:pt x="7414" y="20335"/>
                </a:cubicBezTo>
                <a:cubicBezTo>
                  <a:pt x="7704" y="20159"/>
                  <a:pt x="8111" y="20055"/>
                  <a:pt x="8543" y="20048"/>
                </a:cubicBezTo>
                <a:close/>
              </a:path>
            </a:pathLst>
          </a:custGeom>
          <a:solidFill>
            <a:srgbClr val="1593E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10" name="Shape"/>
          <p:cNvSpPr/>
          <p:nvPr/>
        </p:nvSpPr>
        <p:spPr>
          <a:xfrm>
            <a:off x="284322" y="296504"/>
            <a:ext cx="1674868" cy="2095636"/>
          </a:xfrm>
          <a:custGeom>
            <a:avLst/>
            <a:gdLst/>
            <a:ahLst/>
            <a:cxnLst>
              <a:cxn ang="0">
                <a:pos x="wd2" y="hd2"/>
              </a:cxn>
              <a:cxn ang="5400000">
                <a:pos x="wd2" y="hd2"/>
              </a:cxn>
              <a:cxn ang="10800000">
                <a:pos x="wd2" y="hd2"/>
              </a:cxn>
              <a:cxn ang="16200000">
                <a:pos x="wd2" y="hd2"/>
              </a:cxn>
            </a:cxnLst>
            <a:rect l="0" t="0" r="r" b="b"/>
            <a:pathLst>
              <a:path w="21587" h="21591" extrusionOk="0">
                <a:moveTo>
                  <a:pt x="554" y="0"/>
                </a:moveTo>
                <a:cubicBezTo>
                  <a:pt x="406" y="8"/>
                  <a:pt x="267" y="56"/>
                  <a:pt x="164" y="134"/>
                </a:cubicBezTo>
                <a:cubicBezTo>
                  <a:pt x="54" y="218"/>
                  <a:pt x="-5" y="331"/>
                  <a:pt x="1" y="447"/>
                </a:cubicBezTo>
                <a:lnTo>
                  <a:pt x="1" y="756"/>
                </a:lnTo>
                <a:cubicBezTo>
                  <a:pt x="38" y="1173"/>
                  <a:pt x="244" y="1574"/>
                  <a:pt x="593" y="1908"/>
                </a:cubicBezTo>
                <a:cubicBezTo>
                  <a:pt x="1086" y="2381"/>
                  <a:pt x="1824" y="2687"/>
                  <a:pt x="2636" y="2756"/>
                </a:cubicBezTo>
                <a:lnTo>
                  <a:pt x="2648" y="2756"/>
                </a:lnTo>
                <a:lnTo>
                  <a:pt x="2648" y="6586"/>
                </a:lnTo>
                <a:cubicBezTo>
                  <a:pt x="2657" y="7341"/>
                  <a:pt x="2905" y="8084"/>
                  <a:pt x="3373" y="8759"/>
                </a:cubicBezTo>
                <a:cubicBezTo>
                  <a:pt x="3931" y="9565"/>
                  <a:pt x="4782" y="10246"/>
                  <a:pt x="5835" y="10727"/>
                </a:cubicBezTo>
                <a:cubicBezTo>
                  <a:pt x="5859" y="10734"/>
                  <a:pt x="5877" y="10749"/>
                  <a:pt x="5882" y="10768"/>
                </a:cubicBezTo>
                <a:cubicBezTo>
                  <a:pt x="5890" y="10794"/>
                  <a:pt x="5870" y="10821"/>
                  <a:pt x="5835" y="10831"/>
                </a:cubicBezTo>
                <a:cubicBezTo>
                  <a:pt x="4938" y="11217"/>
                  <a:pt x="4180" y="11752"/>
                  <a:pt x="3626" y="12393"/>
                </a:cubicBezTo>
                <a:cubicBezTo>
                  <a:pt x="2989" y="13129"/>
                  <a:pt x="2642" y="13979"/>
                  <a:pt x="2625" y="14848"/>
                </a:cubicBezTo>
                <a:lnTo>
                  <a:pt x="2625" y="18842"/>
                </a:lnTo>
                <a:lnTo>
                  <a:pt x="2490" y="18842"/>
                </a:lnTo>
                <a:cubicBezTo>
                  <a:pt x="1848" y="18862"/>
                  <a:pt x="1239" y="19055"/>
                  <a:pt x="783" y="19383"/>
                </a:cubicBezTo>
                <a:cubicBezTo>
                  <a:pt x="312" y="19723"/>
                  <a:pt x="41" y="20180"/>
                  <a:pt x="25" y="20661"/>
                </a:cubicBezTo>
                <a:lnTo>
                  <a:pt x="25" y="21173"/>
                </a:lnTo>
                <a:cubicBezTo>
                  <a:pt x="24" y="21264"/>
                  <a:pt x="65" y="21352"/>
                  <a:pt x="141" y="21424"/>
                </a:cubicBezTo>
                <a:cubicBezTo>
                  <a:pt x="259" y="21537"/>
                  <a:pt x="449" y="21600"/>
                  <a:pt x="645" y="21590"/>
                </a:cubicBezTo>
                <a:lnTo>
                  <a:pt x="20906" y="21590"/>
                </a:lnTo>
                <a:cubicBezTo>
                  <a:pt x="21093" y="21590"/>
                  <a:pt x="21273" y="21534"/>
                  <a:pt x="21401" y="21435"/>
                </a:cubicBezTo>
                <a:cubicBezTo>
                  <a:pt x="21528" y="21338"/>
                  <a:pt x="21595" y="21208"/>
                  <a:pt x="21587" y="21075"/>
                </a:cubicBezTo>
                <a:lnTo>
                  <a:pt x="21587" y="20683"/>
                </a:lnTo>
                <a:cubicBezTo>
                  <a:pt x="21555" y="20135"/>
                  <a:pt x="21202" y="19623"/>
                  <a:pt x="20617" y="19274"/>
                </a:cubicBezTo>
                <a:cubicBezTo>
                  <a:pt x="20184" y="19016"/>
                  <a:pt x="19649" y="18864"/>
                  <a:pt x="19089" y="18842"/>
                </a:cubicBezTo>
                <a:lnTo>
                  <a:pt x="18913" y="18842"/>
                </a:lnTo>
                <a:lnTo>
                  <a:pt x="18913" y="14815"/>
                </a:lnTo>
                <a:cubicBezTo>
                  <a:pt x="18896" y="13946"/>
                  <a:pt x="18549" y="13096"/>
                  <a:pt x="17911" y="12359"/>
                </a:cubicBezTo>
                <a:cubicBezTo>
                  <a:pt x="17357" y="11719"/>
                  <a:pt x="16600" y="11184"/>
                  <a:pt x="15702" y="10798"/>
                </a:cubicBezTo>
                <a:cubicBezTo>
                  <a:pt x="15668" y="10787"/>
                  <a:pt x="15648" y="10760"/>
                  <a:pt x="15655" y="10734"/>
                </a:cubicBezTo>
                <a:cubicBezTo>
                  <a:pt x="15661" y="10715"/>
                  <a:pt x="15679" y="10700"/>
                  <a:pt x="15702" y="10693"/>
                </a:cubicBezTo>
                <a:cubicBezTo>
                  <a:pt x="16756" y="10212"/>
                  <a:pt x="17607" y="9532"/>
                  <a:pt x="18165" y="8726"/>
                </a:cubicBezTo>
                <a:cubicBezTo>
                  <a:pt x="18633" y="8051"/>
                  <a:pt x="18881" y="7307"/>
                  <a:pt x="18890" y="6552"/>
                </a:cubicBezTo>
                <a:lnTo>
                  <a:pt x="18890" y="2737"/>
                </a:lnTo>
                <a:cubicBezTo>
                  <a:pt x="19656" y="2713"/>
                  <a:pt x="20377" y="2464"/>
                  <a:pt x="20883" y="2045"/>
                </a:cubicBezTo>
                <a:cubicBezTo>
                  <a:pt x="21293" y="1706"/>
                  <a:pt x="21534" y="1276"/>
                  <a:pt x="21567" y="826"/>
                </a:cubicBezTo>
                <a:lnTo>
                  <a:pt x="21567" y="416"/>
                </a:lnTo>
                <a:cubicBezTo>
                  <a:pt x="21565" y="277"/>
                  <a:pt x="21469" y="148"/>
                  <a:pt x="21309" y="70"/>
                </a:cubicBezTo>
                <a:cubicBezTo>
                  <a:pt x="21216" y="25"/>
                  <a:pt x="21106" y="0"/>
                  <a:pt x="20993" y="0"/>
                </a:cubicBezTo>
                <a:lnTo>
                  <a:pt x="554" y="0"/>
                </a:lnTo>
                <a:close/>
                <a:moveTo>
                  <a:pt x="1205" y="849"/>
                </a:moveTo>
                <a:lnTo>
                  <a:pt x="20408" y="849"/>
                </a:lnTo>
                <a:cubicBezTo>
                  <a:pt x="20369" y="1078"/>
                  <a:pt x="20241" y="1294"/>
                  <a:pt x="20039" y="1472"/>
                </a:cubicBezTo>
                <a:cubicBezTo>
                  <a:pt x="19740" y="1734"/>
                  <a:pt x="19305" y="1894"/>
                  <a:pt x="18838" y="1916"/>
                </a:cubicBezTo>
                <a:lnTo>
                  <a:pt x="8564" y="1916"/>
                </a:lnTo>
                <a:cubicBezTo>
                  <a:pt x="8252" y="1931"/>
                  <a:pt x="8014" y="2125"/>
                  <a:pt x="8029" y="2351"/>
                </a:cubicBezTo>
                <a:cubicBezTo>
                  <a:pt x="8044" y="2560"/>
                  <a:pt x="8275" y="2728"/>
                  <a:pt x="8564" y="2740"/>
                </a:cubicBezTo>
                <a:lnTo>
                  <a:pt x="17775" y="2740"/>
                </a:lnTo>
                <a:lnTo>
                  <a:pt x="17775" y="6525"/>
                </a:lnTo>
                <a:cubicBezTo>
                  <a:pt x="17756" y="7195"/>
                  <a:pt x="17522" y="7852"/>
                  <a:pt x="17091" y="8445"/>
                </a:cubicBezTo>
                <a:cubicBezTo>
                  <a:pt x="16620" y="9094"/>
                  <a:pt x="15930" y="9645"/>
                  <a:pt x="15084" y="10048"/>
                </a:cubicBezTo>
                <a:cubicBezTo>
                  <a:pt x="14778" y="10183"/>
                  <a:pt x="14579" y="10415"/>
                  <a:pt x="14546" y="10674"/>
                </a:cubicBezTo>
                <a:cubicBezTo>
                  <a:pt x="14505" y="11001"/>
                  <a:pt x="14731" y="11314"/>
                  <a:pt x="15125" y="11477"/>
                </a:cubicBezTo>
                <a:cubicBezTo>
                  <a:pt x="15858" y="11800"/>
                  <a:pt x="16474" y="12245"/>
                  <a:pt x="16922" y="12774"/>
                </a:cubicBezTo>
                <a:cubicBezTo>
                  <a:pt x="17429" y="13372"/>
                  <a:pt x="17704" y="14058"/>
                  <a:pt x="17719" y="14759"/>
                </a:cubicBezTo>
                <a:lnTo>
                  <a:pt x="17719" y="18584"/>
                </a:lnTo>
                <a:lnTo>
                  <a:pt x="11044" y="16149"/>
                </a:lnTo>
                <a:cubicBezTo>
                  <a:pt x="10971" y="16122"/>
                  <a:pt x="10890" y="16108"/>
                  <a:pt x="10808" y="16106"/>
                </a:cubicBezTo>
                <a:cubicBezTo>
                  <a:pt x="10719" y="16105"/>
                  <a:pt x="10630" y="16120"/>
                  <a:pt x="10551" y="16149"/>
                </a:cubicBezTo>
                <a:lnTo>
                  <a:pt x="3819" y="18586"/>
                </a:lnTo>
                <a:lnTo>
                  <a:pt x="3819" y="14793"/>
                </a:lnTo>
                <a:cubicBezTo>
                  <a:pt x="3834" y="14092"/>
                  <a:pt x="4109" y="13406"/>
                  <a:pt x="4615" y="12808"/>
                </a:cubicBezTo>
                <a:cubicBezTo>
                  <a:pt x="5064" y="12278"/>
                  <a:pt x="5680" y="11834"/>
                  <a:pt x="6413" y="11511"/>
                </a:cubicBezTo>
                <a:cubicBezTo>
                  <a:pt x="6806" y="11348"/>
                  <a:pt x="7033" y="11034"/>
                  <a:pt x="6991" y="10708"/>
                </a:cubicBezTo>
                <a:cubicBezTo>
                  <a:pt x="6959" y="10449"/>
                  <a:pt x="6759" y="10217"/>
                  <a:pt x="6454" y="10081"/>
                </a:cubicBezTo>
                <a:cubicBezTo>
                  <a:pt x="5608" y="9679"/>
                  <a:pt x="4917" y="9128"/>
                  <a:pt x="4447" y="8479"/>
                </a:cubicBezTo>
                <a:cubicBezTo>
                  <a:pt x="4016" y="7886"/>
                  <a:pt x="3782" y="7228"/>
                  <a:pt x="3763" y="6559"/>
                </a:cubicBezTo>
                <a:lnTo>
                  <a:pt x="3763" y="2756"/>
                </a:lnTo>
                <a:lnTo>
                  <a:pt x="3769" y="2756"/>
                </a:lnTo>
                <a:lnTo>
                  <a:pt x="3769" y="2305"/>
                </a:lnTo>
                <a:cubicBezTo>
                  <a:pt x="3780" y="2185"/>
                  <a:pt x="3710" y="2069"/>
                  <a:pt x="3581" y="1993"/>
                </a:cubicBezTo>
                <a:cubicBezTo>
                  <a:pt x="3498" y="1944"/>
                  <a:pt x="3395" y="1916"/>
                  <a:pt x="3289" y="1912"/>
                </a:cubicBezTo>
                <a:lnTo>
                  <a:pt x="2771" y="1912"/>
                </a:lnTo>
                <a:cubicBezTo>
                  <a:pt x="2280" y="1876"/>
                  <a:pt x="1832" y="1694"/>
                  <a:pt x="1534" y="1409"/>
                </a:cubicBezTo>
                <a:cubicBezTo>
                  <a:pt x="1363" y="1244"/>
                  <a:pt x="1250" y="1052"/>
                  <a:pt x="1205" y="849"/>
                </a:cubicBezTo>
                <a:close/>
                <a:moveTo>
                  <a:pt x="5913" y="1880"/>
                </a:moveTo>
                <a:cubicBezTo>
                  <a:pt x="5757" y="1880"/>
                  <a:pt x="5601" y="1923"/>
                  <a:pt x="5482" y="2010"/>
                </a:cubicBezTo>
                <a:cubicBezTo>
                  <a:pt x="5243" y="2182"/>
                  <a:pt x="5243" y="2461"/>
                  <a:pt x="5482" y="2634"/>
                </a:cubicBezTo>
                <a:cubicBezTo>
                  <a:pt x="5720" y="2806"/>
                  <a:pt x="6106" y="2806"/>
                  <a:pt x="6344" y="2634"/>
                </a:cubicBezTo>
                <a:cubicBezTo>
                  <a:pt x="6582" y="2461"/>
                  <a:pt x="6582" y="2182"/>
                  <a:pt x="6344" y="2010"/>
                </a:cubicBezTo>
                <a:cubicBezTo>
                  <a:pt x="6225" y="1923"/>
                  <a:pt x="6069" y="1880"/>
                  <a:pt x="5913" y="1880"/>
                </a:cubicBezTo>
                <a:close/>
                <a:moveTo>
                  <a:pt x="5788" y="6714"/>
                </a:moveTo>
                <a:cubicBezTo>
                  <a:pt x="5484" y="6710"/>
                  <a:pt x="5229" y="6879"/>
                  <a:pt x="5207" y="7099"/>
                </a:cubicBezTo>
                <a:cubicBezTo>
                  <a:pt x="5184" y="7333"/>
                  <a:pt x="5429" y="7535"/>
                  <a:pt x="5751" y="7548"/>
                </a:cubicBezTo>
                <a:lnTo>
                  <a:pt x="9594" y="7548"/>
                </a:lnTo>
                <a:cubicBezTo>
                  <a:pt x="9732" y="7553"/>
                  <a:pt x="9863" y="7590"/>
                  <a:pt x="9970" y="7653"/>
                </a:cubicBezTo>
                <a:cubicBezTo>
                  <a:pt x="10097" y="7727"/>
                  <a:pt x="10181" y="7833"/>
                  <a:pt x="10205" y="7951"/>
                </a:cubicBezTo>
                <a:lnTo>
                  <a:pt x="10205" y="8068"/>
                </a:lnTo>
                <a:cubicBezTo>
                  <a:pt x="10197" y="8274"/>
                  <a:pt x="10397" y="8453"/>
                  <a:pt x="10677" y="8491"/>
                </a:cubicBezTo>
                <a:cubicBezTo>
                  <a:pt x="11044" y="8540"/>
                  <a:pt x="11384" y="8338"/>
                  <a:pt x="11389" y="8068"/>
                </a:cubicBezTo>
                <a:lnTo>
                  <a:pt x="11389" y="7938"/>
                </a:lnTo>
                <a:cubicBezTo>
                  <a:pt x="11389" y="7835"/>
                  <a:pt x="11448" y="7736"/>
                  <a:pt x="11551" y="7664"/>
                </a:cubicBezTo>
                <a:cubicBezTo>
                  <a:pt x="11634" y="7607"/>
                  <a:pt x="11740" y="7572"/>
                  <a:pt x="11854" y="7563"/>
                </a:cubicBezTo>
                <a:lnTo>
                  <a:pt x="15597" y="7563"/>
                </a:lnTo>
                <a:cubicBezTo>
                  <a:pt x="15928" y="7561"/>
                  <a:pt x="16191" y="7360"/>
                  <a:pt x="16178" y="7120"/>
                </a:cubicBezTo>
                <a:cubicBezTo>
                  <a:pt x="16165" y="6895"/>
                  <a:pt x="15909" y="6717"/>
                  <a:pt x="15597" y="6717"/>
                </a:cubicBezTo>
                <a:lnTo>
                  <a:pt x="11872" y="6717"/>
                </a:lnTo>
                <a:cubicBezTo>
                  <a:pt x="11646" y="6719"/>
                  <a:pt x="11424" y="6759"/>
                  <a:pt x="11223" y="6834"/>
                </a:cubicBezTo>
                <a:cubicBezTo>
                  <a:pt x="11048" y="6899"/>
                  <a:pt x="10892" y="6990"/>
                  <a:pt x="10766" y="7100"/>
                </a:cubicBezTo>
                <a:cubicBezTo>
                  <a:pt x="10648" y="6992"/>
                  <a:pt x="10501" y="6901"/>
                  <a:pt x="10333" y="6835"/>
                </a:cubicBezTo>
                <a:cubicBezTo>
                  <a:pt x="10151" y="6764"/>
                  <a:pt x="9950" y="6722"/>
                  <a:pt x="9743" y="6714"/>
                </a:cubicBezTo>
                <a:lnTo>
                  <a:pt x="5788" y="6714"/>
                </a:lnTo>
                <a:close/>
                <a:moveTo>
                  <a:pt x="10693" y="9562"/>
                </a:moveTo>
                <a:cubicBezTo>
                  <a:pt x="10537" y="9562"/>
                  <a:pt x="10380" y="9606"/>
                  <a:pt x="10261" y="9692"/>
                </a:cubicBezTo>
                <a:cubicBezTo>
                  <a:pt x="10023" y="9864"/>
                  <a:pt x="10023" y="10143"/>
                  <a:pt x="10261" y="10316"/>
                </a:cubicBezTo>
                <a:cubicBezTo>
                  <a:pt x="10500" y="10488"/>
                  <a:pt x="10885" y="10488"/>
                  <a:pt x="11124" y="10316"/>
                </a:cubicBezTo>
                <a:cubicBezTo>
                  <a:pt x="11362" y="10143"/>
                  <a:pt x="11362" y="9864"/>
                  <a:pt x="11124" y="9692"/>
                </a:cubicBezTo>
                <a:cubicBezTo>
                  <a:pt x="11004" y="9606"/>
                  <a:pt x="10849" y="9562"/>
                  <a:pt x="10693" y="9562"/>
                </a:cubicBezTo>
                <a:close/>
                <a:moveTo>
                  <a:pt x="10693" y="11795"/>
                </a:moveTo>
                <a:cubicBezTo>
                  <a:pt x="10537" y="11795"/>
                  <a:pt x="10380" y="11838"/>
                  <a:pt x="10261" y="11925"/>
                </a:cubicBezTo>
                <a:cubicBezTo>
                  <a:pt x="10023" y="12097"/>
                  <a:pt x="10023" y="12376"/>
                  <a:pt x="10261" y="12549"/>
                </a:cubicBezTo>
                <a:cubicBezTo>
                  <a:pt x="10500" y="12721"/>
                  <a:pt x="10885" y="12721"/>
                  <a:pt x="11124" y="12549"/>
                </a:cubicBezTo>
                <a:cubicBezTo>
                  <a:pt x="11362" y="12376"/>
                  <a:pt x="11362" y="12097"/>
                  <a:pt x="11124" y="11925"/>
                </a:cubicBezTo>
                <a:cubicBezTo>
                  <a:pt x="11004" y="11838"/>
                  <a:pt x="10849" y="11795"/>
                  <a:pt x="10693" y="11795"/>
                </a:cubicBezTo>
                <a:close/>
                <a:moveTo>
                  <a:pt x="10693" y="14028"/>
                </a:moveTo>
                <a:cubicBezTo>
                  <a:pt x="10537" y="14028"/>
                  <a:pt x="10380" y="14071"/>
                  <a:pt x="10261" y="14158"/>
                </a:cubicBezTo>
                <a:cubicBezTo>
                  <a:pt x="10023" y="14330"/>
                  <a:pt x="10023" y="14609"/>
                  <a:pt x="10261" y="14782"/>
                </a:cubicBezTo>
                <a:cubicBezTo>
                  <a:pt x="10500" y="14954"/>
                  <a:pt x="10885" y="14954"/>
                  <a:pt x="11124" y="14782"/>
                </a:cubicBezTo>
                <a:cubicBezTo>
                  <a:pt x="11362" y="14609"/>
                  <a:pt x="11362" y="14330"/>
                  <a:pt x="11124" y="14158"/>
                </a:cubicBezTo>
                <a:cubicBezTo>
                  <a:pt x="11004" y="14071"/>
                  <a:pt x="10849" y="14028"/>
                  <a:pt x="10693" y="14028"/>
                </a:cubicBezTo>
                <a:close/>
                <a:moveTo>
                  <a:pt x="10759" y="16961"/>
                </a:moveTo>
                <a:lnTo>
                  <a:pt x="15881" y="18842"/>
                </a:lnTo>
                <a:lnTo>
                  <a:pt x="5668" y="18842"/>
                </a:lnTo>
                <a:lnTo>
                  <a:pt x="10759" y="16961"/>
                </a:lnTo>
                <a:close/>
                <a:moveTo>
                  <a:pt x="2738" y="19668"/>
                </a:moveTo>
                <a:lnTo>
                  <a:pt x="18954" y="19668"/>
                </a:lnTo>
                <a:cubicBezTo>
                  <a:pt x="19345" y="19672"/>
                  <a:pt x="19718" y="19786"/>
                  <a:pt x="19996" y="19984"/>
                </a:cubicBezTo>
                <a:cubicBezTo>
                  <a:pt x="20278" y="20186"/>
                  <a:pt x="20440" y="20461"/>
                  <a:pt x="20446" y="20748"/>
                </a:cubicBezTo>
                <a:lnTo>
                  <a:pt x="1124" y="20722"/>
                </a:lnTo>
                <a:cubicBezTo>
                  <a:pt x="1144" y="20424"/>
                  <a:pt x="1329" y="20144"/>
                  <a:pt x="1638" y="19946"/>
                </a:cubicBezTo>
                <a:cubicBezTo>
                  <a:pt x="1940" y="19752"/>
                  <a:pt x="2335" y="19653"/>
                  <a:pt x="2738" y="19668"/>
                </a:cubicBezTo>
                <a:close/>
              </a:path>
            </a:pathLst>
          </a:custGeom>
          <a:solidFill>
            <a:srgbClr val="1593E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11" name="Text Box 3"/>
          <p:cNvSpPr txBox="1">
            <a:spLocks/>
          </p:cNvSpPr>
          <p:nvPr/>
        </p:nvSpPr>
        <p:spPr bwMode="auto">
          <a:xfrm>
            <a:off x="2326905" y="377207"/>
            <a:ext cx="14665178"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7200" dirty="0" err="1">
                <a:solidFill>
                  <a:srgbClr val="1593E9"/>
                </a:solidFill>
              </a:rPr>
              <a:t>P</a:t>
            </a:r>
            <a:r>
              <a:rPr lang="en-US" sz="7200" dirty="0" err="1">
                <a:solidFill>
                  <a:srgbClr val="878588"/>
                </a:solidFill>
              </a:rPr>
              <a:t>erdagangan</a:t>
            </a:r>
            <a:r>
              <a:rPr lang="en-US" sz="7200" dirty="0">
                <a:solidFill>
                  <a:srgbClr val="878588"/>
                </a:solidFill>
              </a:rPr>
              <a:t> </a:t>
            </a:r>
            <a:r>
              <a:rPr lang="en-US" sz="7200" dirty="0" err="1">
                <a:solidFill>
                  <a:srgbClr val="1593E9"/>
                </a:solidFill>
              </a:rPr>
              <a:t>S</a:t>
            </a:r>
            <a:r>
              <a:rPr lang="en-US" sz="7200" dirty="0" err="1">
                <a:solidFill>
                  <a:srgbClr val="878588"/>
                </a:solidFill>
              </a:rPr>
              <a:t>aham</a:t>
            </a:r>
            <a:r>
              <a:rPr lang="en-US" sz="7200" dirty="0">
                <a:solidFill>
                  <a:srgbClr val="878588"/>
                </a:solidFill>
              </a:rPr>
              <a:t> </a:t>
            </a:r>
            <a:r>
              <a:rPr lang="en-US" sz="7200" dirty="0" err="1">
                <a:solidFill>
                  <a:srgbClr val="1593E9"/>
                </a:solidFill>
              </a:rPr>
              <a:t>R</a:t>
            </a:r>
            <a:r>
              <a:rPr lang="en-US" sz="7200" dirty="0" err="1">
                <a:solidFill>
                  <a:srgbClr val="878588"/>
                </a:solidFill>
              </a:rPr>
              <a:t>eksadana</a:t>
            </a:r>
            <a:endParaRPr lang="x-none" altLang="x-none" sz="7200" dirty="0">
              <a:solidFill>
                <a:srgbClr val="878588"/>
              </a:solidFill>
              <a:latin typeface="Dosis" charset="0"/>
              <a:ea typeface="Dosis" charset="0"/>
              <a:cs typeface="Dosis" charset="0"/>
              <a:sym typeface="Poppins Medium" charset="0"/>
            </a:endParaRPr>
          </a:p>
        </p:txBody>
      </p:sp>
      <p:sp>
        <p:nvSpPr>
          <p:cNvPr id="2" name="Rectangle 1"/>
          <p:cNvSpPr/>
          <p:nvPr/>
        </p:nvSpPr>
        <p:spPr bwMode="auto">
          <a:xfrm>
            <a:off x="7589140" y="11015589"/>
            <a:ext cx="16633848" cy="2539158"/>
          </a:xfrm>
          <a:prstGeom prst="rect">
            <a:avLst/>
          </a:prstGeom>
          <a:solidFill>
            <a:schemeClr val="tx1"/>
          </a:solidFill>
          <a:ln w="76200" cap="flat" cmpd="sng" algn="ctr">
            <a:solidFill>
              <a:srgbClr val="1593E9"/>
            </a:solid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r>
              <a:rPr lang="id-ID" sz="4000" dirty="0"/>
              <a:t>Harga saham reksadana tertutup ditentukan oleh pasar. Artinya, Nilai Aktiva Bersih saham reksadana tidak selalu mencerminkan harga pasar. Sedangkan reksadana terbuka para investor dapat mengetahui nilai dari saham yang dimiliki karena harga selalu sama dengan Nilai Aktiva Bersih</a:t>
            </a:r>
          </a:p>
        </p:txBody>
      </p:sp>
    </p:spTree>
    <p:extLst>
      <p:ext uri="{BB962C8B-B14F-4D97-AF65-F5344CB8AC3E}">
        <p14:creationId xmlns:p14="http://schemas.microsoft.com/office/powerpoint/2010/main" val="792416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p:bldP spid="23" grpId="0"/>
      <p:bldP spid="31"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06D84064-A62D-7747-AEA1-24B0D620D74B}" type="slidenum">
              <a:rPr lang="x-none" altLang="x-none" smtClean="0">
                <a:solidFill>
                  <a:srgbClr val="9B9A9C"/>
                </a:solidFill>
                <a:latin typeface="Dosis" charset="0"/>
                <a:ea typeface="Dosis" charset="0"/>
                <a:cs typeface="Dosis" charset="0"/>
              </a:rPr>
              <a:pPr algn="ctr" eaLnBrk="1">
                <a:defRPr/>
              </a:pPr>
              <a:t>22</a:t>
            </a:fld>
            <a:endParaRPr lang="x-none" altLang="x-none" smtClean="0">
              <a:solidFill>
                <a:srgbClr val="9B9A9C"/>
              </a:solidFill>
              <a:latin typeface="Dosis" charset="0"/>
              <a:ea typeface="Dosis" charset="0"/>
              <a:cs typeface="Dosis" charset="0"/>
            </a:endParaRPr>
          </a:p>
        </p:txBody>
      </p:sp>
      <p:sp>
        <p:nvSpPr>
          <p:cNvPr id="33" name="Rectangle 32"/>
          <p:cNvSpPr/>
          <p:nvPr/>
        </p:nvSpPr>
        <p:spPr bwMode="auto">
          <a:xfrm>
            <a:off x="598712" y="12578916"/>
            <a:ext cx="3960440" cy="384720"/>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3" name="Group 2"/>
          <p:cNvGrpSpPr/>
          <p:nvPr/>
        </p:nvGrpSpPr>
        <p:grpSpPr>
          <a:xfrm>
            <a:off x="1030761" y="420432"/>
            <a:ext cx="22322482" cy="12846280"/>
            <a:chOff x="613141" y="449264"/>
            <a:chExt cx="22322482" cy="12846280"/>
          </a:xfrm>
        </p:grpSpPr>
        <p:sp>
          <p:nvSpPr>
            <p:cNvPr id="6" name="Text Box 2"/>
            <p:cNvSpPr txBox="1">
              <a:spLocks/>
            </p:cNvSpPr>
            <p:nvPr/>
          </p:nvSpPr>
          <p:spPr bwMode="auto">
            <a:xfrm>
              <a:off x="613141" y="1784048"/>
              <a:ext cx="21932534"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en-US" altLang="x-none" sz="3600" i="1" dirty="0">
                  <a:solidFill>
                    <a:srgbClr val="1593E9"/>
                  </a:solidFill>
                  <a:latin typeface="Dosis" charset="0"/>
                  <a:ea typeface="Dosis" charset="0"/>
                  <a:cs typeface="Dosis" charset="0"/>
                  <a:sym typeface="Poppins SemiBold" charset="0"/>
                </a:rPr>
                <a:t>Isi </a:t>
              </a:r>
              <a:r>
                <a:rPr lang="en-US" altLang="x-none" sz="3600" i="1" dirty="0" err="1">
                  <a:solidFill>
                    <a:srgbClr val="1593E9"/>
                  </a:solidFill>
                  <a:latin typeface="Dosis" charset="0"/>
                  <a:ea typeface="Dosis" charset="0"/>
                  <a:cs typeface="Dosis" charset="0"/>
                  <a:sym typeface="Poppins SemiBold" charset="0"/>
                </a:rPr>
                <a:t>prospektus</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harus</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mencakup</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sejarah</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finansial</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dari</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reksadana</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tujuan</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investasi</a:t>
              </a:r>
              <a:r>
                <a:rPr lang="en-US" altLang="x-none" sz="3600" i="1" dirty="0">
                  <a:solidFill>
                    <a:srgbClr val="1593E9"/>
                  </a:solidFill>
                  <a:latin typeface="Dosis" charset="0"/>
                  <a:ea typeface="Dosis" charset="0"/>
                  <a:cs typeface="Dosis" charset="0"/>
                  <a:sym typeface="Poppins SemiBold" charset="0"/>
                </a:rPr>
                <a:t>, </a:t>
              </a:r>
              <a:r>
                <a:rPr lang="en-US" altLang="x-none" sz="3600" i="1" dirty="0" err="1">
                  <a:solidFill>
                    <a:srgbClr val="1593E9"/>
                  </a:solidFill>
                  <a:latin typeface="Dosis" charset="0"/>
                  <a:ea typeface="Dosis" charset="0"/>
                  <a:cs typeface="Dosis" charset="0"/>
                  <a:sym typeface="Poppins SemiBold" charset="0"/>
                </a:rPr>
                <a:t>dan</a:t>
              </a:r>
              <a:r>
                <a:rPr lang="en-US" altLang="x-none" sz="3600" i="1" dirty="0">
                  <a:solidFill>
                    <a:srgbClr val="1593E9"/>
                  </a:solidFill>
                  <a:latin typeface="Dosis" charset="0"/>
                  <a:ea typeface="Dosis" charset="0"/>
                  <a:cs typeface="Dosis" charset="0"/>
                  <a:sym typeface="Poppins SemiBold" charset="0"/>
                </a:rPr>
                <a:t> data </a:t>
              </a:r>
              <a:r>
                <a:rPr lang="en-US" altLang="x-none" sz="3600" i="1" dirty="0" err="1">
                  <a:solidFill>
                    <a:srgbClr val="1593E9"/>
                  </a:solidFill>
                  <a:latin typeface="Dosis" charset="0"/>
                  <a:ea typeface="Dosis" charset="0"/>
                  <a:cs typeface="Dosis" charset="0"/>
                  <a:sym typeface="Poppins SemiBold" charset="0"/>
                </a:rPr>
                <a:t>manajemennya</a:t>
              </a:r>
              <a:r>
                <a:rPr lang="en-US" altLang="x-none" sz="3600" i="1" dirty="0">
                  <a:solidFill>
                    <a:srgbClr val="1593E9"/>
                  </a:solidFill>
                  <a:latin typeface="Dosis" charset="0"/>
                  <a:ea typeface="Dosis" charset="0"/>
                  <a:cs typeface="Dosis" charset="0"/>
                  <a:sym typeface="Poppins SemiBold" charset="0"/>
                </a:rPr>
                <a:t>. </a:t>
              </a:r>
              <a:endParaRPr lang="x-none" altLang="x-none" sz="3600" i="1" dirty="0">
                <a:solidFill>
                  <a:srgbClr val="1593E9"/>
                </a:solidFill>
                <a:latin typeface="Dosis" charset="0"/>
                <a:ea typeface="Dosis" charset="0"/>
                <a:cs typeface="Dosis" charset="0"/>
                <a:sym typeface="Poppins SemiBold" charset="0"/>
              </a:endParaRPr>
            </a:p>
          </p:txBody>
        </p:sp>
        <p:sp>
          <p:nvSpPr>
            <p:cNvPr id="7" name="Text Box 3"/>
            <p:cNvSpPr txBox="1">
              <a:spLocks/>
            </p:cNvSpPr>
            <p:nvPr/>
          </p:nvSpPr>
          <p:spPr bwMode="auto">
            <a:xfrm>
              <a:off x="613142" y="449264"/>
              <a:ext cx="9432925" cy="1092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7200" dirty="0" err="1">
                  <a:solidFill>
                    <a:srgbClr val="1593E9"/>
                  </a:solidFill>
                  <a:latin typeface="Dosis" charset="0"/>
                  <a:ea typeface="Dosis" charset="0"/>
                  <a:cs typeface="Dosis" charset="0"/>
                  <a:sym typeface="Poppins Medium" charset="0"/>
                </a:rPr>
                <a:t>P</a:t>
              </a:r>
              <a:r>
                <a:rPr lang="en-US" altLang="x-none" sz="7200" dirty="0" err="1">
                  <a:solidFill>
                    <a:schemeClr val="bg2"/>
                  </a:solidFill>
                  <a:latin typeface="Dosis" charset="0"/>
                  <a:ea typeface="Dosis" charset="0"/>
                  <a:cs typeface="Dosis" charset="0"/>
                  <a:sym typeface="Poppins Medium" charset="0"/>
                </a:rPr>
                <a:t>rospektus</a:t>
              </a:r>
              <a:endParaRPr lang="x-none" altLang="x-none" sz="7200" dirty="0">
                <a:solidFill>
                  <a:schemeClr val="bg2"/>
                </a:solidFill>
                <a:latin typeface="Dosis" charset="0"/>
                <a:ea typeface="Dosis" charset="0"/>
                <a:cs typeface="Dosis" charset="0"/>
                <a:sym typeface="Poppins Medium" charset="0"/>
              </a:endParaRPr>
            </a:p>
          </p:txBody>
        </p:sp>
        <p:sp>
          <p:nvSpPr>
            <p:cNvPr id="9" name="Rectangle 8"/>
            <p:cNvSpPr/>
            <p:nvPr/>
          </p:nvSpPr>
          <p:spPr>
            <a:xfrm>
              <a:off x="632192" y="2400254"/>
              <a:ext cx="10947215" cy="10895290"/>
            </a:xfrm>
            <a:prstGeom prst="rect">
              <a:avLst/>
            </a:prstGeom>
            <a:solidFill>
              <a:srgbClr val="FFFFFF"/>
            </a:solidFill>
          </p:spPr>
          <p:txBody>
            <a:bodyPr wrap="square">
              <a:spAutoFit/>
            </a:bodyPr>
            <a:lstStyle/>
            <a:p>
              <a:pPr marL="457200" indent="-457200">
                <a:lnSpc>
                  <a:spcPct val="150000"/>
                </a:lnSpc>
                <a:buClr>
                  <a:srgbClr val="1593E9"/>
                </a:buClr>
                <a:buFont typeface="Wingdings" panose="05000000000000000000" pitchFamily="2" charset="2"/>
                <a:buChar char="v"/>
                <a:defRPr/>
              </a:pPr>
              <a:r>
                <a:rPr lang="en-US" sz="3600" dirty="0">
                  <a:solidFill>
                    <a:srgbClr val="7E7C80"/>
                  </a:solidFill>
                  <a:latin typeface="Dosis" charset="0"/>
                  <a:ea typeface="Dosis" charset="0"/>
                  <a:cs typeface="Dosis" charset="0"/>
                </a:rPr>
                <a:t>Nama </a:t>
              </a:r>
              <a:r>
                <a:rPr lang="en-US" sz="3600" dirty="0" err="1">
                  <a:solidFill>
                    <a:srgbClr val="7E7C80"/>
                  </a:solidFill>
                  <a:latin typeface="Dosis" charset="0"/>
                  <a:ea typeface="Dosis" charset="0"/>
                  <a:cs typeface="Dosis" charset="0"/>
                </a:rPr>
                <a:t>reksadana</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dan</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tanggal</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penerbitan</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prospektus</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Pernyataan-pernyataan</a:t>
              </a:r>
              <a:r>
                <a:rPr lang="en-US" sz="3600" dirty="0">
                  <a:solidFill>
                    <a:srgbClr val="7E7C80"/>
                  </a:solidFill>
                  <a:latin typeface="Dosis" charset="0"/>
                  <a:ea typeface="Dosis" charset="0"/>
                  <a:cs typeface="Dosis" charset="0"/>
                </a:rPr>
                <a:t> yang </a:t>
              </a:r>
              <a:r>
                <a:rPr lang="en-US" sz="3600" dirty="0" err="1">
                  <a:solidFill>
                    <a:srgbClr val="7E7C80"/>
                  </a:solidFill>
                  <a:latin typeface="Dosis" charset="0"/>
                  <a:ea typeface="Dosis" charset="0"/>
                  <a:cs typeface="Dosis" charset="0"/>
                </a:rPr>
                <a:t>diwajibkan</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Pernyataan</a:t>
              </a:r>
              <a:r>
                <a:rPr lang="en-US" sz="3600" dirty="0">
                  <a:solidFill>
                    <a:srgbClr val="7E7C80"/>
                  </a:solidFill>
                  <a:latin typeface="Dosis" charset="0"/>
                  <a:ea typeface="Dosis" charset="0"/>
                  <a:cs typeface="Dosis" charset="0"/>
                </a:rPr>
                <a:t> (disclaimer)</a:t>
              </a: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Penyataan</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tentang</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tujuan</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reksadana</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Tabel</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biaya-biaya</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Tabel</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saham</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Performansi</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reksadana</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Kebijaksanaan</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investasi</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Risiko</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Investasi</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a:solidFill>
                    <a:srgbClr val="7E7C80"/>
                  </a:solidFill>
                  <a:latin typeface="Dosis" charset="0"/>
                  <a:ea typeface="Dosis" charset="0"/>
                  <a:cs typeface="Dosis" charset="0"/>
                </a:rPr>
                <a:t>Turnover </a:t>
              </a:r>
              <a:r>
                <a:rPr lang="en-US" sz="3600" dirty="0" err="1">
                  <a:solidFill>
                    <a:srgbClr val="7E7C80"/>
                  </a:solidFill>
                  <a:latin typeface="Dosis" charset="0"/>
                  <a:ea typeface="Dosis" charset="0"/>
                  <a:cs typeface="Dosis" charset="0"/>
                </a:rPr>
                <a:t>portofolio</a:t>
              </a:r>
              <a:endParaRPr lang="en-US" sz="3600" dirty="0">
                <a:solidFill>
                  <a:srgbClr val="7E7C80"/>
                </a:solidFill>
                <a:latin typeface="Dosis" charset="0"/>
                <a:ea typeface="Dosis" charset="0"/>
                <a:cs typeface="Dosis" charset="0"/>
              </a:endParaRPr>
            </a:p>
            <a:p>
              <a:pPr marL="457200" indent="-457200">
                <a:lnSpc>
                  <a:spcPct val="150000"/>
                </a:lnSpc>
                <a:buClr>
                  <a:srgbClr val="1593E9"/>
                </a:buClr>
                <a:buFont typeface="Wingdings" panose="05000000000000000000" pitchFamily="2" charset="2"/>
                <a:buChar char="v"/>
                <a:defRPr/>
              </a:pPr>
              <a:r>
                <a:rPr lang="en-US" sz="3600" dirty="0" err="1">
                  <a:solidFill>
                    <a:srgbClr val="7E7C80"/>
                  </a:solidFill>
                  <a:latin typeface="Dosis" charset="0"/>
                  <a:ea typeface="Dosis" charset="0"/>
                  <a:cs typeface="Dosis" charset="0"/>
                </a:rPr>
                <a:t>Informasi</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tentang</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penasihat</a:t>
              </a:r>
              <a:r>
                <a:rPr lang="en-US" sz="3600" dirty="0">
                  <a:solidFill>
                    <a:srgbClr val="7E7C80"/>
                  </a:solidFill>
                  <a:latin typeface="Dosis" charset="0"/>
                  <a:ea typeface="Dosis" charset="0"/>
                  <a:cs typeface="Dosis" charset="0"/>
                </a:rPr>
                <a:t> </a:t>
              </a:r>
              <a:r>
                <a:rPr lang="en-US" sz="3600" dirty="0" err="1">
                  <a:solidFill>
                    <a:srgbClr val="7E7C80"/>
                  </a:solidFill>
                  <a:latin typeface="Dosis" charset="0"/>
                  <a:ea typeface="Dosis" charset="0"/>
                  <a:cs typeface="Dosis" charset="0"/>
                </a:rPr>
                <a:t>investasi</a:t>
              </a:r>
              <a:r>
                <a:rPr lang="en-US" sz="3600" dirty="0">
                  <a:solidFill>
                    <a:srgbClr val="7E7C80"/>
                  </a:solidFill>
                  <a:latin typeface="Dosis" charset="0"/>
                  <a:ea typeface="Dosis" charset="0"/>
                  <a:cs typeface="Dosis" charset="0"/>
                </a:rPr>
                <a:t> </a:t>
              </a:r>
              <a:br>
                <a:rPr lang="en-US" sz="3600" dirty="0">
                  <a:solidFill>
                    <a:srgbClr val="7E7C80"/>
                  </a:solidFill>
                  <a:latin typeface="Dosis" charset="0"/>
                  <a:ea typeface="Dosis" charset="0"/>
                  <a:cs typeface="Dosis" charset="0"/>
                </a:rPr>
              </a:br>
              <a:r>
                <a:rPr lang="en-US" sz="3600" dirty="0" err="1">
                  <a:solidFill>
                    <a:srgbClr val="7E7C80"/>
                  </a:solidFill>
                  <a:latin typeface="Dosis" charset="0"/>
                  <a:ea typeface="Dosis" charset="0"/>
                  <a:cs typeface="Dosis" charset="0"/>
                </a:rPr>
                <a:t>reksadana</a:t>
              </a:r>
              <a:endParaRPr lang="en-US" sz="3600" dirty="0">
                <a:solidFill>
                  <a:srgbClr val="7E7C80"/>
                </a:solidFill>
                <a:latin typeface="Dosis" charset="0"/>
                <a:ea typeface="Dosis" charset="0"/>
                <a:cs typeface="Dosis" charset="0"/>
              </a:endParaRPr>
            </a:p>
          </p:txBody>
        </p:sp>
        <p:sp>
          <p:nvSpPr>
            <p:cNvPr id="10" name="Rectangle 9"/>
            <p:cNvSpPr/>
            <p:nvPr/>
          </p:nvSpPr>
          <p:spPr>
            <a:xfrm>
              <a:off x="12869979" y="2474450"/>
              <a:ext cx="10065644" cy="5170646"/>
            </a:xfrm>
            <a:prstGeom prst="rect">
              <a:avLst/>
            </a:prstGeom>
          </p:spPr>
          <p:txBody>
            <a:bodyPr wrap="square">
              <a:spAutoFit/>
            </a:bodyPr>
            <a:lstStyle/>
            <a:p>
              <a:pPr marL="571500" indent="-571500">
                <a:lnSpc>
                  <a:spcPct val="150000"/>
                </a:lnSpc>
                <a:buClr>
                  <a:srgbClr val="1593E9"/>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Informasi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tentang</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agen</a:t>
              </a:r>
              <a:r>
                <a:rPr lang="en-US" sz="3600" dirty="0">
                  <a:solidFill>
                    <a:schemeClr val="tx1">
                      <a:lumMod val="50000"/>
                    </a:schemeClr>
                  </a:solidFill>
                  <a:latin typeface="Dosis" charset="0"/>
                  <a:ea typeface="Dosis" charset="0"/>
                  <a:cs typeface="Dosis" charset="0"/>
                </a:rPr>
                <a:t>-transfer</a:t>
              </a:r>
            </a:p>
            <a:p>
              <a:pPr marL="571500" indent="-571500">
                <a:lnSpc>
                  <a:spcPct val="150000"/>
                </a:lnSpc>
                <a:buClr>
                  <a:srgbClr val="1593E9"/>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Hak-hak</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pemegang</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endParaRPr lang="en-US" sz="3600" dirty="0">
                <a:solidFill>
                  <a:schemeClr val="tx1">
                    <a:lumMod val="50000"/>
                  </a:schemeClr>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Distribusi</a:t>
              </a:r>
              <a:endParaRPr lang="en-US" sz="3600" dirty="0">
                <a:solidFill>
                  <a:schemeClr val="tx1">
                    <a:lumMod val="50000"/>
                  </a:schemeClr>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Pajak</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atas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laba</a:t>
              </a:r>
              <a:endParaRPr lang="en-US" sz="3600" dirty="0">
                <a:solidFill>
                  <a:schemeClr val="tx1">
                    <a:lumMod val="50000"/>
                  </a:schemeClr>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r>
                <a:rPr lang="en-US" sz="3600" dirty="0">
                  <a:solidFill>
                    <a:schemeClr val="tx1">
                      <a:lumMod val="50000"/>
                    </a:schemeClr>
                  </a:solidFill>
                  <a:latin typeface="Dosis" charset="0"/>
                  <a:ea typeface="Dosis" charset="0"/>
                  <a:cs typeface="Dosis" charset="0"/>
                </a:rPr>
                <a:t>Cara </a:t>
              </a:r>
              <a:r>
                <a:rPr lang="en-US" sz="3600" dirty="0" err="1">
                  <a:solidFill>
                    <a:schemeClr val="tx1">
                      <a:lumMod val="50000"/>
                    </a:schemeClr>
                  </a:solidFill>
                  <a:latin typeface="Dosis" charset="0"/>
                  <a:ea typeface="Dosis" charset="0"/>
                  <a:cs typeface="Dosis" charset="0"/>
                </a:rPr>
                <a:t>membeli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endParaRPr lang="en-US" sz="3600" dirty="0">
                <a:solidFill>
                  <a:schemeClr val="tx1">
                    <a:lumMod val="50000"/>
                  </a:schemeClr>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r>
                <a:rPr lang="en-US" sz="3600" dirty="0">
                  <a:solidFill>
                    <a:schemeClr val="tx1">
                      <a:lumMod val="50000"/>
                    </a:schemeClr>
                  </a:solidFill>
                  <a:latin typeface="Dosis" charset="0"/>
                  <a:ea typeface="Dosis" charset="0"/>
                  <a:cs typeface="Dosis" charset="0"/>
                </a:rPr>
                <a:t>Cara </a:t>
              </a:r>
              <a:r>
                <a:rPr lang="en-US" sz="3600" dirty="0" err="1">
                  <a:solidFill>
                    <a:schemeClr val="tx1">
                      <a:lumMod val="50000"/>
                    </a:schemeClr>
                  </a:solidFill>
                  <a:latin typeface="Dosis" charset="0"/>
                  <a:ea typeface="Dosis" charset="0"/>
                  <a:cs typeface="Dosis" charset="0"/>
                </a:rPr>
                <a:t>menjual</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r>
                <a:rPr lang="en-US" sz="3600" dirty="0">
                  <a:solidFill>
                    <a:schemeClr val="tx1">
                      <a:lumMod val="50000"/>
                    </a:schemeClr>
                  </a:solidFill>
                  <a:latin typeface="Dosis" charset="0"/>
                  <a:ea typeface="Dosis" charset="0"/>
                  <a:cs typeface="Dosis" charset="0"/>
                </a:rPr>
                <a:t> (redeem)</a:t>
              </a:r>
            </a:p>
          </p:txBody>
        </p:sp>
      </p:grpSp>
      <p:sp>
        <p:nvSpPr>
          <p:cNvPr id="2" name="TextBox 1"/>
          <p:cNvSpPr txBox="1"/>
          <p:nvPr/>
        </p:nvSpPr>
        <p:spPr>
          <a:xfrm>
            <a:off x="11255896" y="8010128"/>
            <a:ext cx="12385376" cy="4738272"/>
          </a:xfrm>
          <a:prstGeom prst="snip2DiagRect">
            <a:avLst/>
          </a:prstGeom>
          <a:noFill/>
          <a:ln w="76200">
            <a:solidFill>
              <a:srgbClr val="1593E9"/>
            </a:solidFill>
          </a:ln>
          <a:effectLst>
            <a:glow rad="63500">
              <a:schemeClr val="accent6">
                <a:satMod val="175000"/>
                <a:alpha val="40000"/>
              </a:schemeClr>
            </a:glow>
          </a:effectLst>
        </p:spPr>
        <p:txBody>
          <a:bodyPr wrap="square" lIns="91440" tIns="45720" rIns="91440" bIns="45720" rtlCol="0">
            <a:spAutoFit/>
          </a:bodyPr>
          <a:lstStyle/>
          <a:p>
            <a:pPr>
              <a:buClr>
                <a:srgbClr val="1593E9"/>
              </a:buClr>
            </a:pPr>
            <a:r>
              <a:rPr lang="en-US" sz="3600" dirty="0">
                <a:solidFill>
                  <a:srgbClr val="1593E9"/>
                </a:solidFill>
              </a:rPr>
              <a:t>Yang </a:t>
            </a:r>
            <a:r>
              <a:rPr lang="en-US" sz="3600" dirty="0" err="1">
                <a:solidFill>
                  <a:srgbClr val="1593E9"/>
                </a:solidFill>
              </a:rPr>
              <a:t>tidak</a:t>
            </a:r>
            <a:r>
              <a:rPr lang="en-US" sz="3600" dirty="0">
                <a:solidFill>
                  <a:srgbClr val="1593E9"/>
                </a:solidFill>
              </a:rPr>
              <a:t> </a:t>
            </a:r>
            <a:r>
              <a:rPr lang="en-US" sz="3600" dirty="0" err="1">
                <a:solidFill>
                  <a:srgbClr val="1593E9"/>
                </a:solidFill>
              </a:rPr>
              <a:t>tercantum</a:t>
            </a:r>
            <a:r>
              <a:rPr lang="en-US" sz="3600" dirty="0">
                <a:solidFill>
                  <a:srgbClr val="1593E9"/>
                </a:solidFill>
              </a:rPr>
              <a:t> </a:t>
            </a:r>
            <a:r>
              <a:rPr lang="en-US" sz="3600" dirty="0" err="1">
                <a:solidFill>
                  <a:srgbClr val="1593E9"/>
                </a:solidFill>
              </a:rPr>
              <a:t>dalam</a:t>
            </a:r>
            <a:r>
              <a:rPr lang="en-US" sz="3600" dirty="0">
                <a:solidFill>
                  <a:srgbClr val="1593E9"/>
                </a:solidFill>
              </a:rPr>
              <a:t> </a:t>
            </a:r>
            <a:r>
              <a:rPr lang="en-US" sz="3600" dirty="0" err="1">
                <a:solidFill>
                  <a:srgbClr val="1593E9"/>
                </a:solidFill>
              </a:rPr>
              <a:t>Prospektus</a:t>
            </a:r>
            <a:endParaRPr lang="en-US" sz="3600" dirty="0">
              <a:solidFill>
                <a:srgbClr val="1593E9"/>
              </a:solidFill>
            </a:endParaRPr>
          </a:p>
          <a:p>
            <a:pPr marL="571500" indent="-571500">
              <a:buClr>
                <a:srgbClr val="1593E9"/>
              </a:buClr>
              <a:buFontTx/>
              <a:buChar char="×"/>
            </a:pPr>
            <a:r>
              <a:rPr lang="id-ID" sz="3600" dirty="0"/>
              <a:t>Sekuritas yang ada di dalam portofolio.</a:t>
            </a:r>
            <a:endParaRPr lang="en-US" sz="3600" dirty="0"/>
          </a:p>
          <a:p>
            <a:pPr marL="571500" indent="-571500">
              <a:buClr>
                <a:srgbClr val="1593E9"/>
              </a:buClr>
              <a:buFontTx/>
              <a:buChar char="×"/>
            </a:pPr>
            <a:r>
              <a:rPr lang="id-ID" sz="3600" dirty="0"/>
              <a:t>Nama para komisaris perusahaan reksadana, alamat, dan besar gaji yang diterima.</a:t>
            </a:r>
          </a:p>
          <a:p>
            <a:pPr marL="571500" indent="-571500">
              <a:buClr>
                <a:srgbClr val="1593E9"/>
              </a:buClr>
              <a:buFontTx/>
              <a:buChar char="×"/>
            </a:pPr>
            <a:r>
              <a:rPr lang="id-ID" sz="3600" dirty="0"/>
              <a:t>Laporan keuangan reksadana yang di audit.</a:t>
            </a:r>
          </a:p>
          <a:p>
            <a:pPr marL="571500" indent="-571500">
              <a:buClr>
                <a:srgbClr val="1593E9"/>
              </a:buClr>
              <a:buFontTx/>
              <a:buChar char="×"/>
            </a:pPr>
            <a:r>
              <a:rPr lang="id-ID" sz="3600" dirty="0"/>
              <a:t>Informasi tentang pemilik saham terbesar dari reksadana tersebut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20"/>
          </p:nvPr>
        </p:nvPicPr>
        <p:blipFill>
          <a:blip r:embed="rId2">
            <a:extLst>
              <a:ext uri="{28A0092B-C50C-407E-A947-70E740481C1C}">
                <a14:useLocalDpi xmlns:a14="http://schemas.microsoft.com/office/drawing/2010/main" val="0"/>
              </a:ext>
            </a:extLst>
          </a:blip>
          <a:srcRect l="275" r="275"/>
          <a:stretch>
            <a:fillRect/>
          </a:stretch>
        </p:blipFill>
        <p:spPr>
          <a:xfrm>
            <a:off x="1411288" y="2454277"/>
            <a:ext cx="4559300" cy="8137526"/>
          </a:xfrm>
          <a:solidFill>
            <a:schemeClr val="accent2"/>
          </a:solidFill>
        </p:spPr>
      </p:pic>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F5ED97B1-C944-FE4D-BF9B-87A2D9DE62D5}" type="slidenum">
              <a:rPr lang="x-none" altLang="x-none" smtClean="0">
                <a:solidFill>
                  <a:srgbClr val="9B9A9C"/>
                </a:solidFill>
                <a:latin typeface="Dosis" charset="0"/>
                <a:ea typeface="Dosis" charset="0"/>
                <a:cs typeface="Dosis" charset="0"/>
              </a:rPr>
              <a:pPr algn="ctr" eaLnBrk="1">
                <a:defRPr/>
              </a:pPr>
              <a:t>23</a:t>
            </a:fld>
            <a:endParaRPr lang="x-none" altLang="x-none" smtClean="0">
              <a:solidFill>
                <a:srgbClr val="9B9A9C"/>
              </a:solidFill>
              <a:latin typeface="Dosis" charset="0"/>
              <a:ea typeface="Dosis" charset="0"/>
              <a:cs typeface="Dosis" charset="0"/>
            </a:endParaRPr>
          </a:p>
        </p:txBody>
      </p:sp>
      <p:grpSp>
        <p:nvGrpSpPr>
          <p:cNvPr id="3" name="Group 2"/>
          <p:cNvGrpSpPr/>
          <p:nvPr/>
        </p:nvGrpSpPr>
        <p:grpSpPr>
          <a:xfrm>
            <a:off x="7581192" y="1280836"/>
            <a:ext cx="14964484" cy="12541632"/>
            <a:chOff x="11182196" y="3115716"/>
            <a:chExt cx="11026320" cy="12541631"/>
          </a:xfrm>
        </p:grpSpPr>
        <p:sp>
          <p:nvSpPr>
            <p:cNvPr id="2" name="Rectangle 1"/>
            <p:cNvSpPr/>
            <p:nvPr/>
          </p:nvSpPr>
          <p:spPr>
            <a:xfrm>
              <a:off x="11202938" y="4300392"/>
              <a:ext cx="11005578" cy="11356955"/>
            </a:xfrm>
            <a:prstGeom prst="rect">
              <a:avLst/>
            </a:prstGeom>
          </p:spPr>
          <p:txBody>
            <a:bodyPr wrap="square">
              <a:spAutoFit/>
            </a:bodyPr>
            <a:lstStyle/>
            <a:p>
              <a:pPr marL="571500" indent="-571500">
                <a:lnSpc>
                  <a:spcPct val="150000"/>
                </a:lnSpc>
                <a:buClr>
                  <a:srgbClr val="1593E9"/>
                </a:buClr>
                <a:buFont typeface="Wingdings" panose="05000000000000000000" pitchFamily="2" charset="2"/>
                <a:buChar char="v"/>
                <a:defRPr/>
              </a:pPr>
              <a:r>
                <a:rPr lang="en-US" sz="4000" dirty="0" err="1">
                  <a:solidFill>
                    <a:srgbClr val="7E7C80"/>
                  </a:solidFill>
                  <a:latin typeface="Dosis" charset="0"/>
                  <a:ea typeface="Dosis" charset="0"/>
                  <a:cs typeface="Dosis" charset="0"/>
                </a:rPr>
                <a:t>Pehamaman</a:t>
              </a:r>
              <a:r>
                <a:rPr lang="en-US" sz="4000" dirty="0">
                  <a:solidFill>
                    <a:srgbClr val="7E7C80"/>
                  </a:solidFill>
                  <a:latin typeface="Dosis" charset="0"/>
                  <a:ea typeface="Dosis" charset="0"/>
                  <a:cs typeface="Dosis" charset="0"/>
                </a:rPr>
                <a:t> yang </a:t>
              </a:r>
              <a:r>
                <a:rPr lang="en-US" sz="4000" dirty="0" err="1">
                  <a:solidFill>
                    <a:srgbClr val="7E7C80"/>
                  </a:solidFill>
                  <a:latin typeface="Dosis" charset="0"/>
                  <a:ea typeface="Dosis" charset="0"/>
                  <a:cs typeface="Dosis" charset="0"/>
                </a:rPr>
                <a:t>mapan</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mengenai</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jenis-jenis</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sama</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bagi</a:t>
              </a:r>
              <a:r>
                <a:rPr lang="en-US" sz="4000" dirty="0">
                  <a:solidFill>
                    <a:srgbClr val="7E7C80"/>
                  </a:solidFill>
                  <a:latin typeface="Dosis" charset="0"/>
                  <a:ea typeface="Dosis" charset="0"/>
                  <a:cs typeface="Dosis" charset="0"/>
                </a:rPr>
                <a:t> para </a:t>
              </a:r>
              <a:r>
                <a:rPr lang="en-US" sz="4000" dirty="0" err="1">
                  <a:solidFill>
                    <a:srgbClr val="7E7C80"/>
                  </a:solidFill>
                  <a:latin typeface="Dosis" charset="0"/>
                  <a:ea typeface="Dosis" charset="0"/>
                  <a:cs typeface="Dosis" charset="0"/>
                </a:rPr>
                <a:t>calon</a:t>
              </a:r>
              <a:r>
                <a:rPr lang="en-US" sz="4000" dirty="0">
                  <a:solidFill>
                    <a:srgbClr val="7E7C80"/>
                  </a:solidFill>
                  <a:latin typeface="Dosis" charset="0"/>
                  <a:ea typeface="Dosis" charset="0"/>
                  <a:cs typeface="Dosis" charset="0"/>
                </a:rPr>
                <a:t> investor. </a:t>
              </a:r>
              <a:r>
                <a:rPr lang="en-US" sz="4000" dirty="0" err="1">
                  <a:solidFill>
                    <a:srgbClr val="7E7C80"/>
                  </a:solidFill>
                  <a:latin typeface="Dosis" charset="0"/>
                  <a:ea typeface="Dosis" charset="0"/>
                  <a:cs typeface="Dosis" charset="0"/>
                </a:rPr>
                <a:t>Adapun</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jenis</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saham</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antara</a:t>
              </a:r>
              <a:r>
                <a:rPr lang="en-US" sz="4000" dirty="0">
                  <a:solidFill>
                    <a:srgbClr val="7E7C80"/>
                  </a:solidFill>
                  <a:latin typeface="Dosis" charset="0"/>
                  <a:ea typeface="Dosis" charset="0"/>
                  <a:cs typeface="Dosis" charset="0"/>
                </a:rPr>
                <a:t> lain:</a:t>
              </a:r>
            </a:p>
            <a:p>
              <a:pPr marL="571500" indent="-571500">
                <a:lnSpc>
                  <a:spcPct val="150000"/>
                </a:lnSpc>
                <a:buClr>
                  <a:srgbClr val="1593E9"/>
                </a:buClr>
                <a:buFont typeface="Wingdings" panose="05000000000000000000" pitchFamily="2" charset="2"/>
                <a:buChar char="v"/>
                <a:defRPr/>
              </a:pPr>
              <a:endParaRPr lang="en-US" sz="4000" dirty="0">
                <a:solidFill>
                  <a:srgbClr val="7E7C80"/>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endParaRPr lang="en-US" sz="4000" dirty="0">
                <a:solidFill>
                  <a:srgbClr val="7E7C80"/>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endParaRPr lang="en-US" sz="4000" dirty="0">
                <a:solidFill>
                  <a:srgbClr val="7E7C80"/>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endParaRPr lang="en-US" sz="4000" dirty="0">
                <a:solidFill>
                  <a:srgbClr val="7E7C80"/>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endParaRPr lang="en-US" sz="4000" dirty="0">
                <a:solidFill>
                  <a:srgbClr val="7E7C80"/>
                </a:solidFill>
                <a:latin typeface="Dosis" charset="0"/>
                <a:ea typeface="Dosis" charset="0"/>
                <a:cs typeface="Dosis" charset="0"/>
              </a:endParaRPr>
            </a:p>
            <a:p>
              <a:pPr marL="571500" indent="-571500">
                <a:lnSpc>
                  <a:spcPct val="150000"/>
                </a:lnSpc>
                <a:buClr>
                  <a:srgbClr val="1593E9"/>
                </a:buClr>
                <a:buFont typeface="Wingdings" panose="05000000000000000000" pitchFamily="2" charset="2"/>
                <a:buChar char="v"/>
                <a:defRPr/>
              </a:pPr>
              <a:r>
                <a:rPr lang="en-US" sz="4000" dirty="0" err="1">
                  <a:solidFill>
                    <a:srgbClr val="7E7C80"/>
                  </a:solidFill>
                  <a:latin typeface="Dosis" charset="0"/>
                  <a:ea typeface="Dosis" charset="0"/>
                  <a:cs typeface="Dosis" charset="0"/>
                </a:rPr>
                <a:t>Mengetahui</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rasio</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dalam</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menganalisis</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suatu</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saham</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yaitu</a:t>
              </a:r>
              <a:r>
                <a:rPr lang="en-US" sz="4000" dirty="0">
                  <a:solidFill>
                    <a:srgbClr val="7E7C80"/>
                  </a:solidFill>
                  <a:latin typeface="Dosis" charset="0"/>
                  <a:ea typeface="Dosis" charset="0"/>
                  <a:cs typeface="Dosis" charset="0"/>
                </a:rPr>
                <a:t> Price Earning Ratio (PER) </a:t>
              </a:r>
              <a:r>
                <a:rPr lang="en-US" sz="4000" dirty="0" err="1">
                  <a:solidFill>
                    <a:srgbClr val="7E7C80"/>
                  </a:solidFill>
                  <a:latin typeface="Dosis" charset="0"/>
                  <a:ea typeface="Dosis" charset="0"/>
                  <a:cs typeface="Dosis" charset="0"/>
                </a:rPr>
                <a:t>untuk</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mengukur</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tingkat</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harga</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saham</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dengan</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membandingkan</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laba</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setiap</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saham</a:t>
              </a:r>
              <a:r>
                <a:rPr lang="en-US" sz="4000" dirty="0">
                  <a:solidFill>
                    <a:srgbClr val="7E7C80"/>
                  </a:solidFill>
                  <a:latin typeface="Dosis" charset="0"/>
                  <a:ea typeface="Dosis" charset="0"/>
                  <a:cs typeface="Dosis" charset="0"/>
                </a:rPr>
                <a:t> (Earning Per Share </a:t>
              </a:r>
              <a:r>
                <a:rPr lang="en-US" sz="4000" dirty="0" err="1">
                  <a:solidFill>
                    <a:srgbClr val="7E7C80"/>
                  </a:solidFill>
                  <a:latin typeface="Dosis" charset="0"/>
                  <a:ea typeface="Dosis" charset="0"/>
                  <a:cs typeface="Dosis" charset="0"/>
                </a:rPr>
                <a:t>atau</a:t>
              </a:r>
              <a:r>
                <a:rPr lang="en-US" sz="4000" dirty="0">
                  <a:solidFill>
                    <a:srgbClr val="7E7C80"/>
                  </a:solidFill>
                  <a:latin typeface="Dosis" charset="0"/>
                  <a:ea typeface="Dosis" charset="0"/>
                  <a:cs typeface="Dosis" charset="0"/>
                </a:rPr>
                <a:t> EPS) </a:t>
              </a:r>
              <a:r>
                <a:rPr lang="en-US" sz="4000" dirty="0" err="1">
                  <a:solidFill>
                    <a:srgbClr val="7E7C80"/>
                  </a:solidFill>
                  <a:latin typeface="Dosis" charset="0"/>
                  <a:ea typeface="Dosis" charset="0"/>
                  <a:cs typeface="Dosis" charset="0"/>
                </a:rPr>
                <a:t>dalam</a:t>
              </a:r>
              <a:r>
                <a:rPr lang="en-US" sz="4000" dirty="0">
                  <a:solidFill>
                    <a:srgbClr val="7E7C80"/>
                  </a:solidFill>
                  <a:latin typeface="Dosis" charset="0"/>
                  <a:ea typeface="Dosis" charset="0"/>
                  <a:cs typeface="Dosis" charset="0"/>
                </a:rPr>
                <a:t> </a:t>
              </a:r>
              <a:r>
                <a:rPr lang="en-US" sz="4000" dirty="0" err="1">
                  <a:solidFill>
                    <a:srgbClr val="7E7C80"/>
                  </a:solidFill>
                  <a:latin typeface="Dosis" charset="0"/>
                  <a:ea typeface="Dosis" charset="0"/>
                  <a:cs typeface="Dosis" charset="0"/>
                </a:rPr>
                <a:t>setiap</a:t>
              </a:r>
              <a:r>
                <a:rPr lang="en-US" sz="4000" dirty="0">
                  <a:solidFill>
                    <a:srgbClr val="7E7C80"/>
                  </a:solidFill>
                  <a:latin typeface="Dosis" charset="0"/>
                  <a:ea typeface="Dosis" charset="0"/>
                  <a:cs typeface="Dosis" charset="0"/>
                </a:rPr>
                <a:t> 12 </a:t>
              </a:r>
              <a:r>
                <a:rPr lang="en-US" sz="4000" dirty="0" err="1">
                  <a:solidFill>
                    <a:srgbClr val="7E7C80"/>
                  </a:solidFill>
                  <a:latin typeface="Dosis" charset="0"/>
                  <a:ea typeface="Dosis" charset="0"/>
                  <a:cs typeface="Dosis" charset="0"/>
                </a:rPr>
                <a:t>bulan</a:t>
              </a:r>
              <a:r>
                <a:rPr lang="en-US" sz="4000" dirty="0">
                  <a:solidFill>
                    <a:srgbClr val="7E7C80"/>
                  </a:solidFill>
                  <a:latin typeface="Dosis" charset="0"/>
                  <a:ea typeface="Dosis" charset="0"/>
                  <a:cs typeface="Dosis" charset="0"/>
                </a:rPr>
                <a:t>.</a:t>
              </a:r>
            </a:p>
            <a:p>
              <a:pPr marL="685800" indent="-685800">
                <a:lnSpc>
                  <a:spcPct val="150000"/>
                </a:lnSpc>
                <a:buClr>
                  <a:srgbClr val="1593E9"/>
                </a:buClr>
                <a:buFont typeface="Wingdings" panose="05000000000000000000" pitchFamily="2" charset="2"/>
                <a:buChar char="v"/>
                <a:defRPr/>
              </a:pPr>
              <a:endParaRPr lang="en-US" sz="4800" dirty="0">
                <a:solidFill>
                  <a:srgbClr val="7E7C80"/>
                </a:solidFill>
                <a:latin typeface="Dosis" charset="0"/>
                <a:ea typeface="Dosis" charset="0"/>
                <a:cs typeface="Dosis" charset="0"/>
              </a:endParaRPr>
            </a:p>
          </p:txBody>
        </p:sp>
        <p:sp>
          <p:nvSpPr>
            <p:cNvPr id="7" name="Text Box 3"/>
            <p:cNvSpPr txBox="1">
              <a:spLocks/>
            </p:cNvSpPr>
            <p:nvPr/>
          </p:nvSpPr>
          <p:spPr bwMode="auto">
            <a:xfrm>
              <a:off x="11183887" y="3127077"/>
              <a:ext cx="1008062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6000" dirty="0" err="1">
                  <a:solidFill>
                    <a:srgbClr val="555555"/>
                  </a:solidFill>
                  <a:latin typeface="Dosis" charset="0"/>
                  <a:ea typeface="Dosis" charset="0"/>
                  <a:cs typeface="Dosis" charset="0"/>
                  <a:sym typeface="Poppins Medium" charset="0"/>
                </a:rPr>
                <a:t>Faktor-Faktor</a:t>
              </a:r>
              <a:r>
                <a:rPr lang="en-US" altLang="x-none" sz="6000" dirty="0">
                  <a:solidFill>
                    <a:srgbClr val="555555"/>
                  </a:solidFill>
                  <a:latin typeface="Dosis" charset="0"/>
                  <a:ea typeface="Dosis" charset="0"/>
                  <a:cs typeface="Dosis" charset="0"/>
                  <a:sym typeface="Poppins Medium" charset="0"/>
                </a:rPr>
                <a:t> yang </a:t>
              </a:r>
              <a:r>
                <a:rPr lang="en-US" altLang="x-none" sz="6000" dirty="0" err="1">
                  <a:solidFill>
                    <a:srgbClr val="555555"/>
                  </a:solidFill>
                  <a:latin typeface="Dosis" charset="0"/>
                  <a:ea typeface="Dosis" charset="0"/>
                  <a:cs typeface="Dosis" charset="0"/>
                  <a:sym typeface="Poppins Medium" charset="0"/>
                </a:rPr>
                <a:t>Harus</a:t>
              </a:r>
              <a:r>
                <a:rPr lang="en-US" altLang="x-none" sz="6000" dirty="0">
                  <a:solidFill>
                    <a:srgbClr val="555555"/>
                  </a:solidFill>
                  <a:latin typeface="Dosis" charset="0"/>
                  <a:ea typeface="Dosis" charset="0"/>
                  <a:cs typeface="Dosis" charset="0"/>
                  <a:sym typeface="Poppins Medium" charset="0"/>
                </a:rPr>
                <a:t> </a:t>
              </a:r>
              <a:r>
                <a:rPr lang="en-US" altLang="x-none" sz="6000" dirty="0" err="1">
                  <a:solidFill>
                    <a:srgbClr val="555555"/>
                  </a:solidFill>
                  <a:latin typeface="Dosis" charset="0"/>
                  <a:ea typeface="Dosis" charset="0"/>
                  <a:cs typeface="Dosis" charset="0"/>
                  <a:sym typeface="Poppins Medium" charset="0"/>
                </a:rPr>
                <a:t>Diperhatikan</a:t>
              </a:r>
              <a:endParaRPr lang="x-none" altLang="x-none" sz="6000" dirty="0">
                <a:solidFill>
                  <a:srgbClr val="555555"/>
                </a:solidFill>
                <a:latin typeface="Dosis" charset="0"/>
                <a:ea typeface="Dosis" charset="0"/>
                <a:cs typeface="Dosis" charset="0"/>
                <a:sym typeface="Poppins Medium" charset="0"/>
              </a:endParaRPr>
            </a:p>
          </p:txBody>
        </p:sp>
        <p:sp>
          <p:nvSpPr>
            <p:cNvPr id="11" name="Text Box 3"/>
            <p:cNvSpPr txBox="1">
              <a:spLocks/>
            </p:cNvSpPr>
            <p:nvPr/>
          </p:nvSpPr>
          <p:spPr bwMode="auto">
            <a:xfrm>
              <a:off x="11182197" y="3127076"/>
              <a:ext cx="1008062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6000" dirty="0" err="1">
                  <a:solidFill>
                    <a:srgbClr val="555555"/>
                  </a:solidFill>
                  <a:latin typeface="Dosis" charset="0"/>
                  <a:ea typeface="Dosis" charset="0"/>
                  <a:cs typeface="Dosis" charset="0"/>
                  <a:sym typeface="Poppins Medium" charset="0"/>
                </a:rPr>
                <a:t>Faktor-Faktor</a:t>
              </a:r>
              <a:r>
                <a:rPr lang="en-US" altLang="x-none" sz="6000" dirty="0">
                  <a:solidFill>
                    <a:srgbClr val="555555"/>
                  </a:solidFill>
                  <a:latin typeface="Dosis" charset="0"/>
                  <a:ea typeface="Dosis" charset="0"/>
                  <a:cs typeface="Dosis" charset="0"/>
                  <a:sym typeface="Poppins Medium" charset="0"/>
                </a:rPr>
                <a:t> yang </a:t>
              </a:r>
              <a:r>
                <a:rPr lang="en-US" altLang="x-none" sz="6000" dirty="0" err="1">
                  <a:solidFill>
                    <a:srgbClr val="555555"/>
                  </a:solidFill>
                  <a:latin typeface="Dosis" charset="0"/>
                  <a:ea typeface="Dosis" charset="0"/>
                  <a:cs typeface="Dosis" charset="0"/>
                  <a:sym typeface="Poppins Medium" charset="0"/>
                </a:rPr>
                <a:t>Harus</a:t>
              </a:r>
              <a:r>
                <a:rPr lang="en-US" altLang="x-none" sz="6000" dirty="0">
                  <a:solidFill>
                    <a:srgbClr val="555555"/>
                  </a:solidFill>
                  <a:latin typeface="Dosis" charset="0"/>
                  <a:ea typeface="Dosis" charset="0"/>
                  <a:cs typeface="Dosis" charset="0"/>
                  <a:sym typeface="Poppins Medium" charset="0"/>
                </a:rPr>
                <a:t> </a:t>
              </a:r>
              <a:r>
                <a:rPr lang="en-US" altLang="x-none" sz="6000" dirty="0" err="1">
                  <a:solidFill>
                    <a:srgbClr val="555555"/>
                  </a:solidFill>
                  <a:latin typeface="Dosis" charset="0"/>
                  <a:ea typeface="Dosis" charset="0"/>
                  <a:cs typeface="Dosis" charset="0"/>
                  <a:sym typeface="Poppins Medium" charset="0"/>
                </a:rPr>
                <a:t>Diperhatikan</a:t>
              </a:r>
              <a:endParaRPr lang="x-none" altLang="x-none" sz="6000" dirty="0">
                <a:solidFill>
                  <a:srgbClr val="555555"/>
                </a:solidFill>
                <a:latin typeface="Dosis" charset="0"/>
                <a:ea typeface="Dosis" charset="0"/>
                <a:cs typeface="Dosis" charset="0"/>
                <a:sym typeface="Poppins Medium" charset="0"/>
              </a:endParaRPr>
            </a:p>
          </p:txBody>
        </p:sp>
        <p:sp>
          <p:nvSpPr>
            <p:cNvPr id="12" name="Text Box 3"/>
            <p:cNvSpPr txBox="1">
              <a:spLocks/>
            </p:cNvSpPr>
            <p:nvPr/>
          </p:nvSpPr>
          <p:spPr bwMode="auto">
            <a:xfrm>
              <a:off x="11182196" y="3115716"/>
              <a:ext cx="1008062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6000" dirty="0" err="1">
                  <a:solidFill>
                    <a:srgbClr val="1593E9"/>
                  </a:solidFill>
                  <a:latin typeface="Dosis" charset="0"/>
                  <a:ea typeface="Dosis" charset="0"/>
                  <a:cs typeface="Dosis" charset="0"/>
                  <a:sym typeface="Poppins Medium" charset="0"/>
                </a:rPr>
                <a:t>F</a:t>
              </a:r>
              <a:r>
                <a:rPr lang="en-US" altLang="x-none" sz="6000" dirty="0" err="1">
                  <a:solidFill>
                    <a:srgbClr val="555555"/>
                  </a:solidFill>
                  <a:latin typeface="Dosis" charset="0"/>
                  <a:ea typeface="Dosis" charset="0"/>
                  <a:cs typeface="Dosis" charset="0"/>
                  <a:sym typeface="Poppins Medium" charset="0"/>
                </a:rPr>
                <a:t>aktor-</a:t>
              </a:r>
              <a:r>
                <a:rPr lang="en-US" altLang="x-none" sz="6000" dirty="0" err="1">
                  <a:solidFill>
                    <a:srgbClr val="1593E9"/>
                  </a:solidFill>
                  <a:latin typeface="Dosis" charset="0"/>
                  <a:ea typeface="Dosis" charset="0"/>
                  <a:cs typeface="Dosis" charset="0"/>
                  <a:sym typeface="Poppins Medium" charset="0"/>
                </a:rPr>
                <a:t>F</a:t>
              </a:r>
              <a:r>
                <a:rPr lang="en-US" altLang="x-none" sz="6000" dirty="0" err="1">
                  <a:solidFill>
                    <a:srgbClr val="555555"/>
                  </a:solidFill>
                  <a:latin typeface="Dosis" charset="0"/>
                  <a:ea typeface="Dosis" charset="0"/>
                  <a:cs typeface="Dosis" charset="0"/>
                  <a:sym typeface="Poppins Medium" charset="0"/>
                </a:rPr>
                <a:t>aktor</a:t>
              </a:r>
              <a:r>
                <a:rPr lang="en-US" altLang="x-none" sz="6000" dirty="0">
                  <a:solidFill>
                    <a:srgbClr val="555555"/>
                  </a:solidFill>
                  <a:latin typeface="Dosis" charset="0"/>
                  <a:ea typeface="Dosis" charset="0"/>
                  <a:cs typeface="Dosis" charset="0"/>
                  <a:sym typeface="Poppins Medium" charset="0"/>
                </a:rPr>
                <a:t> yang </a:t>
              </a:r>
              <a:r>
                <a:rPr lang="en-US" altLang="x-none" sz="6000" dirty="0" err="1">
                  <a:solidFill>
                    <a:srgbClr val="1593E9"/>
                  </a:solidFill>
                  <a:latin typeface="Dosis" charset="0"/>
                  <a:ea typeface="Dosis" charset="0"/>
                  <a:cs typeface="Dosis" charset="0"/>
                  <a:sym typeface="Poppins Medium" charset="0"/>
                </a:rPr>
                <a:t>H</a:t>
              </a:r>
              <a:r>
                <a:rPr lang="en-US" altLang="x-none" sz="6000" dirty="0" err="1">
                  <a:solidFill>
                    <a:srgbClr val="555555"/>
                  </a:solidFill>
                  <a:latin typeface="Dosis" charset="0"/>
                  <a:ea typeface="Dosis" charset="0"/>
                  <a:cs typeface="Dosis" charset="0"/>
                  <a:sym typeface="Poppins Medium" charset="0"/>
                </a:rPr>
                <a:t>arus</a:t>
              </a:r>
              <a:r>
                <a:rPr lang="en-US" altLang="x-none" sz="6000" dirty="0">
                  <a:solidFill>
                    <a:srgbClr val="555555"/>
                  </a:solidFill>
                  <a:latin typeface="Dosis" charset="0"/>
                  <a:ea typeface="Dosis" charset="0"/>
                  <a:cs typeface="Dosis" charset="0"/>
                  <a:sym typeface="Poppins Medium" charset="0"/>
                </a:rPr>
                <a:t> </a:t>
              </a:r>
              <a:r>
                <a:rPr lang="en-US" altLang="x-none" sz="6000" dirty="0" err="1">
                  <a:solidFill>
                    <a:srgbClr val="1593E9"/>
                  </a:solidFill>
                  <a:latin typeface="Dosis" charset="0"/>
                  <a:ea typeface="Dosis" charset="0"/>
                  <a:cs typeface="Dosis" charset="0"/>
                  <a:sym typeface="Poppins Medium" charset="0"/>
                </a:rPr>
                <a:t>D</a:t>
              </a:r>
              <a:r>
                <a:rPr lang="en-US" altLang="x-none" sz="6000" dirty="0" err="1">
                  <a:solidFill>
                    <a:srgbClr val="555555"/>
                  </a:solidFill>
                  <a:latin typeface="Dosis" charset="0"/>
                  <a:ea typeface="Dosis" charset="0"/>
                  <a:cs typeface="Dosis" charset="0"/>
                  <a:sym typeface="Poppins Medium" charset="0"/>
                </a:rPr>
                <a:t>iperhatikan</a:t>
              </a:r>
              <a:endParaRPr lang="x-none" altLang="x-none" sz="6000" dirty="0">
                <a:solidFill>
                  <a:srgbClr val="555555"/>
                </a:solidFill>
                <a:latin typeface="Dosis" charset="0"/>
                <a:ea typeface="Dosis" charset="0"/>
                <a:cs typeface="Dosis" charset="0"/>
                <a:sym typeface="Poppins Medium" charset="0"/>
              </a:endParaRPr>
            </a:p>
          </p:txBody>
        </p:sp>
      </p:grpSp>
      <p:pic>
        <p:nvPicPr>
          <p:cNvPr id="9" name="iPhone.png"/>
          <p:cNvPicPr>
            <a:picLocks noChangeAspect="1"/>
          </p:cNvPicPr>
          <p:nvPr/>
        </p:nvPicPr>
        <p:blipFill>
          <a:blip r:embed="rId3">
            <a:extLst/>
          </a:blip>
          <a:stretch>
            <a:fillRect/>
          </a:stretch>
        </p:blipFill>
        <p:spPr>
          <a:xfrm>
            <a:off x="1174776" y="1493592"/>
            <a:ext cx="5032244" cy="10196300"/>
          </a:xfrm>
          <a:prstGeom prst="rect">
            <a:avLst/>
          </a:prstGeom>
          <a:ln w="12700">
            <a:miter lim="400000"/>
          </a:ln>
        </p:spPr>
      </p:pic>
      <p:sp>
        <p:nvSpPr>
          <p:cNvPr id="10" name="Rectangle 9"/>
          <p:cNvSpPr/>
          <p:nvPr/>
        </p:nvSpPr>
        <p:spPr bwMode="auto">
          <a:xfrm>
            <a:off x="1140665" y="11689892"/>
            <a:ext cx="3092186" cy="1857164"/>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13" name="TextBox 12"/>
          <p:cNvSpPr txBox="1"/>
          <p:nvPr/>
        </p:nvSpPr>
        <p:spPr>
          <a:xfrm>
            <a:off x="8203299" y="4237253"/>
            <a:ext cx="7258050" cy="4708982"/>
          </a:xfrm>
          <a:prstGeom prst="rect">
            <a:avLst/>
          </a:prstGeom>
          <a:noFill/>
        </p:spPr>
        <p:txBody>
          <a:bodyPr wrap="square" lIns="91440" tIns="45720" rIns="91440" bIns="45720" rtlCol="0">
            <a:spAutoFit/>
          </a:bodyPr>
          <a:lstStyle/>
          <a:p>
            <a:pPr marL="342900" indent="-342900">
              <a:lnSpc>
                <a:spcPct val="150000"/>
              </a:lnSpc>
              <a:buFont typeface="+mj-lt"/>
              <a:buAutoNum type="alphaLcPeriod"/>
            </a:pPr>
            <a:r>
              <a:rPr lang="id-ID" sz="4000" dirty="0">
                <a:latin typeface="Poppins"/>
              </a:rPr>
              <a:t>Saham Utilitas (Utility Stock)</a:t>
            </a:r>
          </a:p>
          <a:p>
            <a:pPr marL="342900" indent="-342900">
              <a:lnSpc>
                <a:spcPct val="150000"/>
              </a:lnSpc>
              <a:buFont typeface="+mj-lt"/>
              <a:buAutoNum type="alphaLcPeriod"/>
            </a:pPr>
            <a:r>
              <a:rPr lang="id-ID" sz="4000" dirty="0">
                <a:latin typeface="Poppins"/>
              </a:rPr>
              <a:t>Saham Blue Chips</a:t>
            </a:r>
          </a:p>
          <a:p>
            <a:pPr marL="342900" indent="-342900">
              <a:lnSpc>
                <a:spcPct val="150000"/>
              </a:lnSpc>
              <a:buFont typeface="+mj-lt"/>
              <a:buAutoNum type="alphaLcPeriod"/>
            </a:pPr>
            <a:r>
              <a:rPr lang="id-ID" sz="4000" dirty="0">
                <a:latin typeface="Poppins"/>
              </a:rPr>
              <a:t>Saham Establish Growth</a:t>
            </a:r>
          </a:p>
          <a:p>
            <a:pPr marL="342900" indent="-342900">
              <a:lnSpc>
                <a:spcPct val="150000"/>
              </a:lnSpc>
              <a:buFont typeface="+mj-lt"/>
              <a:buAutoNum type="alphaLcPeriod"/>
            </a:pPr>
            <a:r>
              <a:rPr lang="id-ID" sz="4000" dirty="0">
                <a:latin typeface="Poppins"/>
              </a:rPr>
              <a:t>Saham Emerging Growth</a:t>
            </a:r>
          </a:p>
          <a:p>
            <a:pPr marL="342900" indent="-342900">
              <a:lnSpc>
                <a:spcPct val="150000"/>
              </a:lnSpc>
              <a:buFont typeface="+mj-lt"/>
              <a:buAutoNum type="alphaLcPeriod"/>
            </a:pPr>
            <a:r>
              <a:rPr lang="id-ID" sz="4000" dirty="0">
                <a:latin typeface="Poppins"/>
              </a:rPr>
              <a:t>Saham Penny</a:t>
            </a:r>
            <a:endParaRPr lang="en-US" sz="4000" dirty="0">
              <a:latin typeface="Poppins"/>
            </a:endParaRPr>
          </a:p>
        </p:txBody>
      </p:sp>
    </p:spTree>
    <p:extLst>
      <p:ext uri="{BB962C8B-B14F-4D97-AF65-F5344CB8AC3E}">
        <p14:creationId xmlns:p14="http://schemas.microsoft.com/office/powerpoint/2010/main" val="212020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598712" y="12578916"/>
            <a:ext cx="3960440" cy="384720"/>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D2D0E5C6-E7AE-1245-8836-2B598985D4F8}" type="slidenum">
              <a:rPr lang="x-none" altLang="x-none" smtClean="0">
                <a:solidFill>
                  <a:srgbClr val="9B9A9C"/>
                </a:solidFill>
                <a:latin typeface="Dosis" charset="0"/>
                <a:ea typeface="Dosis" charset="0"/>
                <a:cs typeface="Dosis" charset="0"/>
              </a:rPr>
              <a:pPr algn="ctr" eaLnBrk="1">
                <a:defRPr/>
              </a:pPr>
              <a:t>24</a:t>
            </a:fld>
            <a:endParaRPr lang="x-none" altLang="x-none" smtClean="0">
              <a:solidFill>
                <a:srgbClr val="9B9A9C"/>
              </a:solidFill>
              <a:latin typeface="Dosis" charset="0"/>
              <a:ea typeface="Dosis" charset="0"/>
              <a:cs typeface="Dosis" charset="0"/>
            </a:endParaRPr>
          </a:p>
        </p:txBody>
      </p:sp>
      <p:grpSp>
        <p:nvGrpSpPr>
          <p:cNvPr id="3" name="Group 2"/>
          <p:cNvGrpSpPr/>
          <p:nvPr/>
        </p:nvGrpSpPr>
        <p:grpSpPr>
          <a:xfrm>
            <a:off x="1102768" y="1722843"/>
            <a:ext cx="6566224" cy="11823781"/>
            <a:chOff x="2241400" y="1257772"/>
            <a:chExt cx="6566223" cy="11823780"/>
          </a:xfrm>
        </p:grpSpPr>
        <p:sp>
          <p:nvSpPr>
            <p:cNvPr id="9" name="Rectangle 8"/>
            <p:cNvSpPr/>
            <p:nvPr/>
          </p:nvSpPr>
          <p:spPr bwMode="auto">
            <a:xfrm>
              <a:off x="2241400" y="6248913"/>
              <a:ext cx="6566223" cy="6832639"/>
            </a:xfrm>
            <a:prstGeom prst="rect">
              <a:avLst/>
            </a:prstGeom>
            <a:solidFill>
              <a:srgbClr val="FFFFFF"/>
            </a:solidFill>
          </p:spPr>
          <p:txBody>
            <a:bodyPr wrap="square">
              <a:spAutoFit/>
            </a:bodyPr>
            <a:lstStyle/>
            <a:p>
              <a:pPr algn="ctr">
                <a:lnSpc>
                  <a:spcPct val="150000"/>
                </a:lnSpc>
                <a:defRPr/>
              </a:pPr>
              <a:r>
                <a:rPr lang="en-US" sz="4000" dirty="0" err="1">
                  <a:solidFill>
                    <a:srgbClr val="FFC000"/>
                  </a:solidFill>
                  <a:latin typeface="Dosis" charset="0"/>
                  <a:ea typeface="Dosis" charset="0"/>
                  <a:cs typeface="Dosis" charset="0"/>
                </a:rPr>
                <a:t>Melakukan</a:t>
              </a:r>
              <a:r>
                <a:rPr lang="en-US" sz="4000" dirty="0">
                  <a:solidFill>
                    <a:srgbClr val="FFC000"/>
                  </a:solidFill>
                  <a:latin typeface="Dosis" charset="0"/>
                  <a:ea typeface="Dosis" charset="0"/>
                  <a:cs typeface="Dosis" charset="0"/>
                </a:rPr>
                <a:t> self-</a:t>
              </a:r>
              <a:r>
                <a:rPr lang="en-US" sz="4000" dirty="0" err="1">
                  <a:solidFill>
                    <a:srgbClr val="FFC000"/>
                  </a:solidFill>
                  <a:latin typeface="Dosis" charset="0"/>
                  <a:ea typeface="Dosis" charset="0"/>
                  <a:cs typeface="Dosis" charset="0"/>
                </a:rPr>
                <a:t>apprisal</a:t>
              </a:r>
              <a:endParaRPr lang="en-US" sz="4000" dirty="0">
                <a:solidFill>
                  <a:srgbClr val="FFC000"/>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Etika</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Investasi</a:t>
              </a:r>
              <a:endParaRPr lang="en-US" sz="3600" dirty="0">
                <a:solidFill>
                  <a:srgbClr val="555555"/>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Sumber</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Keuangan</a:t>
              </a:r>
              <a:endParaRPr lang="en-US" sz="3600" dirty="0">
                <a:solidFill>
                  <a:srgbClr val="555555"/>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Jangka</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Waktu</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Investasi</a:t>
              </a:r>
              <a:endParaRPr lang="en-US" sz="3600" dirty="0">
                <a:solidFill>
                  <a:srgbClr val="555555"/>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a:solidFill>
                    <a:srgbClr val="555555"/>
                  </a:solidFill>
                  <a:latin typeface="Dosis" charset="0"/>
                  <a:ea typeface="Dosis" charset="0"/>
                  <a:cs typeface="Dosis" charset="0"/>
                </a:rPr>
                <a:t>Feeling </a:t>
              </a:r>
              <a:r>
                <a:rPr lang="en-US" sz="3600" dirty="0" err="1">
                  <a:solidFill>
                    <a:srgbClr val="555555"/>
                  </a:solidFill>
                  <a:latin typeface="Dosis" charset="0"/>
                  <a:ea typeface="Dosis" charset="0"/>
                  <a:cs typeface="Dosis" charset="0"/>
                </a:rPr>
                <a:t>terhadap</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investasi</a:t>
              </a:r>
              <a:r>
                <a:rPr lang="en-US" sz="3600" dirty="0">
                  <a:solidFill>
                    <a:srgbClr val="555555"/>
                  </a:solidFill>
                  <a:latin typeface="Dosis" charset="0"/>
                  <a:ea typeface="Dosis" charset="0"/>
                  <a:cs typeface="Dosis" charset="0"/>
                </a:rPr>
                <a:t> yang </a:t>
              </a:r>
              <a:r>
                <a:rPr lang="en-US" sz="3600" dirty="0" err="1">
                  <a:solidFill>
                    <a:srgbClr val="555555"/>
                  </a:solidFill>
                  <a:latin typeface="Dosis" charset="0"/>
                  <a:ea typeface="Dosis" charset="0"/>
                  <a:cs typeface="Dosis" charset="0"/>
                </a:rPr>
                <a:t>akan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dilakukan</a:t>
              </a:r>
              <a:endParaRPr lang="en-US" sz="3600" dirty="0">
                <a:solidFill>
                  <a:srgbClr val="555555"/>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Bidang</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pengetahuan</a:t>
              </a:r>
              <a:r>
                <a:rPr lang="en-US" sz="3600" dirty="0">
                  <a:solidFill>
                    <a:srgbClr val="555555"/>
                  </a:solidFill>
                  <a:latin typeface="Dosis" charset="0"/>
                  <a:ea typeface="Dosis" charset="0"/>
                  <a:cs typeface="Dosis" charset="0"/>
                </a:rPr>
                <a:t> yang </a:t>
              </a:r>
              <a:r>
                <a:rPr lang="en-US" sz="3600" dirty="0" err="1" smtClean="0">
                  <a:solidFill>
                    <a:srgbClr val="555555"/>
                  </a:solidFill>
                  <a:latin typeface="Dosis" charset="0"/>
                  <a:ea typeface="Dosis" charset="0"/>
                  <a:cs typeface="Dosis" charset="0"/>
                </a:rPr>
                <a:t>dimiliki</a:t>
              </a:r>
              <a:endParaRPr lang="en-US" sz="3600" dirty="0">
                <a:solidFill>
                  <a:srgbClr val="555555"/>
                </a:solidFill>
                <a:latin typeface="Dosis" charset="0"/>
                <a:ea typeface="Dosis" charset="0"/>
                <a:cs typeface="Dosis" charset="0"/>
              </a:endParaRPr>
            </a:p>
          </p:txBody>
        </p:sp>
        <p:graphicFrame>
          <p:nvGraphicFramePr>
            <p:cNvPr id="2" name="Chart 1"/>
            <p:cNvGraphicFramePr/>
            <p:nvPr>
              <p:extLst>
                <p:ext uri="{D42A27DB-BD31-4B8C-83A1-F6EECF244321}">
                  <p14:modId xmlns:p14="http://schemas.microsoft.com/office/powerpoint/2010/main" val="2266286109"/>
                </p:ext>
              </p:extLst>
            </p:nvPr>
          </p:nvGraphicFramePr>
          <p:xfrm>
            <a:off x="2703536" y="1257772"/>
            <a:ext cx="4929186" cy="4436264"/>
          </p:xfrm>
          <a:graphic>
            <a:graphicData uri="http://schemas.openxmlformats.org/drawingml/2006/chart">
              <c:chart xmlns:c="http://schemas.openxmlformats.org/drawingml/2006/chart" xmlns:r="http://schemas.openxmlformats.org/officeDocument/2006/relationships" r:id="rId2"/>
            </a:graphicData>
          </a:graphic>
        </p:graphicFrame>
        <p:sp>
          <p:nvSpPr>
            <p:cNvPr id="64" name="Text Box 3"/>
            <p:cNvSpPr txBox="1">
              <a:spLocks/>
            </p:cNvSpPr>
            <p:nvPr/>
          </p:nvSpPr>
          <p:spPr bwMode="auto">
            <a:xfrm>
              <a:off x="3548857" y="3101090"/>
              <a:ext cx="3168353"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en-US" altLang="x-none" sz="5400" dirty="0">
                  <a:solidFill>
                    <a:schemeClr val="bg2"/>
                  </a:solidFill>
                  <a:latin typeface="Dosis" charset="0"/>
                  <a:ea typeface="Dosis" charset="0"/>
                  <a:cs typeface="Dosis" charset="0"/>
                  <a:sym typeface="Poppins Medium" charset="0"/>
                </a:rPr>
                <a:t>1/3</a:t>
              </a:r>
              <a:endParaRPr lang="x-none" altLang="x-none" sz="5400" dirty="0">
                <a:solidFill>
                  <a:schemeClr val="bg2"/>
                </a:solidFill>
                <a:latin typeface="Dosis" charset="0"/>
                <a:ea typeface="Dosis" charset="0"/>
                <a:cs typeface="Dosis" charset="0"/>
                <a:sym typeface="Poppins Medium" charset="0"/>
              </a:endParaRPr>
            </a:p>
          </p:txBody>
        </p:sp>
      </p:grpSp>
      <p:grpSp>
        <p:nvGrpSpPr>
          <p:cNvPr id="4" name="Group 3"/>
          <p:cNvGrpSpPr/>
          <p:nvPr/>
        </p:nvGrpSpPr>
        <p:grpSpPr>
          <a:xfrm>
            <a:off x="8051656" y="1745432"/>
            <a:ext cx="7610224" cy="11154860"/>
            <a:chOff x="9083468" y="1257772"/>
            <a:chExt cx="6173828" cy="11154859"/>
          </a:xfrm>
        </p:grpSpPr>
        <p:sp>
          <p:nvSpPr>
            <p:cNvPr id="42" name="Rectangle 41"/>
            <p:cNvSpPr/>
            <p:nvPr/>
          </p:nvSpPr>
          <p:spPr bwMode="auto">
            <a:xfrm>
              <a:off x="9083468" y="6226324"/>
              <a:ext cx="6173828" cy="6186307"/>
            </a:xfrm>
            <a:prstGeom prst="rect">
              <a:avLst/>
            </a:prstGeom>
          </p:spPr>
          <p:txBody>
            <a:bodyPr wrap="square">
              <a:spAutoFit/>
            </a:bodyPr>
            <a:lstStyle/>
            <a:p>
              <a:pPr algn="ctr">
                <a:lnSpc>
                  <a:spcPct val="150000"/>
                </a:lnSpc>
                <a:defRPr/>
              </a:pPr>
              <a:r>
                <a:rPr lang="en-US" sz="4000" dirty="0" err="1">
                  <a:solidFill>
                    <a:srgbClr val="FFC000"/>
                  </a:solidFill>
                  <a:latin typeface="Dosis" charset="0"/>
                  <a:ea typeface="Dosis" charset="0"/>
                  <a:cs typeface="Dosis" charset="0"/>
                </a:rPr>
                <a:t>Merancang</a:t>
              </a:r>
              <a:r>
                <a:rPr lang="en-US" sz="4000" dirty="0">
                  <a:solidFill>
                    <a:srgbClr val="FFC000"/>
                  </a:solidFill>
                  <a:latin typeface="Dosis" charset="0"/>
                  <a:ea typeface="Dosis" charset="0"/>
                  <a:cs typeface="Dosis" charset="0"/>
                </a:rPr>
                <a:t> </a:t>
              </a:r>
              <a:r>
                <a:rPr lang="en-US" sz="4000" dirty="0" err="1">
                  <a:solidFill>
                    <a:srgbClr val="FFC000"/>
                  </a:solidFill>
                  <a:latin typeface="Dosis" charset="0"/>
                  <a:ea typeface="Dosis" charset="0"/>
                  <a:cs typeface="Dosis" charset="0"/>
                </a:rPr>
                <a:t>sasaran</a:t>
              </a:r>
              <a:r>
                <a:rPr lang="en-US" sz="4000" dirty="0">
                  <a:solidFill>
                    <a:srgbClr val="FFC000"/>
                  </a:solidFill>
                  <a:latin typeface="Dosis" charset="0"/>
                  <a:ea typeface="Dosis" charset="0"/>
                  <a:cs typeface="Dosis" charset="0"/>
                </a:rPr>
                <a:t> </a:t>
              </a:r>
              <a:r>
                <a:rPr lang="en-US" sz="4000" dirty="0" err="1" smtClean="0">
                  <a:solidFill>
                    <a:srgbClr val="FFC000"/>
                  </a:solidFill>
                  <a:latin typeface="Dosis" charset="0"/>
                  <a:ea typeface="Dosis" charset="0"/>
                  <a:cs typeface="Dosis" charset="0"/>
                </a:rPr>
                <a:t>investasi</a:t>
              </a:r>
              <a:endParaRPr lang="en-US" sz="4000" dirty="0">
                <a:solidFill>
                  <a:srgbClr val="FFC000"/>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smtClean="0">
                  <a:solidFill>
                    <a:srgbClr val="555555"/>
                  </a:solidFill>
                  <a:latin typeface="Dosis" charset="0"/>
                  <a:ea typeface="Dosis" charset="0"/>
                  <a:cs typeface="Dosis" charset="0"/>
                </a:rPr>
                <a:t>Hal </a:t>
              </a:r>
              <a:r>
                <a:rPr lang="en-US" sz="3600" dirty="0">
                  <a:solidFill>
                    <a:srgbClr val="555555"/>
                  </a:solidFill>
                  <a:latin typeface="Dosis" charset="0"/>
                  <a:ea typeface="Dosis" charset="0"/>
                  <a:cs typeface="Dosis" charset="0"/>
                </a:rPr>
                <a:t>yang </a:t>
              </a:r>
              <a:r>
                <a:rPr lang="en-US" sz="3600" dirty="0" err="1">
                  <a:solidFill>
                    <a:srgbClr val="555555"/>
                  </a:solidFill>
                  <a:latin typeface="Dosis" charset="0"/>
                  <a:ea typeface="Dosis" charset="0"/>
                  <a:cs typeface="Dosis" charset="0"/>
                </a:rPr>
                <a:t>perlu</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dipertimbangkan</a:t>
              </a:r>
              <a:r>
                <a:rPr lang="en-US" sz="3600" dirty="0">
                  <a:solidFill>
                    <a:srgbClr val="555555"/>
                  </a:solidFill>
                  <a:latin typeface="Dosis" charset="0"/>
                  <a:ea typeface="Dosis" charset="0"/>
                  <a:cs typeface="Dosis" charset="0"/>
                </a:rPr>
                <a:t>:</a:t>
              </a: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Sumber</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penghasilan</a:t>
              </a:r>
              <a:endParaRPr lang="en-US" sz="3600" dirty="0">
                <a:solidFill>
                  <a:srgbClr val="555555"/>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Kebutuhan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mendesak</a:t>
              </a:r>
              <a:endParaRPr lang="en-US" sz="3600" dirty="0">
                <a:solidFill>
                  <a:srgbClr val="555555"/>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Kebutuhan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jangka</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panjang</a:t>
              </a:r>
              <a:endParaRPr lang="en-US" sz="3600" dirty="0">
                <a:solidFill>
                  <a:srgbClr val="555555"/>
                </a:solidFill>
                <a:latin typeface="Dosis" charset="0"/>
                <a:ea typeface="Dosis" charset="0"/>
                <a:cs typeface="Dosis" charset="0"/>
              </a:endParaRPr>
            </a:p>
            <a:p>
              <a:pPr marL="571500" indent="-571500">
                <a:lnSpc>
                  <a:spcPct val="150000"/>
                </a:lnSpc>
                <a:buFont typeface="Wingdings" panose="05000000000000000000" pitchFamily="2" charset="2"/>
                <a:buChar char="v"/>
                <a:defRPr/>
              </a:pPr>
              <a:r>
                <a:rPr lang="en-US" sz="3600" dirty="0" err="1">
                  <a:solidFill>
                    <a:srgbClr val="555555"/>
                  </a:solidFill>
                  <a:latin typeface="Dosis" charset="0"/>
                  <a:ea typeface="Dosis" charset="0"/>
                  <a:cs typeface="Dosis" charset="0"/>
                </a:rPr>
                <a:t>Evaluasi</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aset</a:t>
              </a:r>
              <a:endParaRPr lang="en-US" sz="3600" dirty="0">
                <a:solidFill>
                  <a:srgbClr val="555555"/>
                </a:solidFill>
                <a:latin typeface="Dosis" charset="0"/>
                <a:ea typeface="Dosis" charset="0"/>
                <a:cs typeface="Dosis" charset="0"/>
              </a:endParaRPr>
            </a:p>
            <a:p>
              <a:pPr marL="571500" indent="-571500" algn="ctr">
                <a:lnSpc>
                  <a:spcPct val="150000"/>
                </a:lnSpc>
                <a:buFont typeface="Wingdings" panose="05000000000000000000" pitchFamily="2" charset="2"/>
                <a:buChar char="v"/>
                <a:defRPr/>
              </a:pPr>
              <a:endParaRPr lang="en-US" sz="4000" dirty="0">
                <a:solidFill>
                  <a:srgbClr val="555555"/>
                </a:solidFill>
                <a:latin typeface="Dosis" charset="0"/>
                <a:ea typeface="Dosis" charset="0"/>
                <a:cs typeface="Dosis" charset="0"/>
              </a:endParaRPr>
            </a:p>
          </p:txBody>
        </p:sp>
        <p:graphicFrame>
          <p:nvGraphicFramePr>
            <p:cNvPr id="62" name="Chart 61"/>
            <p:cNvGraphicFramePr/>
            <p:nvPr>
              <p:extLst>
                <p:ext uri="{D42A27DB-BD31-4B8C-83A1-F6EECF244321}">
                  <p14:modId xmlns:p14="http://schemas.microsoft.com/office/powerpoint/2010/main" val="3061626176"/>
                </p:ext>
              </p:extLst>
            </p:nvPr>
          </p:nvGraphicFramePr>
          <p:xfrm>
            <a:off x="9727407" y="1257772"/>
            <a:ext cx="4929186" cy="4436264"/>
          </p:xfrm>
          <a:graphic>
            <a:graphicData uri="http://schemas.openxmlformats.org/drawingml/2006/chart">
              <c:chart xmlns:c="http://schemas.openxmlformats.org/drawingml/2006/chart" xmlns:r="http://schemas.openxmlformats.org/officeDocument/2006/relationships" r:id="rId3"/>
            </a:graphicData>
          </a:graphic>
        </p:graphicFrame>
        <p:sp>
          <p:nvSpPr>
            <p:cNvPr id="68" name="Text Box 3"/>
            <p:cNvSpPr txBox="1">
              <a:spLocks/>
            </p:cNvSpPr>
            <p:nvPr/>
          </p:nvSpPr>
          <p:spPr bwMode="auto">
            <a:xfrm>
              <a:off x="10607825" y="2972666"/>
              <a:ext cx="3168352"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en-US" altLang="x-none" sz="5400" dirty="0">
                  <a:solidFill>
                    <a:schemeClr val="bg2"/>
                  </a:solidFill>
                  <a:latin typeface="Dosis" charset="0"/>
                  <a:ea typeface="Dosis" charset="0"/>
                  <a:cs typeface="Dosis" charset="0"/>
                  <a:sym typeface="Poppins Medium" charset="0"/>
                </a:rPr>
                <a:t>2/3</a:t>
              </a:r>
              <a:endParaRPr lang="x-none" altLang="x-none" sz="5400" dirty="0">
                <a:solidFill>
                  <a:schemeClr val="bg2"/>
                </a:solidFill>
                <a:latin typeface="Dosis" charset="0"/>
                <a:ea typeface="Dosis" charset="0"/>
                <a:cs typeface="Dosis" charset="0"/>
                <a:sym typeface="Poppins Medium" charset="0"/>
              </a:endParaRPr>
            </a:p>
          </p:txBody>
        </p:sp>
      </p:grpSp>
      <p:grpSp>
        <p:nvGrpSpPr>
          <p:cNvPr id="5" name="Group 4"/>
          <p:cNvGrpSpPr/>
          <p:nvPr/>
        </p:nvGrpSpPr>
        <p:grpSpPr>
          <a:xfrm>
            <a:off x="15912732" y="1779256"/>
            <a:ext cx="7383216" cy="11049028"/>
            <a:chOff x="16785823" y="1262055"/>
            <a:chExt cx="5604609" cy="11049028"/>
          </a:xfrm>
        </p:grpSpPr>
        <p:grpSp>
          <p:nvGrpSpPr>
            <p:cNvPr id="50" name="Group 9"/>
            <p:cNvGrpSpPr>
              <a:grpSpLocks/>
            </p:cNvGrpSpPr>
            <p:nvPr/>
          </p:nvGrpSpPr>
          <p:grpSpPr bwMode="auto">
            <a:xfrm>
              <a:off x="16785823" y="6124775"/>
              <a:ext cx="5604609" cy="6186308"/>
              <a:chOff x="2766218" y="3071907"/>
              <a:chExt cx="5604906" cy="6185114"/>
            </a:xfrm>
          </p:grpSpPr>
          <p:sp>
            <p:nvSpPr>
              <p:cNvPr id="53" name="Rectangle 52"/>
              <p:cNvSpPr/>
              <p:nvPr/>
            </p:nvSpPr>
            <p:spPr bwMode="auto">
              <a:xfrm>
                <a:off x="2766218" y="3071907"/>
                <a:ext cx="5604906" cy="6185114"/>
              </a:xfrm>
              <a:prstGeom prst="rect">
                <a:avLst/>
              </a:prstGeom>
            </p:spPr>
            <p:txBody>
              <a:bodyPr wrap="square">
                <a:spAutoFit/>
              </a:bodyPr>
              <a:lstStyle/>
              <a:p>
                <a:pPr algn="ctr">
                  <a:lnSpc>
                    <a:spcPct val="150000"/>
                  </a:lnSpc>
                  <a:defRPr/>
                </a:pPr>
                <a:r>
                  <a:rPr lang="en-US" sz="4000" dirty="0" err="1">
                    <a:solidFill>
                      <a:srgbClr val="FFC000"/>
                    </a:solidFill>
                    <a:latin typeface="Dosis" charset="0"/>
                    <a:ea typeface="Dosis" charset="0"/>
                    <a:cs typeface="Dosis" charset="0"/>
                  </a:rPr>
                  <a:t>Pertimbangkan</a:t>
                </a:r>
                <a:r>
                  <a:rPr lang="en-US" sz="4000" dirty="0">
                    <a:solidFill>
                      <a:srgbClr val="FFC000"/>
                    </a:solidFill>
                    <a:latin typeface="Dosis" charset="0"/>
                    <a:ea typeface="Dosis" charset="0"/>
                    <a:cs typeface="Dosis" charset="0"/>
                  </a:rPr>
                  <a:t> </a:t>
                </a:r>
                <a:r>
                  <a:rPr lang="en-US" sz="4000" dirty="0" err="1">
                    <a:solidFill>
                      <a:srgbClr val="FFC000"/>
                    </a:solidFill>
                    <a:latin typeface="Dosis" charset="0"/>
                    <a:ea typeface="Dosis" charset="0"/>
                    <a:cs typeface="Dosis" charset="0"/>
                  </a:rPr>
                  <a:t>kembali</a:t>
                </a:r>
                <a:r>
                  <a:rPr lang="en-US" sz="4000" dirty="0">
                    <a:solidFill>
                      <a:srgbClr val="FFC000"/>
                    </a:solidFill>
                    <a:latin typeface="Dosis" charset="0"/>
                    <a:ea typeface="Dosis" charset="0"/>
                    <a:cs typeface="Dosis" charset="0"/>
                  </a:rPr>
                  <a:t> </a:t>
                </a:r>
                <a:r>
                  <a:rPr lang="en-US" sz="4000" dirty="0" err="1">
                    <a:solidFill>
                      <a:srgbClr val="FFC000"/>
                    </a:solidFill>
                    <a:latin typeface="Dosis" charset="0"/>
                    <a:ea typeface="Dosis" charset="0"/>
                    <a:cs typeface="Dosis" charset="0"/>
                  </a:rPr>
                  <a:t>keputusan</a:t>
                </a:r>
                <a:endParaRPr lang="en-US" sz="4000" dirty="0">
                  <a:solidFill>
                    <a:srgbClr val="FFC000"/>
                  </a:solidFill>
                  <a:latin typeface="Dosis" charset="0"/>
                  <a:ea typeface="Dosis" charset="0"/>
                  <a:cs typeface="Dosis" charset="0"/>
                </a:endParaRPr>
              </a:p>
              <a:p>
                <a:pPr>
                  <a:lnSpc>
                    <a:spcPct val="150000"/>
                  </a:lnSpc>
                  <a:defRPr/>
                </a:pPr>
                <a:r>
                  <a:rPr lang="en-US" sz="3600" dirty="0" err="1">
                    <a:solidFill>
                      <a:srgbClr val="555555"/>
                    </a:solidFill>
                    <a:latin typeface="Dosis" charset="0"/>
                    <a:ea typeface="Dosis" charset="0"/>
                    <a:cs typeface="Dosis" charset="0"/>
                  </a:rPr>
                  <a:t>Sebelum</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menjatuhkan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pilihan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untuk</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melakukan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investasi</a:t>
                </a:r>
                <a:r>
                  <a:rPr lang="en-US" sz="3600" dirty="0">
                    <a:solidFill>
                      <a:srgbClr val="555555"/>
                    </a:solidFill>
                    <a:latin typeface="Dosis" charset="0"/>
                    <a:ea typeface="Dosis" charset="0"/>
                    <a:cs typeface="Dosis" charset="0"/>
                  </a:rPr>
                  <a:t> di </a:t>
                </a:r>
                <a:r>
                  <a:rPr lang="en-US" sz="3600" dirty="0" err="1">
                    <a:solidFill>
                      <a:srgbClr val="555555"/>
                    </a:solidFill>
                    <a:latin typeface="Dosis" charset="0"/>
                    <a:ea typeface="Dosis" charset="0"/>
                    <a:cs typeface="Dosis" charset="0"/>
                  </a:rPr>
                  <a:t>reksadana</a:t>
                </a:r>
                <a:r>
                  <a:rPr lang="en-US" sz="3600" dirty="0">
                    <a:solidFill>
                      <a:srgbClr val="555555"/>
                    </a:solidFill>
                    <a:latin typeface="Dosis" charset="0"/>
                    <a:ea typeface="Dosis" charset="0"/>
                    <a:cs typeface="Dosis" charset="0"/>
                  </a:rPr>
                  <a:t> </a:t>
                </a:r>
                <a:r>
                  <a:rPr lang="en-US" sz="3600" dirty="0" err="1" smtClean="0">
                    <a:solidFill>
                      <a:srgbClr val="555555"/>
                    </a:solidFill>
                    <a:latin typeface="Dosis" charset="0"/>
                    <a:ea typeface="Dosis" charset="0"/>
                    <a:cs typeface="Dosis" charset="0"/>
                  </a:rPr>
                  <a:t>sebaiknya</a:t>
                </a:r>
                <a:r>
                  <a:rPr lang="en-US" sz="3600" dirty="0" smtClean="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dipertimbangkan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dan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dipikirkan</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sekali</a:t>
                </a:r>
                <a:r>
                  <a:rPr lang="en-US" sz="3600" dirty="0">
                    <a:solidFill>
                      <a:srgbClr val="555555"/>
                    </a:solidFill>
                    <a:latin typeface="Dosis" charset="0"/>
                    <a:ea typeface="Dosis" charset="0"/>
                    <a:cs typeface="Dosis" charset="0"/>
                  </a:rPr>
                  <a:t> </a:t>
                </a:r>
                <a:r>
                  <a:rPr lang="en-US" sz="3600" dirty="0" err="1">
                    <a:solidFill>
                      <a:srgbClr val="555555"/>
                    </a:solidFill>
                    <a:latin typeface="Dosis" charset="0"/>
                    <a:ea typeface="Dosis" charset="0"/>
                    <a:cs typeface="Dosis" charset="0"/>
                  </a:rPr>
                  <a:t>lagi</a:t>
                </a:r>
                <a:r>
                  <a:rPr lang="en-US" sz="3600" dirty="0">
                    <a:solidFill>
                      <a:srgbClr val="555555"/>
                    </a:solidFill>
                    <a:latin typeface="Dosis" charset="0"/>
                    <a:ea typeface="Dosis" charset="0"/>
                    <a:cs typeface="Dosis" charset="0"/>
                  </a:rPr>
                  <a:t>, </a:t>
                </a:r>
              </a:p>
            </p:txBody>
          </p:sp>
          <p:sp>
            <p:nvSpPr>
              <p:cNvPr id="60" name="Text Box 2"/>
              <p:cNvSpPr txBox="1">
                <a:spLocks/>
              </p:cNvSpPr>
              <p:nvPr/>
            </p:nvSpPr>
            <p:spPr bwMode="auto">
              <a:xfrm>
                <a:off x="3931259" y="7376628"/>
                <a:ext cx="2546486" cy="446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algn="ctr" eaLnBrk="1">
                  <a:defRPr/>
                </a:pPr>
                <a:r>
                  <a:rPr lang="en-US" altLang="x-none" sz="2400" dirty="0">
                    <a:solidFill>
                      <a:schemeClr val="tx1"/>
                    </a:solidFill>
                    <a:latin typeface="Dosis" charset="0"/>
                    <a:ea typeface="Dosis" charset="0"/>
                    <a:cs typeface="Dosis" charset="0"/>
                    <a:sym typeface="Poppins SemiBold" charset="0"/>
                  </a:rPr>
                  <a:t>More Information</a:t>
                </a:r>
                <a:endParaRPr lang="x-none" altLang="x-none" sz="2400" dirty="0">
                  <a:solidFill>
                    <a:schemeClr val="tx1"/>
                  </a:solidFill>
                  <a:latin typeface="Dosis" charset="0"/>
                  <a:ea typeface="Dosis" charset="0"/>
                  <a:cs typeface="Dosis" charset="0"/>
                  <a:sym typeface="Poppins SemiBold" charset="0"/>
                </a:endParaRPr>
              </a:p>
            </p:txBody>
          </p:sp>
        </p:grpSp>
        <p:graphicFrame>
          <p:nvGraphicFramePr>
            <p:cNvPr id="63" name="Chart 62"/>
            <p:cNvGraphicFramePr/>
            <p:nvPr>
              <p:extLst>
                <p:ext uri="{D42A27DB-BD31-4B8C-83A1-F6EECF244321}">
                  <p14:modId xmlns:p14="http://schemas.microsoft.com/office/powerpoint/2010/main" val="4137797314"/>
                </p:ext>
              </p:extLst>
            </p:nvPr>
          </p:nvGraphicFramePr>
          <p:xfrm>
            <a:off x="17119424" y="1262055"/>
            <a:ext cx="4929186" cy="4436264"/>
          </p:xfrm>
          <a:graphic>
            <a:graphicData uri="http://schemas.openxmlformats.org/drawingml/2006/chart">
              <c:chart xmlns:c="http://schemas.openxmlformats.org/drawingml/2006/chart" xmlns:r="http://schemas.openxmlformats.org/officeDocument/2006/relationships" r:id="rId4"/>
            </a:graphicData>
          </a:graphic>
        </p:graphicFrame>
        <p:sp>
          <p:nvSpPr>
            <p:cNvPr id="69" name="Text Box 3"/>
            <p:cNvSpPr txBox="1">
              <a:spLocks/>
            </p:cNvSpPr>
            <p:nvPr/>
          </p:nvSpPr>
          <p:spPr bwMode="auto">
            <a:xfrm>
              <a:off x="18003951" y="2976950"/>
              <a:ext cx="3168352"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en-US" altLang="x-none" sz="5400" dirty="0">
                  <a:solidFill>
                    <a:schemeClr val="bg2"/>
                  </a:solidFill>
                  <a:latin typeface="Dosis" charset="0"/>
                  <a:ea typeface="Dosis" charset="0"/>
                  <a:cs typeface="Dosis" charset="0"/>
                  <a:sym typeface="Poppins Medium" charset="0"/>
                </a:rPr>
                <a:t>3/3</a:t>
              </a:r>
              <a:endParaRPr lang="x-none" altLang="x-none" sz="5400" dirty="0">
                <a:solidFill>
                  <a:schemeClr val="bg2"/>
                </a:solidFill>
                <a:latin typeface="Dosis" charset="0"/>
                <a:ea typeface="Dosis" charset="0"/>
                <a:cs typeface="Dosis" charset="0"/>
                <a:sym typeface="Poppins Medium" charset="0"/>
              </a:endParaRPr>
            </a:p>
          </p:txBody>
        </p:sp>
      </p:grpSp>
      <p:sp>
        <p:nvSpPr>
          <p:cNvPr id="34" name="Text Box 3"/>
          <p:cNvSpPr txBox="1">
            <a:spLocks/>
          </p:cNvSpPr>
          <p:nvPr/>
        </p:nvSpPr>
        <p:spPr bwMode="auto">
          <a:xfrm>
            <a:off x="1030762" y="420433"/>
            <a:ext cx="22410264" cy="1092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7200" dirty="0">
                <a:solidFill>
                  <a:srgbClr val="FFC000"/>
                </a:solidFill>
                <a:latin typeface="Dosis" charset="0"/>
                <a:ea typeface="Dosis" charset="0"/>
                <a:cs typeface="Dosis" charset="0"/>
                <a:sym typeface="Poppins Medium" charset="0"/>
              </a:rPr>
              <a:t>S</a:t>
            </a:r>
            <a:r>
              <a:rPr lang="en-US" altLang="x-none" sz="7200" dirty="0">
                <a:solidFill>
                  <a:schemeClr val="bg2"/>
                </a:solidFill>
                <a:latin typeface="Dosis" charset="0"/>
                <a:ea typeface="Dosis" charset="0"/>
                <a:cs typeface="Dosis" charset="0"/>
                <a:sym typeface="Poppins Medium" charset="0"/>
              </a:rPr>
              <a:t>elf </a:t>
            </a:r>
            <a:r>
              <a:rPr lang="en-US" altLang="x-none" sz="7200" dirty="0">
                <a:solidFill>
                  <a:srgbClr val="FFC000"/>
                </a:solidFill>
                <a:latin typeface="Dosis" charset="0"/>
                <a:ea typeface="Dosis" charset="0"/>
                <a:cs typeface="Dosis" charset="0"/>
                <a:sym typeface="Poppins Medium" charset="0"/>
              </a:rPr>
              <a:t>M</a:t>
            </a:r>
            <a:r>
              <a:rPr lang="en-US" altLang="x-none" sz="7200" dirty="0">
                <a:solidFill>
                  <a:schemeClr val="bg2"/>
                </a:solidFill>
                <a:latin typeface="Dosis" charset="0"/>
                <a:ea typeface="Dosis" charset="0"/>
                <a:cs typeface="Dosis" charset="0"/>
                <a:sym typeface="Poppins Medium" charset="0"/>
              </a:rPr>
              <a:t>anagement </a:t>
            </a:r>
            <a:r>
              <a:rPr lang="en-US" altLang="x-none" sz="7200" dirty="0" err="1">
                <a:solidFill>
                  <a:schemeClr val="bg2"/>
                </a:solidFill>
                <a:latin typeface="Dosis" charset="0"/>
                <a:ea typeface="Dosis" charset="0"/>
                <a:cs typeface="Dosis" charset="0"/>
                <a:sym typeface="Poppins Medium" charset="0"/>
              </a:rPr>
              <a:t>sebelum</a:t>
            </a:r>
            <a:r>
              <a:rPr lang="en-US" altLang="x-none" sz="7200" dirty="0">
                <a:solidFill>
                  <a:schemeClr val="bg2"/>
                </a:solidFill>
                <a:latin typeface="Dosis" charset="0"/>
                <a:ea typeface="Dosis" charset="0"/>
                <a:cs typeface="Dosis" charset="0"/>
                <a:sym typeface="Poppins Medium" charset="0"/>
              </a:rPr>
              <a:t> </a:t>
            </a:r>
            <a:r>
              <a:rPr lang="en-US" altLang="x-none" sz="7200" dirty="0" err="1">
                <a:solidFill>
                  <a:srgbClr val="FFC000"/>
                </a:solidFill>
                <a:latin typeface="Dosis" charset="0"/>
                <a:ea typeface="Dosis" charset="0"/>
                <a:cs typeface="Dosis" charset="0"/>
                <a:sym typeface="Poppins Medium" charset="0"/>
              </a:rPr>
              <a:t>M</a:t>
            </a:r>
            <a:r>
              <a:rPr lang="en-US" altLang="x-none" sz="7200" dirty="0" err="1">
                <a:solidFill>
                  <a:schemeClr val="bg2"/>
                </a:solidFill>
                <a:latin typeface="Dosis" charset="0"/>
                <a:ea typeface="Dosis" charset="0"/>
                <a:cs typeface="Dosis" charset="0"/>
                <a:sym typeface="Poppins Medium" charset="0"/>
              </a:rPr>
              <a:t>elakukan</a:t>
            </a:r>
            <a:r>
              <a:rPr lang="en-US" altLang="x-none" sz="7200" dirty="0">
                <a:solidFill>
                  <a:schemeClr val="bg2"/>
                </a:solidFill>
                <a:latin typeface="Dosis" charset="0"/>
                <a:ea typeface="Dosis" charset="0"/>
                <a:cs typeface="Dosis" charset="0"/>
                <a:sym typeface="Poppins Medium" charset="0"/>
              </a:rPr>
              <a:t> </a:t>
            </a:r>
            <a:r>
              <a:rPr lang="en-US" altLang="x-none" sz="7200" dirty="0" err="1">
                <a:solidFill>
                  <a:srgbClr val="FFC000"/>
                </a:solidFill>
                <a:latin typeface="Dosis" charset="0"/>
                <a:ea typeface="Dosis" charset="0"/>
                <a:cs typeface="Dosis" charset="0"/>
                <a:sym typeface="Poppins Medium" charset="0"/>
              </a:rPr>
              <a:t>I</a:t>
            </a:r>
            <a:r>
              <a:rPr lang="en-US" altLang="x-none" sz="7200" dirty="0" err="1">
                <a:solidFill>
                  <a:schemeClr val="bg2"/>
                </a:solidFill>
                <a:latin typeface="Dosis" charset="0"/>
                <a:ea typeface="Dosis" charset="0"/>
                <a:cs typeface="Dosis" charset="0"/>
                <a:sym typeface="Poppins Medium" charset="0"/>
              </a:rPr>
              <a:t>nvestasi</a:t>
            </a:r>
            <a:endParaRPr lang="x-none" altLang="x-none" sz="7200" dirty="0">
              <a:solidFill>
                <a:schemeClr val="bg2"/>
              </a:solidFill>
              <a:latin typeface="Dosis" charset="0"/>
              <a:ea typeface="Dosis" charset="0"/>
              <a:cs typeface="Dosis" charset="0"/>
              <a:sym typeface="Poppins Medium" charset="0"/>
            </a:endParaRPr>
          </a:p>
        </p:txBody>
      </p:sp>
    </p:spTree>
    <p:extLst>
      <p:ext uri="{BB962C8B-B14F-4D97-AF65-F5344CB8AC3E}">
        <p14:creationId xmlns:p14="http://schemas.microsoft.com/office/powerpoint/2010/main" val="595180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Oval 29"/>
          <p:cNvSpPr>
            <a:spLocks noChangeArrowheads="1"/>
          </p:cNvSpPr>
          <p:nvPr/>
        </p:nvSpPr>
        <p:spPr bwMode="auto">
          <a:xfrm>
            <a:off x="3406777" y="-116507"/>
            <a:ext cx="5761038" cy="540990"/>
          </a:xfrm>
          <a:prstGeom prst="ellipse">
            <a:avLst/>
          </a:prstGeom>
          <a:solidFill>
            <a:srgbClr val="3A3A3A">
              <a:alpha val="43137"/>
            </a:srgb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38100" tIns="38100" rIns="38100" bIns="38100" anchor="ctr">
            <a:spAutoFit/>
          </a:bodyPr>
          <a:lstStyle/>
          <a:p>
            <a:pPr eaLnBrk="1"/>
            <a:endParaRPr lang="en-US" altLang="x-none"/>
          </a:p>
        </p:txBody>
      </p:sp>
      <p:grpSp>
        <p:nvGrpSpPr>
          <p:cNvPr id="7" name="Group 6"/>
          <p:cNvGrpSpPr/>
          <p:nvPr/>
        </p:nvGrpSpPr>
        <p:grpSpPr>
          <a:xfrm>
            <a:off x="12704111" y="1571637"/>
            <a:ext cx="9569010" cy="11682302"/>
            <a:chOff x="12321028" y="1260968"/>
            <a:chExt cx="9569010" cy="11682302"/>
          </a:xfrm>
        </p:grpSpPr>
        <p:sp>
          <p:nvSpPr>
            <p:cNvPr id="2" name="Rectangle 1"/>
            <p:cNvSpPr/>
            <p:nvPr/>
          </p:nvSpPr>
          <p:spPr>
            <a:xfrm>
              <a:off x="12321028" y="3617640"/>
              <a:ext cx="8751888" cy="9325630"/>
            </a:xfrm>
            <a:prstGeom prst="rect">
              <a:avLst/>
            </a:prstGeom>
          </p:spPr>
          <p:txBody>
            <a:bodyPr>
              <a:spAutoFit/>
            </a:bodyPr>
            <a:lstStyle/>
            <a:p>
              <a:pPr marL="514350" indent="-514350">
                <a:lnSpc>
                  <a:spcPct val="150000"/>
                </a:lnSpc>
                <a:buClr>
                  <a:srgbClr val="FFC000"/>
                </a:buClr>
                <a:buFont typeface="+mj-lt"/>
                <a:buAutoNum type="arabicPeriod"/>
                <a:defRPr/>
              </a:pPr>
              <a:r>
                <a:rPr lang="en-US" sz="4000" dirty="0" err="1">
                  <a:solidFill>
                    <a:schemeClr val="tx2"/>
                  </a:solidFill>
                  <a:latin typeface="Dosis" charset="0"/>
                  <a:ea typeface="Dosis" charset="0"/>
                  <a:cs typeface="Dosis" charset="0"/>
                </a:rPr>
                <a:t>Investasi</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dikelola</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manajemen</a:t>
              </a:r>
              <a:r>
                <a:rPr lang="en-US" sz="4000" dirty="0">
                  <a:solidFill>
                    <a:schemeClr val="tx2"/>
                  </a:solidFill>
                  <a:latin typeface="Dosis" charset="0"/>
                  <a:ea typeface="Dosis" charset="0"/>
                  <a:cs typeface="Dosis" charset="0"/>
                </a:rPr>
                <a:t> yang professional</a:t>
              </a:r>
            </a:p>
            <a:p>
              <a:pPr marL="514350" indent="-514350">
                <a:lnSpc>
                  <a:spcPct val="150000"/>
                </a:lnSpc>
                <a:buClr>
                  <a:srgbClr val="FFC000"/>
                </a:buClr>
                <a:buFont typeface="+mj-lt"/>
                <a:buAutoNum type="arabicPeriod"/>
                <a:defRPr/>
              </a:pPr>
              <a:r>
                <a:rPr lang="en-US" sz="4000" dirty="0">
                  <a:solidFill>
                    <a:schemeClr val="tx2"/>
                  </a:solidFill>
                  <a:latin typeface="Dosis" charset="0"/>
                  <a:ea typeface="Dosis" charset="0"/>
                  <a:cs typeface="Dosis" charset="0"/>
                </a:rPr>
                <a:t>Batas minimum </a:t>
              </a:r>
              <a:r>
                <a:rPr lang="en-US" sz="4000" dirty="0" err="1" smtClean="0">
                  <a:solidFill>
                    <a:schemeClr val="tx2"/>
                  </a:solidFill>
                  <a:latin typeface="Dosis" charset="0"/>
                  <a:ea typeface="Dosis" charset="0"/>
                  <a:cs typeface="Dosis" charset="0"/>
                </a:rPr>
                <a:t>investasi</a:t>
              </a:r>
              <a:r>
                <a:rPr lang="en-US" sz="4000" dirty="0" smtClean="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rendah</a:t>
              </a:r>
              <a:endParaRPr lang="en-US" sz="4000" dirty="0">
                <a:solidFill>
                  <a:schemeClr val="tx2"/>
                </a:solidFill>
                <a:latin typeface="Dosis" charset="0"/>
                <a:ea typeface="Dosis" charset="0"/>
                <a:cs typeface="Dosis" charset="0"/>
              </a:endParaRPr>
            </a:p>
            <a:p>
              <a:pPr marL="514350" indent="-514350">
                <a:lnSpc>
                  <a:spcPct val="150000"/>
                </a:lnSpc>
                <a:buClr>
                  <a:srgbClr val="FFC000"/>
                </a:buClr>
                <a:buFont typeface="+mj-lt"/>
                <a:buAutoNum type="arabicPeriod"/>
                <a:defRPr/>
              </a:pPr>
              <a:r>
                <a:rPr lang="en-US" sz="4000" dirty="0" err="1">
                  <a:solidFill>
                    <a:schemeClr val="tx2"/>
                  </a:solidFill>
                  <a:latin typeface="Dosis" charset="0"/>
                  <a:ea typeface="Dosis" charset="0"/>
                  <a:cs typeface="Dosis" charset="0"/>
                </a:rPr>
                <a:t>Kemudahan</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cara</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pembelian</a:t>
              </a:r>
              <a:r>
                <a:rPr lang="en-US" sz="4000" dirty="0">
                  <a:solidFill>
                    <a:schemeClr val="tx2"/>
                  </a:solidFill>
                  <a:latin typeface="Dosis" charset="0"/>
                  <a:ea typeface="Dosis" charset="0"/>
                  <a:cs typeface="Dosis" charset="0"/>
                </a:rPr>
                <a:t> </a:t>
              </a:r>
            </a:p>
            <a:p>
              <a:pPr marL="514350" indent="-514350">
                <a:lnSpc>
                  <a:spcPct val="150000"/>
                </a:lnSpc>
                <a:buClr>
                  <a:srgbClr val="FFC000"/>
                </a:buClr>
                <a:buFont typeface="+mj-lt"/>
                <a:buAutoNum type="arabicPeriod"/>
                <a:defRPr/>
              </a:pPr>
              <a:r>
                <a:rPr lang="en-US" sz="4000" dirty="0" err="1">
                  <a:solidFill>
                    <a:schemeClr val="tx2"/>
                  </a:solidFill>
                  <a:latin typeface="Dosis" charset="0"/>
                  <a:ea typeface="Dosis" charset="0"/>
                  <a:cs typeface="Dosis" charset="0"/>
                </a:rPr>
                <a:t>Biaya</a:t>
              </a:r>
              <a:r>
                <a:rPr lang="en-US" sz="4000" dirty="0">
                  <a:solidFill>
                    <a:schemeClr val="tx2"/>
                  </a:solidFill>
                  <a:latin typeface="Dosis" charset="0"/>
                  <a:ea typeface="Dosis" charset="0"/>
                  <a:cs typeface="Dosis" charset="0"/>
                </a:rPr>
                <a:t> yang </a:t>
              </a:r>
              <a:r>
                <a:rPr lang="en-US" sz="4000" dirty="0" err="1">
                  <a:solidFill>
                    <a:schemeClr val="tx2"/>
                  </a:solidFill>
                  <a:latin typeface="Dosis" charset="0"/>
                  <a:ea typeface="Dosis" charset="0"/>
                  <a:cs typeface="Dosis" charset="0"/>
                </a:rPr>
                <a:t>ringan</a:t>
              </a:r>
              <a:endParaRPr lang="en-US" sz="4000" dirty="0">
                <a:solidFill>
                  <a:schemeClr val="tx2"/>
                </a:solidFill>
                <a:latin typeface="Dosis" charset="0"/>
                <a:ea typeface="Dosis" charset="0"/>
                <a:cs typeface="Dosis" charset="0"/>
              </a:endParaRPr>
            </a:p>
            <a:p>
              <a:pPr marL="514350" indent="-514350">
                <a:lnSpc>
                  <a:spcPct val="150000"/>
                </a:lnSpc>
                <a:buClr>
                  <a:srgbClr val="FFC000"/>
                </a:buClr>
                <a:buFont typeface="+mj-lt"/>
                <a:buAutoNum type="arabicPeriod"/>
                <a:defRPr/>
              </a:pPr>
              <a:r>
                <a:rPr lang="en-US" sz="4000" dirty="0" err="1">
                  <a:solidFill>
                    <a:schemeClr val="tx2"/>
                  </a:solidFill>
                  <a:latin typeface="Dosis" charset="0"/>
                  <a:ea typeface="Dosis" charset="0"/>
                  <a:cs typeface="Dosis" charset="0"/>
                </a:rPr>
                <a:t>Risiko</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investasi</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rendah</a:t>
              </a:r>
              <a:endParaRPr lang="en-US" sz="4000" dirty="0">
                <a:solidFill>
                  <a:schemeClr val="tx2"/>
                </a:solidFill>
                <a:latin typeface="Dosis" charset="0"/>
                <a:ea typeface="Dosis" charset="0"/>
                <a:cs typeface="Dosis" charset="0"/>
              </a:endParaRPr>
            </a:p>
            <a:p>
              <a:pPr marL="514350" indent="-514350">
                <a:lnSpc>
                  <a:spcPct val="150000"/>
                </a:lnSpc>
                <a:buClr>
                  <a:srgbClr val="FFC000"/>
                </a:buClr>
                <a:buFont typeface="+mj-lt"/>
                <a:buAutoNum type="arabicPeriod"/>
                <a:defRPr/>
              </a:pPr>
              <a:r>
                <a:rPr lang="en-US" sz="4000" dirty="0">
                  <a:solidFill>
                    <a:schemeClr val="tx2"/>
                  </a:solidFill>
                  <a:latin typeface="Dosis" charset="0"/>
                  <a:ea typeface="Dosis" charset="0"/>
                  <a:cs typeface="Dosis" charset="0"/>
                </a:rPr>
                <a:t>Cara </a:t>
              </a:r>
              <a:r>
                <a:rPr lang="en-US" sz="4000" dirty="0" err="1">
                  <a:solidFill>
                    <a:schemeClr val="tx2"/>
                  </a:solidFill>
                  <a:latin typeface="Dosis" charset="0"/>
                  <a:ea typeface="Dosis" charset="0"/>
                  <a:cs typeface="Dosis" charset="0"/>
                </a:rPr>
                <a:t>investasi</a:t>
              </a:r>
              <a:r>
                <a:rPr lang="en-US" sz="4000" dirty="0">
                  <a:solidFill>
                    <a:schemeClr val="tx2"/>
                  </a:solidFill>
                  <a:latin typeface="Dosis" charset="0"/>
                  <a:ea typeface="Dosis" charset="0"/>
                  <a:cs typeface="Dosis" charset="0"/>
                </a:rPr>
                <a:t> yang </a:t>
              </a:r>
              <a:r>
                <a:rPr lang="en-US" sz="4000" dirty="0" err="1">
                  <a:solidFill>
                    <a:schemeClr val="tx2"/>
                  </a:solidFill>
                  <a:latin typeface="Dosis" charset="0"/>
                  <a:ea typeface="Dosis" charset="0"/>
                  <a:cs typeface="Dosis" charset="0"/>
                </a:rPr>
                <a:t>fleksibel</a:t>
              </a:r>
              <a:endParaRPr lang="en-US" sz="4000" dirty="0">
                <a:solidFill>
                  <a:schemeClr val="tx2"/>
                </a:solidFill>
                <a:latin typeface="Dosis" charset="0"/>
                <a:ea typeface="Dosis" charset="0"/>
                <a:cs typeface="Dosis" charset="0"/>
              </a:endParaRPr>
            </a:p>
            <a:p>
              <a:pPr marL="514350" indent="-514350">
                <a:lnSpc>
                  <a:spcPct val="150000"/>
                </a:lnSpc>
                <a:buClr>
                  <a:srgbClr val="FFC000"/>
                </a:buClr>
                <a:buFont typeface="+mj-lt"/>
                <a:buAutoNum type="arabicPeriod"/>
                <a:defRPr/>
              </a:pPr>
              <a:r>
                <a:rPr lang="en-US" sz="4000" dirty="0" err="1">
                  <a:solidFill>
                    <a:schemeClr val="tx2"/>
                  </a:solidFill>
                  <a:latin typeface="Dosis" charset="0"/>
                  <a:ea typeface="Dosis" charset="0"/>
                  <a:cs typeface="Dosis" charset="0"/>
                </a:rPr>
                <a:t>Kemudahan</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menjual</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kembali</a:t>
              </a:r>
              <a:endParaRPr lang="en-US" sz="4000" dirty="0">
                <a:solidFill>
                  <a:schemeClr val="tx2"/>
                </a:solidFill>
                <a:latin typeface="Dosis" charset="0"/>
                <a:ea typeface="Dosis" charset="0"/>
                <a:cs typeface="Dosis" charset="0"/>
              </a:endParaRPr>
            </a:p>
            <a:p>
              <a:pPr marL="514350" indent="-514350">
                <a:lnSpc>
                  <a:spcPct val="150000"/>
                </a:lnSpc>
                <a:buClr>
                  <a:srgbClr val="FFC000"/>
                </a:buClr>
                <a:buFont typeface="+mj-lt"/>
                <a:buAutoNum type="arabicPeriod"/>
                <a:defRPr/>
              </a:pPr>
              <a:r>
                <a:rPr lang="en-US" sz="4000" dirty="0" err="1">
                  <a:solidFill>
                    <a:schemeClr val="tx2"/>
                  </a:solidFill>
                  <a:latin typeface="Dosis" charset="0"/>
                  <a:ea typeface="Dosis" charset="0"/>
                  <a:cs typeface="Dosis" charset="0"/>
                </a:rPr>
                <a:t>Perlindungan</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pemerintah</a:t>
              </a:r>
              <a:endParaRPr lang="en-US" sz="4000" dirty="0">
                <a:solidFill>
                  <a:schemeClr val="tx2"/>
                </a:solidFill>
                <a:latin typeface="Dosis" charset="0"/>
                <a:ea typeface="Dosis" charset="0"/>
                <a:cs typeface="Dosis" charset="0"/>
              </a:endParaRPr>
            </a:p>
            <a:p>
              <a:pPr marL="514350" indent="-514350">
                <a:lnSpc>
                  <a:spcPct val="150000"/>
                </a:lnSpc>
                <a:buClr>
                  <a:srgbClr val="FFC000"/>
                </a:buClr>
                <a:buFont typeface="+mj-lt"/>
                <a:buAutoNum type="arabicPeriod"/>
                <a:defRPr/>
              </a:pPr>
              <a:r>
                <a:rPr lang="en-US" sz="4000" dirty="0" err="1">
                  <a:solidFill>
                    <a:schemeClr val="tx2"/>
                  </a:solidFill>
                  <a:latin typeface="Dosis" charset="0"/>
                  <a:ea typeface="Dosis" charset="0"/>
                  <a:cs typeface="Dosis" charset="0"/>
                </a:rPr>
                <a:t>Mudah</a:t>
              </a:r>
              <a:r>
                <a:rPr lang="en-US" sz="4000" dirty="0">
                  <a:solidFill>
                    <a:schemeClr val="tx2"/>
                  </a:solidFill>
                  <a:latin typeface="Dosis" charset="0"/>
                  <a:ea typeface="Dosis" charset="0"/>
                  <a:cs typeface="Dosis" charset="0"/>
                </a:rPr>
                <a:t> </a:t>
              </a:r>
              <a:r>
                <a:rPr lang="en-US" sz="4000" dirty="0" err="1">
                  <a:solidFill>
                    <a:schemeClr val="tx2"/>
                  </a:solidFill>
                  <a:latin typeface="Dosis" charset="0"/>
                  <a:ea typeface="Dosis" charset="0"/>
                  <a:cs typeface="Dosis" charset="0"/>
                </a:rPr>
                <a:t>dipantau</a:t>
              </a:r>
              <a:endParaRPr lang="en-US" sz="4000" dirty="0">
                <a:solidFill>
                  <a:schemeClr val="tx2"/>
                </a:solidFill>
                <a:latin typeface="Dosis" charset="0"/>
                <a:ea typeface="Dosis" charset="0"/>
                <a:cs typeface="Dosis" charset="0"/>
              </a:endParaRPr>
            </a:p>
          </p:txBody>
        </p:sp>
        <p:sp>
          <p:nvSpPr>
            <p:cNvPr id="4" name="Text Box 3"/>
            <p:cNvSpPr txBox="1">
              <a:spLocks/>
            </p:cNvSpPr>
            <p:nvPr/>
          </p:nvSpPr>
          <p:spPr bwMode="auto">
            <a:xfrm>
              <a:off x="12457113" y="1260968"/>
              <a:ext cx="943292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6600" dirty="0" err="1">
                  <a:solidFill>
                    <a:schemeClr val="tx1"/>
                  </a:solidFill>
                  <a:latin typeface="Dosis" charset="0"/>
                  <a:ea typeface="Dosis" charset="0"/>
                  <a:cs typeface="Dosis" charset="0"/>
                  <a:sym typeface="Poppins Medium" charset="0"/>
                </a:rPr>
                <a:t>Keuntungan</a:t>
              </a:r>
              <a:r>
                <a:rPr lang="en-US" altLang="x-none" sz="6600" dirty="0">
                  <a:solidFill>
                    <a:schemeClr val="tx1"/>
                  </a:solidFill>
                  <a:latin typeface="Dosis" charset="0"/>
                  <a:ea typeface="Dosis" charset="0"/>
                  <a:cs typeface="Dosis" charset="0"/>
                  <a:sym typeface="Poppins Medium" charset="0"/>
                </a:rPr>
                <a:t> </a:t>
              </a:r>
              <a:r>
                <a:rPr lang="en-US" altLang="x-none" sz="6600" dirty="0" err="1">
                  <a:solidFill>
                    <a:schemeClr val="tx1"/>
                  </a:solidFill>
                  <a:latin typeface="Dosis" charset="0"/>
                  <a:ea typeface="Dosis" charset="0"/>
                  <a:cs typeface="Dosis" charset="0"/>
                  <a:sym typeface="Poppins Medium" charset="0"/>
                </a:rPr>
                <a:t>Melakukan</a:t>
              </a:r>
              <a:r>
                <a:rPr lang="en-US" altLang="x-none" sz="6600" dirty="0">
                  <a:solidFill>
                    <a:schemeClr val="tx1"/>
                  </a:solidFill>
                  <a:latin typeface="Dosis" charset="0"/>
                  <a:ea typeface="Dosis" charset="0"/>
                  <a:cs typeface="Dosis" charset="0"/>
                  <a:sym typeface="Poppins Medium" charset="0"/>
                </a:rPr>
                <a:t> </a:t>
              </a:r>
              <a:r>
                <a:rPr lang="en-US" altLang="x-none" sz="6600" dirty="0" err="1">
                  <a:solidFill>
                    <a:schemeClr val="tx1"/>
                  </a:solidFill>
                  <a:latin typeface="Dosis" charset="0"/>
                  <a:ea typeface="Dosis" charset="0"/>
                  <a:cs typeface="Dosis" charset="0"/>
                  <a:sym typeface="Poppins Medium" charset="0"/>
                </a:rPr>
                <a:t>Investasi</a:t>
              </a:r>
              <a:r>
                <a:rPr lang="en-US" altLang="x-none" sz="6600" dirty="0">
                  <a:solidFill>
                    <a:schemeClr val="tx1"/>
                  </a:solidFill>
                  <a:latin typeface="Dosis" charset="0"/>
                  <a:ea typeface="Dosis" charset="0"/>
                  <a:cs typeface="Dosis" charset="0"/>
                  <a:sym typeface="Poppins Medium" charset="0"/>
                </a:rPr>
                <a:t> </a:t>
              </a:r>
              <a:r>
                <a:rPr lang="en-US" altLang="x-none" sz="6600" dirty="0" err="1">
                  <a:solidFill>
                    <a:schemeClr val="tx1"/>
                  </a:solidFill>
                  <a:latin typeface="Dosis" charset="0"/>
                  <a:ea typeface="Dosis" charset="0"/>
                  <a:cs typeface="Dosis" charset="0"/>
                  <a:sym typeface="Poppins Medium" charset="0"/>
                </a:rPr>
                <a:t>Reksadana</a:t>
              </a:r>
              <a:endParaRPr lang="x-none" altLang="x-none" sz="6600" dirty="0">
                <a:solidFill>
                  <a:schemeClr val="tx1"/>
                </a:solidFill>
                <a:latin typeface="Dosis" charset="0"/>
                <a:ea typeface="Dosis" charset="0"/>
                <a:cs typeface="Dosis" charset="0"/>
                <a:sym typeface="Poppins Medium" charset="0"/>
              </a:endParaRPr>
            </a:p>
          </p:txBody>
        </p:sp>
      </p:grpSp>
      <p:sp>
        <p:nvSpPr>
          <p:cNvPr id="18" name="Rectangle 17"/>
          <p:cNvSpPr/>
          <p:nvPr/>
        </p:nvSpPr>
        <p:spPr bwMode="auto">
          <a:xfrm>
            <a:off x="526976" y="12116880"/>
            <a:ext cx="4176192" cy="1599120"/>
          </a:xfrm>
          <a:prstGeom prst="rect">
            <a:avLst/>
          </a:prstGeom>
          <a:solidFill>
            <a:srgbClr val="3B3B39"/>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3" name="Oval 2"/>
          <p:cNvSpPr/>
          <p:nvPr/>
        </p:nvSpPr>
        <p:spPr bwMode="auto">
          <a:xfrm>
            <a:off x="1950650" y="3302874"/>
            <a:ext cx="6048672" cy="5715366"/>
          </a:xfrm>
          <a:prstGeom prst="ellipse">
            <a:avLst/>
          </a:prstGeom>
          <a:solidFill>
            <a:srgbClr val="DADAD8"/>
          </a:solid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marL="0" marR="0" indent="0" algn="l" defTabSz="825500" rtl="0" eaLnBrk="1" fontAlgn="base" latinLnBrk="0" hangingPunct="0">
              <a:lnSpc>
                <a:spcPct val="100000"/>
              </a:lnSpc>
              <a:spcBef>
                <a:spcPct val="0"/>
              </a:spcBef>
              <a:spcAft>
                <a:spcPct val="0"/>
              </a:spcAft>
              <a:buClrTx/>
              <a:buSzTx/>
              <a:buFontTx/>
              <a:buNone/>
              <a:tabLst/>
            </a:pPr>
            <a:endParaRPr kumimoji="0" lang="id-ID" sz="2000" b="0" i="0" u="none" strike="noStrike" cap="none" normalizeH="0" baseline="0">
              <a:ln>
                <a:noFill/>
              </a:ln>
              <a:solidFill>
                <a:srgbClr val="74808C"/>
              </a:solidFill>
              <a:effectLst/>
              <a:latin typeface="Poppins" charset="0"/>
              <a:ea typeface="Poppins" charset="0"/>
              <a:cs typeface="Poppins" charset="0"/>
              <a:sym typeface="Poppins" charset="0"/>
            </a:endParaRPr>
          </a:p>
        </p:txBody>
      </p:sp>
      <p:grpSp>
        <p:nvGrpSpPr>
          <p:cNvPr id="15" name="Group 14"/>
          <p:cNvGrpSpPr/>
          <p:nvPr/>
        </p:nvGrpSpPr>
        <p:grpSpPr>
          <a:xfrm>
            <a:off x="-913456" y="548227"/>
            <a:ext cx="12368213" cy="12368213"/>
            <a:chOff x="88900" y="279400"/>
            <a:chExt cx="12368213" cy="12368213"/>
          </a:xfrm>
        </p:grpSpPr>
        <p:sp>
          <p:nvSpPr>
            <p:cNvPr id="16" name="Oval 11"/>
            <p:cNvSpPr>
              <a:spLocks noChangeArrowheads="1"/>
            </p:cNvSpPr>
            <p:nvPr/>
          </p:nvSpPr>
          <p:spPr bwMode="auto">
            <a:xfrm>
              <a:off x="2681288" y="2860675"/>
              <a:ext cx="7207250" cy="7205663"/>
            </a:xfrm>
            <a:prstGeom prst="ellipse">
              <a:avLst/>
            </a:prstGeom>
            <a:solidFill>
              <a:srgbClr val="3A3A3A">
                <a:alpha val="18823"/>
              </a:srgb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38100" tIns="38100" rIns="38100" bIns="38100" anchor="ctr">
              <a:spAutoFit/>
            </a:bodyPr>
            <a:lstStyle/>
            <a:p>
              <a:pPr eaLnBrk="1"/>
              <a:endParaRPr lang="en-US" altLang="x-none"/>
            </a:p>
          </p:txBody>
        </p:sp>
        <p:sp>
          <p:nvSpPr>
            <p:cNvPr id="19" name="Oval 12"/>
            <p:cNvSpPr>
              <a:spLocks noChangeArrowheads="1"/>
            </p:cNvSpPr>
            <p:nvPr/>
          </p:nvSpPr>
          <p:spPr bwMode="auto">
            <a:xfrm>
              <a:off x="1673225" y="1822450"/>
              <a:ext cx="9223375" cy="9223375"/>
            </a:xfrm>
            <a:prstGeom prst="ellipse">
              <a:avLst/>
            </a:prstGeom>
            <a:solidFill>
              <a:srgbClr val="3A3A3A">
                <a:alpha val="18823"/>
              </a:srgb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38100" tIns="38100" rIns="38100" bIns="38100" anchor="ctr">
              <a:spAutoFit/>
            </a:bodyPr>
            <a:lstStyle/>
            <a:p>
              <a:pPr eaLnBrk="1"/>
              <a:endParaRPr lang="en-US" altLang="x-none"/>
            </a:p>
          </p:txBody>
        </p:sp>
        <p:sp>
          <p:nvSpPr>
            <p:cNvPr id="20" name="Oval 13"/>
            <p:cNvSpPr>
              <a:spLocks noChangeArrowheads="1"/>
            </p:cNvSpPr>
            <p:nvPr/>
          </p:nvSpPr>
          <p:spPr bwMode="auto">
            <a:xfrm>
              <a:off x="88900" y="279400"/>
              <a:ext cx="12368213" cy="12368213"/>
            </a:xfrm>
            <a:prstGeom prst="ellipse">
              <a:avLst/>
            </a:prstGeom>
            <a:solidFill>
              <a:srgbClr val="3A3A3A">
                <a:alpha val="18823"/>
              </a:srgb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38100" tIns="38100" rIns="38100" bIns="38100" anchor="ctr">
              <a:spAutoFit/>
            </a:bodyPr>
            <a:lstStyle/>
            <a:p>
              <a:pPr eaLnBrk="1"/>
              <a:endParaRPr lang="en-US" altLang="x-none"/>
            </a:p>
          </p:txBody>
        </p:sp>
      </p:grpSp>
      <p:sp>
        <p:nvSpPr>
          <p:cNvPr id="17" name="Shape"/>
          <p:cNvSpPr/>
          <p:nvPr/>
        </p:nvSpPr>
        <p:spPr>
          <a:xfrm>
            <a:off x="3230579" y="4625752"/>
            <a:ext cx="3488814" cy="2725292"/>
          </a:xfrm>
          <a:custGeom>
            <a:avLst/>
            <a:gdLst/>
            <a:ahLst/>
            <a:cxnLst>
              <a:cxn ang="0">
                <a:pos x="wd2" y="hd2"/>
              </a:cxn>
              <a:cxn ang="5400000">
                <a:pos x="wd2" y="hd2"/>
              </a:cxn>
              <a:cxn ang="10800000">
                <a:pos x="wd2" y="hd2"/>
              </a:cxn>
              <a:cxn ang="16200000">
                <a:pos x="wd2" y="hd2"/>
              </a:cxn>
            </a:cxnLst>
            <a:rect l="0" t="0" r="r" b="b"/>
            <a:pathLst>
              <a:path w="21481" h="21564" extrusionOk="0">
                <a:moveTo>
                  <a:pt x="13973" y="1"/>
                </a:moveTo>
                <a:cubicBezTo>
                  <a:pt x="13303" y="29"/>
                  <a:pt x="12722" y="559"/>
                  <a:pt x="12527" y="1320"/>
                </a:cubicBezTo>
                <a:cubicBezTo>
                  <a:pt x="12249" y="2707"/>
                  <a:pt x="11761" y="4023"/>
                  <a:pt x="11087" y="5203"/>
                </a:cubicBezTo>
                <a:cubicBezTo>
                  <a:pt x="10285" y="6608"/>
                  <a:pt x="9236" y="7787"/>
                  <a:pt x="8015" y="8667"/>
                </a:cubicBezTo>
                <a:cubicBezTo>
                  <a:pt x="8007" y="8627"/>
                  <a:pt x="8001" y="8585"/>
                  <a:pt x="7990" y="8545"/>
                </a:cubicBezTo>
                <a:cubicBezTo>
                  <a:pt x="7880" y="8185"/>
                  <a:pt x="7641" y="7902"/>
                  <a:pt x="7338" y="7771"/>
                </a:cubicBezTo>
                <a:cubicBezTo>
                  <a:pt x="7061" y="7666"/>
                  <a:pt x="6800" y="7666"/>
                  <a:pt x="6286" y="7666"/>
                </a:cubicBezTo>
                <a:lnTo>
                  <a:pt x="1800" y="7666"/>
                </a:lnTo>
                <a:lnTo>
                  <a:pt x="1792" y="7666"/>
                </a:lnTo>
                <a:cubicBezTo>
                  <a:pt x="1276" y="7666"/>
                  <a:pt x="1016" y="7667"/>
                  <a:pt x="740" y="7771"/>
                </a:cubicBezTo>
                <a:cubicBezTo>
                  <a:pt x="437" y="7902"/>
                  <a:pt x="199" y="8185"/>
                  <a:pt x="88" y="8545"/>
                </a:cubicBezTo>
                <a:cubicBezTo>
                  <a:pt x="1" y="8874"/>
                  <a:pt x="0" y="9184"/>
                  <a:pt x="0" y="9794"/>
                </a:cubicBezTo>
                <a:lnTo>
                  <a:pt x="0" y="19426"/>
                </a:lnTo>
                <a:cubicBezTo>
                  <a:pt x="0" y="20046"/>
                  <a:pt x="1" y="20356"/>
                  <a:pt x="88" y="20685"/>
                </a:cubicBezTo>
                <a:cubicBezTo>
                  <a:pt x="199" y="21045"/>
                  <a:pt x="437" y="21329"/>
                  <a:pt x="740" y="21460"/>
                </a:cubicBezTo>
                <a:cubicBezTo>
                  <a:pt x="1017" y="21564"/>
                  <a:pt x="1278" y="21564"/>
                  <a:pt x="1792" y="21564"/>
                </a:cubicBezTo>
                <a:lnTo>
                  <a:pt x="6278" y="21564"/>
                </a:lnTo>
                <a:cubicBezTo>
                  <a:pt x="6799" y="21564"/>
                  <a:pt x="7061" y="21564"/>
                  <a:pt x="7338" y="21460"/>
                </a:cubicBezTo>
                <a:cubicBezTo>
                  <a:pt x="7641" y="21329"/>
                  <a:pt x="7880" y="21045"/>
                  <a:pt x="7990" y="20685"/>
                </a:cubicBezTo>
                <a:cubicBezTo>
                  <a:pt x="8023" y="20562"/>
                  <a:pt x="8040" y="20436"/>
                  <a:pt x="8053" y="20302"/>
                </a:cubicBezTo>
                <a:cubicBezTo>
                  <a:pt x="8388" y="20678"/>
                  <a:pt x="8777" y="20979"/>
                  <a:pt x="9202" y="21190"/>
                </a:cubicBezTo>
                <a:cubicBezTo>
                  <a:pt x="9684" y="21428"/>
                  <a:pt x="10203" y="21546"/>
                  <a:pt x="10726" y="21537"/>
                </a:cubicBezTo>
                <a:lnTo>
                  <a:pt x="19687" y="21537"/>
                </a:lnTo>
                <a:cubicBezTo>
                  <a:pt x="20437" y="21542"/>
                  <a:pt x="21108" y="20983"/>
                  <a:pt x="21358" y="20144"/>
                </a:cubicBezTo>
                <a:cubicBezTo>
                  <a:pt x="21600" y="19332"/>
                  <a:pt x="21396" y="18426"/>
                  <a:pt x="20845" y="17865"/>
                </a:cubicBezTo>
                <a:cubicBezTo>
                  <a:pt x="21250" y="17452"/>
                  <a:pt x="21477" y="16845"/>
                  <a:pt x="21465" y="16211"/>
                </a:cubicBezTo>
                <a:cubicBezTo>
                  <a:pt x="21453" y="15600"/>
                  <a:pt x="21219" y="15025"/>
                  <a:pt x="20824" y="14634"/>
                </a:cubicBezTo>
                <a:cubicBezTo>
                  <a:pt x="21241" y="14251"/>
                  <a:pt x="21484" y="13659"/>
                  <a:pt x="21481" y="13033"/>
                </a:cubicBezTo>
                <a:cubicBezTo>
                  <a:pt x="21478" y="12416"/>
                  <a:pt x="21238" y="11835"/>
                  <a:pt x="20828" y="11457"/>
                </a:cubicBezTo>
                <a:cubicBezTo>
                  <a:pt x="21355" y="10937"/>
                  <a:pt x="21586" y="10106"/>
                  <a:pt x="21422" y="9316"/>
                </a:cubicBezTo>
                <a:cubicBezTo>
                  <a:pt x="21216" y="8324"/>
                  <a:pt x="20458" y="7635"/>
                  <a:pt x="19598" y="7661"/>
                </a:cubicBezTo>
                <a:lnTo>
                  <a:pt x="14677" y="7661"/>
                </a:lnTo>
                <a:cubicBezTo>
                  <a:pt x="14995" y="7023"/>
                  <a:pt x="15240" y="6339"/>
                  <a:pt x="15407" y="5625"/>
                </a:cubicBezTo>
                <a:cubicBezTo>
                  <a:pt x="15599" y="4803"/>
                  <a:pt x="15685" y="3949"/>
                  <a:pt x="15660" y="3095"/>
                </a:cubicBezTo>
                <a:lnTo>
                  <a:pt x="15660" y="1875"/>
                </a:lnTo>
                <a:cubicBezTo>
                  <a:pt x="15630" y="803"/>
                  <a:pt x="14875" y="-36"/>
                  <a:pt x="13973" y="1"/>
                </a:cubicBezTo>
                <a:close/>
                <a:moveTo>
                  <a:pt x="14054" y="947"/>
                </a:moveTo>
                <a:cubicBezTo>
                  <a:pt x="14514" y="947"/>
                  <a:pt x="14881" y="1405"/>
                  <a:pt x="14858" y="1952"/>
                </a:cubicBezTo>
                <a:lnTo>
                  <a:pt x="14858" y="3686"/>
                </a:lnTo>
                <a:cubicBezTo>
                  <a:pt x="14817" y="4517"/>
                  <a:pt x="14667" y="5335"/>
                  <a:pt x="14414" y="6111"/>
                </a:cubicBezTo>
                <a:cubicBezTo>
                  <a:pt x="14199" y="6767"/>
                  <a:pt x="13913" y="7388"/>
                  <a:pt x="13562" y="7955"/>
                </a:cubicBezTo>
                <a:cubicBezTo>
                  <a:pt x="13491" y="8081"/>
                  <a:pt x="13476" y="8239"/>
                  <a:pt x="13523" y="8379"/>
                </a:cubicBezTo>
                <a:cubicBezTo>
                  <a:pt x="13589" y="8575"/>
                  <a:pt x="13756" y="8696"/>
                  <a:pt x="13933" y="8676"/>
                </a:cubicBezTo>
                <a:lnTo>
                  <a:pt x="19736" y="8676"/>
                </a:lnTo>
                <a:cubicBezTo>
                  <a:pt x="20251" y="8691"/>
                  <a:pt x="20661" y="9193"/>
                  <a:pt x="20659" y="9804"/>
                </a:cubicBezTo>
                <a:cubicBezTo>
                  <a:pt x="20657" y="10378"/>
                  <a:pt x="20289" y="10857"/>
                  <a:pt x="19807" y="10909"/>
                </a:cubicBezTo>
                <a:lnTo>
                  <a:pt x="18536" y="10909"/>
                </a:lnTo>
                <a:cubicBezTo>
                  <a:pt x="18310" y="10903"/>
                  <a:pt x="18121" y="11111"/>
                  <a:pt x="18109" y="11379"/>
                </a:cubicBezTo>
                <a:cubicBezTo>
                  <a:pt x="18096" y="11669"/>
                  <a:pt x="18292" y="11910"/>
                  <a:pt x="18536" y="11907"/>
                </a:cubicBezTo>
                <a:lnTo>
                  <a:pt x="19815" y="11907"/>
                </a:lnTo>
                <a:cubicBezTo>
                  <a:pt x="20300" y="11961"/>
                  <a:pt x="20670" y="12444"/>
                  <a:pt x="20670" y="13021"/>
                </a:cubicBezTo>
                <a:cubicBezTo>
                  <a:pt x="20670" y="13599"/>
                  <a:pt x="20300" y="14081"/>
                  <a:pt x="19815" y="14135"/>
                </a:cubicBezTo>
                <a:lnTo>
                  <a:pt x="18513" y="14135"/>
                </a:lnTo>
                <a:cubicBezTo>
                  <a:pt x="18289" y="14129"/>
                  <a:pt x="18101" y="14336"/>
                  <a:pt x="18090" y="14603"/>
                </a:cubicBezTo>
                <a:cubicBezTo>
                  <a:pt x="18078" y="14889"/>
                  <a:pt x="18271" y="15129"/>
                  <a:pt x="18513" y="15126"/>
                </a:cubicBezTo>
                <a:lnTo>
                  <a:pt x="19794" y="15126"/>
                </a:lnTo>
                <a:cubicBezTo>
                  <a:pt x="20268" y="15168"/>
                  <a:pt x="20642" y="15620"/>
                  <a:pt x="20670" y="16183"/>
                </a:cubicBezTo>
                <a:cubicBezTo>
                  <a:pt x="20701" y="16801"/>
                  <a:pt x="20313" y="17336"/>
                  <a:pt x="19794" y="17390"/>
                </a:cubicBezTo>
                <a:lnTo>
                  <a:pt x="18513" y="17390"/>
                </a:lnTo>
                <a:cubicBezTo>
                  <a:pt x="18290" y="17387"/>
                  <a:pt x="18106" y="17593"/>
                  <a:pt x="18093" y="17857"/>
                </a:cubicBezTo>
                <a:cubicBezTo>
                  <a:pt x="18080" y="18142"/>
                  <a:pt x="18272" y="18383"/>
                  <a:pt x="18513" y="18384"/>
                </a:cubicBezTo>
                <a:lnTo>
                  <a:pt x="19828" y="18384"/>
                </a:lnTo>
                <a:cubicBezTo>
                  <a:pt x="20303" y="18426"/>
                  <a:pt x="20675" y="18887"/>
                  <a:pt x="20691" y="19452"/>
                </a:cubicBezTo>
                <a:cubicBezTo>
                  <a:pt x="20706" y="20012"/>
                  <a:pt x="20366" y="20498"/>
                  <a:pt x="19899" y="20582"/>
                </a:cubicBezTo>
                <a:lnTo>
                  <a:pt x="10744" y="20582"/>
                </a:lnTo>
                <a:cubicBezTo>
                  <a:pt x="10208" y="20561"/>
                  <a:pt x="9682" y="20397"/>
                  <a:pt x="9207" y="20102"/>
                </a:cubicBezTo>
                <a:cubicBezTo>
                  <a:pt x="8769" y="19831"/>
                  <a:pt x="8386" y="19454"/>
                  <a:pt x="8078" y="18997"/>
                </a:cubicBezTo>
                <a:lnTo>
                  <a:pt x="8078" y="9803"/>
                </a:lnTo>
                <a:cubicBezTo>
                  <a:pt x="8078" y="9802"/>
                  <a:pt x="8078" y="9802"/>
                  <a:pt x="8078" y="9801"/>
                </a:cubicBezTo>
                <a:cubicBezTo>
                  <a:pt x="9439" y="8894"/>
                  <a:pt x="10622" y="7649"/>
                  <a:pt x="11540" y="6148"/>
                </a:cubicBezTo>
                <a:cubicBezTo>
                  <a:pt x="12365" y="4801"/>
                  <a:pt x="12961" y="3276"/>
                  <a:pt x="13295" y="1659"/>
                </a:cubicBezTo>
                <a:cubicBezTo>
                  <a:pt x="13378" y="1241"/>
                  <a:pt x="13692" y="946"/>
                  <a:pt x="14054" y="947"/>
                </a:cubicBezTo>
                <a:close/>
                <a:moveTo>
                  <a:pt x="1370" y="8663"/>
                </a:moveTo>
                <a:lnTo>
                  <a:pt x="1373" y="8663"/>
                </a:lnTo>
                <a:lnTo>
                  <a:pt x="6708" y="8663"/>
                </a:lnTo>
                <a:cubicBezTo>
                  <a:pt x="6863" y="8663"/>
                  <a:pt x="6942" y="8663"/>
                  <a:pt x="7026" y="8694"/>
                </a:cubicBezTo>
                <a:cubicBezTo>
                  <a:pt x="7118" y="8734"/>
                  <a:pt x="7190" y="8820"/>
                  <a:pt x="7223" y="8929"/>
                </a:cubicBezTo>
                <a:cubicBezTo>
                  <a:pt x="7250" y="9028"/>
                  <a:pt x="7250" y="9122"/>
                  <a:pt x="7250" y="9309"/>
                </a:cubicBezTo>
                <a:lnTo>
                  <a:pt x="7250" y="19924"/>
                </a:lnTo>
                <a:cubicBezTo>
                  <a:pt x="7250" y="20109"/>
                  <a:pt x="7250" y="20202"/>
                  <a:pt x="7223" y="20302"/>
                </a:cubicBezTo>
                <a:cubicBezTo>
                  <a:pt x="7190" y="20411"/>
                  <a:pt x="7118" y="20497"/>
                  <a:pt x="7026" y="20536"/>
                </a:cubicBezTo>
                <a:cubicBezTo>
                  <a:pt x="6942" y="20568"/>
                  <a:pt x="6863" y="20568"/>
                  <a:pt x="6705" y="20568"/>
                </a:cubicBezTo>
                <a:lnTo>
                  <a:pt x="5351" y="20568"/>
                </a:lnTo>
                <a:cubicBezTo>
                  <a:pt x="5356" y="20538"/>
                  <a:pt x="5359" y="20507"/>
                  <a:pt x="5359" y="20476"/>
                </a:cubicBezTo>
                <a:lnTo>
                  <a:pt x="5359" y="15816"/>
                </a:lnTo>
                <a:cubicBezTo>
                  <a:pt x="5359" y="15552"/>
                  <a:pt x="5178" y="15338"/>
                  <a:pt x="4956" y="15338"/>
                </a:cubicBezTo>
                <a:cubicBezTo>
                  <a:pt x="4734" y="15338"/>
                  <a:pt x="4553" y="15552"/>
                  <a:pt x="4553" y="15816"/>
                </a:cubicBezTo>
                <a:lnTo>
                  <a:pt x="4553" y="20476"/>
                </a:lnTo>
                <a:cubicBezTo>
                  <a:pt x="4553" y="20507"/>
                  <a:pt x="4556" y="20538"/>
                  <a:pt x="4561" y="20568"/>
                </a:cubicBezTo>
                <a:lnTo>
                  <a:pt x="1370" y="20568"/>
                </a:lnTo>
                <a:cubicBezTo>
                  <a:pt x="1215" y="20568"/>
                  <a:pt x="1136" y="20568"/>
                  <a:pt x="1052" y="20536"/>
                </a:cubicBezTo>
                <a:cubicBezTo>
                  <a:pt x="961" y="20497"/>
                  <a:pt x="888" y="20411"/>
                  <a:pt x="855" y="20302"/>
                </a:cubicBezTo>
                <a:cubicBezTo>
                  <a:pt x="828" y="20202"/>
                  <a:pt x="828" y="20108"/>
                  <a:pt x="828" y="19921"/>
                </a:cubicBezTo>
                <a:lnTo>
                  <a:pt x="828" y="9306"/>
                </a:lnTo>
                <a:cubicBezTo>
                  <a:pt x="828" y="9122"/>
                  <a:pt x="828" y="9028"/>
                  <a:pt x="855" y="8929"/>
                </a:cubicBezTo>
                <a:cubicBezTo>
                  <a:pt x="888" y="8820"/>
                  <a:pt x="961" y="8734"/>
                  <a:pt x="1052" y="8694"/>
                </a:cubicBezTo>
                <a:cubicBezTo>
                  <a:pt x="1136" y="8663"/>
                  <a:pt x="1214" y="8663"/>
                  <a:pt x="1370" y="8663"/>
                </a:cubicBezTo>
                <a:close/>
                <a:moveTo>
                  <a:pt x="4944" y="13537"/>
                </a:moveTo>
                <a:cubicBezTo>
                  <a:pt x="4728" y="13537"/>
                  <a:pt x="4553" y="13745"/>
                  <a:pt x="4553" y="14002"/>
                </a:cubicBezTo>
                <a:cubicBezTo>
                  <a:pt x="4553" y="14258"/>
                  <a:pt x="4728" y="14466"/>
                  <a:pt x="4944" y="14466"/>
                </a:cubicBezTo>
                <a:lnTo>
                  <a:pt x="4968" y="14466"/>
                </a:lnTo>
                <a:cubicBezTo>
                  <a:pt x="5184" y="14466"/>
                  <a:pt x="5359" y="14258"/>
                  <a:pt x="5359" y="14002"/>
                </a:cubicBezTo>
                <a:cubicBezTo>
                  <a:pt x="5359" y="13745"/>
                  <a:pt x="5184" y="13537"/>
                  <a:pt x="4968" y="13537"/>
                </a:cubicBezTo>
                <a:lnTo>
                  <a:pt x="4944" y="13537"/>
                </a:lnTo>
                <a:close/>
              </a:path>
            </a:pathLst>
          </a:custGeom>
          <a:solidFill>
            <a:srgbClr val="FFC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p:cTn id="7" dur="500" fill="hold"/>
                                        <p:tgtEl>
                                          <p:spTgt spid="20485"/>
                                        </p:tgtEl>
                                        <p:attrNameLst>
                                          <p:attrName>ppt_w</p:attrName>
                                        </p:attrNameLst>
                                      </p:cBhvr>
                                      <p:tavLst>
                                        <p:tav tm="0">
                                          <p:val>
                                            <p:fltVal val="0"/>
                                          </p:val>
                                        </p:tav>
                                        <p:tav tm="100000">
                                          <p:val>
                                            <p:strVal val="#ppt_w"/>
                                          </p:val>
                                        </p:tav>
                                      </p:tavLst>
                                    </p:anim>
                                    <p:anim calcmode="lin" valueType="num">
                                      <p:cBhvr>
                                        <p:cTn id="8" dur="500" fill="hold"/>
                                        <p:tgtEl>
                                          <p:spTgt spid="20485"/>
                                        </p:tgtEl>
                                        <p:attrNameLst>
                                          <p:attrName>ppt_h</p:attrName>
                                        </p:attrNameLst>
                                      </p:cBhvr>
                                      <p:tavLst>
                                        <p:tav tm="0">
                                          <p:val>
                                            <p:fltVal val="0"/>
                                          </p:val>
                                        </p:tav>
                                        <p:tav tm="100000">
                                          <p:val>
                                            <p:strVal val="#ppt_h"/>
                                          </p:val>
                                        </p:tav>
                                      </p:tavLst>
                                    </p:anim>
                                    <p:animEffect transition="in" filter="fade">
                                      <p:cBhvr>
                                        <p:cTn id="9" dur="500"/>
                                        <p:tgtEl>
                                          <p:spTgt spid="20485"/>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D2D0E5C6-E7AE-1245-8836-2B598985D4F8}" type="slidenum">
              <a:rPr lang="x-none" altLang="x-none" smtClean="0">
                <a:solidFill>
                  <a:srgbClr val="9B9A9C"/>
                </a:solidFill>
                <a:latin typeface="Dosis" charset="0"/>
                <a:ea typeface="Dosis" charset="0"/>
                <a:cs typeface="Dosis" charset="0"/>
              </a:rPr>
              <a:pPr algn="ctr" eaLnBrk="1">
                <a:defRPr/>
              </a:pPr>
              <a:t>26</a:t>
            </a:fld>
            <a:endParaRPr lang="x-none" altLang="x-none" smtClean="0">
              <a:solidFill>
                <a:srgbClr val="9B9A9C"/>
              </a:solidFill>
              <a:latin typeface="Dosis" charset="0"/>
              <a:ea typeface="Dosis" charset="0"/>
              <a:cs typeface="Dosis" charset="0"/>
            </a:endParaRPr>
          </a:p>
        </p:txBody>
      </p:sp>
      <p:grpSp>
        <p:nvGrpSpPr>
          <p:cNvPr id="17" name="Group 16"/>
          <p:cNvGrpSpPr/>
          <p:nvPr/>
        </p:nvGrpSpPr>
        <p:grpSpPr>
          <a:xfrm>
            <a:off x="9328958" y="3214974"/>
            <a:ext cx="5783264" cy="6244315"/>
            <a:chOff x="9257886" y="1844444"/>
            <a:chExt cx="5783264" cy="6244314"/>
          </a:xfrm>
        </p:grpSpPr>
        <p:sp>
          <p:nvSpPr>
            <p:cNvPr id="42" name="Rectangle 41"/>
            <p:cNvSpPr/>
            <p:nvPr/>
          </p:nvSpPr>
          <p:spPr bwMode="auto">
            <a:xfrm>
              <a:off x="9257886" y="7106245"/>
              <a:ext cx="5783264" cy="982513"/>
            </a:xfrm>
            <a:prstGeom prst="rect">
              <a:avLst/>
            </a:prstGeom>
          </p:spPr>
          <p:txBody>
            <a:bodyPr wrap="square">
              <a:spAutoFit/>
            </a:bodyPr>
            <a:lstStyle/>
            <a:p>
              <a:pPr algn="ctr">
                <a:lnSpc>
                  <a:spcPct val="150000"/>
                </a:lnSpc>
                <a:defRPr/>
              </a:pPr>
              <a:r>
                <a:rPr lang="en-US" sz="4400" dirty="0" err="1">
                  <a:solidFill>
                    <a:schemeClr val="tx1">
                      <a:lumMod val="50000"/>
                    </a:schemeClr>
                  </a:solidFill>
                  <a:latin typeface="Dosis" charset="0"/>
                  <a:ea typeface="Dosis" charset="0"/>
                  <a:cs typeface="Dosis" charset="0"/>
                </a:rPr>
                <a:t>Diversifikasi</a:t>
              </a:r>
              <a:r>
                <a:rPr lang="en-US" sz="4400" dirty="0">
                  <a:solidFill>
                    <a:schemeClr val="tx1">
                      <a:lumMod val="50000"/>
                    </a:schemeClr>
                  </a:solidFill>
                  <a:latin typeface="Dosis" charset="0"/>
                  <a:ea typeface="Dosis" charset="0"/>
                  <a:cs typeface="Dosis" charset="0"/>
                </a:rPr>
                <a:t> </a:t>
              </a:r>
              <a:r>
                <a:rPr lang="en-US" sz="4400" dirty="0" err="1">
                  <a:solidFill>
                    <a:schemeClr val="tx1">
                      <a:lumMod val="50000"/>
                    </a:schemeClr>
                  </a:solidFill>
                  <a:latin typeface="Dosis" charset="0"/>
                  <a:ea typeface="Dosis" charset="0"/>
                  <a:cs typeface="Dosis" charset="0"/>
                </a:rPr>
                <a:t>efek</a:t>
              </a:r>
              <a:endParaRPr lang="en-US" sz="4400" dirty="0">
                <a:solidFill>
                  <a:schemeClr val="tx1">
                    <a:lumMod val="50000"/>
                  </a:schemeClr>
                </a:solidFill>
                <a:latin typeface="Dosis" charset="0"/>
                <a:ea typeface="Dosis" charset="0"/>
                <a:cs typeface="Dosis" charset="0"/>
              </a:endParaRPr>
            </a:p>
          </p:txBody>
        </p:sp>
        <p:sp>
          <p:nvSpPr>
            <p:cNvPr id="38" name="Oval 17"/>
            <p:cNvSpPr>
              <a:spLocks noChangeArrowheads="1"/>
            </p:cNvSpPr>
            <p:nvPr/>
          </p:nvSpPr>
          <p:spPr bwMode="auto">
            <a:xfrm>
              <a:off x="9863518" y="1844444"/>
              <a:ext cx="4572000" cy="4571999"/>
            </a:xfrm>
            <a:prstGeom prst="ellipse">
              <a:avLst/>
            </a:prstGeom>
            <a:solidFill>
              <a:srgbClr val="FFC000"/>
            </a:solidFill>
            <a:ln>
              <a:noFill/>
            </a:ln>
          </p:spPr>
          <p:txBody>
            <a:bodyPr wrap="square" lIns="38100" tIns="38100" rIns="38100" bIns="38100" anchor="ctr">
              <a:spAutoFit/>
            </a:bodyPr>
            <a:lstStyle/>
            <a:p>
              <a:pPr eaLnBrk="1"/>
              <a:endParaRPr lang="en-US" altLang="x-none" dirty="0"/>
            </a:p>
          </p:txBody>
        </p:sp>
        <p:sp>
          <p:nvSpPr>
            <p:cNvPr id="33" name="Shape"/>
            <p:cNvSpPr/>
            <p:nvPr/>
          </p:nvSpPr>
          <p:spPr>
            <a:xfrm>
              <a:off x="11128785" y="3151600"/>
              <a:ext cx="2126427" cy="1880981"/>
            </a:xfrm>
            <a:custGeom>
              <a:avLst/>
              <a:gdLst/>
              <a:ahLst/>
              <a:cxnLst>
                <a:cxn ang="0">
                  <a:pos x="wd2" y="hd2"/>
                </a:cxn>
                <a:cxn ang="5400000">
                  <a:pos x="wd2" y="hd2"/>
                </a:cxn>
                <a:cxn ang="10800000">
                  <a:pos x="wd2" y="hd2"/>
                </a:cxn>
                <a:cxn ang="16200000">
                  <a:pos x="wd2" y="hd2"/>
                </a:cxn>
              </a:cxnLst>
              <a:rect l="0" t="0" r="r" b="b"/>
              <a:pathLst>
                <a:path w="21592" h="21600" extrusionOk="0">
                  <a:moveTo>
                    <a:pt x="14630" y="0"/>
                  </a:moveTo>
                  <a:cubicBezTo>
                    <a:pt x="14012" y="0"/>
                    <a:pt x="13394" y="266"/>
                    <a:pt x="12922" y="800"/>
                  </a:cubicBezTo>
                  <a:cubicBezTo>
                    <a:pt x="12531" y="1243"/>
                    <a:pt x="12303" y="1799"/>
                    <a:pt x="12236" y="2374"/>
                  </a:cubicBezTo>
                  <a:lnTo>
                    <a:pt x="9567" y="2374"/>
                  </a:lnTo>
                  <a:lnTo>
                    <a:pt x="9558" y="2374"/>
                  </a:lnTo>
                  <a:cubicBezTo>
                    <a:pt x="9286" y="2374"/>
                    <a:pt x="9081" y="2375"/>
                    <a:pt x="8908" y="2388"/>
                  </a:cubicBezTo>
                  <a:cubicBezTo>
                    <a:pt x="8735" y="2401"/>
                    <a:pt x="8594" y="2427"/>
                    <a:pt x="8449" y="2479"/>
                  </a:cubicBezTo>
                  <a:cubicBezTo>
                    <a:pt x="8289" y="2545"/>
                    <a:pt x="8146" y="2649"/>
                    <a:pt x="8028" y="2782"/>
                  </a:cubicBezTo>
                  <a:cubicBezTo>
                    <a:pt x="7911" y="2915"/>
                    <a:pt x="7819" y="3077"/>
                    <a:pt x="7760" y="3258"/>
                  </a:cubicBezTo>
                  <a:cubicBezTo>
                    <a:pt x="7714" y="3423"/>
                    <a:pt x="7691" y="3584"/>
                    <a:pt x="7679" y="3779"/>
                  </a:cubicBezTo>
                  <a:cubicBezTo>
                    <a:pt x="7667" y="3975"/>
                    <a:pt x="7668" y="4207"/>
                    <a:pt x="7668" y="4513"/>
                  </a:cubicBezTo>
                  <a:lnTo>
                    <a:pt x="7675" y="6178"/>
                  </a:lnTo>
                  <a:lnTo>
                    <a:pt x="5282" y="6178"/>
                  </a:lnTo>
                  <a:cubicBezTo>
                    <a:pt x="5870" y="5305"/>
                    <a:pt x="5813" y="4054"/>
                    <a:pt x="5108" y="3256"/>
                  </a:cubicBezTo>
                  <a:cubicBezTo>
                    <a:pt x="4724" y="2821"/>
                    <a:pt x="4220" y="2603"/>
                    <a:pt x="3716" y="2603"/>
                  </a:cubicBezTo>
                  <a:cubicBezTo>
                    <a:pt x="3213" y="2603"/>
                    <a:pt x="2709" y="2821"/>
                    <a:pt x="2324" y="3256"/>
                  </a:cubicBezTo>
                  <a:cubicBezTo>
                    <a:pt x="1556" y="4126"/>
                    <a:pt x="1556" y="5536"/>
                    <a:pt x="2324" y="6406"/>
                  </a:cubicBezTo>
                  <a:cubicBezTo>
                    <a:pt x="2353" y="6438"/>
                    <a:pt x="2383" y="6467"/>
                    <a:pt x="2412" y="6497"/>
                  </a:cubicBezTo>
                  <a:cubicBezTo>
                    <a:pt x="1750" y="6767"/>
                    <a:pt x="1170" y="7247"/>
                    <a:pt x="744" y="7881"/>
                  </a:cubicBezTo>
                  <a:cubicBezTo>
                    <a:pt x="287" y="8561"/>
                    <a:pt x="27" y="9386"/>
                    <a:pt x="1" y="10240"/>
                  </a:cubicBezTo>
                  <a:lnTo>
                    <a:pt x="1" y="13932"/>
                  </a:lnTo>
                  <a:cubicBezTo>
                    <a:pt x="-7" y="14381"/>
                    <a:pt x="117" y="14819"/>
                    <a:pt x="355" y="15179"/>
                  </a:cubicBezTo>
                  <a:cubicBezTo>
                    <a:pt x="662" y="15643"/>
                    <a:pt x="1129" y="15938"/>
                    <a:pt x="1640" y="15989"/>
                  </a:cubicBezTo>
                  <a:lnTo>
                    <a:pt x="1696" y="15989"/>
                  </a:lnTo>
                  <a:lnTo>
                    <a:pt x="1696" y="20697"/>
                  </a:lnTo>
                  <a:lnTo>
                    <a:pt x="627" y="20697"/>
                  </a:lnTo>
                  <a:cubicBezTo>
                    <a:pt x="407" y="20697"/>
                    <a:pt x="228" y="20900"/>
                    <a:pt x="228" y="21149"/>
                  </a:cubicBezTo>
                  <a:cubicBezTo>
                    <a:pt x="228" y="21398"/>
                    <a:pt x="407" y="21600"/>
                    <a:pt x="627" y="21600"/>
                  </a:cubicBezTo>
                  <a:lnTo>
                    <a:pt x="20830" y="21600"/>
                  </a:lnTo>
                  <a:cubicBezTo>
                    <a:pt x="21050" y="21600"/>
                    <a:pt x="21230" y="21398"/>
                    <a:pt x="21230" y="21149"/>
                  </a:cubicBezTo>
                  <a:cubicBezTo>
                    <a:pt x="21230" y="20900"/>
                    <a:pt x="21050" y="20697"/>
                    <a:pt x="20830" y="20697"/>
                  </a:cubicBezTo>
                  <a:lnTo>
                    <a:pt x="17587" y="20697"/>
                  </a:lnTo>
                  <a:lnTo>
                    <a:pt x="16378" y="16577"/>
                  </a:lnTo>
                  <a:lnTo>
                    <a:pt x="19694" y="16577"/>
                  </a:lnTo>
                  <a:cubicBezTo>
                    <a:pt x="19969" y="16577"/>
                    <a:pt x="20175" y="16577"/>
                    <a:pt x="20349" y="16564"/>
                  </a:cubicBezTo>
                  <a:cubicBezTo>
                    <a:pt x="20524" y="16551"/>
                    <a:pt x="20666" y="16524"/>
                    <a:pt x="20812" y="16472"/>
                  </a:cubicBezTo>
                  <a:cubicBezTo>
                    <a:pt x="20972" y="16406"/>
                    <a:pt x="21115" y="16302"/>
                    <a:pt x="21232" y="16169"/>
                  </a:cubicBezTo>
                  <a:cubicBezTo>
                    <a:pt x="21350" y="16036"/>
                    <a:pt x="21442" y="15874"/>
                    <a:pt x="21500" y="15693"/>
                  </a:cubicBezTo>
                  <a:cubicBezTo>
                    <a:pt x="21546" y="15528"/>
                    <a:pt x="21570" y="15367"/>
                    <a:pt x="21581" y="15171"/>
                  </a:cubicBezTo>
                  <a:cubicBezTo>
                    <a:pt x="21593" y="14976"/>
                    <a:pt x="21593" y="14744"/>
                    <a:pt x="21593" y="14438"/>
                  </a:cubicBezTo>
                  <a:lnTo>
                    <a:pt x="21593" y="4523"/>
                  </a:lnTo>
                  <a:cubicBezTo>
                    <a:pt x="21593" y="4211"/>
                    <a:pt x="21593" y="3978"/>
                    <a:pt x="21581" y="3781"/>
                  </a:cubicBezTo>
                  <a:cubicBezTo>
                    <a:pt x="21570" y="3584"/>
                    <a:pt x="21546" y="3423"/>
                    <a:pt x="21500" y="3258"/>
                  </a:cubicBezTo>
                  <a:cubicBezTo>
                    <a:pt x="21442" y="3077"/>
                    <a:pt x="21350" y="2915"/>
                    <a:pt x="21232" y="2782"/>
                  </a:cubicBezTo>
                  <a:cubicBezTo>
                    <a:pt x="21115" y="2649"/>
                    <a:pt x="20972" y="2545"/>
                    <a:pt x="20812" y="2479"/>
                  </a:cubicBezTo>
                  <a:cubicBezTo>
                    <a:pt x="20666" y="2427"/>
                    <a:pt x="20524" y="2400"/>
                    <a:pt x="20351" y="2387"/>
                  </a:cubicBezTo>
                  <a:cubicBezTo>
                    <a:pt x="20178" y="2374"/>
                    <a:pt x="19973" y="2374"/>
                    <a:pt x="19702" y="2374"/>
                  </a:cubicBezTo>
                  <a:lnTo>
                    <a:pt x="17024" y="2374"/>
                  </a:lnTo>
                  <a:cubicBezTo>
                    <a:pt x="16957" y="1799"/>
                    <a:pt x="16730" y="1243"/>
                    <a:pt x="16339" y="800"/>
                  </a:cubicBezTo>
                  <a:cubicBezTo>
                    <a:pt x="15867" y="266"/>
                    <a:pt x="15249" y="0"/>
                    <a:pt x="14630" y="0"/>
                  </a:cubicBezTo>
                  <a:close/>
                  <a:moveTo>
                    <a:pt x="14630" y="924"/>
                  </a:moveTo>
                  <a:cubicBezTo>
                    <a:pt x="15039" y="924"/>
                    <a:pt x="15449" y="1101"/>
                    <a:pt x="15761" y="1454"/>
                  </a:cubicBezTo>
                  <a:cubicBezTo>
                    <a:pt x="15992" y="1715"/>
                    <a:pt x="16137" y="2037"/>
                    <a:pt x="16196" y="2374"/>
                  </a:cubicBezTo>
                  <a:lnTo>
                    <a:pt x="13064" y="2374"/>
                  </a:lnTo>
                  <a:cubicBezTo>
                    <a:pt x="13124" y="2037"/>
                    <a:pt x="13268" y="1715"/>
                    <a:pt x="13500" y="1454"/>
                  </a:cubicBezTo>
                  <a:cubicBezTo>
                    <a:pt x="13812" y="1101"/>
                    <a:pt x="14221" y="924"/>
                    <a:pt x="14630" y="924"/>
                  </a:cubicBezTo>
                  <a:close/>
                  <a:moveTo>
                    <a:pt x="9049" y="3277"/>
                  </a:moveTo>
                  <a:lnTo>
                    <a:pt x="9051" y="3277"/>
                  </a:lnTo>
                  <a:lnTo>
                    <a:pt x="20211" y="3277"/>
                  </a:lnTo>
                  <a:cubicBezTo>
                    <a:pt x="20282" y="3277"/>
                    <a:pt x="20336" y="3278"/>
                    <a:pt x="20381" y="3281"/>
                  </a:cubicBezTo>
                  <a:cubicBezTo>
                    <a:pt x="20427" y="3285"/>
                    <a:pt x="20464" y="3291"/>
                    <a:pt x="20502" y="3305"/>
                  </a:cubicBezTo>
                  <a:cubicBezTo>
                    <a:pt x="20544" y="3322"/>
                    <a:pt x="20582" y="3350"/>
                    <a:pt x="20613" y="3385"/>
                  </a:cubicBezTo>
                  <a:cubicBezTo>
                    <a:pt x="20644" y="3419"/>
                    <a:pt x="20668" y="3462"/>
                    <a:pt x="20683" y="3509"/>
                  </a:cubicBezTo>
                  <a:cubicBezTo>
                    <a:pt x="20695" y="3553"/>
                    <a:pt x="20701" y="3595"/>
                    <a:pt x="20704" y="3646"/>
                  </a:cubicBezTo>
                  <a:cubicBezTo>
                    <a:pt x="20707" y="3698"/>
                    <a:pt x="20707" y="3759"/>
                    <a:pt x="20707" y="3841"/>
                  </a:cubicBezTo>
                  <a:lnTo>
                    <a:pt x="20707" y="15112"/>
                  </a:lnTo>
                  <a:cubicBezTo>
                    <a:pt x="20707" y="15193"/>
                    <a:pt x="20707" y="15253"/>
                    <a:pt x="20704" y="15304"/>
                  </a:cubicBezTo>
                  <a:cubicBezTo>
                    <a:pt x="20701" y="15356"/>
                    <a:pt x="20695" y="15398"/>
                    <a:pt x="20683" y="15441"/>
                  </a:cubicBezTo>
                  <a:cubicBezTo>
                    <a:pt x="20668" y="15489"/>
                    <a:pt x="20644" y="15531"/>
                    <a:pt x="20613" y="15566"/>
                  </a:cubicBezTo>
                  <a:cubicBezTo>
                    <a:pt x="20582" y="15601"/>
                    <a:pt x="20544" y="15628"/>
                    <a:pt x="20502" y="15646"/>
                  </a:cubicBezTo>
                  <a:cubicBezTo>
                    <a:pt x="20464" y="15659"/>
                    <a:pt x="20427" y="15666"/>
                    <a:pt x="20381" y="15670"/>
                  </a:cubicBezTo>
                  <a:cubicBezTo>
                    <a:pt x="20336" y="15673"/>
                    <a:pt x="20281" y="15674"/>
                    <a:pt x="20209" y="15674"/>
                  </a:cubicBezTo>
                  <a:lnTo>
                    <a:pt x="9049" y="15674"/>
                  </a:lnTo>
                  <a:cubicBezTo>
                    <a:pt x="8978" y="15674"/>
                    <a:pt x="8924" y="15673"/>
                    <a:pt x="8879" y="15670"/>
                  </a:cubicBezTo>
                  <a:cubicBezTo>
                    <a:pt x="8834" y="15666"/>
                    <a:pt x="8796" y="15659"/>
                    <a:pt x="8758" y="15646"/>
                  </a:cubicBezTo>
                  <a:cubicBezTo>
                    <a:pt x="8716" y="15628"/>
                    <a:pt x="8678" y="15601"/>
                    <a:pt x="8648" y="15566"/>
                  </a:cubicBezTo>
                  <a:cubicBezTo>
                    <a:pt x="8617" y="15531"/>
                    <a:pt x="8593" y="15489"/>
                    <a:pt x="8577" y="15441"/>
                  </a:cubicBezTo>
                  <a:cubicBezTo>
                    <a:pt x="8565" y="15398"/>
                    <a:pt x="8559" y="15356"/>
                    <a:pt x="8556" y="15304"/>
                  </a:cubicBezTo>
                  <a:cubicBezTo>
                    <a:pt x="8553" y="15253"/>
                    <a:pt x="8553" y="15191"/>
                    <a:pt x="8553" y="15110"/>
                  </a:cubicBezTo>
                  <a:lnTo>
                    <a:pt x="8553" y="12421"/>
                  </a:lnTo>
                  <a:cubicBezTo>
                    <a:pt x="8569" y="12138"/>
                    <a:pt x="8373" y="11897"/>
                    <a:pt x="8122" y="11890"/>
                  </a:cubicBezTo>
                  <a:cubicBezTo>
                    <a:pt x="7863" y="11884"/>
                    <a:pt x="7653" y="12128"/>
                    <a:pt x="7668" y="12421"/>
                  </a:cubicBezTo>
                  <a:lnTo>
                    <a:pt x="7668" y="14428"/>
                  </a:lnTo>
                  <a:cubicBezTo>
                    <a:pt x="7668" y="14739"/>
                    <a:pt x="7667" y="14973"/>
                    <a:pt x="7679" y="15170"/>
                  </a:cubicBezTo>
                  <a:cubicBezTo>
                    <a:pt x="7691" y="15367"/>
                    <a:pt x="7714" y="15528"/>
                    <a:pt x="7760" y="15693"/>
                  </a:cubicBezTo>
                  <a:cubicBezTo>
                    <a:pt x="7819" y="15874"/>
                    <a:pt x="7911" y="16036"/>
                    <a:pt x="8028" y="16169"/>
                  </a:cubicBezTo>
                  <a:cubicBezTo>
                    <a:pt x="8146" y="16302"/>
                    <a:pt x="8289" y="16406"/>
                    <a:pt x="8449" y="16472"/>
                  </a:cubicBezTo>
                  <a:cubicBezTo>
                    <a:pt x="8595" y="16524"/>
                    <a:pt x="8736" y="16551"/>
                    <a:pt x="8910" y="16564"/>
                  </a:cubicBezTo>
                  <a:cubicBezTo>
                    <a:pt x="9083" y="16577"/>
                    <a:pt x="9287" y="16577"/>
                    <a:pt x="9558" y="16577"/>
                  </a:cubicBezTo>
                  <a:lnTo>
                    <a:pt x="13233" y="16577"/>
                  </a:lnTo>
                  <a:lnTo>
                    <a:pt x="11970" y="20697"/>
                  </a:lnTo>
                  <a:lnTo>
                    <a:pt x="6014" y="20697"/>
                  </a:lnTo>
                  <a:lnTo>
                    <a:pt x="6014" y="9110"/>
                  </a:lnTo>
                  <a:lnTo>
                    <a:pt x="10413" y="9110"/>
                  </a:lnTo>
                  <a:cubicBezTo>
                    <a:pt x="10975" y="9093"/>
                    <a:pt x="11509" y="8824"/>
                    <a:pt x="11897" y="8363"/>
                  </a:cubicBezTo>
                  <a:cubicBezTo>
                    <a:pt x="12257" y="7935"/>
                    <a:pt x="12465" y="7373"/>
                    <a:pt x="12481" y="6782"/>
                  </a:cubicBezTo>
                  <a:cubicBezTo>
                    <a:pt x="12487" y="6631"/>
                    <a:pt x="12441" y="6483"/>
                    <a:pt x="12352" y="6370"/>
                  </a:cubicBezTo>
                  <a:cubicBezTo>
                    <a:pt x="12255" y="6248"/>
                    <a:pt x="12118" y="6178"/>
                    <a:pt x="11973" y="6178"/>
                  </a:cubicBezTo>
                  <a:lnTo>
                    <a:pt x="8562" y="6178"/>
                  </a:lnTo>
                  <a:lnTo>
                    <a:pt x="8553" y="3839"/>
                  </a:lnTo>
                  <a:cubicBezTo>
                    <a:pt x="8553" y="3758"/>
                    <a:pt x="8553" y="3698"/>
                    <a:pt x="8556" y="3646"/>
                  </a:cubicBezTo>
                  <a:cubicBezTo>
                    <a:pt x="8559" y="3595"/>
                    <a:pt x="8565" y="3553"/>
                    <a:pt x="8577" y="3509"/>
                  </a:cubicBezTo>
                  <a:cubicBezTo>
                    <a:pt x="8593" y="3462"/>
                    <a:pt x="8617" y="3419"/>
                    <a:pt x="8648" y="3385"/>
                  </a:cubicBezTo>
                  <a:cubicBezTo>
                    <a:pt x="8678" y="3350"/>
                    <a:pt x="8716" y="3322"/>
                    <a:pt x="8758" y="3305"/>
                  </a:cubicBezTo>
                  <a:cubicBezTo>
                    <a:pt x="8796" y="3292"/>
                    <a:pt x="8833" y="3285"/>
                    <a:pt x="8878" y="3281"/>
                  </a:cubicBezTo>
                  <a:cubicBezTo>
                    <a:pt x="8924" y="3278"/>
                    <a:pt x="8978" y="3277"/>
                    <a:pt x="9049" y="3277"/>
                  </a:cubicBezTo>
                  <a:close/>
                  <a:moveTo>
                    <a:pt x="3716" y="3517"/>
                  </a:moveTo>
                  <a:cubicBezTo>
                    <a:pt x="4013" y="3517"/>
                    <a:pt x="4310" y="3646"/>
                    <a:pt x="4537" y="3902"/>
                  </a:cubicBezTo>
                  <a:cubicBezTo>
                    <a:pt x="4990" y="4415"/>
                    <a:pt x="4990" y="5247"/>
                    <a:pt x="4537" y="5760"/>
                  </a:cubicBezTo>
                  <a:cubicBezTo>
                    <a:pt x="4084" y="6273"/>
                    <a:pt x="3348" y="6273"/>
                    <a:pt x="2895" y="5760"/>
                  </a:cubicBezTo>
                  <a:cubicBezTo>
                    <a:pt x="2442" y="5247"/>
                    <a:pt x="2442" y="4415"/>
                    <a:pt x="2895" y="3902"/>
                  </a:cubicBezTo>
                  <a:cubicBezTo>
                    <a:pt x="3122" y="3646"/>
                    <a:pt x="3419" y="3517"/>
                    <a:pt x="3716" y="3517"/>
                  </a:cubicBezTo>
                  <a:close/>
                  <a:moveTo>
                    <a:pt x="3888" y="7101"/>
                  </a:moveTo>
                  <a:lnTo>
                    <a:pt x="11576" y="7101"/>
                  </a:lnTo>
                  <a:cubicBezTo>
                    <a:pt x="11535" y="7343"/>
                    <a:pt x="11434" y="7568"/>
                    <a:pt x="11286" y="7750"/>
                  </a:cubicBezTo>
                  <a:cubicBezTo>
                    <a:pt x="11069" y="8016"/>
                    <a:pt x="10766" y="8172"/>
                    <a:pt x="10445" y="8181"/>
                  </a:cubicBezTo>
                  <a:lnTo>
                    <a:pt x="5628" y="8174"/>
                  </a:lnTo>
                  <a:cubicBezTo>
                    <a:pt x="5528" y="8172"/>
                    <a:pt x="5429" y="8208"/>
                    <a:pt x="5349" y="8277"/>
                  </a:cubicBezTo>
                  <a:cubicBezTo>
                    <a:pt x="5256" y="8357"/>
                    <a:pt x="5194" y="8476"/>
                    <a:pt x="5177" y="8607"/>
                  </a:cubicBezTo>
                  <a:lnTo>
                    <a:pt x="5177" y="20697"/>
                  </a:lnTo>
                  <a:lnTo>
                    <a:pt x="4271" y="20697"/>
                  </a:lnTo>
                  <a:lnTo>
                    <a:pt x="4271" y="15303"/>
                  </a:lnTo>
                  <a:cubicBezTo>
                    <a:pt x="4271" y="15041"/>
                    <a:pt x="4084" y="14829"/>
                    <a:pt x="3852" y="14829"/>
                  </a:cubicBezTo>
                  <a:cubicBezTo>
                    <a:pt x="3621" y="14829"/>
                    <a:pt x="3433" y="15041"/>
                    <a:pt x="3433" y="15303"/>
                  </a:cubicBezTo>
                  <a:lnTo>
                    <a:pt x="3433" y="20697"/>
                  </a:lnTo>
                  <a:lnTo>
                    <a:pt x="2534" y="20697"/>
                  </a:lnTo>
                  <a:lnTo>
                    <a:pt x="2534" y="10500"/>
                  </a:lnTo>
                  <a:cubicBezTo>
                    <a:pt x="2534" y="10238"/>
                    <a:pt x="2346" y="10026"/>
                    <a:pt x="2115" y="10026"/>
                  </a:cubicBezTo>
                  <a:cubicBezTo>
                    <a:pt x="1883" y="10026"/>
                    <a:pt x="1696" y="10238"/>
                    <a:pt x="1696" y="10500"/>
                  </a:cubicBezTo>
                  <a:lnTo>
                    <a:pt x="1696" y="15054"/>
                  </a:lnTo>
                  <a:lnTo>
                    <a:pt x="1628" y="15054"/>
                  </a:lnTo>
                  <a:cubicBezTo>
                    <a:pt x="1382" y="15009"/>
                    <a:pt x="1161" y="14854"/>
                    <a:pt x="1015" y="14624"/>
                  </a:cubicBezTo>
                  <a:cubicBezTo>
                    <a:pt x="913" y="14462"/>
                    <a:pt x="854" y="14270"/>
                    <a:pt x="845" y="14072"/>
                  </a:cubicBezTo>
                  <a:lnTo>
                    <a:pt x="845" y="10440"/>
                  </a:lnTo>
                  <a:cubicBezTo>
                    <a:pt x="844" y="9528"/>
                    <a:pt x="1173" y="8657"/>
                    <a:pt x="1754" y="8027"/>
                  </a:cubicBezTo>
                  <a:cubicBezTo>
                    <a:pt x="2327" y="7406"/>
                    <a:pt x="3096" y="7072"/>
                    <a:pt x="3888" y="7101"/>
                  </a:cubicBezTo>
                  <a:close/>
                  <a:moveTo>
                    <a:pt x="19295" y="7327"/>
                  </a:moveTo>
                  <a:cubicBezTo>
                    <a:pt x="19193" y="7327"/>
                    <a:pt x="19091" y="7371"/>
                    <a:pt x="19013" y="7460"/>
                  </a:cubicBezTo>
                  <a:cubicBezTo>
                    <a:pt x="18858" y="7636"/>
                    <a:pt x="18858" y="7922"/>
                    <a:pt x="19013" y="8098"/>
                  </a:cubicBezTo>
                  <a:cubicBezTo>
                    <a:pt x="19169" y="8274"/>
                    <a:pt x="19422" y="8274"/>
                    <a:pt x="19578" y="8098"/>
                  </a:cubicBezTo>
                  <a:cubicBezTo>
                    <a:pt x="19734" y="7922"/>
                    <a:pt x="19734" y="7636"/>
                    <a:pt x="19578" y="7460"/>
                  </a:cubicBezTo>
                  <a:cubicBezTo>
                    <a:pt x="19500" y="7371"/>
                    <a:pt x="19397" y="7327"/>
                    <a:pt x="19295" y="7327"/>
                  </a:cubicBezTo>
                  <a:close/>
                  <a:moveTo>
                    <a:pt x="18079" y="8727"/>
                  </a:moveTo>
                  <a:cubicBezTo>
                    <a:pt x="17966" y="8717"/>
                    <a:pt x="17849" y="8758"/>
                    <a:pt x="17760" y="8854"/>
                  </a:cubicBezTo>
                  <a:lnTo>
                    <a:pt x="15892" y="10967"/>
                  </a:lnTo>
                  <a:lnTo>
                    <a:pt x="15219" y="10206"/>
                  </a:lnTo>
                  <a:cubicBezTo>
                    <a:pt x="15139" y="10115"/>
                    <a:pt x="15029" y="10066"/>
                    <a:pt x="14916" y="10069"/>
                  </a:cubicBezTo>
                  <a:cubicBezTo>
                    <a:pt x="14810" y="10073"/>
                    <a:pt x="14710" y="10121"/>
                    <a:pt x="14636" y="10206"/>
                  </a:cubicBezTo>
                  <a:lnTo>
                    <a:pt x="12299" y="12850"/>
                  </a:lnTo>
                  <a:lnTo>
                    <a:pt x="11645" y="12111"/>
                  </a:lnTo>
                  <a:cubicBezTo>
                    <a:pt x="11573" y="12029"/>
                    <a:pt x="11476" y="11981"/>
                    <a:pt x="11374" y="11977"/>
                  </a:cubicBezTo>
                  <a:cubicBezTo>
                    <a:pt x="11262" y="11972"/>
                    <a:pt x="11153" y="12021"/>
                    <a:pt x="11074" y="12111"/>
                  </a:cubicBezTo>
                  <a:lnTo>
                    <a:pt x="9806" y="13546"/>
                  </a:lnTo>
                  <a:cubicBezTo>
                    <a:pt x="9679" y="13714"/>
                    <a:pt x="9678" y="13961"/>
                    <a:pt x="9804" y="14129"/>
                  </a:cubicBezTo>
                  <a:cubicBezTo>
                    <a:pt x="9954" y="14329"/>
                    <a:pt x="10220" y="14349"/>
                    <a:pt x="10391" y="14173"/>
                  </a:cubicBezTo>
                  <a:lnTo>
                    <a:pt x="11337" y="13094"/>
                  </a:lnTo>
                  <a:lnTo>
                    <a:pt x="12029" y="13879"/>
                  </a:lnTo>
                  <a:cubicBezTo>
                    <a:pt x="12093" y="13949"/>
                    <a:pt x="12178" y="13991"/>
                    <a:pt x="12268" y="13995"/>
                  </a:cubicBezTo>
                  <a:cubicBezTo>
                    <a:pt x="12369" y="14001"/>
                    <a:pt x="12468" y="13958"/>
                    <a:pt x="12540" y="13879"/>
                  </a:cubicBezTo>
                  <a:lnTo>
                    <a:pt x="14918" y="11188"/>
                  </a:lnTo>
                  <a:lnTo>
                    <a:pt x="15621" y="11982"/>
                  </a:lnTo>
                  <a:cubicBezTo>
                    <a:pt x="15691" y="12067"/>
                    <a:pt x="15789" y="12114"/>
                    <a:pt x="15891" y="12114"/>
                  </a:cubicBezTo>
                  <a:cubicBezTo>
                    <a:pt x="15992" y="12113"/>
                    <a:pt x="16089" y="12066"/>
                    <a:pt x="16158" y="11982"/>
                  </a:cubicBezTo>
                  <a:lnTo>
                    <a:pt x="18341" y="9512"/>
                  </a:lnTo>
                  <a:cubicBezTo>
                    <a:pt x="18485" y="9350"/>
                    <a:pt x="18500" y="9093"/>
                    <a:pt x="18376" y="8910"/>
                  </a:cubicBezTo>
                  <a:cubicBezTo>
                    <a:pt x="18301" y="8799"/>
                    <a:pt x="18192" y="8737"/>
                    <a:pt x="18079" y="8727"/>
                  </a:cubicBezTo>
                  <a:close/>
                  <a:moveTo>
                    <a:pt x="8130" y="10048"/>
                  </a:moveTo>
                  <a:cubicBezTo>
                    <a:pt x="8017" y="10048"/>
                    <a:pt x="7904" y="10097"/>
                    <a:pt x="7818" y="10194"/>
                  </a:cubicBezTo>
                  <a:cubicBezTo>
                    <a:pt x="7645" y="10389"/>
                    <a:pt x="7645" y="10706"/>
                    <a:pt x="7818" y="10901"/>
                  </a:cubicBezTo>
                  <a:cubicBezTo>
                    <a:pt x="7990" y="11096"/>
                    <a:pt x="8270" y="11096"/>
                    <a:pt x="8442" y="10901"/>
                  </a:cubicBezTo>
                  <a:cubicBezTo>
                    <a:pt x="8615" y="10706"/>
                    <a:pt x="8615" y="10389"/>
                    <a:pt x="8442" y="10194"/>
                  </a:cubicBezTo>
                  <a:cubicBezTo>
                    <a:pt x="8356" y="10097"/>
                    <a:pt x="8243" y="10048"/>
                    <a:pt x="8130" y="10048"/>
                  </a:cubicBezTo>
                  <a:close/>
                  <a:moveTo>
                    <a:pt x="14077" y="16577"/>
                  </a:moveTo>
                  <a:lnTo>
                    <a:pt x="15538" y="16577"/>
                  </a:lnTo>
                  <a:lnTo>
                    <a:pt x="16746" y="20697"/>
                  </a:lnTo>
                  <a:lnTo>
                    <a:pt x="12814" y="20697"/>
                  </a:lnTo>
                  <a:lnTo>
                    <a:pt x="14077" y="16577"/>
                  </a:lnTo>
                  <a:close/>
                </a:path>
              </a:pathLst>
            </a:cu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
        <p:nvSpPr>
          <p:cNvPr id="21" name="Rectangle 20"/>
          <p:cNvSpPr/>
          <p:nvPr/>
        </p:nvSpPr>
        <p:spPr bwMode="auto">
          <a:xfrm>
            <a:off x="910607" y="11736049"/>
            <a:ext cx="2952328" cy="1569132"/>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23" name="Text Box 3"/>
          <p:cNvSpPr txBox="1">
            <a:spLocks/>
          </p:cNvSpPr>
          <p:nvPr/>
        </p:nvSpPr>
        <p:spPr bwMode="auto">
          <a:xfrm>
            <a:off x="910607" y="881189"/>
            <a:ext cx="17412350" cy="158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8800" dirty="0" err="1">
                <a:solidFill>
                  <a:srgbClr val="FFC000"/>
                </a:solidFill>
                <a:latin typeface="Dosis" charset="0"/>
                <a:ea typeface="Dosis" charset="0"/>
                <a:cs typeface="Dosis" charset="0"/>
                <a:sym typeface="Poppins Medium" charset="0"/>
              </a:rPr>
              <a:t>D</a:t>
            </a:r>
            <a:r>
              <a:rPr lang="en-US" altLang="x-none" sz="8800" dirty="0" err="1">
                <a:solidFill>
                  <a:srgbClr val="7E7C80"/>
                </a:solidFill>
                <a:latin typeface="Dosis" charset="0"/>
                <a:ea typeface="Dosis" charset="0"/>
                <a:cs typeface="Dosis" charset="0"/>
                <a:sym typeface="Poppins Medium" charset="0"/>
              </a:rPr>
              <a:t>iversifikasi</a:t>
            </a:r>
            <a:r>
              <a:rPr lang="en-US" altLang="x-none" sz="8800" dirty="0">
                <a:solidFill>
                  <a:srgbClr val="FFC000"/>
                </a:solidFill>
                <a:latin typeface="Dosis" charset="0"/>
                <a:ea typeface="Dosis" charset="0"/>
                <a:cs typeface="Dosis" charset="0"/>
                <a:sym typeface="Poppins Medium" charset="0"/>
              </a:rPr>
              <a:t> </a:t>
            </a:r>
            <a:r>
              <a:rPr lang="en-US" altLang="x-none" sz="8800" dirty="0" err="1">
                <a:solidFill>
                  <a:srgbClr val="FFC000"/>
                </a:solidFill>
                <a:latin typeface="Dosis" charset="0"/>
                <a:ea typeface="Dosis" charset="0"/>
                <a:cs typeface="Dosis" charset="0"/>
                <a:sym typeface="Poppins Medium" charset="0"/>
              </a:rPr>
              <a:t>I</a:t>
            </a:r>
            <a:r>
              <a:rPr lang="en-US" altLang="x-none" sz="8800" dirty="0" err="1">
                <a:solidFill>
                  <a:srgbClr val="7E7C80"/>
                </a:solidFill>
                <a:latin typeface="Dosis" charset="0"/>
                <a:ea typeface="Dosis" charset="0"/>
                <a:cs typeface="Dosis" charset="0"/>
                <a:sym typeface="Poppins Medium" charset="0"/>
              </a:rPr>
              <a:t>nvestasi</a:t>
            </a:r>
            <a:r>
              <a:rPr lang="en-US" altLang="x-none" sz="8800" dirty="0">
                <a:solidFill>
                  <a:srgbClr val="FFC000"/>
                </a:solidFill>
                <a:latin typeface="Dosis" charset="0"/>
                <a:ea typeface="Dosis" charset="0"/>
                <a:cs typeface="Dosis" charset="0"/>
                <a:sym typeface="Poppins Medium" charset="0"/>
              </a:rPr>
              <a:t> </a:t>
            </a:r>
            <a:r>
              <a:rPr lang="en-US" altLang="x-none" sz="8800" dirty="0" err="1">
                <a:solidFill>
                  <a:srgbClr val="FFC000"/>
                </a:solidFill>
                <a:latin typeface="Dosis" charset="0"/>
                <a:ea typeface="Dosis" charset="0"/>
                <a:cs typeface="Dosis" charset="0"/>
                <a:sym typeface="Poppins Medium" charset="0"/>
              </a:rPr>
              <a:t>R</a:t>
            </a:r>
            <a:r>
              <a:rPr lang="en-US" altLang="x-none" sz="8800" dirty="0" err="1">
                <a:solidFill>
                  <a:srgbClr val="7E7C80"/>
                </a:solidFill>
                <a:latin typeface="Dosis" charset="0"/>
                <a:ea typeface="Dosis" charset="0"/>
                <a:cs typeface="Dosis" charset="0"/>
                <a:sym typeface="Poppins Medium" charset="0"/>
              </a:rPr>
              <a:t>eksadana</a:t>
            </a:r>
            <a:endParaRPr lang="x-none" altLang="x-none" sz="8800" dirty="0">
              <a:solidFill>
                <a:srgbClr val="7E7C80"/>
              </a:solidFill>
              <a:latin typeface="Dosis" charset="0"/>
              <a:ea typeface="Dosis" charset="0"/>
              <a:cs typeface="Dosis" charset="0"/>
              <a:sym typeface="Poppins Medium" charset="0"/>
            </a:endParaRPr>
          </a:p>
        </p:txBody>
      </p:sp>
      <p:grpSp>
        <p:nvGrpSpPr>
          <p:cNvPr id="3" name="Group 2"/>
          <p:cNvGrpSpPr/>
          <p:nvPr/>
        </p:nvGrpSpPr>
        <p:grpSpPr>
          <a:xfrm>
            <a:off x="16345840" y="3176620"/>
            <a:ext cx="5783264" cy="8284618"/>
            <a:chOff x="16345840" y="3176620"/>
            <a:chExt cx="5783264" cy="8284618"/>
          </a:xfrm>
        </p:grpSpPr>
        <p:grpSp>
          <p:nvGrpSpPr>
            <p:cNvPr id="18" name="Group 17"/>
            <p:cNvGrpSpPr/>
            <p:nvPr/>
          </p:nvGrpSpPr>
          <p:grpSpPr>
            <a:xfrm>
              <a:off x="16345840" y="3176620"/>
              <a:ext cx="5783264" cy="8284618"/>
              <a:chOff x="16345840" y="1834016"/>
              <a:chExt cx="5783264" cy="8284618"/>
            </a:xfrm>
          </p:grpSpPr>
          <p:sp>
            <p:nvSpPr>
              <p:cNvPr id="53" name="Rectangle 52"/>
              <p:cNvSpPr/>
              <p:nvPr/>
            </p:nvSpPr>
            <p:spPr bwMode="auto">
              <a:xfrm>
                <a:off x="16345840" y="7104796"/>
                <a:ext cx="5783264" cy="3013838"/>
              </a:xfrm>
              <a:prstGeom prst="rect">
                <a:avLst/>
              </a:prstGeom>
            </p:spPr>
            <p:txBody>
              <a:bodyPr wrap="square">
                <a:spAutoFit/>
              </a:bodyPr>
              <a:lstStyle/>
              <a:p>
                <a:pPr algn="ctr">
                  <a:lnSpc>
                    <a:spcPct val="150000"/>
                  </a:lnSpc>
                  <a:defRPr/>
                </a:pPr>
                <a:r>
                  <a:rPr lang="it-IT" sz="4400" dirty="0">
                    <a:solidFill>
                      <a:schemeClr val="tx1">
                        <a:lumMod val="50000"/>
                      </a:schemeClr>
                    </a:solidFill>
                    <a:latin typeface="Dosis" charset="0"/>
                    <a:ea typeface="Dosis" charset="0"/>
                    <a:cs typeface="Dosis" charset="0"/>
                  </a:rPr>
                  <a:t>Diversifikasi manajemen dan pola investasi</a:t>
                </a:r>
              </a:p>
            </p:txBody>
          </p:sp>
          <p:sp>
            <p:nvSpPr>
              <p:cNvPr id="39" name="Oval 17"/>
              <p:cNvSpPr>
                <a:spLocks noChangeArrowheads="1"/>
              </p:cNvSpPr>
              <p:nvPr/>
            </p:nvSpPr>
            <p:spPr bwMode="auto">
              <a:xfrm>
                <a:off x="16984874" y="1834016"/>
                <a:ext cx="4572000" cy="4572000"/>
              </a:xfrm>
              <a:prstGeom prst="ellipse">
                <a:avLst/>
              </a:prstGeom>
              <a:solidFill>
                <a:srgbClr val="FFC000"/>
              </a:solidFill>
              <a:ln>
                <a:noFill/>
              </a:ln>
            </p:spPr>
            <p:txBody>
              <a:bodyPr wrap="square" lIns="38100" tIns="38100" rIns="38100" bIns="38100" anchor="ctr">
                <a:spAutoFit/>
              </a:bodyPr>
              <a:lstStyle/>
              <a:p>
                <a:pPr eaLnBrk="1"/>
                <a:endParaRPr lang="en-US" altLang="x-none"/>
              </a:p>
            </p:txBody>
          </p:sp>
        </p:grpSp>
        <p:sp>
          <p:nvSpPr>
            <p:cNvPr id="26" name="Shape"/>
            <p:cNvSpPr/>
            <p:nvPr/>
          </p:nvSpPr>
          <p:spPr>
            <a:xfrm>
              <a:off x="18233305" y="4336027"/>
              <a:ext cx="2008334" cy="1781778"/>
            </a:xfrm>
            <a:custGeom>
              <a:avLst/>
              <a:gdLst/>
              <a:ahLst/>
              <a:cxnLst>
                <a:cxn ang="0">
                  <a:pos x="wd2" y="hd2"/>
                </a:cxn>
                <a:cxn ang="5400000">
                  <a:pos x="wd2" y="hd2"/>
                </a:cxn>
                <a:cxn ang="10800000">
                  <a:pos x="wd2" y="hd2"/>
                </a:cxn>
                <a:cxn ang="16200000">
                  <a:pos x="wd2" y="hd2"/>
                </a:cxn>
              </a:cxnLst>
              <a:rect l="0" t="0" r="r" b="b"/>
              <a:pathLst>
                <a:path w="21481" h="21564" extrusionOk="0">
                  <a:moveTo>
                    <a:pt x="13973" y="1"/>
                  </a:moveTo>
                  <a:cubicBezTo>
                    <a:pt x="13303" y="29"/>
                    <a:pt x="12722" y="559"/>
                    <a:pt x="12527" y="1320"/>
                  </a:cubicBezTo>
                  <a:cubicBezTo>
                    <a:pt x="12249" y="2707"/>
                    <a:pt x="11761" y="4023"/>
                    <a:pt x="11087" y="5203"/>
                  </a:cubicBezTo>
                  <a:cubicBezTo>
                    <a:pt x="10285" y="6608"/>
                    <a:pt x="9236" y="7787"/>
                    <a:pt x="8015" y="8667"/>
                  </a:cubicBezTo>
                  <a:cubicBezTo>
                    <a:pt x="8007" y="8627"/>
                    <a:pt x="8001" y="8585"/>
                    <a:pt x="7990" y="8545"/>
                  </a:cubicBezTo>
                  <a:cubicBezTo>
                    <a:pt x="7880" y="8185"/>
                    <a:pt x="7641" y="7902"/>
                    <a:pt x="7338" y="7771"/>
                  </a:cubicBezTo>
                  <a:cubicBezTo>
                    <a:pt x="7061" y="7666"/>
                    <a:pt x="6800" y="7666"/>
                    <a:pt x="6286" y="7666"/>
                  </a:cubicBezTo>
                  <a:lnTo>
                    <a:pt x="1800" y="7666"/>
                  </a:lnTo>
                  <a:lnTo>
                    <a:pt x="1792" y="7666"/>
                  </a:lnTo>
                  <a:cubicBezTo>
                    <a:pt x="1276" y="7666"/>
                    <a:pt x="1016" y="7667"/>
                    <a:pt x="740" y="7771"/>
                  </a:cubicBezTo>
                  <a:cubicBezTo>
                    <a:pt x="437" y="7902"/>
                    <a:pt x="199" y="8185"/>
                    <a:pt x="88" y="8545"/>
                  </a:cubicBezTo>
                  <a:cubicBezTo>
                    <a:pt x="1" y="8874"/>
                    <a:pt x="0" y="9184"/>
                    <a:pt x="0" y="9794"/>
                  </a:cubicBezTo>
                  <a:lnTo>
                    <a:pt x="0" y="19426"/>
                  </a:lnTo>
                  <a:cubicBezTo>
                    <a:pt x="0" y="20046"/>
                    <a:pt x="1" y="20356"/>
                    <a:pt x="88" y="20685"/>
                  </a:cubicBezTo>
                  <a:cubicBezTo>
                    <a:pt x="199" y="21045"/>
                    <a:pt x="437" y="21329"/>
                    <a:pt x="740" y="21460"/>
                  </a:cubicBezTo>
                  <a:cubicBezTo>
                    <a:pt x="1017" y="21564"/>
                    <a:pt x="1278" y="21564"/>
                    <a:pt x="1792" y="21564"/>
                  </a:cubicBezTo>
                  <a:lnTo>
                    <a:pt x="6278" y="21564"/>
                  </a:lnTo>
                  <a:cubicBezTo>
                    <a:pt x="6799" y="21564"/>
                    <a:pt x="7061" y="21564"/>
                    <a:pt x="7338" y="21460"/>
                  </a:cubicBezTo>
                  <a:cubicBezTo>
                    <a:pt x="7641" y="21329"/>
                    <a:pt x="7880" y="21045"/>
                    <a:pt x="7990" y="20685"/>
                  </a:cubicBezTo>
                  <a:cubicBezTo>
                    <a:pt x="8023" y="20562"/>
                    <a:pt x="8040" y="20436"/>
                    <a:pt x="8053" y="20302"/>
                  </a:cubicBezTo>
                  <a:cubicBezTo>
                    <a:pt x="8388" y="20678"/>
                    <a:pt x="8777" y="20979"/>
                    <a:pt x="9202" y="21190"/>
                  </a:cubicBezTo>
                  <a:cubicBezTo>
                    <a:pt x="9684" y="21428"/>
                    <a:pt x="10203" y="21546"/>
                    <a:pt x="10726" y="21537"/>
                  </a:cubicBezTo>
                  <a:lnTo>
                    <a:pt x="19687" y="21537"/>
                  </a:lnTo>
                  <a:cubicBezTo>
                    <a:pt x="20437" y="21542"/>
                    <a:pt x="21108" y="20983"/>
                    <a:pt x="21358" y="20144"/>
                  </a:cubicBezTo>
                  <a:cubicBezTo>
                    <a:pt x="21600" y="19332"/>
                    <a:pt x="21396" y="18426"/>
                    <a:pt x="20845" y="17865"/>
                  </a:cubicBezTo>
                  <a:cubicBezTo>
                    <a:pt x="21250" y="17452"/>
                    <a:pt x="21477" y="16845"/>
                    <a:pt x="21465" y="16211"/>
                  </a:cubicBezTo>
                  <a:cubicBezTo>
                    <a:pt x="21453" y="15600"/>
                    <a:pt x="21219" y="15025"/>
                    <a:pt x="20824" y="14634"/>
                  </a:cubicBezTo>
                  <a:cubicBezTo>
                    <a:pt x="21241" y="14251"/>
                    <a:pt x="21484" y="13659"/>
                    <a:pt x="21481" y="13033"/>
                  </a:cubicBezTo>
                  <a:cubicBezTo>
                    <a:pt x="21478" y="12416"/>
                    <a:pt x="21238" y="11835"/>
                    <a:pt x="20828" y="11457"/>
                  </a:cubicBezTo>
                  <a:cubicBezTo>
                    <a:pt x="21355" y="10937"/>
                    <a:pt x="21586" y="10106"/>
                    <a:pt x="21422" y="9316"/>
                  </a:cubicBezTo>
                  <a:cubicBezTo>
                    <a:pt x="21216" y="8324"/>
                    <a:pt x="20458" y="7635"/>
                    <a:pt x="19598" y="7661"/>
                  </a:cubicBezTo>
                  <a:lnTo>
                    <a:pt x="14677" y="7661"/>
                  </a:lnTo>
                  <a:cubicBezTo>
                    <a:pt x="14995" y="7023"/>
                    <a:pt x="15240" y="6339"/>
                    <a:pt x="15407" y="5625"/>
                  </a:cubicBezTo>
                  <a:cubicBezTo>
                    <a:pt x="15599" y="4803"/>
                    <a:pt x="15685" y="3949"/>
                    <a:pt x="15660" y="3095"/>
                  </a:cubicBezTo>
                  <a:lnTo>
                    <a:pt x="15660" y="1875"/>
                  </a:lnTo>
                  <a:cubicBezTo>
                    <a:pt x="15630" y="803"/>
                    <a:pt x="14875" y="-36"/>
                    <a:pt x="13973" y="1"/>
                  </a:cubicBezTo>
                  <a:close/>
                  <a:moveTo>
                    <a:pt x="14054" y="947"/>
                  </a:moveTo>
                  <a:cubicBezTo>
                    <a:pt x="14514" y="947"/>
                    <a:pt x="14881" y="1405"/>
                    <a:pt x="14858" y="1952"/>
                  </a:cubicBezTo>
                  <a:lnTo>
                    <a:pt x="14858" y="3686"/>
                  </a:lnTo>
                  <a:cubicBezTo>
                    <a:pt x="14817" y="4517"/>
                    <a:pt x="14667" y="5335"/>
                    <a:pt x="14414" y="6111"/>
                  </a:cubicBezTo>
                  <a:cubicBezTo>
                    <a:pt x="14199" y="6767"/>
                    <a:pt x="13913" y="7388"/>
                    <a:pt x="13562" y="7955"/>
                  </a:cubicBezTo>
                  <a:cubicBezTo>
                    <a:pt x="13491" y="8081"/>
                    <a:pt x="13476" y="8239"/>
                    <a:pt x="13523" y="8379"/>
                  </a:cubicBezTo>
                  <a:cubicBezTo>
                    <a:pt x="13589" y="8575"/>
                    <a:pt x="13756" y="8696"/>
                    <a:pt x="13933" y="8676"/>
                  </a:cubicBezTo>
                  <a:lnTo>
                    <a:pt x="19736" y="8676"/>
                  </a:lnTo>
                  <a:cubicBezTo>
                    <a:pt x="20251" y="8691"/>
                    <a:pt x="20661" y="9193"/>
                    <a:pt x="20659" y="9804"/>
                  </a:cubicBezTo>
                  <a:cubicBezTo>
                    <a:pt x="20657" y="10378"/>
                    <a:pt x="20289" y="10857"/>
                    <a:pt x="19807" y="10909"/>
                  </a:cubicBezTo>
                  <a:lnTo>
                    <a:pt x="18536" y="10909"/>
                  </a:lnTo>
                  <a:cubicBezTo>
                    <a:pt x="18310" y="10903"/>
                    <a:pt x="18121" y="11111"/>
                    <a:pt x="18109" y="11379"/>
                  </a:cubicBezTo>
                  <a:cubicBezTo>
                    <a:pt x="18096" y="11669"/>
                    <a:pt x="18292" y="11910"/>
                    <a:pt x="18536" y="11907"/>
                  </a:cubicBezTo>
                  <a:lnTo>
                    <a:pt x="19815" y="11907"/>
                  </a:lnTo>
                  <a:cubicBezTo>
                    <a:pt x="20300" y="11961"/>
                    <a:pt x="20670" y="12444"/>
                    <a:pt x="20670" y="13021"/>
                  </a:cubicBezTo>
                  <a:cubicBezTo>
                    <a:pt x="20670" y="13599"/>
                    <a:pt x="20300" y="14081"/>
                    <a:pt x="19815" y="14135"/>
                  </a:cubicBezTo>
                  <a:lnTo>
                    <a:pt x="18513" y="14135"/>
                  </a:lnTo>
                  <a:cubicBezTo>
                    <a:pt x="18289" y="14129"/>
                    <a:pt x="18101" y="14336"/>
                    <a:pt x="18090" y="14603"/>
                  </a:cubicBezTo>
                  <a:cubicBezTo>
                    <a:pt x="18078" y="14889"/>
                    <a:pt x="18271" y="15129"/>
                    <a:pt x="18513" y="15126"/>
                  </a:cubicBezTo>
                  <a:lnTo>
                    <a:pt x="19794" y="15126"/>
                  </a:lnTo>
                  <a:cubicBezTo>
                    <a:pt x="20268" y="15168"/>
                    <a:pt x="20642" y="15620"/>
                    <a:pt x="20670" y="16183"/>
                  </a:cubicBezTo>
                  <a:cubicBezTo>
                    <a:pt x="20701" y="16801"/>
                    <a:pt x="20313" y="17336"/>
                    <a:pt x="19794" y="17390"/>
                  </a:cubicBezTo>
                  <a:lnTo>
                    <a:pt x="18513" y="17390"/>
                  </a:lnTo>
                  <a:cubicBezTo>
                    <a:pt x="18290" y="17387"/>
                    <a:pt x="18106" y="17593"/>
                    <a:pt x="18093" y="17857"/>
                  </a:cubicBezTo>
                  <a:cubicBezTo>
                    <a:pt x="18080" y="18142"/>
                    <a:pt x="18272" y="18383"/>
                    <a:pt x="18513" y="18384"/>
                  </a:cubicBezTo>
                  <a:lnTo>
                    <a:pt x="19828" y="18384"/>
                  </a:lnTo>
                  <a:cubicBezTo>
                    <a:pt x="20303" y="18426"/>
                    <a:pt x="20675" y="18887"/>
                    <a:pt x="20691" y="19452"/>
                  </a:cubicBezTo>
                  <a:cubicBezTo>
                    <a:pt x="20706" y="20012"/>
                    <a:pt x="20366" y="20498"/>
                    <a:pt x="19899" y="20582"/>
                  </a:cubicBezTo>
                  <a:lnTo>
                    <a:pt x="10744" y="20582"/>
                  </a:lnTo>
                  <a:cubicBezTo>
                    <a:pt x="10208" y="20561"/>
                    <a:pt x="9682" y="20397"/>
                    <a:pt x="9207" y="20102"/>
                  </a:cubicBezTo>
                  <a:cubicBezTo>
                    <a:pt x="8769" y="19831"/>
                    <a:pt x="8386" y="19454"/>
                    <a:pt x="8078" y="18997"/>
                  </a:cubicBezTo>
                  <a:lnTo>
                    <a:pt x="8078" y="9803"/>
                  </a:lnTo>
                  <a:cubicBezTo>
                    <a:pt x="8078" y="9802"/>
                    <a:pt x="8078" y="9802"/>
                    <a:pt x="8078" y="9801"/>
                  </a:cubicBezTo>
                  <a:cubicBezTo>
                    <a:pt x="9439" y="8894"/>
                    <a:pt x="10622" y="7649"/>
                    <a:pt x="11540" y="6148"/>
                  </a:cubicBezTo>
                  <a:cubicBezTo>
                    <a:pt x="12365" y="4801"/>
                    <a:pt x="12961" y="3276"/>
                    <a:pt x="13295" y="1659"/>
                  </a:cubicBezTo>
                  <a:cubicBezTo>
                    <a:pt x="13378" y="1241"/>
                    <a:pt x="13692" y="946"/>
                    <a:pt x="14054" y="947"/>
                  </a:cubicBezTo>
                  <a:close/>
                  <a:moveTo>
                    <a:pt x="1370" y="8663"/>
                  </a:moveTo>
                  <a:lnTo>
                    <a:pt x="1373" y="8663"/>
                  </a:lnTo>
                  <a:lnTo>
                    <a:pt x="6708" y="8663"/>
                  </a:lnTo>
                  <a:cubicBezTo>
                    <a:pt x="6863" y="8663"/>
                    <a:pt x="6942" y="8663"/>
                    <a:pt x="7026" y="8694"/>
                  </a:cubicBezTo>
                  <a:cubicBezTo>
                    <a:pt x="7118" y="8734"/>
                    <a:pt x="7190" y="8820"/>
                    <a:pt x="7223" y="8929"/>
                  </a:cubicBezTo>
                  <a:cubicBezTo>
                    <a:pt x="7250" y="9028"/>
                    <a:pt x="7250" y="9122"/>
                    <a:pt x="7250" y="9309"/>
                  </a:cubicBezTo>
                  <a:lnTo>
                    <a:pt x="7250" y="19924"/>
                  </a:lnTo>
                  <a:cubicBezTo>
                    <a:pt x="7250" y="20109"/>
                    <a:pt x="7250" y="20202"/>
                    <a:pt x="7223" y="20302"/>
                  </a:cubicBezTo>
                  <a:cubicBezTo>
                    <a:pt x="7190" y="20411"/>
                    <a:pt x="7118" y="20497"/>
                    <a:pt x="7026" y="20536"/>
                  </a:cubicBezTo>
                  <a:cubicBezTo>
                    <a:pt x="6942" y="20568"/>
                    <a:pt x="6863" y="20568"/>
                    <a:pt x="6705" y="20568"/>
                  </a:cubicBezTo>
                  <a:lnTo>
                    <a:pt x="5351" y="20568"/>
                  </a:lnTo>
                  <a:cubicBezTo>
                    <a:pt x="5356" y="20538"/>
                    <a:pt x="5359" y="20507"/>
                    <a:pt x="5359" y="20476"/>
                  </a:cubicBezTo>
                  <a:lnTo>
                    <a:pt x="5359" y="15816"/>
                  </a:lnTo>
                  <a:cubicBezTo>
                    <a:pt x="5359" y="15552"/>
                    <a:pt x="5178" y="15338"/>
                    <a:pt x="4956" y="15338"/>
                  </a:cubicBezTo>
                  <a:cubicBezTo>
                    <a:pt x="4734" y="15338"/>
                    <a:pt x="4553" y="15552"/>
                    <a:pt x="4553" y="15816"/>
                  </a:cubicBezTo>
                  <a:lnTo>
                    <a:pt x="4553" y="20476"/>
                  </a:lnTo>
                  <a:cubicBezTo>
                    <a:pt x="4553" y="20507"/>
                    <a:pt x="4556" y="20538"/>
                    <a:pt x="4561" y="20568"/>
                  </a:cubicBezTo>
                  <a:lnTo>
                    <a:pt x="1370" y="20568"/>
                  </a:lnTo>
                  <a:cubicBezTo>
                    <a:pt x="1215" y="20568"/>
                    <a:pt x="1136" y="20568"/>
                    <a:pt x="1052" y="20536"/>
                  </a:cubicBezTo>
                  <a:cubicBezTo>
                    <a:pt x="961" y="20497"/>
                    <a:pt x="888" y="20411"/>
                    <a:pt x="855" y="20302"/>
                  </a:cubicBezTo>
                  <a:cubicBezTo>
                    <a:pt x="828" y="20202"/>
                    <a:pt x="828" y="20108"/>
                    <a:pt x="828" y="19921"/>
                  </a:cubicBezTo>
                  <a:lnTo>
                    <a:pt x="828" y="9306"/>
                  </a:lnTo>
                  <a:cubicBezTo>
                    <a:pt x="828" y="9122"/>
                    <a:pt x="828" y="9028"/>
                    <a:pt x="855" y="8929"/>
                  </a:cubicBezTo>
                  <a:cubicBezTo>
                    <a:pt x="888" y="8820"/>
                    <a:pt x="961" y="8734"/>
                    <a:pt x="1052" y="8694"/>
                  </a:cubicBezTo>
                  <a:cubicBezTo>
                    <a:pt x="1136" y="8663"/>
                    <a:pt x="1214" y="8663"/>
                    <a:pt x="1370" y="8663"/>
                  </a:cubicBezTo>
                  <a:close/>
                  <a:moveTo>
                    <a:pt x="4944" y="13537"/>
                  </a:moveTo>
                  <a:cubicBezTo>
                    <a:pt x="4728" y="13537"/>
                    <a:pt x="4553" y="13745"/>
                    <a:pt x="4553" y="14002"/>
                  </a:cubicBezTo>
                  <a:cubicBezTo>
                    <a:pt x="4553" y="14258"/>
                    <a:pt x="4728" y="14466"/>
                    <a:pt x="4944" y="14466"/>
                  </a:cubicBezTo>
                  <a:lnTo>
                    <a:pt x="4968" y="14466"/>
                  </a:lnTo>
                  <a:cubicBezTo>
                    <a:pt x="5184" y="14466"/>
                    <a:pt x="5359" y="14258"/>
                    <a:pt x="5359" y="14002"/>
                  </a:cubicBezTo>
                  <a:cubicBezTo>
                    <a:pt x="5359" y="13745"/>
                    <a:pt x="5184" y="13537"/>
                    <a:pt x="4968" y="13537"/>
                  </a:cubicBezTo>
                  <a:lnTo>
                    <a:pt x="4944" y="13537"/>
                  </a:lnTo>
                  <a:close/>
                </a:path>
              </a:pathLst>
            </a:cu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grpSp>
        <p:nvGrpSpPr>
          <p:cNvPr id="2" name="Group 1"/>
          <p:cNvGrpSpPr/>
          <p:nvPr/>
        </p:nvGrpSpPr>
        <p:grpSpPr>
          <a:xfrm>
            <a:off x="2254896" y="3329607"/>
            <a:ext cx="5783264" cy="6100307"/>
            <a:chOff x="2254896" y="3329607"/>
            <a:chExt cx="5783264" cy="6100307"/>
          </a:xfrm>
        </p:grpSpPr>
        <p:grpSp>
          <p:nvGrpSpPr>
            <p:cNvPr id="16" name="Group 15"/>
            <p:cNvGrpSpPr/>
            <p:nvPr/>
          </p:nvGrpSpPr>
          <p:grpSpPr>
            <a:xfrm>
              <a:off x="2254896" y="3329607"/>
              <a:ext cx="5783264" cy="6100307"/>
              <a:chOff x="2254895" y="1987002"/>
              <a:chExt cx="5783264" cy="6100306"/>
            </a:xfrm>
          </p:grpSpPr>
          <p:sp>
            <p:nvSpPr>
              <p:cNvPr id="9" name="Rectangle 8"/>
              <p:cNvSpPr/>
              <p:nvPr/>
            </p:nvSpPr>
            <p:spPr bwMode="auto">
              <a:xfrm>
                <a:off x="2254895" y="7104795"/>
                <a:ext cx="5783264" cy="982513"/>
              </a:xfrm>
              <a:prstGeom prst="rect">
                <a:avLst/>
              </a:prstGeom>
            </p:spPr>
            <p:txBody>
              <a:bodyPr wrap="square">
                <a:spAutoFit/>
              </a:bodyPr>
              <a:lstStyle/>
              <a:p>
                <a:pPr algn="ctr">
                  <a:lnSpc>
                    <a:spcPct val="150000"/>
                  </a:lnSpc>
                </a:pPr>
                <a:r>
                  <a:rPr lang="en-US" sz="4400" dirty="0" err="1">
                    <a:solidFill>
                      <a:schemeClr val="tx1">
                        <a:lumMod val="50000"/>
                      </a:schemeClr>
                    </a:solidFill>
                  </a:rPr>
                  <a:t>Diversifikasi</a:t>
                </a:r>
                <a:r>
                  <a:rPr lang="en-US" sz="4400" dirty="0">
                    <a:solidFill>
                      <a:schemeClr val="tx1">
                        <a:lumMod val="50000"/>
                      </a:schemeClr>
                    </a:solidFill>
                  </a:rPr>
                  <a:t> </a:t>
                </a:r>
                <a:r>
                  <a:rPr lang="en-US" sz="4400" dirty="0" err="1">
                    <a:solidFill>
                      <a:schemeClr val="tx1">
                        <a:lumMod val="50000"/>
                      </a:schemeClr>
                    </a:solidFill>
                  </a:rPr>
                  <a:t>aset</a:t>
                </a:r>
                <a:endParaRPr lang="en-US" sz="4400" dirty="0">
                  <a:solidFill>
                    <a:schemeClr val="tx1">
                      <a:lumMod val="50000"/>
                    </a:schemeClr>
                  </a:solidFill>
                </a:endParaRPr>
              </a:p>
            </p:txBody>
          </p:sp>
          <p:sp>
            <p:nvSpPr>
              <p:cNvPr id="31" name="Oval 17"/>
              <p:cNvSpPr>
                <a:spLocks noChangeArrowheads="1"/>
              </p:cNvSpPr>
              <p:nvPr/>
            </p:nvSpPr>
            <p:spPr bwMode="auto">
              <a:xfrm>
                <a:off x="2853581" y="1987002"/>
                <a:ext cx="4572000" cy="4571999"/>
              </a:xfrm>
              <a:prstGeom prst="ellipse">
                <a:avLst/>
              </a:prstGeom>
              <a:solidFill>
                <a:srgbClr val="FFC000"/>
              </a:solidFill>
              <a:ln>
                <a:noFill/>
              </a:ln>
            </p:spPr>
            <p:txBody>
              <a:bodyPr wrap="square" lIns="38100" tIns="38100" rIns="38100" bIns="38100" anchor="ctr">
                <a:spAutoFit/>
              </a:bodyPr>
              <a:lstStyle/>
              <a:p>
                <a:pPr eaLnBrk="1"/>
                <a:endParaRPr lang="en-US" altLang="x-none"/>
              </a:p>
            </p:txBody>
          </p:sp>
        </p:grpSp>
        <p:sp>
          <p:nvSpPr>
            <p:cNvPr id="19" name="Shape"/>
            <p:cNvSpPr/>
            <p:nvPr/>
          </p:nvSpPr>
          <p:spPr>
            <a:xfrm>
              <a:off x="4015942" y="4537896"/>
              <a:ext cx="2261172" cy="1926156"/>
            </a:xfrm>
            <a:custGeom>
              <a:avLst/>
              <a:gdLst/>
              <a:ahLst/>
              <a:cxnLst>
                <a:cxn ang="0">
                  <a:pos x="wd2" y="hd2"/>
                </a:cxn>
                <a:cxn ang="5400000">
                  <a:pos x="wd2" y="hd2"/>
                </a:cxn>
                <a:cxn ang="10800000">
                  <a:pos x="wd2" y="hd2"/>
                </a:cxn>
                <a:cxn ang="16200000">
                  <a:pos x="wd2" y="hd2"/>
                </a:cxn>
              </a:cxnLst>
              <a:rect l="0" t="0" r="r" b="b"/>
              <a:pathLst>
                <a:path w="21600" h="21600" extrusionOk="0">
                  <a:moveTo>
                    <a:pt x="4084" y="0"/>
                  </a:moveTo>
                  <a:cubicBezTo>
                    <a:pt x="3708" y="0"/>
                    <a:pt x="3426" y="1"/>
                    <a:pt x="3186" y="22"/>
                  </a:cubicBezTo>
                  <a:cubicBezTo>
                    <a:pt x="2947" y="44"/>
                    <a:pt x="2752" y="86"/>
                    <a:pt x="2551" y="172"/>
                  </a:cubicBezTo>
                  <a:cubicBezTo>
                    <a:pt x="2330" y="279"/>
                    <a:pt x="2132" y="450"/>
                    <a:pt x="1969" y="668"/>
                  </a:cubicBezTo>
                  <a:cubicBezTo>
                    <a:pt x="1807" y="886"/>
                    <a:pt x="1680" y="1151"/>
                    <a:pt x="1599" y="1447"/>
                  </a:cubicBezTo>
                  <a:cubicBezTo>
                    <a:pt x="1535" y="1718"/>
                    <a:pt x="1503" y="1981"/>
                    <a:pt x="1487" y="2302"/>
                  </a:cubicBezTo>
                  <a:cubicBezTo>
                    <a:pt x="1471" y="2622"/>
                    <a:pt x="1471" y="3001"/>
                    <a:pt x="1471" y="3503"/>
                  </a:cubicBezTo>
                  <a:lnTo>
                    <a:pt x="1471" y="16968"/>
                  </a:lnTo>
                  <a:lnTo>
                    <a:pt x="448" y="16968"/>
                  </a:lnTo>
                  <a:cubicBezTo>
                    <a:pt x="319" y="16955"/>
                    <a:pt x="194" y="17024"/>
                    <a:pt x="107" y="17152"/>
                  </a:cubicBezTo>
                  <a:cubicBezTo>
                    <a:pt x="40" y="17252"/>
                    <a:pt x="1" y="17381"/>
                    <a:pt x="0" y="17516"/>
                  </a:cubicBezTo>
                  <a:lnTo>
                    <a:pt x="0" y="18593"/>
                  </a:lnTo>
                  <a:cubicBezTo>
                    <a:pt x="17" y="19255"/>
                    <a:pt x="192" y="19892"/>
                    <a:pt x="500" y="20411"/>
                  </a:cubicBezTo>
                  <a:cubicBezTo>
                    <a:pt x="937" y="21149"/>
                    <a:pt x="1598" y="21586"/>
                    <a:pt x="2301" y="21600"/>
                  </a:cubicBezTo>
                  <a:lnTo>
                    <a:pt x="19327" y="21600"/>
                  </a:lnTo>
                  <a:cubicBezTo>
                    <a:pt x="19855" y="21587"/>
                    <a:pt x="20364" y="21332"/>
                    <a:pt x="20768" y="20877"/>
                  </a:cubicBezTo>
                  <a:cubicBezTo>
                    <a:pt x="21282" y="20299"/>
                    <a:pt x="21585" y="19452"/>
                    <a:pt x="21600" y="18553"/>
                  </a:cubicBezTo>
                  <a:lnTo>
                    <a:pt x="21600" y="17426"/>
                  </a:lnTo>
                  <a:cubicBezTo>
                    <a:pt x="21598" y="17294"/>
                    <a:pt x="21555" y="17170"/>
                    <a:pt x="21480" y="17083"/>
                  </a:cubicBezTo>
                  <a:cubicBezTo>
                    <a:pt x="21411" y="17003"/>
                    <a:pt x="21321" y="16962"/>
                    <a:pt x="21230" y="16969"/>
                  </a:cubicBezTo>
                  <a:lnTo>
                    <a:pt x="12561" y="16969"/>
                  </a:lnTo>
                  <a:cubicBezTo>
                    <a:pt x="12480" y="16971"/>
                    <a:pt x="12401" y="17012"/>
                    <a:pt x="12340" y="17084"/>
                  </a:cubicBezTo>
                  <a:cubicBezTo>
                    <a:pt x="12266" y="17173"/>
                    <a:pt x="12223" y="17299"/>
                    <a:pt x="12223" y="17432"/>
                  </a:cubicBezTo>
                  <a:lnTo>
                    <a:pt x="12223" y="17684"/>
                  </a:lnTo>
                  <a:cubicBezTo>
                    <a:pt x="12220" y="17872"/>
                    <a:pt x="12169" y="18053"/>
                    <a:pt x="12079" y="18198"/>
                  </a:cubicBezTo>
                  <a:cubicBezTo>
                    <a:pt x="11964" y="18382"/>
                    <a:pt x="11796" y="18492"/>
                    <a:pt x="11616" y="18499"/>
                  </a:cubicBezTo>
                  <a:lnTo>
                    <a:pt x="10017" y="18499"/>
                  </a:lnTo>
                  <a:cubicBezTo>
                    <a:pt x="9811" y="18501"/>
                    <a:pt x="9617" y="18366"/>
                    <a:pt x="9499" y="18139"/>
                  </a:cubicBezTo>
                  <a:cubicBezTo>
                    <a:pt x="9426" y="17998"/>
                    <a:pt x="9387" y="17829"/>
                    <a:pt x="9389" y="17657"/>
                  </a:cubicBezTo>
                  <a:lnTo>
                    <a:pt x="9389" y="17397"/>
                  </a:lnTo>
                  <a:cubicBezTo>
                    <a:pt x="9385" y="17277"/>
                    <a:pt x="9346" y="17164"/>
                    <a:pt x="9279" y="17084"/>
                  </a:cubicBezTo>
                  <a:cubicBezTo>
                    <a:pt x="9221" y="17013"/>
                    <a:pt x="9147" y="16972"/>
                    <a:pt x="9069" y="16968"/>
                  </a:cubicBezTo>
                  <a:lnTo>
                    <a:pt x="2312" y="16968"/>
                  </a:lnTo>
                  <a:lnTo>
                    <a:pt x="2312" y="2981"/>
                  </a:lnTo>
                  <a:cubicBezTo>
                    <a:pt x="2312" y="2708"/>
                    <a:pt x="2312" y="2503"/>
                    <a:pt x="2321" y="2329"/>
                  </a:cubicBezTo>
                  <a:cubicBezTo>
                    <a:pt x="2329" y="2154"/>
                    <a:pt x="2347" y="2012"/>
                    <a:pt x="2382" y="1865"/>
                  </a:cubicBezTo>
                  <a:cubicBezTo>
                    <a:pt x="2425" y="1704"/>
                    <a:pt x="2494" y="1561"/>
                    <a:pt x="2583" y="1443"/>
                  </a:cubicBezTo>
                  <a:cubicBezTo>
                    <a:pt x="2671" y="1325"/>
                    <a:pt x="2778" y="1232"/>
                    <a:pt x="2898" y="1174"/>
                  </a:cubicBezTo>
                  <a:cubicBezTo>
                    <a:pt x="3007" y="1127"/>
                    <a:pt x="3113" y="1105"/>
                    <a:pt x="3242" y="1093"/>
                  </a:cubicBezTo>
                  <a:cubicBezTo>
                    <a:pt x="3372" y="1081"/>
                    <a:pt x="3526" y="1081"/>
                    <a:pt x="3729" y="1081"/>
                  </a:cubicBezTo>
                  <a:lnTo>
                    <a:pt x="3736" y="1081"/>
                  </a:lnTo>
                  <a:lnTo>
                    <a:pt x="17882" y="1081"/>
                  </a:lnTo>
                  <a:cubicBezTo>
                    <a:pt x="18085" y="1081"/>
                    <a:pt x="18238" y="1080"/>
                    <a:pt x="18368" y="1092"/>
                  </a:cubicBezTo>
                  <a:cubicBezTo>
                    <a:pt x="18498" y="1104"/>
                    <a:pt x="18604" y="1127"/>
                    <a:pt x="18714" y="1174"/>
                  </a:cubicBezTo>
                  <a:cubicBezTo>
                    <a:pt x="18834" y="1232"/>
                    <a:pt x="18941" y="1325"/>
                    <a:pt x="19029" y="1443"/>
                  </a:cubicBezTo>
                  <a:cubicBezTo>
                    <a:pt x="19117" y="1561"/>
                    <a:pt x="19186" y="1704"/>
                    <a:pt x="19230" y="1865"/>
                  </a:cubicBezTo>
                  <a:cubicBezTo>
                    <a:pt x="19265" y="2012"/>
                    <a:pt x="19282" y="2154"/>
                    <a:pt x="19291" y="2329"/>
                  </a:cubicBezTo>
                  <a:cubicBezTo>
                    <a:pt x="19300" y="2504"/>
                    <a:pt x="19299" y="2712"/>
                    <a:pt x="19299" y="2989"/>
                  </a:cubicBezTo>
                  <a:lnTo>
                    <a:pt x="19299" y="13087"/>
                  </a:lnTo>
                  <a:cubicBezTo>
                    <a:pt x="19303" y="13404"/>
                    <a:pt x="19500" y="13655"/>
                    <a:pt x="19736" y="13644"/>
                  </a:cubicBezTo>
                  <a:cubicBezTo>
                    <a:pt x="19960" y="13634"/>
                    <a:pt x="20138" y="13388"/>
                    <a:pt x="20140" y="13087"/>
                  </a:cubicBezTo>
                  <a:lnTo>
                    <a:pt x="20140" y="3518"/>
                  </a:lnTo>
                  <a:cubicBezTo>
                    <a:pt x="20140" y="3008"/>
                    <a:pt x="20140" y="2626"/>
                    <a:pt x="20124" y="2303"/>
                  </a:cubicBezTo>
                  <a:cubicBezTo>
                    <a:pt x="20108" y="1981"/>
                    <a:pt x="20076" y="1718"/>
                    <a:pt x="20012" y="1447"/>
                  </a:cubicBezTo>
                  <a:cubicBezTo>
                    <a:pt x="19932" y="1151"/>
                    <a:pt x="19805" y="886"/>
                    <a:pt x="19642" y="668"/>
                  </a:cubicBezTo>
                  <a:cubicBezTo>
                    <a:pt x="19480" y="450"/>
                    <a:pt x="19282" y="279"/>
                    <a:pt x="19061" y="172"/>
                  </a:cubicBezTo>
                  <a:cubicBezTo>
                    <a:pt x="18859" y="86"/>
                    <a:pt x="18663" y="43"/>
                    <a:pt x="18423" y="21"/>
                  </a:cubicBezTo>
                  <a:cubicBezTo>
                    <a:pt x="18184" y="0"/>
                    <a:pt x="17902" y="0"/>
                    <a:pt x="17527" y="0"/>
                  </a:cubicBezTo>
                  <a:lnTo>
                    <a:pt x="4096" y="0"/>
                  </a:lnTo>
                  <a:lnTo>
                    <a:pt x="4084" y="0"/>
                  </a:lnTo>
                  <a:close/>
                  <a:moveTo>
                    <a:pt x="4027" y="2404"/>
                  </a:moveTo>
                  <a:cubicBezTo>
                    <a:pt x="3837" y="2404"/>
                    <a:pt x="3741" y="2405"/>
                    <a:pt x="3639" y="2448"/>
                  </a:cubicBezTo>
                  <a:cubicBezTo>
                    <a:pt x="3528" y="2502"/>
                    <a:pt x="3440" y="2620"/>
                    <a:pt x="3400" y="2770"/>
                  </a:cubicBezTo>
                  <a:cubicBezTo>
                    <a:pt x="3367" y="2907"/>
                    <a:pt x="3367" y="3036"/>
                    <a:pt x="3367" y="3289"/>
                  </a:cubicBezTo>
                  <a:lnTo>
                    <a:pt x="3367" y="14828"/>
                  </a:lnTo>
                  <a:cubicBezTo>
                    <a:pt x="3367" y="15085"/>
                    <a:pt x="3367" y="15214"/>
                    <a:pt x="3400" y="15351"/>
                  </a:cubicBezTo>
                  <a:cubicBezTo>
                    <a:pt x="3440" y="15501"/>
                    <a:pt x="3528" y="15618"/>
                    <a:pt x="3639" y="15673"/>
                  </a:cubicBezTo>
                  <a:cubicBezTo>
                    <a:pt x="3741" y="15716"/>
                    <a:pt x="3837" y="15716"/>
                    <a:pt x="4027" y="15716"/>
                  </a:cubicBezTo>
                  <a:lnTo>
                    <a:pt x="17725" y="15716"/>
                  </a:lnTo>
                  <a:cubicBezTo>
                    <a:pt x="17917" y="15716"/>
                    <a:pt x="18013" y="15716"/>
                    <a:pt x="18115" y="15673"/>
                  </a:cubicBezTo>
                  <a:cubicBezTo>
                    <a:pt x="18227" y="15618"/>
                    <a:pt x="18315" y="15501"/>
                    <a:pt x="18355" y="15351"/>
                  </a:cubicBezTo>
                  <a:cubicBezTo>
                    <a:pt x="18387" y="15214"/>
                    <a:pt x="18387" y="15086"/>
                    <a:pt x="18387" y="14832"/>
                  </a:cubicBezTo>
                  <a:lnTo>
                    <a:pt x="18387" y="3293"/>
                  </a:lnTo>
                  <a:cubicBezTo>
                    <a:pt x="18387" y="3036"/>
                    <a:pt x="18387" y="2907"/>
                    <a:pt x="18355" y="2770"/>
                  </a:cubicBezTo>
                  <a:cubicBezTo>
                    <a:pt x="18315" y="2620"/>
                    <a:pt x="18227" y="2502"/>
                    <a:pt x="18115" y="2448"/>
                  </a:cubicBezTo>
                  <a:cubicBezTo>
                    <a:pt x="18013" y="2404"/>
                    <a:pt x="17917" y="2404"/>
                    <a:pt x="17728" y="2404"/>
                  </a:cubicBezTo>
                  <a:lnTo>
                    <a:pt x="4030" y="2404"/>
                  </a:lnTo>
                  <a:lnTo>
                    <a:pt x="4027" y="2404"/>
                  </a:lnTo>
                  <a:close/>
                  <a:moveTo>
                    <a:pt x="4329" y="3511"/>
                  </a:moveTo>
                  <a:lnTo>
                    <a:pt x="4330" y="3511"/>
                  </a:lnTo>
                  <a:lnTo>
                    <a:pt x="17426" y="3511"/>
                  </a:lnTo>
                  <a:cubicBezTo>
                    <a:pt x="17460" y="3511"/>
                    <a:pt x="17477" y="3511"/>
                    <a:pt x="17496" y="3519"/>
                  </a:cubicBezTo>
                  <a:cubicBezTo>
                    <a:pt x="17516" y="3529"/>
                    <a:pt x="17531" y="3550"/>
                    <a:pt x="17539" y="3577"/>
                  </a:cubicBezTo>
                  <a:cubicBezTo>
                    <a:pt x="17545" y="3602"/>
                    <a:pt x="17545" y="3625"/>
                    <a:pt x="17545" y="3672"/>
                  </a:cubicBezTo>
                  <a:lnTo>
                    <a:pt x="17545" y="14450"/>
                  </a:lnTo>
                  <a:cubicBezTo>
                    <a:pt x="17545" y="14496"/>
                    <a:pt x="17545" y="14519"/>
                    <a:pt x="17539" y="14544"/>
                  </a:cubicBezTo>
                  <a:cubicBezTo>
                    <a:pt x="17531" y="14571"/>
                    <a:pt x="17516" y="14592"/>
                    <a:pt x="17496" y="14602"/>
                  </a:cubicBezTo>
                  <a:cubicBezTo>
                    <a:pt x="17477" y="14610"/>
                    <a:pt x="17460" y="14609"/>
                    <a:pt x="17425" y="14609"/>
                  </a:cubicBezTo>
                  <a:lnTo>
                    <a:pt x="16039" y="14609"/>
                  </a:lnTo>
                  <a:lnTo>
                    <a:pt x="16039" y="7765"/>
                  </a:lnTo>
                  <a:cubicBezTo>
                    <a:pt x="16039" y="7461"/>
                    <a:pt x="15855" y="7214"/>
                    <a:pt x="15628" y="7214"/>
                  </a:cubicBezTo>
                  <a:cubicBezTo>
                    <a:pt x="15402" y="7214"/>
                    <a:pt x="15217" y="7461"/>
                    <a:pt x="15217" y="7765"/>
                  </a:cubicBezTo>
                  <a:lnTo>
                    <a:pt x="15217" y="14609"/>
                  </a:lnTo>
                  <a:lnTo>
                    <a:pt x="13668" y="14609"/>
                  </a:lnTo>
                  <a:lnTo>
                    <a:pt x="13668" y="11786"/>
                  </a:lnTo>
                  <a:cubicBezTo>
                    <a:pt x="13668" y="11482"/>
                    <a:pt x="13484" y="11235"/>
                    <a:pt x="13258" y="11235"/>
                  </a:cubicBezTo>
                  <a:cubicBezTo>
                    <a:pt x="13031" y="11235"/>
                    <a:pt x="12847" y="11482"/>
                    <a:pt x="12847" y="11786"/>
                  </a:cubicBezTo>
                  <a:lnTo>
                    <a:pt x="12847" y="14609"/>
                  </a:lnTo>
                  <a:lnTo>
                    <a:pt x="11297" y="14609"/>
                  </a:lnTo>
                  <a:lnTo>
                    <a:pt x="11297" y="10366"/>
                  </a:lnTo>
                  <a:cubicBezTo>
                    <a:pt x="11297" y="10062"/>
                    <a:pt x="11113" y="9815"/>
                    <a:pt x="10886" y="9815"/>
                  </a:cubicBezTo>
                  <a:cubicBezTo>
                    <a:pt x="10660" y="9815"/>
                    <a:pt x="10476" y="10062"/>
                    <a:pt x="10476" y="10366"/>
                  </a:cubicBezTo>
                  <a:lnTo>
                    <a:pt x="10476" y="14609"/>
                  </a:lnTo>
                  <a:lnTo>
                    <a:pt x="8926" y="14609"/>
                  </a:lnTo>
                  <a:lnTo>
                    <a:pt x="8926" y="13875"/>
                  </a:lnTo>
                  <a:cubicBezTo>
                    <a:pt x="8926" y="13571"/>
                    <a:pt x="8743" y="13324"/>
                    <a:pt x="8516" y="13324"/>
                  </a:cubicBezTo>
                  <a:cubicBezTo>
                    <a:pt x="8289" y="13324"/>
                    <a:pt x="8105" y="13571"/>
                    <a:pt x="8105" y="13875"/>
                  </a:cubicBezTo>
                  <a:lnTo>
                    <a:pt x="8105" y="14609"/>
                  </a:lnTo>
                  <a:lnTo>
                    <a:pt x="6555" y="14609"/>
                  </a:lnTo>
                  <a:lnTo>
                    <a:pt x="6555" y="12061"/>
                  </a:lnTo>
                  <a:cubicBezTo>
                    <a:pt x="6555" y="11757"/>
                    <a:pt x="6372" y="11511"/>
                    <a:pt x="6145" y="11511"/>
                  </a:cubicBezTo>
                  <a:cubicBezTo>
                    <a:pt x="5918" y="11511"/>
                    <a:pt x="5734" y="11757"/>
                    <a:pt x="5734" y="12061"/>
                  </a:cubicBezTo>
                  <a:lnTo>
                    <a:pt x="5734" y="14609"/>
                  </a:lnTo>
                  <a:lnTo>
                    <a:pt x="4329" y="14609"/>
                  </a:lnTo>
                  <a:cubicBezTo>
                    <a:pt x="4295" y="14609"/>
                    <a:pt x="4278" y="14610"/>
                    <a:pt x="4259" y="14602"/>
                  </a:cubicBezTo>
                  <a:cubicBezTo>
                    <a:pt x="4239" y="14592"/>
                    <a:pt x="4223" y="14571"/>
                    <a:pt x="4216" y="14544"/>
                  </a:cubicBezTo>
                  <a:cubicBezTo>
                    <a:pt x="4210" y="14519"/>
                    <a:pt x="4210" y="14496"/>
                    <a:pt x="4210" y="14449"/>
                  </a:cubicBezTo>
                  <a:lnTo>
                    <a:pt x="4210" y="3671"/>
                  </a:lnTo>
                  <a:cubicBezTo>
                    <a:pt x="4210" y="3625"/>
                    <a:pt x="4210" y="3602"/>
                    <a:pt x="4216" y="3577"/>
                  </a:cubicBezTo>
                  <a:cubicBezTo>
                    <a:pt x="4223" y="3550"/>
                    <a:pt x="4239" y="3529"/>
                    <a:pt x="4259" y="3519"/>
                  </a:cubicBezTo>
                  <a:cubicBezTo>
                    <a:pt x="4277" y="3511"/>
                    <a:pt x="4295" y="3511"/>
                    <a:pt x="4329" y="3511"/>
                  </a:cubicBezTo>
                  <a:close/>
                  <a:moveTo>
                    <a:pt x="15628" y="5213"/>
                  </a:moveTo>
                  <a:cubicBezTo>
                    <a:pt x="15402" y="5213"/>
                    <a:pt x="15217" y="5459"/>
                    <a:pt x="15217" y="5763"/>
                  </a:cubicBezTo>
                  <a:lnTo>
                    <a:pt x="15217" y="5811"/>
                  </a:lnTo>
                  <a:cubicBezTo>
                    <a:pt x="15217" y="6115"/>
                    <a:pt x="15402" y="6361"/>
                    <a:pt x="15628" y="6361"/>
                  </a:cubicBezTo>
                  <a:cubicBezTo>
                    <a:pt x="15855" y="6361"/>
                    <a:pt x="16039" y="6115"/>
                    <a:pt x="16039" y="5811"/>
                  </a:cubicBezTo>
                  <a:lnTo>
                    <a:pt x="16039" y="5763"/>
                  </a:lnTo>
                  <a:cubicBezTo>
                    <a:pt x="16039" y="5459"/>
                    <a:pt x="15855" y="5213"/>
                    <a:pt x="15628" y="5213"/>
                  </a:cubicBezTo>
                  <a:close/>
                  <a:moveTo>
                    <a:pt x="10886" y="7815"/>
                  </a:moveTo>
                  <a:cubicBezTo>
                    <a:pt x="10660" y="7815"/>
                    <a:pt x="10476" y="8061"/>
                    <a:pt x="10476" y="8365"/>
                  </a:cubicBezTo>
                  <a:lnTo>
                    <a:pt x="10476" y="8413"/>
                  </a:lnTo>
                  <a:cubicBezTo>
                    <a:pt x="10476" y="8717"/>
                    <a:pt x="10660" y="8963"/>
                    <a:pt x="10886" y="8963"/>
                  </a:cubicBezTo>
                  <a:cubicBezTo>
                    <a:pt x="11113" y="8963"/>
                    <a:pt x="11297" y="8717"/>
                    <a:pt x="11297" y="8413"/>
                  </a:cubicBezTo>
                  <a:lnTo>
                    <a:pt x="11297" y="8365"/>
                  </a:lnTo>
                  <a:cubicBezTo>
                    <a:pt x="11297" y="8061"/>
                    <a:pt x="11113" y="7815"/>
                    <a:pt x="10886" y="7815"/>
                  </a:cubicBezTo>
                  <a:close/>
                  <a:moveTo>
                    <a:pt x="13258" y="9234"/>
                  </a:moveTo>
                  <a:cubicBezTo>
                    <a:pt x="13031" y="9234"/>
                    <a:pt x="12847" y="9480"/>
                    <a:pt x="12847" y="9784"/>
                  </a:cubicBezTo>
                  <a:lnTo>
                    <a:pt x="12847" y="9832"/>
                  </a:lnTo>
                  <a:cubicBezTo>
                    <a:pt x="12847" y="10136"/>
                    <a:pt x="13031" y="10382"/>
                    <a:pt x="13258" y="10382"/>
                  </a:cubicBezTo>
                  <a:cubicBezTo>
                    <a:pt x="13484" y="10382"/>
                    <a:pt x="13668" y="10136"/>
                    <a:pt x="13668" y="9832"/>
                  </a:cubicBezTo>
                  <a:lnTo>
                    <a:pt x="13668" y="9784"/>
                  </a:lnTo>
                  <a:cubicBezTo>
                    <a:pt x="13668" y="9480"/>
                    <a:pt x="13484" y="9234"/>
                    <a:pt x="13258" y="9234"/>
                  </a:cubicBezTo>
                  <a:close/>
                  <a:moveTo>
                    <a:pt x="6145" y="9510"/>
                  </a:moveTo>
                  <a:cubicBezTo>
                    <a:pt x="5918" y="9510"/>
                    <a:pt x="5734" y="9756"/>
                    <a:pt x="5734" y="10060"/>
                  </a:cubicBezTo>
                  <a:lnTo>
                    <a:pt x="5734" y="10108"/>
                  </a:lnTo>
                  <a:cubicBezTo>
                    <a:pt x="5734" y="10412"/>
                    <a:pt x="5918" y="10658"/>
                    <a:pt x="6145" y="10658"/>
                  </a:cubicBezTo>
                  <a:cubicBezTo>
                    <a:pt x="6372" y="10658"/>
                    <a:pt x="6555" y="10412"/>
                    <a:pt x="6555" y="10108"/>
                  </a:cubicBezTo>
                  <a:lnTo>
                    <a:pt x="6555" y="10060"/>
                  </a:lnTo>
                  <a:cubicBezTo>
                    <a:pt x="6555" y="9756"/>
                    <a:pt x="6372" y="9510"/>
                    <a:pt x="6145" y="9510"/>
                  </a:cubicBezTo>
                  <a:close/>
                  <a:moveTo>
                    <a:pt x="8516" y="11324"/>
                  </a:moveTo>
                  <a:cubicBezTo>
                    <a:pt x="8289" y="11324"/>
                    <a:pt x="8105" y="11570"/>
                    <a:pt x="8105" y="11874"/>
                  </a:cubicBezTo>
                  <a:lnTo>
                    <a:pt x="8105" y="11921"/>
                  </a:lnTo>
                  <a:cubicBezTo>
                    <a:pt x="8105" y="12225"/>
                    <a:pt x="8289" y="12471"/>
                    <a:pt x="8516" y="12471"/>
                  </a:cubicBezTo>
                  <a:cubicBezTo>
                    <a:pt x="8743" y="12471"/>
                    <a:pt x="8926" y="12225"/>
                    <a:pt x="8926" y="11921"/>
                  </a:cubicBezTo>
                  <a:lnTo>
                    <a:pt x="8926" y="11874"/>
                  </a:lnTo>
                  <a:cubicBezTo>
                    <a:pt x="8926" y="11570"/>
                    <a:pt x="8743" y="11324"/>
                    <a:pt x="8516" y="11324"/>
                  </a:cubicBezTo>
                  <a:close/>
                  <a:moveTo>
                    <a:pt x="19662" y="14793"/>
                  </a:moveTo>
                  <a:cubicBezTo>
                    <a:pt x="19550" y="14793"/>
                    <a:pt x="19438" y="14850"/>
                    <a:pt x="19352" y="14964"/>
                  </a:cubicBezTo>
                  <a:cubicBezTo>
                    <a:pt x="19182" y="15193"/>
                    <a:pt x="19182" y="15564"/>
                    <a:pt x="19352" y="15793"/>
                  </a:cubicBezTo>
                  <a:cubicBezTo>
                    <a:pt x="19523" y="16021"/>
                    <a:pt x="19800" y="16021"/>
                    <a:pt x="19970" y="15793"/>
                  </a:cubicBezTo>
                  <a:cubicBezTo>
                    <a:pt x="20141" y="15564"/>
                    <a:pt x="20141" y="15193"/>
                    <a:pt x="19970" y="14964"/>
                  </a:cubicBezTo>
                  <a:cubicBezTo>
                    <a:pt x="19885" y="14850"/>
                    <a:pt x="19773" y="14793"/>
                    <a:pt x="19662" y="14793"/>
                  </a:cubicBezTo>
                  <a:close/>
                  <a:moveTo>
                    <a:pt x="13008" y="18077"/>
                  </a:moveTo>
                  <a:lnTo>
                    <a:pt x="20770" y="18077"/>
                  </a:lnTo>
                  <a:lnTo>
                    <a:pt x="20770" y="18505"/>
                  </a:lnTo>
                  <a:cubicBezTo>
                    <a:pt x="20761" y="19013"/>
                    <a:pt x="20612" y="19498"/>
                    <a:pt x="20351" y="19867"/>
                  </a:cubicBezTo>
                  <a:cubicBezTo>
                    <a:pt x="20076" y="20256"/>
                    <a:pt x="19697" y="20486"/>
                    <a:pt x="19297" y="20506"/>
                  </a:cubicBezTo>
                  <a:lnTo>
                    <a:pt x="2309" y="20506"/>
                  </a:lnTo>
                  <a:cubicBezTo>
                    <a:pt x="1854" y="20501"/>
                    <a:pt x="1427" y="20216"/>
                    <a:pt x="1150" y="19734"/>
                  </a:cubicBezTo>
                  <a:cubicBezTo>
                    <a:pt x="963" y="19408"/>
                    <a:pt x="857" y="19012"/>
                    <a:pt x="849" y="18601"/>
                  </a:cubicBezTo>
                  <a:lnTo>
                    <a:pt x="849" y="18087"/>
                  </a:lnTo>
                  <a:lnTo>
                    <a:pt x="8586" y="18087"/>
                  </a:lnTo>
                  <a:cubicBezTo>
                    <a:pt x="8658" y="18462"/>
                    <a:pt x="8811" y="18800"/>
                    <a:pt x="9025" y="19060"/>
                  </a:cubicBezTo>
                  <a:cubicBezTo>
                    <a:pt x="9298" y="19393"/>
                    <a:pt x="9654" y="19578"/>
                    <a:pt x="10023" y="19579"/>
                  </a:cubicBezTo>
                  <a:lnTo>
                    <a:pt x="11549" y="19579"/>
                  </a:lnTo>
                  <a:cubicBezTo>
                    <a:pt x="11928" y="19577"/>
                    <a:pt x="12293" y="19385"/>
                    <a:pt x="12572" y="19042"/>
                  </a:cubicBezTo>
                  <a:cubicBezTo>
                    <a:pt x="12783" y="18782"/>
                    <a:pt x="12934" y="18447"/>
                    <a:pt x="13008" y="18077"/>
                  </a:cubicBezTo>
                  <a:close/>
                </a:path>
              </a:pathLst>
            </a:cu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Tree>
    <p:extLst>
      <p:ext uri="{BB962C8B-B14F-4D97-AF65-F5344CB8AC3E}">
        <p14:creationId xmlns:p14="http://schemas.microsoft.com/office/powerpoint/2010/main" val="1182555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25000"/>
          </a:schemeClr>
        </a:solidFill>
        <a:effectLst/>
      </p:bgPr>
    </p:bg>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666CB96C-ABAB-CF43-B647-A2C251E40499}" type="slidenum">
              <a:rPr lang="x-none" altLang="x-none" smtClean="0">
                <a:solidFill>
                  <a:srgbClr val="9B9A9C"/>
                </a:solidFill>
                <a:latin typeface="Dosis" charset="0"/>
                <a:ea typeface="Dosis" charset="0"/>
                <a:cs typeface="Dosis" charset="0"/>
              </a:rPr>
              <a:pPr algn="ctr" eaLnBrk="1">
                <a:defRPr/>
              </a:pPr>
              <a:t>27</a:t>
            </a:fld>
            <a:endParaRPr lang="x-none" altLang="x-none" smtClean="0">
              <a:solidFill>
                <a:srgbClr val="9B9A9C"/>
              </a:solidFill>
              <a:latin typeface="Dosis" charset="0"/>
              <a:ea typeface="Dosis" charset="0"/>
              <a:cs typeface="Dosis" charset="0"/>
            </a:endParaRPr>
          </a:p>
        </p:txBody>
      </p:sp>
      <p:grpSp>
        <p:nvGrpSpPr>
          <p:cNvPr id="5" name="Group 4"/>
          <p:cNvGrpSpPr/>
          <p:nvPr/>
        </p:nvGrpSpPr>
        <p:grpSpPr>
          <a:xfrm>
            <a:off x="2125534" y="2256157"/>
            <a:ext cx="20261632" cy="3733594"/>
            <a:chOff x="3145928" y="1811443"/>
            <a:chExt cx="20261632" cy="3853220"/>
          </a:xfrm>
        </p:grpSpPr>
        <p:grpSp>
          <p:nvGrpSpPr>
            <p:cNvPr id="3" name="Group 2"/>
            <p:cNvGrpSpPr/>
            <p:nvPr/>
          </p:nvGrpSpPr>
          <p:grpSpPr>
            <a:xfrm>
              <a:off x="3145928" y="1811443"/>
              <a:ext cx="8207519" cy="754958"/>
              <a:chOff x="3108324" y="2059223"/>
              <a:chExt cx="8207519" cy="754958"/>
            </a:xfrm>
          </p:grpSpPr>
          <p:sp>
            <p:nvSpPr>
              <p:cNvPr id="21507" name="Rounded Rectangle 63"/>
              <p:cNvSpPr>
                <a:spLocks noChangeArrowheads="1"/>
              </p:cNvSpPr>
              <p:nvPr/>
            </p:nvSpPr>
            <p:spPr bwMode="auto">
              <a:xfrm>
                <a:off x="3108324" y="2059223"/>
                <a:ext cx="8181975" cy="754958"/>
              </a:xfrm>
              <a:prstGeom prst="roundRect">
                <a:avLst>
                  <a:gd name="adj" fmla="val 50000"/>
                </a:avLst>
              </a:prstGeom>
              <a:solidFill>
                <a:schemeClr val="accent5"/>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sp>
            <p:nvSpPr>
              <p:cNvPr id="71" name="Text Box 2"/>
              <p:cNvSpPr txBox="1">
                <a:spLocks/>
              </p:cNvSpPr>
              <p:nvPr/>
            </p:nvSpPr>
            <p:spPr bwMode="auto">
              <a:xfrm>
                <a:off x="3165678" y="2080807"/>
                <a:ext cx="8150165" cy="714685"/>
              </a:xfrm>
              <a:prstGeom prst="rect">
                <a:avLst/>
              </a:prstGeom>
              <a:noFill/>
              <a:ln>
                <a:noFill/>
              </a:ln>
              <a:effectLst/>
              <a:extLs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4000" dirty="0" err="1">
                    <a:solidFill>
                      <a:schemeClr val="tx1"/>
                    </a:solidFill>
                    <a:latin typeface="Dosis" charset="0"/>
                    <a:ea typeface="Dosis" charset="0"/>
                    <a:cs typeface="Dosis" charset="0"/>
                    <a:sym typeface="Poppins SemiBold" charset="0"/>
                  </a:rPr>
                  <a:t>Strategi</a:t>
                </a:r>
                <a:r>
                  <a:rPr lang="en-US" altLang="x-none" sz="4000" dirty="0">
                    <a:solidFill>
                      <a:schemeClr val="tx1"/>
                    </a:solidFill>
                    <a:latin typeface="Dosis" charset="0"/>
                    <a:ea typeface="Dosis" charset="0"/>
                    <a:cs typeface="Dosis" charset="0"/>
                    <a:sym typeface="Poppins SemiBold" charset="0"/>
                  </a:rPr>
                  <a:t> </a:t>
                </a:r>
                <a:r>
                  <a:rPr lang="en-US" altLang="x-none" sz="4000" dirty="0" err="1">
                    <a:solidFill>
                      <a:schemeClr val="tx1"/>
                    </a:solidFill>
                    <a:latin typeface="Dosis" charset="0"/>
                    <a:ea typeface="Dosis" charset="0"/>
                    <a:cs typeface="Dosis" charset="0"/>
                    <a:sym typeface="Poppins SemiBold" charset="0"/>
                  </a:rPr>
                  <a:t>dan</a:t>
                </a:r>
                <a:r>
                  <a:rPr lang="en-US" altLang="x-none" sz="4000" dirty="0">
                    <a:solidFill>
                      <a:schemeClr val="tx1"/>
                    </a:solidFill>
                    <a:latin typeface="Dosis" charset="0"/>
                    <a:ea typeface="Dosis" charset="0"/>
                    <a:cs typeface="Dosis" charset="0"/>
                    <a:sym typeface="Poppins SemiBold" charset="0"/>
                  </a:rPr>
                  <a:t> </a:t>
                </a:r>
                <a:r>
                  <a:rPr lang="en-US" altLang="x-none" sz="4000" dirty="0" err="1">
                    <a:solidFill>
                      <a:schemeClr val="tx1"/>
                    </a:solidFill>
                    <a:latin typeface="Dosis" charset="0"/>
                    <a:ea typeface="Dosis" charset="0"/>
                    <a:cs typeface="Dosis" charset="0"/>
                    <a:sym typeface="Poppins SemiBold" charset="0"/>
                  </a:rPr>
                  <a:t>Manajemen</a:t>
                </a:r>
                <a:r>
                  <a:rPr lang="en-US" altLang="x-none" sz="4000" dirty="0">
                    <a:solidFill>
                      <a:schemeClr val="tx1"/>
                    </a:solidFill>
                    <a:latin typeface="Dosis" charset="0"/>
                    <a:ea typeface="Dosis" charset="0"/>
                    <a:cs typeface="Dosis" charset="0"/>
                    <a:sym typeface="Poppins SemiBold" charset="0"/>
                  </a:rPr>
                  <a:t> </a:t>
                </a:r>
                <a:r>
                  <a:rPr lang="en-US" altLang="x-none" sz="4000" dirty="0" err="1">
                    <a:solidFill>
                      <a:schemeClr val="tx1"/>
                    </a:solidFill>
                    <a:latin typeface="Dosis" charset="0"/>
                    <a:ea typeface="Dosis" charset="0"/>
                    <a:cs typeface="Dosis" charset="0"/>
                    <a:sym typeface="Poppins SemiBold" charset="0"/>
                  </a:rPr>
                  <a:t>Investasi</a:t>
                </a:r>
                <a:endParaRPr lang="x-none" altLang="x-none" sz="4000" dirty="0">
                  <a:solidFill>
                    <a:schemeClr val="tx1"/>
                  </a:solidFill>
                  <a:latin typeface="Dosis" charset="0"/>
                  <a:ea typeface="Dosis" charset="0"/>
                  <a:cs typeface="Dosis" charset="0"/>
                  <a:sym typeface="Poppins SemiBold" charset="0"/>
                </a:endParaRPr>
              </a:p>
            </p:txBody>
          </p:sp>
        </p:grpSp>
        <p:sp>
          <p:nvSpPr>
            <p:cNvPr id="72" name="Rectangle 71"/>
            <p:cNvSpPr/>
            <p:nvPr/>
          </p:nvSpPr>
          <p:spPr>
            <a:xfrm>
              <a:off x="3145928" y="2615339"/>
              <a:ext cx="20261632" cy="3049324"/>
            </a:xfrm>
            <a:prstGeom prst="rect">
              <a:avLst/>
            </a:prstGeom>
          </p:spPr>
          <p:txBody>
            <a:bodyPr wrap="square">
              <a:spAutoFit/>
            </a:bodyPr>
            <a:lstStyle/>
            <a:p>
              <a:pPr marL="626364" indent="-571500">
                <a:buClr>
                  <a:schemeClr val="accent5"/>
                </a:buClr>
                <a:buFont typeface="Wingdings" panose="05000000000000000000" pitchFamily="2" charset="2"/>
                <a:buChar char="v"/>
              </a:pPr>
              <a:r>
                <a:rPr lang="en-US" sz="3600" dirty="0">
                  <a:solidFill>
                    <a:schemeClr val="bg2">
                      <a:lumMod val="50000"/>
                      <a:lumOff val="50000"/>
                    </a:schemeClr>
                  </a:solidFill>
                </a:rPr>
                <a:t>Profit </a:t>
              </a:r>
              <a:r>
                <a:rPr lang="en-US" sz="3600" dirty="0" err="1">
                  <a:solidFill>
                    <a:schemeClr val="bg2">
                      <a:lumMod val="50000"/>
                      <a:lumOff val="50000"/>
                    </a:schemeClr>
                  </a:solidFill>
                </a:rPr>
                <a:t>dan</a:t>
              </a:r>
              <a:r>
                <a:rPr lang="en-US" sz="3600" dirty="0">
                  <a:solidFill>
                    <a:schemeClr val="bg2">
                      <a:lumMod val="50000"/>
                      <a:lumOff val="50000"/>
                    </a:schemeClr>
                  </a:solidFill>
                </a:rPr>
                <a:t> </a:t>
              </a:r>
              <a:r>
                <a:rPr lang="en-US" sz="3600" dirty="0" err="1">
                  <a:solidFill>
                    <a:schemeClr val="bg2">
                      <a:lumMod val="50000"/>
                      <a:lumOff val="50000"/>
                    </a:schemeClr>
                  </a:solidFill>
                </a:rPr>
                <a:t>risiko</a:t>
              </a:r>
              <a:r>
                <a:rPr lang="en-US" sz="3600" dirty="0">
                  <a:solidFill>
                    <a:schemeClr val="bg2">
                      <a:lumMod val="50000"/>
                      <a:lumOff val="50000"/>
                    </a:schemeClr>
                  </a:solidFill>
                </a:rPr>
                <a:t> </a:t>
              </a:r>
              <a:r>
                <a:rPr lang="en-US" sz="3600" dirty="0" err="1">
                  <a:solidFill>
                    <a:schemeClr val="bg2">
                      <a:lumMod val="50000"/>
                      <a:lumOff val="50000"/>
                    </a:schemeClr>
                  </a:solidFill>
                </a:rPr>
                <a:t>investasi</a:t>
              </a:r>
              <a:r>
                <a:rPr lang="en-US" sz="3600" dirty="0">
                  <a:solidFill>
                    <a:schemeClr val="bg2">
                      <a:lumMod val="50000"/>
                      <a:lumOff val="50000"/>
                    </a:schemeClr>
                  </a:solidFill>
                </a:rPr>
                <a:t> </a:t>
              </a:r>
              <a:r>
                <a:rPr lang="en-US" sz="3600" dirty="0" err="1">
                  <a:solidFill>
                    <a:schemeClr val="bg2">
                      <a:lumMod val="50000"/>
                      <a:lumOff val="50000"/>
                    </a:schemeClr>
                  </a:solidFill>
                </a:rPr>
                <a:t>merupakan</a:t>
              </a:r>
              <a:r>
                <a:rPr lang="en-US" sz="3600" dirty="0">
                  <a:solidFill>
                    <a:schemeClr val="bg2">
                      <a:lumMod val="50000"/>
                      <a:lumOff val="50000"/>
                    </a:schemeClr>
                  </a:solidFill>
                </a:rPr>
                <a:t> </a:t>
              </a:r>
              <a:r>
                <a:rPr lang="en-US" sz="3600" dirty="0" err="1">
                  <a:solidFill>
                    <a:schemeClr val="bg2">
                      <a:lumMod val="50000"/>
                      <a:lumOff val="50000"/>
                    </a:schemeClr>
                  </a:solidFill>
                </a:rPr>
                <a:t>hal</a:t>
              </a:r>
              <a:r>
                <a:rPr lang="en-US" sz="3600" dirty="0">
                  <a:solidFill>
                    <a:schemeClr val="bg2">
                      <a:lumMod val="50000"/>
                      <a:lumOff val="50000"/>
                    </a:schemeClr>
                  </a:solidFill>
                </a:rPr>
                <a:t> yang </a:t>
              </a:r>
              <a:r>
                <a:rPr lang="en-US" sz="3600" dirty="0" err="1">
                  <a:solidFill>
                    <a:schemeClr val="bg2">
                      <a:lumMod val="50000"/>
                      <a:lumOff val="50000"/>
                    </a:schemeClr>
                  </a:solidFill>
                </a:rPr>
                <a:t>sangat</a:t>
              </a:r>
              <a:r>
                <a:rPr lang="en-US" sz="3600" dirty="0">
                  <a:solidFill>
                    <a:schemeClr val="bg2">
                      <a:lumMod val="50000"/>
                      <a:lumOff val="50000"/>
                    </a:schemeClr>
                  </a:solidFill>
                </a:rPr>
                <a:t> </a:t>
              </a:r>
              <a:r>
                <a:rPr lang="en-US" sz="3600" dirty="0" err="1">
                  <a:solidFill>
                    <a:schemeClr val="bg2">
                      <a:lumMod val="50000"/>
                      <a:lumOff val="50000"/>
                    </a:schemeClr>
                  </a:solidFill>
                </a:rPr>
                <a:t>menjadi</a:t>
              </a:r>
              <a:r>
                <a:rPr lang="en-US" sz="3600" dirty="0">
                  <a:solidFill>
                    <a:schemeClr val="bg2">
                      <a:lumMod val="50000"/>
                      <a:lumOff val="50000"/>
                    </a:schemeClr>
                  </a:solidFill>
                </a:rPr>
                <a:t> </a:t>
              </a:r>
              <a:r>
                <a:rPr lang="en-US" sz="3600" dirty="0" err="1">
                  <a:solidFill>
                    <a:schemeClr val="bg2">
                      <a:lumMod val="50000"/>
                      <a:lumOff val="50000"/>
                    </a:schemeClr>
                  </a:solidFill>
                </a:rPr>
                <a:t>perhatian</a:t>
              </a:r>
              <a:r>
                <a:rPr lang="en-US" sz="3600" dirty="0">
                  <a:solidFill>
                    <a:schemeClr val="bg2">
                      <a:lumMod val="50000"/>
                      <a:lumOff val="50000"/>
                    </a:schemeClr>
                  </a:solidFill>
                </a:rPr>
                <a:t> para </a:t>
              </a:r>
              <a:r>
                <a:rPr lang="en-US" sz="3600" dirty="0" err="1">
                  <a:solidFill>
                    <a:schemeClr val="bg2">
                      <a:lumMod val="50000"/>
                      <a:lumOff val="50000"/>
                    </a:schemeClr>
                  </a:solidFill>
                </a:rPr>
                <a:t>manajer</a:t>
              </a:r>
              <a:r>
                <a:rPr lang="en-US" sz="3600" dirty="0">
                  <a:solidFill>
                    <a:schemeClr val="bg2">
                      <a:lumMod val="50000"/>
                      <a:lumOff val="50000"/>
                    </a:schemeClr>
                  </a:solidFill>
                </a:rPr>
                <a:t> </a:t>
              </a:r>
              <a:r>
                <a:rPr lang="en-US" sz="3600" dirty="0" err="1">
                  <a:solidFill>
                    <a:schemeClr val="bg2">
                      <a:lumMod val="50000"/>
                      <a:lumOff val="50000"/>
                    </a:schemeClr>
                  </a:solidFill>
                </a:rPr>
                <a:t>investasi</a:t>
              </a:r>
              <a:r>
                <a:rPr lang="en-US" sz="3600" dirty="0">
                  <a:solidFill>
                    <a:schemeClr val="bg2">
                      <a:lumMod val="50000"/>
                      <a:lumOff val="50000"/>
                    </a:schemeClr>
                  </a:solidFill>
                </a:rPr>
                <a:t>, </a:t>
              </a:r>
              <a:r>
                <a:rPr lang="en-US" sz="3600" dirty="0" err="1">
                  <a:solidFill>
                    <a:schemeClr val="bg2">
                      <a:lumMod val="50000"/>
                      <a:lumOff val="50000"/>
                    </a:schemeClr>
                  </a:solidFill>
                </a:rPr>
                <a:t>dan</a:t>
              </a:r>
              <a:r>
                <a:rPr lang="en-US" sz="3600" dirty="0">
                  <a:solidFill>
                    <a:schemeClr val="bg2">
                      <a:lumMod val="50000"/>
                      <a:lumOff val="50000"/>
                    </a:schemeClr>
                  </a:solidFill>
                </a:rPr>
                <a:t> para investor yang </a:t>
              </a:r>
              <a:r>
                <a:rPr lang="en-US" sz="3600" dirty="0" err="1">
                  <a:solidFill>
                    <a:schemeClr val="bg2">
                      <a:lumMod val="50000"/>
                      <a:lumOff val="50000"/>
                    </a:schemeClr>
                  </a:solidFill>
                </a:rPr>
                <a:t>akan</a:t>
              </a:r>
              <a:r>
                <a:rPr lang="en-US" sz="3600" dirty="0">
                  <a:solidFill>
                    <a:schemeClr val="bg2">
                      <a:lumMod val="50000"/>
                      <a:lumOff val="50000"/>
                    </a:schemeClr>
                  </a:solidFill>
                </a:rPr>
                <a:t> </a:t>
              </a:r>
              <a:r>
                <a:rPr lang="en-US" sz="3600" dirty="0" err="1">
                  <a:solidFill>
                    <a:schemeClr val="bg2">
                      <a:lumMod val="50000"/>
                      <a:lumOff val="50000"/>
                    </a:schemeClr>
                  </a:solidFill>
                </a:rPr>
                <a:t>membeli</a:t>
              </a:r>
              <a:r>
                <a:rPr lang="en-US" sz="3600" dirty="0">
                  <a:solidFill>
                    <a:schemeClr val="bg2">
                      <a:lumMod val="50000"/>
                      <a:lumOff val="50000"/>
                    </a:schemeClr>
                  </a:solidFill>
                </a:rPr>
                <a:t> </a:t>
              </a:r>
              <a:r>
                <a:rPr lang="en-US" sz="3600" dirty="0" err="1">
                  <a:solidFill>
                    <a:schemeClr val="bg2">
                      <a:lumMod val="50000"/>
                      <a:lumOff val="50000"/>
                    </a:schemeClr>
                  </a:solidFill>
                </a:rPr>
                <a:t>saham</a:t>
              </a:r>
              <a:r>
                <a:rPr lang="en-US" sz="3600" dirty="0">
                  <a:solidFill>
                    <a:schemeClr val="bg2">
                      <a:lumMod val="50000"/>
                      <a:lumOff val="50000"/>
                    </a:schemeClr>
                  </a:solidFill>
                </a:rPr>
                <a:t> </a:t>
              </a:r>
              <a:r>
                <a:rPr lang="en-US" sz="3600" dirty="0" err="1">
                  <a:solidFill>
                    <a:schemeClr val="bg2">
                      <a:lumMod val="50000"/>
                      <a:lumOff val="50000"/>
                    </a:schemeClr>
                  </a:solidFill>
                </a:rPr>
                <a:t>saham</a:t>
              </a:r>
              <a:r>
                <a:rPr lang="en-US" sz="3600" dirty="0">
                  <a:solidFill>
                    <a:schemeClr val="bg2">
                      <a:lumMod val="50000"/>
                      <a:lumOff val="50000"/>
                    </a:schemeClr>
                  </a:solidFill>
                </a:rPr>
                <a:t> </a:t>
              </a:r>
              <a:r>
                <a:rPr lang="en-US" sz="3600" dirty="0" err="1">
                  <a:solidFill>
                    <a:schemeClr val="bg2">
                      <a:lumMod val="50000"/>
                      <a:lumOff val="50000"/>
                    </a:schemeClr>
                  </a:solidFill>
                </a:rPr>
                <a:t>reksadana</a:t>
              </a:r>
              <a:r>
                <a:rPr lang="en-US" sz="3600" dirty="0">
                  <a:solidFill>
                    <a:schemeClr val="bg2">
                      <a:lumMod val="50000"/>
                      <a:lumOff val="50000"/>
                    </a:schemeClr>
                  </a:solidFill>
                </a:rPr>
                <a:t>. </a:t>
              </a:r>
            </a:p>
            <a:p>
              <a:pPr marL="626364" indent="-571500">
                <a:buClr>
                  <a:schemeClr val="accent5"/>
                </a:buClr>
                <a:buFont typeface="Wingdings" panose="05000000000000000000" pitchFamily="2" charset="2"/>
                <a:buChar char="v"/>
              </a:pPr>
              <a:r>
                <a:rPr lang="en-US" sz="3600" dirty="0" err="1">
                  <a:solidFill>
                    <a:schemeClr val="bg2">
                      <a:lumMod val="50000"/>
                      <a:lumOff val="50000"/>
                    </a:schemeClr>
                  </a:solidFill>
                </a:rPr>
                <a:t>Dua</a:t>
              </a:r>
              <a:r>
                <a:rPr lang="en-US" sz="3600" dirty="0">
                  <a:solidFill>
                    <a:schemeClr val="bg2">
                      <a:lumMod val="50000"/>
                      <a:lumOff val="50000"/>
                    </a:schemeClr>
                  </a:solidFill>
                </a:rPr>
                <a:t> </a:t>
              </a:r>
              <a:r>
                <a:rPr lang="en-US" sz="3600" dirty="0" err="1">
                  <a:solidFill>
                    <a:schemeClr val="bg2">
                      <a:lumMod val="50000"/>
                      <a:lumOff val="50000"/>
                    </a:schemeClr>
                  </a:solidFill>
                </a:rPr>
                <a:t>jenis</a:t>
              </a:r>
              <a:r>
                <a:rPr lang="en-US" sz="3600" dirty="0">
                  <a:solidFill>
                    <a:schemeClr val="bg2">
                      <a:lumMod val="50000"/>
                      <a:lumOff val="50000"/>
                    </a:schemeClr>
                  </a:solidFill>
                </a:rPr>
                <a:t> </a:t>
              </a:r>
              <a:r>
                <a:rPr lang="en-US" sz="3600" dirty="0" err="1">
                  <a:solidFill>
                    <a:schemeClr val="bg2">
                      <a:lumMod val="50000"/>
                      <a:lumOff val="50000"/>
                    </a:schemeClr>
                  </a:solidFill>
                </a:rPr>
                <a:t>pendekatan</a:t>
              </a:r>
              <a:r>
                <a:rPr lang="en-US" sz="3600" dirty="0">
                  <a:solidFill>
                    <a:schemeClr val="bg2">
                      <a:lumMod val="50000"/>
                      <a:lumOff val="50000"/>
                    </a:schemeClr>
                  </a:solidFill>
                </a:rPr>
                <a:t> yang </a:t>
              </a:r>
              <a:r>
                <a:rPr lang="en-US" sz="3600" dirty="0" err="1">
                  <a:solidFill>
                    <a:schemeClr val="bg2">
                      <a:lumMod val="50000"/>
                      <a:lumOff val="50000"/>
                    </a:schemeClr>
                  </a:solidFill>
                </a:rPr>
                <a:t>sering</a:t>
              </a:r>
              <a:r>
                <a:rPr lang="en-US" sz="3600" dirty="0">
                  <a:solidFill>
                    <a:schemeClr val="bg2">
                      <a:lumMod val="50000"/>
                      <a:lumOff val="50000"/>
                    </a:schemeClr>
                  </a:solidFill>
                </a:rPr>
                <a:t> </a:t>
              </a:r>
              <a:r>
                <a:rPr lang="en-US" sz="3600" dirty="0" err="1">
                  <a:solidFill>
                    <a:schemeClr val="bg2">
                      <a:lumMod val="50000"/>
                      <a:lumOff val="50000"/>
                    </a:schemeClr>
                  </a:solidFill>
                </a:rPr>
                <a:t>dilakukan</a:t>
              </a:r>
              <a:r>
                <a:rPr lang="en-US" sz="3600" dirty="0">
                  <a:solidFill>
                    <a:schemeClr val="bg2">
                      <a:lumMod val="50000"/>
                      <a:lumOff val="50000"/>
                    </a:schemeClr>
                  </a:solidFill>
                </a:rPr>
                <a:t> </a:t>
              </a:r>
              <a:r>
                <a:rPr lang="en-US" sz="3600" dirty="0" err="1">
                  <a:solidFill>
                    <a:schemeClr val="bg2">
                      <a:lumMod val="50000"/>
                      <a:lumOff val="50000"/>
                    </a:schemeClr>
                  </a:solidFill>
                </a:rPr>
                <a:t>oleh</a:t>
              </a:r>
              <a:r>
                <a:rPr lang="en-US" sz="3600" dirty="0">
                  <a:solidFill>
                    <a:schemeClr val="bg2">
                      <a:lumMod val="50000"/>
                      <a:lumOff val="50000"/>
                    </a:schemeClr>
                  </a:solidFill>
                </a:rPr>
                <a:t> </a:t>
              </a:r>
              <a:r>
                <a:rPr lang="en-US" sz="3600" dirty="0" err="1">
                  <a:solidFill>
                    <a:schemeClr val="bg2">
                      <a:lumMod val="50000"/>
                      <a:lumOff val="50000"/>
                    </a:schemeClr>
                  </a:solidFill>
                </a:rPr>
                <a:t>manajer</a:t>
              </a:r>
              <a:r>
                <a:rPr lang="en-US" sz="3600" dirty="0">
                  <a:solidFill>
                    <a:schemeClr val="bg2">
                      <a:lumMod val="50000"/>
                      <a:lumOff val="50000"/>
                    </a:schemeClr>
                  </a:solidFill>
                </a:rPr>
                <a:t> </a:t>
              </a:r>
              <a:r>
                <a:rPr lang="en-US" sz="3600" dirty="0" err="1">
                  <a:solidFill>
                    <a:schemeClr val="bg2">
                      <a:lumMod val="50000"/>
                      <a:lumOff val="50000"/>
                    </a:schemeClr>
                  </a:solidFill>
                </a:rPr>
                <a:t>investasi</a:t>
              </a:r>
              <a:r>
                <a:rPr lang="en-US" sz="3600" dirty="0">
                  <a:solidFill>
                    <a:schemeClr val="bg2">
                      <a:lumMod val="50000"/>
                      <a:lumOff val="50000"/>
                    </a:schemeClr>
                  </a:solidFill>
                </a:rPr>
                <a:t> </a:t>
              </a:r>
              <a:r>
                <a:rPr lang="en-US" sz="3600" dirty="0" err="1">
                  <a:solidFill>
                    <a:schemeClr val="bg2">
                      <a:lumMod val="50000"/>
                      <a:lumOff val="50000"/>
                    </a:schemeClr>
                  </a:solidFill>
                </a:rPr>
                <a:t>dalam</a:t>
              </a:r>
              <a:r>
                <a:rPr lang="en-US" sz="3600" dirty="0">
                  <a:solidFill>
                    <a:schemeClr val="bg2">
                      <a:lumMod val="50000"/>
                      <a:lumOff val="50000"/>
                    </a:schemeClr>
                  </a:solidFill>
                </a:rPr>
                <a:t> </a:t>
              </a:r>
              <a:r>
                <a:rPr lang="en-US" sz="3600" dirty="0" err="1">
                  <a:solidFill>
                    <a:schemeClr val="bg2">
                      <a:lumMod val="50000"/>
                      <a:lumOff val="50000"/>
                    </a:schemeClr>
                  </a:solidFill>
                </a:rPr>
                <a:t>menganalisis</a:t>
              </a:r>
              <a:r>
                <a:rPr lang="en-US" sz="3600" dirty="0">
                  <a:solidFill>
                    <a:schemeClr val="bg2">
                      <a:lumMod val="50000"/>
                      <a:lumOff val="50000"/>
                    </a:schemeClr>
                  </a:solidFill>
                </a:rPr>
                <a:t> </a:t>
              </a:r>
              <a:r>
                <a:rPr lang="en-US" sz="3600" dirty="0" err="1">
                  <a:solidFill>
                    <a:schemeClr val="bg2">
                      <a:lumMod val="50000"/>
                      <a:lumOff val="50000"/>
                    </a:schemeClr>
                  </a:solidFill>
                </a:rPr>
                <a:t>portofolio</a:t>
              </a:r>
              <a:r>
                <a:rPr lang="en-US" sz="3600" dirty="0">
                  <a:solidFill>
                    <a:schemeClr val="bg2">
                      <a:lumMod val="50000"/>
                      <a:lumOff val="50000"/>
                    </a:schemeClr>
                  </a:solidFill>
                </a:rPr>
                <a:t> </a:t>
              </a:r>
              <a:r>
                <a:rPr lang="en-US" sz="3600" dirty="0" err="1">
                  <a:solidFill>
                    <a:schemeClr val="bg2">
                      <a:lumMod val="50000"/>
                      <a:lumOff val="50000"/>
                    </a:schemeClr>
                  </a:solidFill>
                </a:rPr>
                <a:t>nya</a:t>
              </a:r>
              <a:r>
                <a:rPr lang="en-US" sz="3600" dirty="0">
                  <a:solidFill>
                    <a:schemeClr val="bg2">
                      <a:lumMod val="50000"/>
                      <a:lumOff val="50000"/>
                    </a:schemeClr>
                  </a:solidFill>
                </a:rPr>
                <a:t>, </a:t>
              </a:r>
              <a:r>
                <a:rPr lang="en-US" sz="3600" dirty="0" err="1">
                  <a:solidFill>
                    <a:schemeClr val="bg2">
                      <a:lumMod val="50000"/>
                      <a:lumOff val="50000"/>
                    </a:schemeClr>
                  </a:solidFill>
                </a:rPr>
                <a:t>yaitu</a:t>
              </a:r>
              <a:r>
                <a:rPr lang="en-US" sz="3600" dirty="0">
                  <a:solidFill>
                    <a:schemeClr val="bg2">
                      <a:lumMod val="50000"/>
                      <a:lumOff val="50000"/>
                    </a:schemeClr>
                  </a:solidFill>
                </a:rPr>
                <a:t>:</a:t>
              </a:r>
            </a:p>
            <a:p>
              <a:pPr marL="626364" indent="-571500">
                <a:buClr>
                  <a:schemeClr val="accent5"/>
                </a:buClr>
                <a:buFont typeface="Wingdings" panose="05000000000000000000" pitchFamily="2" charset="2"/>
                <a:buChar char="v"/>
              </a:pPr>
              <a:endParaRPr lang="en-US" sz="3600" dirty="0">
                <a:solidFill>
                  <a:schemeClr val="bg2">
                    <a:lumMod val="50000"/>
                    <a:lumOff val="50000"/>
                  </a:schemeClr>
                </a:solidFill>
              </a:endParaRPr>
            </a:p>
          </p:txBody>
        </p:sp>
      </p:grpSp>
      <p:grpSp>
        <p:nvGrpSpPr>
          <p:cNvPr id="2" name="Group 1"/>
          <p:cNvGrpSpPr/>
          <p:nvPr/>
        </p:nvGrpSpPr>
        <p:grpSpPr>
          <a:xfrm>
            <a:off x="1903742" y="6353944"/>
            <a:ext cx="9833540" cy="5532427"/>
            <a:chOff x="1903742" y="6649963"/>
            <a:chExt cx="9833540" cy="5532427"/>
          </a:xfrm>
        </p:grpSpPr>
        <p:sp>
          <p:nvSpPr>
            <p:cNvPr id="22" name="Rounded Rectangle 63"/>
            <p:cNvSpPr>
              <a:spLocks noChangeArrowheads="1"/>
            </p:cNvSpPr>
            <p:nvPr/>
          </p:nvSpPr>
          <p:spPr bwMode="auto">
            <a:xfrm>
              <a:off x="1903742" y="6681750"/>
              <a:ext cx="9833540" cy="731520"/>
            </a:xfrm>
            <a:prstGeom prst="roundRect">
              <a:avLst>
                <a:gd name="adj" fmla="val 50000"/>
              </a:avLst>
            </a:prstGeom>
            <a:solidFill>
              <a:srgbClr val="92D050"/>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grpSp>
          <p:nvGrpSpPr>
            <p:cNvPr id="6" name="Group 5"/>
            <p:cNvGrpSpPr/>
            <p:nvPr/>
          </p:nvGrpSpPr>
          <p:grpSpPr>
            <a:xfrm>
              <a:off x="2112272" y="6649963"/>
              <a:ext cx="9510581" cy="5532427"/>
              <a:chOff x="13717121" y="2030142"/>
              <a:chExt cx="7777162" cy="5532427"/>
            </a:xfrm>
          </p:grpSpPr>
          <p:sp>
            <p:nvSpPr>
              <p:cNvPr id="34" name="Rectangle 33"/>
              <p:cNvSpPr/>
              <p:nvPr/>
            </p:nvSpPr>
            <p:spPr>
              <a:xfrm>
                <a:off x="13717121" y="3038254"/>
                <a:ext cx="7777162" cy="4524315"/>
              </a:xfrm>
              <a:prstGeom prst="rect">
                <a:avLst/>
              </a:prstGeom>
            </p:spPr>
            <p:txBody>
              <a:bodyPr>
                <a:spAutoFit/>
              </a:bodyPr>
              <a:lstStyle/>
              <a:p>
                <a:pPr marL="571500" indent="-571500">
                  <a:buClr>
                    <a:schemeClr val="accent3"/>
                  </a:buClr>
                  <a:buFont typeface="Wingdings" panose="05000000000000000000" pitchFamily="2" charset="2"/>
                  <a:buChar char="v"/>
                </a:pPr>
                <a:r>
                  <a:rPr lang="en-US" sz="3600" dirty="0"/>
                  <a:t>Para </a:t>
                </a:r>
                <a:r>
                  <a:rPr lang="en-US" sz="3600" dirty="0" err="1"/>
                  <a:t>manajer</a:t>
                </a:r>
                <a:r>
                  <a:rPr lang="en-US" sz="3600" dirty="0"/>
                  <a:t> </a:t>
                </a:r>
                <a:r>
                  <a:rPr lang="en-US" sz="3600" dirty="0" err="1"/>
                  <a:t>investasi</a:t>
                </a:r>
                <a:r>
                  <a:rPr lang="en-US" sz="3600" dirty="0"/>
                  <a:t> yang </a:t>
                </a:r>
                <a:r>
                  <a:rPr lang="en-US" sz="3600" dirty="0" err="1"/>
                  <a:t>menganut</a:t>
                </a:r>
                <a:r>
                  <a:rPr lang="en-US" sz="3600" dirty="0"/>
                  <a:t> </a:t>
                </a:r>
                <a:r>
                  <a:rPr lang="en-US" sz="3600" dirty="0" err="1"/>
                  <a:t>pendekatan</a:t>
                </a:r>
                <a:r>
                  <a:rPr lang="en-US" sz="3600" dirty="0"/>
                  <a:t> top down </a:t>
                </a:r>
                <a:r>
                  <a:rPr lang="en-US" sz="3600" dirty="0" err="1"/>
                  <a:t>ini</a:t>
                </a:r>
                <a:r>
                  <a:rPr lang="en-US" sz="3600" dirty="0"/>
                  <a:t> </a:t>
                </a:r>
                <a:r>
                  <a:rPr lang="en-US" sz="3600" dirty="0" err="1"/>
                  <a:t>sangan</a:t>
                </a:r>
                <a:r>
                  <a:rPr lang="en-US" sz="3600" dirty="0"/>
                  <a:t> </a:t>
                </a:r>
                <a:r>
                  <a:rPr lang="en-US" sz="3600" dirty="0" err="1"/>
                  <a:t>dipengaruhi</a:t>
                </a:r>
                <a:r>
                  <a:rPr lang="en-US" sz="3600" dirty="0"/>
                  <a:t> </a:t>
                </a:r>
                <a:r>
                  <a:rPr lang="en-US" sz="3600" dirty="0" err="1"/>
                  <a:t>dan</a:t>
                </a:r>
                <a:r>
                  <a:rPr lang="en-US" sz="3600" dirty="0"/>
                  <a:t> </a:t>
                </a:r>
                <a:r>
                  <a:rPr lang="en-US" sz="3600" dirty="0" err="1"/>
                  <a:t>sangat</a:t>
                </a:r>
                <a:r>
                  <a:rPr lang="en-US" sz="3600" dirty="0"/>
                  <a:t> </a:t>
                </a:r>
                <a:r>
                  <a:rPr lang="en-US" sz="3600" dirty="0" err="1"/>
                  <a:t>memperhatikan</a:t>
                </a:r>
                <a:r>
                  <a:rPr lang="en-US" sz="3600" dirty="0"/>
                  <a:t> </a:t>
                </a:r>
                <a:r>
                  <a:rPr lang="en-US" sz="3600" dirty="0" err="1"/>
                  <a:t>keadaan</a:t>
                </a:r>
                <a:r>
                  <a:rPr lang="en-US" sz="3600" dirty="0"/>
                  <a:t> </a:t>
                </a:r>
                <a:r>
                  <a:rPr lang="en-US" sz="3600" dirty="0" err="1"/>
                  <a:t>ekonomi</a:t>
                </a:r>
                <a:r>
                  <a:rPr lang="en-US" sz="3600" dirty="0"/>
                  <a:t> </a:t>
                </a:r>
                <a:r>
                  <a:rPr lang="en-US" sz="3600" dirty="0" err="1"/>
                  <a:t>makro</a:t>
                </a:r>
                <a:r>
                  <a:rPr lang="en-US" sz="3600" dirty="0"/>
                  <a:t>.</a:t>
                </a:r>
              </a:p>
              <a:p>
                <a:pPr marL="571500" indent="-571500">
                  <a:buClr>
                    <a:schemeClr val="accent3"/>
                  </a:buClr>
                  <a:buFont typeface="Wingdings" panose="05000000000000000000" pitchFamily="2" charset="2"/>
                  <a:buChar char="v"/>
                </a:pPr>
                <a:r>
                  <a:rPr lang="en-US" sz="3600" dirty="0" err="1"/>
                  <a:t>Kemudian</a:t>
                </a:r>
                <a:r>
                  <a:rPr lang="en-US" sz="3600" dirty="0"/>
                  <a:t> </a:t>
                </a:r>
                <a:r>
                  <a:rPr lang="en-US" sz="3600" dirty="0" err="1"/>
                  <a:t>mereka</a:t>
                </a:r>
                <a:r>
                  <a:rPr lang="en-US" sz="3600" dirty="0"/>
                  <a:t> </a:t>
                </a:r>
                <a:r>
                  <a:rPr lang="en-US" sz="3600" dirty="0" err="1"/>
                  <a:t>mencari</a:t>
                </a:r>
                <a:r>
                  <a:rPr lang="en-US" sz="3600" dirty="0"/>
                  <a:t> </a:t>
                </a:r>
                <a:r>
                  <a:rPr lang="en-US" sz="3600" dirty="0" err="1"/>
                  <a:t>hubungan</a:t>
                </a:r>
                <a:r>
                  <a:rPr lang="en-US" sz="3600" dirty="0"/>
                  <a:t> </a:t>
                </a:r>
                <a:r>
                  <a:rPr lang="en-US" sz="3600" dirty="0" err="1"/>
                  <a:t>antara</a:t>
                </a:r>
                <a:r>
                  <a:rPr lang="en-US" sz="3600" dirty="0"/>
                  <a:t> </a:t>
                </a:r>
                <a:r>
                  <a:rPr lang="en-US" sz="3600" dirty="0" err="1"/>
                  <a:t>pergerakan</a:t>
                </a:r>
                <a:r>
                  <a:rPr lang="en-US" sz="3600" dirty="0"/>
                  <a:t> </a:t>
                </a:r>
                <a:r>
                  <a:rPr lang="en-US" sz="3600" dirty="0" err="1"/>
                  <a:t>situasi</a:t>
                </a:r>
                <a:r>
                  <a:rPr lang="en-US" sz="3600" dirty="0"/>
                  <a:t> </a:t>
                </a:r>
                <a:r>
                  <a:rPr lang="en-US" sz="3600" dirty="0" err="1"/>
                  <a:t>ekonomi</a:t>
                </a:r>
                <a:r>
                  <a:rPr lang="en-US" sz="3600" dirty="0"/>
                  <a:t> </a:t>
                </a:r>
                <a:r>
                  <a:rPr lang="en-US" sz="3600" dirty="0" err="1"/>
                  <a:t>dengan</a:t>
                </a:r>
                <a:r>
                  <a:rPr lang="en-US" sz="3600" dirty="0"/>
                  <a:t> </a:t>
                </a:r>
                <a:r>
                  <a:rPr lang="en-US" sz="3600" dirty="0" err="1"/>
                  <a:t>pergerakan</a:t>
                </a:r>
                <a:r>
                  <a:rPr lang="en-US" sz="3600" dirty="0"/>
                  <a:t> </a:t>
                </a:r>
                <a:r>
                  <a:rPr lang="en-US" sz="3600" dirty="0" err="1"/>
                  <a:t>harga</a:t>
                </a:r>
                <a:r>
                  <a:rPr lang="en-US" sz="3600" dirty="0"/>
                  <a:t> </a:t>
                </a:r>
                <a:r>
                  <a:rPr lang="en-US" sz="3600" dirty="0" err="1"/>
                  <a:t>saham</a:t>
                </a:r>
                <a:r>
                  <a:rPr lang="en-US" sz="3600" dirty="0"/>
                  <a:t> </a:t>
                </a:r>
                <a:r>
                  <a:rPr lang="en-US" sz="3600" dirty="0" err="1"/>
                  <a:t>dan</a:t>
                </a:r>
                <a:r>
                  <a:rPr lang="en-US" sz="3600" dirty="0"/>
                  <a:t> </a:t>
                </a:r>
                <a:r>
                  <a:rPr lang="en-US" sz="3600" dirty="0" err="1"/>
                  <a:t>obligasi</a:t>
                </a:r>
                <a:r>
                  <a:rPr lang="en-US" sz="3600" dirty="0"/>
                  <a:t> </a:t>
                </a:r>
                <a:r>
                  <a:rPr lang="en-US" sz="3600" dirty="0" err="1"/>
                  <a:t>serta</a:t>
                </a:r>
                <a:r>
                  <a:rPr lang="en-US" sz="3600" dirty="0"/>
                  <a:t> instrument </a:t>
                </a:r>
                <a:r>
                  <a:rPr lang="en-US" sz="3600" dirty="0" err="1"/>
                  <a:t>pasar</a:t>
                </a:r>
                <a:r>
                  <a:rPr lang="en-US" sz="3600" dirty="0"/>
                  <a:t> modal </a:t>
                </a:r>
                <a:r>
                  <a:rPr lang="en-US" sz="3600" dirty="0" err="1"/>
                  <a:t>lainnya</a:t>
                </a:r>
                <a:endParaRPr lang="en-US" sz="3600" dirty="0"/>
              </a:p>
            </p:txBody>
          </p:sp>
          <p:sp>
            <p:nvSpPr>
              <p:cNvPr id="37" name="Text Box 2"/>
              <p:cNvSpPr txBox="1">
                <a:spLocks/>
              </p:cNvSpPr>
              <p:nvPr/>
            </p:nvSpPr>
            <p:spPr bwMode="auto">
              <a:xfrm>
                <a:off x="13774866" y="2030142"/>
                <a:ext cx="7566552" cy="692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sz="4000" dirty="0" err="1">
                    <a:solidFill>
                      <a:srgbClr val="FFFFFF"/>
                    </a:solidFill>
                  </a:rPr>
                  <a:t>Pendekatan</a:t>
                </a:r>
                <a:r>
                  <a:rPr lang="en-US" sz="4000" dirty="0">
                    <a:solidFill>
                      <a:srgbClr val="FFFFFF"/>
                    </a:solidFill>
                  </a:rPr>
                  <a:t> </a:t>
                </a:r>
                <a:r>
                  <a:rPr lang="en-US" sz="4000" i="1" dirty="0">
                    <a:solidFill>
                      <a:srgbClr val="FFFFFF"/>
                    </a:solidFill>
                  </a:rPr>
                  <a:t>top – down</a:t>
                </a:r>
              </a:p>
            </p:txBody>
          </p:sp>
        </p:grpSp>
      </p:grpSp>
      <p:grpSp>
        <p:nvGrpSpPr>
          <p:cNvPr id="7" name="Group 6"/>
          <p:cNvGrpSpPr/>
          <p:nvPr/>
        </p:nvGrpSpPr>
        <p:grpSpPr>
          <a:xfrm>
            <a:off x="12865483" y="6326855"/>
            <a:ext cx="9212301" cy="6218979"/>
            <a:chOff x="14095653" y="6319519"/>
            <a:chExt cx="7747478" cy="6218978"/>
          </a:xfrm>
        </p:grpSpPr>
        <p:grpSp>
          <p:nvGrpSpPr>
            <p:cNvPr id="39" name="Group 38"/>
            <p:cNvGrpSpPr/>
            <p:nvPr/>
          </p:nvGrpSpPr>
          <p:grpSpPr>
            <a:xfrm>
              <a:off x="14104696" y="6319519"/>
              <a:ext cx="7738435" cy="731520"/>
              <a:chOff x="3724877" y="1549211"/>
              <a:chExt cx="7738435" cy="731520"/>
            </a:xfrm>
          </p:grpSpPr>
          <p:sp>
            <p:nvSpPr>
              <p:cNvPr id="42" name="Rounded Rectangle 63"/>
              <p:cNvSpPr>
                <a:spLocks noChangeArrowheads="1"/>
              </p:cNvSpPr>
              <p:nvPr/>
            </p:nvSpPr>
            <p:spPr bwMode="auto">
              <a:xfrm>
                <a:off x="3724877" y="1549211"/>
                <a:ext cx="7738435" cy="731520"/>
              </a:xfrm>
              <a:prstGeom prst="roundRect">
                <a:avLst>
                  <a:gd name="adj" fmla="val 50000"/>
                </a:avLst>
              </a:prstGeom>
              <a:solidFill>
                <a:srgbClr val="92D050"/>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sp>
            <p:nvSpPr>
              <p:cNvPr id="43" name="Text Box 2"/>
              <p:cNvSpPr txBox="1">
                <a:spLocks/>
              </p:cNvSpPr>
              <p:nvPr/>
            </p:nvSpPr>
            <p:spPr bwMode="auto">
              <a:xfrm>
                <a:off x="3945739" y="1568722"/>
                <a:ext cx="7263770" cy="692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4000" dirty="0" err="1">
                    <a:solidFill>
                      <a:srgbClr val="FFFFFF"/>
                    </a:solidFill>
                    <a:latin typeface="Dosis" charset="0"/>
                    <a:ea typeface="Dosis" charset="0"/>
                    <a:cs typeface="Dosis" charset="0"/>
                    <a:sym typeface="Poppins SemiBold" charset="0"/>
                  </a:rPr>
                  <a:t>Pendekatan</a:t>
                </a:r>
                <a:r>
                  <a:rPr lang="en-US" altLang="x-none" sz="4000" dirty="0">
                    <a:solidFill>
                      <a:srgbClr val="FFFFFF"/>
                    </a:solidFill>
                    <a:latin typeface="Dosis" charset="0"/>
                    <a:ea typeface="Dosis" charset="0"/>
                    <a:cs typeface="Dosis" charset="0"/>
                    <a:sym typeface="Poppins SemiBold" charset="0"/>
                  </a:rPr>
                  <a:t> </a:t>
                </a:r>
                <a:r>
                  <a:rPr lang="en-US" altLang="x-none" sz="4000" i="1" dirty="0">
                    <a:solidFill>
                      <a:srgbClr val="FFFFFF"/>
                    </a:solidFill>
                    <a:latin typeface="Dosis" charset="0"/>
                    <a:ea typeface="Dosis" charset="0"/>
                    <a:cs typeface="Dosis" charset="0"/>
                    <a:sym typeface="Poppins SemiBold" charset="0"/>
                  </a:rPr>
                  <a:t>bottom – up</a:t>
                </a:r>
                <a:endParaRPr lang="x-none" altLang="x-none" sz="4000" i="1" dirty="0">
                  <a:solidFill>
                    <a:srgbClr val="FFFFFF"/>
                  </a:solidFill>
                  <a:latin typeface="Dosis" charset="0"/>
                  <a:ea typeface="Dosis" charset="0"/>
                  <a:cs typeface="Dosis" charset="0"/>
                  <a:sym typeface="Poppins SemiBold" charset="0"/>
                </a:endParaRPr>
              </a:p>
            </p:txBody>
          </p:sp>
        </p:grpSp>
        <p:sp>
          <p:nvSpPr>
            <p:cNvPr id="40" name="Rectangle 39"/>
            <p:cNvSpPr/>
            <p:nvPr/>
          </p:nvSpPr>
          <p:spPr>
            <a:xfrm>
              <a:off x="14095653" y="7367852"/>
              <a:ext cx="7448659" cy="5170645"/>
            </a:xfrm>
            <a:prstGeom prst="rect">
              <a:avLst/>
            </a:prstGeom>
          </p:spPr>
          <p:txBody>
            <a:bodyPr wrap="square">
              <a:spAutoFit/>
            </a:bodyPr>
            <a:lstStyle/>
            <a:p>
              <a:pPr marL="457200" indent="-457200">
                <a:buClr>
                  <a:schemeClr val="accent3"/>
                </a:buClr>
                <a:buFont typeface="Wingdings" panose="05000000000000000000" pitchFamily="2" charset="2"/>
                <a:buChar char="v"/>
                <a:defRPr/>
              </a:pPr>
              <a:r>
                <a:rPr lang="en-US" sz="3600" dirty="0"/>
                <a:t>Para </a:t>
              </a:r>
              <a:r>
                <a:rPr lang="en-US" sz="3600" dirty="0" err="1"/>
                <a:t>analis</a:t>
              </a:r>
              <a:r>
                <a:rPr lang="en-US" sz="3600" dirty="0"/>
                <a:t> </a:t>
              </a:r>
              <a:r>
                <a:rPr lang="en-US" sz="3600" dirty="0" err="1"/>
                <a:t>ini</a:t>
              </a:r>
              <a:r>
                <a:rPr lang="en-US" sz="3600" dirty="0"/>
                <a:t> </a:t>
              </a:r>
              <a:r>
                <a:rPr lang="en-US" sz="3600" dirty="0" err="1"/>
                <a:t>mempelajari</a:t>
              </a:r>
              <a:r>
                <a:rPr lang="en-US" sz="3600" dirty="0"/>
                <a:t> data </a:t>
              </a:r>
              <a:r>
                <a:rPr lang="en-US" sz="3600" dirty="0" err="1"/>
                <a:t>perusahaan</a:t>
              </a:r>
              <a:r>
                <a:rPr lang="en-US" sz="3600" dirty="0"/>
                <a:t> </a:t>
              </a:r>
              <a:r>
                <a:rPr lang="en-US" sz="3600" dirty="0" err="1"/>
                <a:t>secara</a:t>
              </a:r>
              <a:r>
                <a:rPr lang="en-US" sz="3600" dirty="0"/>
                <a:t> </a:t>
              </a:r>
              <a:r>
                <a:rPr lang="en-US" sz="3600" dirty="0" err="1"/>
                <a:t>rinci</a:t>
              </a:r>
              <a:r>
                <a:rPr lang="en-US" sz="3600" dirty="0"/>
                <a:t> </a:t>
              </a:r>
              <a:r>
                <a:rPr lang="en-US" sz="3600" dirty="0" err="1"/>
                <a:t>untk</a:t>
              </a:r>
              <a:r>
                <a:rPr lang="en-US" sz="3600" dirty="0"/>
                <a:t> </a:t>
              </a:r>
              <a:r>
                <a:rPr lang="en-US" sz="3600" dirty="0" err="1"/>
                <a:t>mengetahui</a:t>
              </a:r>
              <a:r>
                <a:rPr lang="en-US" sz="3600" dirty="0"/>
                <a:t> </a:t>
              </a:r>
              <a:r>
                <a:rPr lang="en-US" sz="3600" dirty="0" err="1"/>
                <a:t>untuk</a:t>
              </a:r>
              <a:r>
                <a:rPr lang="en-US" sz="3600" dirty="0"/>
                <a:t> </a:t>
              </a:r>
              <a:r>
                <a:rPr lang="en-US" sz="3600" dirty="0" err="1"/>
                <a:t>mengetahui</a:t>
              </a:r>
              <a:r>
                <a:rPr lang="en-US" sz="3600" dirty="0"/>
                <a:t> </a:t>
              </a:r>
              <a:r>
                <a:rPr lang="en-US" sz="3600" dirty="0" err="1"/>
                <a:t>dengan</a:t>
              </a:r>
              <a:r>
                <a:rPr lang="en-US" sz="3600" dirty="0"/>
                <a:t> </a:t>
              </a:r>
              <a:r>
                <a:rPr lang="en-US" sz="3600" dirty="0" err="1"/>
                <a:t>lengkap</a:t>
              </a:r>
              <a:r>
                <a:rPr lang="en-US" sz="3600" dirty="0"/>
                <a:t> </a:t>
              </a:r>
              <a:r>
                <a:rPr lang="en-US" sz="3600" dirty="0" err="1"/>
                <a:t>bagaimana</a:t>
              </a:r>
              <a:r>
                <a:rPr lang="en-US" sz="3600" dirty="0"/>
                <a:t> </a:t>
              </a:r>
              <a:r>
                <a:rPr lang="en-US" sz="3600" dirty="0" err="1"/>
                <a:t>suatu</a:t>
              </a:r>
              <a:r>
                <a:rPr lang="en-US" sz="3600" dirty="0"/>
                <a:t> </a:t>
              </a:r>
              <a:r>
                <a:rPr lang="en-US" sz="3600" dirty="0" err="1"/>
                <a:t>perusahaan</a:t>
              </a:r>
              <a:r>
                <a:rPr lang="en-US" sz="3600" dirty="0"/>
                <a:t> </a:t>
              </a:r>
              <a:r>
                <a:rPr lang="en-US" sz="3600" dirty="0" err="1"/>
                <a:t>beroperasi</a:t>
              </a:r>
              <a:r>
                <a:rPr lang="en-US" sz="3600" dirty="0"/>
                <a:t> </a:t>
              </a:r>
              <a:r>
                <a:rPr lang="en-US" sz="3600" dirty="0" err="1"/>
                <a:t>dan</a:t>
              </a:r>
              <a:r>
                <a:rPr lang="en-US" sz="3600" dirty="0"/>
                <a:t> </a:t>
              </a:r>
              <a:r>
                <a:rPr lang="en-US" sz="3600" dirty="0" err="1"/>
                <a:t>untuk</a:t>
              </a:r>
              <a:r>
                <a:rPr lang="en-US" sz="3600" dirty="0"/>
                <a:t> </a:t>
              </a:r>
              <a:r>
                <a:rPr lang="en-US" sz="3600" dirty="0" err="1"/>
                <a:t>itu</a:t>
              </a:r>
              <a:r>
                <a:rPr lang="en-US" sz="3600" dirty="0"/>
                <a:t> </a:t>
              </a:r>
              <a:r>
                <a:rPr lang="en-US" sz="3600" dirty="0" err="1"/>
                <a:t>mereka</a:t>
              </a:r>
              <a:r>
                <a:rPr lang="en-US" sz="3600" dirty="0"/>
                <a:t> </a:t>
              </a:r>
              <a:r>
                <a:rPr lang="en-US" sz="3600" dirty="0" err="1"/>
                <a:t>membuat</a:t>
              </a:r>
              <a:r>
                <a:rPr lang="en-US" sz="3600" dirty="0"/>
                <a:t> </a:t>
              </a:r>
              <a:r>
                <a:rPr lang="en-US" sz="3600" dirty="0" err="1"/>
                <a:t>kesimpulan</a:t>
              </a:r>
              <a:r>
                <a:rPr lang="en-US" sz="3600" dirty="0"/>
                <a:t> </a:t>
              </a:r>
              <a:r>
                <a:rPr lang="en-US" sz="3600" dirty="0" err="1"/>
                <a:t>tentang</a:t>
              </a:r>
              <a:r>
                <a:rPr lang="en-US" sz="3600" dirty="0"/>
                <a:t> </a:t>
              </a:r>
              <a:r>
                <a:rPr lang="en-US" sz="3600" dirty="0" err="1"/>
                <a:t>potensi</a:t>
              </a:r>
              <a:r>
                <a:rPr lang="en-US" sz="3600" dirty="0"/>
                <a:t> </a:t>
              </a:r>
              <a:r>
                <a:rPr lang="en-US" sz="3600" dirty="0" err="1"/>
                <a:t>perusahaan</a:t>
              </a:r>
              <a:r>
                <a:rPr lang="en-US" sz="3600" dirty="0"/>
                <a:t> </a:t>
              </a:r>
              <a:r>
                <a:rPr lang="en-US" sz="3600" dirty="0" err="1"/>
                <a:t>untuk</a:t>
              </a:r>
              <a:r>
                <a:rPr lang="en-US" sz="3600" dirty="0"/>
                <a:t> </a:t>
              </a:r>
              <a:r>
                <a:rPr lang="en-US" sz="3600" dirty="0" err="1"/>
                <a:t>menghasilkan</a:t>
              </a:r>
              <a:r>
                <a:rPr lang="en-US" sz="3600" dirty="0"/>
                <a:t> </a:t>
              </a:r>
              <a:r>
                <a:rPr lang="en-US" sz="3600" dirty="0" err="1"/>
                <a:t>laba</a:t>
              </a:r>
              <a:r>
                <a:rPr lang="en-US" sz="3600" dirty="0"/>
                <a:t>. </a:t>
              </a:r>
              <a:r>
                <a:rPr lang="en-US" sz="3600" dirty="0" err="1"/>
                <a:t>fokus</a:t>
              </a:r>
              <a:r>
                <a:rPr lang="en-US" sz="3600" dirty="0"/>
                <a:t> </a:t>
              </a:r>
              <a:r>
                <a:rPr lang="en-US" sz="3600" dirty="0" err="1"/>
                <a:t>perhatiannya</a:t>
              </a:r>
              <a:r>
                <a:rPr lang="en-US" sz="3600" dirty="0"/>
                <a:t> </a:t>
              </a:r>
              <a:r>
                <a:rPr lang="en-US" sz="3600" dirty="0" err="1"/>
                <a:t>pada</a:t>
              </a:r>
              <a:r>
                <a:rPr lang="en-US" sz="3600" dirty="0"/>
                <a:t> </a:t>
              </a:r>
              <a:r>
                <a:rPr lang="en-US" sz="3600" dirty="0" err="1"/>
                <a:t>prospek</a:t>
              </a:r>
              <a:r>
                <a:rPr lang="en-US" sz="3600" dirty="0"/>
                <a:t> </a:t>
              </a:r>
              <a:r>
                <a:rPr lang="en-US" sz="3600" dirty="0" err="1"/>
                <a:t>jangka</a:t>
              </a:r>
              <a:r>
                <a:rPr lang="en-US" sz="3600" dirty="0"/>
                <a:t> </a:t>
              </a:r>
              <a:r>
                <a:rPr lang="en-US" sz="3600" dirty="0" err="1"/>
                <a:t>panjang</a:t>
              </a:r>
              <a:r>
                <a:rPr lang="en-US" sz="3600" dirty="0"/>
                <a:t> </a:t>
              </a:r>
              <a:r>
                <a:rPr lang="en-US" sz="3600" dirty="0" err="1"/>
                <a:t>suatu</a:t>
              </a:r>
              <a:r>
                <a:rPr lang="en-US" sz="3600" dirty="0"/>
                <a:t> </a:t>
              </a:r>
              <a:r>
                <a:rPr lang="en-US" sz="3600" dirty="0" err="1"/>
                <a:t>perusahaan</a:t>
              </a:r>
              <a:r>
                <a:rPr lang="en-US" sz="3600" dirty="0"/>
                <a:t>.</a:t>
              </a:r>
            </a:p>
          </p:txBody>
        </p:sp>
      </p:grpSp>
      <p:sp>
        <p:nvSpPr>
          <p:cNvPr id="32" name="Rectangle 31"/>
          <p:cNvSpPr/>
          <p:nvPr/>
        </p:nvSpPr>
        <p:spPr bwMode="auto">
          <a:xfrm>
            <a:off x="670720" y="12114584"/>
            <a:ext cx="3456384" cy="1263860"/>
          </a:xfrm>
          <a:prstGeom prst="rect">
            <a:avLst/>
          </a:prstGeom>
          <a:solidFill>
            <a:schemeClr val="tx2"/>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28" name="Shape"/>
          <p:cNvSpPr/>
          <p:nvPr/>
        </p:nvSpPr>
        <p:spPr>
          <a:xfrm>
            <a:off x="21242612" y="446755"/>
            <a:ext cx="2606129" cy="2588340"/>
          </a:xfrm>
          <a:custGeom>
            <a:avLst/>
            <a:gdLst/>
            <a:ahLst/>
            <a:cxnLst>
              <a:cxn ang="0">
                <a:pos x="wd2" y="hd2"/>
              </a:cxn>
              <a:cxn ang="5400000">
                <a:pos x="wd2" y="hd2"/>
              </a:cxn>
              <a:cxn ang="10800000">
                <a:pos x="wd2" y="hd2"/>
              </a:cxn>
              <a:cxn ang="16200000">
                <a:pos x="wd2" y="hd2"/>
              </a:cxn>
            </a:cxnLst>
            <a:rect l="0" t="0" r="r" b="b"/>
            <a:pathLst>
              <a:path w="21592" h="21600" extrusionOk="0">
                <a:moveTo>
                  <a:pt x="14630" y="0"/>
                </a:moveTo>
                <a:cubicBezTo>
                  <a:pt x="14012" y="0"/>
                  <a:pt x="13394" y="266"/>
                  <a:pt x="12922" y="800"/>
                </a:cubicBezTo>
                <a:cubicBezTo>
                  <a:pt x="12531" y="1243"/>
                  <a:pt x="12303" y="1799"/>
                  <a:pt x="12236" y="2374"/>
                </a:cubicBezTo>
                <a:lnTo>
                  <a:pt x="9567" y="2374"/>
                </a:lnTo>
                <a:lnTo>
                  <a:pt x="9558" y="2374"/>
                </a:lnTo>
                <a:cubicBezTo>
                  <a:pt x="9286" y="2374"/>
                  <a:pt x="9081" y="2375"/>
                  <a:pt x="8908" y="2388"/>
                </a:cubicBezTo>
                <a:cubicBezTo>
                  <a:pt x="8735" y="2401"/>
                  <a:pt x="8594" y="2427"/>
                  <a:pt x="8449" y="2479"/>
                </a:cubicBezTo>
                <a:cubicBezTo>
                  <a:pt x="8289" y="2545"/>
                  <a:pt x="8146" y="2649"/>
                  <a:pt x="8028" y="2782"/>
                </a:cubicBezTo>
                <a:cubicBezTo>
                  <a:pt x="7911" y="2915"/>
                  <a:pt x="7819" y="3077"/>
                  <a:pt x="7760" y="3258"/>
                </a:cubicBezTo>
                <a:cubicBezTo>
                  <a:pt x="7714" y="3423"/>
                  <a:pt x="7691" y="3584"/>
                  <a:pt x="7679" y="3779"/>
                </a:cubicBezTo>
                <a:cubicBezTo>
                  <a:pt x="7667" y="3975"/>
                  <a:pt x="7668" y="4207"/>
                  <a:pt x="7668" y="4513"/>
                </a:cubicBezTo>
                <a:lnTo>
                  <a:pt x="7675" y="6178"/>
                </a:lnTo>
                <a:lnTo>
                  <a:pt x="5282" y="6178"/>
                </a:lnTo>
                <a:cubicBezTo>
                  <a:pt x="5870" y="5305"/>
                  <a:pt x="5813" y="4054"/>
                  <a:pt x="5108" y="3256"/>
                </a:cubicBezTo>
                <a:cubicBezTo>
                  <a:pt x="4724" y="2821"/>
                  <a:pt x="4220" y="2603"/>
                  <a:pt x="3716" y="2603"/>
                </a:cubicBezTo>
                <a:cubicBezTo>
                  <a:pt x="3213" y="2603"/>
                  <a:pt x="2709" y="2821"/>
                  <a:pt x="2324" y="3256"/>
                </a:cubicBezTo>
                <a:cubicBezTo>
                  <a:pt x="1556" y="4126"/>
                  <a:pt x="1556" y="5536"/>
                  <a:pt x="2324" y="6406"/>
                </a:cubicBezTo>
                <a:cubicBezTo>
                  <a:pt x="2353" y="6438"/>
                  <a:pt x="2383" y="6467"/>
                  <a:pt x="2412" y="6497"/>
                </a:cubicBezTo>
                <a:cubicBezTo>
                  <a:pt x="1750" y="6767"/>
                  <a:pt x="1170" y="7247"/>
                  <a:pt x="744" y="7881"/>
                </a:cubicBezTo>
                <a:cubicBezTo>
                  <a:pt x="287" y="8561"/>
                  <a:pt x="27" y="9386"/>
                  <a:pt x="1" y="10240"/>
                </a:cubicBezTo>
                <a:lnTo>
                  <a:pt x="1" y="13932"/>
                </a:lnTo>
                <a:cubicBezTo>
                  <a:pt x="-7" y="14381"/>
                  <a:pt x="117" y="14819"/>
                  <a:pt x="355" y="15179"/>
                </a:cubicBezTo>
                <a:cubicBezTo>
                  <a:pt x="662" y="15643"/>
                  <a:pt x="1129" y="15938"/>
                  <a:pt x="1640" y="15989"/>
                </a:cubicBezTo>
                <a:lnTo>
                  <a:pt x="1696" y="15989"/>
                </a:lnTo>
                <a:lnTo>
                  <a:pt x="1696" y="20697"/>
                </a:lnTo>
                <a:lnTo>
                  <a:pt x="627" y="20697"/>
                </a:lnTo>
                <a:cubicBezTo>
                  <a:pt x="407" y="20697"/>
                  <a:pt x="228" y="20900"/>
                  <a:pt x="228" y="21149"/>
                </a:cubicBezTo>
                <a:cubicBezTo>
                  <a:pt x="228" y="21398"/>
                  <a:pt x="407" y="21600"/>
                  <a:pt x="627" y="21600"/>
                </a:cubicBezTo>
                <a:lnTo>
                  <a:pt x="20830" y="21600"/>
                </a:lnTo>
                <a:cubicBezTo>
                  <a:pt x="21050" y="21600"/>
                  <a:pt x="21230" y="21398"/>
                  <a:pt x="21230" y="21149"/>
                </a:cubicBezTo>
                <a:cubicBezTo>
                  <a:pt x="21230" y="20900"/>
                  <a:pt x="21050" y="20697"/>
                  <a:pt x="20830" y="20697"/>
                </a:cubicBezTo>
                <a:lnTo>
                  <a:pt x="17587" y="20697"/>
                </a:lnTo>
                <a:lnTo>
                  <a:pt x="16378" y="16577"/>
                </a:lnTo>
                <a:lnTo>
                  <a:pt x="19694" y="16577"/>
                </a:lnTo>
                <a:cubicBezTo>
                  <a:pt x="19969" y="16577"/>
                  <a:pt x="20175" y="16577"/>
                  <a:pt x="20349" y="16564"/>
                </a:cubicBezTo>
                <a:cubicBezTo>
                  <a:pt x="20524" y="16551"/>
                  <a:pt x="20666" y="16524"/>
                  <a:pt x="20812" y="16472"/>
                </a:cubicBezTo>
                <a:cubicBezTo>
                  <a:pt x="20972" y="16406"/>
                  <a:pt x="21115" y="16302"/>
                  <a:pt x="21232" y="16169"/>
                </a:cubicBezTo>
                <a:cubicBezTo>
                  <a:pt x="21350" y="16036"/>
                  <a:pt x="21442" y="15874"/>
                  <a:pt x="21500" y="15693"/>
                </a:cubicBezTo>
                <a:cubicBezTo>
                  <a:pt x="21546" y="15528"/>
                  <a:pt x="21570" y="15367"/>
                  <a:pt x="21581" y="15171"/>
                </a:cubicBezTo>
                <a:cubicBezTo>
                  <a:pt x="21593" y="14976"/>
                  <a:pt x="21593" y="14744"/>
                  <a:pt x="21593" y="14438"/>
                </a:cubicBezTo>
                <a:lnTo>
                  <a:pt x="21593" y="4523"/>
                </a:lnTo>
                <a:cubicBezTo>
                  <a:pt x="21593" y="4211"/>
                  <a:pt x="21593" y="3978"/>
                  <a:pt x="21581" y="3781"/>
                </a:cubicBezTo>
                <a:cubicBezTo>
                  <a:pt x="21570" y="3584"/>
                  <a:pt x="21546" y="3423"/>
                  <a:pt x="21500" y="3258"/>
                </a:cubicBezTo>
                <a:cubicBezTo>
                  <a:pt x="21442" y="3077"/>
                  <a:pt x="21350" y="2915"/>
                  <a:pt x="21232" y="2782"/>
                </a:cubicBezTo>
                <a:cubicBezTo>
                  <a:pt x="21115" y="2649"/>
                  <a:pt x="20972" y="2545"/>
                  <a:pt x="20812" y="2479"/>
                </a:cubicBezTo>
                <a:cubicBezTo>
                  <a:pt x="20666" y="2427"/>
                  <a:pt x="20524" y="2400"/>
                  <a:pt x="20351" y="2387"/>
                </a:cubicBezTo>
                <a:cubicBezTo>
                  <a:pt x="20178" y="2374"/>
                  <a:pt x="19973" y="2374"/>
                  <a:pt x="19702" y="2374"/>
                </a:cubicBezTo>
                <a:lnTo>
                  <a:pt x="17024" y="2374"/>
                </a:lnTo>
                <a:cubicBezTo>
                  <a:pt x="16957" y="1799"/>
                  <a:pt x="16730" y="1243"/>
                  <a:pt x="16339" y="800"/>
                </a:cubicBezTo>
                <a:cubicBezTo>
                  <a:pt x="15867" y="266"/>
                  <a:pt x="15249" y="0"/>
                  <a:pt x="14630" y="0"/>
                </a:cubicBezTo>
                <a:close/>
                <a:moveTo>
                  <a:pt x="14630" y="924"/>
                </a:moveTo>
                <a:cubicBezTo>
                  <a:pt x="15039" y="924"/>
                  <a:pt x="15449" y="1101"/>
                  <a:pt x="15761" y="1454"/>
                </a:cubicBezTo>
                <a:cubicBezTo>
                  <a:pt x="15992" y="1715"/>
                  <a:pt x="16137" y="2037"/>
                  <a:pt x="16196" y="2374"/>
                </a:cubicBezTo>
                <a:lnTo>
                  <a:pt x="13064" y="2374"/>
                </a:lnTo>
                <a:cubicBezTo>
                  <a:pt x="13124" y="2037"/>
                  <a:pt x="13268" y="1715"/>
                  <a:pt x="13500" y="1454"/>
                </a:cubicBezTo>
                <a:cubicBezTo>
                  <a:pt x="13812" y="1101"/>
                  <a:pt x="14221" y="924"/>
                  <a:pt x="14630" y="924"/>
                </a:cubicBezTo>
                <a:close/>
                <a:moveTo>
                  <a:pt x="9049" y="3277"/>
                </a:moveTo>
                <a:lnTo>
                  <a:pt x="9051" y="3277"/>
                </a:lnTo>
                <a:lnTo>
                  <a:pt x="20211" y="3277"/>
                </a:lnTo>
                <a:cubicBezTo>
                  <a:pt x="20282" y="3277"/>
                  <a:pt x="20336" y="3278"/>
                  <a:pt x="20381" y="3281"/>
                </a:cubicBezTo>
                <a:cubicBezTo>
                  <a:pt x="20427" y="3285"/>
                  <a:pt x="20464" y="3291"/>
                  <a:pt x="20502" y="3305"/>
                </a:cubicBezTo>
                <a:cubicBezTo>
                  <a:pt x="20544" y="3322"/>
                  <a:pt x="20582" y="3350"/>
                  <a:pt x="20613" y="3385"/>
                </a:cubicBezTo>
                <a:cubicBezTo>
                  <a:pt x="20644" y="3419"/>
                  <a:pt x="20668" y="3462"/>
                  <a:pt x="20683" y="3509"/>
                </a:cubicBezTo>
                <a:cubicBezTo>
                  <a:pt x="20695" y="3553"/>
                  <a:pt x="20701" y="3595"/>
                  <a:pt x="20704" y="3646"/>
                </a:cubicBezTo>
                <a:cubicBezTo>
                  <a:pt x="20707" y="3698"/>
                  <a:pt x="20707" y="3759"/>
                  <a:pt x="20707" y="3841"/>
                </a:cubicBezTo>
                <a:lnTo>
                  <a:pt x="20707" y="15112"/>
                </a:lnTo>
                <a:cubicBezTo>
                  <a:pt x="20707" y="15193"/>
                  <a:pt x="20707" y="15253"/>
                  <a:pt x="20704" y="15304"/>
                </a:cubicBezTo>
                <a:cubicBezTo>
                  <a:pt x="20701" y="15356"/>
                  <a:pt x="20695" y="15398"/>
                  <a:pt x="20683" y="15441"/>
                </a:cubicBezTo>
                <a:cubicBezTo>
                  <a:pt x="20668" y="15489"/>
                  <a:pt x="20644" y="15531"/>
                  <a:pt x="20613" y="15566"/>
                </a:cubicBezTo>
                <a:cubicBezTo>
                  <a:pt x="20582" y="15601"/>
                  <a:pt x="20544" y="15628"/>
                  <a:pt x="20502" y="15646"/>
                </a:cubicBezTo>
                <a:cubicBezTo>
                  <a:pt x="20464" y="15659"/>
                  <a:pt x="20427" y="15666"/>
                  <a:pt x="20381" y="15670"/>
                </a:cubicBezTo>
                <a:cubicBezTo>
                  <a:pt x="20336" y="15673"/>
                  <a:pt x="20281" y="15674"/>
                  <a:pt x="20209" y="15674"/>
                </a:cubicBezTo>
                <a:lnTo>
                  <a:pt x="9049" y="15674"/>
                </a:lnTo>
                <a:cubicBezTo>
                  <a:pt x="8978" y="15674"/>
                  <a:pt x="8924" y="15673"/>
                  <a:pt x="8879" y="15670"/>
                </a:cubicBezTo>
                <a:cubicBezTo>
                  <a:pt x="8834" y="15666"/>
                  <a:pt x="8796" y="15659"/>
                  <a:pt x="8758" y="15646"/>
                </a:cubicBezTo>
                <a:cubicBezTo>
                  <a:pt x="8716" y="15628"/>
                  <a:pt x="8678" y="15601"/>
                  <a:pt x="8648" y="15566"/>
                </a:cubicBezTo>
                <a:cubicBezTo>
                  <a:pt x="8617" y="15531"/>
                  <a:pt x="8593" y="15489"/>
                  <a:pt x="8577" y="15441"/>
                </a:cubicBezTo>
                <a:cubicBezTo>
                  <a:pt x="8565" y="15398"/>
                  <a:pt x="8559" y="15356"/>
                  <a:pt x="8556" y="15304"/>
                </a:cubicBezTo>
                <a:cubicBezTo>
                  <a:pt x="8553" y="15253"/>
                  <a:pt x="8553" y="15191"/>
                  <a:pt x="8553" y="15110"/>
                </a:cubicBezTo>
                <a:lnTo>
                  <a:pt x="8553" y="12421"/>
                </a:lnTo>
                <a:cubicBezTo>
                  <a:pt x="8569" y="12138"/>
                  <a:pt x="8373" y="11897"/>
                  <a:pt x="8122" y="11890"/>
                </a:cubicBezTo>
                <a:cubicBezTo>
                  <a:pt x="7863" y="11884"/>
                  <a:pt x="7653" y="12128"/>
                  <a:pt x="7668" y="12421"/>
                </a:cubicBezTo>
                <a:lnTo>
                  <a:pt x="7668" y="14428"/>
                </a:lnTo>
                <a:cubicBezTo>
                  <a:pt x="7668" y="14739"/>
                  <a:pt x="7667" y="14973"/>
                  <a:pt x="7679" y="15170"/>
                </a:cubicBezTo>
                <a:cubicBezTo>
                  <a:pt x="7691" y="15367"/>
                  <a:pt x="7714" y="15528"/>
                  <a:pt x="7760" y="15693"/>
                </a:cubicBezTo>
                <a:cubicBezTo>
                  <a:pt x="7819" y="15874"/>
                  <a:pt x="7911" y="16036"/>
                  <a:pt x="8028" y="16169"/>
                </a:cubicBezTo>
                <a:cubicBezTo>
                  <a:pt x="8146" y="16302"/>
                  <a:pt x="8289" y="16406"/>
                  <a:pt x="8449" y="16472"/>
                </a:cubicBezTo>
                <a:cubicBezTo>
                  <a:pt x="8595" y="16524"/>
                  <a:pt x="8736" y="16551"/>
                  <a:pt x="8910" y="16564"/>
                </a:cubicBezTo>
                <a:cubicBezTo>
                  <a:pt x="9083" y="16577"/>
                  <a:pt x="9287" y="16577"/>
                  <a:pt x="9558" y="16577"/>
                </a:cubicBezTo>
                <a:lnTo>
                  <a:pt x="13233" y="16577"/>
                </a:lnTo>
                <a:lnTo>
                  <a:pt x="11970" y="20697"/>
                </a:lnTo>
                <a:lnTo>
                  <a:pt x="6014" y="20697"/>
                </a:lnTo>
                <a:lnTo>
                  <a:pt x="6014" y="9110"/>
                </a:lnTo>
                <a:lnTo>
                  <a:pt x="10413" y="9110"/>
                </a:lnTo>
                <a:cubicBezTo>
                  <a:pt x="10975" y="9093"/>
                  <a:pt x="11509" y="8824"/>
                  <a:pt x="11897" y="8363"/>
                </a:cubicBezTo>
                <a:cubicBezTo>
                  <a:pt x="12257" y="7935"/>
                  <a:pt x="12465" y="7373"/>
                  <a:pt x="12481" y="6782"/>
                </a:cubicBezTo>
                <a:cubicBezTo>
                  <a:pt x="12487" y="6631"/>
                  <a:pt x="12441" y="6483"/>
                  <a:pt x="12352" y="6370"/>
                </a:cubicBezTo>
                <a:cubicBezTo>
                  <a:pt x="12255" y="6248"/>
                  <a:pt x="12118" y="6178"/>
                  <a:pt x="11973" y="6178"/>
                </a:cubicBezTo>
                <a:lnTo>
                  <a:pt x="8562" y="6178"/>
                </a:lnTo>
                <a:lnTo>
                  <a:pt x="8553" y="3839"/>
                </a:lnTo>
                <a:cubicBezTo>
                  <a:pt x="8553" y="3758"/>
                  <a:pt x="8553" y="3698"/>
                  <a:pt x="8556" y="3646"/>
                </a:cubicBezTo>
                <a:cubicBezTo>
                  <a:pt x="8559" y="3595"/>
                  <a:pt x="8565" y="3553"/>
                  <a:pt x="8577" y="3509"/>
                </a:cubicBezTo>
                <a:cubicBezTo>
                  <a:pt x="8593" y="3462"/>
                  <a:pt x="8617" y="3419"/>
                  <a:pt x="8648" y="3385"/>
                </a:cubicBezTo>
                <a:cubicBezTo>
                  <a:pt x="8678" y="3350"/>
                  <a:pt x="8716" y="3322"/>
                  <a:pt x="8758" y="3305"/>
                </a:cubicBezTo>
                <a:cubicBezTo>
                  <a:pt x="8796" y="3292"/>
                  <a:pt x="8833" y="3285"/>
                  <a:pt x="8878" y="3281"/>
                </a:cubicBezTo>
                <a:cubicBezTo>
                  <a:pt x="8924" y="3278"/>
                  <a:pt x="8978" y="3277"/>
                  <a:pt x="9049" y="3277"/>
                </a:cubicBezTo>
                <a:close/>
                <a:moveTo>
                  <a:pt x="3716" y="3517"/>
                </a:moveTo>
                <a:cubicBezTo>
                  <a:pt x="4013" y="3517"/>
                  <a:pt x="4310" y="3646"/>
                  <a:pt x="4537" y="3902"/>
                </a:cubicBezTo>
                <a:cubicBezTo>
                  <a:pt x="4990" y="4415"/>
                  <a:pt x="4990" y="5247"/>
                  <a:pt x="4537" y="5760"/>
                </a:cubicBezTo>
                <a:cubicBezTo>
                  <a:pt x="4084" y="6273"/>
                  <a:pt x="3348" y="6273"/>
                  <a:pt x="2895" y="5760"/>
                </a:cubicBezTo>
                <a:cubicBezTo>
                  <a:pt x="2442" y="5247"/>
                  <a:pt x="2442" y="4415"/>
                  <a:pt x="2895" y="3902"/>
                </a:cubicBezTo>
                <a:cubicBezTo>
                  <a:pt x="3122" y="3646"/>
                  <a:pt x="3419" y="3517"/>
                  <a:pt x="3716" y="3517"/>
                </a:cubicBezTo>
                <a:close/>
                <a:moveTo>
                  <a:pt x="3888" y="7101"/>
                </a:moveTo>
                <a:lnTo>
                  <a:pt x="11576" y="7101"/>
                </a:lnTo>
                <a:cubicBezTo>
                  <a:pt x="11535" y="7343"/>
                  <a:pt x="11434" y="7568"/>
                  <a:pt x="11286" y="7750"/>
                </a:cubicBezTo>
                <a:cubicBezTo>
                  <a:pt x="11069" y="8016"/>
                  <a:pt x="10766" y="8172"/>
                  <a:pt x="10445" y="8181"/>
                </a:cubicBezTo>
                <a:lnTo>
                  <a:pt x="5628" y="8174"/>
                </a:lnTo>
                <a:cubicBezTo>
                  <a:pt x="5528" y="8172"/>
                  <a:pt x="5429" y="8208"/>
                  <a:pt x="5349" y="8277"/>
                </a:cubicBezTo>
                <a:cubicBezTo>
                  <a:pt x="5256" y="8357"/>
                  <a:pt x="5194" y="8476"/>
                  <a:pt x="5177" y="8607"/>
                </a:cubicBezTo>
                <a:lnTo>
                  <a:pt x="5177" y="20697"/>
                </a:lnTo>
                <a:lnTo>
                  <a:pt x="4271" y="20697"/>
                </a:lnTo>
                <a:lnTo>
                  <a:pt x="4271" y="15303"/>
                </a:lnTo>
                <a:cubicBezTo>
                  <a:pt x="4271" y="15041"/>
                  <a:pt x="4084" y="14829"/>
                  <a:pt x="3852" y="14829"/>
                </a:cubicBezTo>
                <a:cubicBezTo>
                  <a:pt x="3621" y="14829"/>
                  <a:pt x="3433" y="15041"/>
                  <a:pt x="3433" y="15303"/>
                </a:cubicBezTo>
                <a:lnTo>
                  <a:pt x="3433" y="20697"/>
                </a:lnTo>
                <a:lnTo>
                  <a:pt x="2534" y="20697"/>
                </a:lnTo>
                <a:lnTo>
                  <a:pt x="2534" y="10500"/>
                </a:lnTo>
                <a:cubicBezTo>
                  <a:pt x="2534" y="10238"/>
                  <a:pt x="2346" y="10026"/>
                  <a:pt x="2115" y="10026"/>
                </a:cubicBezTo>
                <a:cubicBezTo>
                  <a:pt x="1883" y="10026"/>
                  <a:pt x="1696" y="10238"/>
                  <a:pt x="1696" y="10500"/>
                </a:cubicBezTo>
                <a:lnTo>
                  <a:pt x="1696" y="15054"/>
                </a:lnTo>
                <a:lnTo>
                  <a:pt x="1628" y="15054"/>
                </a:lnTo>
                <a:cubicBezTo>
                  <a:pt x="1382" y="15009"/>
                  <a:pt x="1161" y="14854"/>
                  <a:pt x="1015" y="14624"/>
                </a:cubicBezTo>
                <a:cubicBezTo>
                  <a:pt x="913" y="14462"/>
                  <a:pt x="854" y="14270"/>
                  <a:pt x="845" y="14072"/>
                </a:cubicBezTo>
                <a:lnTo>
                  <a:pt x="845" y="10440"/>
                </a:lnTo>
                <a:cubicBezTo>
                  <a:pt x="844" y="9528"/>
                  <a:pt x="1173" y="8657"/>
                  <a:pt x="1754" y="8027"/>
                </a:cubicBezTo>
                <a:cubicBezTo>
                  <a:pt x="2327" y="7406"/>
                  <a:pt x="3096" y="7072"/>
                  <a:pt x="3888" y="7101"/>
                </a:cubicBezTo>
                <a:close/>
                <a:moveTo>
                  <a:pt x="19295" y="7327"/>
                </a:moveTo>
                <a:cubicBezTo>
                  <a:pt x="19193" y="7327"/>
                  <a:pt x="19091" y="7371"/>
                  <a:pt x="19013" y="7460"/>
                </a:cubicBezTo>
                <a:cubicBezTo>
                  <a:pt x="18858" y="7636"/>
                  <a:pt x="18858" y="7922"/>
                  <a:pt x="19013" y="8098"/>
                </a:cubicBezTo>
                <a:cubicBezTo>
                  <a:pt x="19169" y="8274"/>
                  <a:pt x="19422" y="8274"/>
                  <a:pt x="19578" y="8098"/>
                </a:cubicBezTo>
                <a:cubicBezTo>
                  <a:pt x="19734" y="7922"/>
                  <a:pt x="19734" y="7636"/>
                  <a:pt x="19578" y="7460"/>
                </a:cubicBezTo>
                <a:cubicBezTo>
                  <a:pt x="19500" y="7371"/>
                  <a:pt x="19397" y="7327"/>
                  <a:pt x="19295" y="7327"/>
                </a:cubicBezTo>
                <a:close/>
                <a:moveTo>
                  <a:pt x="18079" y="8727"/>
                </a:moveTo>
                <a:cubicBezTo>
                  <a:pt x="17966" y="8717"/>
                  <a:pt x="17849" y="8758"/>
                  <a:pt x="17760" y="8854"/>
                </a:cubicBezTo>
                <a:lnTo>
                  <a:pt x="15892" y="10967"/>
                </a:lnTo>
                <a:lnTo>
                  <a:pt x="15219" y="10206"/>
                </a:lnTo>
                <a:cubicBezTo>
                  <a:pt x="15139" y="10115"/>
                  <a:pt x="15029" y="10066"/>
                  <a:pt x="14916" y="10069"/>
                </a:cubicBezTo>
                <a:cubicBezTo>
                  <a:pt x="14810" y="10073"/>
                  <a:pt x="14710" y="10121"/>
                  <a:pt x="14636" y="10206"/>
                </a:cubicBezTo>
                <a:lnTo>
                  <a:pt x="12299" y="12850"/>
                </a:lnTo>
                <a:lnTo>
                  <a:pt x="11645" y="12111"/>
                </a:lnTo>
                <a:cubicBezTo>
                  <a:pt x="11573" y="12029"/>
                  <a:pt x="11476" y="11981"/>
                  <a:pt x="11374" y="11977"/>
                </a:cubicBezTo>
                <a:cubicBezTo>
                  <a:pt x="11262" y="11972"/>
                  <a:pt x="11153" y="12021"/>
                  <a:pt x="11074" y="12111"/>
                </a:cubicBezTo>
                <a:lnTo>
                  <a:pt x="9806" y="13546"/>
                </a:lnTo>
                <a:cubicBezTo>
                  <a:pt x="9679" y="13714"/>
                  <a:pt x="9678" y="13961"/>
                  <a:pt x="9804" y="14129"/>
                </a:cubicBezTo>
                <a:cubicBezTo>
                  <a:pt x="9954" y="14329"/>
                  <a:pt x="10220" y="14349"/>
                  <a:pt x="10391" y="14173"/>
                </a:cubicBezTo>
                <a:lnTo>
                  <a:pt x="11337" y="13094"/>
                </a:lnTo>
                <a:lnTo>
                  <a:pt x="12029" y="13879"/>
                </a:lnTo>
                <a:cubicBezTo>
                  <a:pt x="12093" y="13949"/>
                  <a:pt x="12178" y="13991"/>
                  <a:pt x="12268" y="13995"/>
                </a:cubicBezTo>
                <a:cubicBezTo>
                  <a:pt x="12369" y="14001"/>
                  <a:pt x="12468" y="13958"/>
                  <a:pt x="12540" y="13879"/>
                </a:cubicBezTo>
                <a:lnTo>
                  <a:pt x="14918" y="11188"/>
                </a:lnTo>
                <a:lnTo>
                  <a:pt x="15621" y="11982"/>
                </a:lnTo>
                <a:cubicBezTo>
                  <a:pt x="15691" y="12067"/>
                  <a:pt x="15789" y="12114"/>
                  <a:pt x="15891" y="12114"/>
                </a:cubicBezTo>
                <a:cubicBezTo>
                  <a:pt x="15992" y="12113"/>
                  <a:pt x="16089" y="12066"/>
                  <a:pt x="16158" y="11982"/>
                </a:cubicBezTo>
                <a:lnTo>
                  <a:pt x="18341" y="9512"/>
                </a:lnTo>
                <a:cubicBezTo>
                  <a:pt x="18485" y="9350"/>
                  <a:pt x="18500" y="9093"/>
                  <a:pt x="18376" y="8910"/>
                </a:cubicBezTo>
                <a:cubicBezTo>
                  <a:pt x="18301" y="8799"/>
                  <a:pt x="18192" y="8737"/>
                  <a:pt x="18079" y="8727"/>
                </a:cubicBezTo>
                <a:close/>
                <a:moveTo>
                  <a:pt x="8130" y="10048"/>
                </a:moveTo>
                <a:cubicBezTo>
                  <a:pt x="8017" y="10048"/>
                  <a:pt x="7904" y="10097"/>
                  <a:pt x="7818" y="10194"/>
                </a:cubicBezTo>
                <a:cubicBezTo>
                  <a:pt x="7645" y="10389"/>
                  <a:pt x="7645" y="10706"/>
                  <a:pt x="7818" y="10901"/>
                </a:cubicBezTo>
                <a:cubicBezTo>
                  <a:pt x="7990" y="11096"/>
                  <a:pt x="8270" y="11096"/>
                  <a:pt x="8442" y="10901"/>
                </a:cubicBezTo>
                <a:cubicBezTo>
                  <a:pt x="8615" y="10706"/>
                  <a:pt x="8615" y="10389"/>
                  <a:pt x="8442" y="10194"/>
                </a:cubicBezTo>
                <a:cubicBezTo>
                  <a:pt x="8356" y="10097"/>
                  <a:pt x="8243" y="10048"/>
                  <a:pt x="8130" y="10048"/>
                </a:cubicBezTo>
                <a:close/>
                <a:moveTo>
                  <a:pt x="14077" y="16577"/>
                </a:moveTo>
                <a:lnTo>
                  <a:pt x="15538" y="16577"/>
                </a:lnTo>
                <a:lnTo>
                  <a:pt x="16746" y="20697"/>
                </a:lnTo>
                <a:lnTo>
                  <a:pt x="12814" y="20697"/>
                </a:lnTo>
                <a:lnTo>
                  <a:pt x="14077" y="16577"/>
                </a:lnTo>
                <a:close/>
              </a:path>
            </a:pathLst>
          </a:custGeom>
          <a:solidFill>
            <a:schemeClr val="accent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Tree>
    <p:extLst>
      <p:ext uri="{BB962C8B-B14F-4D97-AF65-F5344CB8AC3E}">
        <p14:creationId xmlns:p14="http://schemas.microsoft.com/office/powerpoint/2010/main" val="312068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1+#ppt_w/2"/>
                                          </p:val>
                                        </p:tav>
                                        <p:tav tm="100000">
                                          <p:val>
                                            <p:strVal val="#ppt_x"/>
                                          </p:val>
                                        </p:tav>
                                      </p:tavLst>
                                    </p:anim>
                                    <p:anim calcmode="lin" valueType="num">
                                      <p:cBhvr additive="base">
                                        <p:cTn id="2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alpha val="45000"/>
          </a:schemeClr>
        </a:solidFill>
        <a:effectLst/>
      </p:bgPr>
    </p:bg>
    <p:spTree>
      <p:nvGrpSpPr>
        <p:cNvPr id="1" name=""/>
        <p:cNvGrpSpPr/>
        <p:nvPr/>
      </p:nvGrpSpPr>
      <p:grpSpPr>
        <a:xfrm>
          <a:off x="0" y="0"/>
          <a:ext cx="0" cy="0"/>
          <a:chOff x="0" y="0"/>
          <a:chExt cx="0" cy="0"/>
        </a:xfrm>
      </p:grpSpPr>
      <p:sp>
        <p:nvSpPr>
          <p:cNvPr id="30" name="Rectangle 29"/>
          <p:cNvSpPr/>
          <p:nvPr/>
        </p:nvSpPr>
        <p:spPr>
          <a:xfrm>
            <a:off x="12254046" y="3431091"/>
            <a:ext cx="12017828" cy="99796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6600">
              <a:solidFill>
                <a:prstClr val="white"/>
              </a:solidFill>
              <a:latin typeface="Dosis"/>
            </a:endParaRPr>
          </a:p>
        </p:txBody>
      </p:sp>
      <p:sp>
        <p:nvSpPr>
          <p:cNvPr id="29" name="Rectangle 28"/>
          <p:cNvSpPr/>
          <p:nvPr/>
        </p:nvSpPr>
        <p:spPr>
          <a:xfrm>
            <a:off x="102164" y="3617640"/>
            <a:ext cx="12017828" cy="979308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6600">
              <a:solidFill>
                <a:prstClr val="white"/>
              </a:solidFill>
              <a:latin typeface="Dosis"/>
            </a:endParaRPr>
          </a:p>
        </p:txBody>
      </p:sp>
      <p:sp>
        <p:nvSpPr>
          <p:cNvPr id="25" name="Rectangle 24"/>
          <p:cNvSpPr/>
          <p:nvPr/>
        </p:nvSpPr>
        <p:spPr>
          <a:xfrm>
            <a:off x="102164" y="981531"/>
            <a:ext cx="12017828" cy="26600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26" name="Rectangle 25"/>
          <p:cNvSpPr/>
          <p:nvPr/>
        </p:nvSpPr>
        <p:spPr>
          <a:xfrm>
            <a:off x="12254046" y="985447"/>
            <a:ext cx="12017828" cy="2660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27" name="Rectangle 26"/>
          <p:cNvSpPr/>
          <p:nvPr/>
        </p:nvSpPr>
        <p:spPr>
          <a:xfrm>
            <a:off x="665684" y="3850177"/>
            <a:ext cx="10590212" cy="6340198"/>
          </a:xfrm>
          <a:prstGeom prst="rect">
            <a:avLst/>
          </a:prstGeom>
          <a:ln>
            <a:noFill/>
          </a:ln>
        </p:spPr>
        <p:txBody>
          <a:bodyPr wrap="square" lIns="182880" tIns="91440" rIns="182880" bIns="91440">
            <a:spAutoFit/>
          </a:bodyPr>
          <a:lstStyle/>
          <a:p>
            <a:pPr marL="571500" indent="-571500" defTabSz="1828800" eaLnBrk="1" fontAlgn="auto" hangingPunct="1">
              <a:spcBef>
                <a:spcPts val="0"/>
              </a:spcBef>
              <a:spcAft>
                <a:spcPts val="0"/>
              </a:spcAft>
              <a:buFont typeface="Wingdings" panose="05000000000000000000" pitchFamily="2" charset="2"/>
              <a:buChar char="v"/>
            </a:pPr>
            <a:r>
              <a:rPr lang="en-US" sz="4000" dirty="0" err="1">
                <a:solidFill>
                  <a:schemeClr val="tx1">
                    <a:lumMod val="65000"/>
                    <a:lumOff val="35000"/>
                  </a:schemeClr>
                </a:solidFill>
                <a:latin typeface="Poppins"/>
                <a:ea typeface="+mn-ea"/>
                <a:cs typeface="Arial" panose="020B0604020202020204" pitchFamily="34" charset="0"/>
              </a:rPr>
              <a:t>Bila</a:t>
            </a:r>
            <a:r>
              <a:rPr lang="en-US" sz="4000" dirty="0">
                <a:solidFill>
                  <a:schemeClr val="tx1">
                    <a:lumMod val="65000"/>
                    <a:lumOff val="35000"/>
                  </a:schemeClr>
                </a:solidFill>
                <a:latin typeface="Poppins"/>
                <a:ea typeface="+mn-ea"/>
                <a:cs typeface="Arial" panose="020B0604020202020204" pitchFamily="34" charset="0"/>
              </a:rPr>
              <a:t> orang </a:t>
            </a:r>
            <a:r>
              <a:rPr lang="en-US" sz="4000" dirty="0" err="1">
                <a:solidFill>
                  <a:schemeClr val="tx1">
                    <a:lumMod val="65000"/>
                    <a:lumOff val="35000"/>
                  </a:schemeClr>
                </a:solidFill>
                <a:latin typeface="Poppins"/>
                <a:ea typeface="+mn-ea"/>
                <a:cs typeface="Arial" panose="020B0604020202020204" pitchFamily="34" charset="0"/>
              </a:rPr>
              <a:t>orang</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merasa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segala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sesuatu</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mengenai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perekonomian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berjalan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lancar</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maka</a:t>
            </a:r>
            <a:r>
              <a:rPr lang="en-US" sz="4000" dirty="0">
                <a:solidFill>
                  <a:schemeClr val="tx1">
                    <a:lumMod val="65000"/>
                    <a:lumOff val="35000"/>
                  </a:schemeClr>
                </a:solidFill>
                <a:latin typeface="Poppins"/>
                <a:ea typeface="+mn-ea"/>
                <a:cs typeface="Arial" panose="020B0604020202020204" pitchFamily="34" charset="0"/>
              </a:rPr>
              <a:t> sentiment </a:t>
            </a:r>
            <a:r>
              <a:rPr lang="en-US" sz="4000" dirty="0" err="1">
                <a:solidFill>
                  <a:schemeClr val="tx1">
                    <a:lumMod val="65000"/>
                    <a:lumOff val="35000"/>
                  </a:schemeClr>
                </a:solidFill>
                <a:latin typeface="Poppins"/>
                <a:ea typeface="+mn-ea"/>
                <a:cs typeface="Arial" panose="020B0604020202020204" pitchFamily="34" charset="0"/>
              </a:rPr>
              <a:t>ekonomi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dikatakan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positif</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keinginan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membeli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dari</a:t>
            </a:r>
            <a:r>
              <a:rPr lang="en-US" sz="4000" dirty="0">
                <a:solidFill>
                  <a:schemeClr val="tx1">
                    <a:lumMod val="65000"/>
                    <a:lumOff val="35000"/>
                  </a:schemeClr>
                </a:solidFill>
                <a:latin typeface="Poppins"/>
                <a:ea typeface="+mn-ea"/>
                <a:cs typeface="Arial" panose="020B0604020202020204" pitchFamily="34" charset="0"/>
              </a:rPr>
              <a:t> para </a:t>
            </a:r>
            <a:r>
              <a:rPr lang="en-US" sz="4000" dirty="0" err="1">
                <a:solidFill>
                  <a:schemeClr val="tx1">
                    <a:lumMod val="65000"/>
                    <a:lumOff val="35000"/>
                  </a:schemeClr>
                </a:solidFill>
                <a:latin typeface="Poppins"/>
                <a:ea typeface="+mn-ea"/>
                <a:cs typeface="Arial" panose="020B0604020202020204" pitchFamily="34" charset="0"/>
              </a:rPr>
              <a:t>konsumen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akan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lebih</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meningkat</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Ketika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suasana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perekonomian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menjadi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lamban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tenang</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agak</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meragukan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maka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konsumen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akan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menahan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uangnya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lebih</a:t>
            </a:r>
            <a:r>
              <a:rPr lang="en-US" sz="4000" dirty="0">
                <a:solidFill>
                  <a:schemeClr val="tx1">
                    <a:lumMod val="65000"/>
                    <a:lumOff val="35000"/>
                  </a:schemeClr>
                </a:solidFill>
                <a:latin typeface="Poppins"/>
                <a:ea typeface="+mn-ea"/>
                <a:cs typeface="Arial" panose="020B0604020202020204" pitchFamily="34" charset="0"/>
              </a:rPr>
              <a:t> lama </a:t>
            </a:r>
            <a:r>
              <a:rPr lang="en-US" sz="4000" dirty="0" err="1">
                <a:solidFill>
                  <a:schemeClr val="tx1">
                    <a:lumMod val="65000"/>
                    <a:lumOff val="35000"/>
                  </a:schemeClr>
                </a:solidFill>
                <a:latin typeface="Poppins"/>
                <a:ea typeface="+mn-ea"/>
                <a:cs typeface="Arial" panose="020B0604020202020204" pitchFamily="34" charset="0"/>
              </a:rPr>
              <a:t>dan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tidak</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melakukan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pembelian</a:t>
            </a:r>
            <a:r>
              <a:rPr lang="en-US" sz="4000" dirty="0">
                <a:solidFill>
                  <a:schemeClr val="tx1">
                    <a:lumMod val="65000"/>
                    <a:lumOff val="35000"/>
                  </a:schemeClr>
                </a:solidFill>
                <a:latin typeface="Poppins"/>
                <a:ea typeface="+mn-ea"/>
                <a:cs typeface="Arial" panose="020B0604020202020204" pitchFamily="34" charset="0"/>
              </a:rPr>
              <a:t>. Hal </a:t>
            </a:r>
            <a:r>
              <a:rPr lang="en-US" sz="4000" dirty="0" err="1">
                <a:solidFill>
                  <a:schemeClr val="tx1">
                    <a:lumMod val="65000"/>
                    <a:lumOff val="35000"/>
                  </a:schemeClr>
                </a:solidFill>
                <a:latin typeface="Poppins"/>
                <a:ea typeface="+mn-ea"/>
                <a:cs typeface="Arial" panose="020B0604020202020204" pitchFamily="34" charset="0"/>
              </a:rPr>
              <a:t>ini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dinamakan</a:t>
            </a:r>
            <a:r>
              <a:rPr lang="en-US" sz="4000" dirty="0">
                <a:solidFill>
                  <a:schemeClr val="tx1">
                    <a:lumMod val="65000"/>
                    <a:lumOff val="35000"/>
                  </a:schemeClr>
                </a:solidFill>
                <a:latin typeface="Poppins"/>
                <a:ea typeface="+mn-ea"/>
                <a:cs typeface="Arial" panose="020B0604020202020204" pitchFamily="34" charset="0"/>
              </a:rPr>
              <a:t> sentiment </a:t>
            </a:r>
            <a:r>
              <a:rPr lang="en-US" sz="4000" dirty="0" err="1">
                <a:solidFill>
                  <a:schemeClr val="tx1">
                    <a:lumMod val="65000"/>
                    <a:lumOff val="35000"/>
                  </a:schemeClr>
                </a:solidFill>
                <a:latin typeface="Poppins"/>
                <a:ea typeface="+mn-ea"/>
                <a:cs typeface="Arial" panose="020B0604020202020204" pitchFamily="34" charset="0"/>
              </a:rPr>
              <a:t>negatif</a:t>
            </a:r>
            <a:r>
              <a:rPr lang="en-US" sz="4000" dirty="0">
                <a:solidFill>
                  <a:schemeClr val="tx1">
                    <a:lumMod val="65000"/>
                    <a:lumOff val="35000"/>
                  </a:schemeClr>
                </a:solidFill>
                <a:latin typeface="Poppins"/>
                <a:ea typeface="+mn-ea"/>
                <a:cs typeface="Arial" panose="020B0604020202020204" pitchFamily="34" charset="0"/>
              </a:rPr>
              <a:t>.</a:t>
            </a:r>
          </a:p>
        </p:txBody>
      </p:sp>
      <p:sp>
        <p:nvSpPr>
          <p:cNvPr id="28" name="Rectangle 27"/>
          <p:cNvSpPr/>
          <p:nvPr/>
        </p:nvSpPr>
        <p:spPr>
          <a:xfrm>
            <a:off x="13128104" y="3850177"/>
            <a:ext cx="10585176" cy="8186858"/>
          </a:xfrm>
          <a:prstGeom prst="rect">
            <a:avLst/>
          </a:prstGeom>
          <a:ln>
            <a:noFill/>
          </a:ln>
        </p:spPr>
        <p:txBody>
          <a:bodyPr wrap="square" lIns="182880" tIns="91440" rIns="182880" bIns="91440">
            <a:spAutoFit/>
          </a:bodyPr>
          <a:lstStyle/>
          <a:p>
            <a:pPr marL="571500" indent="-571500" defTabSz="1828800" eaLnBrk="1" fontAlgn="auto" hangingPunct="1">
              <a:spcBef>
                <a:spcPts val="0"/>
              </a:spcBef>
              <a:spcAft>
                <a:spcPts val="0"/>
              </a:spcAft>
              <a:buFont typeface="Wingdings" panose="05000000000000000000" pitchFamily="2" charset="2"/>
              <a:buChar char="v"/>
            </a:pPr>
            <a:r>
              <a:rPr lang="en-US" sz="4000" dirty="0" err="1">
                <a:solidFill>
                  <a:schemeClr val="tx1">
                    <a:lumMod val="65000"/>
                    <a:lumOff val="35000"/>
                  </a:schemeClr>
                </a:solidFill>
                <a:latin typeface="Poppins"/>
                <a:ea typeface="+mn-ea"/>
                <a:cs typeface="Arial" panose="020B0604020202020204" pitchFamily="34" charset="0"/>
              </a:rPr>
              <a:t>Semua</a:t>
            </a:r>
            <a:r>
              <a:rPr lang="en-US" sz="4000" dirty="0">
                <a:solidFill>
                  <a:schemeClr val="tx1">
                    <a:lumMod val="65000"/>
                    <a:lumOff val="35000"/>
                  </a:schemeClr>
                </a:solidFill>
                <a:latin typeface="Poppins"/>
                <a:ea typeface="+mn-ea"/>
                <a:cs typeface="Arial" panose="020B0604020202020204" pitchFamily="34" charset="0"/>
              </a:rPr>
              <a:t> orang </a:t>
            </a:r>
            <a:r>
              <a:rPr lang="en-US" sz="4000" dirty="0" err="1">
                <a:solidFill>
                  <a:schemeClr val="tx1">
                    <a:lumMod val="65000"/>
                    <a:lumOff val="35000"/>
                  </a:schemeClr>
                </a:solidFill>
                <a:latin typeface="Poppins"/>
                <a:ea typeface="+mn-ea"/>
                <a:cs typeface="Arial" panose="020B0604020202020204" pitchFamily="34" charset="0"/>
              </a:rPr>
              <a:t>berkeinginan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untuk</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menjual</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pada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saat</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harga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saham</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berada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pada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tingkat</a:t>
            </a:r>
            <a:r>
              <a:rPr lang="en-US" sz="4000" dirty="0">
                <a:solidFill>
                  <a:schemeClr val="tx1">
                    <a:lumMod val="65000"/>
                    <a:lumOff val="35000"/>
                  </a:schemeClr>
                </a:solidFill>
                <a:latin typeface="Poppins"/>
                <a:ea typeface="+mn-ea"/>
                <a:cs typeface="Arial" panose="020B0604020202020204" pitchFamily="34" charset="0"/>
              </a:rPr>
              <a:t> yang paling </a:t>
            </a:r>
            <a:r>
              <a:rPr lang="en-US" sz="4000" dirty="0" err="1">
                <a:solidFill>
                  <a:schemeClr val="tx1">
                    <a:lumMod val="65000"/>
                    <a:lumOff val="35000"/>
                  </a:schemeClr>
                </a:solidFill>
                <a:latin typeface="Poppins"/>
                <a:ea typeface="+mn-ea"/>
                <a:cs typeface="Arial" panose="020B0604020202020204" pitchFamily="34" charset="0"/>
              </a:rPr>
              <a:t>tinggi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membeli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pada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saat</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harga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saham</a:t>
            </a:r>
            <a:r>
              <a:rPr lang="en-US" sz="4000" dirty="0">
                <a:solidFill>
                  <a:schemeClr val="tx1">
                    <a:lumMod val="65000"/>
                    <a:lumOff val="35000"/>
                  </a:schemeClr>
                </a:solidFill>
                <a:latin typeface="Poppins"/>
                <a:ea typeface="+mn-ea"/>
                <a:cs typeface="Arial" panose="020B0604020202020204" pitchFamily="34" charset="0"/>
              </a:rPr>
              <a:t> paling </a:t>
            </a:r>
            <a:r>
              <a:rPr lang="en-US" sz="4000" dirty="0" err="1">
                <a:solidFill>
                  <a:schemeClr val="tx1">
                    <a:lumMod val="65000"/>
                    <a:lumOff val="35000"/>
                  </a:schemeClr>
                </a:solidFill>
                <a:latin typeface="Poppins"/>
                <a:ea typeface="+mn-ea"/>
                <a:cs typeface="Arial" panose="020B0604020202020204" pitchFamily="34" charset="0"/>
              </a:rPr>
              <a:t>rendah</a:t>
            </a:r>
            <a:r>
              <a:rPr lang="en-US" sz="4000" dirty="0">
                <a:solidFill>
                  <a:schemeClr val="tx1">
                    <a:lumMod val="65000"/>
                    <a:lumOff val="35000"/>
                  </a:schemeClr>
                </a:solidFill>
                <a:latin typeface="Poppins"/>
                <a:ea typeface="+mn-ea"/>
                <a:cs typeface="Arial" panose="020B0604020202020204" pitchFamily="34" charset="0"/>
              </a:rPr>
              <a:t>. </a:t>
            </a:r>
          </a:p>
          <a:p>
            <a:pPr marL="571500" indent="-571500" defTabSz="1828800" eaLnBrk="1" fontAlgn="auto" hangingPunct="1">
              <a:spcBef>
                <a:spcPts val="0"/>
              </a:spcBef>
              <a:spcAft>
                <a:spcPts val="0"/>
              </a:spcAft>
              <a:buFont typeface="Wingdings" panose="05000000000000000000" pitchFamily="2" charset="2"/>
              <a:buChar char="v"/>
            </a:pPr>
            <a:r>
              <a:rPr lang="en-US" sz="4000" dirty="0">
                <a:solidFill>
                  <a:schemeClr val="tx1">
                    <a:lumMod val="65000"/>
                    <a:lumOff val="35000"/>
                  </a:schemeClr>
                </a:solidFill>
                <a:latin typeface="Poppins"/>
                <a:ea typeface="+mn-ea"/>
                <a:cs typeface="Arial" panose="020B0604020202020204" pitchFamily="34" charset="0"/>
              </a:rPr>
              <a:t>Timing </a:t>
            </a:r>
            <a:r>
              <a:rPr lang="en-US" sz="4000" dirty="0" err="1">
                <a:solidFill>
                  <a:schemeClr val="tx1">
                    <a:lumMod val="65000"/>
                    <a:lumOff val="35000"/>
                  </a:schemeClr>
                </a:solidFill>
                <a:latin typeface="Poppins"/>
                <a:ea typeface="+mn-ea"/>
                <a:cs typeface="Arial" panose="020B0604020202020204" pitchFamily="34" charset="0"/>
              </a:rPr>
              <a:t>pasar</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ini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memerlukan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pengamatan</a:t>
            </a:r>
            <a:r>
              <a:rPr lang="en-US" sz="4000" dirty="0">
                <a:solidFill>
                  <a:schemeClr val="tx1">
                    <a:lumMod val="65000"/>
                    <a:lumOff val="35000"/>
                  </a:schemeClr>
                </a:solidFill>
                <a:latin typeface="Poppins"/>
                <a:ea typeface="+mn-ea"/>
                <a:cs typeface="Arial" panose="020B0604020202020204" pitchFamily="34" charset="0"/>
              </a:rPr>
              <a:t> yang </a:t>
            </a:r>
            <a:r>
              <a:rPr lang="en-US" sz="4000" dirty="0" err="1">
                <a:solidFill>
                  <a:schemeClr val="tx1">
                    <a:lumMod val="65000"/>
                    <a:lumOff val="35000"/>
                  </a:schemeClr>
                </a:solidFill>
                <a:latin typeface="Poppins"/>
                <a:ea typeface="+mn-ea"/>
                <a:cs typeface="Arial" panose="020B0604020202020204" pitchFamily="34" charset="0"/>
              </a:rPr>
              <a:t>terus</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menerus</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terhadap</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indikasi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keadaan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ekonomi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memerlukan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persiapan</a:t>
            </a:r>
            <a:r>
              <a:rPr lang="en-US" sz="4000" dirty="0">
                <a:solidFill>
                  <a:schemeClr val="tx1">
                    <a:lumMod val="65000"/>
                    <a:lumOff val="35000"/>
                  </a:schemeClr>
                </a:solidFill>
                <a:latin typeface="Poppins"/>
                <a:ea typeface="+mn-ea"/>
                <a:cs typeface="Arial" panose="020B0604020202020204" pitchFamily="34" charset="0"/>
              </a:rPr>
              <a:t> yang </a:t>
            </a:r>
            <a:r>
              <a:rPr lang="en-US" sz="4000" dirty="0" err="1">
                <a:solidFill>
                  <a:schemeClr val="tx1">
                    <a:lumMod val="65000"/>
                    <a:lumOff val="35000"/>
                  </a:schemeClr>
                </a:solidFill>
                <a:latin typeface="Poppins"/>
                <a:ea typeface="+mn-ea"/>
                <a:cs typeface="Arial" panose="020B0604020202020204" pitchFamily="34" charset="0"/>
              </a:rPr>
              <a:t>baik</a:t>
            </a:r>
            <a:r>
              <a:rPr lang="en-US" sz="4000" dirty="0">
                <a:solidFill>
                  <a:schemeClr val="tx1">
                    <a:lumMod val="65000"/>
                    <a:lumOff val="35000"/>
                  </a:schemeClr>
                </a:solidFill>
                <a:latin typeface="Poppins"/>
                <a:ea typeface="+mn-ea"/>
                <a:cs typeface="Arial" panose="020B0604020202020204" pitchFamily="34" charset="0"/>
              </a:rPr>
              <a:t>.</a:t>
            </a:r>
          </a:p>
          <a:p>
            <a:pPr marL="571500" indent="-571500" defTabSz="1828800" eaLnBrk="1" fontAlgn="auto" hangingPunct="1">
              <a:spcBef>
                <a:spcPts val="0"/>
              </a:spcBef>
              <a:spcAft>
                <a:spcPts val="0"/>
              </a:spcAft>
              <a:buFont typeface="Wingdings" panose="05000000000000000000" pitchFamily="2" charset="2"/>
              <a:buChar char="v"/>
            </a:pPr>
            <a:r>
              <a:rPr lang="en-US" sz="4000" dirty="0">
                <a:solidFill>
                  <a:schemeClr val="tx1">
                    <a:lumMod val="65000"/>
                    <a:lumOff val="35000"/>
                  </a:schemeClr>
                </a:solidFill>
                <a:latin typeface="Poppins"/>
                <a:ea typeface="+mn-ea"/>
                <a:cs typeface="Arial" panose="020B0604020202020204" pitchFamily="34" charset="0"/>
              </a:rPr>
              <a:t>Cara lain yang </a:t>
            </a:r>
            <a:r>
              <a:rPr lang="en-US" sz="4000" dirty="0" err="1">
                <a:solidFill>
                  <a:schemeClr val="tx1">
                    <a:lumMod val="65000"/>
                    <a:lumOff val="35000"/>
                  </a:schemeClr>
                </a:solidFill>
                <a:latin typeface="Poppins"/>
                <a:ea typeface="+mn-ea"/>
                <a:cs typeface="Arial" panose="020B0604020202020204" pitchFamily="34" charset="0"/>
              </a:rPr>
              <a:t>lebih</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mudah</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untuk</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menentukan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waktu</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pembelian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atau</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penjualan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saham</a:t>
            </a:r>
            <a:r>
              <a:rPr lang="en-US" sz="4000" dirty="0">
                <a:solidFill>
                  <a:schemeClr val="tx1">
                    <a:lumMod val="65000"/>
                    <a:lumOff val="35000"/>
                  </a:schemeClr>
                </a:solidFill>
                <a:latin typeface="Poppins"/>
                <a:ea typeface="+mn-ea"/>
                <a:cs typeface="Arial" panose="020B0604020202020204" pitchFamily="34" charset="0"/>
              </a:rPr>
              <a:t> yang </a:t>
            </a:r>
            <a:r>
              <a:rPr lang="en-US" sz="4000" dirty="0" err="1">
                <a:solidFill>
                  <a:schemeClr val="tx1">
                    <a:lumMod val="65000"/>
                    <a:lumOff val="35000"/>
                  </a:schemeClr>
                </a:solidFill>
                <a:latin typeface="Poppins"/>
                <a:ea typeface="+mn-ea"/>
                <a:cs typeface="Arial" panose="020B0604020202020204" pitchFamily="34" charset="0"/>
              </a:rPr>
              <a:t>efisien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adalah</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dengan</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mengamati</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biaya</a:t>
            </a:r>
            <a:r>
              <a:rPr lang="en-US" sz="4000" dirty="0">
                <a:solidFill>
                  <a:schemeClr val="tx1">
                    <a:lumMod val="65000"/>
                    <a:lumOff val="35000"/>
                  </a:schemeClr>
                </a:solidFill>
                <a:latin typeface="Poppins"/>
                <a:ea typeface="+mn-ea"/>
                <a:cs typeface="Arial" panose="020B0604020202020204" pitchFamily="34" charset="0"/>
              </a:rPr>
              <a:t> </a:t>
            </a:r>
            <a:r>
              <a:rPr lang="en-US" sz="4000" dirty="0" err="1">
                <a:solidFill>
                  <a:schemeClr val="tx1">
                    <a:lumMod val="65000"/>
                    <a:lumOff val="35000"/>
                  </a:schemeClr>
                </a:solidFill>
                <a:latin typeface="Poppins"/>
                <a:ea typeface="+mn-ea"/>
                <a:cs typeface="Arial" panose="020B0604020202020204" pitchFamily="34" charset="0"/>
              </a:rPr>
              <a:t>investasi</a:t>
            </a:r>
            <a:r>
              <a:rPr lang="en-US" sz="4000" dirty="0">
                <a:solidFill>
                  <a:schemeClr val="tx1">
                    <a:lumMod val="65000"/>
                    <a:lumOff val="35000"/>
                  </a:schemeClr>
                </a:solidFill>
                <a:latin typeface="Poppins"/>
                <a:ea typeface="+mn-ea"/>
                <a:cs typeface="Arial" panose="020B0604020202020204" pitchFamily="34" charset="0"/>
              </a:rPr>
              <a:t> rata </a:t>
            </a:r>
            <a:r>
              <a:rPr lang="en-US" sz="4000" dirty="0" err="1">
                <a:solidFill>
                  <a:schemeClr val="tx1">
                    <a:lumMod val="65000"/>
                    <a:lumOff val="35000"/>
                  </a:schemeClr>
                </a:solidFill>
                <a:latin typeface="Poppins"/>
                <a:ea typeface="+mn-ea"/>
                <a:cs typeface="Arial" panose="020B0604020202020204" pitchFamily="34" charset="0"/>
              </a:rPr>
              <a:t>rata</a:t>
            </a:r>
            <a:r>
              <a:rPr lang="en-US" sz="4000" dirty="0">
                <a:solidFill>
                  <a:schemeClr val="tx1">
                    <a:lumMod val="65000"/>
                    <a:lumOff val="35000"/>
                  </a:schemeClr>
                </a:solidFill>
                <a:latin typeface="Poppins"/>
                <a:ea typeface="+mn-ea"/>
                <a:cs typeface="Arial" panose="020B0604020202020204" pitchFamily="34" charset="0"/>
              </a:rPr>
              <a:t> (cost averaging).</a:t>
            </a:r>
          </a:p>
        </p:txBody>
      </p:sp>
      <p:sp>
        <p:nvSpPr>
          <p:cNvPr id="31" name="Rectangle 30"/>
          <p:cNvSpPr/>
          <p:nvPr/>
        </p:nvSpPr>
        <p:spPr>
          <a:xfrm>
            <a:off x="4760729" y="1799730"/>
            <a:ext cx="6213882" cy="1169552"/>
          </a:xfrm>
          <a:prstGeom prst="rect">
            <a:avLst/>
          </a:prstGeom>
        </p:spPr>
        <p:txBody>
          <a:bodyPr wrap="none" lIns="182880" tIns="91440" rIns="182880" bIns="91440">
            <a:spAutoFit/>
          </a:bodyPr>
          <a:lstStyle/>
          <a:p>
            <a:pPr algn="ctr" defTabSz="1828800" eaLnBrk="1" fontAlgn="auto" hangingPunct="1">
              <a:spcBef>
                <a:spcPts val="0"/>
              </a:spcBef>
              <a:spcAft>
                <a:spcPts val="0"/>
              </a:spcAft>
            </a:pPr>
            <a:r>
              <a:rPr lang="en-US" sz="6400" dirty="0" err="1">
                <a:solidFill>
                  <a:prstClr val="white"/>
                </a:solidFill>
                <a:latin typeface="Poppins"/>
                <a:ea typeface="+mn-ea"/>
                <a:cs typeface="Arial" panose="020B0604020202020204" pitchFamily="34" charset="0"/>
              </a:rPr>
              <a:t>Sentimen</a:t>
            </a:r>
            <a:r>
              <a:rPr lang="en-US" sz="6400" dirty="0">
                <a:solidFill>
                  <a:prstClr val="white"/>
                </a:solidFill>
                <a:latin typeface="Poppins"/>
                <a:ea typeface="+mn-ea"/>
                <a:cs typeface="Arial" panose="020B0604020202020204" pitchFamily="34" charset="0"/>
              </a:rPr>
              <a:t> </a:t>
            </a:r>
            <a:r>
              <a:rPr lang="en-US" sz="6400" dirty="0" err="1">
                <a:solidFill>
                  <a:prstClr val="white"/>
                </a:solidFill>
                <a:latin typeface="Poppins"/>
                <a:ea typeface="+mn-ea"/>
                <a:cs typeface="Arial" panose="020B0604020202020204" pitchFamily="34" charset="0"/>
              </a:rPr>
              <a:t>Pasar</a:t>
            </a:r>
            <a:endParaRPr lang="en-US" sz="6400" dirty="0">
              <a:solidFill>
                <a:prstClr val="white"/>
              </a:solidFill>
              <a:latin typeface="Poppins"/>
              <a:ea typeface="+mn-ea"/>
              <a:cs typeface="Arial" panose="020B0604020202020204" pitchFamily="34" charset="0"/>
            </a:endParaRPr>
          </a:p>
        </p:txBody>
      </p:sp>
      <p:sp>
        <p:nvSpPr>
          <p:cNvPr id="32" name="Rectangle 31"/>
          <p:cNvSpPr/>
          <p:nvPr/>
        </p:nvSpPr>
        <p:spPr>
          <a:xfrm>
            <a:off x="17429975" y="1728010"/>
            <a:ext cx="5178342" cy="1169552"/>
          </a:xfrm>
          <a:prstGeom prst="rect">
            <a:avLst/>
          </a:prstGeom>
        </p:spPr>
        <p:txBody>
          <a:bodyPr wrap="none" lIns="182880" tIns="91440" rIns="182880" bIns="91440">
            <a:spAutoFit/>
          </a:bodyPr>
          <a:lstStyle/>
          <a:p>
            <a:pPr algn="ctr" defTabSz="1828800" eaLnBrk="1" fontAlgn="auto" hangingPunct="1">
              <a:spcBef>
                <a:spcPts val="0"/>
              </a:spcBef>
              <a:spcAft>
                <a:spcPts val="0"/>
              </a:spcAft>
            </a:pPr>
            <a:r>
              <a:rPr lang="en-US" sz="6400" dirty="0">
                <a:solidFill>
                  <a:prstClr val="white"/>
                </a:solidFill>
                <a:latin typeface="Poppins"/>
                <a:ea typeface="+mn-ea"/>
                <a:cs typeface="Arial" panose="020B0604020202020204" pitchFamily="34" charset="0"/>
              </a:rPr>
              <a:t>Timing </a:t>
            </a:r>
            <a:r>
              <a:rPr lang="en-US" sz="6400" dirty="0" err="1">
                <a:solidFill>
                  <a:prstClr val="white"/>
                </a:solidFill>
                <a:latin typeface="Poppins"/>
                <a:ea typeface="+mn-ea"/>
                <a:cs typeface="Arial" panose="020B0604020202020204" pitchFamily="34" charset="0"/>
              </a:rPr>
              <a:t>Pasar</a:t>
            </a:r>
            <a:endParaRPr lang="en-US" sz="6400" dirty="0">
              <a:solidFill>
                <a:prstClr val="white"/>
              </a:solidFill>
              <a:latin typeface="Poppins"/>
              <a:ea typeface="+mn-ea"/>
              <a:cs typeface="Arial" panose="020B0604020202020204" pitchFamily="34" charset="0"/>
            </a:endParaRPr>
          </a:p>
        </p:txBody>
      </p:sp>
      <p:sp>
        <p:nvSpPr>
          <p:cNvPr id="34" name="Diamond 33"/>
          <p:cNvSpPr/>
          <p:nvPr/>
        </p:nvSpPr>
        <p:spPr>
          <a:xfrm>
            <a:off x="634613" y="61792"/>
            <a:ext cx="3759762" cy="3486616"/>
          </a:xfrm>
          <a:prstGeom prst="diamond">
            <a:avLst/>
          </a:prstGeom>
          <a:solidFill>
            <a:schemeClr val="accent1">
              <a:lumMod val="60000"/>
              <a:lumOff val="4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35" name="Diamond 34"/>
          <p:cNvSpPr/>
          <p:nvPr/>
        </p:nvSpPr>
        <p:spPr>
          <a:xfrm>
            <a:off x="12881085" y="89248"/>
            <a:ext cx="3759762" cy="3486616"/>
          </a:xfrm>
          <a:prstGeom prst="diamond">
            <a:avLst/>
          </a:prstGeom>
          <a:solidFill>
            <a:schemeClr val="accent1">
              <a:lumMod val="60000"/>
              <a:lumOff val="40000"/>
            </a:schemeClr>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defTabSz="1828800" eaLnBrk="1" fontAlgn="auto" hangingPunct="1">
              <a:spcBef>
                <a:spcPts val="0"/>
              </a:spcBef>
              <a:spcAft>
                <a:spcPts val="0"/>
              </a:spcAft>
            </a:pPr>
            <a:endParaRPr lang="en-US" sz="3600">
              <a:solidFill>
                <a:prstClr val="white"/>
              </a:solidFill>
            </a:endParaRPr>
          </a:p>
        </p:txBody>
      </p:sp>
      <p:sp>
        <p:nvSpPr>
          <p:cNvPr id="40" name="Freeform 6"/>
          <p:cNvSpPr>
            <a:spLocks noEditPoints="1"/>
          </p:cNvSpPr>
          <p:nvPr/>
        </p:nvSpPr>
        <p:spPr bwMode="auto">
          <a:xfrm>
            <a:off x="1899742" y="1061835"/>
            <a:ext cx="1229492" cy="1486538"/>
          </a:xfrm>
          <a:custGeom>
            <a:avLst/>
            <a:gdLst>
              <a:gd name="T0" fmla="*/ 1745 w 3444"/>
              <a:gd name="T1" fmla="*/ 2612 h 3767"/>
              <a:gd name="T2" fmla="*/ 2192 w 3444"/>
              <a:gd name="T3" fmla="*/ 2645 h 3767"/>
              <a:gd name="T4" fmla="*/ 2537 w 3444"/>
              <a:gd name="T5" fmla="*/ 2652 h 3767"/>
              <a:gd name="T6" fmla="*/ 2702 w 3444"/>
              <a:gd name="T7" fmla="*/ 2851 h 3767"/>
              <a:gd name="T8" fmla="*/ 2514 w 3444"/>
              <a:gd name="T9" fmla="*/ 3022 h 3767"/>
              <a:gd name="T10" fmla="*/ 2134 w 3444"/>
              <a:gd name="T11" fmla="*/ 3069 h 3767"/>
              <a:gd name="T12" fmla="*/ 2285 w 3444"/>
              <a:gd name="T13" fmla="*/ 3183 h 3767"/>
              <a:gd name="T14" fmla="*/ 2669 w 3444"/>
              <a:gd name="T15" fmla="*/ 3282 h 3767"/>
              <a:gd name="T16" fmla="*/ 2997 w 3444"/>
              <a:gd name="T17" fmla="*/ 2993 h 3767"/>
              <a:gd name="T18" fmla="*/ 3282 w 3444"/>
              <a:gd name="T19" fmla="*/ 2720 h 3767"/>
              <a:gd name="T20" fmla="*/ 3444 w 3444"/>
              <a:gd name="T21" fmla="*/ 2779 h 3767"/>
              <a:gd name="T22" fmla="*/ 3299 w 3444"/>
              <a:gd name="T23" fmla="*/ 3250 h 3767"/>
              <a:gd name="T24" fmla="*/ 2930 w 3444"/>
              <a:gd name="T25" fmla="*/ 3653 h 3767"/>
              <a:gd name="T26" fmla="*/ 2168 w 3444"/>
              <a:gd name="T27" fmla="*/ 3762 h 3767"/>
              <a:gd name="T28" fmla="*/ 1393 w 3444"/>
              <a:gd name="T29" fmla="*/ 3659 h 3767"/>
              <a:gd name="T30" fmla="*/ 703 w 3444"/>
              <a:gd name="T31" fmla="*/ 3695 h 3767"/>
              <a:gd name="T32" fmla="*/ 331 w 3444"/>
              <a:gd name="T33" fmla="*/ 2977 h 3767"/>
              <a:gd name="T34" fmla="*/ 922 w 3444"/>
              <a:gd name="T35" fmla="*/ 2581 h 3767"/>
              <a:gd name="T36" fmla="*/ 2025 w 3444"/>
              <a:gd name="T37" fmla="*/ 2567 h 3767"/>
              <a:gd name="T38" fmla="*/ 3152 w 3444"/>
              <a:gd name="T39" fmla="*/ 1634 h 3767"/>
              <a:gd name="T40" fmla="*/ 3053 w 3444"/>
              <a:gd name="T41" fmla="*/ 2049 h 3767"/>
              <a:gd name="T42" fmla="*/ 2886 w 3444"/>
              <a:gd name="T43" fmla="*/ 2413 h 3767"/>
              <a:gd name="T44" fmla="*/ 2469 w 3444"/>
              <a:gd name="T45" fmla="*/ 2517 h 3767"/>
              <a:gd name="T46" fmla="*/ 2179 w 3444"/>
              <a:gd name="T47" fmla="*/ 2193 h 3767"/>
              <a:gd name="T48" fmla="*/ 2319 w 3444"/>
              <a:gd name="T49" fmla="*/ 1806 h 3767"/>
              <a:gd name="T50" fmla="*/ 2715 w 3444"/>
              <a:gd name="T51" fmla="*/ 1647 h 3767"/>
              <a:gd name="T52" fmla="*/ 3110 w 3444"/>
              <a:gd name="T53" fmla="*/ 1558 h 3767"/>
              <a:gd name="T54" fmla="*/ 930 w 3444"/>
              <a:gd name="T55" fmla="*/ 1558 h 3767"/>
              <a:gd name="T56" fmla="*/ 1326 w 3444"/>
              <a:gd name="T57" fmla="*/ 1647 h 3767"/>
              <a:gd name="T58" fmla="*/ 1721 w 3444"/>
              <a:gd name="T59" fmla="*/ 1806 h 3767"/>
              <a:gd name="T60" fmla="*/ 1862 w 3444"/>
              <a:gd name="T61" fmla="*/ 2193 h 3767"/>
              <a:gd name="T62" fmla="*/ 1621 w 3444"/>
              <a:gd name="T63" fmla="*/ 2498 h 3767"/>
              <a:gd name="T64" fmla="*/ 1133 w 3444"/>
              <a:gd name="T65" fmla="*/ 2389 h 3767"/>
              <a:gd name="T66" fmla="*/ 973 w 3444"/>
              <a:gd name="T67" fmla="*/ 1997 h 3767"/>
              <a:gd name="T68" fmla="*/ 883 w 3444"/>
              <a:gd name="T69" fmla="*/ 1606 h 3767"/>
              <a:gd name="T70" fmla="*/ 2158 w 3444"/>
              <a:gd name="T71" fmla="*/ 1053 h 3767"/>
              <a:gd name="T72" fmla="*/ 2107 w 3444"/>
              <a:gd name="T73" fmla="*/ 1253 h 3767"/>
              <a:gd name="T74" fmla="*/ 1890 w 3444"/>
              <a:gd name="T75" fmla="*/ 836 h 3767"/>
              <a:gd name="T76" fmla="*/ 1964 w 3444"/>
              <a:gd name="T77" fmla="*/ 655 h 3767"/>
              <a:gd name="T78" fmla="*/ 1810 w 3444"/>
              <a:gd name="T79" fmla="*/ 671 h 3767"/>
              <a:gd name="T80" fmla="*/ 1855 w 3444"/>
              <a:gd name="T81" fmla="*/ 933 h 3767"/>
              <a:gd name="T82" fmla="*/ 1891 w 3444"/>
              <a:gd name="T83" fmla="*/ 1219 h 3767"/>
              <a:gd name="T84" fmla="*/ 1779 w 3444"/>
              <a:gd name="T85" fmla="*/ 1207 h 3767"/>
              <a:gd name="T86" fmla="*/ 1996 w 3444"/>
              <a:gd name="T87" fmla="*/ 1440 h 3767"/>
              <a:gd name="T88" fmla="*/ 2254 w 3444"/>
              <a:gd name="T89" fmla="*/ 1222 h 3767"/>
              <a:gd name="T90" fmla="*/ 2187 w 3444"/>
              <a:gd name="T91" fmla="*/ 952 h 3767"/>
              <a:gd name="T92" fmla="*/ 2134 w 3444"/>
              <a:gd name="T93" fmla="*/ 688 h 3767"/>
              <a:gd name="T94" fmla="*/ 2223 w 3444"/>
              <a:gd name="T95" fmla="*/ 657 h 3767"/>
              <a:gd name="T96" fmla="*/ 2020 w 3444"/>
              <a:gd name="T97" fmla="*/ 0 h 3767"/>
              <a:gd name="T98" fmla="*/ 2149 w 3444"/>
              <a:gd name="T99" fmla="*/ 175 h 3767"/>
              <a:gd name="T100" fmla="*/ 2409 w 3444"/>
              <a:gd name="T101" fmla="*/ 568 h 3767"/>
              <a:gd name="T102" fmla="*/ 2604 w 3444"/>
              <a:gd name="T103" fmla="*/ 986 h 3767"/>
              <a:gd name="T104" fmla="*/ 2495 w 3444"/>
              <a:gd name="T105" fmla="*/ 1459 h 3767"/>
              <a:gd name="T106" fmla="*/ 2048 w 3444"/>
              <a:gd name="T107" fmla="*/ 1696 h 3767"/>
              <a:gd name="T108" fmla="*/ 1739 w 3444"/>
              <a:gd name="T109" fmla="*/ 1621 h 3767"/>
              <a:gd name="T110" fmla="*/ 1424 w 3444"/>
              <a:gd name="T111" fmla="*/ 1164 h 3767"/>
              <a:gd name="T112" fmla="*/ 1526 w 3444"/>
              <a:gd name="T113" fmla="*/ 763 h 3767"/>
              <a:gd name="T114" fmla="*/ 1780 w 3444"/>
              <a:gd name="T115" fmla="*/ 334 h 3767"/>
              <a:gd name="T116" fmla="*/ 1991 w 3444"/>
              <a:gd name="T117" fmla="*/ 37 h 3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44" h="3767">
                <a:moveTo>
                  <a:pt x="1202" y="2515"/>
                </a:moveTo>
                <a:lnTo>
                  <a:pt x="1264" y="2517"/>
                </a:lnTo>
                <a:lnTo>
                  <a:pt x="1329" y="2523"/>
                </a:lnTo>
                <a:lnTo>
                  <a:pt x="1394" y="2534"/>
                </a:lnTo>
                <a:lnTo>
                  <a:pt x="1461" y="2547"/>
                </a:lnTo>
                <a:lnTo>
                  <a:pt x="1531" y="2563"/>
                </a:lnTo>
                <a:lnTo>
                  <a:pt x="1601" y="2579"/>
                </a:lnTo>
                <a:lnTo>
                  <a:pt x="1673" y="2595"/>
                </a:lnTo>
                <a:lnTo>
                  <a:pt x="1745" y="2612"/>
                </a:lnTo>
                <a:lnTo>
                  <a:pt x="1818" y="2627"/>
                </a:lnTo>
                <a:lnTo>
                  <a:pt x="1891" y="2639"/>
                </a:lnTo>
                <a:lnTo>
                  <a:pt x="1964" y="2649"/>
                </a:lnTo>
                <a:lnTo>
                  <a:pt x="1998" y="2650"/>
                </a:lnTo>
                <a:lnTo>
                  <a:pt x="2035" y="2651"/>
                </a:lnTo>
                <a:lnTo>
                  <a:pt x="2073" y="2651"/>
                </a:lnTo>
                <a:lnTo>
                  <a:pt x="2112" y="2649"/>
                </a:lnTo>
                <a:lnTo>
                  <a:pt x="2152" y="2647"/>
                </a:lnTo>
                <a:lnTo>
                  <a:pt x="2192" y="2645"/>
                </a:lnTo>
                <a:lnTo>
                  <a:pt x="2232" y="2641"/>
                </a:lnTo>
                <a:lnTo>
                  <a:pt x="2274" y="2639"/>
                </a:lnTo>
                <a:lnTo>
                  <a:pt x="2314" y="2638"/>
                </a:lnTo>
                <a:lnTo>
                  <a:pt x="2354" y="2637"/>
                </a:lnTo>
                <a:lnTo>
                  <a:pt x="2393" y="2637"/>
                </a:lnTo>
                <a:lnTo>
                  <a:pt x="2432" y="2638"/>
                </a:lnTo>
                <a:lnTo>
                  <a:pt x="2469" y="2640"/>
                </a:lnTo>
                <a:lnTo>
                  <a:pt x="2504" y="2645"/>
                </a:lnTo>
                <a:lnTo>
                  <a:pt x="2537" y="2652"/>
                </a:lnTo>
                <a:lnTo>
                  <a:pt x="2568" y="2661"/>
                </a:lnTo>
                <a:lnTo>
                  <a:pt x="2596" y="2673"/>
                </a:lnTo>
                <a:lnTo>
                  <a:pt x="2622" y="2688"/>
                </a:lnTo>
                <a:lnTo>
                  <a:pt x="2645" y="2707"/>
                </a:lnTo>
                <a:lnTo>
                  <a:pt x="2665" y="2729"/>
                </a:lnTo>
                <a:lnTo>
                  <a:pt x="2680" y="2755"/>
                </a:lnTo>
                <a:lnTo>
                  <a:pt x="2693" y="2785"/>
                </a:lnTo>
                <a:lnTo>
                  <a:pt x="2700" y="2820"/>
                </a:lnTo>
                <a:lnTo>
                  <a:pt x="2702" y="2851"/>
                </a:lnTo>
                <a:lnTo>
                  <a:pt x="2699" y="2880"/>
                </a:lnTo>
                <a:lnTo>
                  <a:pt x="2690" y="2907"/>
                </a:lnTo>
                <a:lnTo>
                  <a:pt x="2676" y="2930"/>
                </a:lnTo>
                <a:lnTo>
                  <a:pt x="2659" y="2950"/>
                </a:lnTo>
                <a:lnTo>
                  <a:pt x="2637" y="2969"/>
                </a:lnTo>
                <a:lnTo>
                  <a:pt x="2610" y="2985"/>
                </a:lnTo>
                <a:lnTo>
                  <a:pt x="2581" y="2999"/>
                </a:lnTo>
                <a:lnTo>
                  <a:pt x="2549" y="3011"/>
                </a:lnTo>
                <a:lnTo>
                  <a:pt x="2514" y="3022"/>
                </a:lnTo>
                <a:lnTo>
                  <a:pt x="2476" y="3031"/>
                </a:lnTo>
                <a:lnTo>
                  <a:pt x="2437" y="3039"/>
                </a:lnTo>
                <a:lnTo>
                  <a:pt x="2395" y="3045"/>
                </a:lnTo>
                <a:lnTo>
                  <a:pt x="2353" y="3051"/>
                </a:lnTo>
                <a:lnTo>
                  <a:pt x="2310" y="3055"/>
                </a:lnTo>
                <a:lnTo>
                  <a:pt x="2266" y="3059"/>
                </a:lnTo>
                <a:lnTo>
                  <a:pt x="2221" y="3063"/>
                </a:lnTo>
                <a:lnTo>
                  <a:pt x="2177" y="3065"/>
                </a:lnTo>
                <a:lnTo>
                  <a:pt x="2134" y="3069"/>
                </a:lnTo>
                <a:lnTo>
                  <a:pt x="2090" y="3071"/>
                </a:lnTo>
                <a:lnTo>
                  <a:pt x="2048" y="3074"/>
                </a:lnTo>
                <a:lnTo>
                  <a:pt x="2007" y="3077"/>
                </a:lnTo>
                <a:lnTo>
                  <a:pt x="2053" y="3088"/>
                </a:lnTo>
                <a:lnTo>
                  <a:pt x="2100" y="3103"/>
                </a:lnTo>
                <a:lnTo>
                  <a:pt x="2146" y="3121"/>
                </a:lnTo>
                <a:lnTo>
                  <a:pt x="2192" y="3141"/>
                </a:lnTo>
                <a:lnTo>
                  <a:pt x="2238" y="3162"/>
                </a:lnTo>
                <a:lnTo>
                  <a:pt x="2285" y="3183"/>
                </a:lnTo>
                <a:lnTo>
                  <a:pt x="2331" y="3205"/>
                </a:lnTo>
                <a:lnTo>
                  <a:pt x="2376" y="3226"/>
                </a:lnTo>
                <a:lnTo>
                  <a:pt x="2421" y="3245"/>
                </a:lnTo>
                <a:lnTo>
                  <a:pt x="2466" y="3262"/>
                </a:lnTo>
                <a:lnTo>
                  <a:pt x="2509" y="3275"/>
                </a:lnTo>
                <a:lnTo>
                  <a:pt x="2551" y="3285"/>
                </a:lnTo>
                <a:lnTo>
                  <a:pt x="2592" y="3290"/>
                </a:lnTo>
                <a:lnTo>
                  <a:pt x="2632" y="3290"/>
                </a:lnTo>
                <a:lnTo>
                  <a:pt x="2669" y="3282"/>
                </a:lnTo>
                <a:lnTo>
                  <a:pt x="2715" y="3267"/>
                </a:lnTo>
                <a:lnTo>
                  <a:pt x="2756" y="3245"/>
                </a:lnTo>
                <a:lnTo>
                  <a:pt x="2795" y="3218"/>
                </a:lnTo>
                <a:lnTo>
                  <a:pt x="2833" y="3187"/>
                </a:lnTo>
                <a:lnTo>
                  <a:pt x="2868" y="3152"/>
                </a:lnTo>
                <a:lnTo>
                  <a:pt x="2902" y="3115"/>
                </a:lnTo>
                <a:lnTo>
                  <a:pt x="2935" y="3075"/>
                </a:lnTo>
                <a:lnTo>
                  <a:pt x="2965" y="3034"/>
                </a:lnTo>
                <a:lnTo>
                  <a:pt x="2997" y="2993"/>
                </a:lnTo>
                <a:lnTo>
                  <a:pt x="3026" y="2952"/>
                </a:lnTo>
                <a:lnTo>
                  <a:pt x="3057" y="2912"/>
                </a:lnTo>
                <a:lnTo>
                  <a:pt x="3086" y="2874"/>
                </a:lnTo>
                <a:lnTo>
                  <a:pt x="3115" y="2839"/>
                </a:lnTo>
                <a:lnTo>
                  <a:pt x="3146" y="2808"/>
                </a:lnTo>
                <a:lnTo>
                  <a:pt x="3176" y="2780"/>
                </a:lnTo>
                <a:lnTo>
                  <a:pt x="3208" y="2758"/>
                </a:lnTo>
                <a:lnTo>
                  <a:pt x="3247" y="2736"/>
                </a:lnTo>
                <a:lnTo>
                  <a:pt x="3282" y="2720"/>
                </a:lnTo>
                <a:lnTo>
                  <a:pt x="3314" y="2708"/>
                </a:lnTo>
                <a:lnTo>
                  <a:pt x="3343" y="2702"/>
                </a:lnTo>
                <a:lnTo>
                  <a:pt x="3367" y="2701"/>
                </a:lnTo>
                <a:lnTo>
                  <a:pt x="3389" y="2704"/>
                </a:lnTo>
                <a:lnTo>
                  <a:pt x="3406" y="2711"/>
                </a:lnTo>
                <a:lnTo>
                  <a:pt x="3421" y="2723"/>
                </a:lnTo>
                <a:lnTo>
                  <a:pt x="3432" y="2738"/>
                </a:lnTo>
                <a:lnTo>
                  <a:pt x="3439" y="2757"/>
                </a:lnTo>
                <a:lnTo>
                  <a:pt x="3444" y="2779"/>
                </a:lnTo>
                <a:lnTo>
                  <a:pt x="3444" y="2804"/>
                </a:lnTo>
                <a:lnTo>
                  <a:pt x="3442" y="2832"/>
                </a:lnTo>
                <a:lnTo>
                  <a:pt x="3435" y="2862"/>
                </a:lnTo>
                <a:lnTo>
                  <a:pt x="3417" y="2930"/>
                </a:lnTo>
                <a:lnTo>
                  <a:pt x="3398" y="2998"/>
                </a:lnTo>
                <a:lnTo>
                  <a:pt x="3376" y="3063"/>
                </a:lnTo>
                <a:lnTo>
                  <a:pt x="3353" y="3128"/>
                </a:lnTo>
                <a:lnTo>
                  <a:pt x="3327" y="3189"/>
                </a:lnTo>
                <a:lnTo>
                  <a:pt x="3299" y="3250"/>
                </a:lnTo>
                <a:lnTo>
                  <a:pt x="3269" y="3308"/>
                </a:lnTo>
                <a:lnTo>
                  <a:pt x="3237" y="3363"/>
                </a:lnTo>
                <a:lnTo>
                  <a:pt x="3202" y="3416"/>
                </a:lnTo>
                <a:lnTo>
                  <a:pt x="3164" y="3465"/>
                </a:lnTo>
                <a:lnTo>
                  <a:pt x="3122" y="3511"/>
                </a:lnTo>
                <a:lnTo>
                  <a:pt x="3080" y="3553"/>
                </a:lnTo>
                <a:lnTo>
                  <a:pt x="3032" y="3590"/>
                </a:lnTo>
                <a:lnTo>
                  <a:pt x="2982" y="3624"/>
                </a:lnTo>
                <a:lnTo>
                  <a:pt x="2930" y="3653"/>
                </a:lnTo>
                <a:lnTo>
                  <a:pt x="2873" y="3677"/>
                </a:lnTo>
                <a:lnTo>
                  <a:pt x="2785" y="3706"/>
                </a:lnTo>
                <a:lnTo>
                  <a:pt x="2697" y="3729"/>
                </a:lnTo>
                <a:lnTo>
                  <a:pt x="2610" y="3746"/>
                </a:lnTo>
                <a:lnTo>
                  <a:pt x="2521" y="3757"/>
                </a:lnTo>
                <a:lnTo>
                  <a:pt x="2433" y="3764"/>
                </a:lnTo>
                <a:lnTo>
                  <a:pt x="2344" y="3767"/>
                </a:lnTo>
                <a:lnTo>
                  <a:pt x="2255" y="3765"/>
                </a:lnTo>
                <a:lnTo>
                  <a:pt x="2168" y="3762"/>
                </a:lnTo>
                <a:lnTo>
                  <a:pt x="2079" y="3754"/>
                </a:lnTo>
                <a:lnTo>
                  <a:pt x="1991" y="3746"/>
                </a:lnTo>
                <a:lnTo>
                  <a:pt x="1903" y="3734"/>
                </a:lnTo>
                <a:lnTo>
                  <a:pt x="1817" y="3722"/>
                </a:lnTo>
                <a:lnTo>
                  <a:pt x="1731" y="3710"/>
                </a:lnTo>
                <a:lnTo>
                  <a:pt x="1645" y="3697"/>
                </a:lnTo>
                <a:lnTo>
                  <a:pt x="1560" y="3683"/>
                </a:lnTo>
                <a:lnTo>
                  <a:pt x="1476" y="3671"/>
                </a:lnTo>
                <a:lnTo>
                  <a:pt x="1393" y="3659"/>
                </a:lnTo>
                <a:lnTo>
                  <a:pt x="1312" y="3651"/>
                </a:lnTo>
                <a:lnTo>
                  <a:pt x="1230" y="3643"/>
                </a:lnTo>
                <a:lnTo>
                  <a:pt x="1151" y="3639"/>
                </a:lnTo>
                <a:lnTo>
                  <a:pt x="1072" y="3637"/>
                </a:lnTo>
                <a:lnTo>
                  <a:pt x="995" y="3640"/>
                </a:lnTo>
                <a:lnTo>
                  <a:pt x="919" y="3646"/>
                </a:lnTo>
                <a:lnTo>
                  <a:pt x="845" y="3657"/>
                </a:lnTo>
                <a:lnTo>
                  <a:pt x="773" y="3674"/>
                </a:lnTo>
                <a:lnTo>
                  <a:pt x="703" y="3695"/>
                </a:lnTo>
                <a:lnTo>
                  <a:pt x="633" y="3723"/>
                </a:lnTo>
                <a:lnTo>
                  <a:pt x="568" y="3758"/>
                </a:lnTo>
                <a:lnTo>
                  <a:pt x="0" y="3196"/>
                </a:lnTo>
                <a:lnTo>
                  <a:pt x="51" y="3171"/>
                </a:lnTo>
                <a:lnTo>
                  <a:pt x="105" y="3141"/>
                </a:lnTo>
                <a:lnTo>
                  <a:pt x="158" y="3105"/>
                </a:lnTo>
                <a:lnTo>
                  <a:pt x="214" y="3065"/>
                </a:lnTo>
                <a:lnTo>
                  <a:pt x="272" y="3023"/>
                </a:lnTo>
                <a:lnTo>
                  <a:pt x="331" y="2977"/>
                </a:lnTo>
                <a:lnTo>
                  <a:pt x="391" y="2929"/>
                </a:lnTo>
                <a:lnTo>
                  <a:pt x="453" y="2880"/>
                </a:lnTo>
                <a:lnTo>
                  <a:pt x="516" y="2831"/>
                </a:lnTo>
                <a:lnTo>
                  <a:pt x="581" y="2783"/>
                </a:lnTo>
                <a:lnTo>
                  <a:pt x="647" y="2737"/>
                </a:lnTo>
                <a:lnTo>
                  <a:pt x="714" y="2692"/>
                </a:lnTo>
                <a:lnTo>
                  <a:pt x="782" y="2651"/>
                </a:lnTo>
                <a:lnTo>
                  <a:pt x="851" y="2614"/>
                </a:lnTo>
                <a:lnTo>
                  <a:pt x="922" y="2581"/>
                </a:lnTo>
                <a:lnTo>
                  <a:pt x="995" y="2553"/>
                </a:lnTo>
                <a:lnTo>
                  <a:pt x="1068" y="2533"/>
                </a:lnTo>
                <a:lnTo>
                  <a:pt x="1142" y="2519"/>
                </a:lnTo>
                <a:lnTo>
                  <a:pt x="1202" y="2515"/>
                </a:lnTo>
                <a:close/>
                <a:moveTo>
                  <a:pt x="2009" y="1696"/>
                </a:moveTo>
                <a:lnTo>
                  <a:pt x="2030" y="1696"/>
                </a:lnTo>
                <a:lnTo>
                  <a:pt x="2142" y="2564"/>
                </a:lnTo>
                <a:lnTo>
                  <a:pt x="2082" y="2567"/>
                </a:lnTo>
                <a:lnTo>
                  <a:pt x="2025" y="2567"/>
                </a:lnTo>
                <a:lnTo>
                  <a:pt x="1972" y="2564"/>
                </a:lnTo>
                <a:lnTo>
                  <a:pt x="1899" y="2556"/>
                </a:lnTo>
                <a:lnTo>
                  <a:pt x="2009" y="1696"/>
                </a:lnTo>
                <a:close/>
                <a:moveTo>
                  <a:pt x="3168" y="1548"/>
                </a:moveTo>
                <a:lnTo>
                  <a:pt x="3168" y="1551"/>
                </a:lnTo>
                <a:lnTo>
                  <a:pt x="3165" y="1563"/>
                </a:lnTo>
                <a:lnTo>
                  <a:pt x="3161" y="1581"/>
                </a:lnTo>
                <a:lnTo>
                  <a:pt x="3158" y="1606"/>
                </a:lnTo>
                <a:lnTo>
                  <a:pt x="3152" y="1634"/>
                </a:lnTo>
                <a:lnTo>
                  <a:pt x="3144" y="1670"/>
                </a:lnTo>
                <a:lnTo>
                  <a:pt x="3137" y="1708"/>
                </a:lnTo>
                <a:lnTo>
                  <a:pt x="3127" y="1750"/>
                </a:lnTo>
                <a:lnTo>
                  <a:pt x="3118" y="1796"/>
                </a:lnTo>
                <a:lnTo>
                  <a:pt x="3107" y="1845"/>
                </a:lnTo>
                <a:lnTo>
                  <a:pt x="3094" y="1894"/>
                </a:lnTo>
                <a:lnTo>
                  <a:pt x="3081" y="1946"/>
                </a:lnTo>
                <a:lnTo>
                  <a:pt x="3068" y="1997"/>
                </a:lnTo>
                <a:lnTo>
                  <a:pt x="3053" y="2049"/>
                </a:lnTo>
                <a:lnTo>
                  <a:pt x="3037" y="2101"/>
                </a:lnTo>
                <a:lnTo>
                  <a:pt x="3020" y="2150"/>
                </a:lnTo>
                <a:lnTo>
                  <a:pt x="3003" y="2198"/>
                </a:lnTo>
                <a:lnTo>
                  <a:pt x="2985" y="2244"/>
                </a:lnTo>
                <a:lnTo>
                  <a:pt x="2967" y="2286"/>
                </a:lnTo>
                <a:lnTo>
                  <a:pt x="2947" y="2325"/>
                </a:lnTo>
                <a:lnTo>
                  <a:pt x="2928" y="2360"/>
                </a:lnTo>
                <a:lnTo>
                  <a:pt x="2907" y="2389"/>
                </a:lnTo>
                <a:lnTo>
                  <a:pt x="2886" y="2413"/>
                </a:lnTo>
                <a:lnTo>
                  <a:pt x="2846" y="2448"/>
                </a:lnTo>
                <a:lnTo>
                  <a:pt x="2805" y="2477"/>
                </a:lnTo>
                <a:lnTo>
                  <a:pt x="2760" y="2500"/>
                </a:lnTo>
                <a:lnTo>
                  <a:pt x="2712" y="2517"/>
                </a:lnTo>
                <a:lnTo>
                  <a:pt x="2665" y="2528"/>
                </a:lnTo>
                <a:lnTo>
                  <a:pt x="2615" y="2534"/>
                </a:lnTo>
                <a:lnTo>
                  <a:pt x="2566" y="2534"/>
                </a:lnTo>
                <a:lnTo>
                  <a:pt x="2516" y="2528"/>
                </a:lnTo>
                <a:lnTo>
                  <a:pt x="2469" y="2517"/>
                </a:lnTo>
                <a:lnTo>
                  <a:pt x="2421" y="2500"/>
                </a:lnTo>
                <a:lnTo>
                  <a:pt x="2376" y="2477"/>
                </a:lnTo>
                <a:lnTo>
                  <a:pt x="2333" y="2448"/>
                </a:lnTo>
                <a:lnTo>
                  <a:pt x="2294" y="2413"/>
                </a:lnTo>
                <a:lnTo>
                  <a:pt x="2259" y="2375"/>
                </a:lnTo>
                <a:lnTo>
                  <a:pt x="2231" y="2332"/>
                </a:lnTo>
                <a:lnTo>
                  <a:pt x="2208" y="2288"/>
                </a:lnTo>
                <a:lnTo>
                  <a:pt x="2190" y="2241"/>
                </a:lnTo>
                <a:lnTo>
                  <a:pt x="2179" y="2193"/>
                </a:lnTo>
                <a:lnTo>
                  <a:pt x="2173" y="2145"/>
                </a:lnTo>
                <a:lnTo>
                  <a:pt x="2173" y="2096"/>
                </a:lnTo>
                <a:lnTo>
                  <a:pt x="2179" y="2047"/>
                </a:lnTo>
                <a:lnTo>
                  <a:pt x="2190" y="1999"/>
                </a:lnTo>
                <a:lnTo>
                  <a:pt x="2208" y="1953"/>
                </a:lnTo>
                <a:lnTo>
                  <a:pt x="2231" y="1909"/>
                </a:lnTo>
                <a:lnTo>
                  <a:pt x="2259" y="1866"/>
                </a:lnTo>
                <a:lnTo>
                  <a:pt x="2294" y="1828"/>
                </a:lnTo>
                <a:lnTo>
                  <a:pt x="2319" y="1806"/>
                </a:lnTo>
                <a:lnTo>
                  <a:pt x="2348" y="1785"/>
                </a:lnTo>
                <a:lnTo>
                  <a:pt x="2383" y="1766"/>
                </a:lnTo>
                <a:lnTo>
                  <a:pt x="2422" y="1747"/>
                </a:lnTo>
                <a:lnTo>
                  <a:pt x="2465" y="1729"/>
                </a:lnTo>
                <a:lnTo>
                  <a:pt x="2511" y="1711"/>
                </a:lnTo>
                <a:lnTo>
                  <a:pt x="2560" y="1694"/>
                </a:lnTo>
                <a:lnTo>
                  <a:pt x="2610" y="1677"/>
                </a:lnTo>
                <a:lnTo>
                  <a:pt x="2662" y="1661"/>
                </a:lnTo>
                <a:lnTo>
                  <a:pt x="2715" y="1647"/>
                </a:lnTo>
                <a:lnTo>
                  <a:pt x="2767" y="1633"/>
                </a:lnTo>
                <a:lnTo>
                  <a:pt x="2818" y="1620"/>
                </a:lnTo>
                <a:lnTo>
                  <a:pt x="2868" y="1608"/>
                </a:lnTo>
                <a:lnTo>
                  <a:pt x="2917" y="1597"/>
                </a:lnTo>
                <a:lnTo>
                  <a:pt x="2963" y="1587"/>
                </a:lnTo>
                <a:lnTo>
                  <a:pt x="3006" y="1578"/>
                </a:lnTo>
                <a:lnTo>
                  <a:pt x="3046" y="1571"/>
                </a:lnTo>
                <a:lnTo>
                  <a:pt x="3080" y="1563"/>
                </a:lnTo>
                <a:lnTo>
                  <a:pt x="3110" y="1558"/>
                </a:lnTo>
                <a:lnTo>
                  <a:pt x="3135" y="1554"/>
                </a:lnTo>
                <a:lnTo>
                  <a:pt x="3153" y="1550"/>
                </a:lnTo>
                <a:lnTo>
                  <a:pt x="3164" y="1549"/>
                </a:lnTo>
                <a:lnTo>
                  <a:pt x="3168" y="1548"/>
                </a:lnTo>
                <a:close/>
                <a:moveTo>
                  <a:pt x="873" y="1548"/>
                </a:moveTo>
                <a:lnTo>
                  <a:pt x="877" y="1549"/>
                </a:lnTo>
                <a:lnTo>
                  <a:pt x="888" y="1550"/>
                </a:lnTo>
                <a:lnTo>
                  <a:pt x="906" y="1554"/>
                </a:lnTo>
                <a:lnTo>
                  <a:pt x="930" y="1558"/>
                </a:lnTo>
                <a:lnTo>
                  <a:pt x="961" y="1563"/>
                </a:lnTo>
                <a:lnTo>
                  <a:pt x="995" y="1571"/>
                </a:lnTo>
                <a:lnTo>
                  <a:pt x="1034" y="1578"/>
                </a:lnTo>
                <a:lnTo>
                  <a:pt x="1078" y="1587"/>
                </a:lnTo>
                <a:lnTo>
                  <a:pt x="1123" y="1597"/>
                </a:lnTo>
                <a:lnTo>
                  <a:pt x="1172" y="1608"/>
                </a:lnTo>
                <a:lnTo>
                  <a:pt x="1223" y="1620"/>
                </a:lnTo>
                <a:lnTo>
                  <a:pt x="1274" y="1633"/>
                </a:lnTo>
                <a:lnTo>
                  <a:pt x="1326" y="1647"/>
                </a:lnTo>
                <a:lnTo>
                  <a:pt x="1379" y="1661"/>
                </a:lnTo>
                <a:lnTo>
                  <a:pt x="1430" y="1677"/>
                </a:lnTo>
                <a:lnTo>
                  <a:pt x="1480" y="1694"/>
                </a:lnTo>
                <a:lnTo>
                  <a:pt x="1528" y="1711"/>
                </a:lnTo>
                <a:lnTo>
                  <a:pt x="1575" y="1729"/>
                </a:lnTo>
                <a:lnTo>
                  <a:pt x="1617" y="1747"/>
                </a:lnTo>
                <a:lnTo>
                  <a:pt x="1656" y="1766"/>
                </a:lnTo>
                <a:lnTo>
                  <a:pt x="1692" y="1785"/>
                </a:lnTo>
                <a:lnTo>
                  <a:pt x="1721" y="1806"/>
                </a:lnTo>
                <a:lnTo>
                  <a:pt x="1745" y="1828"/>
                </a:lnTo>
                <a:lnTo>
                  <a:pt x="1780" y="1866"/>
                </a:lnTo>
                <a:lnTo>
                  <a:pt x="1810" y="1909"/>
                </a:lnTo>
                <a:lnTo>
                  <a:pt x="1833" y="1953"/>
                </a:lnTo>
                <a:lnTo>
                  <a:pt x="1850" y="1999"/>
                </a:lnTo>
                <a:lnTo>
                  <a:pt x="1862" y="2047"/>
                </a:lnTo>
                <a:lnTo>
                  <a:pt x="1868" y="2096"/>
                </a:lnTo>
                <a:lnTo>
                  <a:pt x="1868" y="2145"/>
                </a:lnTo>
                <a:lnTo>
                  <a:pt x="1862" y="2193"/>
                </a:lnTo>
                <a:lnTo>
                  <a:pt x="1850" y="2241"/>
                </a:lnTo>
                <a:lnTo>
                  <a:pt x="1833" y="2288"/>
                </a:lnTo>
                <a:lnTo>
                  <a:pt x="1810" y="2332"/>
                </a:lnTo>
                <a:lnTo>
                  <a:pt x="1780" y="2375"/>
                </a:lnTo>
                <a:lnTo>
                  <a:pt x="1745" y="2413"/>
                </a:lnTo>
                <a:lnTo>
                  <a:pt x="1717" y="2440"/>
                </a:lnTo>
                <a:lnTo>
                  <a:pt x="1687" y="2461"/>
                </a:lnTo>
                <a:lnTo>
                  <a:pt x="1654" y="2481"/>
                </a:lnTo>
                <a:lnTo>
                  <a:pt x="1621" y="2498"/>
                </a:lnTo>
                <a:lnTo>
                  <a:pt x="1543" y="2478"/>
                </a:lnTo>
                <a:lnTo>
                  <a:pt x="1467" y="2463"/>
                </a:lnTo>
                <a:lnTo>
                  <a:pt x="1392" y="2448"/>
                </a:lnTo>
                <a:lnTo>
                  <a:pt x="1319" y="2437"/>
                </a:lnTo>
                <a:lnTo>
                  <a:pt x="1247" y="2433"/>
                </a:lnTo>
                <a:lnTo>
                  <a:pt x="1178" y="2433"/>
                </a:lnTo>
                <a:lnTo>
                  <a:pt x="1165" y="2423"/>
                </a:lnTo>
                <a:lnTo>
                  <a:pt x="1154" y="2413"/>
                </a:lnTo>
                <a:lnTo>
                  <a:pt x="1133" y="2389"/>
                </a:lnTo>
                <a:lnTo>
                  <a:pt x="1113" y="2360"/>
                </a:lnTo>
                <a:lnTo>
                  <a:pt x="1092" y="2325"/>
                </a:lnTo>
                <a:lnTo>
                  <a:pt x="1073" y="2286"/>
                </a:lnTo>
                <a:lnTo>
                  <a:pt x="1055" y="2244"/>
                </a:lnTo>
                <a:lnTo>
                  <a:pt x="1036" y="2198"/>
                </a:lnTo>
                <a:lnTo>
                  <a:pt x="1019" y="2150"/>
                </a:lnTo>
                <a:lnTo>
                  <a:pt x="1003" y="2101"/>
                </a:lnTo>
                <a:lnTo>
                  <a:pt x="988" y="2049"/>
                </a:lnTo>
                <a:lnTo>
                  <a:pt x="973" y="1997"/>
                </a:lnTo>
                <a:lnTo>
                  <a:pt x="958" y="1946"/>
                </a:lnTo>
                <a:lnTo>
                  <a:pt x="946" y="1894"/>
                </a:lnTo>
                <a:lnTo>
                  <a:pt x="934" y="1845"/>
                </a:lnTo>
                <a:lnTo>
                  <a:pt x="923" y="1796"/>
                </a:lnTo>
                <a:lnTo>
                  <a:pt x="912" y="1750"/>
                </a:lnTo>
                <a:lnTo>
                  <a:pt x="904" y="1708"/>
                </a:lnTo>
                <a:lnTo>
                  <a:pt x="895" y="1670"/>
                </a:lnTo>
                <a:lnTo>
                  <a:pt x="889" y="1634"/>
                </a:lnTo>
                <a:lnTo>
                  <a:pt x="883" y="1606"/>
                </a:lnTo>
                <a:lnTo>
                  <a:pt x="878" y="1581"/>
                </a:lnTo>
                <a:lnTo>
                  <a:pt x="876" y="1563"/>
                </a:lnTo>
                <a:lnTo>
                  <a:pt x="873" y="1551"/>
                </a:lnTo>
                <a:lnTo>
                  <a:pt x="873" y="1548"/>
                </a:lnTo>
                <a:close/>
                <a:moveTo>
                  <a:pt x="2045" y="997"/>
                </a:moveTo>
                <a:lnTo>
                  <a:pt x="2084" y="1009"/>
                </a:lnTo>
                <a:lnTo>
                  <a:pt x="2114" y="1021"/>
                </a:lnTo>
                <a:lnTo>
                  <a:pt x="2137" y="1033"/>
                </a:lnTo>
                <a:lnTo>
                  <a:pt x="2158" y="1053"/>
                </a:lnTo>
                <a:lnTo>
                  <a:pt x="2173" y="1074"/>
                </a:lnTo>
                <a:lnTo>
                  <a:pt x="2181" y="1101"/>
                </a:lnTo>
                <a:lnTo>
                  <a:pt x="2185" y="1131"/>
                </a:lnTo>
                <a:lnTo>
                  <a:pt x="2182" y="1156"/>
                </a:lnTo>
                <a:lnTo>
                  <a:pt x="2176" y="1181"/>
                </a:lnTo>
                <a:lnTo>
                  <a:pt x="2167" y="1201"/>
                </a:lnTo>
                <a:lnTo>
                  <a:pt x="2151" y="1223"/>
                </a:lnTo>
                <a:lnTo>
                  <a:pt x="2131" y="1241"/>
                </a:lnTo>
                <a:lnTo>
                  <a:pt x="2107" y="1253"/>
                </a:lnTo>
                <a:lnTo>
                  <a:pt x="2078" y="1261"/>
                </a:lnTo>
                <a:lnTo>
                  <a:pt x="2045" y="1266"/>
                </a:lnTo>
                <a:lnTo>
                  <a:pt x="2045" y="997"/>
                </a:lnTo>
                <a:close/>
                <a:moveTo>
                  <a:pt x="1996" y="652"/>
                </a:moveTo>
                <a:lnTo>
                  <a:pt x="1996" y="892"/>
                </a:lnTo>
                <a:lnTo>
                  <a:pt x="1961" y="882"/>
                </a:lnTo>
                <a:lnTo>
                  <a:pt x="1930" y="869"/>
                </a:lnTo>
                <a:lnTo>
                  <a:pt x="1905" y="852"/>
                </a:lnTo>
                <a:lnTo>
                  <a:pt x="1890" y="836"/>
                </a:lnTo>
                <a:lnTo>
                  <a:pt x="1879" y="818"/>
                </a:lnTo>
                <a:lnTo>
                  <a:pt x="1873" y="797"/>
                </a:lnTo>
                <a:lnTo>
                  <a:pt x="1871" y="773"/>
                </a:lnTo>
                <a:lnTo>
                  <a:pt x="1874" y="745"/>
                </a:lnTo>
                <a:lnTo>
                  <a:pt x="1883" y="718"/>
                </a:lnTo>
                <a:lnTo>
                  <a:pt x="1899" y="692"/>
                </a:lnTo>
                <a:lnTo>
                  <a:pt x="1916" y="676"/>
                </a:lnTo>
                <a:lnTo>
                  <a:pt x="1938" y="663"/>
                </a:lnTo>
                <a:lnTo>
                  <a:pt x="1964" y="655"/>
                </a:lnTo>
                <a:lnTo>
                  <a:pt x="1996" y="652"/>
                </a:lnTo>
                <a:close/>
                <a:moveTo>
                  <a:pt x="1996" y="508"/>
                </a:moveTo>
                <a:lnTo>
                  <a:pt x="1996" y="576"/>
                </a:lnTo>
                <a:lnTo>
                  <a:pt x="1956" y="578"/>
                </a:lnTo>
                <a:lnTo>
                  <a:pt x="1921" y="587"/>
                </a:lnTo>
                <a:lnTo>
                  <a:pt x="1889" y="599"/>
                </a:lnTo>
                <a:lnTo>
                  <a:pt x="1860" y="617"/>
                </a:lnTo>
                <a:lnTo>
                  <a:pt x="1835" y="638"/>
                </a:lnTo>
                <a:lnTo>
                  <a:pt x="1810" y="671"/>
                </a:lnTo>
                <a:lnTo>
                  <a:pt x="1791" y="705"/>
                </a:lnTo>
                <a:lnTo>
                  <a:pt x="1782" y="741"/>
                </a:lnTo>
                <a:lnTo>
                  <a:pt x="1778" y="779"/>
                </a:lnTo>
                <a:lnTo>
                  <a:pt x="1779" y="812"/>
                </a:lnTo>
                <a:lnTo>
                  <a:pt x="1787" y="843"/>
                </a:lnTo>
                <a:lnTo>
                  <a:pt x="1796" y="869"/>
                </a:lnTo>
                <a:lnTo>
                  <a:pt x="1812" y="893"/>
                </a:lnTo>
                <a:lnTo>
                  <a:pt x="1830" y="915"/>
                </a:lnTo>
                <a:lnTo>
                  <a:pt x="1855" y="933"/>
                </a:lnTo>
                <a:lnTo>
                  <a:pt x="1883" y="949"/>
                </a:lnTo>
                <a:lnTo>
                  <a:pt x="1916" y="963"/>
                </a:lnTo>
                <a:lnTo>
                  <a:pt x="1953" y="975"/>
                </a:lnTo>
                <a:lnTo>
                  <a:pt x="1996" y="985"/>
                </a:lnTo>
                <a:lnTo>
                  <a:pt x="1996" y="1263"/>
                </a:lnTo>
                <a:lnTo>
                  <a:pt x="1963" y="1258"/>
                </a:lnTo>
                <a:lnTo>
                  <a:pt x="1935" y="1249"/>
                </a:lnTo>
                <a:lnTo>
                  <a:pt x="1911" y="1236"/>
                </a:lnTo>
                <a:lnTo>
                  <a:pt x="1891" y="1219"/>
                </a:lnTo>
                <a:lnTo>
                  <a:pt x="1877" y="1197"/>
                </a:lnTo>
                <a:lnTo>
                  <a:pt x="1868" y="1179"/>
                </a:lnTo>
                <a:lnTo>
                  <a:pt x="1862" y="1156"/>
                </a:lnTo>
                <a:lnTo>
                  <a:pt x="1857" y="1129"/>
                </a:lnTo>
                <a:lnTo>
                  <a:pt x="1855" y="1096"/>
                </a:lnTo>
                <a:lnTo>
                  <a:pt x="1763" y="1096"/>
                </a:lnTo>
                <a:lnTo>
                  <a:pt x="1766" y="1137"/>
                </a:lnTo>
                <a:lnTo>
                  <a:pt x="1771" y="1175"/>
                </a:lnTo>
                <a:lnTo>
                  <a:pt x="1779" y="1207"/>
                </a:lnTo>
                <a:lnTo>
                  <a:pt x="1793" y="1236"/>
                </a:lnTo>
                <a:lnTo>
                  <a:pt x="1810" y="1261"/>
                </a:lnTo>
                <a:lnTo>
                  <a:pt x="1832" y="1283"/>
                </a:lnTo>
                <a:lnTo>
                  <a:pt x="1856" y="1301"/>
                </a:lnTo>
                <a:lnTo>
                  <a:pt x="1885" y="1317"/>
                </a:lnTo>
                <a:lnTo>
                  <a:pt x="1918" y="1328"/>
                </a:lnTo>
                <a:lnTo>
                  <a:pt x="1955" y="1336"/>
                </a:lnTo>
                <a:lnTo>
                  <a:pt x="1996" y="1341"/>
                </a:lnTo>
                <a:lnTo>
                  <a:pt x="1996" y="1440"/>
                </a:lnTo>
                <a:lnTo>
                  <a:pt x="2045" y="1440"/>
                </a:lnTo>
                <a:lnTo>
                  <a:pt x="2045" y="1341"/>
                </a:lnTo>
                <a:lnTo>
                  <a:pt x="2089" y="1334"/>
                </a:lnTo>
                <a:lnTo>
                  <a:pt x="2128" y="1325"/>
                </a:lnTo>
                <a:lnTo>
                  <a:pt x="2160" y="1313"/>
                </a:lnTo>
                <a:lnTo>
                  <a:pt x="2187" y="1299"/>
                </a:lnTo>
                <a:lnTo>
                  <a:pt x="2215" y="1277"/>
                </a:lnTo>
                <a:lnTo>
                  <a:pt x="2237" y="1252"/>
                </a:lnTo>
                <a:lnTo>
                  <a:pt x="2254" y="1222"/>
                </a:lnTo>
                <a:lnTo>
                  <a:pt x="2266" y="1188"/>
                </a:lnTo>
                <a:lnTo>
                  <a:pt x="2274" y="1149"/>
                </a:lnTo>
                <a:lnTo>
                  <a:pt x="2276" y="1106"/>
                </a:lnTo>
                <a:lnTo>
                  <a:pt x="2274" y="1069"/>
                </a:lnTo>
                <a:lnTo>
                  <a:pt x="2265" y="1038"/>
                </a:lnTo>
                <a:lnTo>
                  <a:pt x="2252" y="1009"/>
                </a:lnTo>
                <a:lnTo>
                  <a:pt x="2232" y="985"/>
                </a:lnTo>
                <a:lnTo>
                  <a:pt x="2208" y="964"/>
                </a:lnTo>
                <a:lnTo>
                  <a:pt x="2187" y="952"/>
                </a:lnTo>
                <a:lnTo>
                  <a:pt x="2160" y="940"/>
                </a:lnTo>
                <a:lnTo>
                  <a:pt x="2129" y="927"/>
                </a:lnTo>
                <a:lnTo>
                  <a:pt x="2090" y="915"/>
                </a:lnTo>
                <a:lnTo>
                  <a:pt x="2045" y="902"/>
                </a:lnTo>
                <a:lnTo>
                  <a:pt x="2045" y="653"/>
                </a:lnTo>
                <a:lnTo>
                  <a:pt x="2072" y="655"/>
                </a:lnTo>
                <a:lnTo>
                  <a:pt x="2096" y="663"/>
                </a:lnTo>
                <a:lnTo>
                  <a:pt x="2117" y="674"/>
                </a:lnTo>
                <a:lnTo>
                  <a:pt x="2134" y="688"/>
                </a:lnTo>
                <a:lnTo>
                  <a:pt x="2148" y="706"/>
                </a:lnTo>
                <a:lnTo>
                  <a:pt x="2159" y="727"/>
                </a:lnTo>
                <a:lnTo>
                  <a:pt x="2165" y="750"/>
                </a:lnTo>
                <a:lnTo>
                  <a:pt x="2170" y="774"/>
                </a:lnTo>
                <a:lnTo>
                  <a:pt x="2259" y="774"/>
                </a:lnTo>
                <a:lnTo>
                  <a:pt x="2257" y="741"/>
                </a:lnTo>
                <a:lnTo>
                  <a:pt x="2249" y="710"/>
                </a:lnTo>
                <a:lnTo>
                  <a:pt x="2238" y="682"/>
                </a:lnTo>
                <a:lnTo>
                  <a:pt x="2223" y="657"/>
                </a:lnTo>
                <a:lnTo>
                  <a:pt x="2203" y="634"/>
                </a:lnTo>
                <a:lnTo>
                  <a:pt x="2179" y="614"/>
                </a:lnTo>
                <a:lnTo>
                  <a:pt x="2151" y="600"/>
                </a:lnTo>
                <a:lnTo>
                  <a:pt x="2119" y="588"/>
                </a:lnTo>
                <a:lnTo>
                  <a:pt x="2084" y="579"/>
                </a:lnTo>
                <a:lnTo>
                  <a:pt x="2045" y="575"/>
                </a:lnTo>
                <a:lnTo>
                  <a:pt x="2045" y="508"/>
                </a:lnTo>
                <a:lnTo>
                  <a:pt x="1996" y="508"/>
                </a:lnTo>
                <a:close/>
                <a:moveTo>
                  <a:pt x="2020" y="0"/>
                </a:moveTo>
                <a:lnTo>
                  <a:pt x="2023" y="2"/>
                </a:lnTo>
                <a:lnTo>
                  <a:pt x="2028" y="10"/>
                </a:lnTo>
                <a:lnTo>
                  <a:pt x="2037" y="22"/>
                </a:lnTo>
                <a:lnTo>
                  <a:pt x="2050" y="37"/>
                </a:lnTo>
                <a:lnTo>
                  <a:pt x="2064" y="58"/>
                </a:lnTo>
                <a:lnTo>
                  <a:pt x="2082" y="82"/>
                </a:lnTo>
                <a:lnTo>
                  <a:pt x="2103" y="110"/>
                </a:lnTo>
                <a:lnTo>
                  <a:pt x="2125" y="141"/>
                </a:lnTo>
                <a:lnTo>
                  <a:pt x="2149" y="175"/>
                </a:lnTo>
                <a:lnTo>
                  <a:pt x="2176" y="211"/>
                </a:lnTo>
                <a:lnTo>
                  <a:pt x="2203" y="250"/>
                </a:lnTo>
                <a:lnTo>
                  <a:pt x="2231" y="291"/>
                </a:lnTo>
                <a:lnTo>
                  <a:pt x="2260" y="334"/>
                </a:lnTo>
                <a:lnTo>
                  <a:pt x="2291" y="379"/>
                </a:lnTo>
                <a:lnTo>
                  <a:pt x="2320" y="425"/>
                </a:lnTo>
                <a:lnTo>
                  <a:pt x="2350" y="472"/>
                </a:lnTo>
                <a:lnTo>
                  <a:pt x="2380" y="520"/>
                </a:lnTo>
                <a:lnTo>
                  <a:pt x="2409" y="568"/>
                </a:lnTo>
                <a:lnTo>
                  <a:pt x="2438" y="617"/>
                </a:lnTo>
                <a:lnTo>
                  <a:pt x="2465" y="666"/>
                </a:lnTo>
                <a:lnTo>
                  <a:pt x="2492" y="715"/>
                </a:lnTo>
                <a:lnTo>
                  <a:pt x="2516" y="763"/>
                </a:lnTo>
                <a:lnTo>
                  <a:pt x="2538" y="810"/>
                </a:lnTo>
                <a:lnTo>
                  <a:pt x="2559" y="856"/>
                </a:lnTo>
                <a:lnTo>
                  <a:pt x="2576" y="900"/>
                </a:lnTo>
                <a:lnTo>
                  <a:pt x="2592" y="944"/>
                </a:lnTo>
                <a:lnTo>
                  <a:pt x="2604" y="986"/>
                </a:lnTo>
                <a:lnTo>
                  <a:pt x="2613" y="1025"/>
                </a:lnTo>
                <a:lnTo>
                  <a:pt x="2618" y="1062"/>
                </a:lnTo>
                <a:lnTo>
                  <a:pt x="2621" y="1096"/>
                </a:lnTo>
                <a:lnTo>
                  <a:pt x="2617" y="1164"/>
                </a:lnTo>
                <a:lnTo>
                  <a:pt x="2606" y="1229"/>
                </a:lnTo>
                <a:lnTo>
                  <a:pt x="2588" y="1292"/>
                </a:lnTo>
                <a:lnTo>
                  <a:pt x="2564" y="1351"/>
                </a:lnTo>
                <a:lnTo>
                  <a:pt x="2532" y="1406"/>
                </a:lnTo>
                <a:lnTo>
                  <a:pt x="2495" y="1459"/>
                </a:lnTo>
                <a:lnTo>
                  <a:pt x="2454" y="1507"/>
                </a:lnTo>
                <a:lnTo>
                  <a:pt x="2408" y="1550"/>
                </a:lnTo>
                <a:lnTo>
                  <a:pt x="2356" y="1589"/>
                </a:lnTo>
                <a:lnTo>
                  <a:pt x="2302" y="1621"/>
                </a:lnTo>
                <a:lnTo>
                  <a:pt x="2242" y="1648"/>
                </a:lnTo>
                <a:lnTo>
                  <a:pt x="2181" y="1670"/>
                </a:lnTo>
                <a:lnTo>
                  <a:pt x="2115" y="1683"/>
                </a:lnTo>
                <a:lnTo>
                  <a:pt x="2048" y="1690"/>
                </a:lnTo>
                <a:lnTo>
                  <a:pt x="2048" y="1696"/>
                </a:lnTo>
                <a:lnTo>
                  <a:pt x="2031" y="1696"/>
                </a:lnTo>
                <a:lnTo>
                  <a:pt x="2020" y="1614"/>
                </a:lnTo>
                <a:lnTo>
                  <a:pt x="2009" y="1696"/>
                </a:lnTo>
                <a:lnTo>
                  <a:pt x="1992" y="1696"/>
                </a:lnTo>
                <a:lnTo>
                  <a:pt x="1992" y="1690"/>
                </a:lnTo>
                <a:lnTo>
                  <a:pt x="1925" y="1683"/>
                </a:lnTo>
                <a:lnTo>
                  <a:pt x="1861" y="1670"/>
                </a:lnTo>
                <a:lnTo>
                  <a:pt x="1799" y="1648"/>
                </a:lnTo>
                <a:lnTo>
                  <a:pt x="1739" y="1621"/>
                </a:lnTo>
                <a:lnTo>
                  <a:pt x="1684" y="1589"/>
                </a:lnTo>
                <a:lnTo>
                  <a:pt x="1633" y="1550"/>
                </a:lnTo>
                <a:lnTo>
                  <a:pt x="1587" y="1507"/>
                </a:lnTo>
                <a:lnTo>
                  <a:pt x="1545" y="1459"/>
                </a:lnTo>
                <a:lnTo>
                  <a:pt x="1509" y="1406"/>
                </a:lnTo>
                <a:lnTo>
                  <a:pt x="1478" y="1351"/>
                </a:lnTo>
                <a:lnTo>
                  <a:pt x="1453" y="1292"/>
                </a:lnTo>
                <a:lnTo>
                  <a:pt x="1436" y="1229"/>
                </a:lnTo>
                <a:lnTo>
                  <a:pt x="1424" y="1164"/>
                </a:lnTo>
                <a:lnTo>
                  <a:pt x="1420" y="1096"/>
                </a:lnTo>
                <a:lnTo>
                  <a:pt x="1422" y="1062"/>
                </a:lnTo>
                <a:lnTo>
                  <a:pt x="1429" y="1025"/>
                </a:lnTo>
                <a:lnTo>
                  <a:pt x="1437" y="986"/>
                </a:lnTo>
                <a:lnTo>
                  <a:pt x="1449" y="944"/>
                </a:lnTo>
                <a:lnTo>
                  <a:pt x="1465" y="900"/>
                </a:lnTo>
                <a:lnTo>
                  <a:pt x="1482" y="856"/>
                </a:lnTo>
                <a:lnTo>
                  <a:pt x="1503" y="810"/>
                </a:lnTo>
                <a:lnTo>
                  <a:pt x="1526" y="763"/>
                </a:lnTo>
                <a:lnTo>
                  <a:pt x="1550" y="715"/>
                </a:lnTo>
                <a:lnTo>
                  <a:pt x="1576" y="666"/>
                </a:lnTo>
                <a:lnTo>
                  <a:pt x="1603" y="617"/>
                </a:lnTo>
                <a:lnTo>
                  <a:pt x="1632" y="568"/>
                </a:lnTo>
                <a:lnTo>
                  <a:pt x="1661" y="520"/>
                </a:lnTo>
                <a:lnTo>
                  <a:pt x="1690" y="472"/>
                </a:lnTo>
                <a:lnTo>
                  <a:pt x="1721" y="425"/>
                </a:lnTo>
                <a:lnTo>
                  <a:pt x="1750" y="379"/>
                </a:lnTo>
                <a:lnTo>
                  <a:pt x="1780" y="334"/>
                </a:lnTo>
                <a:lnTo>
                  <a:pt x="1808" y="291"/>
                </a:lnTo>
                <a:lnTo>
                  <a:pt x="1838" y="250"/>
                </a:lnTo>
                <a:lnTo>
                  <a:pt x="1864" y="211"/>
                </a:lnTo>
                <a:lnTo>
                  <a:pt x="1890" y="175"/>
                </a:lnTo>
                <a:lnTo>
                  <a:pt x="1914" y="141"/>
                </a:lnTo>
                <a:lnTo>
                  <a:pt x="1938" y="110"/>
                </a:lnTo>
                <a:lnTo>
                  <a:pt x="1958" y="82"/>
                </a:lnTo>
                <a:lnTo>
                  <a:pt x="1975" y="58"/>
                </a:lnTo>
                <a:lnTo>
                  <a:pt x="1991" y="37"/>
                </a:lnTo>
                <a:lnTo>
                  <a:pt x="2003" y="22"/>
                </a:lnTo>
                <a:lnTo>
                  <a:pt x="2013" y="10"/>
                </a:lnTo>
                <a:lnTo>
                  <a:pt x="2018" y="2"/>
                </a:lnTo>
                <a:lnTo>
                  <a:pt x="2020" y="0"/>
                </a:lnTo>
                <a:close/>
              </a:path>
            </a:pathLst>
          </a:custGeom>
          <a:solidFill>
            <a:schemeClr val="bg1"/>
          </a:solidFill>
          <a:ln w="0">
            <a:noFill/>
            <a:prstDash val="solid"/>
            <a:round/>
            <a:headEnd/>
            <a:tailEnd/>
          </a:ln>
        </p:spPr>
        <p:txBody>
          <a:bodyPr vert="horz" wrap="square" lIns="182880" tIns="91440" rIns="182880" bIns="9144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grpSp>
        <p:nvGrpSpPr>
          <p:cNvPr id="42" name="Group 9"/>
          <p:cNvGrpSpPr>
            <a:grpSpLocks noChangeAspect="1"/>
          </p:cNvGrpSpPr>
          <p:nvPr/>
        </p:nvGrpSpPr>
        <p:grpSpPr bwMode="auto">
          <a:xfrm>
            <a:off x="13954541" y="1259410"/>
            <a:ext cx="1612850" cy="1229844"/>
            <a:chOff x="1323" y="240"/>
            <a:chExt cx="5028" cy="3834"/>
          </a:xfrm>
          <a:solidFill>
            <a:schemeClr val="bg1"/>
          </a:solidFill>
        </p:grpSpPr>
        <p:sp>
          <p:nvSpPr>
            <p:cNvPr id="45" name="Freeform 11"/>
            <p:cNvSpPr>
              <a:spLocks noEditPoints="1"/>
            </p:cNvSpPr>
            <p:nvPr/>
          </p:nvSpPr>
          <p:spPr bwMode="auto">
            <a:xfrm>
              <a:off x="3724" y="1452"/>
              <a:ext cx="2261" cy="2258"/>
            </a:xfrm>
            <a:custGeom>
              <a:avLst/>
              <a:gdLst>
                <a:gd name="T0" fmla="*/ 1036 w 2261"/>
                <a:gd name="T1" fmla="*/ 637 h 2258"/>
                <a:gd name="T2" fmla="*/ 914 w 2261"/>
                <a:gd name="T3" fmla="*/ 712 h 2258"/>
                <a:gd name="T4" fmla="*/ 854 w 2261"/>
                <a:gd name="T5" fmla="*/ 831 h 2258"/>
                <a:gd name="T6" fmla="*/ 865 w 2261"/>
                <a:gd name="T7" fmla="*/ 960 h 2258"/>
                <a:gd name="T8" fmla="*/ 935 w 2261"/>
                <a:gd name="T9" fmla="*/ 1055 h 2258"/>
                <a:gd name="T10" fmla="*/ 1059 w 2261"/>
                <a:gd name="T11" fmla="*/ 1128 h 2258"/>
                <a:gd name="T12" fmla="*/ 1196 w 2261"/>
                <a:gd name="T13" fmla="*/ 1192 h 2258"/>
                <a:gd name="T14" fmla="*/ 1272 w 2261"/>
                <a:gd name="T15" fmla="*/ 1270 h 2258"/>
                <a:gd name="T16" fmla="*/ 1283 w 2261"/>
                <a:gd name="T17" fmla="*/ 1369 h 2258"/>
                <a:gd name="T18" fmla="*/ 1236 w 2261"/>
                <a:gd name="T19" fmla="*/ 1447 h 2258"/>
                <a:gd name="T20" fmla="*/ 1140 w 2261"/>
                <a:gd name="T21" fmla="*/ 1486 h 2258"/>
                <a:gd name="T22" fmla="*/ 999 w 2261"/>
                <a:gd name="T23" fmla="*/ 1477 h 2258"/>
                <a:gd name="T24" fmla="*/ 874 w 2261"/>
                <a:gd name="T25" fmla="*/ 1422 h 2258"/>
                <a:gd name="T26" fmla="*/ 918 w 2261"/>
                <a:gd name="T27" fmla="*/ 1569 h 2258"/>
                <a:gd name="T28" fmla="*/ 1077 w 2261"/>
                <a:gd name="T29" fmla="*/ 1596 h 2258"/>
                <a:gd name="T30" fmla="*/ 1175 w 2261"/>
                <a:gd name="T31" fmla="*/ 1591 h 2258"/>
                <a:gd name="T32" fmla="*/ 1300 w 2261"/>
                <a:gd name="T33" fmla="*/ 1546 h 2258"/>
                <a:gd name="T34" fmla="*/ 1382 w 2261"/>
                <a:gd name="T35" fmla="*/ 1465 h 2258"/>
                <a:gd name="T36" fmla="*/ 1420 w 2261"/>
                <a:gd name="T37" fmla="*/ 1361 h 2258"/>
                <a:gd name="T38" fmla="*/ 1411 w 2261"/>
                <a:gd name="T39" fmla="*/ 1239 h 2258"/>
                <a:gd name="T40" fmla="*/ 1349 w 2261"/>
                <a:gd name="T41" fmla="*/ 1139 h 2258"/>
                <a:gd name="T42" fmla="*/ 1231 w 2261"/>
                <a:gd name="T43" fmla="*/ 1061 h 2258"/>
                <a:gd name="T44" fmla="*/ 1082 w 2261"/>
                <a:gd name="T45" fmla="*/ 992 h 2258"/>
                <a:gd name="T46" fmla="*/ 999 w 2261"/>
                <a:gd name="T47" fmla="*/ 921 h 2258"/>
                <a:gd name="T48" fmla="*/ 987 w 2261"/>
                <a:gd name="T49" fmla="*/ 837 h 2258"/>
                <a:gd name="T50" fmla="*/ 1014 w 2261"/>
                <a:gd name="T51" fmla="*/ 776 h 2258"/>
                <a:gd name="T52" fmla="*/ 1082 w 2261"/>
                <a:gd name="T53" fmla="*/ 733 h 2258"/>
                <a:gd name="T54" fmla="*/ 1199 w 2261"/>
                <a:gd name="T55" fmla="*/ 726 h 2258"/>
                <a:gd name="T56" fmla="*/ 1306 w 2261"/>
                <a:gd name="T57" fmla="*/ 754 h 2258"/>
                <a:gd name="T58" fmla="*/ 1388 w 2261"/>
                <a:gd name="T59" fmla="*/ 674 h 2258"/>
                <a:gd name="T60" fmla="*/ 1304 w 2261"/>
                <a:gd name="T61" fmla="*/ 637 h 2258"/>
                <a:gd name="T62" fmla="*/ 1185 w 2261"/>
                <a:gd name="T63" fmla="*/ 619 h 2258"/>
                <a:gd name="T64" fmla="*/ 1129 w 2261"/>
                <a:gd name="T65" fmla="*/ 0 h 2258"/>
                <a:gd name="T66" fmla="*/ 1394 w 2261"/>
                <a:gd name="T67" fmla="*/ 30 h 2258"/>
                <a:gd name="T68" fmla="*/ 1641 w 2261"/>
                <a:gd name="T69" fmla="*/ 116 h 2258"/>
                <a:gd name="T70" fmla="*/ 1858 w 2261"/>
                <a:gd name="T71" fmla="*/ 251 h 2258"/>
                <a:gd name="T72" fmla="*/ 2038 w 2261"/>
                <a:gd name="T73" fmla="*/ 436 h 2258"/>
                <a:gd name="T74" fmla="*/ 2169 w 2261"/>
                <a:gd name="T75" fmla="*/ 663 h 2258"/>
                <a:gd name="T76" fmla="*/ 2246 w 2261"/>
                <a:gd name="T77" fmla="*/ 930 h 2258"/>
                <a:gd name="T78" fmla="*/ 2258 w 2261"/>
                <a:gd name="T79" fmla="*/ 1232 h 2258"/>
                <a:gd name="T80" fmla="*/ 2200 w 2261"/>
                <a:gd name="T81" fmla="*/ 1520 h 2258"/>
                <a:gd name="T82" fmla="*/ 2079 w 2261"/>
                <a:gd name="T83" fmla="*/ 1770 h 2258"/>
                <a:gd name="T84" fmla="*/ 1905 w 2261"/>
                <a:gd name="T85" fmla="*/ 1974 h 2258"/>
                <a:gd name="T86" fmla="*/ 1684 w 2261"/>
                <a:gd name="T87" fmla="*/ 2128 h 2258"/>
                <a:gd name="T88" fmla="*/ 1423 w 2261"/>
                <a:gd name="T89" fmla="*/ 2226 h 2258"/>
                <a:gd name="T90" fmla="*/ 1130 w 2261"/>
                <a:gd name="T91" fmla="*/ 2258 h 2258"/>
                <a:gd name="T92" fmla="*/ 833 w 2261"/>
                <a:gd name="T93" fmla="*/ 2221 h 2258"/>
                <a:gd name="T94" fmla="*/ 574 w 2261"/>
                <a:gd name="T95" fmla="*/ 2120 h 2258"/>
                <a:gd name="T96" fmla="*/ 357 w 2261"/>
                <a:gd name="T97" fmla="*/ 1963 h 2258"/>
                <a:gd name="T98" fmla="*/ 188 w 2261"/>
                <a:gd name="T99" fmla="*/ 1758 h 2258"/>
                <a:gd name="T100" fmla="*/ 70 w 2261"/>
                <a:gd name="T101" fmla="*/ 1514 h 2258"/>
                <a:gd name="T102" fmla="*/ 8 w 2261"/>
                <a:gd name="T103" fmla="*/ 1238 h 2258"/>
                <a:gd name="T104" fmla="*/ 17 w 2261"/>
                <a:gd name="T105" fmla="*/ 940 h 2258"/>
                <a:gd name="T106" fmla="*/ 107 w 2261"/>
                <a:gd name="T107" fmla="*/ 660 h 2258"/>
                <a:gd name="T108" fmla="*/ 264 w 2261"/>
                <a:gd name="T109" fmla="*/ 413 h 2258"/>
                <a:gd name="T110" fmla="*/ 476 w 2261"/>
                <a:gd name="T111" fmla="*/ 213 h 2258"/>
                <a:gd name="T112" fmla="*/ 735 w 2261"/>
                <a:gd name="T113" fmla="*/ 72 h 2258"/>
                <a:gd name="T114" fmla="*/ 1027 w 2261"/>
                <a:gd name="T115" fmla="*/ 5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1" h="2258">
                  <a:moveTo>
                    <a:pt x="1088" y="466"/>
                  </a:moveTo>
                  <a:lnTo>
                    <a:pt x="1088" y="625"/>
                  </a:lnTo>
                  <a:lnTo>
                    <a:pt x="1036" y="637"/>
                  </a:lnTo>
                  <a:lnTo>
                    <a:pt x="989" y="655"/>
                  </a:lnTo>
                  <a:lnTo>
                    <a:pt x="949" y="681"/>
                  </a:lnTo>
                  <a:lnTo>
                    <a:pt x="914" y="712"/>
                  </a:lnTo>
                  <a:lnTo>
                    <a:pt x="886" y="747"/>
                  </a:lnTo>
                  <a:lnTo>
                    <a:pt x="867" y="787"/>
                  </a:lnTo>
                  <a:lnTo>
                    <a:pt x="854" y="831"/>
                  </a:lnTo>
                  <a:lnTo>
                    <a:pt x="850" y="878"/>
                  </a:lnTo>
                  <a:lnTo>
                    <a:pt x="854" y="921"/>
                  </a:lnTo>
                  <a:lnTo>
                    <a:pt x="865" y="960"/>
                  </a:lnTo>
                  <a:lnTo>
                    <a:pt x="882" y="995"/>
                  </a:lnTo>
                  <a:lnTo>
                    <a:pt x="906" y="1026"/>
                  </a:lnTo>
                  <a:lnTo>
                    <a:pt x="935" y="1055"/>
                  </a:lnTo>
                  <a:lnTo>
                    <a:pt x="970" y="1081"/>
                  </a:lnTo>
                  <a:lnTo>
                    <a:pt x="1011" y="1105"/>
                  </a:lnTo>
                  <a:lnTo>
                    <a:pt x="1059" y="1128"/>
                  </a:lnTo>
                  <a:lnTo>
                    <a:pt x="1109" y="1149"/>
                  </a:lnTo>
                  <a:lnTo>
                    <a:pt x="1156" y="1169"/>
                  </a:lnTo>
                  <a:lnTo>
                    <a:pt x="1196" y="1192"/>
                  </a:lnTo>
                  <a:lnTo>
                    <a:pt x="1228" y="1215"/>
                  </a:lnTo>
                  <a:lnTo>
                    <a:pt x="1254" y="1241"/>
                  </a:lnTo>
                  <a:lnTo>
                    <a:pt x="1272" y="1270"/>
                  </a:lnTo>
                  <a:lnTo>
                    <a:pt x="1283" y="1300"/>
                  </a:lnTo>
                  <a:lnTo>
                    <a:pt x="1286" y="1335"/>
                  </a:lnTo>
                  <a:lnTo>
                    <a:pt x="1283" y="1369"/>
                  </a:lnTo>
                  <a:lnTo>
                    <a:pt x="1274" y="1398"/>
                  </a:lnTo>
                  <a:lnTo>
                    <a:pt x="1257" y="1424"/>
                  </a:lnTo>
                  <a:lnTo>
                    <a:pt x="1236" y="1447"/>
                  </a:lnTo>
                  <a:lnTo>
                    <a:pt x="1208" y="1465"/>
                  </a:lnTo>
                  <a:lnTo>
                    <a:pt x="1176" y="1479"/>
                  </a:lnTo>
                  <a:lnTo>
                    <a:pt x="1140" y="1486"/>
                  </a:lnTo>
                  <a:lnTo>
                    <a:pt x="1100" y="1489"/>
                  </a:lnTo>
                  <a:lnTo>
                    <a:pt x="1048" y="1486"/>
                  </a:lnTo>
                  <a:lnTo>
                    <a:pt x="999" y="1477"/>
                  </a:lnTo>
                  <a:lnTo>
                    <a:pt x="952" y="1462"/>
                  </a:lnTo>
                  <a:lnTo>
                    <a:pt x="911" y="1444"/>
                  </a:lnTo>
                  <a:lnTo>
                    <a:pt x="874" y="1422"/>
                  </a:lnTo>
                  <a:lnTo>
                    <a:pt x="836" y="1527"/>
                  </a:lnTo>
                  <a:lnTo>
                    <a:pt x="873" y="1549"/>
                  </a:lnTo>
                  <a:lnTo>
                    <a:pt x="918" y="1569"/>
                  </a:lnTo>
                  <a:lnTo>
                    <a:pt x="969" y="1582"/>
                  </a:lnTo>
                  <a:lnTo>
                    <a:pt x="1022" y="1593"/>
                  </a:lnTo>
                  <a:lnTo>
                    <a:pt x="1077" y="1596"/>
                  </a:lnTo>
                  <a:lnTo>
                    <a:pt x="1077" y="1754"/>
                  </a:lnTo>
                  <a:lnTo>
                    <a:pt x="1175" y="1754"/>
                  </a:lnTo>
                  <a:lnTo>
                    <a:pt x="1175" y="1591"/>
                  </a:lnTo>
                  <a:lnTo>
                    <a:pt x="1222" y="1581"/>
                  </a:lnTo>
                  <a:lnTo>
                    <a:pt x="1263" y="1565"/>
                  </a:lnTo>
                  <a:lnTo>
                    <a:pt x="1300" y="1546"/>
                  </a:lnTo>
                  <a:lnTo>
                    <a:pt x="1332" y="1521"/>
                  </a:lnTo>
                  <a:lnTo>
                    <a:pt x="1359" y="1495"/>
                  </a:lnTo>
                  <a:lnTo>
                    <a:pt x="1382" y="1465"/>
                  </a:lnTo>
                  <a:lnTo>
                    <a:pt x="1400" y="1433"/>
                  </a:lnTo>
                  <a:lnTo>
                    <a:pt x="1413" y="1398"/>
                  </a:lnTo>
                  <a:lnTo>
                    <a:pt x="1420" y="1361"/>
                  </a:lnTo>
                  <a:lnTo>
                    <a:pt x="1423" y="1325"/>
                  </a:lnTo>
                  <a:lnTo>
                    <a:pt x="1420" y="1280"/>
                  </a:lnTo>
                  <a:lnTo>
                    <a:pt x="1411" y="1239"/>
                  </a:lnTo>
                  <a:lnTo>
                    <a:pt x="1396" y="1203"/>
                  </a:lnTo>
                  <a:lnTo>
                    <a:pt x="1375" y="1169"/>
                  </a:lnTo>
                  <a:lnTo>
                    <a:pt x="1349" y="1139"/>
                  </a:lnTo>
                  <a:lnTo>
                    <a:pt x="1315" y="1110"/>
                  </a:lnTo>
                  <a:lnTo>
                    <a:pt x="1275" y="1084"/>
                  </a:lnTo>
                  <a:lnTo>
                    <a:pt x="1231" y="1061"/>
                  </a:lnTo>
                  <a:lnTo>
                    <a:pt x="1181" y="1038"/>
                  </a:lnTo>
                  <a:lnTo>
                    <a:pt x="1126" y="1014"/>
                  </a:lnTo>
                  <a:lnTo>
                    <a:pt x="1082" y="992"/>
                  </a:lnTo>
                  <a:lnTo>
                    <a:pt x="1047" y="969"/>
                  </a:lnTo>
                  <a:lnTo>
                    <a:pt x="1019" y="945"/>
                  </a:lnTo>
                  <a:lnTo>
                    <a:pt x="999" y="921"/>
                  </a:lnTo>
                  <a:lnTo>
                    <a:pt x="989" y="892"/>
                  </a:lnTo>
                  <a:lnTo>
                    <a:pt x="986" y="858"/>
                  </a:lnTo>
                  <a:lnTo>
                    <a:pt x="987" y="837"/>
                  </a:lnTo>
                  <a:lnTo>
                    <a:pt x="992" y="817"/>
                  </a:lnTo>
                  <a:lnTo>
                    <a:pt x="1001" y="796"/>
                  </a:lnTo>
                  <a:lnTo>
                    <a:pt x="1014" y="776"/>
                  </a:lnTo>
                  <a:lnTo>
                    <a:pt x="1033" y="759"/>
                  </a:lnTo>
                  <a:lnTo>
                    <a:pt x="1054" y="745"/>
                  </a:lnTo>
                  <a:lnTo>
                    <a:pt x="1082" y="733"/>
                  </a:lnTo>
                  <a:lnTo>
                    <a:pt x="1114" y="726"/>
                  </a:lnTo>
                  <a:lnTo>
                    <a:pt x="1152" y="724"/>
                  </a:lnTo>
                  <a:lnTo>
                    <a:pt x="1199" y="726"/>
                  </a:lnTo>
                  <a:lnTo>
                    <a:pt x="1240" y="733"/>
                  </a:lnTo>
                  <a:lnTo>
                    <a:pt x="1275" y="744"/>
                  </a:lnTo>
                  <a:lnTo>
                    <a:pt x="1306" y="754"/>
                  </a:lnTo>
                  <a:lnTo>
                    <a:pt x="1330" y="767"/>
                  </a:lnTo>
                  <a:lnTo>
                    <a:pt x="1350" y="777"/>
                  </a:lnTo>
                  <a:lnTo>
                    <a:pt x="1388" y="674"/>
                  </a:lnTo>
                  <a:lnTo>
                    <a:pt x="1364" y="660"/>
                  </a:lnTo>
                  <a:lnTo>
                    <a:pt x="1336" y="648"/>
                  </a:lnTo>
                  <a:lnTo>
                    <a:pt x="1304" y="637"/>
                  </a:lnTo>
                  <a:lnTo>
                    <a:pt x="1269" y="628"/>
                  </a:lnTo>
                  <a:lnTo>
                    <a:pt x="1230" y="622"/>
                  </a:lnTo>
                  <a:lnTo>
                    <a:pt x="1185" y="619"/>
                  </a:lnTo>
                  <a:lnTo>
                    <a:pt x="1185" y="466"/>
                  </a:lnTo>
                  <a:lnTo>
                    <a:pt x="1088" y="466"/>
                  </a:lnTo>
                  <a:close/>
                  <a:moveTo>
                    <a:pt x="1129" y="0"/>
                  </a:moveTo>
                  <a:lnTo>
                    <a:pt x="1219" y="3"/>
                  </a:lnTo>
                  <a:lnTo>
                    <a:pt x="1307" y="14"/>
                  </a:lnTo>
                  <a:lnTo>
                    <a:pt x="1394" y="30"/>
                  </a:lnTo>
                  <a:lnTo>
                    <a:pt x="1480" y="53"/>
                  </a:lnTo>
                  <a:lnTo>
                    <a:pt x="1562" y="81"/>
                  </a:lnTo>
                  <a:lnTo>
                    <a:pt x="1641" y="116"/>
                  </a:lnTo>
                  <a:lnTo>
                    <a:pt x="1716" y="155"/>
                  </a:lnTo>
                  <a:lnTo>
                    <a:pt x="1789" y="201"/>
                  </a:lnTo>
                  <a:lnTo>
                    <a:pt x="1858" y="251"/>
                  </a:lnTo>
                  <a:lnTo>
                    <a:pt x="1922" y="308"/>
                  </a:lnTo>
                  <a:lnTo>
                    <a:pt x="1983" y="369"/>
                  </a:lnTo>
                  <a:lnTo>
                    <a:pt x="2038" y="436"/>
                  </a:lnTo>
                  <a:lnTo>
                    <a:pt x="2087" y="506"/>
                  </a:lnTo>
                  <a:lnTo>
                    <a:pt x="2131" y="582"/>
                  </a:lnTo>
                  <a:lnTo>
                    <a:pt x="2169" y="663"/>
                  </a:lnTo>
                  <a:lnTo>
                    <a:pt x="2201" y="747"/>
                  </a:lnTo>
                  <a:lnTo>
                    <a:pt x="2227" y="837"/>
                  </a:lnTo>
                  <a:lnTo>
                    <a:pt x="2246" y="930"/>
                  </a:lnTo>
                  <a:lnTo>
                    <a:pt x="2258" y="1027"/>
                  </a:lnTo>
                  <a:lnTo>
                    <a:pt x="2261" y="1128"/>
                  </a:lnTo>
                  <a:lnTo>
                    <a:pt x="2258" y="1232"/>
                  </a:lnTo>
                  <a:lnTo>
                    <a:pt x="2246" y="1331"/>
                  </a:lnTo>
                  <a:lnTo>
                    <a:pt x="2226" y="1427"/>
                  </a:lnTo>
                  <a:lnTo>
                    <a:pt x="2200" y="1520"/>
                  </a:lnTo>
                  <a:lnTo>
                    <a:pt x="2166" y="1608"/>
                  </a:lnTo>
                  <a:lnTo>
                    <a:pt x="2127" y="1690"/>
                  </a:lnTo>
                  <a:lnTo>
                    <a:pt x="2079" y="1770"/>
                  </a:lnTo>
                  <a:lnTo>
                    <a:pt x="2027" y="1843"/>
                  </a:lnTo>
                  <a:lnTo>
                    <a:pt x="1969" y="1911"/>
                  </a:lnTo>
                  <a:lnTo>
                    <a:pt x="1905" y="1974"/>
                  </a:lnTo>
                  <a:lnTo>
                    <a:pt x="1837" y="2032"/>
                  </a:lnTo>
                  <a:lnTo>
                    <a:pt x="1762" y="2084"/>
                  </a:lnTo>
                  <a:lnTo>
                    <a:pt x="1684" y="2128"/>
                  </a:lnTo>
                  <a:lnTo>
                    <a:pt x="1600" y="2168"/>
                  </a:lnTo>
                  <a:lnTo>
                    <a:pt x="1513" y="2200"/>
                  </a:lnTo>
                  <a:lnTo>
                    <a:pt x="1423" y="2226"/>
                  </a:lnTo>
                  <a:lnTo>
                    <a:pt x="1329" y="2244"/>
                  </a:lnTo>
                  <a:lnTo>
                    <a:pt x="1231" y="2254"/>
                  </a:lnTo>
                  <a:lnTo>
                    <a:pt x="1130" y="2258"/>
                  </a:lnTo>
                  <a:lnTo>
                    <a:pt x="1027" y="2253"/>
                  </a:lnTo>
                  <a:lnTo>
                    <a:pt x="928" y="2241"/>
                  </a:lnTo>
                  <a:lnTo>
                    <a:pt x="833" y="2221"/>
                  </a:lnTo>
                  <a:lnTo>
                    <a:pt x="741" y="2195"/>
                  </a:lnTo>
                  <a:lnTo>
                    <a:pt x="654" y="2161"/>
                  </a:lnTo>
                  <a:lnTo>
                    <a:pt x="574" y="2120"/>
                  </a:lnTo>
                  <a:lnTo>
                    <a:pt x="496" y="2075"/>
                  </a:lnTo>
                  <a:lnTo>
                    <a:pt x="424" y="2021"/>
                  </a:lnTo>
                  <a:lnTo>
                    <a:pt x="357" y="1963"/>
                  </a:lnTo>
                  <a:lnTo>
                    <a:pt x="294" y="1899"/>
                  </a:lnTo>
                  <a:lnTo>
                    <a:pt x="238" y="1831"/>
                  </a:lnTo>
                  <a:lnTo>
                    <a:pt x="188" y="1758"/>
                  </a:lnTo>
                  <a:lnTo>
                    <a:pt x="142" y="1680"/>
                  </a:lnTo>
                  <a:lnTo>
                    <a:pt x="102" y="1599"/>
                  </a:lnTo>
                  <a:lnTo>
                    <a:pt x="70" y="1514"/>
                  </a:lnTo>
                  <a:lnTo>
                    <a:pt x="43" y="1424"/>
                  </a:lnTo>
                  <a:lnTo>
                    <a:pt x="21" y="1332"/>
                  </a:lnTo>
                  <a:lnTo>
                    <a:pt x="8" y="1238"/>
                  </a:lnTo>
                  <a:lnTo>
                    <a:pt x="0" y="1140"/>
                  </a:lnTo>
                  <a:lnTo>
                    <a:pt x="5" y="1040"/>
                  </a:lnTo>
                  <a:lnTo>
                    <a:pt x="17" y="940"/>
                  </a:lnTo>
                  <a:lnTo>
                    <a:pt x="38" y="844"/>
                  </a:lnTo>
                  <a:lnTo>
                    <a:pt x="69" y="751"/>
                  </a:lnTo>
                  <a:lnTo>
                    <a:pt x="107" y="660"/>
                  </a:lnTo>
                  <a:lnTo>
                    <a:pt x="151" y="573"/>
                  </a:lnTo>
                  <a:lnTo>
                    <a:pt x="204" y="491"/>
                  </a:lnTo>
                  <a:lnTo>
                    <a:pt x="264" y="413"/>
                  </a:lnTo>
                  <a:lnTo>
                    <a:pt x="328" y="340"/>
                  </a:lnTo>
                  <a:lnTo>
                    <a:pt x="400" y="273"/>
                  </a:lnTo>
                  <a:lnTo>
                    <a:pt x="476" y="213"/>
                  </a:lnTo>
                  <a:lnTo>
                    <a:pt x="558" y="158"/>
                  </a:lnTo>
                  <a:lnTo>
                    <a:pt x="645" y="111"/>
                  </a:lnTo>
                  <a:lnTo>
                    <a:pt x="735" y="72"/>
                  </a:lnTo>
                  <a:lnTo>
                    <a:pt x="828" y="41"/>
                  </a:lnTo>
                  <a:lnTo>
                    <a:pt x="926" y="18"/>
                  </a:lnTo>
                  <a:lnTo>
                    <a:pt x="1027" y="5"/>
                  </a:lnTo>
                  <a:lnTo>
                    <a:pt x="11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6" name="Freeform 12"/>
            <p:cNvSpPr>
              <a:spLocks/>
            </p:cNvSpPr>
            <p:nvPr/>
          </p:nvSpPr>
          <p:spPr bwMode="auto">
            <a:xfrm>
              <a:off x="1323" y="240"/>
              <a:ext cx="3121" cy="1970"/>
            </a:xfrm>
            <a:custGeom>
              <a:avLst/>
              <a:gdLst>
                <a:gd name="T0" fmla="*/ 2117 w 3121"/>
                <a:gd name="T1" fmla="*/ 0 h 1970"/>
                <a:gd name="T2" fmla="*/ 2117 w 3121"/>
                <a:gd name="T3" fmla="*/ 0 h 1970"/>
                <a:gd name="T4" fmla="*/ 3121 w 3121"/>
                <a:gd name="T5" fmla="*/ 822 h 1970"/>
                <a:gd name="T6" fmla="*/ 2828 w 3121"/>
                <a:gd name="T7" fmla="*/ 956 h 1970"/>
                <a:gd name="T8" fmla="*/ 2119 w 3121"/>
                <a:gd name="T9" fmla="*/ 374 h 1970"/>
                <a:gd name="T10" fmla="*/ 183 w 3121"/>
                <a:gd name="T11" fmla="*/ 1970 h 1970"/>
                <a:gd name="T12" fmla="*/ 0 w 3121"/>
                <a:gd name="T13" fmla="*/ 1749 h 1970"/>
                <a:gd name="T14" fmla="*/ 2117 w 3121"/>
                <a:gd name="T15" fmla="*/ 0 h 19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1" h="1970">
                  <a:moveTo>
                    <a:pt x="2117" y="0"/>
                  </a:moveTo>
                  <a:lnTo>
                    <a:pt x="2117" y="0"/>
                  </a:lnTo>
                  <a:lnTo>
                    <a:pt x="3121" y="822"/>
                  </a:lnTo>
                  <a:lnTo>
                    <a:pt x="2828" y="956"/>
                  </a:lnTo>
                  <a:lnTo>
                    <a:pt x="2119" y="374"/>
                  </a:lnTo>
                  <a:lnTo>
                    <a:pt x="183" y="1970"/>
                  </a:lnTo>
                  <a:lnTo>
                    <a:pt x="0" y="1749"/>
                  </a:lnTo>
                  <a:lnTo>
                    <a:pt x="21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7" name="Freeform 13"/>
            <p:cNvSpPr>
              <a:spLocks/>
            </p:cNvSpPr>
            <p:nvPr/>
          </p:nvSpPr>
          <p:spPr bwMode="auto">
            <a:xfrm>
              <a:off x="1656" y="891"/>
              <a:ext cx="2305" cy="2549"/>
            </a:xfrm>
            <a:custGeom>
              <a:avLst/>
              <a:gdLst>
                <a:gd name="T0" fmla="*/ 1803 w 2305"/>
                <a:gd name="T1" fmla="*/ 0 h 2549"/>
                <a:gd name="T2" fmla="*/ 2305 w 2305"/>
                <a:gd name="T3" fmla="*/ 412 h 2549"/>
                <a:gd name="T4" fmla="*/ 2215 w 2305"/>
                <a:gd name="T5" fmla="*/ 480 h 2549"/>
                <a:gd name="T6" fmla="*/ 2132 w 2305"/>
                <a:gd name="T7" fmla="*/ 553 h 2549"/>
                <a:gd name="T8" fmla="*/ 2054 w 2305"/>
                <a:gd name="T9" fmla="*/ 631 h 2549"/>
                <a:gd name="T10" fmla="*/ 1981 w 2305"/>
                <a:gd name="T11" fmla="*/ 713 h 2549"/>
                <a:gd name="T12" fmla="*/ 1916 w 2305"/>
                <a:gd name="T13" fmla="*/ 800 h 2549"/>
                <a:gd name="T14" fmla="*/ 1856 w 2305"/>
                <a:gd name="T15" fmla="*/ 890 h 2549"/>
                <a:gd name="T16" fmla="*/ 1804 w 2305"/>
                <a:gd name="T17" fmla="*/ 983 h 2549"/>
                <a:gd name="T18" fmla="*/ 1758 w 2305"/>
                <a:gd name="T19" fmla="*/ 1079 h 2549"/>
                <a:gd name="T20" fmla="*/ 1719 w 2305"/>
                <a:gd name="T21" fmla="*/ 1177 h 2549"/>
                <a:gd name="T22" fmla="*/ 1687 w 2305"/>
                <a:gd name="T23" fmla="*/ 1277 h 2549"/>
                <a:gd name="T24" fmla="*/ 1662 w 2305"/>
                <a:gd name="T25" fmla="*/ 1378 h 2549"/>
                <a:gd name="T26" fmla="*/ 1646 w 2305"/>
                <a:gd name="T27" fmla="*/ 1482 h 2549"/>
                <a:gd name="T28" fmla="*/ 1636 w 2305"/>
                <a:gd name="T29" fmla="*/ 1585 h 2549"/>
                <a:gd name="T30" fmla="*/ 1636 w 2305"/>
                <a:gd name="T31" fmla="*/ 1689 h 2549"/>
                <a:gd name="T32" fmla="*/ 1639 w 2305"/>
                <a:gd name="T33" fmla="*/ 1805 h 2549"/>
                <a:gd name="T34" fmla="*/ 1652 w 2305"/>
                <a:gd name="T35" fmla="*/ 1918 h 2549"/>
                <a:gd name="T36" fmla="*/ 1671 w 2305"/>
                <a:gd name="T37" fmla="*/ 2029 h 2549"/>
                <a:gd name="T38" fmla="*/ 1699 w 2305"/>
                <a:gd name="T39" fmla="*/ 2139 h 2549"/>
                <a:gd name="T40" fmla="*/ 1734 w 2305"/>
                <a:gd name="T41" fmla="*/ 2247 h 2549"/>
                <a:gd name="T42" fmla="*/ 1777 w 2305"/>
                <a:gd name="T43" fmla="*/ 2351 h 2549"/>
                <a:gd name="T44" fmla="*/ 1827 w 2305"/>
                <a:gd name="T45" fmla="*/ 2451 h 2549"/>
                <a:gd name="T46" fmla="*/ 1885 w 2305"/>
                <a:gd name="T47" fmla="*/ 2549 h 2549"/>
                <a:gd name="T48" fmla="*/ 0 w 2305"/>
                <a:gd name="T49" fmla="*/ 2549 h 2549"/>
                <a:gd name="T50" fmla="*/ 0 w 2305"/>
                <a:gd name="T51" fmla="*/ 1489 h 2549"/>
                <a:gd name="T52" fmla="*/ 1803 w 2305"/>
                <a:gd name="T53" fmla="*/ 0 h 2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05" h="2549">
                  <a:moveTo>
                    <a:pt x="1803" y="0"/>
                  </a:moveTo>
                  <a:lnTo>
                    <a:pt x="2305" y="412"/>
                  </a:lnTo>
                  <a:lnTo>
                    <a:pt x="2215" y="480"/>
                  </a:lnTo>
                  <a:lnTo>
                    <a:pt x="2132" y="553"/>
                  </a:lnTo>
                  <a:lnTo>
                    <a:pt x="2054" y="631"/>
                  </a:lnTo>
                  <a:lnTo>
                    <a:pt x="1981" y="713"/>
                  </a:lnTo>
                  <a:lnTo>
                    <a:pt x="1916" y="800"/>
                  </a:lnTo>
                  <a:lnTo>
                    <a:pt x="1856" y="890"/>
                  </a:lnTo>
                  <a:lnTo>
                    <a:pt x="1804" y="983"/>
                  </a:lnTo>
                  <a:lnTo>
                    <a:pt x="1758" y="1079"/>
                  </a:lnTo>
                  <a:lnTo>
                    <a:pt x="1719" y="1177"/>
                  </a:lnTo>
                  <a:lnTo>
                    <a:pt x="1687" y="1277"/>
                  </a:lnTo>
                  <a:lnTo>
                    <a:pt x="1662" y="1378"/>
                  </a:lnTo>
                  <a:lnTo>
                    <a:pt x="1646" y="1482"/>
                  </a:lnTo>
                  <a:lnTo>
                    <a:pt x="1636" y="1585"/>
                  </a:lnTo>
                  <a:lnTo>
                    <a:pt x="1636" y="1689"/>
                  </a:lnTo>
                  <a:lnTo>
                    <a:pt x="1639" y="1805"/>
                  </a:lnTo>
                  <a:lnTo>
                    <a:pt x="1652" y="1918"/>
                  </a:lnTo>
                  <a:lnTo>
                    <a:pt x="1671" y="2029"/>
                  </a:lnTo>
                  <a:lnTo>
                    <a:pt x="1699" y="2139"/>
                  </a:lnTo>
                  <a:lnTo>
                    <a:pt x="1734" y="2247"/>
                  </a:lnTo>
                  <a:lnTo>
                    <a:pt x="1777" y="2351"/>
                  </a:lnTo>
                  <a:lnTo>
                    <a:pt x="1827" y="2451"/>
                  </a:lnTo>
                  <a:lnTo>
                    <a:pt x="1885" y="2549"/>
                  </a:lnTo>
                  <a:lnTo>
                    <a:pt x="0" y="2549"/>
                  </a:lnTo>
                  <a:lnTo>
                    <a:pt x="0" y="1489"/>
                  </a:lnTo>
                  <a:lnTo>
                    <a:pt x="18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8" name="Freeform 14"/>
            <p:cNvSpPr>
              <a:spLocks noEditPoints="1"/>
            </p:cNvSpPr>
            <p:nvPr/>
          </p:nvSpPr>
          <p:spPr bwMode="auto">
            <a:xfrm>
              <a:off x="3364" y="1086"/>
              <a:ext cx="2987" cy="2988"/>
            </a:xfrm>
            <a:custGeom>
              <a:avLst/>
              <a:gdLst>
                <a:gd name="T0" fmla="*/ 1373 w 2987"/>
                <a:gd name="T1" fmla="*/ 172 h 2988"/>
                <a:gd name="T2" fmla="*/ 1077 w 2987"/>
                <a:gd name="T3" fmla="*/ 232 h 2988"/>
                <a:gd name="T4" fmla="*/ 844 w 2987"/>
                <a:gd name="T5" fmla="*/ 334 h 2988"/>
                <a:gd name="T6" fmla="*/ 632 w 2987"/>
                <a:gd name="T7" fmla="*/ 483 h 2988"/>
                <a:gd name="T8" fmla="*/ 426 w 2987"/>
                <a:gd name="T9" fmla="*/ 706 h 2988"/>
                <a:gd name="T10" fmla="*/ 273 w 2987"/>
                <a:gd name="T11" fmla="*/ 974 h 2988"/>
                <a:gd name="T12" fmla="*/ 189 w 2987"/>
                <a:gd name="T13" fmla="*/ 1253 h 2988"/>
                <a:gd name="T14" fmla="*/ 169 w 2987"/>
                <a:gd name="T15" fmla="*/ 1505 h 2988"/>
                <a:gd name="T16" fmla="*/ 204 w 2987"/>
                <a:gd name="T17" fmla="*/ 1806 h 2988"/>
                <a:gd name="T18" fmla="*/ 311 w 2987"/>
                <a:gd name="T19" fmla="*/ 2098 h 2988"/>
                <a:gd name="T20" fmla="*/ 476 w 2987"/>
                <a:gd name="T21" fmla="*/ 2354 h 2988"/>
                <a:gd name="T22" fmla="*/ 673 w 2987"/>
                <a:gd name="T23" fmla="*/ 2546 h 2988"/>
                <a:gd name="T24" fmla="*/ 909 w 2987"/>
                <a:gd name="T25" fmla="*/ 2694 h 2988"/>
                <a:gd name="T26" fmla="*/ 1182 w 2987"/>
                <a:gd name="T27" fmla="*/ 2787 h 2988"/>
                <a:gd name="T28" fmla="*/ 1490 w 2987"/>
                <a:gd name="T29" fmla="*/ 2822 h 2988"/>
                <a:gd name="T30" fmla="*/ 1603 w 2987"/>
                <a:gd name="T31" fmla="*/ 2817 h 2988"/>
                <a:gd name="T32" fmla="*/ 1899 w 2987"/>
                <a:gd name="T33" fmla="*/ 2762 h 2988"/>
                <a:gd name="T34" fmla="*/ 2162 w 2987"/>
                <a:gd name="T35" fmla="*/ 2649 h 2988"/>
                <a:gd name="T36" fmla="*/ 2384 w 2987"/>
                <a:gd name="T37" fmla="*/ 2486 h 2988"/>
                <a:gd name="T38" fmla="*/ 2572 w 2987"/>
                <a:gd name="T39" fmla="*/ 2273 h 2988"/>
                <a:gd name="T40" fmla="*/ 2718 w 2987"/>
                <a:gd name="T41" fmla="*/ 2005 h 2988"/>
                <a:gd name="T42" fmla="*/ 2801 w 2987"/>
                <a:gd name="T43" fmla="*/ 1709 h 2988"/>
                <a:gd name="T44" fmla="*/ 2816 w 2987"/>
                <a:gd name="T45" fmla="*/ 1419 h 2988"/>
                <a:gd name="T46" fmla="*/ 2782 w 2987"/>
                <a:gd name="T47" fmla="*/ 1174 h 2988"/>
                <a:gd name="T48" fmla="*/ 2670 w 2987"/>
                <a:gd name="T49" fmla="*/ 880 h 2988"/>
                <a:gd name="T50" fmla="*/ 2499 w 2987"/>
                <a:gd name="T51" fmla="*/ 627 h 2988"/>
                <a:gd name="T52" fmla="*/ 2278 w 2987"/>
                <a:gd name="T53" fmla="*/ 419 h 2988"/>
                <a:gd name="T54" fmla="*/ 2091 w 2987"/>
                <a:gd name="T55" fmla="*/ 305 h 2988"/>
                <a:gd name="T56" fmla="*/ 1814 w 2987"/>
                <a:gd name="T57" fmla="*/ 206 h 2988"/>
                <a:gd name="T58" fmla="*/ 1512 w 2987"/>
                <a:gd name="T59" fmla="*/ 168 h 2988"/>
                <a:gd name="T60" fmla="*/ 1611 w 2987"/>
                <a:gd name="T61" fmla="*/ 5 h 2988"/>
                <a:gd name="T62" fmla="*/ 1951 w 2987"/>
                <a:gd name="T63" fmla="*/ 73 h 2988"/>
                <a:gd name="T64" fmla="*/ 2261 w 2987"/>
                <a:gd name="T65" fmla="*/ 212 h 2988"/>
                <a:gd name="T66" fmla="*/ 2528 w 2987"/>
                <a:gd name="T67" fmla="*/ 410 h 2988"/>
                <a:gd name="T68" fmla="*/ 2741 w 2987"/>
                <a:gd name="T69" fmla="*/ 660 h 2988"/>
                <a:gd name="T70" fmla="*/ 2894 w 2987"/>
                <a:gd name="T71" fmla="*/ 954 h 2988"/>
                <a:gd name="T72" fmla="*/ 2973 w 2987"/>
                <a:gd name="T73" fmla="*/ 1268 h 2988"/>
                <a:gd name="T74" fmla="*/ 2987 w 2987"/>
                <a:gd name="T75" fmla="*/ 1497 h 2988"/>
                <a:gd name="T76" fmla="*/ 2969 w 2987"/>
                <a:gd name="T77" fmla="*/ 1729 h 2988"/>
                <a:gd name="T78" fmla="*/ 2888 w 2987"/>
                <a:gd name="T79" fmla="*/ 2052 h 2988"/>
                <a:gd name="T80" fmla="*/ 2747 w 2987"/>
                <a:gd name="T81" fmla="*/ 2335 h 2988"/>
                <a:gd name="T82" fmla="*/ 2554 w 2987"/>
                <a:gd name="T83" fmla="*/ 2575 h 2988"/>
                <a:gd name="T84" fmla="*/ 2311 w 2987"/>
                <a:gd name="T85" fmla="*/ 2765 h 2988"/>
                <a:gd name="T86" fmla="*/ 2024 w 2987"/>
                <a:gd name="T87" fmla="*/ 2899 h 2988"/>
                <a:gd name="T88" fmla="*/ 1716 w 2987"/>
                <a:gd name="T89" fmla="*/ 2976 h 2988"/>
                <a:gd name="T90" fmla="*/ 1493 w 2987"/>
                <a:gd name="T91" fmla="*/ 2988 h 2988"/>
                <a:gd name="T92" fmla="*/ 1271 w 2987"/>
                <a:gd name="T93" fmla="*/ 2976 h 2988"/>
                <a:gd name="T94" fmla="*/ 963 w 2987"/>
                <a:gd name="T95" fmla="*/ 2899 h 2988"/>
                <a:gd name="T96" fmla="*/ 677 w 2987"/>
                <a:gd name="T97" fmla="*/ 2765 h 2988"/>
                <a:gd name="T98" fmla="*/ 433 w 2987"/>
                <a:gd name="T99" fmla="*/ 2575 h 2988"/>
                <a:gd name="T100" fmla="*/ 240 w 2987"/>
                <a:gd name="T101" fmla="*/ 2335 h 2988"/>
                <a:gd name="T102" fmla="*/ 99 w 2987"/>
                <a:gd name="T103" fmla="*/ 2052 h 2988"/>
                <a:gd name="T104" fmla="*/ 18 w 2987"/>
                <a:gd name="T105" fmla="*/ 1729 h 2988"/>
                <a:gd name="T106" fmla="*/ 0 w 2987"/>
                <a:gd name="T107" fmla="*/ 1497 h 2988"/>
                <a:gd name="T108" fmla="*/ 14 w 2987"/>
                <a:gd name="T109" fmla="*/ 1268 h 2988"/>
                <a:gd name="T110" fmla="*/ 93 w 2987"/>
                <a:gd name="T111" fmla="*/ 954 h 2988"/>
                <a:gd name="T112" fmla="*/ 246 w 2987"/>
                <a:gd name="T113" fmla="*/ 660 h 2988"/>
                <a:gd name="T114" fmla="*/ 461 w 2987"/>
                <a:gd name="T115" fmla="*/ 410 h 2988"/>
                <a:gd name="T116" fmla="*/ 726 w 2987"/>
                <a:gd name="T117" fmla="*/ 212 h 2988"/>
                <a:gd name="T118" fmla="*/ 1036 w 2987"/>
                <a:gd name="T119" fmla="*/ 73 h 2988"/>
                <a:gd name="T120" fmla="*/ 1376 w 2987"/>
                <a:gd name="T121" fmla="*/ 5 h 2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87" h="2988">
                  <a:moveTo>
                    <a:pt x="1493" y="166"/>
                  </a:moveTo>
                  <a:lnTo>
                    <a:pt x="1475" y="168"/>
                  </a:lnTo>
                  <a:lnTo>
                    <a:pt x="1373" y="172"/>
                  </a:lnTo>
                  <a:lnTo>
                    <a:pt x="1272" y="186"/>
                  </a:lnTo>
                  <a:lnTo>
                    <a:pt x="1173" y="206"/>
                  </a:lnTo>
                  <a:lnTo>
                    <a:pt x="1077" y="232"/>
                  </a:lnTo>
                  <a:lnTo>
                    <a:pt x="986" y="265"/>
                  </a:lnTo>
                  <a:lnTo>
                    <a:pt x="896" y="305"/>
                  </a:lnTo>
                  <a:lnTo>
                    <a:pt x="844" y="334"/>
                  </a:lnTo>
                  <a:lnTo>
                    <a:pt x="793" y="363"/>
                  </a:lnTo>
                  <a:lnTo>
                    <a:pt x="709" y="419"/>
                  </a:lnTo>
                  <a:lnTo>
                    <a:pt x="632" y="483"/>
                  </a:lnTo>
                  <a:lnTo>
                    <a:pt x="557" y="552"/>
                  </a:lnTo>
                  <a:lnTo>
                    <a:pt x="488" y="627"/>
                  </a:lnTo>
                  <a:lnTo>
                    <a:pt x="426" y="706"/>
                  </a:lnTo>
                  <a:lnTo>
                    <a:pt x="368" y="790"/>
                  </a:lnTo>
                  <a:lnTo>
                    <a:pt x="317" y="880"/>
                  </a:lnTo>
                  <a:lnTo>
                    <a:pt x="273" y="974"/>
                  </a:lnTo>
                  <a:lnTo>
                    <a:pt x="235" y="1072"/>
                  </a:lnTo>
                  <a:lnTo>
                    <a:pt x="204" y="1174"/>
                  </a:lnTo>
                  <a:lnTo>
                    <a:pt x="189" y="1253"/>
                  </a:lnTo>
                  <a:lnTo>
                    <a:pt x="177" y="1335"/>
                  </a:lnTo>
                  <a:lnTo>
                    <a:pt x="171" y="1419"/>
                  </a:lnTo>
                  <a:lnTo>
                    <a:pt x="169" y="1505"/>
                  </a:lnTo>
                  <a:lnTo>
                    <a:pt x="174" y="1608"/>
                  </a:lnTo>
                  <a:lnTo>
                    <a:pt x="186" y="1709"/>
                  </a:lnTo>
                  <a:lnTo>
                    <a:pt x="204" y="1806"/>
                  </a:lnTo>
                  <a:lnTo>
                    <a:pt x="233" y="1907"/>
                  </a:lnTo>
                  <a:lnTo>
                    <a:pt x="269" y="2005"/>
                  </a:lnTo>
                  <a:lnTo>
                    <a:pt x="311" y="2098"/>
                  </a:lnTo>
                  <a:lnTo>
                    <a:pt x="360" y="2188"/>
                  </a:lnTo>
                  <a:lnTo>
                    <a:pt x="415" y="2273"/>
                  </a:lnTo>
                  <a:lnTo>
                    <a:pt x="476" y="2354"/>
                  </a:lnTo>
                  <a:lnTo>
                    <a:pt x="537" y="2422"/>
                  </a:lnTo>
                  <a:lnTo>
                    <a:pt x="603" y="2486"/>
                  </a:lnTo>
                  <a:lnTo>
                    <a:pt x="673" y="2546"/>
                  </a:lnTo>
                  <a:lnTo>
                    <a:pt x="748" y="2601"/>
                  </a:lnTo>
                  <a:lnTo>
                    <a:pt x="825" y="2649"/>
                  </a:lnTo>
                  <a:lnTo>
                    <a:pt x="909" y="2694"/>
                  </a:lnTo>
                  <a:lnTo>
                    <a:pt x="996" y="2730"/>
                  </a:lnTo>
                  <a:lnTo>
                    <a:pt x="1088" y="2762"/>
                  </a:lnTo>
                  <a:lnTo>
                    <a:pt x="1182" y="2787"/>
                  </a:lnTo>
                  <a:lnTo>
                    <a:pt x="1281" y="2805"/>
                  </a:lnTo>
                  <a:lnTo>
                    <a:pt x="1384" y="2817"/>
                  </a:lnTo>
                  <a:lnTo>
                    <a:pt x="1490" y="2822"/>
                  </a:lnTo>
                  <a:lnTo>
                    <a:pt x="1493" y="2822"/>
                  </a:lnTo>
                  <a:lnTo>
                    <a:pt x="1498" y="2822"/>
                  </a:lnTo>
                  <a:lnTo>
                    <a:pt x="1603" y="2817"/>
                  </a:lnTo>
                  <a:lnTo>
                    <a:pt x="1706" y="2805"/>
                  </a:lnTo>
                  <a:lnTo>
                    <a:pt x="1805" y="2787"/>
                  </a:lnTo>
                  <a:lnTo>
                    <a:pt x="1899" y="2762"/>
                  </a:lnTo>
                  <a:lnTo>
                    <a:pt x="1991" y="2730"/>
                  </a:lnTo>
                  <a:lnTo>
                    <a:pt x="2078" y="2694"/>
                  </a:lnTo>
                  <a:lnTo>
                    <a:pt x="2162" y="2649"/>
                  </a:lnTo>
                  <a:lnTo>
                    <a:pt x="2241" y="2601"/>
                  </a:lnTo>
                  <a:lnTo>
                    <a:pt x="2314" y="2546"/>
                  </a:lnTo>
                  <a:lnTo>
                    <a:pt x="2384" y="2486"/>
                  </a:lnTo>
                  <a:lnTo>
                    <a:pt x="2450" y="2422"/>
                  </a:lnTo>
                  <a:lnTo>
                    <a:pt x="2511" y="2354"/>
                  </a:lnTo>
                  <a:lnTo>
                    <a:pt x="2572" y="2273"/>
                  </a:lnTo>
                  <a:lnTo>
                    <a:pt x="2627" y="2188"/>
                  </a:lnTo>
                  <a:lnTo>
                    <a:pt x="2676" y="2098"/>
                  </a:lnTo>
                  <a:lnTo>
                    <a:pt x="2718" y="2005"/>
                  </a:lnTo>
                  <a:lnTo>
                    <a:pt x="2755" y="1907"/>
                  </a:lnTo>
                  <a:lnTo>
                    <a:pt x="2784" y="1806"/>
                  </a:lnTo>
                  <a:lnTo>
                    <a:pt x="2801" y="1709"/>
                  </a:lnTo>
                  <a:lnTo>
                    <a:pt x="2813" y="1608"/>
                  </a:lnTo>
                  <a:lnTo>
                    <a:pt x="2818" y="1505"/>
                  </a:lnTo>
                  <a:lnTo>
                    <a:pt x="2816" y="1419"/>
                  </a:lnTo>
                  <a:lnTo>
                    <a:pt x="2810" y="1335"/>
                  </a:lnTo>
                  <a:lnTo>
                    <a:pt x="2798" y="1253"/>
                  </a:lnTo>
                  <a:lnTo>
                    <a:pt x="2782" y="1174"/>
                  </a:lnTo>
                  <a:lnTo>
                    <a:pt x="2752" y="1072"/>
                  </a:lnTo>
                  <a:lnTo>
                    <a:pt x="2714" y="974"/>
                  </a:lnTo>
                  <a:lnTo>
                    <a:pt x="2670" y="880"/>
                  </a:lnTo>
                  <a:lnTo>
                    <a:pt x="2619" y="790"/>
                  </a:lnTo>
                  <a:lnTo>
                    <a:pt x="2561" y="706"/>
                  </a:lnTo>
                  <a:lnTo>
                    <a:pt x="2499" y="627"/>
                  </a:lnTo>
                  <a:lnTo>
                    <a:pt x="2430" y="552"/>
                  </a:lnTo>
                  <a:lnTo>
                    <a:pt x="2357" y="483"/>
                  </a:lnTo>
                  <a:lnTo>
                    <a:pt x="2278" y="419"/>
                  </a:lnTo>
                  <a:lnTo>
                    <a:pt x="2194" y="363"/>
                  </a:lnTo>
                  <a:lnTo>
                    <a:pt x="2143" y="334"/>
                  </a:lnTo>
                  <a:lnTo>
                    <a:pt x="2091" y="305"/>
                  </a:lnTo>
                  <a:lnTo>
                    <a:pt x="2003" y="265"/>
                  </a:lnTo>
                  <a:lnTo>
                    <a:pt x="1910" y="232"/>
                  </a:lnTo>
                  <a:lnTo>
                    <a:pt x="1814" y="206"/>
                  </a:lnTo>
                  <a:lnTo>
                    <a:pt x="1715" y="186"/>
                  </a:lnTo>
                  <a:lnTo>
                    <a:pt x="1614" y="172"/>
                  </a:lnTo>
                  <a:lnTo>
                    <a:pt x="1512" y="168"/>
                  </a:lnTo>
                  <a:lnTo>
                    <a:pt x="1493" y="166"/>
                  </a:lnTo>
                  <a:close/>
                  <a:moveTo>
                    <a:pt x="1493" y="0"/>
                  </a:moveTo>
                  <a:lnTo>
                    <a:pt x="1611" y="5"/>
                  </a:lnTo>
                  <a:lnTo>
                    <a:pt x="1727" y="17"/>
                  </a:lnTo>
                  <a:lnTo>
                    <a:pt x="1841" y="41"/>
                  </a:lnTo>
                  <a:lnTo>
                    <a:pt x="1951" y="73"/>
                  </a:lnTo>
                  <a:lnTo>
                    <a:pt x="2059" y="114"/>
                  </a:lnTo>
                  <a:lnTo>
                    <a:pt x="2163" y="160"/>
                  </a:lnTo>
                  <a:lnTo>
                    <a:pt x="2261" y="212"/>
                  </a:lnTo>
                  <a:lnTo>
                    <a:pt x="2355" y="271"/>
                  </a:lnTo>
                  <a:lnTo>
                    <a:pt x="2444" y="337"/>
                  </a:lnTo>
                  <a:lnTo>
                    <a:pt x="2528" y="410"/>
                  </a:lnTo>
                  <a:lnTo>
                    <a:pt x="2604" y="488"/>
                  </a:lnTo>
                  <a:lnTo>
                    <a:pt x="2676" y="572"/>
                  </a:lnTo>
                  <a:lnTo>
                    <a:pt x="2741" y="660"/>
                  </a:lnTo>
                  <a:lnTo>
                    <a:pt x="2799" y="753"/>
                  </a:lnTo>
                  <a:lnTo>
                    <a:pt x="2850" y="852"/>
                  </a:lnTo>
                  <a:lnTo>
                    <a:pt x="2894" y="954"/>
                  </a:lnTo>
                  <a:lnTo>
                    <a:pt x="2929" y="1061"/>
                  </a:lnTo>
                  <a:lnTo>
                    <a:pt x="2956" y="1172"/>
                  </a:lnTo>
                  <a:lnTo>
                    <a:pt x="2973" y="1268"/>
                  </a:lnTo>
                  <a:lnTo>
                    <a:pt x="2984" y="1366"/>
                  </a:lnTo>
                  <a:lnTo>
                    <a:pt x="2987" y="1463"/>
                  </a:lnTo>
                  <a:lnTo>
                    <a:pt x="2987" y="1497"/>
                  </a:lnTo>
                  <a:lnTo>
                    <a:pt x="2985" y="1546"/>
                  </a:lnTo>
                  <a:lnTo>
                    <a:pt x="2979" y="1639"/>
                  </a:lnTo>
                  <a:lnTo>
                    <a:pt x="2969" y="1729"/>
                  </a:lnTo>
                  <a:lnTo>
                    <a:pt x="2949" y="1842"/>
                  </a:lnTo>
                  <a:lnTo>
                    <a:pt x="2921" y="1948"/>
                  </a:lnTo>
                  <a:lnTo>
                    <a:pt x="2888" y="2052"/>
                  </a:lnTo>
                  <a:lnTo>
                    <a:pt x="2848" y="2151"/>
                  </a:lnTo>
                  <a:lnTo>
                    <a:pt x="2801" y="2245"/>
                  </a:lnTo>
                  <a:lnTo>
                    <a:pt x="2747" y="2335"/>
                  </a:lnTo>
                  <a:lnTo>
                    <a:pt x="2689" y="2421"/>
                  </a:lnTo>
                  <a:lnTo>
                    <a:pt x="2624" y="2500"/>
                  </a:lnTo>
                  <a:lnTo>
                    <a:pt x="2554" y="2575"/>
                  </a:lnTo>
                  <a:lnTo>
                    <a:pt x="2477" y="2643"/>
                  </a:lnTo>
                  <a:lnTo>
                    <a:pt x="2397" y="2707"/>
                  </a:lnTo>
                  <a:lnTo>
                    <a:pt x="2311" y="2765"/>
                  </a:lnTo>
                  <a:lnTo>
                    <a:pt x="2220" y="2816"/>
                  </a:lnTo>
                  <a:lnTo>
                    <a:pt x="2123" y="2861"/>
                  </a:lnTo>
                  <a:lnTo>
                    <a:pt x="2024" y="2899"/>
                  </a:lnTo>
                  <a:lnTo>
                    <a:pt x="1925" y="2931"/>
                  </a:lnTo>
                  <a:lnTo>
                    <a:pt x="1821" y="2957"/>
                  </a:lnTo>
                  <a:lnTo>
                    <a:pt x="1716" y="2976"/>
                  </a:lnTo>
                  <a:lnTo>
                    <a:pt x="1608" y="2986"/>
                  </a:lnTo>
                  <a:lnTo>
                    <a:pt x="1497" y="2988"/>
                  </a:lnTo>
                  <a:lnTo>
                    <a:pt x="1493" y="2988"/>
                  </a:lnTo>
                  <a:lnTo>
                    <a:pt x="1492" y="2988"/>
                  </a:lnTo>
                  <a:lnTo>
                    <a:pt x="1381" y="2986"/>
                  </a:lnTo>
                  <a:lnTo>
                    <a:pt x="1271" y="2976"/>
                  </a:lnTo>
                  <a:lnTo>
                    <a:pt x="1166" y="2957"/>
                  </a:lnTo>
                  <a:lnTo>
                    <a:pt x="1062" y="2931"/>
                  </a:lnTo>
                  <a:lnTo>
                    <a:pt x="963" y="2899"/>
                  </a:lnTo>
                  <a:lnTo>
                    <a:pt x="863" y="2861"/>
                  </a:lnTo>
                  <a:lnTo>
                    <a:pt x="767" y="2816"/>
                  </a:lnTo>
                  <a:lnTo>
                    <a:pt x="677" y="2765"/>
                  </a:lnTo>
                  <a:lnTo>
                    <a:pt x="590" y="2707"/>
                  </a:lnTo>
                  <a:lnTo>
                    <a:pt x="510" y="2643"/>
                  </a:lnTo>
                  <a:lnTo>
                    <a:pt x="433" y="2575"/>
                  </a:lnTo>
                  <a:lnTo>
                    <a:pt x="363" y="2500"/>
                  </a:lnTo>
                  <a:lnTo>
                    <a:pt x="299" y="2421"/>
                  </a:lnTo>
                  <a:lnTo>
                    <a:pt x="240" y="2335"/>
                  </a:lnTo>
                  <a:lnTo>
                    <a:pt x="186" y="2245"/>
                  </a:lnTo>
                  <a:lnTo>
                    <a:pt x="140" y="2151"/>
                  </a:lnTo>
                  <a:lnTo>
                    <a:pt x="99" y="2052"/>
                  </a:lnTo>
                  <a:lnTo>
                    <a:pt x="66" y="1948"/>
                  </a:lnTo>
                  <a:lnTo>
                    <a:pt x="38" y="1842"/>
                  </a:lnTo>
                  <a:lnTo>
                    <a:pt x="18" y="1729"/>
                  </a:lnTo>
                  <a:lnTo>
                    <a:pt x="8" y="1639"/>
                  </a:lnTo>
                  <a:lnTo>
                    <a:pt x="2" y="1546"/>
                  </a:lnTo>
                  <a:lnTo>
                    <a:pt x="0" y="1497"/>
                  </a:lnTo>
                  <a:lnTo>
                    <a:pt x="0" y="1463"/>
                  </a:lnTo>
                  <a:lnTo>
                    <a:pt x="3" y="1366"/>
                  </a:lnTo>
                  <a:lnTo>
                    <a:pt x="14" y="1268"/>
                  </a:lnTo>
                  <a:lnTo>
                    <a:pt x="31" y="1172"/>
                  </a:lnTo>
                  <a:lnTo>
                    <a:pt x="58" y="1061"/>
                  </a:lnTo>
                  <a:lnTo>
                    <a:pt x="93" y="954"/>
                  </a:lnTo>
                  <a:lnTo>
                    <a:pt x="137" y="852"/>
                  </a:lnTo>
                  <a:lnTo>
                    <a:pt x="188" y="753"/>
                  </a:lnTo>
                  <a:lnTo>
                    <a:pt x="246" y="660"/>
                  </a:lnTo>
                  <a:lnTo>
                    <a:pt x="311" y="572"/>
                  </a:lnTo>
                  <a:lnTo>
                    <a:pt x="383" y="488"/>
                  </a:lnTo>
                  <a:lnTo>
                    <a:pt x="461" y="410"/>
                  </a:lnTo>
                  <a:lnTo>
                    <a:pt x="543" y="337"/>
                  </a:lnTo>
                  <a:lnTo>
                    <a:pt x="632" y="271"/>
                  </a:lnTo>
                  <a:lnTo>
                    <a:pt x="726" y="212"/>
                  </a:lnTo>
                  <a:lnTo>
                    <a:pt x="824" y="160"/>
                  </a:lnTo>
                  <a:lnTo>
                    <a:pt x="928" y="114"/>
                  </a:lnTo>
                  <a:lnTo>
                    <a:pt x="1036" y="73"/>
                  </a:lnTo>
                  <a:lnTo>
                    <a:pt x="1147" y="41"/>
                  </a:lnTo>
                  <a:lnTo>
                    <a:pt x="1260" y="17"/>
                  </a:lnTo>
                  <a:lnTo>
                    <a:pt x="1376" y="5"/>
                  </a:lnTo>
                  <a:lnTo>
                    <a:pt x="14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grpSp>
    </p:spTree>
    <p:extLst>
      <p:ext uri="{BB962C8B-B14F-4D97-AF65-F5344CB8AC3E}">
        <p14:creationId xmlns:p14="http://schemas.microsoft.com/office/powerpoint/2010/main" val="411211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1000"/>
                                        <p:tgtEl>
                                          <p:spTgt spid="42"/>
                                        </p:tgtEl>
                                      </p:cBhvr>
                                    </p:animEffect>
                                    <p:anim calcmode="lin" valueType="num">
                                      <p:cBhvr>
                                        <p:cTn id="41" dur="1000" fill="hold"/>
                                        <p:tgtEl>
                                          <p:spTgt spid="42"/>
                                        </p:tgtEl>
                                        <p:attrNameLst>
                                          <p:attrName>ppt_x</p:attrName>
                                        </p:attrNameLst>
                                      </p:cBhvr>
                                      <p:tavLst>
                                        <p:tav tm="0">
                                          <p:val>
                                            <p:strVal val="#ppt_x"/>
                                          </p:val>
                                        </p:tav>
                                        <p:tav tm="100000">
                                          <p:val>
                                            <p:strVal val="#ppt_x"/>
                                          </p:val>
                                        </p:tav>
                                      </p:tavLst>
                                    </p:anim>
                                    <p:anim calcmode="lin" valueType="num">
                                      <p:cBhvr>
                                        <p:cTn id="42" dur="1000" fill="hold"/>
                                        <p:tgtEl>
                                          <p:spTgt spid="42"/>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0"/>
                                        <p:tgtEl>
                                          <p:spTgt spid="35"/>
                                        </p:tgtEl>
                                      </p:cBhvr>
                                    </p:animEffect>
                                    <p:anim calcmode="lin" valueType="num">
                                      <p:cBhvr>
                                        <p:cTn id="46" dur="1000" fill="hold"/>
                                        <p:tgtEl>
                                          <p:spTgt spid="35"/>
                                        </p:tgtEl>
                                        <p:attrNameLst>
                                          <p:attrName>ppt_x</p:attrName>
                                        </p:attrNameLst>
                                      </p:cBhvr>
                                      <p:tavLst>
                                        <p:tav tm="0">
                                          <p:val>
                                            <p:strVal val="#ppt_x"/>
                                          </p:val>
                                        </p:tav>
                                        <p:tav tm="100000">
                                          <p:val>
                                            <p:strVal val="#ppt_x"/>
                                          </p:val>
                                        </p:tav>
                                      </p:tavLst>
                                    </p:anim>
                                    <p:anim calcmode="lin" valueType="num">
                                      <p:cBhvr>
                                        <p:cTn id="47" dur="1000" fill="hold"/>
                                        <p:tgtEl>
                                          <p:spTgt spid="3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1000"/>
                                        <p:tgtEl>
                                          <p:spTgt spid="30"/>
                                        </p:tgtEl>
                                      </p:cBhvr>
                                    </p:animEffect>
                                    <p:anim calcmode="lin" valueType="num">
                                      <p:cBhvr>
                                        <p:cTn id="61" dur="1000" fill="hold"/>
                                        <p:tgtEl>
                                          <p:spTgt spid="30"/>
                                        </p:tgtEl>
                                        <p:attrNameLst>
                                          <p:attrName>ppt_x</p:attrName>
                                        </p:attrNameLst>
                                      </p:cBhvr>
                                      <p:tavLst>
                                        <p:tav tm="0">
                                          <p:val>
                                            <p:strVal val="#ppt_x"/>
                                          </p:val>
                                        </p:tav>
                                        <p:tav tm="100000">
                                          <p:val>
                                            <p:strVal val="#ppt_x"/>
                                          </p:val>
                                        </p:tav>
                                      </p:tavLst>
                                    </p:anim>
                                    <p:anim calcmode="lin" valueType="num">
                                      <p:cBhvr>
                                        <p:cTn id="6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500" fill="hold"/>
                                        <p:tgtEl>
                                          <p:spTgt spid="28"/>
                                        </p:tgtEl>
                                        <p:attrNameLst>
                                          <p:attrName>ppt_x</p:attrName>
                                        </p:attrNameLst>
                                      </p:cBhvr>
                                      <p:tavLst>
                                        <p:tav tm="0">
                                          <p:val>
                                            <p:strVal val="#ppt_x"/>
                                          </p:val>
                                        </p:tav>
                                        <p:tav tm="100000">
                                          <p:val>
                                            <p:strVal val="#ppt_x"/>
                                          </p:val>
                                        </p:tav>
                                      </p:tavLst>
                                    </p:anim>
                                    <p:anim calcmode="lin" valueType="num">
                                      <p:cBhvr additive="base">
                                        <p:cTn id="6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9" grpId="0" animBg="1"/>
      <p:bldP spid="25" grpId="0" animBg="1"/>
      <p:bldP spid="26" grpId="0" animBg="1"/>
      <p:bldP spid="27" grpId="0"/>
      <p:bldP spid="28" grpId="0"/>
      <p:bldP spid="31" grpId="0"/>
      <p:bldP spid="32" grpId="0"/>
      <p:bldP spid="34" grpId="0" animBg="1"/>
      <p:bldP spid="35" grpId="0" animBg="1"/>
      <p:bldP spid="4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768936"/>
            <a:ext cx="24384000" cy="42655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a:endParaRPr lang="en-US"/>
          </a:p>
        </p:txBody>
      </p:sp>
      <p:sp>
        <p:nvSpPr>
          <p:cNvPr id="7" name="Oval 6"/>
          <p:cNvSpPr/>
          <p:nvPr/>
        </p:nvSpPr>
        <p:spPr>
          <a:xfrm>
            <a:off x="19752840" y="4518248"/>
            <a:ext cx="4572000" cy="4572000"/>
          </a:xfrm>
          <a:prstGeom prst="ellipse">
            <a:avLst/>
          </a:prstGeom>
          <a:solidFill>
            <a:schemeClr val="accent4">
              <a:lumMod val="60000"/>
              <a:lumOff val="40000"/>
              <a:alpha val="70000"/>
            </a:schemeClr>
          </a:solidFill>
          <a:ln>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a:endParaRPr lang="en-US"/>
          </a:p>
        </p:txBody>
      </p:sp>
      <p:sp>
        <p:nvSpPr>
          <p:cNvPr id="8" name="Oval 7"/>
          <p:cNvSpPr/>
          <p:nvPr/>
        </p:nvSpPr>
        <p:spPr>
          <a:xfrm>
            <a:off x="20229827" y="4975448"/>
            <a:ext cx="3657600" cy="365760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algn="ctr"/>
            <a:endParaRPr lang="en-US"/>
          </a:p>
        </p:txBody>
      </p:sp>
      <p:sp>
        <p:nvSpPr>
          <p:cNvPr id="9" name="Rectangle 8"/>
          <p:cNvSpPr/>
          <p:nvPr/>
        </p:nvSpPr>
        <p:spPr>
          <a:xfrm>
            <a:off x="886745" y="6930009"/>
            <a:ext cx="18146018" cy="3877986"/>
          </a:xfrm>
          <a:prstGeom prst="rect">
            <a:avLst/>
          </a:prstGeom>
        </p:spPr>
        <p:txBody>
          <a:bodyPr wrap="square" lIns="182880" tIns="91440" rIns="182880" bIns="91440">
            <a:spAutoFit/>
          </a:bodyPr>
          <a:lstStyle/>
          <a:p>
            <a:r>
              <a:rPr lang="en-US" sz="4000" dirty="0" err="1">
                <a:solidFill>
                  <a:schemeClr val="bg1"/>
                </a:solidFill>
                <a:latin typeface="Arial" panose="020B0604020202020204" pitchFamily="34" charset="0"/>
                <a:cs typeface="Arial" panose="020B0604020202020204" pitchFamily="34" charset="0"/>
              </a:rPr>
              <a:t>Undang</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undang</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pasar</a:t>
            </a:r>
            <a:r>
              <a:rPr lang="en-US" sz="4000" dirty="0">
                <a:solidFill>
                  <a:schemeClr val="bg1"/>
                </a:solidFill>
                <a:latin typeface="Arial" panose="020B0604020202020204" pitchFamily="34" charset="0"/>
                <a:cs typeface="Arial" panose="020B0604020202020204" pitchFamily="34" charset="0"/>
              </a:rPr>
              <a:t> modal </a:t>
            </a:r>
            <a:r>
              <a:rPr lang="en-US" sz="4000" dirty="0" err="1">
                <a:solidFill>
                  <a:schemeClr val="bg1"/>
                </a:solidFill>
                <a:latin typeface="Arial" panose="020B0604020202020204" pitchFamily="34" charset="0"/>
                <a:cs typeface="Arial" panose="020B0604020202020204" pitchFamily="34" charset="0"/>
              </a:rPr>
              <a:t>mengatur</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kewajiban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dan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tanggung</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jawab</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manajer</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investasi</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reksadana</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Pada</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undang</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undang</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ini</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dinyatakan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bahwa</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manajer</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investasi</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reksadana</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terbuka</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berbentuk</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perseroan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dan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kontrak</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investasi</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kolektif</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berkewajiban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untuk</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menghitung</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nilai</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pasar</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wajar</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dari</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efek</a:t>
            </a:r>
            <a:r>
              <a:rPr lang="en-US" sz="4000" dirty="0">
                <a:solidFill>
                  <a:schemeClr val="bg1"/>
                </a:solidFill>
                <a:latin typeface="Arial" panose="020B0604020202020204" pitchFamily="34" charset="0"/>
                <a:cs typeface="Arial" panose="020B0604020202020204" pitchFamily="34" charset="0"/>
              </a:rPr>
              <a:t> yang </a:t>
            </a:r>
            <a:r>
              <a:rPr lang="en-US" sz="4000" dirty="0" err="1">
                <a:solidFill>
                  <a:schemeClr val="bg1"/>
                </a:solidFill>
                <a:latin typeface="Arial" panose="020B0604020202020204" pitchFamily="34" charset="0"/>
                <a:cs typeface="Arial" panose="020B0604020202020204" pitchFamily="34" charset="0"/>
              </a:rPr>
              <a:t>terdapat</a:t>
            </a:r>
            <a:r>
              <a:rPr lang="en-US" sz="4000" dirty="0">
                <a:solidFill>
                  <a:schemeClr val="bg1"/>
                </a:solidFill>
                <a:latin typeface="Arial" panose="020B0604020202020204" pitchFamily="34" charset="0"/>
                <a:cs typeface="Arial" panose="020B0604020202020204" pitchFamily="34" charset="0"/>
              </a:rPr>
              <a:t> di </a:t>
            </a:r>
            <a:r>
              <a:rPr lang="en-US" sz="4000" dirty="0" err="1">
                <a:solidFill>
                  <a:schemeClr val="bg1"/>
                </a:solidFill>
                <a:latin typeface="Arial" panose="020B0604020202020204" pitchFamily="34" charset="0"/>
                <a:cs typeface="Arial" panose="020B0604020202020204" pitchFamily="34" charset="0"/>
              </a:rPr>
              <a:t>dalam</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portofolio</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reksadana</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setiap</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hari</a:t>
            </a:r>
            <a:r>
              <a:rPr lang="en-US" sz="4000" dirty="0">
                <a:solidFill>
                  <a:schemeClr val="bg1"/>
                </a:solidFill>
                <a:latin typeface="Arial" panose="020B0604020202020204" pitchFamily="34" charset="0"/>
                <a:cs typeface="Arial" panose="020B0604020202020204" pitchFamily="34" charset="0"/>
              </a:rPr>
              <a:t> bursa </a:t>
            </a:r>
            <a:r>
              <a:rPr lang="en-US" sz="4000" dirty="0" err="1">
                <a:solidFill>
                  <a:schemeClr val="bg1"/>
                </a:solidFill>
                <a:latin typeface="Arial" panose="020B0604020202020204" pitchFamily="34" charset="0"/>
                <a:cs typeface="Arial" panose="020B0604020202020204" pitchFamily="34" charset="0"/>
              </a:rPr>
              <a:t>dengan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berdasarkan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kepada</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ketentuan</a:t>
            </a:r>
            <a:r>
              <a:rPr lang="en-US" sz="4000" dirty="0">
                <a:solidFill>
                  <a:schemeClr val="bg1"/>
                </a:solidFill>
                <a:latin typeface="Arial" panose="020B0604020202020204" pitchFamily="34" charset="0"/>
                <a:cs typeface="Arial" panose="020B0604020202020204" pitchFamily="34" charset="0"/>
              </a:rPr>
              <a:t> yang </a:t>
            </a:r>
            <a:r>
              <a:rPr lang="en-US" sz="4000" dirty="0" err="1">
                <a:solidFill>
                  <a:schemeClr val="bg1"/>
                </a:solidFill>
                <a:latin typeface="Arial" panose="020B0604020202020204" pitchFamily="34" charset="0"/>
                <a:cs typeface="Arial" panose="020B0604020202020204" pitchFamily="34" charset="0"/>
              </a:rPr>
              <a:t>ditetapkan</a:t>
            </a:r>
            <a:r>
              <a:rPr lang="en-US" sz="4000" dirty="0">
                <a:solidFill>
                  <a:schemeClr val="bg1"/>
                </a:solidFill>
                <a:latin typeface="Arial" panose="020B0604020202020204" pitchFamily="34" charset="0"/>
                <a:cs typeface="Arial" panose="020B0604020202020204" pitchFamily="34" charset="0"/>
              </a:rPr>
              <a:t> </a:t>
            </a:r>
            <a:r>
              <a:rPr lang="en-US" sz="4000" dirty="0" err="1">
                <a:solidFill>
                  <a:schemeClr val="bg1"/>
                </a:solidFill>
                <a:latin typeface="Arial" panose="020B0604020202020204" pitchFamily="34" charset="0"/>
                <a:cs typeface="Arial" panose="020B0604020202020204" pitchFamily="34" charset="0"/>
              </a:rPr>
              <a:t>oleh</a:t>
            </a:r>
            <a:r>
              <a:rPr lang="en-US" sz="4000" dirty="0">
                <a:solidFill>
                  <a:schemeClr val="bg1"/>
                </a:solidFill>
                <a:latin typeface="Arial" panose="020B0604020202020204" pitchFamily="34" charset="0"/>
                <a:cs typeface="Arial" panose="020B0604020202020204" pitchFamily="34" charset="0"/>
              </a:rPr>
              <a:t> </a:t>
            </a:r>
            <a:r>
              <a:rPr lang="en-US" sz="4000" dirty="0" smtClean="0">
                <a:solidFill>
                  <a:schemeClr val="bg1"/>
                </a:solidFill>
                <a:latin typeface="Arial" panose="020B0604020202020204" pitchFamily="34" charset="0"/>
                <a:cs typeface="Arial" panose="020B0604020202020204" pitchFamily="34" charset="0"/>
              </a:rPr>
              <a:t>OJK.</a:t>
            </a:r>
            <a:endParaRPr lang="en-US" sz="4000" dirty="0">
              <a:solidFill>
                <a:schemeClr val="bg1"/>
              </a:solidFill>
              <a:latin typeface="Arial" panose="020B0604020202020204" pitchFamily="34" charset="0"/>
              <a:cs typeface="Arial" panose="020B0604020202020204" pitchFamily="34" charset="0"/>
            </a:endParaRPr>
          </a:p>
        </p:txBody>
      </p:sp>
      <p:grpSp>
        <p:nvGrpSpPr>
          <p:cNvPr id="12" name="Group 4"/>
          <p:cNvGrpSpPr>
            <a:grpSpLocks noChangeAspect="1"/>
          </p:cNvGrpSpPr>
          <p:nvPr/>
        </p:nvGrpSpPr>
        <p:grpSpPr bwMode="auto">
          <a:xfrm>
            <a:off x="21123365" y="5753980"/>
            <a:ext cx="1870524" cy="2100536"/>
            <a:chOff x="2469" y="616"/>
            <a:chExt cx="1415" cy="1589"/>
          </a:xfrm>
          <a:solidFill>
            <a:schemeClr val="bg1"/>
          </a:solidFill>
        </p:grpSpPr>
        <p:sp>
          <p:nvSpPr>
            <p:cNvPr id="15" name="Freeform 6"/>
            <p:cNvSpPr>
              <a:spLocks noEditPoints="1"/>
            </p:cNvSpPr>
            <p:nvPr/>
          </p:nvSpPr>
          <p:spPr bwMode="auto">
            <a:xfrm>
              <a:off x="2469" y="616"/>
              <a:ext cx="422" cy="1589"/>
            </a:xfrm>
            <a:custGeom>
              <a:avLst/>
              <a:gdLst>
                <a:gd name="T0" fmla="*/ 422 w 843"/>
                <a:gd name="T1" fmla="*/ 2476 h 3178"/>
                <a:gd name="T2" fmla="*/ 388 w 843"/>
                <a:gd name="T3" fmla="*/ 2478 h 3178"/>
                <a:gd name="T4" fmla="*/ 357 w 843"/>
                <a:gd name="T5" fmla="*/ 2486 h 3178"/>
                <a:gd name="T6" fmla="*/ 328 w 843"/>
                <a:gd name="T7" fmla="*/ 2499 h 3178"/>
                <a:gd name="T8" fmla="*/ 301 w 843"/>
                <a:gd name="T9" fmla="*/ 2515 h 3178"/>
                <a:gd name="T10" fmla="*/ 278 w 843"/>
                <a:gd name="T11" fmla="*/ 2535 h 3178"/>
                <a:gd name="T12" fmla="*/ 257 w 843"/>
                <a:gd name="T13" fmla="*/ 2558 h 3178"/>
                <a:gd name="T14" fmla="*/ 240 w 843"/>
                <a:gd name="T15" fmla="*/ 2585 h 3178"/>
                <a:gd name="T16" fmla="*/ 228 w 843"/>
                <a:gd name="T17" fmla="*/ 2614 h 3178"/>
                <a:gd name="T18" fmla="*/ 221 w 843"/>
                <a:gd name="T19" fmla="*/ 2645 h 3178"/>
                <a:gd name="T20" fmla="*/ 218 w 843"/>
                <a:gd name="T21" fmla="*/ 2678 h 3178"/>
                <a:gd name="T22" fmla="*/ 221 w 843"/>
                <a:gd name="T23" fmla="*/ 2711 h 3178"/>
                <a:gd name="T24" fmla="*/ 228 w 843"/>
                <a:gd name="T25" fmla="*/ 2742 h 3178"/>
                <a:gd name="T26" fmla="*/ 240 w 843"/>
                <a:gd name="T27" fmla="*/ 2771 h 3178"/>
                <a:gd name="T28" fmla="*/ 257 w 843"/>
                <a:gd name="T29" fmla="*/ 2797 h 3178"/>
                <a:gd name="T30" fmla="*/ 278 w 843"/>
                <a:gd name="T31" fmla="*/ 2821 h 3178"/>
                <a:gd name="T32" fmla="*/ 301 w 843"/>
                <a:gd name="T33" fmla="*/ 2842 h 3178"/>
                <a:gd name="T34" fmla="*/ 328 w 843"/>
                <a:gd name="T35" fmla="*/ 2858 h 3178"/>
                <a:gd name="T36" fmla="*/ 357 w 843"/>
                <a:gd name="T37" fmla="*/ 2870 h 3178"/>
                <a:gd name="T38" fmla="*/ 388 w 843"/>
                <a:gd name="T39" fmla="*/ 2878 h 3178"/>
                <a:gd name="T40" fmla="*/ 422 w 843"/>
                <a:gd name="T41" fmla="*/ 2881 h 3178"/>
                <a:gd name="T42" fmla="*/ 455 w 843"/>
                <a:gd name="T43" fmla="*/ 2878 h 3178"/>
                <a:gd name="T44" fmla="*/ 486 w 843"/>
                <a:gd name="T45" fmla="*/ 2870 h 3178"/>
                <a:gd name="T46" fmla="*/ 515 w 843"/>
                <a:gd name="T47" fmla="*/ 2858 h 3178"/>
                <a:gd name="T48" fmla="*/ 542 w 843"/>
                <a:gd name="T49" fmla="*/ 2842 h 3178"/>
                <a:gd name="T50" fmla="*/ 566 w 843"/>
                <a:gd name="T51" fmla="*/ 2821 h 3178"/>
                <a:gd name="T52" fmla="*/ 587 w 843"/>
                <a:gd name="T53" fmla="*/ 2797 h 3178"/>
                <a:gd name="T54" fmla="*/ 604 w 843"/>
                <a:gd name="T55" fmla="*/ 2771 h 3178"/>
                <a:gd name="T56" fmla="*/ 616 w 843"/>
                <a:gd name="T57" fmla="*/ 2742 h 3178"/>
                <a:gd name="T58" fmla="*/ 623 w 843"/>
                <a:gd name="T59" fmla="*/ 2711 h 3178"/>
                <a:gd name="T60" fmla="*/ 627 w 843"/>
                <a:gd name="T61" fmla="*/ 2678 h 3178"/>
                <a:gd name="T62" fmla="*/ 623 w 843"/>
                <a:gd name="T63" fmla="*/ 2645 h 3178"/>
                <a:gd name="T64" fmla="*/ 616 w 843"/>
                <a:gd name="T65" fmla="*/ 2614 h 3178"/>
                <a:gd name="T66" fmla="*/ 604 w 843"/>
                <a:gd name="T67" fmla="*/ 2585 h 3178"/>
                <a:gd name="T68" fmla="*/ 587 w 843"/>
                <a:gd name="T69" fmla="*/ 2558 h 3178"/>
                <a:gd name="T70" fmla="*/ 566 w 843"/>
                <a:gd name="T71" fmla="*/ 2535 h 3178"/>
                <a:gd name="T72" fmla="*/ 542 w 843"/>
                <a:gd name="T73" fmla="*/ 2515 h 3178"/>
                <a:gd name="T74" fmla="*/ 515 w 843"/>
                <a:gd name="T75" fmla="*/ 2499 h 3178"/>
                <a:gd name="T76" fmla="*/ 486 w 843"/>
                <a:gd name="T77" fmla="*/ 2486 h 3178"/>
                <a:gd name="T78" fmla="*/ 455 w 843"/>
                <a:gd name="T79" fmla="*/ 2478 h 3178"/>
                <a:gd name="T80" fmla="*/ 422 w 843"/>
                <a:gd name="T81" fmla="*/ 2476 h 3178"/>
                <a:gd name="T82" fmla="*/ 218 w 843"/>
                <a:gd name="T83" fmla="*/ 1204 h 3178"/>
                <a:gd name="T84" fmla="*/ 218 w 843"/>
                <a:gd name="T85" fmla="*/ 1483 h 3178"/>
                <a:gd name="T86" fmla="*/ 627 w 843"/>
                <a:gd name="T87" fmla="*/ 1483 h 3178"/>
                <a:gd name="T88" fmla="*/ 627 w 843"/>
                <a:gd name="T89" fmla="*/ 1204 h 3178"/>
                <a:gd name="T90" fmla="*/ 218 w 843"/>
                <a:gd name="T91" fmla="*/ 1204 h 3178"/>
                <a:gd name="T92" fmla="*/ 218 w 843"/>
                <a:gd name="T93" fmla="*/ 297 h 3178"/>
                <a:gd name="T94" fmla="*/ 218 w 843"/>
                <a:gd name="T95" fmla="*/ 971 h 3178"/>
                <a:gd name="T96" fmla="*/ 627 w 843"/>
                <a:gd name="T97" fmla="*/ 971 h 3178"/>
                <a:gd name="T98" fmla="*/ 627 w 843"/>
                <a:gd name="T99" fmla="*/ 297 h 3178"/>
                <a:gd name="T100" fmla="*/ 218 w 843"/>
                <a:gd name="T101" fmla="*/ 297 h 3178"/>
                <a:gd name="T102" fmla="*/ 0 w 843"/>
                <a:gd name="T103" fmla="*/ 0 h 3178"/>
                <a:gd name="T104" fmla="*/ 843 w 843"/>
                <a:gd name="T105" fmla="*/ 0 h 3178"/>
                <a:gd name="T106" fmla="*/ 843 w 843"/>
                <a:gd name="T107" fmla="*/ 3178 h 3178"/>
                <a:gd name="T108" fmla="*/ 0 w 843"/>
                <a:gd name="T109" fmla="*/ 3178 h 3178"/>
                <a:gd name="T110" fmla="*/ 0 w 843"/>
                <a:gd name="T111" fmla="*/ 0 h 3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3" h="3178">
                  <a:moveTo>
                    <a:pt x="422" y="2476"/>
                  </a:moveTo>
                  <a:lnTo>
                    <a:pt x="388" y="2478"/>
                  </a:lnTo>
                  <a:lnTo>
                    <a:pt x="357" y="2486"/>
                  </a:lnTo>
                  <a:lnTo>
                    <a:pt x="328" y="2499"/>
                  </a:lnTo>
                  <a:lnTo>
                    <a:pt x="301" y="2515"/>
                  </a:lnTo>
                  <a:lnTo>
                    <a:pt x="278" y="2535"/>
                  </a:lnTo>
                  <a:lnTo>
                    <a:pt x="257" y="2558"/>
                  </a:lnTo>
                  <a:lnTo>
                    <a:pt x="240" y="2585"/>
                  </a:lnTo>
                  <a:lnTo>
                    <a:pt x="228" y="2614"/>
                  </a:lnTo>
                  <a:lnTo>
                    <a:pt x="221" y="2645"/>
                  </a:lnTo>
                  <a:lnTo>
                    <a:pt x="218" y="2678"/>
                  </a:lnTo>
                  <a:lnTo>
                    <a:pt x="221" y="2711"/>
                  </a:lnTo>
                  <a:lnTo>
                    <a:pt x="228" y="2742"/>
                  </a:lnTo>
                  <a:lnTo>
                    <a:pt x="240" y="2771"/>
                  </a:lnTo>
                  <a:lnTo>
                    <a:pt x="257" y="2797"/>
                  </a:lnTo>
                  <a:lnTo>
                    <a:pt x="278" y="2821"/>
                  </a:lnTo>
                  <a:lnTo>
                    <a:pt x="301" y="2842"/>
                  </a:lnTo>
                  <a:lnTo>
                    <a:pt x="328" y="2858"/>
                  </a:lnTo>
                  <a:lnTo>
                    <a:pt x="357" y="2870"/>
                  </a:lnTo>
                  <a:lnTo>
                    <a:pt x="388" y="2878"/>
                  </a:lnTo>
                  <a:lnTo>
                    <a:pt x="422" y="2881"/>
                  </a:lnTo>
                  <a:lnTo>
                    <a:pt x="455" y="2878"/>
                  </a:lnTo>
                  <a:lnTo>
                    <a:pt x="486" y="2870"/>
                  </a:lnTo>
                  <a:lnTo>
                    <a:pt x="515" y="2858"/>
                  </a:lnTo>
                  <a:lnTo>
                    <a:pt x="542" y="2842"/>
                  </a:lnTo>
                  <a:lnTo>
                    <a:pt x="566" y="2821"/>
                  </a:lnTo>
                  <a:lnTo>
                    <a:pt x="587" y="2797"/>
                  </a:lnTo>
                  <a:lnTo>
                    <a:pt x="604" y="2771"/>
                  </a:lnTo>
                  <a:lnTo>
                    <a:pt x="616" y="2742"/>
                  </a:lnTo>
                  <a:lnTo>
                    <a:pt x="623" y="2711"/>
                  </a:lnTo>
                  <a:lnTo>
                    <a:pt x="627" y="2678"/>
                  </a:lnTo>
                  <a:lnTo>
                    <a:pt x="623" y="2645"/>
                  </a:lnTo>
                  <a:lnTo>
                    <a:pt x="616" y="2614"/>
                  </a:lnTo>
                  <a:lnTo>
                    <a:pt x="604" y="2585"/>
                  </a:lnTo>
                  <a:lnTo>
                    <a:pt x="587" y="2558"/>
                  </a:lnTo>
                  <a:lnTo>
                    <a:pt x="566" y="2535"/>
                  </a:lnTo>
                  <a:lnTo>
                    <a:pt x="542" y="2515"/>
                  </a:lnTo>
                  <a:lnTo>
                    <a:pt x="515" y="2499"/>
                  </a:lnTo>
                  <a:lnTo>
                    <a:pt x="486" y="2486"/>
                  </a:lnTo>
                  <a:lnTo>
                    <a:pt x="455" y="2478"/>
                  </a:lnTo>
                  <a:lnTo>
                    <a:pt x="422" y="2476"/>
                  </a:lnTo>
                  <a:close/>
                  <a:moveTo>
                    <a:pt x="218" y="1204"/>
                  </a:moveTo>
                  <a:lnTo>
                    <a:pt x="218" y="1483"/>
                  </a:lnTo>
                  <a:lnTo>
                    <a:pt x="627" y="1483"/>
                  </a:lnTo>
                  <a:lnTo>
                    <a:pt x="627" y="1204"/>
                  </a:lnTo>
                  <a:lnTo>
                    <a:pt x="218" y="1204"/>
                  </a:lnTo>
                  <a:close/>
                  <a:moveTo>
                    <a:pt x="218" y="297"/>
                  </a:moveTo>
                  <a:lnTo>
                    <a:pt x="218" y="971"/>
                  </a:lnTo>
                  <a:lnTo>
                    <a:pt x="627" y="971"/>
                  </a:lnTo>
                  <a:lnTo>
                    <a:pt x="627" y="297"/>
                  </a:lnTo>
                  <a:lnTo>
                    <a:pt x="218" y="297"/>
                  </a:lnTo>
                  <a:close/>
                  <a:moveTo>
                    <a:pt x="0" y="0"/>
                  </a:moveTo>
                  <a:lnTo>
                    <a:pt x="843" y="0"/>
                  </a:lnTo>
                  <a:lnTo>
                    <a:pt x="843" y="3178"/>
                  </a:lnTo>
                  <a:lnTo>
                    <a:pt x="0" y="317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7"/>
            <p:cNvSpPr>
              <a:spLocks noEditPoints="1"/>
            </p:cNvSpPr>
            <p:nvPr/>
          </p:nvSpPr>
          <p:spPr bwMode="auto">
            <a:xfrm>
              <a:off x="2966" y="616"/>
              <a:ext cx="422" cy="1589"/>
            </a:xfrm>
            <a:custGeom>
              <a:avLst/>
              <a:gdLst>
                <a:gd name="T0" fmla="*/ 422 w 843"/>
                <a:gd name="T1" fmla="*/ 2476 h 3178"/>
                <a:gd name="T2" fmla="*/ 388 w 843"/>
                <a:gd name="T3" fmla="*/ 2478 h 3178"/>
                <a:gd name="T4" fmla="*/ 357 w 843"/>
                <a:gd name="T5" fmla="*/ 2486 h 3178"/>
                <a:gd name="T6" fmla="*/ 328 w 843"/>
                <a:gd name="T7" fmla="*/ 2499 h 3178"/>
                <a:gd name="T8" fmla="*/ 301 w 843"/>
                <a:gd name="T9" fmla="*/ 2515 h 3178"/>
                <a:gd name="T10" fmla="*/ 277 w 843"/>
                <a:gd name="T11" fmla="*/ 2535 h 3178"/>
                <a:gd name="T12" fmla="*/ 257 w 843"/>
                <a:gd name="T13" fmla="*/ 2558 h 3178"/>
                <a:gd name="T14" fmla="*/ 240 w 843"/>
                <a:gd name="T15" fmla="*/ 2585 h 3178"/>
                <a:gd name="T16" fmla="*/ 228 w 843"/>
                <a:gd name="T17" fmla="*/ 2614 h 3178"/>
                <a:gd name="T18" fmla="*/ 221 w 843"/>
                <a:gd name="T19" fmla="*/ 2645 h 3178"/>
                <a:gd name="T20" fmla="*/ 218 w 843"/>
                <a:gd name="T21" fmla="*/ 2678 h 3178"/>
                <a:gd name="T22" fmla="*/ 221 w 843"/>
                <a:gd name="T23" fmla="*/ 2711 h 3178"/>
                <a:gd name="T24" fmla="*/ 228 w 843"/>
                <a:gd name="T25" fmla="*/ 2742 h 3178"/>
                <a:gd name="T26" fmla="*/ 240 w 843"/>
                <a:gd name="T27" fmla="*/ 2771 h 3178"/>
                <a:gd name="T28" fmla="*/ 257 w 843"/>
                <a:gd name="T29" fmla="*/ 2797 h 3178"/>
                <a:gd name="T30" fmla="*/ 277 w 843"/>
                <a:gd name="T31" fmla="*/ 2821 h 3178"/>
                <a:gd name="T32" fmla="*/ 301 w 843"/>
                <a:gd name="T33" fmla="*/ 2842 h 3178"/>
                <a:gd name="T34" fmla="*/ 328 w 843"/>
                <a:gd name="T35" fmla="*/ 2858 h 3178"/>
                <a:gd name="T36" fmla="*/ 357 w 843"/>
                <a:gd name="T37" fmla="*/ 2870 h 3178"/>
                <a:gd name="T38" fmla="*/ 388 w 843"/>
                <a:gd name="T39" fmla="*/ 2878 h 3178"/>
                <a:gd name="T40" fmla="*/ 422 w 843"/>
                <a:gd name="T41" fmla="*/ 2881 h 3178"/>
                <a:gd name="T42" fmla="*/ 455 w 843"/>
                <a:gd name="T43" fmla="*/ 2878 h 3178"/>
                <a:gd name="T44" fmla="*/ 486 w 843"/>
                <a:gd name="T45" fmla="*/ 2870 h 3178"/>
                <a:gd name="T46" fmla="*/ 515 w 843"/>
                <a:gd name="T47" fmla="*/ 2858 h 3178"/>
                <a:gd name="T48" fmla="*/ 542 w 843"/>
                <a:gd name="T49" fmla="*/ 2842 h 3178"/>
                <a:gd name="T50" fmla="*/ 566 w 843"/>
                <a:gd name="T51" fmla="*/ 2821 h 3178"/>
                <a:gd name="T52" fmla="*/ 587 w 843"/>
                <a:gd name="T53" fmla="*/ 2797 h 3178"/>
                <a:gd name="T54" fmla="*/ 604 w 843"/>
                <a:gd name="T55" fmla="*/ 2771 h 3178"/>
                <a:gd name="T56" fmla="*/ 615 w 843"/>
                <a:gd name="T57" fmla="*/ 2742 h 3178"/>
                <a:gd name="T58" fmla="*/ 623 w 843"/>
                <a:gd name="T59" fmla="*/ 2711 h 3178"/>
                <a:gd name="T60" fmla="*/ 626 w 843"/>
                <a:gd name="T61" fmla="*/ 2678 h 3178"/>
                <a:gd name="T62" fmla="*/ 623 w 843"/>
                <a:gd name="T63" fmla="*/ 2645 h 3178"/>
                <a:gd name="T64" fmla="*/ 615 w 843"/>
                <a:gd name="T65" fmla="*/ 2614 h 3178"/>
                <a:gd name="T66" fmla="*/ 604 w 843"/>
                <a:gd name="T67" fmla="*/ 2585 h 3178"/>
                <a:gd name="T68" fmla="*/ 587 w 843"/>
                <a:gd name="T69" fmla="*/ 2558 h 3178"/>
                <a:gd name="T70" fmla="*/ 566 w 843"/>
                <a:gd name="T71" fmla="*/ 2535 h 3178"/>
                <a:gd name="T72" fmla="*/ 542 w 843"/>
                <a:gd name="T73" fmla="*/ 2515 h 3178"/>
                <a:gd name="T74" fmla="*/ 515 w 843"/>
                <a:gd name="T75" fmla="*/ 2499 h 3178"/>
                <a:gd name="T76" fmla="*/ 486 w 843"/>
                <a:gd name="T77" fmla="*/ 2486 h 3178"/>
                <a:gd name="T78" fmla="*/ 455 w 843"/>
                <a:gd name="T79" fmla="*/ 2478 h 3178"/>
                <a:gd name="T80" fmla="*/ 422 w 843"/>
                <a:gd name="T81" fmla="*/ 2476 h 3178"/>
                <a:gd name="T82" fmla="*/ 218 w 843"/>
                <a:gd name="T83" fmla="*/ 1204 h 3178"/>
                <a:gd name="T84" fmla="*/ 218 w 843"/>
                <a:gd name="T85" fmla="*/ 1483 h 3178"/>
                <a:gd name="T86" fmla="*/ 626 w 843"/>
                <a:gd name="T87" fmla="*/ 1483 h 3178"/>
                <a:gd name="T88" fmla="*/ 626 w 843"/>
                <a:gd name="T89" fmla="*/ 1204 h 3178"/>
                <a:gd name="T90" fmla="*/ 218 w 843"/>
                <a:gd name="T91" fmla="*/ 1204 h 3178"/>
                <a:gd name="T92" fmla="*/ 218 w 843"/>
                <a:gd name="T93" fmla="*/ 297 h 3178"/>
                <a:gd name="T94" fmla="*/ 218 w 843"/>
                <a:gd name="T95" fmla="*/ 971 h 3178"/>
                <a:gd name="T96" fmla="*/ 626 w 843"/>
                <a:gd name="T97" fmla="*/ 971 h 3178"/>
                <a:gd name="T98" fmla="*/ 626 w 843"/>
                <a:gd name="T99" fmla="*/ 297 h 3178"/>
                <a:gd name="T100" fmla="*/ 218 w 843"/>
                <a:gd name="T101" fmla="*/ 297 h 3178"/>
                <a:gd name="T102" fmla="*/ 0 w 843"/>
                <a:gd name="T103" fmla="*/ 0 h 3178"/>
                <a:gd name="T104" fmla="*/ 843 w 843"/>
                <a:gd name="T105" fmla="*/ 0 h 3178"/>
                <a:gd name="T106" fmla="*/ 843 w 843"/>
                <a:gd name="T107" fmla="*/ 3178 h 3178"/>
                <a:gd name="T108" fmla="*/ 0 w 843"/>
                <a:gd name="T109" fmla="*/ 3178 h 3178"/>
                <a:gd name="T110" fmla="*/ 0 w 843"/>
                <a:gd name="T111" fmla="*/ 0 h 3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3" h="3178">
                  <a:moveTo>
                    <a:pt x="422" y="2476"/>
                  </a:moveTo>
                  <a:lnTo>
                    <a:pt x="388" y="2478"/>
                  </a:lnTo>
                  <a:lnTo>
                    <a:pt x="357" y="2486"/>
                  </a:lnTo>
                  <a:lnTo>
                    <a:pt x="328" y="2499"/>
                  </a:lnTo>
                  <a:lnTo>
                    <a:pt x="301" y="2515"/>
                  </a:lnTo>
                  <a:lnTo>
                    <a:pt x="277" y="2535"/>
                  </a:lnTo>
                  <a:lnTo>
                    <a:pt x="257" y="2558"/>
                  </a:lnTo>
                  <a:lnTo>
                    <a:pt x="240" y="2585"/>
                  </a:lnTo>
                  <a:lnTo>
                    <a:pt x="228" y="2614"/>
                  </a:lnTo>
                  <a:lnTo>
                    <a:pt x="221" y="2645"/>
                  </a:lnTo>
                  <a:lnTo>
                    <a:pt x="218" y="2678"/>
                  </a:lnTo>
                  <a:lnTo>
                    <a:pt x="221" y="2711"/>
                  </a:lnTo>
                  <a:lnTo>
                    <a:pt x="228" y="2742"/>
                  </a:lnTo>
                  <a:lnTo>
                    <a:pt x="240" y="2771"/>
                  </a:lnTo>
                  <a:lnTo>
                    <a:pt x="257" y="2797"/>
                  </a:lnTo>
                  <a:lnTo>
                    <a:pt x="277" y="2821"/>
                  </a:lnTo>
                  <a:lnTo>
                    <a:pt x="301" y="2842"/>
                  </a:lnTo>
                  <a:lnTo>
                    <a:pt x="328" y="2858"/>
                  </a:lnTo>
                  <a:lnTo>
                    <a:pt x="357" y="2870"/>
                  </a:lnTo>
                  <a:lnTo>
                    <a:pt x="388" y="2878"/>
                  </a:lnTo>
                  <a:lnTo>
                    <a:pt x="422" y="2881"/>
                  </a:lnTo>
                  <a:lnTo>
                    <a:pt x="455" y="2878"/>
                  </a:lnTo>
                  <a:lnTo>
                    <a:pt x="486" y="2870"/>
                  </a:lnTo>
                  <a:lnTo>
                    <a:pt x="515" y="2858"/>
                  </a:lnTo>
                  <a:lnTo>
                    <a:pt x="542" y="2842"/>
                  </a:lnTo>
                  <a:lnTo>
                    <a:pt x="566" y="2821"/>
                  </a:lnTo>
                  <a:lnTo>
                    <a:pt x="587" y="2797"/>
                  </a:lnTo>
                  <a:lnTo>
                    <a:pt x="604" y="2771"/>
                  </a:lnTo>
                  <a:lnTo>
                    <a:pt x="615" y="2742"/>
                  </a:lnTo>
                  <a:lnTo>
                    <a:pt x="623" y="2711"/>
                  </a:lnTo>
                  <a:lnTo>
                    <a:pt x="626" y="2678"/>
                  </a:lnTo>
                  <a:lnTo>
                    <a:pt x="623" y="2645"/>
                  </a:lnTo>
                  <a:lnTo>
                    <a:pt x="615" y="2614"/>
                  </a:lnTo>
                  <a:lnTo>
                    <a:pt x="604" y="2585"/>
                  </a:lnTo>
                  <a:lnTo>
                    <a:pt x="587" y="2558"/>
                  </a:lnTo>
                  <a:lnTo>
                    <a:pt x="566" y="2535"/>
                  </a:lnTo>
                  <a:lnTo>
                    <a:pt x="542" y="2515"/>
                  </a:lnTo>
                  <a:lnTo>
                    <a:pt x="515" y="2499"/>
                  </a:lnTo>
                  <a:lnTo>
                    <a:pt x="486" y="2486"/>
                  </a:lnTo>
                  <a:lnTo>
                    <a:pt x="455" y="2478"/>
                  </a:lnTo>
                  <a:lnTo>
                    <a:pt x="422" y="2476"/>
                  </a:lnTo>
                  <a:close/>
                  <a:moveTo>
                    <a:pt x="218" y="1204"/>
                  </a:moveTo>
                  <a:lnTo>
                    <a:pt x="218" y="1483"/>
                  </a:lnTo>
                  <a:lnTo>
                    <a:pt x="626" y="1483"/>
                  </a:lnTo>
                  <a:lnTo>
                    <a:pt x="626" y="1204"/>
                  </a:lnTo>
                  <a:lnTo>
                    <a:pt x="218" y="1204"/>
                  </a:lnTo>
                  <a:close/>
                  <a:moveTo>
                    <a:pt x="218" y="297"/>
                  </a:moveTo>
                  <a:lnTo>
                    <a:pt x="218" y="971"/>
                  </a:lnTo>
                  <a:lnTo>
                    <a:pt x="626" y="971"/>
                  </a:lnTo>
                  <a:lnTo>
                    <a:pt x="626" y="297"/>
                  </a:lnTo>
                  <a:lnTo>
                    <a:pt x="218" y="297"/>
                  </a:lnTo>
                  <a:close/>
                  <a:moveTo>
                    <a:pt x="0" y="0"/>
                  </a:moveTo>
                  <a:lnTo>
                    <a:pt x="843" y="0"/>
                  </a:lnTo>
                  <a:lnTo>
                    <a:pt x="843" y="3178"/>
                  </a:lnTo>
                  <a:lnTo>
                    <a:pt x="0" y="317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8"/>
            <p:cNvSpPr>
              <a:spLocks noEditPoints="1"/>
            </p:cNvSpPr>
            <p:nvPr/>
          </p:nvSpPr>
          <p:spPr bwMode="auto">
            <a:xfrm>
              <a:off x="3463" y="616"/>
              <a:ext cx="421" cy="1589"/>
            </a:xfrm>
            <a:custGeom>
              <a:avLst/>
              <a:gdLst>
                <a:gd name="T0" fmla="*/ 422 w 843"/>
                <a:gd name="T1" fmla="*/ 2476 h 3178"/>
                <a:gd name="T2" fmla="*/ 388 w 843"/>
                <a:gd name="T3" fmla="*/ 2478 h 3178"/>
                <a:gd name="T4" fmla="*/ 357 w 843"/>
                <a:gd name="T5" fmla="*/ 2486 h 3178"/>
                <a:gd name="T6" fmla="*/ 328 w 843"/>
                <a:gd name="T7" fmla="*/ 2499 h 3178"/>
                <a:gd name="T8" fmla="*/ 301 w 843"/>
                <a:gd name="T9" fmla="*/ 2515 h 3178"/>
                <a:gd name="T10" fmla="*/ 277 w 843"/>
                <a:gd name="T11" fmla="*/ 2535 h 3178"/>
                <a:gd name="T12" fmla="*/ 256 w 843"/>
                <a:gd name="T13" fmla="*/ 2558 h 3178"/>
                <a:gd name="T14" fmla="*/ 239 w 843"/>
                <a:gd name="T15" fmla="*/ 2585 h 3178"/>
                <a:gd name="T16" fmla="*/ 227 w 843"/>
                <a:gd name="T17" fmla="*/ 2614 h 3178"/>
                <a:gd name="T18" fmla="*/ 220 w 843"/>
                <a:gd name="T19" fmla="*/ 2645 h 3178"/>
                <a:gd name="T20" fmla="*/ 217 w 843"/>
                <a:gd name="T21" fmla="*/ 2678 h 3178"/>
                <a:gd name="T22" fmla="*/ 220 w 843"/>
                <a:gd name="T23" fmla="*/ 2711 h 3178"/>
                <a:gd name="T24" fmla="*/ 227 w 843"/>
                <a:gd name="T25" fmla="*/ 2742 h 3178"/>
                <a:gd name="T26" fmla="*/ 239 w 843"/>
                <a:gd name="T27" fmla="*/ 2771 h 3178"/>
                <a:gd name="T28" fmla="*/ 256 w 843"/>
                <a:gd name="T29" fmla="*/ 2797 h 3178"/>
                <a:gd name="T30" fmla="*/ 277 w 843"/>
                <a:gd name="T31" fmla="*/ 2821 h 3178"/>
                <a:gd name="T32" fmla="*/ 301 w 843"/>
                <a:gd name="T33" fmla="*/ 2842 h 3178"/>
                <a:gd name="T34" fmla="*/ 328 w 843"/>
                <a:gd name="T35" fmla="*/ 2858 h 3178"/>
                <a:gd name="T36" fmla="*/ 357 w 843"/>
                <a:gd name="T37" fmla="*/ 2870 h 3178"/>
                <a:gd name="T38" fmla="*/ 388 w 843"/>
                <a:gd name="T39" fmla="*/ 2878 h 3178"/>
                <a:gd name="T40" fmla="*/ 422 w 843"/>
                <a:gd name="T41" fmla="*/ 2881 h 3178"/>
                <a:gd name="T42" fmla="*/ 455 w 843"/>
                <a:gd name="T43" fmla="*/ 2878 h 3178"/>
                <a:gd name="T44" fmla="*/ 486 w 843"/>
                <a:gd name="T45" fmla="*/ 2870 h 3178"/>
                <a:gd name="T46" fmla="*/ 515 w 843"/>
                <a:gd name="T47" fmla="*/ 2858 h 3178"/>
                <a:gd name="T48" fmla="*/ 542 w 843"/>
                <a:gd name="T49" fmla="*/ 2842 h 3178"/>
                <a:gd name="T50" fmla="*/ 566 w 843"/>
                <a:gd name="T51" fmla="*/ 2821 h 3178"/>
                <a:gd name="T52" fmla="*/ 586 w 843"/>
                <a:gd name="T53" fmla="*/ 2797 h 3178"/>
                <a:gd name="T54" fmla="*/ 603 w 843"/>
                <a:gd name="T55" fmla="*/ 2771 h 3178"/>
                <a:gd name="T56" fmla="*/ 615 w 843"/>
                <a:gd name="T57" fmla="*/ 2742 h 3178"/>
                <a:gd name="T58" fmla="*/ 624 w 843"/>
                <a:gd name="T59" fmla="*/ 2711 h 3178"/>
                <a:gd name="T60" fmla="*/ 626 w 843"/>
                <a:gd name="T61" fmla="*/ 2678 h 3178"/>
                <a:gd name="T62" fmla="*/ 624 w 843"/>
                <a:gd name="T63" fmla="*/ 2645 h 3178"/>
                <a:gd name="T64" fmla="*/ 615 w 843"/>
                <a:gd name="T65" fmla="*/ 2614 h 3178"/>
                <a:gd name="T66" fmla="*/ 603 w 843"/>
                <a:gd name="T67" fmla="*/ 2585 h 3178"/>
                <a:gd name="T68" fmla="*/ 586 w 843"/>
                <a:gd name="T69" fmla="*/ 2558 h 3178"/>
                <a:gd name="T70" fmla="*/ 566 w 843"/>
                <a:gd name="T71" fmla="*/ 2535 h 3178"/>
                <a:gd name="T72" fmla="*/ 542 w 843"/>
                <a:gd name="T73" fmla="*/ 2515 h 3178"/>
                <a:gd name="T74" fmla="*/ 515 w 843"/>
                <a:gd name="T75" fmla="*/ 2499 h 3178"/>
                <a:gd name="T76" fmla="*/ 486 w 843"/>
                <a:gd name="T77" fmla="*/ 2486 h 3178"/>
                <a:gd name="T78" fmla="*/ 455 w 843"/>
                <a:gd name="T79" fmla="*/ 2478 h 3178"/>
                <a:gd name="T80" fmla="*/ 422 w 843"/>
                <a:gd name="T81" fmla="*/ 2476 h 3178"/>
                <a:gd name="T82" fmla="*/ 217 w 843"/>
                <a:gd name="T83" fmla="*/ 1204 h 3178"/>
                <a:gd name="T84" fmla="*/ 217 w 843"/>
                <a:gd name="T85" fmla="*/ 1483 h 3178"/>
                <a:gd name="T86" fmla="*/ 626 w 843"/>
                <a:gd name="T87" fmla="*/ 1483 h 3178"/>
                <a:gd name="T88" fmla="*/ 626 w 843"/>
                <a:gd name="T89" fmla="*/ 1204 h 3178"/>
                <a:gd name="T90" fmla="*/ 217 w 843"/>
                <a:gd name="T91" fmla="*/ 1204 h 3178"/>
                <a:gd name="T92" fmla="*/ 217 w 843"/>
                <a:gd name="T93" fmla="*/ 297 h 3178"/>
                <a:gd name="T94" fmla="*/ 217 w 843"/>
                <a:gd name="T95" fmla="*/ 972 h 3178"/>
                <a:gd name="T96" fmla="*/ 626 w 843"/>
                <a:gd name="T97" fmla="*/ 972 h 3178"/>
                <a:gd name="T98" fmla="*/ 626 w 843"/>
                <a:gd name="T99" fmla="*/ 297 h 3178"/>
                <a:gd name="T100" fmla="*/ 217 w 843"/>
                <a:gd name="T101" fmla="*/ 297 h 3178"/>
                <a:gd name="T102" fmla="*/ 0 w 843"/>
                <a:gd name="T103" fmla="*/ 0 h 3178"/>
                <a:gd name="T104" fmla="*/ 843 w 843"/>
                <a:gd name="T105" fmla="*/ 0 h 3178"/>
                <a:gd name="T106" fmla="*/ 843 w 843"/>
                <a:gd name="T107" fmla="*/ 3178 h 3178"/>
                <a:gd name="T108" fmla="*/ 0 w 843"/>
                <a:gd name="T109" fmla="*/ 3178 h 3178"/>
                <a:gd name="T110" fmla="*/ 0 w 843"/>
                <a:gd name="T111" fmla="*/ 0 h 3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3" h="3178">
                  <a:moveTo>
                    <a:pt x="422" y="2476"/>
                  </a:moveTo>
                  <a:lnTo>
                    <a:pt x="388" y="2478"/>
                  </a:lnTo>
                  <a:lnTo>
                    <a:pt x="357" y="2486"/>
                  </a:lnTo>
                  <a:lnTo>
                    <a:pt x="328" y="2499"/>
                  </a:lnTo>
                  <a:lnTo>
                    <a:pt x="301" y="2515"/>
                  </a:lnTo>
                  <a:lnTo>
                    <a:pt x="277" y="2535"/>
                  </a:lnTo>
                  <a:lnTo>
                    <a:pt x="256" y="2558"/>
                  </a:lnTo>
                  <a:lnTo>
                    <a:pt x="239" y="2585"/>
                  </a:lnTo>
                  <a:lnTo>
                    <a:pt x="227" y="2614"/>
                  </a:lnTo>
                  <a:lnTo>
                    <a:pt x="220" y="2645"/>
                  </a:lnTo>
                  <a:lnTo>
                    <a:pt x="217" y="2678"/>
                  </a:lnTo>
                  <a:lnTo>
                    <a:pt x="220" y="2711"/>
                  </a:lnTo>
                  <a:lnTo>
                    <a:pt x="227" y="2742"/>
                  </a:lnTo>
                  <a:lnTo>
                    <a:pt x="239" y="2771"/>
                  </a:lnTo>
                  <a:lnTo>
                    <a:pt x="256" y="2797"/>
                  </a:lnTo>
                  <a:lnTo>
                    <a:pt x="277" y="2821"/>
                  </a:lnTo>
                  <a:lnTo>
                    <a:pt x="301" y="2842"/>
                  </a:lnTo>
                  <a:lnTo>
                    <a:pt x="328" y="2858"/>
                  </a:lnTo>
                  <a:lnTo>
                    <a:pt x="357" y="2870"/>
                  </a:lnTo>
                  <a:lnTo>
                    <a:pt x="388" y="2878"/>
                  </a:lnTo>
                  <a:lnTo>
                    <a:pt x="422" y="2881"/>
                  </a:lnTo>
                  <a:lnTo>
                    <a:pt x="455" y="2878"/>
                  </a:lnTo>
                  <a:lnTo>
                    <a:pt x="486" y="2870"/>
                  </a:lnTo>
                  <a:lnTo>
                    <a:pt x="515" y="2858"/>
                  </a:lnTo>
                  <a:lnTo>
                    <a:pt x="542" y="2842"/>
                  </a:lnTo>
                  <a:lnTo>
                    <a:pt x="566" y="2821"/>
                  </a:lnTo>
                  <a:lnTo>
                    <a:pt x="586" y="2797"/>
                  </a:lnTo>
                  <a:lnTo>
                    <a:pt x="603" y="2771"/>
                  </a:lnTo>
                  <a:lnTo>
                    <a:pt x="615" y="2742"/>
                  </a:lnTo>
                  <a:lnTo>
                    <a:pt x="624" y="2711"/>
                  </a:lnTo>
                  <a:lnTo>
                    <a:pt x="626" y="2678"/>
                  </a:lnTo>
                  <a:lnTo>
                    <a:pt x="624" y="2645"/>
                  </a:lnTo>
                  <a:lnTo>
                    <a:pt x="615" y="2614"/>
                  </a:lnTo>
                  <a:lnTo>
                    <a:pt x="603" y="2585"/>
                  </a:lnTo>
                  <a:lnTo>
                    <a:pt x="586" y="2558"/>
                  </a:lnTo>
                  <a:lnTo>
                    <a:pt x="566" y="2535"/>
                  </a:lnTo>
                  <a:lnTo>
                    <a:pt x="542" y="2515"/>
                  </a:lnTo>
                  <a:lnTo>
                    <a:pt x="515" y="2499"/>
                  </a:lnTo>
                  <a:lnTo>
                    <a:pt x="486" y="2486"/>
                  </a:lnTo>
                  <a:lnTo>
                    <a:pt x="455" y="2478"/>
                  </a:lnTo>
                  <a:lnTo>
                    <a:pt x="422" y="2476"/>
                  </a:lnTo>
                  <a:close/>
                  <a:moveTo>
                    <a:pt x="217" y="1204"/>
                  </a:moveTo>
                  <a:lnTo>
                    <a:pt x="217" y="1483"/>
                  </a:lnTo>
                  <a:lnTo>
                    <a:pt x="626" y="1483"/>
                  </a:lnTo>
                  <a:lnTo>
                    <a:pt x="626" y="1204"/>
                  </a:lnTo>
                  <a:lnTo>
                    <a:pt x="217" y="1204"/>
                  </a:lnTo>
                  <a:close/>
                  <a:moveTo>
                    <a:pt x="217" y="297"/>
                  </a:moveTo>
                  <a:lnTo>
                    <a:pt x="217" y="972"/>
                  </a:lnTo>
                  <a:lnTo>
                    <a:pt x="626" y="972"/>
                  </a:lnTo>
                  <a:lnTo>
                    <a:pt x="626" y="297"/>
                  </a:lnTo>
                  <a:lnTo>
                    <a:pt x="217" y="297"/>
                  </a:lnTo>
                  <a:close/>
                  <a:moveTo>
                    <a:pt x="0" y="0"/>
                  </a:moveTo>
                  <a:lnTo>
                    <a:pt x="843" y="0"/>
                  </a:lnTo>
                  <a:lnTo>
                    <a:pt x="843" y="3178"/>
                  </a:lnTo>
                  <a:lnTo>
                    <a:pt x="0" y="317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18" name="Rectangle 17"/>
          <p:cNvSpPr/>
          <p:nvPr/>
        </p:nvSpPr>
        <p:spPr>
          <a:xfrm>
            <a:off x="886745" y="2969569"/>
            <a:ext cx="18146018" cy="4493538"/>
          </a:xfrm>
          <a:prstGeom prst="rect">
            <a:avLst/>
          </a:prstGeom>
        </p:spPr>
        <p:txBody>
          <a:bodyPr wrap="square" lIns="182880" tIns="91440" rIns="182880" bIns="91440">
            <a:spAutoFit/>
          </a:bodyPr>
          <a:lstStyle/>
          <a:p>
            <a:r>
              <a:rPr lang="en-US" sz="4000" dirty="0" err="1">
                <a:solidFill>
                  <a:schemeClr val="bg2">
                    <a:lumMod val="50000"/>
                  </a:schemeClr>
                </a:solidFill>
                <a:latin typeface="Arial" panose="020B0604020202020204" pitchFamily="34" charset="0"/>
                <a:cs typeface="Arial" panose="020B0604020202020204" pitchFamily="34" charset="0"/>
              </a:rPr>
              <a:t>Undang</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Undang</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Nomor</a:t>
            </a:r>
            <a:r>
              <a:rPr lang="en-US" sz="4000" dirty="0">
                <a:solidFill>
                  <a:schemeClr val="bg2">
                    <a:lumMod val="50000"/>
                  </a:schemeClr>
                </a:solidFill>
                <a:latin typeface="Arial" panose="020B0604020202020204" pitchFamily="34" charset="0"/>
                <a:cs typeface="Arial" panose="020B0604020202020204" pitchFamily="34" charset="0"/>
              </a:rPr>
              <a:t> 8 </a:t>
            </a:r>
            <a:r>
              <a:rPr lang="en-US" sz="4000" dirty="0" err="1">
                <a:solidFill>
                  <a:schemeClr val="bg2">
                    <a:lumMod val="50000"/>
                  </a:schemeClr>
                </a:solidFill>
                <a:latin typeface="Arial" panose="020B0604020202020204" pitchFamily="34" charset="0"/>
                <a:cs typeface="Arial" panose="020B0604020202020204" pitchFamily="34" charset="0"/>
              </a:rPr>
              <a:t>tahun</a:t>
            </a:r>
            <a:r>
              <a:rPr lang="en-US" sz="4000" dirty="0">
                <a:solidFill>
                  <a:schemeClr val="bg2">
                    <a:lumMod val="50000"/>
                  </a:schemeClr>
                </a:solidFill>
                <a:latin typeface="Arial" panose="020B0604020202020204" pitchFamily="34" charset="0"/>
                <a:cs typeface="Arial" panose="020B0604020202020204" pitchFamily="34" charset="0"/>
              </a:rPr>
              <a:t> 1995, </a:t>
            </a:r>
            <a:r>
              <a:rPr lang="en-US" sz="4000" dirty="0" err="1">
                <a:solidFill>
                  <a:schemeClr val="bg2">
                    <a:lumMod val="50000"/>
                  </a:schemeClr>
                </a:solidFill>
                <a:latin typeface="Arial" panose="020B0604020202020204" pitchFamily="34" charset="0"/>
                <a:cs typeface="Arial" panose="020B0604020202020204" pitchFamily="34" charset="0"/>
              </a:rPr>
              <a:t>Tentang</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Pasar</a:t>
            </a:r>
            <a:r>
              <a:rPr lang="en-US" sz="4000" dirty="0">
                <a:solidFill>
                  <a:schemeClr val="bg2">
                    <a:lumMod val="50000"/>
                  </a:schemeClr>
                </a:solidFill>
                <a:latin typeface="Arial" panose="020B0604020202020204" pitchFamily="34" charset="0"/>
                <a:cs typeface="Arial" panose="020B0604020202020204" pitchFamily="34" charset="0"/>
              </a:rPr>
              <a:t> Modal </a:t>
            </a:r>
            <a:r>
              <a:rPr lang="en-US" sz="4000" dirty="0" err="1">
                <a:solidFill>
                  <a:schemeClr val="bg2">
                    <a:lumMod val="50000"/>
                  </a:schemeClr>
                </a:solidFill>
                <a:latin typeface="Arial" panose="020B0604020202020204" pitchFamily="34" charset="0"/>
                <a:cs typeface="Arial" panose="020B0604020202020204" pitchFamily="34" charset="0"/>
              </a:rPr>
              <a:t>menyatakan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bahwa</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perusahaan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efek</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adalah</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pihak</a:t>
            </a:r>
            <a:r>
              <a:rPr lang="en-US" sz="4000" dirty="0">
                <a:solidFill>
                  <a:schemeClr val="bg2">
                    <a:lumMod val="50000"/>
                  </a:schemeClr>
                </a:solidFill>
                <a:latin typeface="Arial" panose="020B0604020202020204" pitchFamily="34" charset="0"/>
                <a:cs typeface="Arial" panose="020B0604020202020204" pitchFamily="34" charset="0"/>
              </a:rPr>
              <a:t> yang </a:t>
            </a:r>
            <a:r>
              <a:rPr lang="en-US" sz="4000" dirty="0" err="1">
                <a:solidFill>
                  <a:schemeClr val="bg2">
                    <a:lumMod val="50000"/>
                  </a:schemeClr>
                </a:solidFill>
                <a:latin typeface="Arial" panose="020B0604020202020204" pitchFamily="34" charset="0"/>
                <a:cs typeface="Arial" panose="020B0604020202020204" pitchFamily="34" charset="0"/>
              </a:rPr>
              <a:t>melakukan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kegiatan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usaha</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sebagai</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penjamin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emisi</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efek</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perantara</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pedagang</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efek</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dan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manajer</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investasi</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sedangkan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reksadana</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adalah</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wadah</a:t>
            </a:r>
            <a:r>
              <a:rPr lang="en-US" sz="4000" dirty="0">
                <a:solidFill>
                  <a:schemeClr val="bg2">
                    <a:lumMod val="50000"/>
                  </a:schemeClr>
                </a:solidFill>
                <a:latin typeface="Arial" panose="020B0604020202020204" pitchFamily="34" charset="0"/>
                <a:cs typeface="Arial" panose="020B0604020202020204" pitchFamily="34" charset="0"/>
              </a:rPr>
              <a:t> yang </a:t>
            </a:r>
            <a:r>
              <a:rPr lang="en-US" sz="4000" dirty="0" err="1">
                <a:solidFill>
                  <a:schemeClr val="bg2">
                    <a:lumMod val="50000"/>
                  </a:schemeClr>
                </a:solidFill>
                <a:latin typeface="Arial" panose="020B0604020202020204" pitchFamily="34" charset="0"/>
                <a:cs typeface="Arial" panose="020B0604020202020204" pitchFamily="34" charset="0"/>
              </a:rPr>
              <a:t>dipergunakan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untuk</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menghimpun</a:t>
            </a:r>
            <a:r>
              <a:rPr lang="en-US" sz="4000" dirty="0">
                <a:solidFill>
                  <a:schemeClr val="bg2">
                    <a:lumMod val="50000"/>
                  </a:schemeClr>
                </a:solidFill>
                <a:latin typeface="Arial" panose="020B0604020202020204" pitchFamily="34" charset="0"/>
                <a:cs typeface="Arial" panose="020B0604020202020204" pitchFamily="34" charset="0"/>
              </a:rPr>
              <a:t> dana </a:t>
            </a:r>
            <a:r>
              <a:rPr lang="en-US" sz="4000" dirty="0" err="1">
                <a:solidFill>
                  <a:schemeClr val="bg2">
                    <a:lumMod val="50000"/>
                  </a:schemeClr>
                </a:solidFill>
                <a:latin typeface="Arial" panose="020B0604020202020204" pitchFamily="34" charset="0"/>
                <a:cs typeface="Arial" panose="020B0604020202020204" pitchFamily="34" charset="0"/>
              </a:rPr>
              <a:t>dari</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masyarakat</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pemodal</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untuk</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selanjutnya</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diinvestasikan</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dalam</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portofolio</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efek</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oleh</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manajer</a:t>
            </a:r>
            <a:r>
              <a:rPr lang="en-US" sz="4000" dirty="0">
                <a:solidFill>
                  <a:schemeClr val="bg2">
                    <a:lumMod val="50000"/>
                  </a:schemeClr>
                </a:solidFill>
                <a:latin typeface="Arial" panose="020B0604020202020204" pitchFamily="34" charset="0"/>
                <a:cs typeface="Arial" panose="020B0604020202020204" pitchFamily="34" charset="0"/>
              </a:rPr>
              <a:t> </a:t>
            </a:r>
            <a:r>
              <a:rPr lang="en-US" sz="4000" dirty="0" err="1">
                <a:solidFill>
                  <a:schemeClr val="bg2">
                    <a:lumMod val="50000"/>
                  </a:schemeClr>
                </a:solidFill>
                <a:latin typeface="Arial" panose="020B0604020202020204" pitchFamily="34" charset="0"/>
                <a:cs typeface="Arial" panose="020B0604020202020204" pitchFamily="34" charset="0"/>
              </a:rPr>
              <a:t>investasi</a:t>
            </a:r>
            <a:r>
              <a:rPr lang="en-US" sz="4000" dirty="0">
                <a:solidFill>
                  <a:schemeClr val="bg2">
                    <a:lumMod val="50000"/>
                  </a:schemeClr>
                </a:solidFill>
                <a:latin typeface="Arial" panose="020B0604020202020204" pitchFamily="34" charset="0"/>
                <a:cs typeface="Arial" panose="020B0604020202020204" pitchFamily="34" charset="0"/>
              </a:rPr>
              <a:t>.</a:t>
            </a:r>
          </a:p>
          <a:p>
            <a:endParaRPr lang="en-US" sz="4000" dirty="0">
              <a:solidFill>
                <a:schemeClr val="bg2">
                  <a:lumMod val="50000"/>
                </a:schemeClr>
              </a:solidFill>
              <a:latin typeface="Arial" panose="020B0604020202020204" pitchFamily="34" charset="0"/>
              <a:cs typeface="Arial" panose="020B0604020202020204" pitchFamily="34" charset="0"/>
            </a:endParaRPr>
          </a:p>
        </p:txBody>
      </p:sp>
      <p:sp>
        <p:nvSpPr>
          <p:cNvPr id="19" name="Rectangle 18"/>
          <p:cNvSpPr/>
          <p:nvPr/>
        </p:nvSpPr>
        <p:spPr>
          <a:xfrm>
            <a:off x="1194390" y="593305"/>
            <a:ext cx="16564812" cy="2031326"/>
          </a:xfrm>
          <a:prstGeom prst="rect">
            <a:avLst/>
          </a:prstGeom>
        </p:spPr>
        <p:txBody>
          <a:bodyPr wrap="square" lIns="182880" tIns="91440" rIns="182880" bIns="91440">
            <a:spAutoFit/>
          </a:bodyPr>
          <a:lstStyle/>
          <a:p>
            <a:r>
              <a:rPr lang="en-US" sz="6000" dirty="0" err="1">
                <a:solidFill>
                  <a:schemeClr val="accent2"/>
                </a:solidFill>
                <a:latin typeface="Arial" panose="020B0604020202020204" pitchFamily="34" charset="0"/>
                <a:cs typeface="Arial" panose="020B0604020202020204" pitchFamily="34" charset="0"/>
              </a:rPr>
              <a:t>T</a:t>
            </a:r>
            <a:r>
              <a:rPr lang="en-US" sz="6000" dirty="0" err="1">
                <a:solidFill>
                  <a:schemeClr val="tx1">
                    <a:lumMod val="65000"/>
                    <a:lumOff val="35000"/>
                  </a:schemeClr>
                </a:solidFill>
                <a:latin typeface="Arial" panose="020B0604020202020204" pitchFamily="34" charset="0"/>
                <a:cs typeface="Arial" panose="020B0604020202020204" pitchFamily="34" charset="0"/>
              </a:rPr>
              <a:t>anggung</a:t>
            </a:r>
            <a:r>
              <a:rPr lang="en-US" sz="6000" dirty="0">
                <a:solidFill>
                  <a:schemeClr val="tx1">
                    <a:lumMod val="65000"/>
                    <a:lumOff val="35000"/>
                  </a:schemeClr>
                </a:solidFill>
                <a:latin typeface="Arial" panose="020B0604020202020204" pitchFamily="34" charset="0"/>
                <a:cs typeface="Arial" panose="020B0604020202020204" pitchFamily="34" charset="0"/>
              </a:rPr>
              <a:t> </a:t>
            </a:r>
            <a:r>
              <a:rPr lang="en-US" sz="6000" dirty="0" err="1">
                <a:solidFill>
                  <a:schemeClr val="accent2"/>
                </a:solidFill>
                <a:latin typeface="Arial" panose="020B0604020202020204" pitchFamily="34" charset="0"/>
                <a:cs typeface="Arial" panose="020B0604020202020204" pitchFamily="34" charset="0"/>
              </a:rPr>
              <a:t>J</a:t>
            </a:r>
            <a:r>
              <a:rPr lang="en-US" sz="6000" dirty="0" err="1">
                <a:solidFill>
                  <a:schemeClr val="tx1">
                    <a:lumMod val="65000"/>
                    <a:lumOff val="35000"/>
                  </a:schemeClr>
                </a:solidFill>
                <a:latin typeface="Arial" panose="020B0604020202020204" pitchFamily="34" charset="0"/>
                <a:cs typeface="Arial" panose="020B0604020202020204" pitchFamily="34" charset="0"/>
              </a:rPr>
              <a:t>awab</a:t>
            </a:r>
            <a:r>
              <a:rPr lang="en-US" sz="6000" dirty="0">
                <a:solidFill>
                  <a:schemeClr val="tx1">
                    <a:lumMod val="65000"/>
                    <a:lumOff val="35000"/>
                  </a:schemeClr>
                </a:solidFill>
                <a:latin typeface="Arial" panose="020B0604020202020204" pitchFamily="34" charset="0"/>
                <a:cs typeface="Arial" panose="020B0604020202020204" pitchFamily="34" charset="0"/>
              </a:rPr>
              <a:t> </a:t>
            </a:r>
            <a:r>
              <a:rPr lang="en-US" sz="6000" dirty="0" err="1">
                <a:solidFill>
                  <a:schemeClr val="accent2"/>
                </a:solidFill>
                <a:latin typeface="Arial" panose="020B0604020202020204" pitchFamily="34" charset="0"/>
                <a:cs typeface="Arial" panose="020B0604020202020204" pitchFamily="34" charset="0"/>
              </a:rPr>
              <a:t>P</a:t>
            </a:r>
            <a:r>
              <a:rPr lang="en-US" sz="6000" dirty="0" err="1">
                <a:solidFill>
                  <a:schemeClr val="tx1">
                    <a:lumMod val="65000"/>
                    <a:lumOff val="35000"/>
                  </a:schemeClr>
                </a:solidFill>
                <a:latin typeface="Arial" panose="020B0604020202020204" pitchFamily="34" charset="0"/>
                <a:cs typeface="Arial" panose="020B0604020202020204" pitchFamily="34" charset="0"/>
              </a:rPr>
              <a:t>engelolaan</a:t>
            </a:r>
            <a:r>
              <a:rPr lang="en-US" sz="6000" dirty="0">
                <a:solidFill>
                  <a:schemeClr val="tx1">
                    <a:lumMod val="65000"/>
                    <a:lumOff val="35000"/>
                  </a:schemeClr>
                </a:solidFill>
                <a:latin typeface="Arial" panose="020B0604020202020204" pitchFamily="34" charset="0"/>
                <a:cs typeface="Arial" panose="020B0604020202020204" pitchFamily="34" charset="0"/>
              </a:rPr>
              <a:t> </a:t>
            </a:r>
            <a:r>
              <a:rPr lang="en-US" sz="6000" dirty="0" err="1">
                <a:solidFill>
                  <a:schemeClr val="accent2"/>
                </a:solidFill>
                <a:latin typeface="Arial" panose="020B0604020202020204" pitchFamily="34" charset="0"/>
                <a:cs typeface="Arial" panose="020B0604020202020204" pitchFamily="34" charset="0"/>
              </a:rPr>
              <a:t>R</a:t>
            </a:r>
            <a:r>
              <a:rPr lang="en-US" sz="6000" dirty="0" err="1">
                <a:solidFill>
                  <a:schemeClr val="tx1">
                    <a:lumMod val="65000"/>
                    <a:lumOff val="35000"/>
                  </a:schemeClr>
                </a:solidFill>
                <a:latin typeface="Arial" panose="020B0604020202020204" pitchFamily="34" charset="0"/>
                <a:cs typeface="Arial" panose="020B0604020202020204" pitchFamily="34" charset="0"/>
              </a:rPr>
              <a:t>eksadana</a:t>
            </a:r>
            <a:r>
              <a:rPr lang="en-US" sz="6000" dirty="0">
                <a:solidFill>
                  <a:schemeClr val="tx1">
                    <a:lumMod val="65000"/>
                    <a:lumOff val="35000"/>
                  </a:schemeClr>
                </a:solidFill>
                <a:latin typeface="Arial" panose="020B0604020202020204" pitchFamily="34" charset="0"/>
                <a:cs typeface="Arial" panose="020B0604020202020204" pitchFamily="34" charset="0"/>
              </a:rPr>
              <a:t> </a:t>
            </a:r>
          </a:p>
          <a:p>
            <a:r>
              <a:rPr lang="en-US" sz="6000" dirty="0" err="1">
                <a:solidFill>
                  <a:schemeClr val="accent2"/>
                </a:solidFill>
                <a:latin typeface="Arial" panose="020B0604020202020204" pitchFamily="34" charset="0"/>
                <a:cs typeface="Arial" panose="020B0604020202020204" pitchFamily="34" charset="0"/>
              </a:rPr>
              <a:t>B</a:t>
            </a:r>
            <a:r>
              <a:rPr lang="en-US" sz="6000" dirty="0" err="1">
                <a:solidFill>
                  <a:schemeClr val="tx1">
                    <a:lumMod val="65000"/>
                    <a:lumOff val="35000"/>
                  </a:schemeClr>
                </a:solidFill>
                <a:latin typeface="Arial" panose="020B0604020202020204" pitchFamily="34" charset="0"/>
                <a:cs typeface="Arial" panose="020B0604020202020204" pitchFamily="34" charset="0"/>
              </a:rPr>
              <a:t>erdasarkan</a:t>
            </a:r>
            <a:r>
              <a:rPr lang="en-US" sz="6000" dirty="0">
                <a:solidFill>
                  <a:schemeClr val="tx1">
                    <a:lumMod val="65000"/>
                    <a:lumOff val="35000"/>
                  </a:schemeClr>
                </a:solidFill>
                <a:latin typeface="Arial" panose="020B0604020202020204" pitchFamily="34" charset="0"/>
                <a:cs typeface="Arial" panose="020B0604020202020204" pitchFamily="34" charset="0"/>
              </a:rPr>
              <a:t> </a:t>
            </a:r>
            <a:r>
              <a:rPr lang="en-US" sz="6000" dirty="0" err="1">
                <a:solidFill>
                  <a:schemeClr val="accent2"/>
                </a:solidFill>
                <a:latin typeface="Arial" panose="020B0604020202020204" pitchFamily="34" charset="0"/>
                <a:cs typeface="Arial" panose="020B0604020202020204" pitchFamily="34" charset="0"/>
              </a:rPr>
              <a:t>P</a:t>
            </a:r>
            <a:r>
              <a:rPr lang="en-US" sz="6000" dirty="0" err="1">
                <a:solidFill>
                  <a:schemeClr val="tx1">
                    <a:lumMod val="65000"/>
                    <a:lumOff val="35000"/>
                  </a:schemeClr>
                </a:solidFill>
                <a:latin typeface="Arial" panose="020B0604020202020204" pitchFamily="34" charset="0"/>
                <a:cs typeface="Arial" panose="020B0604020202020204" pitchFamily="34" charset="0"/>
              </a:rPr>
              <a:t>eraturan</a:t>
            </a:r>
            <a:r>
              <a:rPr lang="en-US" sz="6000" dirty="0">
                <a:solidFill>
                  <a:schemeClr val="tx1">
                    <a:lumMod val="65000"/>
                    <a:lumOff val="35000"/>
                  </a:schemeClr>
                </a:solidFill>
                <a:latin typeface="Arial" panose="020B0604020202020204" pitchFamily="34" charset="0"/>
                <a:cs typeface="Arial" panose="020B0604020202020204" pitchFamily="34" charset="0"/>
              </a:rPr>
              <a:t> </a:t>
            </a:r>
            <a:r>
              <a:rPr lang="en-US" sz="6000" dirty="0" err="1">
                <a:solidFill>
                  <a:schemeClr val="accent2"/>
                </a:solidFill>
                <a:latin typeface="Arial" panose="020B0604020202020204" pitchFamily="34" charset="0"/>
                <a:cs typeface="Arial" panose="020B0604020202020204" pitchFamily="34" charset="0"/>
              </a:rPr>
              <a:t>P</a:t>
            </a:r>
            <a:r>
              <a:rPr lang="en-US" sz="6000" dirty="0" err="1">
                <a:solidFill>
                  <a:schemeClr val="tx1">
                    <a:lumMod val="65000"/>
                    <a:lumOff val="35000"/>
                  </a:schemeClr>
                </a:solidFill>
                <a:latin typeface="Arial" panose="020B0604020202020204" pitchFamily="34" charset="0"/>
                <a:cs typeface="Arial" panose="020B0604020202020204" pitchFamily="34" charset="0"/>
              </a:rPr>
              <a:t>asar</a:t>
            </a:r>
            <a:r>
              <a:rPr lang="en-US" sz="6000" dirty="0">
                <a:solidFill>
                  <a:schemeClr val="tx1">
                    <a:lumMod val="65000"/>
                    <a:lumOff val="35000"/>
                  </a:schemeClr>
                </a:solidFill>
                <a:latin typeface="Arial" panose="020B0604020202020204" pitchFamily="34" charset="0"/>
                <a:cs typeface="Arial" panose="020B0604020202020204" pitchFamily="34" charset="0"/>
              </a:rPr>
              <a:t> </a:t>
            </a:r>
            <a:r>
              <a:rPr lang="en-US" sz="6000" dirty="0">
                <a:solidFill>
                  <a:schemeClr val="accent2"/>
                </a:solidFill>
                <a:latin typeface="Arial" panose="020B0604020202020204" pitchFamily="34" charset="0"/>
                <a:cs typeface="Arial" panose="020B0604020202020204" pitchFamily="34" charset="0"/>
              </a:rPr>
              <a:t>M</a:t>
            </a:r>
            <a:r>
              <a:rPr lang="en-US" sz="6000" dirty="0">
                <a:solidFill>
                  <a:schemeClr val="tx1">
                    <a:lumMod val="65000"/>
                    <a:lumOff val="35000"/>
                  </a:schemeClr>
                </a:solidFill>
                <a:latin typeface="Arial" panose="020B0604020202020204" pitchFamily="34" charset="0"/>
                <a:cs typeface="Arial" panose="020B0604020202020204" pitchFamily="34" charset="0"/>
              </a:rPr>
              <a:t>odal </a:t>
            </a:r>
          </a:p>
        </p:txBody>
      </p:sp>
    </p:spTree>
    <p:extLst>
      <p:ext uri="{BB962C8B-B14F-4D97-AF65-F5344CB8AC3E}">
        <p14:creationId xmlns:p14="http://schemas.microsoft.com/office/powerpoint/2010/main" val="1653225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D8936B92-C7EA-E14F-89B6-AF9C6E0A1AC2}" type="slidenum">
              <a:rPr lang="x-none" altLang="x-none" smtClean="0">
                <a:solidFill>
                  <a:srgbClr val="9B9A9C"/>
                </a:solidFill>
                <a:latin typeface="Dosis" charset="0"/>
                <a:ea typeface="Dosis" charset="0"/>
                <a:cs typeface="Dosis" charset="0"/>
              </a:rPr>
              <a:pPr algn="ctr" eaLnBrk="1">
                <a:defRPr/>
              </a:pPr>
              <a:t>3</a:t>
            </a:fld>
            <a:endParaRPr lang="x-none" altLang="x-none" smtClean="0">
              <a:solidFill>
                <a:srgbClr val="9B9A9C"/>
              </a:solidFill>
              <a:latin typeface="Dosis" charset="0"/>
              <a:ea typeface="Dosis" charset="0"/>
              <a:cs typeface="Dosis" charset="0"/>
            </a:endParaRPr>
          </a:p>
        </p:txBody>
      </p:sp>
      <p:grpSp>
        <p:nvGrpSpPr>
          <p:cNvPr id="8" name="Group 7"/>
          <p:cNvGrpSpPr/>
          <p:nvPr/>
        </p:nvGrpSpPr>
        <p:grpSpPr>
          <a:xfrm>
            <a:off x="11211763" y="2541768"/>
            <a:ext cx="12185130" cy="7844624"/>
            <a:chOff x="13096650" y="3015790"/>
            <a:chExt cx="10328275" cy="4809514"/>
          </a:xfrm>
        </p:grpSpPr>
        <p:sp>
          <p:nvSpPr>
            <p:cNvPr id="2" name="Rectangle 1"/>
            <p:cNvSpPr/>
            <p:nvPr/>
          </p:nvSpPr>
          <p:spPr>
            <a:xfrm>
              <a:off x="13131801" y="5221288"/>
              <a:ext cx="9413875" cy="2604016"/>
            </a:xfrm>
            <a:prstGeom prst="rect">
              <a:avLst/>
            </a:prstGeom>
          </p:spPr>
          <p:txBody>
            <a:bodyPr>
              <a:spAutoFit/>
            </a:bodyPr>
            <a:lstStyle/>
            <a:p>
              <a:r>
                <a:rPr lang="en-US" sz="4400" dirty="0"/>
                <a:t>“ </a:t>
              </a:r>
              <a:r>
                <a:rPr lang="en-US" sz="4400" dirty="0" err="1"/>
                <a:t>Reksadana</a:t>
              </a:r>
              <a:r>
                <a:rPr lang="en-US" sz="4400" dirty="0"/>
                <a:t> </a:t>
              </a:r>
              <a:r>
                <a:rPr lang="en-US" sz="4400" dirty="0" err="1"/>
                <a:t>adalah</a:t>
              </a:r>
              <a:r>
                <a:rPr lang="en-US" sz="4400" dirty="0"/>
                <a:t> </a:t>
              </a:r>
              <a:r>
                <a:rPr lang="en-US" sz="4400" dirty="0" err="1"/>
                <a:t>wadah</a:t>
              </a:r>
              <a:r>
                <a:rPr lang="en-US" sz="4400" dirty="0"/>
                <a:t> yang </a:t>
              </a:r>
              <a:r>
                <a:rPr lang="en-US" sz="4400" dirty="0" err="1"/>
                <a:t>dipergunakan</a:t>
              </a:r>
              <a:r>
                <a:rPr lang="en-US" sz="4400" dirty="0"/>
                <a:t> </a:t>
              </a:r>
              <a:r>
                <a:rPr lang="en-US" sz="4400" dirty="0" err="1"/>
                <a:t>untuk</a:t>
              </a:r>
              <a:r>
                <a:rPr lang="en-US" sz="4400" dirty="0"/>
                <a:t> </a:t>
              </a:r>
              <a:r>
                <a:rPr lang="en-US" sz="4400" dirty="0" err="1"/>
                <a:t>menghimpun</a:t>
              </a:r>
              <a:r>
                <a:rPr lang="en-US" sz="4400" dirty="0"/>
                <a:t> dana </a:t>
              </a:r>
              <a:r>
                <a:rPr lang="en-US" sz="4400" dirty="0" err="1"/>
                <a:t>dari</a:t>
              </a:r>
              <a:r>
                <a:rPr lang="en-US" sz="4400" dirty="0"/>
                <a:t> </a:t>
              </a:r>
              <a:r>
                <a:rPr lang="en-US" sz="4400" dirty="0" err="1"/>
                <a:t>masyarakat</a:t>
              </a:r>
              <a:r>
                <a:rPr lang="en-US" sz="4400" dirty="0"/>
                <a:t> </a:t>
              </a:r>
              <a:r>
                <a:rPr lang="en-US" sz="4400" dirty="0" err="1"/>
                <a:t>pemodal</a:t>
              </a:r>
              <a:r>
                <a:rPr lang="en-US" sz="4400" dirty="0"/>
                <a:t> </a:t>
              </a:r>
              <a:r>
                <a:rPr lang="en-US" sz="4400" dirty="0" err="1"/>
                <a:t>untuk</a:t>
              </a:r>
              <a:r>
                <a:rPr lang="en-US" sz="4400" dirty="0"/>
                <a:t> </a:t>
              </a:r>
              <a:r>
                <a:rPr lang="en-US" sz="4400" dirty="0" err="1"/>
                <a:t>selanjutnya</a:t>
              </a:r>
              <a:r>
                <a:rPr lang="en-US" sz="4400" dirty="0"/>
                <a:t> di </a:t>
              </a:r>
              <a:r>
                <a:rPr lang="en-US" sz="4400" dirty="0" err="1"/>
                <a:t>investasikan</a:t>
              </a:r>
              <a:r>
                <a:rPr lang="en-US" sz="4400" dirty="0"/>
                <a:t> </a:t>
              </a:r>
              <a:r>
                <a:rPr lang="en-US" sz="4400" dirty="0" err="1"/>
                <a:t>dalam</a:t>
              </a:r>
              <a:r>
                <a:rPr lang="en-US" sz="4400" dirty="0"/>
                <a:t> </a:t>
              </a:r>
              <a:r>
                <a:rPr lang="en-US" sz="4400" dirty="0" err="1"/>
                <a:t>portofolio</a:t>
              </a:r>
              <a:r>
                <a:rPr lang="en-US" sz="4400" dirty="0"/>
                <a:t> </a:t>
              </a:r>
              <a:r>
                <a:rPr lang="en-US" sz="4400" dirty="0" err="1"/>
                <a:t>efek</a:t>
              </a:r>
              <a:r>
                <a:rPr lang="en-US" sz="4400" dirty="0"/>
                <a:t> </a:t>
              </a:r>
              <a:r>
                <a:rPr lang="en-US" sz="4400" dirty="0" err="1"/>
                <a:t>oleh</a:t>
              </a:r>
              <a:r>
                <a:rPr lang="en-US" sz="4400" dirty="0"/>
                <a:t> </a:t>
              </a:r>
              <a:r>
                <a:rPr lang="en-US" sz="4400" dirty="0" err="1"/>
                <a:t>manajer</a:t>
              </a:r>
              <a:r>
                <a:rPr lang="en-US" sz="4400" dirty="0"/>
                <a:t> </a:t>
              </a:r>
              <a:r>
                <a:rPr lang="en-US" sz="4400" dirty="0" err="1"/>
                <a:t>investasi</a:t>
              </a:r>
              <a:r>
                <a:rPr lang="en-US" sz="4400" dirty="0"/>
                <a:t>”  </a:t>
              </a:r>
            </a:p>
            <a:p>
              <a:endParaRPr lang="en-US" sz="4400" dirty="0"/>
            </a:p>
          </p:txBody>
        </p:sp>
        <p:sp>
          <p:nvSpPr>
            <p:cNvPr id="6" name="Text Box 2"/>
            <p:cNvSpPr txBox="1">
              <a:spLocks/>
            </p:cNvSpPr>
            <p:nvPr/>
          </p:nvSpPr>
          <p:spPr bwMode="auto">
            <a:xfrm>
              <a:off x="13169151" y="4661737"/>
              <a:ext cx="5592763" cy="4245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eaLnBrk="1">
                <a:defRPr/>
              </a:pPr>
              <a:r>
                <a:rPr lang="en-US" altLang="x-none" sz="4000" i="1" dirty="0" err="1">
                  <a:solidFill>
                    <a:schemeClr val="accent1"/>
                  </a:solidFill>
                  <a:latin typeface="Dosis" charset="0"/>
                  <a:ea typeface="Dosis" charset="0"/>
                  <a:cs typeface="Dosis" charset="0"/>
                  <a:sym typeface="Poppins SemiBold" charset="0"/>
                </a:rPr>
                <a:t>Tentang</a:t>
              </a:r>
              <a:r>
                <a:rPr lang="en-US" altLang="x-none" sz="4000" i="1" dirty="0">
                  <a:solidFill>
                    <a:schemeClr val="accent1"/>
                  </a:solidFill>
                  <a:latin typeface="Dosis" charset="0"/>
                  <a:ea typeface="Dosis" charset="0"/>
                  <a:cs typeface="Dosis" charset="0"/>
                  <a:sym typeface="Poppins SemiBold" charset="0"/>
                </a:rPr>
                <a:t> </a:t>
              </a:r>
              <a:r>
                <a:rPr lang="en-US" altLang="x-none" sz="4000" i="1" dirty="0" err="1">
                  <a:solidFill>
                    <a:schemeClr val="accent1"/>
                  </a:solidFill>
                  <a:latin typeface="Dosis" charset="0"/>
                  <a:ea typeface="Dosis" charset="0"/>
                  <a:cs typeface="Dosis" charset="0"/>
                  <a:sym typeface="Poppins SemiBold" charset="0"/>
                </a:rPr>
                <a:t>Pasar</a:t>
              </a:r>
              <a:r>
                <a:rPr lang="en-US" altLang="x-none" sz="4000" i="1" dirty="0">
                  <a:solidFill>
                    <a:schemeClr val="accent1"/>
                  </a:solidFill>
                  <a:latin typeface="Dosis" charset="0"/>
                  <a:ea typeface="Dosis" charset="0"/>
                  <a:cs typeface="Dosis" charset="0"/>
                  <a:sym typeface="Poppins SemiBold" charset="0"/>
                </a:rPr>
                <a:t> Modal</a:t>
              </a:r>
              <a:endParaRPr lang="x-none" altLang="x-none" sz="4000" i="1" dirty="0">
                <a:solidFill>
                  <a:schemeClr val="accent1"/>
                </a:solidFill>
                <a:latin typeface="Dosis" charset="0"/>
                <a:ea typeface="Dosis" charset="0"/>
                <a:cs typeface="Dosis" charset="0"/>
                <a:sym typeface="Poppins SemiBold" charset="0"/>
              </a:endParaRPr>
            </a:p>
          </p:txBody>
        </p:sp>
        <p:sp>
          <p:nvSpPr>
            <p:cNvPr id="7" name="Text Box 3"/>
            <p:cNvSpPr txBox="1">
              <a:spLocks/>
            </p:cNvSpPr>
            <p:nvPr/>
          </p:nvSpPr>
          <p:spPr bwMode="auto">
            <a:xfrm>
              <a:off x="13096650" y="3015790"/>
              <a:ext cx="103282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8000" dirty="0" err="1"/>
                <a:t>Undang-Undang</a:t>
              </a:r>
              <a:r>
                <a:rPr lang="en-US" sz="8000" dirty="0"/>
                <a:t> </a:t>
              </a:r>
              <a:r>
                <a:rPr lang="en-US" sz="8000" dirty="0" err="1"/>
                <a:t>Nomor</a:t>
              </a:r>
              <a:r>
                <a:rPr lang="en-US" sz="8000" dirty="0"/>
                <a:t> 8 </a:t>
              </a:r>
              <a:r>
                <a:rPr lang="en-US" sz="8000" dirty="0" err="1"/>
                <a:t>tahun</a:t>
              </a:r>
              <a:r>
                <a:rPr lang="en-US" sz="8000" dirty="0"/>
                <a:t> 1995</a:t>
              </a:r>
              <a:endParaRPr lang="x-none" altLang="x-none" sz="8800" dirty="0">
                <a:solidFill>
                  <a:schemeClr val="bg2"/>
                </a:solidFill>
                <a:latin typeface="Dosis" charset="0"/>
                <a:ea typeface="Dosis" charset="0"/>
                <a:cs typeface="Dosis" charset="0"/>
                <a:sym typeface="Poppins Medium" charset="0"/>
              </a:endParaRPr>
            </a:p>
          </p:txBody>
        </p:sp>
      </p:grpSp>
      <p:grpSp>
        <p:nvGrpSpPr>
          <p:cNvPr id="15" name="Group 14"/>
          <p:cNvGrpSpPr/>
          <p:nvPr/>
        </p:nvGrpSpPr>
        <p:grpSpPr>
          <a:xfrm>
            <a:off x="6503368" y="9738320"/>
            <a:ext cx="6400800" cy="6400800"/>
            <a:chOff x="6503368" y="9738320"/>
            <a:chExt cx="6400800" cy="6400800"/>
          </a:xfrm>
        </p:grpSpPr>
        <p:sp>
          <p:nvSpPr>
            <p:cNvPr id="23" name="Oval 5"/>
            <p:cNvSpPr>
              <a:spLocks noChangeArrowheads="1"/>
            </p:cNvSpPr>
            <p:nvPr/>
          </p:nvSpPr>
          <p:spPr bwMode="auto">
            <a:xfrm>
              <a:off x="6503368" y="9738320"/>
              <a:ext cx="6400800" cy="6400800"/>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sp>
          <p:nvSpPr>
            <p:cNvPr id="17" name="Shape"/>
            <p:cNvSpPr/>
            <p:nvPr/>
          </p:nvSpPr>
          <p:spPr>
            <a:xfrm>
              <a:off x="8281113" y="11414113"/>
              <a:ext cx="2721740" cy="2801545"/>
            </a:xfrm>
            <a:custGeom>
              <a:avLst/>
              <a:gdLst/>
              <a:ahLst/>
              <a:cxnLst>
                <a:cxn ang="0">
                  <a:pos x="wd2" y="hd2"/>
                </a:cxn>
                <a:cxn ang="5400000">
                  <a:pos x="wd2" y="hd2"/>
                </a:cxn>
                <a:cxn ang="10800000">
                  <a:pos x="wd2" y="hd2"/>
                </a:cxn>
                <a:cxn ang="16200000">
                  <a:pos x="wd2" y="hd2"/>
                </a:cxn>
              </a:cxnLst>
              <a:rect l="0" t="0" r="r" b="b"/>
              <a:pathLst>
                <a:path w="21591" h="21596" extrusionOk="0">
                  <a:moveTo>
                    <a:pt x="10782" y="0"/>
                  </a:moveTo>
                  <a:cubicBezTo>
                    <a:pt x="10563" y="0"/>
                    <a:pt x="10385" y="176"/>
                    <a:pt x="10385" y="392"/>
                  </a:cubicBezTo>
                  <a:lnTo>
                    <a:pt x="10385" y="2633"/>
                  </a:lnTo>
                  <a:cubicBezTo>
                    <a:pt x="10385" y="2849"/>
                    <a:pt x="10563" y="3025"/>
                    <a:pt x="10782" y="3025"/>
                  </a:cubicBezTo>
                  <a:cubicBezTo>
                    <a:pt x="11002" y="3025"/>
                    <a:pt x="11181" y="2849"/>
                    <a:pt x="11181" y="2633"/>
                  </a:cubicBezTo>
                  <a:lnTo>
                    <a:pt x="11181" y="392"/>
                  </a:lnTo>
                  <a:cubicBezTo>
                    <a:pt x="11181" y="176"/>
                    <a:pt x="11002" y="0"/>
                    <a:pt x="10782" y="0"/>
                  </a:cubicBezTo>
                  <a:close/>
                  <a:moveTo>
                    <a:pt x="7088" y="1572"/>
                  </a:moveTo>
                  <a:cubicBezTo>
                    <a:pt x="6986" y="1572"/>
                    <a:pt x="6884" y="1610"/>
                    <a:pt x="6807" y="1687"/>
                  </a:cubicBezTo>
                  <a:cubicBezTo>
                    <a:pt x="6651" y="1840"/>
                    <a:pt x="6651" y="2088"/>
                    <a:pt x="6807" y="2241"/>
                  </a:cubicBezTo>
                  <a:lnTo>
                    <a:pt x="8415" y="3825"/>
                  </a:lnTo>
                  <a:cubicBezTo>
                    <a:pt x="8571" y="3978"/>
                    <a:pt x="8823" y="3978"/>
                    <a:pt x="8978" y="3825"/>
                  </a:cubicBezTo>
                  <a:cubicBezTo>
                    <a:pt x="9134" y="3672"/>
                    <a:pt x="9134" y="3424"/>
                    <a:pt x="8978" y="3271"/>
                  </a:cubicBezTo>
                  <a:lnTo>
                    <a:pt x="7370" y="1687"/>
                  </a:lnTo>
                  <a:cubicBezTo>
                    <a:pt x="7292" y="1610"/>
                    <a:pt x="7190" y="1572"/>
                    <a:pt x="7088" y="1572"/>
                  </a:cubicBezTo>
                  <a:close/>
                  <a:moveTo>
                    <a:pt x="14478" y="1572"/>
                  </a:moveTo>
                  <a:cubicBezTo>
                    <a:pt x="14376" y="1572"/>
                    <a:pt x="14274" y="1610"/>
                    <a:pt x="14196" y="1687"/>
                  </a:cubicBezTo>
                  <a:lnTo>
                    <a:pt x="12587" y="3271"/>
                  </a:lnTo>
                  <a:cubicBezTo>
                    <a:pt x="12431" y="3424"/>
                    <a:pt x="12431" y="3672"/>
                    <a:pt x="12587" y="3825"/>
                  </a:cubicBezTo>
                  <a:cubicBezTo>
                    <a:pt x="12742" y="3978"/>
                    <a:pt x="12994" y="3978"/>
                    <a:pt x="13150" y="3825"/>
                  </a:cubicBezTo>
                  <a:lnTo>
                    <a:pt x="14759" y="2241"/>
                  </a:lnTo>
                  <a:cubicBezTo>
                    <a:pt x="14915" y="2088"/>
                    <a:pt x="14915" y="1840"/>
                    <a:pt x="14759" y="1687"/>
                  </a:cubicBezTo>
                  <a:cubicBezTo>
                    <a:pt x="14681" y="1610"/>
                    <a:pt x="14580" y="1572"/>
                    <a:pt x="14478" y="1572"/>
                  </a:cubicBezTo>
                  <a:close/>
                  <a:moveTo>
                    <a:pt x="4148" y="5077"/>
                  </a:moveTo>
                  <a:cubicBezTo>
                    <a:pt x="4078" y="5080"/>
                    <a:pt x="4010" y="5098"/>
                    <a:pt x="3947" y="5128"/>
                  </a:cubicBezTo>
                  <a:cubicBezTo>
                    <a:pt x="3879" y="5161"/>
                    <a:pt x="3819" y="5208"/>
                    <a:pt x="3772" y="5267"/>
                  </a:cubicBezTo>
                  <a:lnTo>
                    <a:pt x="113" y="9337"/>
                  </a:lnTo>
                  <a:cubicBezTo>
                    <a:pt x="49" y="9411"/>
                    <a:pt x="10" y="9503"/>
                    <a:pt x="2" y="9600"/>
                  </a:cubicBezTo>
                  <a:cubicBezTo>
                    <a:pt x="-9" y="9725"/>
                    <a:pt x="31" y="9848"/>
                    <a:pt x="113" y="9943"/>
                  </a:cubicBezTo>
                  <a:lnTo>
                    <a:pt x="10458" y="21450"/>
                  </a:lnTo>
                  <a:cubicBezTo>
                    <a:pt x="10531" y="21539"/>
                    <a:pt x="10641" y="21593"/>
                    <a:pt x="10757" y="21596"/>
                  </a:cubicBezTo>
                  <a:cubicBezTo>
                    <a:pt x="10883" y="21600"/>
                    <a:pt x="11003" y="21546"/>
                    <a:pt x="11082" y="21450"/>
                  </a:cubicBezTo>
                  <a:lnTo>
                    <a:pt x="21496" y="9908"/>
                  </a:lnTo>
                  <a:cubicBezTo>
                    <a:pt x="21557" y="9835"/>
                    <a:pt x="21591" y="9742"/>
                    <a:pt x="21591" y="9647"/>
                  </a:cubicBezTo>
                  <a:cubicBezTo>
                    <a:pt x="21590" y="9553"/>
                    <a:pt x="21557" y="9461"/>
                    <a:pt x="21496" y="9388"/>
                  </a:cubicBezTo>
                  <a:lnTo>
                    <a:pt x="17763" y="5226"/>
                  </a:lnTo>
                  <a:cubicBezTo>
                    <a:pt x="17721" y="5183"/>
                    <a:pt x="17670" y="5148"/>
                    <a:pt x="17615" y="5122"/>
                  </a:cubicBezTo>
                  <a:cubicBezTo>
                    <a:pt x="17556" y="5095"/>
                    <a:pt x="17492" y="5080"/>
                    <a:pt x="17427" y="5077"/>
                  </a:cubicBezTo>
                  <a:lnTo>
                    <a:pt x="4148" y="5077"/>
                  </a:lnTo>
                  <a:close/>
                  <a:moveTo>
                    <a:pt x="4826" y="5895"/>
                  </a:moveTo>
                  <a:lnTo>
                    <a:pt x="9909" y="5895"/>
                  </a:lnTo>
                  <a:lnTo>
                    <a:pt x="6760" y="8995"/>
                  </a:lnTo>
                  <a:lnTo>
                    <a:pt x="4826" y="5895"/>
                  </a:lnTo>
                  <a:close/>
                  <a:moveTo>
                    <a:pt x="11669" y="5895"/>
                  </a:moveTo>
                  <a:lnTo>
                    <a:pt x="16761" y="5895"/>
                  </a:lnTo>
                  <a:lnTo>
                    <a:pt x="14778" y="8955"/>
                  </a:lnTo>
                  <a:lnTo>
                    <a:pt x="11669" y="5895"/>
                  </a:lnTo>
                  <a:close/>
                  <a:moveTo>
                    <a:pt x="10789" y="6137"/>
                  </a:moveTo>
                  <a:lnTo>
                    <a:pt x="13960" y="9259"/>
                  </a:lnTo>
                  <a:lnTo>
                    <a:pt x="7617" y="9259"/>
                  </a:lnTo>
                  <a:lnTo>
                    <a:pt x="10789" y="6137"/>
                  </a:lnTo>
                  <a:close/>
                  <a:moveTo>
                    <a:pt x="4066" y="6173"/>
                  </a:moveTo>
                  <a:lnTo>
                    <a:pt x="5990" y="9259"/>
                  </a:lnTo>
                  <a:lnTo>
                    <a:pt x="1189" y="9259"/>
                  </a:lnTo>
                  <a:lnTo>
                    <a:pt x="4066" y="6173"/>
                  </a:lnTo>
                  <a:close/>
                  <a:moveTo>
                    <a:pt x="17521" y="6181"/>
                  </a:moveTo>
                  <a:lnTo>
                    <a:pt x="20263" y="9259"/>
                  </a:lnTo>
                  <a:lnTo>
                    <a:pt x="15526" y="9259"/>
                  </a:lnTo>
                  <a:lnTo>
                    <a:pt x="17521" y="6181"/>
                  </a:lnTo>
                  <a:close/>
                  <a:moveTo>
                    <a:pt x="1331" y="10043"/>
                  </a:moveTo>
                  <a:lnTo>
                    <a:pt x="6394" y="10043"/>
                  </a:lnTo>
                  <a:lnTo>
                    <a:pt x="9958" y="19619"/>
                  </a:lnTo>
                  <a:lnTo>
                    <a:pt x="1331" y="10043"/>
                  </a:lnTo>
                  <a:close/>
                  <a:moveTo>
                    <a:pt x="7241" y="10043"/>
                  </a:moveTo>
                  <a:lnTo>
                    <a:pt x="20194" y="10043"/>
                  </a:lnTo>
                  <a:lnTo>
                    <a:pt x="11565" y="19704"/>
                  </a:lnTo>
                  <a:lnTo>
                    <a:pt x="14122" y="12993"/>
                  </a:lnTo>
                  <a:cubicBezTo>
                    <a:pt x="14199" y="12790"/>
                    <a:pt x="14095" y="12564"/>
                    <a:pt x="13889" y="12488"/>
                  </a:cubicBezTo>
                  <a:cubicBezTo>
                    <a:pt x="13683" y="12412"/>
                    <a:pt x="13454" y="12515"/>
                    <a:pt x="13377" y="12717"/>
                  </a:cubicBezTo>
                  <a:lnTo>
                    <a:pt x="10776" y="19540"/>
                  </a:lnTo>
                  <a:lnTo>
                    <a:pt x="7241" y="10043"/>
                  </a:lnTo>
                  <a:close/>
                  <a:moveTo>
                    <a:pt x="14285" y="10906"/>
                  </a:moveTo>
                  <a:cubicBezTo>
                    <a:pt x="14130" y="10912"/>
                    <a:pt x="13987" y="11008"/>
                    <a:pt x="13929" y="11160"/>
                  </a:cubicBezTo>
                  <a:lnTo>
                    <a:pt x="13924" y="11173"/>
                  </a:lnTo>
                  <a:cubicBezTo>
                    <a:pt x="13846" y="11375"/>
                    <a:pt x="13951" y="11602"/>
                    <a:pt x="14157" y="11678"/>
                  </a:cubicBezTo>
                  <a:cubicBezTo>
                    <a:pt x="14363" y="11754"/>
                    <a:pt x="14592" y="11651"/>
                    <a:pt x="14669" y="11448"/>
                  </a:cubicBezTo>
                  <a:lnTo>
                    <a:pt x="14674" y="11435"/>
                  </a:lnTo>
                  <a:cubicBezTo>
                    <a:pt x="14751" y="11232"/>
                    <a:pt x="14647" y="11007"/>
                    <a:pt x="14441" y="10931"/>
                  </a:cubicBezTo>
                  <a:cubicBezTo>
                    <a:pt x="14390" y="10912"/>
                    <a:pt x="14337" y="10904"/>
                    <a:pt x="14285" y="10906"/>
                  </a:cubicBezTo>
                  <a:close/>
                </a:path>
              </a:pathLst>
            </a:cu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grpSp>
        <p:nvGrpSpPr>
          <p:cNvPr id="13" name="Group 12"/>
          <p:cNvGrpSpPr/>
          <p:nvPr/>
        </p:nvGrpSpPr>
        <p:grpSpPr>
          <a:xfrm>
            <a:off x="933391" y="981075"/>
            <a:ext cx="4572000" cy="4572000"/>
            <a:chOff x="933391" y="981075"/>
            <a:chExt cx="4572000" cy="4572000"/>
          </a:xfrm>
        </p:grpSpPr>
        <p:sp>
          <p:nvSpPr>
            <p:cNvPr id="17419" name="Oval 5"/>
            <p:cNvSpPr>
              <a:spLocks noChangeArrowheads="1"/>
            </p:cNvSpPr>
            <p:nvPr/>
          </p:nvSpPr>
          <p:spPr bwMode="auto">
            <a:xfrm>
              <a:off x="933391" y="981075"/>
              <a:ext cx="4572000" cy="4572000"/>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sp>
          <p:nvSpPr>
            <p:cNvPr id="25" name="Shape"/>
            <p:cNvSpPr/>
            <p:nvPr/>
          </p:nvSpPr>
          <p:spPr>
            <a:xfrm>
              <a:off x="2113232" y="2210736"/>
              <a:ext cx="2212318" cy="2112678"/>
            </a:xfrm>
            <a:custGeom>
              <a:avLst/>
              <a:gdLst/>
              <a:ahLst/>
              <a:cxnLst>
                <a:cxn ang="0">
                  <a:pos x="wd2" y="hd2"/>
                </a:cxn>
                <a:cxn ang="5400000">
                  <a:pos x="wd2" y="hd2"/>
                </a:cxn>
                <a:cxn ang="10800000">
                  <a:pos x="wd2" y="hd2"/>
                </a:cxn>
                <a:cxn ang="16200000">
                  <a:pos x="wd2" y="hd2"/>
                </a:cxn>
              </a:cxnLst>
              <a:rect l="0" t="0" r="r" b="b"/>
              <a:pathLst>
                <a:path w="21592" h="21600" extrusionOk="0">
                  <a:moveTo>
                    <a:pt x="14630" y="0"/>
                  </a:moveTo>
                  <a:cubicBezTo>
                    <a:pt x="14012" y="0"/>
                    <a:pt x="13394" y="266"/>
                    <a:pt x="12922" y="800"/>
                  </a:cubicBezTo>
                  <a:cubicBezTo>
                    <a:pt x="12531" y="1243"/>
                    <a:pt x="12303" y="1799"/>
                    <a:pt x="12236" y="2374"/>
                  </a:cubicBezTo>
                  <a:lnTo>
                    <a:pt x="9567" y="2374"/>
                  </a:lnTo>
                  <a:lnTo>
                    <a:pt x="9558" y="2374"/>
                  </a:lnTo>
                  <a:cubicBezTo>
                    <a:pt x="9286" y="2374"/>
                    <a:pt x="9081" y="2375"/>
                    <a:pt x="8908" y="2388"/>
                  </a:cubicBezTo>
                  <a:cubicBezTo>
                    <a:pt x="8735" y="2401"/>
                    <a:pt x="8594" y="2427"/>
                    <a:pt x="8449" y="2479"/>
                  </a:cubicBezTo>
                  <a:cubicBezTo>
                    <a:pt x="8289" y="2545"/>
                    <a:pt x="8146" y="2649"/>
                    <a:pt x="8028" y="2782"/>
                  </a:cubicBezTo>
                  <a:cubicBezTo>
                    <a:pt x="7911" y="2915"/>
                    <a:pt x="7819" y="3077"/>
                    <a:pt x="7760" y="3258"/>
                  </a:cubicBezTo>
                  <a:cubicBezTo>
                    <a:pt x="7714" y="3423"/>
                    <a:pt x="7691" y="3584"/>
                    <a:pt x="7679" y="3779"/>
                  </a:cubicBezTo>
                  <a:cubicBezTo>
                    <a:pt x="7667" y="3975"/>
                    <a:pt x="7668" y="4207"/>
                    <a:pt x="7668" y="4513"/>
                  </a:cubicBezTo>
                  <a:lnTo>
                    <a:pt x="7675" y="6178"/>
                  </a:lnTo>
                  <a:lnTo>
                    <a:pt x="5282" y="6178"/>
                  </a:lnTo>
                  <a:cubicBezTo>
                    <a:pt x="5870" y="5305"/>
                    <a:pt x="5813" y="4054"/>
                    <a:pt x="5108" y="3256"/>
                  </a:cubicBezTo>
                  <a:cubicBezTo>
                    <a:pt x="4724" y="2821"/>
                    <a:pt x="4220" y="2603"/>
                    <a:pt x="3716" y="2603"/>
                  </a:cubicBezTo>
                  <a:cubicBezTo>
                    <a:pt x="3213" y="2603"/>
                    <a:pt x="2709" y="2821"/>
                    <a:pt x="2324" y="3256"/>
                  </a:cubicBezTo>
                  <a:cubicBezTo>
                    <a:pt x="1556" y="4126"/>
                    <a:pt x="1556" y="5536"/>
                    <a:pt x="2324" y="6406"/>
                  </a:cubicBezTo>
                  <a:cubicBezTo>
                    <a:pt x="2353" y="6438"/>
                    <a:pt x="2383" y="6467"/>
                    <a:pt x="2412" y="6497"/>
                  </a:cubicBezTo>
                  <a:cubicBezTo>
                    <a:pt x="1750" y="6767"/>
                    <a:pt x="1170" y="7247"/>
                    <a:pt x="744" y="7881"/>
                  </a:cubicBezTo>
                  <a:cubicBezTo>
                    <a:pt x="287" y="8561"/>
                    <a:pt x="27" y="9386"/>
                    <a:pt x="1" y="10240"/>
                  </a:cubicBezTo>
                  <a:lnTo>
                    <a:pt x="1" y="13932"/>
                  </a:lnTo>
                  <a:cubicBezTo>
                    <a:pt x="-7" y="14381"/>
                    <a:pt x="117" y="14819"/>
                    <a:pt x="355" y="15179"/>
                  </a:cubicBezTo>
                  <a:cubicBezTo>
                    <a:pt x="662" y="15643"/>
                    <a:pt x="1129" y="15938"/>
                    <a:pt x="1640" y="15989"/>
                  </a:cubicBezTo>
                  <a:lnTo>
                    <a:pt x="1696" y="15989"/>
                  </a:lnTo>
                  <a:lnTo>
                    <a:pt x="1696" y="20697"/>
                  </a:lnTo>
                  <a:lnTo>
                    <a:pt x="627" y="20697"/>
                  </a:lnTo>
                  <a:cubicBezTo>
                    <a:pt x="407" y="20697"/>
                    <a:pt x="228" y="20900"/>
                    <a:pt x="228" y="21149"/>
                  </a:cubicBezTo>
                  <a:cubicBezTo>
                    <a:pt x="228" y="21398"/>
                    <a:pt x="407" y="21600"/>
                    <a:pt x="627" y="21600"/>
                  </a:cubicBezTo>
                  <a:lnTo>
                    <a:pt x="20830" y="21600"/>
                  </a:lnTo>
                  <a:cubicBezTo>
                    <a:pt x="21050" y="21600"/>
                    <a:pt x="21230" y="21398"/>
                    <a:pt x="21230" y="21149"/>
                  </a:cubicBezTo>
                  <a:cubicBezTo>
                    <a:pt x="21230" y="20900"/>
                    <a:pt x="21050" y="20697"/>
                    <a:pt x="20830" y="20697"/>
                  </a:cubicBezTo>
                  <a:lnTo>
                    <a:pt x="17587" y="20697"/>
                  </a:lnTo>
                  <a:lnTo>
                    <a:pt x="16378" y="16577"/>
                  </a:lnTo>
                  <a:lnTo>
                    <a:pt x="19694" y="16577"/>
                  </a:lnTo>
                  <a:cubicBezTo>
                    <a:pt x="19969" y="16577"/>
                    <a:pt x="20175" y="16577"/>
                    <a:pt x="20349" y="16564"/>
                  </a:cubicBezTo>
                  <a:cubicBezTo>
                    <a:pt x="20524" y="16551"/>
                    <a:pt x="20666" y="16524"/>
                    <a:pt x="20812" y="16472"/>
                  </a:cubicBezTo>
                  <a:cubicBezTo>
                    <a:pt x="20972" y="16406"/>
                    <a:pt x="21115" y="16302"/>
                    <a:pt x="21232" y="16169"/>
                  </a:cubicBezTo>
                  <a:cubicBezTo>
                    <a:pt x="21350" y="16036"/>
                    <a:pt x="21442" y="15874"/>
                    <a:pt x="21500" y="15693"/>
                  </a:cubicBezTo>
                  <a:cubicBezTo>
                    <a:pt x="21546" y="15528"/>
                    <a:pt x="21570" y="15367"/>
                    <a:pt x="21581" y="15171"/>
                  </a:cubicBezTo>
                  <a:cubicBezTo>
                    <a:pt x="21593" y="14976"/>
                    <a:pt x="21593" y="14744"/>
                    <a:pt x="21593" y="14438"/>
                  </a:cubicBezTo>
                  <a:lnTo>
                    <a:pt x="21593" y="4523"/>
                  </a:lnTo>
                  <a:cubicBezTo>
                    <a:pt x="21593" y="4211"/>
                    <a:pt x="21593" y="3978"/>
                    <a:pt x="21581" y="3781"/>
                  </a:cubicBezTo>
                  <a:cubicBezTo>
                    <a:pt x="21570" y="3584"/>
                    <a:pt x="21546" y="3423"/>
                    <a:pt x="21500" y="3258"/>
                  </a:cubicBezTo>
                  <a:cubicBezTo>
                    <a:pt x="21442" y="3077"/>
                    <a:pt x="21350" y="2915"/>
                    <a:pt x="21232" y="2782"/>
                  </a:cubicBezTo>
                  <a:cubicBezTo>
                    <a:pt x="21115" y="2649"/>
                    <a:pt x="20972" y="2545"/>
                    <a:pt x="20812" y="2479"/>
                  </a:cubicBezTo>
                  <a:cubicBezTo>
                    <a:pt x="20666" y="2427"/>
                    <a:pt x="20524" y="2400"/>
                    <a:pt x="20351" y="2387"/>
                  </a:cubicBezTo>
                  <a:cubicBezTo>
                    <a:pt x="20178" y="2374"/>
                    <a:pt x="19973" y="2374"/>
                    <a:pt x="19702" y="2374"/>
                  </a:cubicBezTo>
                  <a:lnTo>
                    <a:pt x="17024" y="2374"/>
                  </a:lnTo>
                  <a:cubicBezTo>
                    <a:pt x="16957" y="1799"/>
                    <a:pt x="16730" y="1243"/>
                    <a:pt x="16339" y="800"/>
                  </a:cubicBezTo>
                  <a:cubicBezTo>
                    <a:pt x="15867" y="266"/>
                    <a:pt x="15249" y="0"/>
                    <a:pt x="14630" y="0"/>
                  </a:cubicBezTo>
                  <a:close/>
                  <a:moveTo>
                    <a:pt x="14630" y="924"/>
                  </a:moveTo>
                  <a:cubicBezTo>
                    <a:pt x="15039" y="924"/>
                    <a:pt x="15449" y="1101"/>
                    <a:pt x="15761" y="1454"/>
                  </a:cubicBezTo>
                  <a:cubicBezTo>
                    <a:pt x="15992" y="1715"/>
                    <a:pt x="16137" y="2037"/>
                    <a:pt x="16196" y="2374"/>
                  </a:cubicBezTo>
                  <a:lnTo>
                    <a:pt x="13064" y="2374"/>
                  </a:lnTo>
                  <a:cubicBezTo>
                    <a:pt x="13124" y="2037"/>
                    <a:pt x="13268" y="1715"/>
                    <a:pt x="13500" y="1454"/>
                  </a:cubicBezTo>
                  <a:cubicBezTo>
                    <a:pt x="13812" y="1101"/>
                    <a:pt x="14221" y="924"/>
                    <a:pt x="14630" y="924"/>
                  </a:cubicBezTo>
                  <a:close/>
                  <a:moveTo>
                    <a:pt x="9049" y="3277"/>
                  </a:moveTo>
                  <a:lnTo>
                    <a:pt x="9051" y="3277"/>
                  </a:lnTo>
                  <a:lnTo>
                    <a:pt x="20211" y="3277"/>
                  </a:lnTo>
                  <a:cubicBezTo>
                    <a:pt x="20282" y="3277"/>
                    <a:pt x="20336" y="3278"/>
                    <a:pt x="20381" y="3281"/>
                  </a:cubicBezTo>
                  <a:cubicBezTo>
                    <a:pt x="20427" y="3285"/>
                    <a:pt x="20464" y="3291"/>
                    <a:pt x="20502" y="3305"/>
                  </a:cubicBezTo>
                  <a:cubicBezTo>
                    <a:pt x="20544" y="3322"/>
                    <a:pt x="20582" y="3350"/>
                    <a:pt x="20613" y="3385"/>
                  </a:cubicBezTo>
                  <a:cubicBezTo>
                    <a:pt x="20644" y="3419"/>
                    <a:pt x="20668" y="3462"/>
                    <a:pt x="20683" y="3509"/>
                  </a:cubicBezTo>
                  <a:cubicBezTo>
                    <a:pt x="20695" y="3553"/>
                    <a:pt x="20701" y="3595"/>
                    <a:pt x="20704" y="3646"/>
                  </a:cubicBezTo>
                  <a:cubicBezTo>
                    <a:pt x="20707" y="3698"/>
                    <a:pt x="20707" y="3759"/>
                    <a:pt x="20707" y="3841"/>
                  </a:cubicBezTo>
                  <a:lnTo>
                    <a:pt x="20707" y="15112"/>
                  </a:lnTo>
                  <a:cubicBezTo>
                    <a:pt x="20707" y="15193"/>
                    <a:pt x="20707" y="15253"/>
                    <a:pt x="20704" y="15304"/>
                  </a:cubicBezTo>
                  <a:cubicBezTo>
                    <a:pt x="20701" y="15356"/>
                    <a:pt x="20695" y="15398"/>
                    <a:pt x="20683" y="15441"/>
                  </a:cubicBezTo>
                  <a:cubicBezTo>
                    <a:pt x="20668" y="15489"/>
                    <a:pt x="20644" y="15531"/>
                    <a:pt x="20613" y="15566"/>
                  </a:cubicBezTo>
                  <a:cubicBezTo>
                    <a:pt x="20582" y="15601"/>
                    <a:pt x="20544" y="15628"/>
                    <a:pt x="20502" y="15646"/>
                  </a:cubicBezTo>
                  <a:cubicBezTo>
                    <a:pt x="20464" y="15659"/>
                    <a:pt x="20427" y="15666"/>
                    <a:pt x="20381" y="15670"/>
                  </a:cubicBezTo>
                  <a:cubicBezTo>
                    <a:pt x="20336" y="15673"/>
                    <a:pt x="20281" y="15674"/>
                    <a:pt x="20209" y="15674"/>
                  </a:cubicBezTo>
                  <a:lnTo>
                    <a:pt x="9049" y="15674"/>
                  </a:lnTo>
                  <a:cubicBezTo>
                    <a:pt x="8978" y="15674"/>
                    <a:pt x="8924" y="15673"/>
                    <a:pt x="8879" y="15670"/>
                  </a:cubicBezTo>
                  <a:cubicBezTo>
                    <a:pt x="8834" y="15666"/>
                    <a:pt x="8796" y="15659"/>
                    <a:pt x="8758" y="15646"/>
                  </a:cubicBezTo>
                  <a:cubicBezTo>
                    <a:pt x="8716" y="15628"/>
                    <a:pt x="8678" y="15601"/>
                    <a:pt x="8648" y="15566"/>
                  </a:cubicBezTo>
                  <a:cubicBezTo>
                    <a:pt x="8617" y="15531"/>
                    <a:pt x="8593" y="15489"/>
                    <a:pt x="8577" y="15441"/>
                  </a:cubicBezTo>
                  <a:cubicBezTo>
                    <a:pt x="8565" y="15398"/>
                    <a:pt x="8559" y="15356"/>
                    <a:pt x="8556" y="15304"/>
                  </a:cubicBezTo>
                  <a:cubicBezTo>
                    <a:pt x="8553" y="15253"/>
                    <a:pt x="8553" y="15191"/>
                    <a:pt x="8553" y="15110"/>
                  </a:cubicBezTo>
                  <a:lnTo>
                    <a:pt x="8553" y="12421"/>
                  </a:lnTo>
                  <a:cubicBezTo>
                    <a:pt x="8569" y="12138"/>
                    <a:pt x="8373" y="11897"/>
                    <a:pt x="8122" y="11890"/>
                  </a:cubicBezTo>
                  <a:cubicBezTo>
                    <a:pt x="7863" y="11884"/>
                    <a:pt x="7653" y="12128"/>
                    <a:pt x="7668" y="12421"/>
                  </a:cubicBezTo>
                  <a:lnTo>
                    <a:pt x="7668" y="14428"/>
                  </a:lnTo>
                  <a:cubicBezTo>
                    <a:pt x="7668" y="14739"/>
                    <a:pt x="7667" y="14973"/>
                    <a:pt x="7679" y="15170"/>
                  </a:cubicBezTo>
                  <a:cubicBezTo>
                    <a:pt x="7691" y="15367"/>
                    <a:pt x="7714" y="15528"/>
                    <a:pt x="7760" y="15693"/>
                  </a:cubicBezTo>
                  <a:cubicBezTo>
                    <a:pt x="7819" y="15874"/>
                    <a:pt x="7911" y="16036"/>
                    <a:pt x="8028" y="16169"/>
                  </a:cubicBezTo>
                  <a:cubicBezTo>
                    <a:pt x="8146" y="16302"/>
                    <a:pt x="8289" y="16406"/>
                    <a:pt x="8449" y="16472"/>
                  </a:cubicBezTo>
                  <a:cubicBezTo>
                    <a:pt x="8595" y="16524"/>
                    <a:pt x="8736" y="16551"/>
                    <a:pt x="8910" y="16564"/>
                  </a:cubicBezTo>
                  <a:cubicBezTo>
                    <a:pt x="9083" y="16577"/>
                    <a:pt x="9287" y="16577"/>
                    <a:pt x="9558" y="16577"/>
                  </a:cubicBezTo>
                  <a:lnTo>
                    <a:pt x="13233" y="16577"/>
                  </a:lnTo>
                  <a:lnTo>
                    <a:pt x="11970" y="20697"/>
                  </a:lnTo>
                  <a:lnTo>
                    <a:pt x="6014" y="20697"/>
                  </a:lnTo>
                  <a:lnTo>
                    <a:pt x="6014" y="9110"/>
                  </a:lnTo>
                  <a:lnTo>
                    <a:pt x="10413" y="9110"/>
                  </a:lnTo>
                  <a:cubicBezTo>
                    <a:pt x="10975" y="9093"/>
                    <a:pt x="11509" y="8824"/>
                    <a:pt x="11897" y="8363"/>
                  </a:cubicBezTo>
                  <a:cubicBezTo>
                    <a:pt x="12257" y="7935"/>
                    <a:pt x="12465" y="7373"/>
                    <a:pt x="12481" y="6782"/>
                  </a:cubicBezTo>
                  <a:cubicBezTo>
                    <a:pt x="12487" y="6631"/>
                    <a:pt x="12441" y="6483"/>
                    <a:pt x="12352" y="6370"/>
                  </a:cubicBezTo>
                  <a:cubicBezTo>
                    <a:pt x="12255" y="6248"/>
                    <a:pt x="12118" y="6178"/>
                    <a:pt x="11973" y="6178"/>
                  </a:cubicBezTo>
                  <a:lnTo>
                    <a:pt x="8562" y="6178"/>
                  </a:lnTo>
                  <a:lnTo>
                    <a:pt x="8553" y="3839"/>
                  </a:lnTo>
                  <a:cubicBezTo>
                    <a:pt x="8553" y="3758"/>
                    <a:pt x="8553" y="3698"/>
                    <a:pt x="8556" y="3646"/>
                  </a:cubicBezTo>
                  <a:cubicBezTo>
                    <a:pt x="8559" y="3595"/>
                    <a:pt x="8565" y="3553"/>
                    <a:pt x="8577" y="3509"/>
                  </a:cubicBezTo>
                  <a:cubicBezTo>
                    <a:pt x="8593" y="3462"/>
                    <a:pt x="8617" y="3419"/>
                    <a:pt x="8648" y="3385"/>
                  </a:cubicBezTo>
                  <a:cubicBezTo>
                    <a:pt x="8678" y="3350"/>
                    <a:pt x="8716" y="3322"/>
                    <a:pt x="8758" y="3305"/>
                  </a:cubicBezTo>
                  <a:cubicBezTo>
                    <a:pt x="8796" y="3292"/>
                    <a:pt x="8833" y="3285"/>
                    <a:pt x="8878" y="3281"/>
                  </a:cubicBezTo>
                  <a:cubicBezTo>
                    <a:pt x="8924" y="3278"/>
                    <a:pt x="8978" y="3277"/>
                    <a:pt x="9049" y="3277"/>
                  </a:cubicBezTo>
                  <a:close/>
                  <a:moveTo>
                    <a:pt x="3716" y="3517"/>
                  </a:moveTo>
                  <a:cubicBezTo>
                    <a:pt x="4013" y="3517"/>
                    <a:pt x="4310" y="3646"/>
                    <a:pt x="4537" y="3902"/>
                  </a:cubicBezTo>
                  <a:cubicBezTo>
                    <a:pt x="4990" y="4415"/>
                    <a:pt x="4990" y="5247"/>
                    <a:pt x="4537" y="5760"/>
                  </a:cubicBezTo>
                  <a:cubicBezTo>
                    <a:pt x="4084" y="6273"/>
                    <a:pt x="3348" y="6273"/>
                    <a:pt x="2895" y="5760"/>
                  </a:cubicBezTo>
                  <a:cubicBezTo>
                    <a:pt x="2442" y="5247"/>
                    <a:pt x="2442" y="4415"/>
                    <a:pt x="2895" y="3902"/>
                  </a:cubicBezTo>
                  <a:cubicBezTo>
                    <a:pt x="3122" y="3646"/>
                    <a:pt x="3419" y="3517"/>
                    <a:pt x="3716" y="3517"/>
                  </a:cubicBezTo>
                  <a:close/>
                  <a:moveTo>
                    <a:pt x="3888" y="7101"/>
                  </a:moveTo>
                  <a:lnTo>
                    <a:pt x="11576" y="7101"/>
                  </a:lnTo>
                  <a:cubicBezTo>
                    <a:pt x="11535" y="7343"/>
                    <a:pt x="11434" y="7568"/>
                    <a:pt x="11286" y="7750"/>
                  </a:cubicBezTo>
                  <a:cubicBezTo>
                    <a:pt x="11069" y="8016"/>
                    <a:pt x="10766" y="8172"/>
                    <a:pt x="10445" y="8181"/>
                  </a:cubicBezTo>
                  <a:lnTo>
                    <a:pt x="5628" y="8174"/>
                  </a:lnTo>
                  <a:cubicBezTo>
                    <a:pt x="5528" y="8172"/>
                    <a:pt x="5429" y="8208"/>
                    <a:pt x="5349" y="8277"/>
                  </a:cubicBezTo>
                  <a:cubicBezTo>
                    <a:pt x="5256" y="8357"/>
                    <a:pt x="5194" y="8476"/>
                    <a:pt x="5177" y="8607"/>
                  </a:cubicBezTo>
                  <a:lnTo>
                    <a:pt x="5177" y="20697"/>
                  </a:lnTo>
                  <a:lnTo>
                    <a:pt x="4271" y="20697"/>
                  </a:lnTo>
                  <a:lnTo>
                    <a:pt x="4271" y="15303"/>
                  </a:lnTo>
                  <a:cubicBezTo>
                    <a:pt x="4271" y="15041"/>
                    <a:pt x="4084" y="14829"/>
                    <a:pt x="3852" y="14829"/>
                  </a:cubicBezTo>
                  <a:cubicBezTo>
                    <a:pt x="3621" y="14829"/>
                    <a:pt x="3433" y="15041"/>
                    <a:pt x="3433" y="15303"/>
                  </a:cubicBezTo>
                  <a:lnTo>
                    <a:pt x="3433" y="20697"/>
                  </a:lnTo>
                  <a:lnTo>
                    <a:pt x="2534" y="20697"/>
                  </a:lnTo>
                  <a:lnTo>
                    <a:pt x="2534" y="10500"/>
                  </a:lnTo>
                  <a:cubicBezTo>
                    <a:pt x="2534" y="10238"/>
                    <a:pt x="2346" y="10026"/>
                    <a:pt x="2115" y="10026"/>
                  </a:cubicBezTo>
                  <a:cubicBezTo>
                    <a:pt x="1883" y="10026"/>
                    <a:pt x="1696" y="10238"/>
                    <a:pt x="1696" y="10500"/>
                  </a:cubicBezTo>
                  <a:lnTo>
                    <a:pt x="1696" y="15054"/>
                  </a:lnTo>
                  <a:lnTo>
                    <a:pt x="1628" y="15054"/>
                  </a:lnTo>
                  <a:cubicBezTo>
                    <a:pt x="1382" y="15009"/>
                    <a:pt x="1161" y="14854"/>
                    <a:pt x="1015" y="14624"/>
                  </a:cubicBezTo>
                  <a:cubicBezTo>
                    <a:pt x="913" y="14462"/>
                    <a:pt x="854" y="14270"/>
                    <a:pt x="845" y="14072"/>
                  </a:cubicBezTo>
                  <a:lnTo>
                    <a:pt x="845" y="10440"/>
                  </a:lnTo>
                  <a:cubicBezTo>
                    <a:pt x="844" y="9528"/>
                    <a:pt x="1173" y="8657"/>
                    <a:pt x="1754" y="8027"/>
                  </a:cubicBezTo>
                  <a:cubicBezTo>
                    <a:pt x="2327" y="7406"/>
                    <a:pt x="3096" y="7072"/>
                    <a:pt x="3888" y="7101"/>
                  </a:cubicBezTo>
                  <a:close/>
                  <a:moveTo>
                    <a:pt x="19295" y="7327"/>
                  </a:moveTo>
                  <a:cubicBezTo>
                    <a:pt x="19193" y="7327"/>
                    <a:pt x="19091" y="7371"/>
                    <a:pt x="19013" y="7460"/>
                  </a:cubicBezTo>
                  <a:cubicBezTo>
                    <a:pt x="18858" y="7636"/>
                    <a:pt x="18858" y="7922"/>
                    <a:pt x="19013" y="8098"/>
                  </a:cubicBezTo>
                  <a:cubicBezTo>
                    <a:pt x="19169" y="8274"/>
                    <a:pt x="19422" y="8274"/>
                    <a:pt x="19578" y="8098"/>
                  </a:cubicBezTo>
                  <a:cubicBezTo>
                    <a:pt x="19734" y="7922"/>
                    <a:pt x="19734" y="7636"/>
                    <a:pt x="19578" y="7460"/>
                  </a:cubicBezTo>
                  <a:cubicBezTo>
                    <a:pt x="19500" y="7371"/>
                    <a:pt x="19397" y="7327"/>
                    <a:pt x="19295" y="7327"/>
                  </a:cubicBezTo>
                  <a:close/>
                  <a:moveTo>
                    <a:pt x="18079" y="8727"/>
                  </a:moveTo>
                  <a:cubicBezTo>
                    <a:pt x="17966" y="8717"/>
                    <a:pt x="17849" y="8758"/>
                    <a:pt x="17760" y="8854"/>
                  </a:cubicBezTo>
                  <a:lnTo>
                    <a:pt x="15892" y="10967"/>
                  </a:lnTo>
                  <a:lnTo>
                    <a:pt x="15219" y="10206"/>
                  </a:lnTo>
                  <a:cubicBezTo>
                    <a:pt x="15139" y="10115"/>
                    <a:pt x="15029" y="10066"/>
                    <a:pt x="14916" y="10069"/>
                  </a:cubicBezTo>
                  <a:cubicBezTo>
                    <a:pt x="14810" y="10073"/>
                    <a:pt x="14710" y="10121"/>
                    <a:pt x="14636" y="10206"/>
                  </a:cubicBezTo>
                  <a:lnTo>
                    <a:pt x="12299" y="12850"/>
                  </a:lnTo>
                  <a:lnTo>
                    <a:pt x="11645" y="12111"/>
                  </a:lnTo>
                  <a:cubicBezTo>
                    <a:pt x="11573" y="12029"/>
                    <a:pt x="11476" y="11981"/>
                    <a:pt x="11374" y="11977"/>
                  </a:cubicBezTo>
                  <a:cubicBezTo>
                    <a:pt x="11262" y="11972"/>
                    <a:pt x="11153" y="12021"/>
                    <a:pt x="11074" y="12111"/>
                  </a:cubicBezTo>
                  <a:lnTo>
                    <a:pt x="9806" y="13546"/>
                  </a:lnTo>
                  <a:cubicBezTo>
                    <a:pt x="9679" y="13714"/>
                    <a:pt x="9678" y="13961"/>
                    <a:pt x="9804" y="14129"/>
                  </a:cubicBezTo>
                  <a:cubicBezTo>
                    <a:pt x="9954" y="14329"/>
                    <a:pt x="10220" y="14349"/>
                    <a:pt x="10391" y="14173"/>
                  </a:cubicBezTo>
                  <a:lnTo>
                    <a:pt x="11337" y="13094"/>
                  </a:lnTo>
                  <a:lnTo>
                    <a:pt x="12029" y="13879"/>
                  </a:lnTo>
                  <a:cubicBezTo>
                    <a:pt x="12093" y="13949"/>
                    <a:pt x="12178" y="13991"/>
                    <a:pt x="12268" y="13995"/>
                  </a:cubicBezTo>
                  <a:cubicBezTo>
                    <a:pt x="12369" y="14001"/>
                    <a:pt x="12468" y="13958"/>
                    <a:pt x="12540" y="13879"/>
                  </a:cubicBezTo>
                  <a:lnTo>
                    <a:pt x="14918" y="11188"/>
                  </a:lnTo>
                  <a:lnTo>
                    <a:pt x="15621" y="11982"/>
                  </a:lnTo>
                  <a:cubicBezTo>
                    <a:pt x="15691" y="12067"/>
                    <a:pt x="15789" y="12114"/>
                    <a:pt x="15891" y="12114"/>
                  </a:cubicBezTo>
                  <a:cubicBezTo>
                    <a:pt x="15992" y="12113"/>
                    <a:pt x="16089" y="12066"/>
                    <a:pt x="16158" y="11982"/>
                  </a:cubicBezTo>
                  <a:lnTo>
                    <a:pt x="18341" y="9512"/>
                  </a:lnTo>
                  <a:cubicBezTo>
                    <a:pt x="18485" y="9350"/>
                    <a:pt x="18500" y="9093"/>
                    <a:pt x="18376" y="8910"/>
                  </a:cubicBezTo>
                  <a:cubicBezTo>
                    <a:pt x="18301" y="8799"/>
                    <a:pt x="18192" y="8737"/>
                    <a:pt x="18079" y="8727"/>
                  </a:cubicBezTo>
                  <a:close/>
                  <a:moveTo>
                    <a:pt x="8130" y="10048"/>
                  </a:moveTo>
                  <a:cubicBezTo>
                    <a:pt x="8017" y="10048"/>
                    <a:pt x="7904" y="10097"/>
                    <a:pt x="7818" y="10194"/>
                  </a:cubicBezTo>
                  <a:cubicBezTo>
                    <a:pt x="7645" y="10389"/>
                    <a:pt x="7645" y="10706"/>
                    <a:pt x="7818" y="10901"/>
                  </a:cubicBezTo>
                  <a:cubicBezTo>
                    <a:pt x="7990" y="11096"/>
                    <a:pt x="8270" y="11096"/>
                    <a:pt x="8442" y="10901"/>
                  </a:cubicBezTo>
                  <a:cubicBezTo>
                    <a:pt x="8615" y="10706"/>
                    <a:pt x="8615" y="10389"/>
                    <a:pt x="8442" y="10194"/>
                  </a:cubicBezTo>
                  <a:cubicBezTo>
                    <a:pt x="8356" y="10097"/>
                    <a:pt x="8243" y="10048"/>
                    <a:pt x="8130" y="10048"/>
                  </a:cubicBezTo>
                  <a:close/>
                  <a:moveTo>
                    <a:pt x="14077" y="16577"/>
                  </a:moveTo>
                  <a:lnTo>
                    <a:pt x="15538" y="16577"/>
                  </a:lnTo>
                  <a:lnTo>
                    <a:pt x="16746" y="20697"/>
                  </a:lnTo>
                  <a:lnTo>
                    <a:pt x="12814" y="20697"/>
                  </a:lnTo>
                  <a:lnTo>
                    <a:pt x="14077" y="16577"/>
                  </a:lnTo>
                  <a:close/>
                </a:path>
              </a:pathLst>
            </a:cu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
        <p:nvSpPr>
          <p:cNvPr id="3" name="Rectangle 2"/>
          <p:cNvSpPr/>
          <p:nvPr/>
        </p:nvSpPr>
        <p:spPr bwMode="auto">
          <a:xfrm>
            <a:off x="0" y="11952448"/>
            <a:ext cx="5107224" cy="1724876"/>
          </a:xfrm>
          <a:prstGeom prst="rect">
            <a:avLst/>
          </a:prstGeom>
          <a:solidFill>
            <a:schemeClr val="tx1"/>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26" name="Group 25"/>
          <p:cNvGrpSpPr/>
          <p:nvPr/>
        </p:nvGrpSpPr>
        <p:grpSpPr>
          <a:xfrm>
            <a:off x="-3918442" y="-3760788"/>
            <a:ext cx="17289463" cy="20491451"/>
            <a:chOff x="-3813175" y="-3760788"/>
            <a:chExt cx="17289463" cy="20491451"/>
          </a:xfrm>
        </p:grpSpPr>
        <p:grpSp>
          <p:nvGrpSpPr>
            <p:cNvPr id="28" name="Group 27"/>
            <p:cNvGrpSpPr/>
            <p:nvPr/>
          </p:nvGrpSpPr>
          <p:grpSpPr>
            <a:xfrm>
              <a:off x="-3813175" y="-3760788"/>
              <a:ext cx="17289463" cy="20491451"/>
              <a:chOff x="-3813175" y="-3760788"/>
              <a:chExt cx="17289463" cy="20491451"/>
            </a:xfrm>
          </p:grpSpPr>
          <p:sp>
            <p:nvSpPr>
              <p:cNvPr id="33" name="Oval 32"/>
              <p:cNvSpPr/>
              <p:nvPr/>
            </p:nvSpPr>
            <p:spPr bwMode="auto">
              <a:xfrm>
                <a:off x="6018213" y="9274175"/>
                <a:ext cx="7458075" cy="7456488"/>
              </a:xfrm>
              <a:prstGeom prst="ellipse">
                <a:avLst/>
              </a:prstGeom>
              <a:noFill/>
              <a:ln w="19050" cap="flat" cmpd="sng" algn="ctr">
                <a:solidFill>
                  <a:schemeClr val="accent3">
                    <a:alpha val="49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34" name="Oval 33"/>
              <p:cNvSpPr/>
              <p:nvPr/>
            </p:nvSpPr>
            <p:spPr bwMode="auto">
              <a:xfrm>
                <a:off x="-3813175" y="-3760788"/>
                <a:ext cx="13917613" cy="13916026"/>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35" name="Oval 34"/>
              <p:cNvSpPr/>
              <p:nvPr/>
            </p:nvSpPr>
            <p:spPr bwMode="auto">
              <a:xfrm>
                <a:off x="7691438" y="-981075"/>
                <a:ext cx="4248150" cy="4248150"/>
              </a:xfrm>
              <a:prstGeom prst="ellipse">
                <a:avLst/>
              </a:prstGeom>
              <a:noFill/>
              <a:ln w="19050" cap="flat" cmpd="sng" algn="ctr">
                <a:solidFill>
                  <a:schemeClr val="accent3">
                    <a:alpha val="16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grpSp>
        <p:sp>
          <p:nvSpPr>
            <p:cNvPr id="32" name="Oval 31"/>
            <p:cNvSpPr/>
            <p:nvPr/>
          </p:nvSpPr>
          <p:spPr bwMode="auto">
            <a:xfrm>
              <a:off x="9913938" y="3097213"/>
              <a:ext cx="379412" cy="377825"/>
            </a:xfrm>
            <a:prstGeom prst="ellipse">
              <a:avLst/>
            </a:prstGeom>
            <a:solidFill>
              <a:schemeClr val="accent3"/>
            </a:solidFill>
            <a:ln w="12700" cap="flat" cmpd="sng" algn="ctr">
              <a:no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grpSp>
      <p:grpSp>
        <p:nvGrpSpPr>
          <p:cNvPr id="18" name="Group 17"/>
          <p:cNvGrpSpPr/>
          <p:nvPr/>
        </p:nvGrpSpPr>
        <p:grpSpPr>
          <a:xfrm>
            <a:off x="526704" y="8082136"/>
            <a:ext cx="3657600" cy="3657600"/>
            <a:chOff x="526704" y="8082136"/>
            <a:chExt cx="3657600" cy="3657600"/>
          </a:xfrm>
        </p:grpSpPr>
        <p:sp>
          <p:nvSpPr>
            <p:cNvPr id="29" name="Oval 5"/>
            <p:cNvSpPr>
              <a:spLocks noChangeArrowheads="1"/>
            </p:cNvSpPr>
            <p:nvPr/>
          </p:nvSpPr>
          <p:spPr bwMode="auto">
            <a:xfrm>
              <a:off x="526704" y="8082136"/>
              <a:ext cx="3657600" cy="3657600"/>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sp>
          <p:nvSpPr>
            <p:cNvPr id="30" name="Shape"/>
            <p:cNvSpPr/>
            <p:nvPr/>
          </p:nvSpPr>
          <p:spPr>
            <a:xfrm>
              <a:off x="1254333" y="9127989"/>
              <a:ext cx="2202342" cy="1565893"/>
            </a:xfrm>
            <a:custGeom>
              <a:avLst/>
              <a:gdLst/>
              <a:ahLst/>
              <a:cxnLst>
                <a:cxn ang="0">
                  <a:pos x="wd2" y="hd2"/>
                </a:cxn>
                <a:cxn ang="5400000">
                  <a:pos x="wd2" y="hd2"/>
                </a:cxn>
                <a:cxn ang="10800000">
                  <a:pos x="wd2" y="hd2"/>
                </a:cxn>
                <a:cxn ang="16200000">
                  <a:pos x="wd2" y="hd2"/>
                </a:cxn>
              </a:cxnLst>
              <a:rect l="0" t="0" r="r" b="b"/>
              <a:pathLst>
                <a:path w="21600" h="21459" extrusionOk="0">
                  <a:moveTo>
                    <a:pt x="5389" y="0"/>
                  </a:moveTo>
                  <a:cubicBezTo>
                    <a:pt x="5281" y="0"/>
                    <a:pt x="5174" y="55"/>
                    <a:pt x="5092" y="166"/>
                  </a:cubicBezTo>
                  <a:cubicBezTo>
                    <a:pt x="4928" y="386"/>
                    <a:pt x="4928" y="743"/>
                    <a:pt x="5092" y="963"/>
                  </a:cubicBezTo>
                  <a:cubicBezTo>
                    <a:pt x="5256" y="1183"/>
                    <a:pt x="5522" y="1183"/>
                    <a:pt x="5686" y="963"/>
                  </a:cubicBezTo>
                  <a:cubicBezTo>
                    <a:pt x="5849" y="743"/>
                    <a:pt x="5849" y="386"/>
                    <a:pt x="5686" y="166"/>
                  </a:cubicBezTo>
                  <a:cubicBezTo>
                    <a:pt x="5604" y="55"/>
                    <a:pt x="5496" y="0"/>
                    <a:pt x="5389" y="0"/>
                  </a:cubicBezTo>
                  <a:close/>
                  <a:moveTo>
                    <a:pt x="16177" y="0"/>
                  </a:moveTo>
                  <a:cubicBezTo>
                    <a:pt x="16070" y="0"/>
                    <a:pt x="15962" y="55"/>
                    <a:pt x="15881" y="166"/>
                  </a:cubicBezTo>
                  <a:cubicBezTo>
                    <a:pt x="15717" y="386"/>
                    <a:pt x="15717" y="743"/>
                    <a:pt x="15881" y="963"/>
                  </a:cubicBezTo>
                  <a:cubicBezTo>
                    <a:pt x="16044" y="1183"/>
                    <a:pt x="16310" y="1183"/>
                    <a:pt x="16474" y="963"/>
                  </a:cubicBezTo>
                  <a:cubicBezTo>
                    <a:pt x="16638" y="743"/>
                    <a:pt x="16638" y="386"/>
                    <a:pt x="16474" y="166"/>
                  </a:cubicBezTo>
                  <a:cubicBezTo>
                    <a:pt x="16392" y="55"/>
                    <a:pt x="16285" y="0"/>
                    <a:pt x="16177" y="0"/>
                  </a:cubicBezTo>
                  <a:close/>
                  <a:moveTo>
                    <a:pt x="15196" y="1212"/>
                  </a:moveTo>
                  <a:cubicBezTo>
                    <a:pt x="15102" y="1214"/>
                    <a:pt x="15008" y="1259"/>
                    <a:pt x="14934" y="1348"/>
                  </a:cubicBezTo>
                  <a:lnTo>
                    <a:pt x="13740" y="2954"/>
                  </a:lnTo>
                  <a:cubicBezTo>
                    <a:pt x="13581" y="3168"/>
                    <a:pt x="13462" y="3329"/>
                    <a:pt x="13367" y="3473"/>
                  </a:cubicBezTo>
                  <a:cubicBezTo>
                    <a:pt x="13273" y="3618"/>
                    <a:pt x="13204" y="3747"/>
                    <a:pt x="13147" y="3896"/>
                  </a:cubicBezTo>
                  <a:cubicBezTo>
                    <a:pt x="13088" y="4066"/>
                    <a:pt x="13058" y="4249"/>
                    <a:pt x="13058" y="4432"/>
                  </a:cubicBezTo>
                  <a:cubicBezTo>
                    <a:pt x="13058" y="4615"/>
                    <a:pt x="13088" y="4798"/>
                    <a:pt x="13147" y="4968"/>
                  </a:cubicBezTo>
                  <a:cubicBezTo>
                    <a:pt x="13149" y="4973"/>
                    <a:pt x="13151" y="4977"/>
                    <a:pt x="13153" y="4982"/>
                  </a:cubicBezTo>
                  <a:lnTo>
                    <a:pt x="12665" y="5640"/>
                  </a:lnTo>
                  <a:lnTo>
                    <a:pt x="9119" y="5640"/>
                  </a:lnTo>
                  <a:lnTo>
                    <a:pt x="8490" y="4848"/>
                  </a:lnTo>
                  <a:cubicBezTo>
                    <a:pt x="8524" y="4713"/>
                    <a:pt x="8542" y="4573"/>
                    <a:pt x="8542" y="4432"/>
                  </a:cubicBezTo>
                  <a:cubicBezTo>
                    <a:pt x="8542" y="4249"/>
                    <a:pt x="8512" y="4066"/>
                    <a:pt x="8453" y="3896"/>
                  </a:cubicBezTo>
                  <a:cubicBezTo>
                    <a:pt x="8396" y="3747"/>
                    <a:pt x="8327" y="3618"/>
                    <a:pt x="8234" y="3475"/>
                  </a:cubicBezTo>
                  <a:cubicBezTo>
                    <a:pt x="8140" y="3331"/>
                    <a:pt x="8022" y="3172"/>
                    <a:pt x="7865" y="2961"/>
                  </a:cubicBezTo>
                  <a:lnTo>
                    <a:pt x="6724" y="1426"/>
                  </a:lnTo>
                  <a:cubicBezTo>
                    <a:pt x="6548" y="1203"/>
                    <a:pt x="6269" y="1226"/>
                    <a:pt x="6114" y="1475"/>
                  </a:cubicBezTo>
                  <a:cubicBezTo>
                    <a:pt x="5993" y="1670"/>
                    <a:pt x="5987" y="1952"/>
                    <a:pt x="6101" y="2155"/>
                  </a:cubicBezTo>
                  <a:lnTo>
                    <a:pt x="7564" y="4123"/>
                  </a:lnTo>
                  <a:cubicBezTo>
                    <a:pt x="7594" y="4163"/>
                    <a:pt x="7617" y="4194"/>
                    <a:pt x="7635" y="4221"/>
                  </a:cubicBezTo>
                  <a:cubicBezTo>
                    <a:pt x="7652" y="4249"/>
                    <a:pt x="7666" y="4273"/>
                    <a:pt x="7677" y="4301"/>
                  </a:cubicBezTo>
                  <a:cubicBezTo>
                    <a:pt x="7688" y="4334"/>
                    <a:pt x="7694" y="4369"/>
                    <a:pt x="7694" y="4404"/>
                  </a:cubicBezTo>
                  <a:cubicBezTo>
                    <a:pt x="7694" y="4439"/>
                    <a:pt x="7688" y="4473"/>
                    <a:pt x="7677" y="4506"/>
                  </a:cubicBezTo>
                  <a:cubicBezTo>
                    <a:pt x="7666" y="4534"/>
                    <a:pt x="7653" y="4558"/>
                    <a:pt x="7635" y="4586"/>
                  </a:cubicBezTo>
                  <a:cubicBezTo>
                    <a:pt x="7616" y="4613"/>
                    <a:pt x="7593" y="4644"/>
                    <a:pt x="7563" y="4685"/>
                  </a:cubicBezTo>
                  <a:lnTo>
                    <a:pt x="3327" y="10386"/>
                  </a:lnTo>
                  <a:cubicBezTo>
                    <a:pt x="3297" y="10427"/>
                    <a:pt x="3274" y="10457"/>
                    <a:pt x="3254" y="10481"/>
                  </a:cubicBezTo>
                  <a:cubicBezTo>
                    <a:pt x="3233" y="10505"/>
                    <a:pt x="3215" y="10522"/>
                    <a:pt x="3194" y="10537"/>
                  </a:cubicBezTo>
                  <a:cubicBezTo>
                    <a:pt x="3170" y="10552"/>
                    <a:pt x="3144" y="10560"/>
                    <a:pt x="3119" y="10560"/>
                  </a:cubicBezTo>
                  <a:cubicBezTo>
                    <a:pt x="3093" y="10560"/>
                    <a:pt x="3067" y="10552"/>
                    <a:pt x="3042" y="10537"/>
                  </a:cubicBezTo>
                  <a:cubicBezTo>
                    <a:pt x="3021" y="10522"/>
                    <a:pt x="3003" y="10504"/>
                    <a:pt x="2983" y="10480"/>
                  </a:cubicBezTo>
                  <a:cubicBezTo>
                    <a:pt x="2962" y="10456"/>
                    <a:pt x="2939" y="10426"/>
                    <a:pt x="2909" y="10385"/>
                  </a:cubicBezTo>
                  <a:lnTo>
                    <a:pt x="977" y="7786"/>
                  </a:lnTo>
                  <a:cubicBezTo>
                    <a:pt x="948" y="7746"/>
                    <a:pt x="925" y="7715"/>
                    <a:pt x="907" y="7688"/>
                  </a:cubicBezTo>
                  <a:cubicBezTo>
                    <a:pt x="889" y="7660"/>
                    <a:pt x="877" y="7636"/>
                    <a:pt x="866" y="7607"/>
                  </a:cubicBezTo>
                  <a:cubicBezTo>
                    <a:pt x="854" y="7575"/>
                    <a:pt x="849" y="7541"/>
                    <a:pt x="849" y="7506"/>
                  </a:cubicBezTo>
                  <a:cubicBezTo>
                    <a:pt x="849" y="7471"/>
                    <a:pt x="854" y="7436"/>
                    <a:pt x="866" y="7403"/>
                  </a:cubicBezTo>
                  <a:cubicBezTo>
                    <a:pt x="877" y="7375"/>
                    <a:pt x="889" y="7351"/>
                    <a:pt x="907" y="7323"/>
                  </a:cubicBezTo>
                  <a:cubicBezTo>
                    <a:pt x="925" y="7295"/>
                    <a:pt x="948" y="7265"/>
                    <a:pt x="977" y="7224"/>
                  </a:cubicBezTo>
                  <a:lnTo>
                    <a:pt x="4577" y="2380"/>
                  </a:lnTo>
                  <a:cubicBezTo>
                    <a:pt x="4723" y="2203"/>
                    <a:pt x="4756" y="1912"/>
                    <a:pt x="4654" y="1686"/>
                  </a:cubicBezTo>
                  <a:cubicBezTo>
                    <a:pt x="4504" y="1350"/>
                    <a:pt x="4155" y="1302"/>
                    <a:pt x="3957" y="1590"/>
                  </a:cubicBezTo>
                  <a:lnTo>
                    <a:pt x="682" y="5999"/>
                  </a:lnTo>
                  <a:cubicBezTo>
                    <a:pt x="523" y="6213"/>
                    <a:pt x="403" y="6374"/>
                    <a:pt x="309" y="6518"/>
                  </a:cubicBezTo>
                  <a:cubicBezTo>
                    <a:pt x="215" y="6663"/>
                    <a:pt x="146" y="6791"/>
                    <a:pt x="88" y="6941"/>
                  </a:cubicBezTo>
                  <a:cubicBezTo>
                    <a:pt x="30" y="7111"/>
                    <a:pt x="0" y="7294"/>
                    <a:pt x="0" y="7477"/>
                  </a:cubicBezTo>
                  <a:cubicBezTo>
                    <a:pt x="0" y="7660"/>
                    <a:pt x="30" y="7843"/>
                    <a:pt x="88" y="8013"/>
                  </a:cubicBezTo>
                  <a:cubicBezTo>
                    <a:pt x="146" y="8162"/>
                    <a:pt x="215" y="8291"/>
                    <a:pt x="308" y="8434"/>
                  </a:cubicBezTo>
                  <a:cubicBezTo>
                    <a:pt x="401" y="8578"/>
                    <a:pt x="520" y="8737"/>
                    <a:pt x="676" y="8948"/>
                  </a:cubicBezTo>
                  <a:lnTo>
                    <a:pt x="2041" y="10784"/>
                  </a:lnTo>
                  <a:cubicBezTo>
                    <a:pt x="2200" y="10999"/>
                    <a:pt x="2319" y="11159"/>
                    <a:pt x="2427" y="11286"/>
                  </a:cubicBezTo>
                  <a:cubicBezTo>
                    <a:pt x="2534" y="11412"/>
                    <a:pt x="2630" y="11505"/>
                    <a:pt x="2741" y="11583"/>
                  </a:cubicBezTo>
                  <a:cubicBezTo>
                    <a:pt x="2868" y="11662"/>
                    <a:pt x="3004" y="11702"/>
                    <a:pt x="3140" y="11702"/>
                  </a:cubicBezTo>
                  <a:cubicBezTo>
                    <a:pt x="3242" y="11702"/>
                    <a:pt x="3345" y="11679"/>
                    <a:pt x="3444" y="11634"/>
                  </a:cubicBezTo>
                  <a:lnTo>
                    <a:pt x="4917" y="13617"/>
                  </a:lnTo>
                  <a:cubicBezTo>
                    <a:pt x="4638" y="14347"/>
                    <a:pt x="4725" y="15266"/>
                    <a:pt x="5180" y="15879"/>
                  </a:cubicBezTo>
                  <a:cubicBezTo>
                    <a:pt x="5473" y="16273"/>
                    <a:pt x="5861" y="16461"/>
                    <a:pt x="6245" y="16444"/>
                  </a:cubicBezTo>
                  <a:cubicBezTo>
                    <a:pt x="6240" y="16951"/>
                    <a:pt x="6380" y="17459"/>
                    <a:pt x="6667" y="17846"/>
                  </a:cubicBezTo>
                  <a:cubicBezTo>
                    <a:pt x="6957" y="18236"/>
                    <a:pt x="7340" y="18424"/>
                    <a:pt x="7721" y="18412"/>
                  </a:cubicBezTo>
                  <a:cubicBezTo>
                    <a:pt x="7709" y="18929"/>
                    <a:pt x="7848" y="19452"/>
                    <a:pt x="8141" y="19847"/>
                  </a:cubicBezTo>
                  <a:cubicBezTo>
                    <a:pt x="8603" y="20468"/>
                    <a:pt x="9300" y="20579"/>
                    <a:pt x="9847" y="20181"/>
                  </a:cubicBezTo>
                  <a:lnTo>
                    <a:pt x="10437" y="20969"/>
                  </a:lnTo>
                  <a:cubicBezTo>
                    <a:pt x="10821" y="21469"/>
                    <a:pt x="11395" y="21600"/>
                    <a:pt x="11880" y="21298"/>
                  </a:cubicBezTo>
                  <a:cubicBezTo>
                    <a:pt x="12336" y="21013"/>
                    <a:pt x="12627" y="20397"/>
                    <a:pt x="12625" y="19720"/>
                  </a:cubicBezTo>
                  <a:cubicBezTo>
                    <a:pt x="12974" y="19708"/>
                    <a:pt x="13305" y="19507"/>
                    <a:pt x="13543" y="19163"/>
                  </a:cubicBezTo>
                  <a:cubicBezTo>
                    <a:pt x="13778" y="18822"/>
                    <a:pt x="13902" y="18370"/>
                    <a:pt x="13888" y="17906"/>
                  </a:cubicBezTo>
                  <a:cubicBezTo>
                    <a:pt x="14254" y="17903"/>
                    <a:pt x="14605" y="17707"/>
                    <a:pt x="14864" y="17360"/>
                  </a:cubicBezTo>
                  <a:cubicBezTo>
                    <a:pt x="15145" y="16985"/>
                    <a:pt x="15295" y="16468"/>
                    <a:pt x="15277" y="15936"/>
                  </a:cubicBezTo>
                  <a:cubicBezTo>
                    <a:pt x="15749" y="15913"/>
                    <a:pt x="16180" y="15567"/>
                    <a:pt x="16420" y="15020"/>
                  </a:cubicBezTo>
                  <a:cubicBezTo>
                    <a:pt x="16667" y="14457"/>
                    <a:pt x="16678" y="13762"/>
                    <a:pt x="16449" y="13186"/>
                  </a:cubicBezTo>
                  <a:lnTo>
                    <a:pt x="16442" y="13175"/>
                  </a:lnTo>
                  <a:lnTo>
                    <a:pt x="17883" y="11431"/>
                  </a:lnTo>
                  <a:cubicBezTo>
                    <a:pt x="17941" y="11488"/>
                    <a:pt x="17999" y="11539"/>
                    <a:pt x="18062" y="11583"/>
                  </a:cubicBezTo>
                  <a:cubicBezTo>
                    <a:pt x="18188" y="11662"/>
                    <a:pt x="18324" y="11702"/>
                    <a:pt x="18460" y="11702"/>
                  </a:cubicBezTo>
                  <a:cubicBezTo>
                    <a:pt x="18596" y="11702"/>
                    <a:pt x="18732" y="11662"/>
                    <a:pt x="18859" y="11583"/>
                  </a:cubicBezTo>
                  <a:cubicBezTo>
                    <a:pt x="18970" y="11505"/>
                    <a:pt x="19065" y="11413"/>
                    <a:pt x="19172" y="11287"/>
                  </a:cubicBezTo>
                  <a:cubicBezTo>
                    <a:pt x="19279" y="11161"/>
                    <a:pt x="19397" y="11002"/>
                    <a:pt x="19554" y="10791"/>
                  </a:cubicBezTo>
                  <a:lnTo>
                    <a:pt x="20918" y="8955"/>
                  </a:lnTo>
                  <a:cubicBezTo>
                    <a:pt x="21077" y="8741"/>
                    <a:pt x="21197" y="8580"/>
                    <a:pt x="21291" y="8436"/>
                  </a:cubicBezTo>
                  <a:cubicBezTo>
                    <a:pt x="21385" y="8291"/>
                    <a:pt x="21454" y="8162"/>
                    <a:pt x="21512" y="8013"/>
                  </a:cubicBezTo>
                  <a:cubicBezTo>
                    <a:pt x="21570" y="7843"/>
                    <a:pt x="21600" y="7660"/>
                    <a:pt x="21600" y="7477"/>
                  </a:cubicBezTo>
                  <a:cubicBezTo>
                    <a:pt x="21600" y="7294"/>
                    <a:pt x="21570" y="7111"/>
                    <a:pt x="21512" y="6941"/>
                  </a:cubicBezTo>
                  <a:cubicBezTo>
                    <a:pt x="21454" y="6791"/>
                    <a:pt x="21385" y="6663"/>
                    <a:pt x="21292" y="6519"/>
                  </a:cubicBezTo>
                  <a:cubicBezTo>
                    <a:pt x="21199" y="6375"/>
                    <a:pt x="21080" y="6216"/>
                    <a:pt x="20924" y="6005"/>
                  </a:cubicBezTo>
                  <a:lnTo>
                    <a:pt x="17680" y="1641"/>
                  </a:lnTo>
                  <a:cubicBezTo>
                    <a:pt x="17515" y="1374"/>
                    <a:pt x="17214" y="1361"/>
                    <a:pt x="17037" y="1612"/>
                  </a:cubicBezTo>
                  <a:cubicBezTo>
                    <a:pt x="16875" y="1840"/>
                    <a:pt x="16882" y="2201"/>
                    <a:pt x="17051" y="2419"/>
                  </a:cubicBezTo>
                  <a:lnTo>
                    <a:pt x="20623" y="7224"/>
                  </a:lnTo>
                  <a:cubicBezTo>
                    <a:pt x="20652" y="7265"/>
                    <a:pt x="20675" y="7295"/>
                    <a:pt x="20693" y="7323"/>
                  </a:cubicBezTo>
                  <a:cubicBezTo>
                    <a:pt x="20711" y="7351"/>
                    <a:pt x="20723" y="7375"/>
                    <a:pt x="20734" y="7403"/>
                  </a:cubicBezTo>
                  <a:cubicBezTo>
                    <a:pt x="20746" y="7436"/>
                    <a:pt x="20751" y="7470"/>
                    <a:pt x="20751" y="7505"/>
                  </a:cubicBezTo>
                  <a:cubicBezTo>
                    <a:pt x="20751" y="7540"/>
                    <a:pt x="20746" y="7575"/>
                    <a:pt x="20734" y="7607"/>
                  </a:cubicBezTo>
                  <a:cubicBezTo>
                    <a:pt x="20723" y="7636"/>
                    <a:pt x="20710" y="7660"/>
                    <a:pt x="20692" y="7688"/>
                  </a:cubicBezTo>
                  <a:cubicBezTo>
                    <a:pt x="20674" y="7715"/>
                    <a:pt x="20652" y="7746"/>
                    <a:pt x="20621" y="7787"/>
                  </a:cubicBezTo>
                  <a:lnTo>
                    <a:pt x="18690" y="10386"/>
                  </a:lnTo>
                  <a:cubicBezTo>
                    <a:pt x="18661" y="10427"/>
                    <a:pt x="18638" y="10457"/>
                    <a:pt x="18617" y="10481"/>
                  </a:cubicBezTo>
                  <a:cubicBezTo>
                    <a:pt x="18597" y="10505"/>
                    <a:pt x="18579" y="10523"/>
                    <a:pt x="18558" y="10538"/>
                  </a:cubicBezTo>
                  <a:cubicBezTo>
                    <a:pt x="18533" y="10553"/>
                    <a:pt x="18507" y="10560"/>
                    <a:pt x="18481" y="10560"/>
                  </a:cubicBezTo>
                  <a:cubicBezTo>
                    <a:pt x="18456" y="10560"/>
                    <a:pt x="18430" y="10553"/>
                    <a:pt x="18406" y="10538"/>
                  </a:cubicBezTo>
                  <a:cubicBezTo>
                    <a:pt x="18385" y="10523"/>
                    <a:pt x="18367" y="10505"/>
                    <a:pt x="18346" y="10481"/>
                  </a:cubicBezTo>
                  <a:cubicBezTo>
                    <a:pt x="18326" y="10457"/>
                    <a:pt x="18303" y="10426"/>
                    <a:pt x="18272" y="10385"/>
                  </a:cubicBezTo>
                  <a:lnTo>
                    <a:pt x="14036" y="4684"/>
                  </a:lnTo>
                  <a:cubicBezTo>
                    <a:pt x="14006" y="4644"/>
                    <a:pt x="13983" y="4613"/>
                    <a:pt x="13965" y="4586"/>
                  </a:cubicBezTo>
                  <a:cubicBezTo>
                    <a:pt x="13948" y="4558"/>
                    <a:pt x="13935" y="4534"/>
                    <a:pt x="13924" y="4506"/>
                  </a:cubicBezTo>
                  <a:cubicBezTo>
                    <a:pt x="13913" y="4473"/>
                    <a:pt x="13907" y="4439"/>
                    <a:pt x="13907" y="4404"/>
                  </a:cubicBezTo>
                  <a:cubicBezTo>
                    <a:pt x="13907" y="4369"/>
                    <a:pt x="13913" y="4334"/>
                    <a:pt x="13924" y="4301"/>
                  </a:cubicBezTo>
                  <a:cubicBezTo>
                    <a:pt x="13935" y="4273"/>
                    <a:pt x="13948" y="4249"/>
                    <a:pt x="13966" y="4221"/>
                  </a:cubicBezTo>
                  <a:cubicBezTo>
                    <a:pt x="13984" y="4193"/>
                    <a:pt x="14007" y="4163"/>
                    <a:pt x="14037" y="4122"/>
                  </a:cubicBezTo>
                  <a:lnTo>
                    <a:pt x="15499" y="2155"/>
                  </a:lnTo>
                  <a:cubicBezTo>
                    <a:pt x="15663" y="1918"/>
                    <a:pt x="15646" y="1544"/>
                    <a:pt x="15461" y="1337"/>
                  </a:cubicBezTo>
                  <a:cubicBezTo>
                    <a:pt x="15384" y="1252"/>
                    <a:pt x="15290" y="1210"/>
                    <a:pt x="15196" y="1212"/>
                  </a:cubicBezTo>
                  <a:close/>
                  <a:moveTo>
                    <a:pt x="7970" y="5761"/>
                  </a:moveTo>
                  <a:lnTo>
                    <a:pt x="8585" y="6605"/>
                  </a:lnTo>
                  <a:cubicBezTo>
                    <a:pt x="8624" y="6651"/>
                    <a:pt x="8667" y="6689"/>
                    <a:pt x="8714" y="6717"/>
                  </a:cubicBezTo>
                  <a:cubicBezTo>
                    <a:pt x="8779" y="6756"/>
                    <a:pt x="8848" y="6775"/>
                    <a:pt x="8919" y="6775"/>
                  </a:cubicBezTo>
                  <a:lnTo>
                    <a:pt x="9560" y="6775"/>
                  </a:lnTo>
                  <a:lnTo>
                    <a:pt x="7651" y="9344"/>
                  </a:lnTo>
                  <a:cubicBezTo>
                    <a:pt x="7244" y="9987"/>
                    <a:pt x="7221" y="10922"/>
                    <a:pt x="7595" y="11599"/>
                  </a:cubicBezTo>
                  <a:cubicBezTo>
                    <a:pt x="8066" y="12450"/>
                    <a:pt x="8967" y="12605"/>
                    <a:pt x="9581" y="11942"/>
                  </a:cubicBezTo>
                  <a:lnTo>
                    <a:pt x="11177" y="9794"/>
                  </a:lnTo>
                  <a:lnTo>
                    <a:pt x="12764" y="9794"/>
                  </a:lnTo>
                  <a:lnTo>
                    <a:pt x="15684" y="13724"/>
                  </a:lnTo>
                  <a:cubicBezTo>
                    <a:pt x="15811" y="13962"/>
                    <a:pt x="15815" y="14282"/>
                    <a:pt x="15695" y="14526"/>
                  </a:cubicBezTo>
                  <a:cubicBezTo>
                    <a:pt x="15527" y="14867"/>
                    <a:pt x="15186" y="14960"/>
                    <a:pt x="14933" y="14733"/>
                  </a:cubicBezTo>
                  <a:lnTo>
                    <a:pt x="13863" y="13294"/>
                  </a:lnTo>
                  <a:cubicBezTo>
                    <a:pt x="13685" y="13097"/>
                    <a:pt x="13422" y="13130"/>
                    <a:pt x="13274" y="13368"/>
                  </a:cubicBezTo>
                  <a:cubicBezTo>
                    <a:pt x="13146" y="13575"/>
                    <a:pt x="13149" y="13876"/>
                    <a:pt x="13279" y="14080"/>
                  </a:cubicBezTo>
                  <a:lnTo>
                    <a:pt x="14323" y="15485"/>
                  </a:lnTo>
                  <a:cubicBezTo>
                    <a:pt x="14516" y="15791"/>
                    <a:pt x="14513" y="16241"/>
                    <a:pt x="14317" y="16543"/>
                  </a:cubicBezTo>
                  <a:cubicBezTo>
                    <a:pt x="14073" y="16918"/>
                    <a:pt x="13641" y="16926"/>
                    <a:pt x="13390" y="16559"/>
                  </a:cubicBezTo>
                  <a:lnTo>
                    <a:pt x="12523" y="15435"/>
                  </a:lnTo>
                  <a:cubicBezTo>
                    <a:pt x="12346" y="15184"/>
                    <a:pt x="12049" y="15186"/>
                    <a:pt x="11873" y="15438"/>
                  </a:cubicBezTo>
                  <a:cubicBezTo>
                    <a:pt x="11706" y="15678"/>
                    <a:pt x="11716" y="16056"/>
                    <a:pt x="11895" y="16280"/>
                  </a:cubicBezTo>
                  <a:lnTo>
                    <a:pt x="12887" y="17615"/>
                  </a:lnTo>
                  <a:cubicBezTo>
                    <a:pt x="13034" y="17825"/>
                    <a:pt x="13049" y="18147"/>
                    <a:pt x="12923" y="18382"/>
                  </a:cubicBezTo>
                  <a:cubicBezTo>
                    <a:pt x="12762" y="18680"/>
                    <a:pt x="12445" y="18728"/>
                    <a:pt x="12240" y="18485"/>
                  </a:cubicBezTo>
                  <a:lnTo>
                    <a:pt x="11792" y="17882"/>
                  </a:lnTo>
                  <a:cubicBezTo>
                    <a:pt x="11648" y="17631"/>
                    <a:pt x="11378" y="17592"/>
                    <a:pt x="11198" y="17796"/>
                  </a:cubicBezTo>
                  <a:cubicBezTo>
                    <a:pt x="10995" y="18026"/>
                    <a:pt x="10997" y="18448"/>
                    <a:pt x="11204" y="18673"/>
                  </a:cubicBezTo>
                  <a:lnTo>
                    <a:pt x="11694" y="19334"/>
                  </a:lnTo>
                  <a:cubicBezTo>
                    <a:pt x="11828" y="19559"/>
                    <a:pt x="11827" y="19878"/>
                    <a:pt x="11692" y="20101"/>
                  </a:cubicBezTo>
                  <a:cubicBezTo>
                    <a:pt x="11533" y="20363"/>
                    <a:pt x="11249" y="20408"/>
                    <a:pt x="11049" y="20202"/>
                  </a:cubicBezTo>
                  <a:lnTo>
                    <a:pt x="10438" y="19379"/>
                  </a:lnTo>
                  <a:cubicBezTo>
                    <a:pt x="10726" y="18646"/>
                    <a:pt x="10640" y="17718"/>
                    <a:pt x="10182" y="17101"/>
                  </a:cubicBezTo>
                  <a:cubicBezTo>
                    <a:pt x="9900" y="16722"/>
                    <a:pt x="9531" y="16532"/>
                    <a:pt x="9161" y="16532"/>
                  </a:cubicBezTo>
                  <a:cubicBezTo>
                    <a:pt x="9150" y="16532"/>
                    <a:pt x="9139" y="16534"/>
                    <a:pt x="9127" y="16534"/>
                  </a:cubicBezTo>
                  <a:cubicBezTo>
                    <a:pt x="9139" y="16017"/>
                    <a:pt x="9001" y="15495"/>
                    <a:pt x="8707" y="15100"/>
                  </a:cubicBezTo>
                  <a:cubicBezTo>
                    <a:pt x="8426" y="14721"/>
                    <a:pt x="8057" y="14531"/>
                    <a:pt x="7687" y="14531"/>
                  </a:cubicBezTo>
                  <a:cubicBezTo>
                    <a:pt x="7672" y="14531"/>
                    <a:pt x="7657" y="14533"/>
                    <a:pt x="7642" y="14534"/>
                  </a:cubicBezTo>
                  <a:cubicBezTo>
                    <a:pt x="7648" y="14028"/>
                    <a:pt x="7508" y="13519"/>
                    <a:pt x="7220" y="13133"/>
                  </a:cubicBezTo>
                  <a:cubicBezTo>
                    <a:pt x="6939" y="12754"/>
                    <a:pt x="6570" y="12564"/>
                    <a:pt x="6200" y="12564"/>
                  </a:cubicBezTo>
                  <a:cubicBezTo>
                    <a:pt x="5966" y="12564"/>
                    <a:pt x="5732" y="12641"/>
                    <a:pt x="5520" y="12793"/>
                  </a:cubicBezTo>
                  <a:lnTo>
                    <a:pt x="4132" y="10925"/>
                  </a:lnTo>
                  <a:cubicBezTo>
                    <a:pt x="4166" y="10881"/>
                    <a:pt x="4195" y="10842"/>
                    <a:pt x="4233" y="10791"/>
                  </a:cubicBezTo>
                  <a:lnTo>
                    <a:pt x="7861" y="5910"/>
                  </a:lnTo>
                  <a:cubicBezTo>
                    <a:pt x="7902" y="5854"/>
                    <a:pt x="7934" y="5810"/>
                    <a:pt x="7970" y="5761"/>
                  </a:cubicBezTo>
                  <a:close/>
                  <a:moveTo>
                    <a:pt x="13728" y="5895"/>
                  </a:moveTo>
                  <a:cubicBezTo>
                    <a:pt x="13731" y="5898"/>
                    <a:pt x="13732" y="5900"/>
                    <a:pt x="13735" y="5904"/>
                  </a:cubicBezTo>
                  <a:lnTo>
                    <a:pt x="17251" y="10635"/>
                  </a:lnTo>
                  <a:lnTo>
                    <a:pt x="15866" y="12389"/>
                  </a:lnTo>
                  <a:lnTo>
                    <a:pt x="13304" y="8883"/>
                  </a:lnTo>
                  <a:cubicBezTo>
                    <a:pt x="13268" y="8828"/>
                    <a:pt x="13225" y="8782"/>
                    <a:pt x="13176" y="8749"/>
                  </a:cubicBezTo>
                  <a:cubicBezTo>
                    <a:pt x="13130" y="8717"/>
                    <a:pt x="13081" y="8698"/>
                    <a:pt x="13030" y="8691"/>
                  </a:cubicBezTo>
                  <a:lnTo>
                    <a:pt x="11018" y="8691"/>
                  </a:lnTo>
                  <a:cubicBezTo>
                    <a:pt x="10962" y="8682"/>
                    <a:pt x="10905" y="8689"/>
                    <a:pt x="10852" y="8713"/>
                  </a:cubicBezTo>
                  <a:cubicBezTo>
                    <a:pt x="10804" y="8735"/>
                    <a:pt x="10761" y="8768"/>
                    <a:pt x="10723" y="8812"/>
                  </a:cubicBezTo>
                  <a:lnTo>
                    <a:pt x="9101" y="10996"/>
                  </a:lnTo>
                  <a:cubicBezTo>
                    <a:pt x="8858" y="11229"/>
                    <a:pt x="8520" y="11152"/>
                    <a:pt x="8347" y="10824"/>
                  </a:cubicBezTo>
                  <a:cubicBezTo>
                    <a:pt x="8216" y="10574"/>
                    <a:pt x="8221" y="10239"/>
                    <a:pt x="8358" y="9996"/>
                  </a:cubicBezTo>
                  <a:lnTo>
                    <a:pt x="10752" y="6775"/>
                  </a:lnTo>
                  <a:lnTo>
                    <a:pt x="12802" y="6775"/>
                  </a:lnTo>
                  <a:cubicBezTo>
                    <a:pt x="12865" y="6782"/>
                    <a:pt x="12929" y="6771"/>
                    <a:pt x="12989" y="6743"/>
                  </a:cubicBezTo>
                  <a:cubicBezTo>
                    <a:pt x="13035" y="6721"/>
                    <a:pt x="13079" y="6688"/>
                    <a:pt x="13117" y="6646"/>
                  </a:cubicBezTo>
                  <a:lnTo>
                    <a:pt x="13728" y="5895"/>
                  </a:lnTo>
                  <a:close/>
                  <a:moveTo>
                    <a:pt x="2893" y="7209"/>
                  </a:moveTo>
                  <a:cubicBezTo>
                    <a:pt x="2785" y="7209"/>
                    <a:pt x="2678" y="7264"/>
                    <a:pt x="2596" y="7374"/>
                  </a:cubicBezTo>
                  <a:cubicBezTo>
                    <a:pt x="2432" y="7595"/>
                    <a:pt x="2432" y="7951"/>
                    <a:pt x="2596" y="8172"/>
                  </a:cubicBezTo>
                  <a:cubicBezTo>
                    <a:pt x="2760" y="8392"/>
                    <a:pt x="3025" y="8392"/>
                    <a:pt x="3189" y="8172"/>
                  </a:cubicBezTo>
                  <a:cubicBezTo>
                    <a:pt x="3353" y="7951"/>
                    <a:pt x="3353" y="7595"/>
                    <a:pt x="3189" y="7374"/>
                  </a:cubicBezTo>
                  <a:cubicBezTo>
                    <a:pt x="3107" y="7264"/>
                    <a:pt x="3000" y="7209"/>
                    <a:pt x="2893" y="7209"/>
                  </a:cubicBezTo>
                  <a:close/>
                  <a:moveTo>
                    <a:pt x="18677" y="7209"/>
                  </a:moveTo>
                  <a:cubicBezTo>
                    <a:pt x="18570" y="7209"/>
                    <a:pt x="18463" y="7264"/>
                    <a:pt x="18381" y="7374"/>
                  </a:cubicBezTo>
                  <a:cubicBezTo>
                    <a:pt x="18217" y="7595"/>
                    <a:pt x="18217" y="7951"/>
                    <a:pt x="18381" y="8172"/>
                  </a:cubicBezTo>
                  <a:cubicBezTo>
                    <a:pt x="18544" y="8392"/>
                    <a:pt x="18810" y="8392"/>
                    <a:pt x="18974" y="8172"/>
                  </a:cubicBezTo>
                  <a:cubicBezTo>
                    <a:pt x="19138" y="7951"/>
                    <a:pt x="19138" y="7595"/>
                    <a:pt x="18974" y="7374"/>
                  </a:cubicBezTo>
                  <a:cubicBezTo>
                    <a:pt x="18892" y="7264"/>
                    <a:pt x="18784" y="7209"/>
                    <a:pt x="18677" y="7209"/>
                  </a:cubicBezTo>
                  <a:close/>
                  <a:moveTo>
                    <a:pt x="6200" y="13670"/>
                  </a:moveTo>
                  <a:cubicBezTo>
                    <a:pt x="6359" y="13670"/>
                    <a:pt x="6518" y="13751"/>
                    <a:pt x="6640" y="13915"/>
                  </a:cubicBezTo>
                  <a:cubicBezTo>
                    <a:pt x="6882" y="14241"/>
                    <a:pt x="6882" y="14770"/>
                    <a:pt x="6640" y="15097"/>
                  </a:cubicBezTo>
                  <a:cubicBezTo>
                    <a:pt x="6397" y="15423"/>
                    <a:pt x="6004" y="15423"/>
                    <a:pt x="5761" y="15097"/>
                  </a:cubicBezTo>
                  <a:cubicBezTo>
                    <a:pt x="5518" y="14770"/>
                    <a:pt x="5518" y="14241"/>
                    <a:pt x="5761" y="13915"/>
                  </a:cubicBezTo>
                  <a:cubicBezTo>
                    <a:pt x="5882" y="13751"/>
                    <a:pt x="6041" y="13670"/>
                    <a:pt x="6200" y="13670"/>
                  </a:cubicBezTo>
                  <a:close/>
                  <a:moveTo>
                    <a:pt x="7687" y="15637"/>
                  </a:moveTo>
                  <a:cubicBezTo>
                    <a:pt x="7846" y="15637"/>
                    <a:pt x="8005" y="15718"/>
                    <a:pt x="8126" y="15882"/>
                  </a:cubicBezTo>
                  <a:cubicBezTo>
                    <a:pt x="8369" y="16208"/>
                    <a:pt x="8369" y="16737"/>
                    <a:pt x="8126" y="17064"/>
                  </a:cubicBezTo>
                  <a:cubicBezTo>
                    <a:pt x="7884" y="17390"/>
                    <a:pt x="7491" y="17390"/>
                    <a:pt x="7248" y="17064"/>
                  </a:cubicBezTo>
                  <a:cubicBezTo>
                    <a:pt x="7005" y="16737"/>
                    <a:pt x="7005" y="16208"/>
                    <a:pt x="7248" y="15882"/>
                  </a:cubicBezTo>
                  <a:cubicBezTo>
                    <a:pt x="7369" y="15718"/>
                    <a:pt x="7528" y="15637"/>
                    <a:pt x="7687" y="15637"/>
                  </a:cubicBezTo>
                  <a:close/>
                  <a:moveTo>
                    <a:pt x="9161" y="17638"/>
                  </a:moveTo>
                  <a:cubicBezTo>
                    <a:pt x="9320" y="17638"/>
                    <a:pt x="9479" y="17719"/>
                    <a:pt x="9601" y="17883"/>
                  </a:cubicBezTo>
                  <a:cubicBezTo>
                    <a:pt x="9843" y="18209"/>
                    <a:pt x="9843" y="18738"/>
                    <a:pt x="9601" y="19065"/>
                  </a:cubicBezTo>
                  <a:cubicBezTo>
                    <a:pt x="9358" y="19391"/>
                    <a:pt x="8965" y="19391"/>
                    <a:pt x="8722" y="19065"/>
                  </a:cubicBezTo>
                  <a:cubicBezTo>
                    <a:pt x="8479" y="18738"/>
                    <a:pt x="8479" y="18209"/>
                    <a:pt x="8722" y="17883"/>
                  </a:cubicBezTo>
                  <a:cubicBezTo>
                    <a:pt x="8843" y="17719"/>
                    <a:pt x="9002" y="17638"/>
                    <a:pt x="9161" y="17638"/>
                  </a:cubicBezTo>
                  <a:close/>
                </a:path>
              </a:pathLst>
            </a:cu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grpSp>
        <p:nvGrpSpPr>
          <p:cNvPr id="14" name="Group 13"/>
          <p:cNvGrpSpPr/>
          <p:nvPr/>
        </p:nvGrpSpPr>
        <p:grpSpPr>
          <a:xfrm>
            <a:off x="7871520" y="-616024"/>
            <a:ext cx="3657600" cy="3657600"/>
            <a:chOff x="7871520" y="-616024"/>
            <a:chExt cx="3657600" cy="3657600"/>
          </a:xfrm>
        </p:grpSpPr>
        <p:sp>
          <p:nvSpPr>
            <p:cNvPr id="27" name="Oval 5"/>
            <p:cNvSpPr>
              <a:spLocks noChangeArrowheads="1"/>
            </p:cNvSpPr>
            <p:nvPr/>
          </p:nvSpPr>
          <p:spPr bwMode="auto">
            <a:xfrm>
              <a:off x="7871520" y="-616024"/>
              <a:ext cx="3657600" cy="3657600"/>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sp>
          <p:nvSpPr>
            <p:cNvPr id="31" name="Shape"/>
            <p:cNvSpPr/>
            <p:nvPr/>
          </p:nvSpPr>
          <p:spPr>
            <a:xfrm>
              <a:off x="9167402" y="260466"/>
              <a:ext cx="1223964" cy="1817160"/>
            </a:xfrm>
            <a:custGeom>
              <a:avLst/>
              <a:gdLst/>
              <a:ahLst/>
              <a:cxnLst>
                <a:cxn ang="0">
                  <a:pos x="wd2" y="hd2"/>
                </a:cxn>
                <a:cxn ang="5400000">
                  <a:pos x="wd2" y="hd2"/>
                </a:cxn>
                <a:cxn ang="10800000">
                  <a:pos x="wd2" y="hd2"/>
                </a:cxn>
                <a:cxn ang="16200000">
                  <a:pos x="wd2" y="hd2"/>
                </a:cxn>
              </a:cxnLst>
              <a:rect l="0" t="0" r="r" b="b"/>
              <a:pathLst>
                <a:path w="21253" h="21600" extrusionOk="0">
                  <a:moveTo>
                    <a:pt x="10599" y="0"/>
                  </a:moveTo>
                  <a:cubicBezTo>
                    <a:pt x="8633" y="0"/>
                    <a:pt x="6668" y="414"/>
                    <a:pt x="5168" y="1242"/>
                  </a:cubicBezTo>
                  <a:cubicBezTo>
                    <a:pt x="2169" y="2899"/>
                    <a:pt x="2169" y="5587"/>
                    <a:pt x="5168" y="7244"/>
                  </a:cubicBezTo>
                  <a:cubicBezTo>
                    <a:pt x="6472" y="7964"/>
                    <a:pt x="8128" y="8370"/>
                    <a:pt x="9829" y="8464"/>
                  </a:cubicBezTo>
                  <a:lnTo>
                    <a:pt x="9829" y="9597"/>
                  </a:lnTo>
                  <a:cubicBezTo>
                    <a:pt x="9624" y="9437"/>
                    <a:pt x="9369" y="9299"/>
                    <a:pt x="9070" y="9193"/>
                  </a:cubicBezTo>
                  <a:cubicBezTo>
                    <a:pt x="8621" y="9033"/>
                    <a:pt x="8099" y="8948"/>
                    <a:pt x="7565" y="8947"/>
                  </a:cubicBezTo>
                  <a:lnTo>
                    <a:pt x="4519" y="8947"/>
                  </a:lnTo>
                  <a:cubicBezTo>
                    <a:pt x="4324" y="8941"/>
                    <a:pt x="4133" y="8982"/>
                    <a:pt x="3996" y="9059"/>
                  </a:cubicBezTo>
                  <a:cubicBezTo>
                    <a:pt x="3881" y="9123"/>
                    <a:pt x="3812" y="9207"/>
                    <a:pt x="3801" y="9297"/>
                  </a:cubicBezTo>
                  <a:lnTo>
                    <a:pt x="3801" y="9900"/>
                  </a:lnTo>
                  <a:cubicBezTo>
                    <a:pt x="3823" y="10373"/>
                    <a:pt x="4113" y="10830"/>
                    <a:pt x="4630" y="11207"/>
                  </a:cubicBezTo>
                  <a:cubicBezTo>
                    <a:pt x="5381" y="11757"/>
                    <a:pt x="6538" y="12091"/>
                    <a:pt x="7783" y="12119"/>
                  </a:cubicBezTo>
                  <a:lnTo>
                    <a:pt x="9829" y="12119"/>
                  </a:lnTo>
                  <a:lnTo>
                    <a:pt x="9829" y="12706"/>
                  </a:lnTo>
                  <a:lnTo>
                    <a:pt x="2146" y="12706"/>
                  </a:lnTo>
                  <a:cubicBezTo>
                    <a:pt x="1132" y="12707"/>
                    <a:pt x="257" y="13099"/>
                    <a:pt x="48" y="13648"/>
                  </a:cubicBezTo>
                  <a:cubicBezTo>
                    <a:pt x="-204" y="14309"/>
                    <a:pt x="565" y="14956"/>
                    <a:pt x="1762" y="15093"/>
                  </a:cubicBezTo>
                  <a:lnTo>
                    <a:pt x="1762" y="17438"/>
                  </a:lnTo>
                  <a:cubicBezTo>
                    <a:pt x="1790" y="17989"/>
                    <a:pt x="2131" y="18520"/>
                    <a:pt x="2736" y="18957"/>
                  </a:cubicBezTo>
                  <a:cubicBezTo>
                    <a:pt x="3532" y="19533"/>
                    <a:pt x="4719" y="19903"/>
                    <a:pt x="6023" y="19983"/>
                  </a:cubicBezTo>
                  <a:cubicBezTo>
                    <a:pt x="5878" y="20086"/>
                    <a:pt x="5760" y="20200"/>
                    <a:pt x="5673" y="20321"/>
                  </a:cubicBezTo>
                  <a:cubicBezTo>
                    <a:pt x="5553" y="20489"/>
                    <a:pt x="5494" y="20669"/>
                    <a:pt x="5500" y="20849"/>
                  </a:cubicBezTo>
                  <a:lnTo>
                    <a:pt x="5500" y="21139"/>
                  </a:lnTo>
                  <a:cubicBezTo>
                    <a:pt x="5508" y="21242"/>
                    <a:pt x="5575" y="21340"/>
                    <a:pt x="5692" y="21420"/>
                  </a:cubicBezTo>
                  <a:cubicBezTo>
                    <a:pt x="5857" y="21533"/>
                    <a:pt x="6106" y="21599"/>
                    <a:pt x="6369" y="21600"/>
                  </a:cubicBezTo>
                  <a:lnTo>
                    <a:pt x="14892" y="21600"/>
                  </a:lnTo>
                  <a:cubicBezTo>
                    <a:pt x="15088" y="21594"/>
                    <a:pt x="15275" y="21550"/>
                    <a:pt x="15419" y="21476"/>
                  </a:cubicBezTo>
                  <a:cubicBezTo>
                    <a:pt x="15581" y="21392"/>
                    <a:pt x="15677" y="21276"/>
                    <a:pt x="15686" y="21154"/>
                  </a:cubicBezTo>
                  <a:lnTo>
                    <a:pt x="15686" y="20844"/>
                  </a:lnTo>
                  <a:cubicBezTo>
                    <a:pt x="15681" y="20671"/>
                    <a:pt x="15626" y="20499"/>
                    <a:pt x="15522" y="20336"/>
                  </a:cubicBezTo>
                  <a:cubicBezTo>
                    <a:pt x="15446" y="20217"/>
                    <a:pt x="15347" y="20104"/>
                    <a:pt x="15223" y="19998"/>
                  </a:cubicBezTo>
                  <a:cubicBezTo>
                    <a:pt x="16389" y="19922"/>
                    <a:pt x="17463" y="19611"/>
                    <a:pt x="18241" y="19125"/>
                  </a:cubicBezTo>
                  <a:cubicBezTo>
                    <a:pt x="18988" y="18658"/>
                    <a:pt x="19413" y="18060"/>
                    <a:pt x="19438" y="17437"/>
                  </a:cubicBezTo>
                  <a:lnTo>
                    <a:pt x="19438" y="15091"/>
                  </a:lnTo>
                  <a:cubicBezTo>
                    <a:pt x="20602" y="14980"/>
                    <a:pt x="21396" y="14378"/>
                    <a:pt x="21232" y="13732"/>
                  </a:cubicBezTo>
                  <a:cubicBezTo>
                    <a:pt x="21081" y="13142"/>
                    <a:pt x="20166" y="12704"/>
                    <a:pt x="19088" y="12706"/>
                  </a:cubicBezTo>
                  <a:lnTo>
                    <a:pt x="18181" y="12706"/>
                  </a:lnTo>
                  <a:cubicBezTo>
                    <a:pt x="18401" y="12587"/>
                    <a:pt x="18594" y="12453"/>
                    <a:pt x="18748" y="12304"/>
                  </a:cubicBezTo>
                  <a:cubicBezTo>
                    <a:pt x="19052" y="12009"/>
                    <a:pt x="19204" y="11674"/>
                    <a:pt x="19186" y="11335"/>
                  </a:cubicBezTo>
                  <a:lnTo>
                    <a:pt x="19186" y="10108"/>
                  </a:lnTo>
                  <a:cubicBezTo>
                    <a:pt x="19200" y="9976"/>
                    <a:pt x="19093" y="9849"/>
                    <a:pt x="18902" y="9770"/>
                  </a:cubicBezTo>
                  <a:cubicBezTo>
                    <a:pt x="18769" y="9716"/>
                    <a:pt x="18606" y="9690"/>
                    <a:pt x="18441" y="9696"/>
                  </a:cubicBezTo>
                  <a:lnTo>
                    <a:pt x="13819" y="9696"/>
                  </a:lnTo>
                  <a:cubicBezTo>
                    <a:pt x="13229" y="9696"/>
                    <a:pt x="12651" y="9788"/>
                    <a:pt x="12149" y="9959"/>
                  </a:cubicBezTo>
                  <a:cubicBezTo>
                    <a:pt x="11851" y="10061"/>
                    <a:pt x="11588" y="10189"/>
                    <a:pt x="11367" y="10338"/>
                  </a:cubicBezTo>
                  <a:lnTo>
                    <a:pt x="11367" y="8464"/>
                  </a:lnTo>
                  <a:cubicBezTo>
                    <a:pt x="13069" y="8370"/>
                    <a:pt x="14725" y="7964"/>
                    <a:pt x="16028" y="7244"/>
                  </a:cubicBezTo>
                  <a:cubicBezTo>
                    <a:pt x="19027" y="5587"/>
                    <a:pt x="19027" y="2899"/>
                    <a:pt x="16028" y="1242"/>
                  </a:cubicBezTo>
                  <a:cubicBezTo>
                    <a:pt x="14529" y="414"/>
                    <a:pt x="12564" y="0"/>
                    <a:pt x="10599" y="0"/>
                  </a:cubicBezTo>
                  <a:close/>
                  <a:moveTo>
                    <a:pt x="10599" y="850"/>
                  </a:moveTo>
                  <a:cubicBezTo>
                    <a:pt x="12170" y="850"/>
                    <a:pt x="13741" y="1181"/>
                    <a:pt x="14940" y="1843"/>
                  </a:cubicBezTo>
                  <a:cubicBezTo>
                    <a:pt x="17338" y="3168"/>
                    <a:pt x="17338" y="5317"/>
                    <a:pt x="14940" y="6642"/>
                  </a:cubicBezTo>
                  <a:cubicBezTo>
                    <a:pt x="12542" y="7967"/>
                    <a:pt x="8654" y="7967"/>
                    <a:pt x="6256" y="6642"/>
                  </a:cubicBezTo>
                  <a:cubicBezTo>
                    <a:pt x="3858" y="5317"/>
                    <a:pt x="3858" y="3168"/>
                    <a:pt x="6256" y="1843"/>
                  </a:cubicBezTo>
                  <a:cubicBezTo>
                    <a:pt x="7455" y="1181"/>
                    <a:pt x="9027" y="850"/>
                    <a:pt x="10599" y="850"/>
                  </a:cubicBezTo>
                  <a:close/>
                  <a:moveTo>
                    <a:pt x="10599" y="1463"/>
                  </a:moveTo>
                  <a:cubicBezTo>
                    <a:pt x="10195" y="1463"/>
                    <a:pt x="9867" y="1644"/>
                    <a:pt x="9867" y="1867"/>
                  </a:cubicBezTo>
                  <a:lnTo>
                    <a:pt x="9867" y="2187"/>
                  </a:lnTo>
                  <a:lnTo>
                    <a:pt x="9694" y="2187"/>
                  </a:lnTo>
                  <a:cubicBezTo>
                    <a:pt x="9245" y="2211"/>
                    <a:pt x="8830" y="2328"/>
                    <a:pt x="8532" y="2515"/>
                  </a:cubicBezTo>
                  <a:cubicBezTo>
                    <a:pt x="8227" y="2706"/>
                    <a:pt x="8069" y="2954"/>
                    <a:pt x="8089" y="3209"/>
                  </a:cubicBezTo>
                  <a:lnTo>
                    <a:pt x="8089" y="3656"/>
                  </a:lnTo>
                  <a:cubicBezTo>
                    <a:pt x="8079" y="3902"/>
                    <a:pt x="8239" y="4142"/>
                    <a:pt x="8536" y="4326"/>
                  </a:cubicBezTo>
                  <a:cubicBezTo>
                    <a:pt x="8875" y="4536"/>
                    <a:pt x="9360" y="4657"/>
                    <a:pt x="9870" y="4656"/>
                  </a:cubicBezTo>
                  <a:lnTo>
                    <a:pt x="11108" y="4656"/>
                  </a:lnTo>
                  <a:cubicBezTo>
                    <a:pt x="11219" y="4654"/>
                    <a:pt x="11327" y="4674"/>
                    <a:pt x="11413" y="4713"/>
                  </a:cubicBezTo>
                  <a:cubicBezTo>
                    <a:pt x="11537" y="4767"/>
                    <a:pt x="11604" y="4851"/>
                    <a:pt x="11592" y="4939"/>
                  </a:cubicBezTo>
                  <a:lnTo>
                    <a:pt x="11592" y="5280"/>
                  </a:lnTo>
                  <a:cubicBezTo>
                    <a:pt x="11595" y="5348"/>
                    <a:pt x="11545" y="5413"/>
                    <a:pt x="11457" y="5461"/>
                  </a:cubicBezTo>
                  <a:cubicBezTo>
                    <a:pt x="11372" y="5506"/>
                    <a:pt x="11258" y="5530"/>
                    <a:pt x="11140" y="5529"/>
                  </a:cubicBezTo>
                  <a:lnTo>
                    <a:pt x="9928" y="5529"/>
                  </a:lnTo>
                  <a:cubicBezTo>
                    <a:pt x="9847" y="5534"/>
                    <a:pt x="9766" y="5520"/>
                    <a:pt x="9706" y="5490"/>
                  </a:cubicBezTo>
                  <a:cubicBezTo>
                    <a:pt x="9640" y="5457"/>
                    <a:pt x="9607" y="5409"/>
                    <a:pt x="9613" y="5361"/>
                  </a:cubicBezTo>
                  <a:lnTo>
                    <a:pt x="9613" y="5251"/>
                  </a:lnTo>
                  <a:cubicBezTo>
                    <a:pt x="9600" y="5032"/>
                    <a:pt x="9278" y="4857"/>
                    <a:pt x="8881" y="4853"/>
                  </a:cubicBezTo>
                  <a:cubicBezTo>
                    <a:pt x="8473" y="4849"/>
                    <a:pt x="8134" y="5026"/>
                    <a:pt x="8119" y="5251"/>
                  </a:cubicBezTo>
                  <a:lnTo>
                    <a:pt x="8119" y="5418"/>
                  </a:lnTo>
                  <a:cubicBezTo>
                    <a:pt x="8137" y="5600"/>
                    <a:pt x="8249" y="5776"/>
                    <a:pt x="8441" y="5924"/>
                  </a:cubicBezTo>
                  <a:cubicBezTo>
                    <a:pt x="8771" y="6180"/>
                    <a:pt x="9301" y="6333"/>
                    <a:pt x="9867" y="6338"/>
                  </a:cubicBezTo>
                  <a:lnTo>
                    <a:pt x="9867" y="6593"/>
                  </a:lnTo>
                  <a:cubicBezTo>
                    <a:pt x="9868" y="6816"/>
                    <a:pt x="10195" y="6997"/>
                    <a:pt x="10599" y="6996"/>
                  </a:cubicBezTo>
                  <a:cubicBezTo>
                    <a:pt x="11002" y="6996"/>
                    <a:pt x="11329" y="6816"/>
                    <a:pt x="11329" y="6593"/>
                  </a:cubicBezTo>
                  <a:lnTo>
                    <a:pt x="11329" y="6334"/>
                  </a:lnTo>
                  <a:cubicBezTo>
                    <a:pt x="11847" y="6307"/>
                    <a:pt x="12327" y="6170"/>
                    <a:pt x="12662" y="5948"/>
                  </a:cubicBezTo>
                  <a:cubicBezTo>
                    <a:pt x="12961" y="5749"/>
                    <a:pt x="13121" y="5498"/>
                    <a:pt x="13113" y="5240"/>
                  </a:cubicBezTo>
                  <a:lnTo>
                    <a:pt x="13113" y="4888"/>
                  </a:lnTo>
                  <a:cubicBezTo>
                    <a:pt x="13102" y="4627"/>
                    <a:pt x="12917" y="4377"/>
                    <a:pt x="12593" y="4186"/>
                  </a:cubicBezTo>
                  <a:cubicBezTo>
                    <a:pt x="12225" y="3969"/>
                    <a:pt x="11711" y="3847"/>
                    <a:pt x="11172" y="3849"/>
                  </a:cubicBezTo>
                  <a:lnTo>
                    <a:pt x="10124" y="3849"/>
                  </a:lnTo>
                  <a:cubicBezTo>
                    <a:pt x="9993" y="3853"/>
                    <a:pt x="9865" y="3827"/>
                    <a:pt x="9769" y="3778"/>
                  </a:cubicBezTo>
                  <a:cubicBezTo>
                    <a:pt x="9671" y="3728"/>
                    <a:pt x="9614" y="3659"/>
                    <a:pt x="9611" y="3586"/>
                  </a:cubicBezTo>
                  <a:lnTo>
                    <a:pt x="9611" y="3281"/>
                  </a:lnTo>
                  <a:cubicBezTo>
                    <a:pt x="9600" y="3203"/>
                    <a:pt x="9646" y="3125"/>
                    <a:pt x="9738" y="3065"/>
                  </a:cubicBezTo>
                  <a:cubicBezTo>
                    <a:pt x="9833" y="3003"/>
                    <a:pt x="9968" y="2965"/>
                    <a:pt x="10113" y="2959"/>
                  </a:cubicBezTo>
                  <a:lnTo>
                    <a:pt x="11271" y="2959"/>
                  </a:lnTo>
                  <a:cubicBezTo>
                    <a:pt x="11345" y="2961"/>
                    <a:pt x="11416" y="2976"/>
                    <a:pt x="11474" y="3002"/>
                  </a:cubicBezTo>
                  <a:cubicBezTo>
                    <a:pt x="11556" y="3039"/>
                    <a:pt x="11605" y="3095"/>
                    <a:pt x="11605" y="3153"/>
                  </a:cubicBezTo>
                  <a:lnTo>
                    <a:pt x="11605" y="3226"/>
                  </a:lnTo>
                  <a:cubicBezTo>
                    <a:pt x="11621" y="3430"/>
                    <a:pt x="11914" y="3593"/>
                    <a:pt x="12283" y="3604"/>
                  </a:cubicBezTo>
                  <a:cubicBezTo>
                    <a:pt x="12725" y="3617"/>
                    <a:pt x="13087" y="3413"/>
                    <a:pt x="13055" y="3169"/>
                  </a:cubicBezTo>
                  <a:lnTo>
                    <a:pt x="13055" y="3046"/>
                  </a:lnTo>
                  <a:cubicBezTo>
                    <a:pt x="13043" y="2831"/>
                    <a:pt x="12890" y="2625"/>
                    <a:pt x="12624" y="2468"/>
                  </a:cubicBezTo>
                  <a:cubicBezTo>
                    <a:pt x="12342" y="2301"/>
                    <a:pt x="11955" y="2201"/>
                    <a:pt x="11543" y="2187"/>
                  </a:cubicBezTo>
                  <a:lnTo>
                    <a:pt x="11329" y="2187"/>
                  </a:lnTo>
                  <a:lnTo>
                    <a:pt x="11329" y="1867"/>
                  </a:lnTo>
                  <a:cubicBezTo>
                    <a:pt x="11329" y="1644"/>
                    <a:pt x="11002" y="1463"/>
                    <a:pt x="10599" y="1463"/>
                  </a:cubicBezTo>
                  <a:close/>
                  <a:moveTo>
                    <a:pt x="5279" y="9777"/>
                  </a:moveTo>
                  <a:lnTo>
                    <a:pt x="7286" y="9777"/>
                  </a:lnTo>
                  <a:cubicBezTo>
                    <a:pt x="7688" y="9772"/>
                    <a:pt x="8079" y="9826"/>
                    <a:pt x="8425" y="9929"/>
                  </a:cubicBezTo>
                  <a:cubicBezTo>
                    <a:pt x="8751" y="10026"/>
                    <a:pt x="9033" y="10166"/>
                    <a:pt x="9261" y="10332"/>
                  </a:cubicBezTo>
                  <a:cubicBezTo>
                    <a:pt x="9567" y="10555"/>
                    <a:pt x="9757" y="10818"/>
                    <a:pt x="9829" y="11094"/>
                  </a:cubicBezTo>
                  <a:lnTo>
                    <a:pt x="9829" y="11283"/>
                  </a:lnTo>
                  <a:lnTo>
                    <a:pt x="7858" y="11283"/>
                  </a:lnTo>
                  <a:cubicBezTo>
                    <a:pt x="7064" y="11282"/>
                    <a:pt x="6315" y="11080"/>
                    <a:pt x="5823" y="10736"/>
                  </a:cubicBezTo>
                  <a:cubicBezTo>
                    <a:pt x="5501" y="10510"/>
                    <a:pt x="5312" y="10236"/>
                    <a:pt x="5279" y="9950"/>
                  </a:cubicBezTo>
                  <a:lnTo>
                    <a:pt x="5279" y="9777"/>
                  </a:lnTo>
                  <a:close/>
                  <a:moveTo>
                    <a:pt x="14009" y="10544"/>
                  </a:moveTo>
                  <a:lnTo>
                    <a:pt x="17724" y="10544"/>
                  </a:lnTo>
                  <a:lnTo>
                    <a:pt x="17724" y="11167"/>
                  </a:lnTo>
                  <a:cubicBezTo>
                    <a:pt x="17717" y="11551"/>
                    <a:pt x="17462" y="11921"/>
                    <a:pt x="17003" y="12210"/>
                  </a:cubicBezTo>
                  <a:cubicBezTo>
                    <a:pt x="16615" y="12454"/>
                    <a:pt x="16103" y="12626"/>
                    <a:pt x="15538" y="12706"/>
                  </a:cubicBezTo>
                  <a:lnTo>
                    <a:pt x="11367" y="12706"/>
                  </a:lnTo>
                  <a:lnTo>
                    <a:pt x="11367" y="11597"/>
                  </a:lnTo>
                  <a:cubicBezTo>
                    <a:pt x="11564" y="11301"/>
                    <a:pt x="11912" y="11039"/>
                    <a:pt x="12381" y="10850"/>
                  </a:cubicBezTo>
                  <a:cubicBezTo>
                    <a:pt x="12855" y="10659"/>
                    <a:pt x="13423" y="10552"/>
                    <a:pt x="14009" y="10544"/>
                  </a:cubicBezTo>
                  <a:close/>
                  <a:moveTo>
                    <a:pt x="2100" y="13530"/>
                  </a:moveTo>
                  <a:lnTo>
                    <a:pt x="19109" y="13530"/>
                  </a:lnTo>
                  <a:cubicBezTo>
                    <a:pt x="19466" y="13543"/>
                    <a:pt x="19742" y="13706"/>
                    <a:pt x="19742" y="13903"/>
                  </a:cubicBezTo>
                  <a:cubicBezTo>
                    <a:pt x="19742" y="14102"/>
                    <a:pt x="19461" y="14267"/>
                    <a:pt x="19102" y="14278"/>
                  </a:cubicBezTo>
                  <a:lnTo>
                    <a:pt x="17953" y="14279"/>
                  </a:lnTo>
                  <a:lnTo>
                    <a:pt x="17953" y="14281"/>
                  </a:lnTo>
                  <a:cubicBezTo>
                    <a:pt x="17936" y="14280"/>
                    <a:pt x="17919" y="14278"/>
                    <a:pt x="17902" y="14278"/>
                  </a:cubicBezTo>
                  <a:lnTo>
                    <a:pt x="9303" y="14278"/>
                  </a:lnTo>
                  <a:cubicBezTo>
                    <a:pt x="8879" y="14278"/>
                    <a:pt x="8535" y="14468"/>
                    <a:pt x="8535" y="14702"/>
                  </a:cubicBezTo>
                  <a:cubicBezTo>
                    <a:pt x="8535" y="14937"/>
                    <a:pt x="8879" y="15128"/>
                    <a:pt x="9303" y="15128"/>
                  </a:cubicBezTo>
                  <a:lnTo>
                    <a:pt x="17902" y="15128"/>
                  </a:lnTo>
                  <a:cubicBezTo>
                    <a:pt x="17918" y="15128"/>
                    <a:pt x="17934" y="15125"/>
                    <a:pt x="17950" y="15125"/>
                  </a:cubicBezTo>
                  <a:lnTo>
                    <a:pt x="17944" y="17364"/>
                  </a:lnTo>
                  <a:cubicBezTo>
                    <a:pt x="17938" y="17810"/>
                    <a:pt x="17642" y="18240"/>
                    <a:pt x="17111" y="18576"/>
                  </a:cubicBezTo>
                  <a:cubicBezTo>
                    <a:pt x="16475" y="18979"/>
                    <a:pt x="15560" y="19214"/>
                    <a:pt x="14593" y="19222"/>
                  </a:cubicBezTo>
                  <a:lnTo>
                    <a:pt x="6735" y="19222"/>
                  </a:lnTo>
                  <a:cubicBezTo>
                    <a:pt x="5618" y="19233"/>
                    <a:pt x="4561" y="18943"/>
                    <a:pt x="3900" y="18445"/>
                  </a:cubicBezTo>
                  <a:cubicBezTo>
                    <a:pt x="3492" y="18138"/>
                    <a:pt x="3264" y="17770"/>
                    <a:pt x="3247" y="17390"/>
                  </a:cubicBezTo>
                  <a:lnTo>
                    <a:pt x="3247" y="14736"/>
                  </a:lnTo>
                  <a:cubicBezTo>
                    <a:pt x="3264" y="14609"/>
                    <a:pt x="3178" y="14486"/>
                    <a:pt x="3013" y="14398"/>
                  </a:cubicBezTo>
                  <a:cubicBezTo>
                    <a:pt x="2874" y="14324"/>
                    <a:pt x="2690" y="14282"/>
                    <a:pt x="2497" y="14279"/>
                  </a:cubicBezTo>
                  <a:lnTo>
                    <a:pt x="2091" y="14279"/>
                  </a:lnTo>
                  <a:cubicBezTo>
                    <a:pt x="1705" y="14261"/>
                    <a:pt x="1424" y="14070"/>
                    <a:pt x="1469" y="13857"/>
                  </a:cubicBezTo>
                  <a:cubicBezTo>
                    <a:pt x="1506" y="13677"/>
                    <a:pt x="1773" y="13539"/>
                    <a:pt x="2100" y="13530"/>
                  </a:cubicBezTo>
                  <a:close/>
                  <a:moveTo>
                    <a:pt x="6010" y="14278"/>
                  </a:moveTo>
                  <a:cubicBezTo>
                    <a:pt x="5813" y="14278"/>
                    <a:pt x="5617" y="14319"/>
                    <a:pt x="5467" y="14402"/>
                  </a:cubicBezTo>
                  <a:cubicBezTo>
                    <a:pt x="5167" y="14568"/>
                    <a:pt x="5167" y="14837"/>
                    <a:pt x="5467" y="15003"/>
                  </a:cubicBezTo>
                  <a:cubicBezTo>
                    <a:pt x="5767" y="15168"/>
                    <a:pt x="6253" y="15168"/>
                    <a:pt x="6553" y="15003"/>
                  </a:cubicBezTo>
                  <a:cubicBezTo>
                    <a:pt x="6853" y="14837"/>
                    <a:pt x="6853" y="14568"/>
                    <a:pt x="6553" y="14402"/>
                  </a:cubicBezTo>
                  <a:cubicBezTo>
                    <a:pt x="6403" y="14319"/>
                    <a:pt x="6207" y="14278"/>
                    <a:pt x="6010" y="14278"/>
                  </a:cubicBezTo>
                  <a:close/>
                  <a:moveTo>
                    <a:pt x="8543" y="20048"/>
                  </a:moveTo>
                  <a:lnTo>
                    <a:pt x="12666" y="20048"/>
                  </a:lnTo>
                  <a:cubicBezTo>
                    <a:pt x="13004" y="20047"/>
                    <a:pt x="13334" y="20110"/>
                    <a:pt x="13601" y="20225"/>
                  </a:cubicBezTo>
                  <a:cubicBezTo>
                    <a:pt x="13902" y="20354"/>
                    <a:pt x="14102" y="20542"/>
                    <a:pt x="14163" y="20750"/>
                  </a:cubicBezTo>
                  <a:lnTo>
                    <a:pt x="7038" y="20750"/>
                  </a:lnTo>
                  <a:cubicBezTo>
                    <a:pt x="7093" y="20595"/>
                    <a:pt x="7222" y="20452"/>
                    <a:pt x="7414" y="20335"/>
                  </a:cubicBezTo>
                  <a:cubicBezTo>
                    <a:pt x="7704" y="20159"/>
                    <a:pt x="8111" y="20055"/>
                    <a:pt x="8543" y="20048"/>
                  </a:cubicBezTo>
                  <a:close/>
                </a:path>
              </a:pathLst>
            </a:cu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par>
                                <p:cTn id="13" presetID="2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1844679" y="1112838"/>
            <a:ext cx="10366374" cy="11490324"/>
            <a:chOff x="581" y="413"/>
            <a:chExt cx="3265" cy="3619"/>
          </a:xfrm>
        </p:grpSpPr>
        <p:sp>
          <p:nvSpPr>
            <p:cNvPr id="5" name="Freeform 5"/>
            <p:cNvSpPr>
              <a:spLocks noEditPoints="1"/>
            </p:cNvSpPr>
            <p:nvPr/>
          </p:nvSpPr>
          <p:spPr bwMode="auto">
            <a:xfrm>
              <a:off x="3041" y="558"/>
              <a:ext cx="431" cy="449"/>
            </a:xfrm>
            <a:custGeom>
              <a:avLst/>
              <a:gdLst>
                <a:gd name="T0" fmla="*/ 220 w 328"/>
                <a:gd name="T1" fmla="*/ 0 h 342"/>
                <a:gd name="T2" fmla="*/ 15 w 328"/>
                <a:gd name="T3" fmla="*/ 219 h 342"/>
                <a:gd name="T4" fmla="*/ 0 w 328"/>
                <a:gd name="T5" fmla="*/ 263 h 342"/>
                <a:gd name="T6" fmla="*/ 48 w 328"/>
                <a:gd name="T7" fmla="*/ 327 h 342"/>
                <a:gd name="T8" fmla="*/ 108 w 328"/>
                <a:gd name="T9" fmla="*/ 342 h 342"/>
                <a:gd name="T10" fmla="*/ 313 w 328"/>
                <a:gd name="T11" fmla="*/ 124 h 342"/>
                <a:gd name="T12" fmla="*/ 328 w 328"/>
                <a:gd name="T13" fmla="*/ 79 h 342"/>
                <a:gd name="T14" fmla="*/ 280 w 328"/>
                <a:gd name="T15" fmla="*/ 15 h 342"/>
                <a:gd name="T16" fmla="*/ 220 w 328"/>
                <a:gd name="T17" fmla="*/ 0 h 342"/>
                <a:gd name="T18" fmla="*/ 209 w 328"/>
                <a:gd name="T19" fmla="*/ 112 h 342"/>
                <a:gd name="T20" fmla="*/ 192 w 328"/>
                <a:gd name="T21" fmla="*/ 208 h 342"/>
                <a:gd name="T22" fmla="*/ 120 w 328"/>
                <a:gd name="T23" fmla="*/ 230 h 342"/>
                <a:gd name="T24" fmla="*/ 137 w 328"/>
                <a:gd name="T25" fmla="*/ 135 h 342"/>
                <a:gd name="T26" fmla="*/ 209 w 328"/>
                <a:gd name="T27" fmla="*/ 1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342">
                  <a:moveTo>
                    <a:pt x="220" y="0"/>
                  </a:moveTo>
                  <a:cubicBezTo>
                    <a:pt x="134" y="49"/>
                    <a:pt x="102" y="170"/>
                    <a:pt x="15" y="219"/>
                  </a:cubicBezTo>
                  <a:cubicBezTo>
                    <a:pt x="25" y="235"/>
                    <a:pt x="21" y="256"/>
                    <a:pt x="0" y="263"/>
                  </a:cubicBezTo>
                  <a:cubicBezTo>
                    <a:pt x="16" y="284"/>
                    <a:pt x="32" y="306"/>
                    <a:pt x="48" y="327"/>
                  </a:cubicBezTo>
                  <a:cubicBezTo>
                    <a:pt x="70" y="322"/>
                    <a:pt x="94" y="327"/>
                    <a:pt x="108" y="342"/>
                  </a:cubicBezTo>
                  <a:cubicBezTo>
                    <a:pt x="195" y="294"/>
                    <a:pt x="227" y="173"/>
                    <a:pt x="313" y="124"/>
                  </a:cubicBezTo>
                  <a:cubicBezTo>
                    <a:pt x="302" y="107"/>
                    <a:pt x="307" y="85"/>
                    <a:pt x="328" y="79"/>
                  </a:cubicBezTo>
                  <a:cubicBezTo>
                    <a:pt x="312" y="57"/>
                    <a:pt x="296" y="36"/>
                    <a:pt x="280" y="15"/>
                  </a:cubicBezTo>
                  <a:cubicBezTo>
                    <a:pt x="258" y="20"/>
                    <a:pt x="234" y="16"/>
                    <a:pt x="220" y="0"/>
                  </a:cubicBezTo>
                  <a:close/>
                  <a:moveTo>
                    <a:pt x="209" y="112"/>
                  </a:moveTo>
                  <a:cubicBezTo>
                    <a:pt x="224" y="132"/>
                    <a:pt x="215" y="173"/>
                    <a:pt x="192" y="208"/>
                  </a:cubicBezTo>
                  <a:cubicBezTo>
                    <a:pt x="168" y="242"/>
                    <a:pt x="135" y="251"/>
                    <a:pt x="120" y="230"/>
                  </a:cubicBezTo>
                  <a:cubicBezTo>
                    <a:pt x="105" y="211"/>
                    <a:pt x="114" y="169"/>
                    <a:pt x="137" y="135"/>
                  </a:cubicBezTo>
                  <a:cubicBezTo>
                    <a:pt x="160" y="100"/>
                    <a:pt x="193" y="92"/>
                    <a:pt x="209" y="112"/>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 name="Freeform 6"/>
            <p:cNvSpPr>
              <a:spLocks noEditPoints="1"/>
            </p:cNvSpPr>
            <p:nvPr/>
          </p:nvSpPr>
          <p:spPr bwMode="auto">
            <a:xfrm>
              <a:off x="2998" y="529"/>
              <a:ext cx="518" cy="507"/>
            </a:xfrm>
            <a:custGeom>
              <a:avLst/>
              <a:gdLst>
                <a:gd name="T0" fmla="*/ 294 w 395"/>
                <a:gd name="T1" fmla="*/ 0 h 386"/>
                <a:gd name="T2" fmla="*/ 0 w 395"/>
                <a:gd name="T3" fmla="*/ 252 h 386"/>
                <a:gd name="T4" fmla="*/ 101 w 395"/>
                <a:gd name="T5" fmla="*/ 386 h 386"/>
                <a:gd name="T6" fmla="*/ 395 w 395"/>
                <a:gd name="T7" fmla="*/ 135 h 386"/>
                <a:gd name="T8" fmla="*/ 294 w 395"/>
                <a:gd name="T9" fmla="*/ 0 h 386"/>
                <a:gd name="T10" fmla="*/ 48 w 395"/>
                <a:gd name="T11" fmla="*/ 241 h 386"/>
                <a:gd name="T12" fmla="*/ 253 w 395"/>
                <a:gd name="T13" fmla="*/ 22 h 386"/>
                <a:gd name="T14" fmla="*/ 313 w 395"/>
                <a:gd name="T15" fmla="*/ 37 h 386"/>
                <a:gd name="T16" fmla="*/ 361 w 395"/>
                <a:gd name="T17" fmla="*/ 101 h 386"/>
                <a:gd name="T18" fmla="*/ 346 w 395"/>
                <a:gd name="T19" fmla="*/ 146 h 386"/>
                <a:gd name="T20" fmla="*/ 141 w 395"/>
                <a:gd name="T21" fmla="*/ 364 h 386"/>
                <a:gd name="T22" fmla="*/ 81 w 395"/>
                <a:gd name="T23" fmla="*/ 349 h 386"/>
                <a:gd name="T24" fmla="*/ 33 w 395"/>
                <a:gd name="T25" fmla="*/ 285 h 386"/>
                <a:gd name="T26" fmla="*/ 48 w 395"/>
                <a:gd name="T27" fmla="*/ 241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5" h="386">
                  <a:moveTo>
                    <a:pt x="294" y="0"/>
                  </a:moveTo>
                  <a:cubicBezTo>
                    <a:pt x="155" y="30"/>
                    <a:pt x="138" y="222"/>
                    <a:pt x="0" y="252"/>
                  </a:cubicBezTo>
                  <a:cubicBezTo>
                    <a:pt x="34" y="297"/>
                    <a:pt x="67" y="342"/>
                    <a:pt x="101" y="386"/>
                  </a:cubicBezTo>
                  <a:cubicBezTo>
                    <a:pt x="239" y="356"/>
                    <a:pt x="256" y="165"/>
                    <a:pt x="395" y="135"/>
                  </a:cubicBezTo>
                  <a:cubicBezTo>
                    <a:pt x="361" y="90"/>
                    <a:pt x="327" y="45"/>
                    <a:pt x="294" y="0"/>
                  </a:cubicBezTo>
                  <a:close/>
                  <a:moveTo>
                    <a:pt x="48" y="241"/>
                  </a:moveTo>
                  <a:cubicBezTo>
                    <a:pt x="135" y="192"/>
                    <a:pt x="167" y="71"/>
                    <a:pt x="253" y="22"/>
                  </a:cubicBezTo>
                  <a:cubicBezTo>
                    <a:pt x="267" y="38"/>
                    <a:pt x="291" y="42"/>
                    <a:pt x="313" y="37"/>
                  </a:cubicBezTo>
                  <a:cubicBezTo>
                    <a:pt x="329" y="58"/>
                    <a:pt x="345" y="79"/>
                    <a:pt x="361" y="101"/>
                  </a:cubicBezTo>
                  <a:cubicBezTo>
                    <a:pt x="340" y="107"/>
                    <a:pt x="335" y="129"/>
                    <a:pt x="346" y="146"/>
                  </a:cubicBezTo>
                  <a:cubicBezTo>
                    <a:pt x="260" y="195"/>
                    <a:pt x="228" y="316"/>
                    <a:pt x="141" y="364"/>
                  </a:cubicBezTo>
                  <a:cubicBezTo>
                    <a:pt x="127" y="349"/>
                    <a:pt x="103" y="344"/>
                    <a:pt x="81" y="349"/>
                  </a:cubicBezTo>
                  <a:cubicBezTo>
                    <a:pt x="65" y="328"/>
                    <a:pt x="49" y="306"/>
                    <a:pt x="33" y="285"/>
                  </a:cubicBezTo>
                  <a:cubicBezTo>
                    <a:pt x="54" y="278"/>
                    <a:pt x="58" y="257"/>
                    <a:pt x="48" y="24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 name="Freeform 7"/>
            <p:cNvSpPr>
              <a:spLocks noEditPoints="1"/>
            </p:cNvSpPr>
            <p:nvPr/>
          </p:nvSpPr>
          <p:spPr bwMode="auto">
            <a:xfrm>
              <a:off x="2947" y="501"/>
              <a:ext cx="621" cy="563"/>
            </a:xfrm>
            <a:custGeom>
              <a:avLst/>
              <a:gdLst>
                <a:gd name="T0" fmla="*/ 0 w 473"/>
                <a:gd name="T1" fmla="*/ 258 h 429"/>
                <a:gd name="T2" fmla="*/ 14 w 473"/>
                <a:gd name="T3" fmla="*/ 276 h 429"/>
                <a:gd name="T4" fmla="*/ 115 w 473"/>
                <a:gd name="T5" fmla="*/ 411 h 429"/>
                <a:gd name="T6" fmla="*/ 128 w 473"/>
                <a:gd name="T7" fmla="*/ 429 h 429"/>
                <a:gd name="T8" fmla="*/ 153 w 473"/>
                <a:gd name="T9" fmla="*/ 425 h 429"/>
                <a:gd name="T10" fmla="*/ 447 w 473"/>
                <a:gd name="T11" fmla="*/ 174 h 429"/>
                <a:gd name="T12" fmla="*/ 473 w 473"/>
                <a:gd name="T13" fmla="*/ 170 h 429"/>
                <a:gd name="T14" fmla="*/ 459 w 473"/>
                <a:gd name="T15" fmla="*/ 152 h 429"/>
                <a:gd name="T16" fmla="*/ 358 w 473"/>
                <a:gd name="T17" fmla="*/ 18 h 429"/>
                <a:gd name="T18" fmla="*/ 345 w 473"/>
                <a:gd name="T19" fmla="*/ 0 h 429"/>
                <a:gd name="T20" fmla="*/ 319 w 473"/>
                <a:gd name="T21" fmla="*/ 3 h 429"/>
                <a:gd name="T22" fmla="*/ 25 w 473"/>
                <a:gd name="T23" fmla="*/ 255 h 429"/>
                <a:gd name="T24" fmla="*/ 0 w 473"/>
                <a:gd name="T25" fmla="*/ 258 h 429"/>
                <a:gd name="T26" fmla="*/ 39 w 473"/>
                <a:gd name="T27" fmla="*/ 273 h 429"/>
                <a:gd name="T28" fmla="*/ 333 w 473"/>
                <a:gd name="T29" fmla="*/ 21 h 429"/>
                <a:gd name="T30" fmla="*/ 434 w 473"/>
                <a:gd name="T31" fmla="*/ 156 h 429"/>
                <a:gd name="T32" fmla="*/ 140 w 473"/>
                <a:gd name="T33" fmla="*/ 407 h 429"/>
                <a:gd name="T34" fmla="*/ 39 w 473"/>
                <a:gd name="T35" fmla="*/ 273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3" h="429">
                  <a:moveTo>
                    <a:pt x="0" y="258"/>
                  </a:moveTo>
                  <a:cubicBezTo>
                    <a:pt x="5" y="264"/>
                    <a:pt x="9" y="270"/>
                    <a:pt x="14" y="276"/>
                  </a:cubicBezTo>
                  <a:cubicBezTo>
                    <a:pt x="47" y="321"/>
                    <a:pt x="81" y="366"/>
                    <a:pt x="115" y="411"/>
                  </a:cubicBezTo>
                  <a:cubicBezTo>
                    <a:pt x="119" y="417"/>
                    <a:pt x="124" y="423"/>
                    <a:pt x="128" y="429"/>
                  </a:cubicBezTo>
                  <a:cubicBezTo>
                    <a:pt x="137" y="428"/>
                    <a:pt x="145" y="427"/>
                    <a:pt x="153" y="425"/>
                  </a:cubicBezTo>
                  <a:cubicBezTo>
                    <a:pt x="292" y="395"/>
                    <a:pt x="309" y="204"/>
                    <a:pt x="447" y="174"/>
                  </a:cubicBezTo>
                  <a:cubicBezTo>
                    <a:pt x="455" y="172"/>
                    <a:pt x="464" y="171"/>
                    <a:pt x="473" y="170"/>
                  </a:cubicBezTo>
                  <a:cubicBezTo>
                    <a:pt x="468" y="164"/>
                    <a:pt x="464" y="158"/>
                    <a:pt x="459" y="152"/>
                  </a:cubicBezTo>
                  <a:cubicBezTo>
                    <a:pt x="425" y="107"/>
                    <a:pt x="392" y="62"/>
                    <a:pt x="358" y="18"/>
                  </a:cubicBezTo>
                  <a:cubicBezTo>
                    <a:pt x="354" y="12"/>
                    <a:pt x="349" y="6"/>
                    <a:pt x="345" y="0"/>
                  </a:cubicBezTo>
                  <a:cubicBezTo>
                    <a:pt x="336" y="0"/>
                    <a:pt x="327" y="1"/>
                    <a:pt x="319" y="3"/>
                  </a:cubicBezTo>
                  <a:cubicBezTo>
                    <a:pt x="181" y="33"/>
                    <a:pt x="164" y="225"/>
                    <a:pt x="25" y="255"/>
                  </a:cubicBezTo>
                  <a:cubicBezTo>
                    <a:pt x="17" y="257"/>
                    <a:pt x="9" y="258"/>
                    <a:pt x="0" y="258"/>
                  </a:cubicBezTo>
                  <a:close/>
                  <a:moveTo>
                    <a:pt x="39" y="273"/>
                  </a:moveTo>
                  <a:cubicBezTo>
                    <a:pt x="177" y="243"/>
                    <a:pt x="194" y="51"/>
                    <a:pt x="333" y="21"/>
                  </a:cubicBezTo>
                  <a:cubicBezTo>
                    <a:pt x="366" y="66"/>
                    <a:pt x="400" y="111"/>
                    <a:pt x="434" y="156"/>
                  </a:cubicBezTo>
                  <a:cubicBezTo>
                    <a:pt x="295" y="186"/>
                    <a:pt x="278" y="377"/>
                    <a:pt x="140" y="407"/>
                  </a:cubicBezTo>
                  <a:cubicBezTo>
                    <a:pt x="106" y="363"/>
                    <a:pt x="73" y="318"/>
                    <a:pt x="39" y="273"/>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8" name="Freeform 8"/>
            <p:cNvSpPr>
              <a:spLocks/>
            </p:cNvSpPr>
            <p:nvPr/>
          </p:nvSpPr>
          <p:spPr bwMode="auto">
            <a:xfrm>
              <a:off x="3179" y="679"/>
              <a:ext cx="156" cy="208"/>
            </a:xfrm>
            <a:custGeom>
              <a:avLst/>
              <a:gdLst>
                <a:gd name="T0" fmla="*/ 87 w 119"/>
                <a:gd name="T1" fmla="*/ 116 h 159"/>
                <a:gd name="T2" fmla="*/ 15 w 119"/>
                <a:gd name="T3" fmla="*/ 138 h 159"/>
                <a:gd name="T4" fmla="*/ 32 w 119"/>
                <a:gd name="T5" fmla="*/ 43 h 159"/>
                <a:gd name="T6" fmla="*/ 104 w 119"/>
                <a:gd name="T7" fmla="*/ 20 h 159"/>
                <a:gd name="T8" fmla="*/ 87 w 119"/>
                <a:gd name="T9" fmla="*/ 116 h 159"/>
              </a:gdLst>
              <a:ahLst/>
              <a:cxnLst>
                <a:cxn ang="0">
                  <a:pos x="T0" y="T1"/>
                </a:cxn>
                <a:cxn ang="0">
                  <a:pos x="T2" y="T3"/>
                </a:cxn>
                <a:cxn ang="0">
                  <a:pos x="T4" y="T5"/>
                </a:cxn>
                <a:cxn ang="0">
                  <a:pos x="T6" y="T7"/>
                </a:cxn>
                <a:cxn ang="0">
                  <a:pos x="T8" y="T9"/>
                </a:cxn>
              </a:cxnLst>
              <a:rect l="0" t="0" r="r" b="b"/>
              <a:pathLst>
                <a:path w="119" h="159">
                  <a:moveTo>
                    <a:pt x="87" y="116"/>
                  </a:moveTo>
                  <a:cubicBezTo>
                    <a:pt x="63" y="150"/>
                    <a:pt x="30" y="159"/>
                    <a:pt x="15" y="138"/>
                  </a:cubicBezTo>
                  <a:cubicBezTo>
                    <a:pt x="0" y="119"/>
                    <a:pt x="9" y="77"/>
                    <a:pt x="32" y="43"/>
                  </a:cubicBezTo>
                  <a:cubicBezTo>
                    <a:pt x="55" y="8"/>
                    <a:pt x="88" y="0"/>
                    <a:pt x="104" y="20"/>
                  </a:cubicBezTo>
                  <a:cubicBezTo>
                    <a:pt x="119" y="40"/>
                    <a:pt x="110" y="81"/>
                    <a:pt x="87" y="1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9" name="Freeform 9"/>
            <p:cNvSpPr>
              <a:spLocks/>
            </p:cNvSpPr>
            <p:nvPr/>
          </p:nvSpPr>
          <p:spPr bwMode="auto">
            <a:xfrm>
              <a:off x="3301" y="782"/>
              <a:ext cx="406" cy="292"/>
            </a:xfrm>
            <a:custGeom>
              <a:avLst/>
              <a:gdLst>
                <a:gd name="T0" fmla="*/ 2 w 309"/>
                <a:gd name="T1" fmla="*/ 114 h 222"/>
                <a:gd name="T2" fmla="*/ 133 w 309"/>
                <a:gd name="T3" fmla="*/ 30 h 222"/>
                <a:gd name="T4" fmla="*/ 256 w 309"/>
                <a:gd name="T5" fmla="*/ 179 h 222"/>
                <a:gd name="T6" fmla="*/ 171 w 309"/>
                <a:gd name="T7" fmla="*/ 143 h 222"/>
                <a:gd name="T8" fmla="*/ 145 w 309"/>
                <a:gd name="T9" fmla="*/ 205 h 222"/>
                <a:gd name="T10" fmla="*/ 84 w 309"/>
                <a:gd name="T11" fmla="*/ 143 h 222"/>
                <a:gd name="T12" fmla="*/ 43 w 309"/>
                <a:gd name="T13" fmla="*/ 184 h 222"/>
                <a:gd name="T14" fmla="*/ 2 w 309"/>
                <a:gd name="T15" fmla="*/ 114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22">
                  <a:moveTo>
                    <a:pt x="2" y="114"/>
                  </a:moveTo>
                  <a:cubicBezTo>
                    <a:pt x="3" y="78"/>
                    <a:pt x="52" y="0"/>
                    <a:pt x="133" y="30"/>
                  </a:cubicBezTo>
                  <a:cubicBezTo>
                    <a:pt x="215" y="61"/>
                    <a:pt x="309" y="136"/>
                    <a:pt x="256" y="179"/>
                  </a:cubicBezTo>
                  <a:cubicBezTo>
                    <a:pt x="202" y="222"/>
                    <a:pt x="171" y="143"/>
                    <a:pt x="171" y="143"/>
                  </a:cubicBezTo>
                  <a:cubicBezTo>
                    <a:pt x="171" y="143"/>
                    <a:pt x="193" y="198"/>
                    <a:pt x="145" y="205"/>
                  </a:cubicBezTo>
                  <a:cubicBezTo>
                    <a:pt x="98" y="212"/>
                    <a:pt x="84" y="143"/>
                    <a:pt x="84" y="143"/>
                  </a:cubicBezTo>
                  <a:cubicBezTo>
                    <a:pt x="84" y="143"/>
                    <a:pt x="86" y="198"/>
                    <a:pt x="43" y="184"/>
                  </a:cubicBezTo>
                  <a:cubicBezTo>
                    <a:pt x="0" y="171"/>
                    <a:pt x="2" y="114"/>
                    <a:pt x="2" y="114"/>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0" name="Freeform 10"/>
            <p:cNvSpPr>
              <a:spLocks/>
            </p:cNvSpPr>
            <p:nvPr/>
          </p:nvSpPr>
          <p:spPr bwMode="auto">
            <a:xfrm>
              <a:off x="2886" y="413"/>
              <a:ext cx="351" cy="351"/>
            </a:xfrm>
            <a:custGeom>
              <a:avLst/>
              <a:gdLst>
                <a:gd name="T0" fmla="*/ 206 w 267"/>
                <a:gd name="T1" fmla="*/ 232 h 267"/>
                <a:gd name="T2" fmla="*/ 194 w 267"/>
                <a:gd name="T3" fmla="*/ 77 h 267"/>
                <a:gd name="T4" fmla="*/ 1 w 267"/>
                <a:gd name="T5" fmla="*/ 68 h 267"/>
                <a:gd name="T6" fmla="*/ 81 w 267"/>
                <a:gd name="T7" fmla="*/ 115 h 267"/>
                <a:gd name="T8" fmla="*/ 47 w 267"/>
                <a:gd name="T9" fmla="*/ 172 h 267"/>
                <a:gd name="T10" fmla="*/ 133 w 267"/>
                <a:gd name="T11" fmla="*/ 184 h 267"/>
                <a:gd name="T12" fmla="*/ 125 w 267"/>
                <a:gd name="T13" fmla="*/ 241 h 267"/>
                <a:gd name="T14" fmla="*/ 206 w 267"/>
                <a:gd name="T15" fmla="*/ 232 h 2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7" h="267">
                  <a:moveTo>
                    <a:pt x="206" y="232"/>
                  </a:moveTo>
                  <a:cubicBezTo>
                    <a:pt x="234" y="210"/>
                    <a:pt x="267" y="124"/>
                    <a:pt x="194" y="77"/>
                  </a:cubicBezTo>
                  <a:cubicBezTo>
                    <a:pt x="121" y="30"/>
                    <a:pt x="3" y="0"/>
                    <a:pt x="1" y="68"/>
                  </a:cubicBezTo>
                  <a:cubicBezTo>
                    <a:pt x="0" y="137"/>
                    <a:pt x="81" y="115"/>
                    <a:pt x="81" y="115"/>
                  </a:cubicBezTo>
                  <a:cubicBezTo>
                    <a:pt x="81" y="115"/>
                    <a:pt x="24" y="130"/>
                    <a:pt x="47" y="172"/>
                  </a:cubicBezTo>
                  <a:cubicBezTo>
                    <a:pt x="70" y="215"/>
                    <a:pt x="133" y="184"/>
                    <a:pt x="133" y="184"/>
                  </a:cubicBezTo>
                  <a:cubicBezTo>
                    <a:pt x="133" y="184"/>
                    <a:pt x="88" y="215"/>
                    <a:pt x="125" y="241"/>
                  </a:cubicBezTo>
                  <a:cubicBezTo>
                    <a:pt x="162" y="267"/>
                    <a:pt x="206" y="232"/>
                    <a:pt x="206" y="232"/>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1" name="Freeform 11"/>
            <p:cNvSpPr>
              <a:spLocks noEditPoints="1"/>
            </p:cNvSpPr>
            <p:nvPr/>
          </p:nvSpPr>
          <p:spPr bwMode="auto">
            <a:xfrm>
              <a:off x="3465" y="1082"/>
              <a:ext cx="233" cy="118"/>
            </a:xfrm>
            <a:custGeom>
              <a:avLst/>
              <a:gdLst>
                <a:gd name="T0" fmla="*/ 49 w 177"/>
                <a:gd name="T1" fmla="*/ 90 h 90"/>
                <a:gd name="T2" fmla="*/ 32 w 177"/>
                <a:gd name="T3" fmla="*/ 88 h 90"/>
                <a:gd name="T4" fmla="*/ 33 w 177"/>
                <a:gd name="T5" fmla="*/ 80 h 90"/>
                <a:gd name="T6" fmla="*/ 49 w 177"/>
                <a:gd name="T7" fmla="*/ 82 h 90"/>
                <a:gd name="T8" fmla="*/ 49 w 177"/>
                <a:gd name="T9" fmla="*/ 90 h 90"/>
                <a:gd name="T10" fmla="*/ 65 w 177"/>
                <a:gd name="T11" fmla="*/ 88 h 90"/>
                <a:gd name="T12" fmla="*/ 64 w 177"/>
                <a:gd name="T13" fmla="*/ 81 h 90"/>
                <a:gd name="T14" fmla="*/ 79 w 177"/>
                <a:gd name="T15" fmla="*/ 78 h 90"/>
                <a:gd name="T16" fmla="*/ 81 w 177"/>
                <a:gd name="T17" fmla="*/ 85 h 90"/>
                <a:gd name="T18" fmla="*/ 65 w 177"/>
                <a:gd name="T19" fmla="*/ 88 h 90"/>
                <a:gd name="T20" fmla="*/ 16 w 177"/>
                <a:gd name="T21" fmla="*/ 85 h 90"/>
                <a:gd name="T22" fmla="*/ 0 w 177"/>
                <a:gd name="T23" fmla="*/ 78 h 90"/>
                <a:gd name="T24" fmla="*/ 4 w 177"/>
                <a:gd name="T25" fmla="*/ 71 h 90"/>
                <a:gd name="T26" fmla="*/ 18 w 177"/>
                <a:gd name="T27" fmla="*/ 77 h 90"/>
                <a:gd name="T28" fmla="*/ 16 w 177"/>
                <a:gd name="T29" fmla="*/ 85 h 90"/>
                <a:gd name="T30" fmla="*/ 97 w 177"/>
                <a:gd name="T31" fmla="*/ 80 h 90"/>
                <a:gd name="T32" fmla="*/ 94 w 177"/>
                <a:gd name="T33" fmla="*/ 73 h 90"/>
                <a:gd name="T34" fmla="*/ 95 w 177"/>
                <a:gd name="T35" fmla="*/ 73 h 90"/>
                <a:gd name="T36" fmla="*/ 108 w 177"/>
                <a:gd name="T37" fmla="*/ 67 h 90"/>
                <a:gd name="T38" fmla="*/ 112 w 177"/>
                <a:gd name="T39" fmla="*/ 74 h 90"/>
                <a:gd name="T40" fmla="*/ 98 w 177"/>
                <a:gd name="T41" fmla="*/ 80 h 90"/>
                <a:gd name="T42" fmla="*/ 97 w 177"/>
                <a:gd name="T43" fmla="*/ 80 h 90"/>
                <a:gd name="T44" fmla="*/ 126 w 177"/>
                <a:gd name="T45" fmla="*/ 66 h 90"/>
                <a:gd name="T46" fmla="*/ 122 w 177"/>
                <a:gd name="T47" fmla="*/ 59 h 90"/>
                <a:gd name="T48" fmla="*/ 134 w 177"/>
                <a:gd name="T49" fmla="*/ 50 h 90"/>
                <a:gd name="T50" fmla="*/ 139 w 177"/>
                <a:gd name="T51" fmla="*/ 56 h 90"/>
                <a:gd name="T52" fmla="*/ 126 w 177"/>
                <a:gd name="T53" fmla="*/ 66 h 90"/>
                <a:gd name="T54" fmla="*/ 151 w 177"/>
                <a:gd name="T55" fmla="*/ 44 h 90"/>
                <a:gd name="T56" fmla="*/ 145 w 177"/>
                <a:gd name="T57" fmla="*/ 39 h 90"/>
                <a:gd name="T58" fmla="*/ 155 w 177"/>
                <a:gd name="T59" fmla="*/ 27 h 90"/>
                <a:gd name="T60" fmla="*/ 162 w 177"/>
                <a:gd name="T61" fmla="*/ 31 h 90"/>
                <a:gd name="T62" fmla="*/ 151 w 177"/>
                <a:gd name="T63" fmla="*/ 44 h 90"/>
                <a:gd name="T64" fmla="*/ 170 w 177"/>
                <a:gd name="T65" fmla="*/ 17 h 90"/>
                <a:gd name="T66" fmla="*/ 163 w 177"/>
                <a:gd name="T67" fmla="*/ 14 h 90"/>
                <a:gd name="T68" fmla="*/ 169 w 177"/>
                <a:gd name="T69" fmla="*/ 0 h 90"/>
                <a:gd name="T70" fmla="*/ 177 w 177"/>
                <a:gd name="T71" fmla="*/ 2 h 90"/>
                <a:gd name="T72" fmla="*/ 170 w 177"/>
                <a:gd name="T73"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7" h="90">
                  <a:moveTo>
                    <a:pt x="49" y="90"/>
                  </a:moveTo>
                  <a:cubicBezTo>
                    <a:pt x="43" y="90"/>
                    <a:pt x="37" y="89"/>
                    <a:pt x="32" y="88"/>
                  </a:cubicBezTo>
                  <a:cubicBezTo>
                    <a:pt x="33" y="80"/>
                    <a:pt x="33" y="80"/>
                    <a:pt x="33" y="80"/>
                  </a:cubicBezTo>
                  <a:cubicBezTo>
                    <a:pt x="38" y="81"/>
                    <a:pt x="43" y="82"/>
                    <a:pt x="49" y="82"/>
                  </a:cubicBezTo>
                  <a:lnTo>
                    <a:pt x="49" y="90"/>
                  </a:lnTo>
                  <a:close/>
                  <a:moveTo>
                    <a:pt x="65" y="88"/>
                  </a:moveTo>
                  <a:cubicBezTo>
                    <a:pt x="64" y="81"/>
                    <a:pt x="64" y="81"/>
                    <a:pt x="64" y="81"/>
                  </a:cubicBezTo>
                  <a:cubicBezTo>
                    <a:pt x="69" y="80"/>
                    <a:pt x="74" y="79"/>
                    <a:pt x="79" y="78"/>
                  </a:cubicBezTo>
                  <a:cubicBezTo>
                    <a:pt x="81" y="85"/>
                    <a:pt x="81" y="85"/>
                    <a:pt x="81" y="85"/>
                  </a:cubicBezTo>
                  <a:cubicBezTo>
                    <a:pt x="76" y="87"/>
                    <a:pt x="70" y="88"/>
                    <a:pt x="65" y="88"/>
                  </a:cubicBezTo>
                  <a:close/>
                  <a:moveTo>
                    <a:pt x="16" y="85"/>
                  </a:moveTo>
                  <a:cubicBezTo>
                    <a:pt x="10" y="83"/>
                    <a:pt x="5" y="81"/>
                    <a:pt x="0" y="78"/>
                  </a:cubicBezTo>
                  <a:cubicBezTo>
                    <a:pt x="4" y="71"/>
                    <a:pt x="4" y="71"/>
                    <a:pt x="4" y="71"/>
                  </a:cubicBezTo>
                  <a:cubicBezTo>
                    <a:pt x="7" y="73"/>
                    <a:pt x="12" y="75"/>
                    <a:pt x="18" y="77"/>
                  </a:cubicBezTo>
                  <a:lnTo>
                    <a:pt x="16" y="85"/>
                  </a:lnTo>
                  <a:close/>
                  <a:moveTo>
                    <a:pt x="97" y="80"/>
                  </a:moveTo>
                  <a:cubicBezTo>
                    <a:pt x="94" y="73"/>
                    <a:pt x="94" y="73"/>
                    <a:pt x="94" y="73"/>
                  </a:cubicBezTo>
                  <a:cubicBezTo>
                    <a:pt x="95" y="73"/>
                    <a:pt x="95" y="73"/>
                    <a:pt x="95" y="73"/>
                  </a:cubicBezTo>
                  <a:cubicBezTo>
                    <a:pt x="99" y="71"/>
                    <a:pt x="104" y="69"/>
                    <a:pt x="108" y="67"/>
                  </a:cubicBezTo>
                  <a:cubicBezTo>
                    <a:pt x="112" y="74"/>
                    <a:pt x="112" y="74"/>
                    <a:pt x="112" y="74"/>
                  </a:cubicBezTo>
                  <a:cubicBezTo>
                    <a:pt x="107" y="76"/>
                    <a:pt x="102" y="78"/>
                    <a:pt x="98" y="80"/>
                  </a:cubicBezTo>
                  <a:lnTo>
                    <a:pt x="97" y="80"/>
                  </a:lnTo>
                  <a:close/>
                  <a:moveTo>
                    <a:pt x="126" y="66"/>
                  </a:moveTo>
                  <a:cubicBezTo>
                    <a:pt x="122" y="59"/>
                    <a:pt x="122" y="59"/>
                    <a:pt x="122" y="59"/>
                  </a:cubicBezTo>
                  <a:cubicBezTo>
                    <a:pt x="126" y="56"/>
                    <a:pt x="130" y="53"/>
                    <a:pt x="134" y="50"/>
                  </a:cubicBezTo>
                  <a:cubicBezTo>
                    <a:pt x="139" y="56"/>
                    <a:pt x="139" y="56"/>
                    <a:pt x="139" y="56"/>
                  </a:cubicBezTo>
                  <a:cubicBezTo>
                    <a:pt x="135" y="59"/>
                    <a:pt x="131" y="63"/>
                    <a:pt x="126" y="66"/>
                  </a:cubicBezTo>
                  <a:close/>
                  <a:moveTo>
                    <a:pt x="151" y="44"/>
                  </a:moveTo>
                  <a:cubicBezTo>
                    <a:pt x="145" y="39"/>
                    <a:pt x="145" y="39"/>
                    <a:pt x="145" y="39"/>
                  </a:cubicBezTo>
                  <a:cubicBezTo>
                    <a:pt x="149" y="35"/>
                    <a:pt x="152" y="31"/>
                    <a:pt x="155" y="27"/>
                  </a:cubicBezTo>
                  <a:cubicBezTo>
                    <a:pt x="162" y="31"/>
                    <a:pt x="162" y="31"/>
                    <a:pt x="162" y="31"/>
                  </a:cubicBezTo>
                  <a:cubicBezTo>
                    <a:pt x="158" y="36"/>
                    <a:pt x="155" y="40"/>
                    <a:pt x="151" y="44"/>
                  </a:cubicBezTo>
                  <a:close/>
                  <a:moveTo>
                    <a:pt x="170" y="17"/>
                  </a:moveTo>
                  <a:cubicBezTo>
                    <a:pt x="163" y="14"/>
                    <a:pt x="163" y="14"/>
                    <a:pt x="163" y="14"/>
                  </a:cubicBezTo>
                  <a:cubicBezTo>
                    <a:pt x="168" y="5"/>
                    <a:pt x="169" y="0"/>
                    <a:pt x="169" y="0"/>
                  </a:cubicBezTo>
                  <a:cubicBezTo>
                    <a:pt x="177" y="2"/>
                    <a:pt x="177" y="2"/>
                    <a:pt x="177" y="2"/>
                  </a:cubicBezTo>
                  <a:cubicBezTo>
                    <a:pt x="177" y="2"/>
                    <a:pt x="175" y="8"/>
                    <a:pt x="170" y="17"/>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2" name="Freeform 12"/>
            <p:cNvSpPr>
              <a:spLocks noEditPoints="1"/>
            </p:cNvSpPr>
            <p:nvPr/>
          </p:nvSpPr>
          <p:spPr bwMode="auto">
            <a:xfrm>
              <a:off x="3439" y="1068"/>
              <a:ext cx="175" cy="62"/>
            </a:xfrm>
            <a:custGeom>
              <a:avLst/>
              <a:gdLst>
                <a:gd name="T0" fmla="*/ 48 w 133"/>
                <a:gd name="T1" fmla="*/ 47 h 47"/>
                <a:gd name="T2" fmla="*/ 31 w 133"/>
                <a:gd name="T3" fmla="*/ 45 h 47"/>
                <a:gd name="T4" fmla="*/ 33 w 133"/>
                <a:gd name="T5" fmla="*/ 37 h 47"/>
                <a:gd name="T6" fmla="*/ 48 w 133"/>
                <a:gd name="T7" fmla="*/ 39 h 47"/>
                <a:gd name="T8" fmla="*/ 48 w 133"/>
                <a:gd name="T9" fmla="*/ 47 h 47"/>
                <a:gd name="T10" fmla="*/ 64 w 133"/>
                <a:gd name="T11" fmla="*/ 46 h 47"/>
                <a:gd name="T12" fmla="*/ 63 w 133"/>
                <a:gd name="T13" fmla="*/ 38 h 47"/>
                <a:gd name="T14" fmla="*/ 65 w 133"/>
                <a:gd name="T15" fmla="*/ 38 h 47"/>
                <a:gd name="T16" fmla="*/ 78 w 133"/>
                <a:gd name="T17" fmla="*/ 35 h 47"/>
                <a:gd name="T18" fmla="*/ 80 w 133"/>
                <a:gd name="T19" fmla="*/ 43 h 47"/>
                <a:gd name="T20" fmla="*/ 66 w 133"/>
                <a:gd name="T21" fmla="*/ 46 h 47"/>
                <a:gd name="T22" fmla="*/ 64 w 133"/>
                <a:gd name="T23" fmla="*/ 46 h 47"/>
                <a:gd name="T24" fmla="*/ 15 w 133"/>
                <a:gd name="T25" fmla="*/ 40 h 47"/>
                <a:gd name="T26" fmla="*/ 0 w 133"/>
                <a:gd name="T27" fmla="*/ 31 h 47"/>
                <a:gd name="T28" fmla="*/ 6 w 133"/>
                <a:gd name="T29" fmla="*/ 25 h 47"/>
                <a:gd name="T30" fmla="*/ 18 w 133"/>
                <a:gd name="T31" fmla="*/ 33 h 47"/>
                <a:gd name="T32" fmla="*/ 15 w 133"/>
                <a:gd name="T33" fmla="*/ 40 h 47"/>
                <a:gd name="T34" fmla="*/ 96 w 133"/>
                <a:gd name="T35" fmla="*/ 37 h 47"/>
                <a:gd name="T36" fmla="*/ 92 w 133"/>
                <a:gd name="T37" fmla="*/ 30 h 47"/>
                <a:gd name="T38" fmla="*/ 105 w 133"/>
                <a:gd name="T39" fmla="*/ 22 h 47"/>
                <a:gd name="T40" fmla="*/ 110 w 133"/>
                <a:gd name="T41" fmla="*/ 28 h 47"/>
                <a:gd name="T42" fmla="*/ 96 w 133"/>
                <a:gd name="T43" fmla="*/ 37 h 47"/>
                <a:gd name="T44" fmla="*/ 123 w 133"/>
                <a:gd name="T45" fmla="*/ 17 h 47"/>
                <a:gd name="T46" fmla="*/ 117 w 133"/>
                <a:gd name="T47" fmla="*/ 12 h 47"/>
                <a:gd name="T48" fmla="*/ 126 w 133"/>
                <a:gd name="T49" fmla="*/ 0 h 47"/>
                <a:gd name="T50" fmla="*/ 133 w 133"/>
                <a:gd name="T51" fmla="*/ 4 h 47"/>
                <a:gd name="T52" fmla="*/ 123 w 133"/>
                <a:gd name="T53" fmla="*/ 1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47">
                  <a:moveTo>
                    <a:pt x="48" y="47"/>
                  </a:moveTo>
                  <a:cubicBezTo>
                    <a:pt x="42" y="47"/>
                    <a:pt x="36" y="46"/>
                    <a:pt x="31" y="45"/>
                  </a:cubicBezTo>
                  <a:cubicBezTo>
                    <a:pt x="33" y="37"/>
                    <a:pt x="33" y="37"/>
                    <a:pt x="33" y="37"/>
                  </a:cubicBezTo>
                  <a:cubicBezTo>
                    <a:pt x="37" y="39"/>
                    <a:pt x="43" y="39"/>
                    <a:pt x="48" y="39"/>
                  </a:cubicBezTo>
                  <a:lnTo>
                    <a:pt x="48" y="47"/>
                  </a:lnTo>
                  <a:close/>
                  <a:moveTo>
                    <a:pt x="64" y="46"/>
                  </a:moveTo>
                  <a:cubicBezTo>
                    <a:pt x="63" y="38"/>
                    <a:pt x="63" y="38"/>
                    <a:pt x="63" y="38"/>
                  </a:cubicBezTo>
                  <a:cubicBezTo>
                    <a:pt x="64" y="38"/>
                    <a:pt x="65" y="38"/>
                    <a:pt x="65" y="38"/>
                  </a:cubicBezTo>
                  <a:cubicBezTo>
                    <a:pt x="70" y="37"/>
                    <a:pt x="74" y="37"/>
                    <a:pt x="78" y="35"/>
                  </a:cubicBezTo>
                  <a:cubicBezTo>
                    <a:pt x="80" y="43"/>
                    <a:pt x="80" y="43"/>
                    <a:pt x="80" y="43"/>
                  </a:cubicBezTo>
                  <a:cubicBezTo>
                    <a:pt x="76" y="44"/>
                    <a:pt x="71" y="45"/>
                    <a:pt x="66" y="46"/>
                  </a:cubicBezTo>
                  <a:cubicBezTo>
                    <a:pt x="66" y="46"/>
                    <a:pt x="65" y="46"/>
                    <a:pt x="64" y="46"/>
                  </a:cubicBezTo>
                  <a:close/>
                  <a:moveTo>
                    <a:pt x="15" y="40"/>
                  </a:moveTo>
                  <a:cubicBezTo>
                    <a:pt x="8" y="37"/>
                    <a:pt x="3" y="33"/>
                    <a:pt x="0" y="31"/>
                  </a:cubicBezTo>
                  <a:cubicBezTo>
                    <a:pt x="6" y="25"/>
                    <a:pt x="6" y="25"/>
                    <a:pt x="6" y="25"/>
                  </a:cubicBezTo>
                  <a:cubicBezTo>
                    <a:pt x="8" y="27"/>
                    <a:pt x="12" y="30"/>
                    <a:pt x="18" y="33"/>
                  </a:cubicBezTo>
                  <a:lnTo>
                    <a:pt x="15" y="40"/>
                  </a:lnTo>
                  <a:close/>
                  <a:moveTo>
                    <a:pt x="96" y="37"/>
                  </a:moveTo>
                  <a:cubicBezTo>
                    <a:pt x="92" y="30"/>
                    <a:pt x="92" y="30"/>
                    <a:pt x="92" y="30"/>
                  </a:cubicBezTo>
                  <a:cubicBezTo>
                    <a:pt x="97" y="27"/>
                    <a:pt x="101" y="25"/>
                    <a:pt x="105" y="22"/>
                  </a:cubicBezTo>
                  <a:cubicBezTo>
                    <a:pt x="110" y="28"/>
                    <a:pt x="110" y="28"/>
                    <a:pt x="110" y="28"/>
                  </a:cubicBezTo>
                  <a:cubicBezTo>
                    <a:pt x="106" y="32"/>
                    <a:pt x="101" y="34"/>
                    <a:pt x="96" y="37"/>
                  </a:cubicBezTo>
                  <a:close/>
                  <a:moveTo>
                    <a:pt x="123" y="17"/>
                  </a:moveTo>
                  <a:cubicBezTo>
                    <a:pt x="117" y="12"/>
                    <a:pt x="117" y="12"/>
                    <a:pt x="117" y="12"/>
                  </a:cubicBezTo>
                  <a:cubicBezTo>
                    <a:pt x="123" y="5"/>
                    <a:pt x="126" y="0"/>
                    <a:pt x="126" y="0"/>
                  </a:cubicBezTo>
                  <a:cubicBezTo>
                    <a:pt x="133" y="4"/>
                    <a:pt x="133" y="4"/>
                    <a:pt x="133" y="4"/>
                  </a:cubicBezTo>
                  <a:cubicBezTo>
                    <a:pt x="133" y="4"/>
                    <a:pt x="130" y="10"/>
                    <a:pt x="123" y="17"/>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3" name="Freeform 13"/>
            <p:cNvSpPr>
              <a:spLocks noEditPoints="1"/>
            </p:cNvSpPr>
            <p:nvPr/>
          </p:nvSpPr>
          <p:spPr bwMode="auto">
            <a:xfrm>
              <a:off x="2743" y="465"/>
              <a:ext cx="104" cy="240"/>
            </a:xfrm>
            <a:custGeom>
              <a:avLst/>
              <a:gdLst>
                <a:gd name="T0" fmla="*/ 77 w 79"/>
                <a:gd name="T1" fmla="*/ 183 h 183"/>
                <a:gd name="T2" fmla="*/ 62 w 79"/>
                <a:gd name="T3" fmla="*/ 175 h 183"/>
                <a:gd name="T4" fmla="*/ 66 w 79"/>
                <a:gd name="T5" fmla="*/ 168 h 183"/>
                <a:gd name="T6" fmla="*/ 79 w 79"/>
                <a:gd name="T7" fmla="*/ 175 h 183"/>
                <a:gd name="T8" fmla="*/ 77 w 79"/>
                <a:gd name="T9" fmla="*/ 183 h 183"/>
                <a:gd name="T10" fmla="*/ 48 w 79"/>
                <a:gd name="T11" fmla="*/ 165 h 183"/>
                <a:gd name="T12" fmla="*/ 37 w 79"/>
                <a:gd name="T13" fmla="*/ 153 h 183"/>
                <a:gd name="T14" fmla="*/ 42 w 79"/>
                <a:gd name="T15" fmla="*/ 148 h 183"/>
                <a:gd name="T16" fmla="*/ 54 w 79"/>
                <a:gd name="T17" fmla="*/ 159 h 183"/>
                <a:gd name="T18" fmla="*/ 48 w 79"/>
                <a:gd name="T19" fmla="*/ 165 h 183"/>
                <a:gd name="T20" fmla="*/ 26 w 79"/>
                <a:gd name="T21" fmla="*/ 141 h 183"/>
                <a:gd name="T22" fmla="*/ 17 w 79"/>
                <a:gd name="T23" fmla="*/ 127 h 183"/>
                <a:gd name="T24" fmla="*/ 24 w 79"/>
                <a:gd name="T25" fmla="*/ 123 h 183"/>
                <a:gd name="T26" fmla="*/ 33 w 79"/>
                <a:gd name="T27" fmla="*/ 136 h 183"/>
                <a:gd name="T28" fmla="*/ 26 w 79"/>
                <a:gd name="T29" fmla="*/ 141 h 183"/>
                <a:gd name="T30" fmla="*/ 10 w 79"/>
                <a:gd name="T31" fmla="*/ 112 h 183"/>
                <a:gd name="T32" fmla="*/ 5 w 79"/>
                <a:gd name="T33" fmla="*/ 97 h 183"/>
                <a:gd name="T34" fmla="*/ 5 w 79"/>
                <a:gd name="T35" fmla="*/ 96 h 183"/>
                <a:gd name="T36" fmla="*/ 13 w 79"/>
                <a:gd name="T37" fmla="*/ 94 h 183"/>
                <a:gd name="T38" fmla="*/ 13 w 79"/>
                <a:gd name="T39" fmla="*/ 95 h 183"/>
                <a:gd name="T40" fmla="*/ 18 w 79"/>
                <a:gd name="T41" fmla="*/ 109 h 183"/>
                <a:gd name="T42" fmla="*/ 10 w 79"/>
                <a:gd name="T43" fmla="*/ 112 h 183"/>
                <a:gd name="T44" fmla="*/ 2 w 79"/>
                <a:gd name="T45" fmla="*/ 80 h 183"/>
                <a:gd name="T46" fmla="*/ 0 w 79"/>
                <a:gd name="T47" fmla="*/ 64 h 183"/>
                <a:gd name="T48" fmla="*/ 8 w 79"/>
                <a:gd name="T49" fmla="*/ 63 h 183"/>
                <a:gd name="T50" fmla="*/ 10 w 79"/>
                <a:gd name="T51" fmla="*/ 79 h 183"/>
                <a:gd name="T52" fmla="*/ 2 w 79"/>
                <a:gd name="T53" fmla="*/ 80 h 183"/>
                <a:gd name="T54" fmla="*/ 8 w 79"/>
                <a:gd name="T55" fmla="*/ 48 h 183"/>
                <a:gd name="T56" fmla="*/ 0 w 79"/>
                <a:gd name="T57" fmla="*/ 47 h 183"/>
                <a:gd name="T58" fmla="*/ 3 w 79"/>
                <a:gd name="T59" fmla="*/ 31 h 183"/>
                <a:gd name="T60" fmla="*/ 11 w 79"/>
                <a:gd name="T61" fmla="*/ 33 h 183"/>
                <a:gd name="T62" fmla="*/ 8 w 79"/>
                <a:gd name="T63" fmla="*/ 48 h 183"/>
                <a:gd name="T64" fmla="*/ 15 w 79"/>
                <a:gd name="T65" fmla="*/ 18 h 183"/>
                <a:gd name="T66" fmla="*/ 8 w 79"/>
                <a:gd name="T67" fmla="*/ 15 h 183"/>
                <a:gd name="T68" fmla="*/ 16 w 79"/>
                <a:gd name="T69" fmla="*/ 0 h 183"/>
                <a:gd name="T70" fmla="*/ 23 w 79"/>
                <a:gd name="T71" fmla="*/ 5 h 183"/>
                <a:gd name="T72" fmla="*/ 15 w 79"/>
                <a:gd name="T73" fmla="*/ 18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183">
                  <a:moveTo>
                    <a:pt x="77" y="183"/>
                  </a:moveTo>
                  <a:cubicBezTo>
                    <a:pt x="76" y="183"/>
                    <a:pt x="70" y="180"/>
                    <a:pt x="62" y="175"/>
                  </a:cubicBezTo>
                  <a:cubicBezTo>
                    <a:pt x="66" y="168"/>
                    <a:pt x="66" y="168"/>
                    <a:pt x="66" y="168"/>
                  </a:cubicBezTo>
                  <a:cubicBezTo>
                    <a:pt x="74" y="173"/>
                    <a:pt x="79" y="175"/>
                    <a:pt x="79" y="175"/>
                  </a:cubicBezTo>
                  <a:lnTo>
                    <a:pt x="77" y="183"/>
                  </a:lnTo>
                  <a:close/>
                  <a:moveTo>
                    <a:pt x="48" y="165"/>
                  </a:moveTo>
                  <a:cubicBezTo>
                    <a:pt x="44" y="161"/>
                    <a:pt x="40" y="157"/>
                    <a:pt x="37" y="153"/>
                  </a:cubicBezTo>
                  <a:cubicBezTo>
                    <a:pt x="42" y="148"/>
                    <a:pt x="42" y="148"/>
                    <a:pt x="42" y="148"/>
                  </a:cubicBezTo>
                  <a:cubicBezTo>
                    <a:pt x="46" y="152"/>
                    <a:pt x="50" y="155"/>
                    <a:pt x="54" y="159"/>
                  </a:cubicBezTo>
                  <a:lnTo>
                    <a:pt x="48" y="165"/>
                  </a:lnTo>
                  <a:close/>
                  <a:moveTo>
                    <a:pt x="26" y="141"/>
                  </a:moveTo>
                  <a:cubicBezTo>
                    <a:pt x="23" y="136"/>
                    <a:pt x="20" y="131"/>
                    <a:pt x="17" y="127"/>
                  </a:cubicBezTo>
                  <a:cubicBezTo>
                    <a:pt x="24" y="123"/>
                    <a:pt x="24" y="123"/>
                    <a:pt x="24" y="123"/>
                  </a:cubicBezTo>
                  <a:cubicBezTo>
                    <a:pt x="27" y="127"/>
                    <a:pt x="30" y="132"/>
                    <a:pt x="33" y="136"/>
                  </a:cubicBezTo>
                  <a:lnTo>
                    <a:pt x="26" y="141"/>
                  </a:lnTo>
                  <a:close/>
                  <a:moveTo>
                    <a:pt x="10" y="112"/>
                  </a:moveTo>
                  <a:cubicBezTo>
                    <a:pt x="9" y="107"/>
                    <a:pt x="7" y="102"/>
                    <a:pt x="5" y="97"/>
                  </a:cubicBezTo>
                  <a:cubicBezTo>
                    <a:pt x="5" y="96"/>
                    <a:pt x="5" y="96"/>
                    <a:pt x="5" y="96"/>
                  </a:cubicBezTo>
                  <a:cubicBezTo>
                    <a:pt x="13" y="94"/>
                    <a:pt x="13" y="94"/>
                    <a:pt x="13" y="94"/>
                  </a:cubicBezTo>
                  <a:cubicBezTo>
                    <a:pt x="13" y="95"/>
                    <a:pt x="13" y="95"/>
                    <a:pt x="13" y="95"/>
                  </a:cubicBezTo>
                  <a:cubicBezTo>
                    <a:pt x="14" y="99"/>
                    <a:pt x="16" y="104"/>
                    <a:pt x="18" y="109"/>
                  </a:cubicBezTo>
                  <a:lnTo>
                    <a:pt x="10" y="112"/>
                  </a:lnTo>
                  <a:close/>
                  <a:moveTo>
                    <a:pt x="2" y="80"/>
                  </a:moveTo>
                  <a:cubicBezTo>
                    <a:pt x="1" y="75"/>
                    <a:pt x="0" y="69"/>
                    <a:pt x="0" y="64"/>
                  </a:cubicBezTo>
                  <a:cubicBezTo>
                    <a:pt x="8" y="63"/>
                    <a:pt x="8" y="63"/>
                    <a:pt x="8" y="63"/>
                  </a:cubicBezTo>
                  <a:cubicBezTo>
                    <a:pt x="8" y="68"/>
                    <a:pt x="9" y="74"/>
                    <a:pt x="10" y="79"/>
                  </a:cubicBezTo>
                  <a:lnTo>
                    <a:pt x="2" y="80"/>
                  </a:lnTo>
                  <a:close/>
                  <a:moveTo>
                    <a:pt x="8" y="48"/>
                  </a:moveTo>
                  <a:cubicBezTo>
                    <a:pt x="0" y="47"/>
                    <a:pt x="0" y="47"/>
                    <a:pt x="0" y="47"/>
                  </a:cubicBezTo>
                  <a:cubicBezTo>
                    <a:pt x="1" y="42"/>
                    <a:pt x="2" y="36"/>
                    <a:pt x="3" y="31"/>
                  </a:cubicBezTo>
                  <a:cubicBezTo>
                    <a:pt x="11" y="33"/>
                    <a:pt x="11" y="33"/>
                    <a:pt x="11" y="33"/>
                  </a:cubicBezTo>
                  <a:cubicBezTo>
                    <a:pt x="10" y="38"/>
                    <a:pt x="9" y="43"/>
                    <a:pt x="8" y="48"/>
                  </a:cubicBezTo>
                  <a:close/>
                  <a:moveTo>
                    <a:pt x="15" y="18"/>
                  </a:moveTo>
                  <a:cubicBezTo>
                    <a:pt x="8" y="15"/>
                    <a:pt x="8" y="15"/>
                    <a:pt x="8" y="15"/>
                  </a:cubicBezTo>
                  <a:cubicBezTo>
                    <a:pt x="10" y="10"/>
                    <a:pt x="13" y="5"/>
                    <a:pt x="16" y="0"/>
                  </a:cubicBezTo>
                  <a:cubicBezTo>
                    <a:pt x="23" y="5"/>
                    <a:pt x="23" y="5"/>
                    <a:pt x="23" y="5"/>
                  </a:cubicBezTo>
                  <a:cubicBezTo>
                    <a:pt x="21" y="7"/>
                    <a:pt x="18" y="12"/>
                    <a:pt x="15" y="18"/>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4" name="Freeform 14"/>
            <p:cNvSpPr>
              <a:spLocks noEditPoints="1"/>
            </p:cNvSpPr>
            <p:nvPr/>
          </p:nvSpPr>
          <p:spPr bwMode="auto">
            <a:xfrm>
              <a:off x="2814" y="445"/>
              <a:ext cx="54" cy="177"/>
            </a:xfrm>
            <a:custGeom>
              <a:avLst/>
              <a:gdLst>
                <a:gd name="T0" fmla="*/ 36 w 41"/>
                <a:gd name="T1" fmla="*/ 135 h 135"/>
                <a:gd name="T2" fmla="*/ 24 w 41"/>
                <a:gd name="T3" fmla="*/ 123 h 135"/>
                <a:gd name="T4" fmla="*/ 30 w 41"/>
                <a:gd name="T5" fmla="*/ 118 h 135"/>
                <a:gd name="T6" fmla="*/ 41 w 41"/>
                <a:gd name="T7" fmla="*/ 128 h 135"/>
                <a:gd name="T8" fmla="*/ 36 w 41"/>
                <a:gd name="T9" fmla="*/ 135 h 135"/>
                <a:gd name="T10" fmla="*/ 14 w 41"/>
                <a:gd name="T11" fmla="*/ 110 h 135"/>
                <a:gd name="T12" fmla="*/ 6 w 41"/>
                <a:gd name="T13" fmla="*/ 95 h 135"/>
                <a:gd name="T14" fmla="*/ 14 w 41"/>
                <a:gd name="T15" fmla="*/ 92 h 135"/>
                <a:gd name="T16" fmla="*/ 21 w 41"/>
                <a:gd name="T17" fmla="*/ 106 h 135"/>
                <a:gd name="T18" fmla="*/ 14 w 41"/>
                <a:gd name="T19" fmla="*/ 110 h 135"/>
                <a:gd name="T20" fmla="*/ 2 w 41"/>
                <a:gd name="T21" fmla="*/ 79 h 135"/>
                <a:gd name="T22" fmla="*/ 0 w 41"/>
                <a:gd name="T23" fmla="*/ 65 h 135"/>
                <a:gd name="T24" fmla="*/ 0 w 41"/>
                <a:gd name="T25" fmla="*/ 62 h 135"/>
                <a:gd name="T26" fmla="*/ 8 w 41"/>
                <a:gd name="T27" fmla="*/ 62 h 135"/>
                <a:gd name="T28" fmla="*/ 8 w 41"/>
                <a:gd name="T29" fmla="*/ 64 h 135"/>
                <a:gd name="T30" fmla="*/ 9 w 41"/>
                <a:gd name="T31" fmla="*/ 77 h 135"/>
                <a:gd name="T32" fmla="*/ 2 w 41"/>
                <a:gd name="T33" fmla="*/ 79 h 135"/>
                <a:gd name="T34" fmla="*/ 8 w 41"/>
                <a:gd name="T35" fmla="*/ 47 h 135"/>
                <a:gd name="T36" fmla="*/ 0 w 41"/>
                <a:gd name="T37" fmla="*/ 46 h 135"/>
                <a:gd name="T38" fmla="*/ 4 w 41"/>
                <a:gd name="T39" fmla="*/ 29 h 135"/>
                <a:gd name="T40" fmla="*/ 11 w 41"/>
                <a:gd name="T41" fmla="*/ 32 h 135"/>
                <a:gd name="T42" fmla="*/ 8 w 41"/>
                <a:gd name="T43" fmla="*/ 47 h 135"/>
                <a:gd name="T44" fmla="*/ 17 w 41"/>
                <a:gd name="T45" fmla="*/ 18 h 135"/>
                <a:gd name="T46" fmla="*/ 10 w 41"/>
                <a:gd name="T47" fmla="*/ 14 h 135"/>
                <a:gd name="T48" fmla="*/ 20 w 41"/>
                <a:gd name="T49" fmla="*/ 0 h 135"/>
                <a:gd name="T50" fmla="*/ 26 w 41"/>
                <a:gd name="T51" fmla="*/ 6 h 135"/>
                <a:gd name="T52" fmla="*/ 17 w 41"/>
                <a:gd name="T53" fmla="*/ 1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 h="135">
                  <a:moveTo>
                    <a:pt x="36" y="135"/>
                  </a:moveTo>
                  <a:cubicBezTo>
                    <a:pt x="36" y="134"/>
                    <a:pt x="30" y="131"/>
                    <a:pt x="24" y="123"/>
                  </a:cubicBezTo>
                  <a:cubicBezTo>
                    <a:pt x="30" y="118"/>
                    <a:pt x="30" y="118"/>
                    <a:pt x="30" y="118"/>
                  </a:cubicBezTo>
                  <a:cubicBezTo>
                    <a:pt x="36" y="125"/>
                    <a:pt x="41" y="128"/>
                    <a:pt x="41" y="128"/>
                  </a:cubicBezTo>
                  <a:lnTo>
                    <a:pt x="36" y="135"/>
                  </a:lnTo>
                  <a:close/>
                  <a:moveTo>
                    <a:pt x="14" y="110"/>
                  </a:moveTo>
                  <a:cubicBezTo>
                    <a:pt x="11" y="105"/>
                    <a:pt x="8" y="100"/>
                    <a:pt x="6" y="95"/>
                  </a:cubicBezTo>
                  <a:cubicBezTo>
                    <a:pt x="14" y="92"/>
                    <a:pt x="14" y="92"/>
                    <a:pt x="14" y="92"/>
                  </a:cubicBezTo>
                  <a:cubicBezTo>
                    <a:pt x="16" y="97"/>
                    <a:pt x="18" y="101"/>
                    <a:pt x="21" y="106"/>
                  </a:cubicBezTo>
                  <a:lnTo>
                    <a:pt x="14" y="110"/>
                  </a:lnTo>
                  <a:close/>
                  <a:moveTo>
                    <a:pt x="2" y="79"/>
                  </a:moveTo>
                  <a:cubicBezTo>
                    <a:pt x="1" y="74"/>
                    <a:pt x="0" y="70"/>
                    <a:pt x="0" y="65"/>
                  </a:cubicBezTo>
                  <a:cubicBezTo>
                    <a:pt x="0" y="64"/>
                    <a:pt x="0" y="63"/>
                    <a:pt x="0" y="62"/>
                  </a:cubicBezTo>
                  <a:cubicBezTo>
                    <a:pt x="8" y="62"/>
                    <a:pt x="8" y="62"/>
                    <a:pt x="8" y="62"/>
                  </a:cubicBezTo>
                  <a:cubicBezTo>
                    <a:pt x="8" y="63"/>
                    <a:pt x="8" y="63"/>
                    <a:pt x="8" y="64"/>
                  </a:cubicBezTo>
                  <a:cubicBezTo>
                    <a:pt x="8" y="69"/>
                    <a:pt x="9" y="73"/>
                    <a:pt x="9" y="77"/>
                  </a:cubicBezTo>
                  <a:lnTo>
                    <a:pt x="2" y="79"/>
                  </a:lnTo>
                  <a:close/>
                  <a:moveTo>
                    <a:pt x="8" y="47"/>
                  </a:moveTo>
                  <a:cubicBezTo>
                    <a:pt x="0" y="46"/>
                    <a:pt x="0" y="46"/>
                    <a:pt x="0" y="46"/>
                  </a:cubicBezTo>
                  <a:cubicBezTo>
                    <a:pt x="1" y="40"/>
                    <a:pt x="2" y="35"/>
                    <a:pt x="4" y="29"/>
                  </a:cubicBezTo>
                  <a:cubicBezTo>
                    <a:pt x="11" y="32"/>
                    <a:pt x="11" y="32"/>
                    <a:pt x="11" y="32"/>
                  </a:cubicBezTo>
                  <a:cubicBezTo>
                    <a:pt x="10" y="36"/>
                    <a:pt x="9" y="42"/>
                    <a:pt x="8" y="47"/>
                  </a:cubicBezTo>
                  <a:close/>
                  <a:moveTo>
                    <a:pt x="17" y="18"/>
                  </a:moveTo>
                  <a:cubicBezTo>
                    <a:pt x="10" y="14"/>
                    <a:pt x="10" y="14"/>
                    <a:pt x="10" y="14"/>
                  </a:cubicBezTo>
                  <a:cubicBezTo>
                    <a:pt x="14" y="8"/>
                    <a:pt x="18" y="3"/>
                    <a:pt x="20" y="0"/>
                  </a:cubicBezTo>
                  <a:cubicBezTo>
                    <a:pt x="26" y="6"/>
                    <a:pt x="26" y="6"/>
                    <a:pt x="26" y="6"/>
                  </a:cubicBezTo>
                  <a:cubicBezTo>
                    <a:pt x="24" y="8"/>
                    <a:pt x="20" y="12"/>
                    <a:pt x="17" y="18"/>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5" name="Freeform 15"/>
            <p:cNvSpPr>
              <a:spLocks noEditPoints="1"/>
            </p:cNvSpPr>
            <p:nvPr/>
          </p:nvSpPr>
          <p:spPr bwMode="auto">
            <a:xfrm>
              <a:off x="3180" y="1475"/>
              <a:ext cx="431" cy="449"/>
            </a:xfrm>
            <a:custGeom>
              <a:avLst/>
              <a:gdLst>
                <a:gd name="T0" fmla="*/ 220 w 328"/>
                <a:gd name="T1" fmla="*/ 0 h 342"/>
                <a:gd name="T2" fmla="*/ 15 w 328"/>
                <a:gd name="T3" fmla="*/ 219 h 342"/>
                <a:gd name="T4" fmla="*/ 0 w 328"/>
                <a:gd name="T5" fmla="*/ 263 h 342"/>
                <a:gd name="T6" fmla="*/ 48 w 328"/>
                <a:gd name="T7" fmla="*/ 327 h 342"/>
                <a:gd name="T8" fmla="*/ 108 w 328"/>
                <a:gd name="T9" fmla="*/ 342 h 342"/>
                <a:gd name="T10" fmla="*/ 313 w 328"/>
                <a:gd name="T11" fmla="*/ 124 h 342"/>
                <a:gd name="T12" fmla="*/ 328 w 328"/>
                <a:gd name="T13" fmla="*/ 79 h 342"/>
                <a:gd name="T14" fmla="*/ 280 w 328"/>
                <a:gd name="T15" fmla="*/ 15 h 342"/>
                <a:gd name="T16" fmla="*/ 220 w 328"/>
                <a:gd name="T17" fmla="*/ 0 h 342"/>
                <a:gd name="T18" fmla="*/ 209 w 328"/>
                <a:gd name="T19" fmla="*/ 112 h 342"/>
                <a:gd name="T20" fmla="*/ 192 w 328"/>
                <a:gd name="T21" fmla="*/ 208 h 342"/>
                <a:gd name="T22" fmla="*/ 120 w 328"/>
                <a:gd name="T23" fmla="*/ 230 h 342"/>
                <a:gd name="T24" fmla="*/ 137 w 328"/>
                <a:gd name="T25" fmla="*/ 135 h 342"/>
                <a:gd name="T26" fmla="*/ 209 w 328"/>
                <a:gd name="T27" fmla="*/ 1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342">
                  <a:moveTo>
                    <a:pt x="220" y="0"/>
                  </a:moveTo>
                  <a:cubicBezTo>
                    <a:pt x="134" y="49"/>
                    <a:pt x="102" y="170"/>
                    <a:pt x="15" y="219"/>
                  </a:cubicBezTo>
                  <a:cubicBezTo>
                    <a:pt x="25" y="235"/>
                    <a:pt x="21" y="256"/>
                    <a:pt x="0" y="263"/>
                  </a:cubicBezTo>
                  <a:cubicBezTo>
                    <a:pt x="16" y="284"/>
                    <a:pt x="32" y="306"/>
                    <a:pt x="48" y="327"/>
                  </a:cubicBezTo>
                  <a:cubicBezTo>
                    <a:pt x="71" y="322"/>
                    <a:pt x="94" y="327"/>
                    <a:pt x="108" y="342"/>
                  </a:cubicBezTo>
                  <a:cubicBezTo>
                    <a:pt x="195" y="294"/>
                    <a:pt x="227" y="173"/>
                    <a:pt x="313" y="124"/>
                  </a:cubicBezTo>
                  <a:cubicBezTo>
                    <a:pt x="302" y="107"/>
                    <a:pt x="307" y="85"/>
                    <a:pt x="328" y="79"/>
                  </a:cubicBezTo>
                  <a:cubicBezTo>
                    <a:pt x="312" y="57"/>
                    <a:pt x="296" y="36"/>
                    <a:pt x="280" y="15"/>
                  </a:cubicBezTo>
                  <a:cubicBezTo>
                    <a:pt x="258" y="20"/>
                    <a:pt x="234" y="16"/>
                    <a:pt x="220" y="0"/>
                  </a:cubicBezTo>
                  <a:close/>
                  <a:moveTo>
                    <a:pt x="209" y="112"/>
                  </a:moveTo>
                  <a:cubicBezTo>
                    <a:pt x="224" y="132"/>
                    <a:pt x="215" y="173"/>
                    <a:pt x="192" y="208"/>
                  </a:cubicBezTo>
                  <a:cubicBezTo>
                    <a:pt x="168" y="242"/>
                    <a:pt x="135" y="251"/>
                    <a:pt x="120" y="230"/>
                  </a:cubicBezTo>
                  <a:cubicBezTo>
                    <a:pt x="105" y="211"/>
                    <a:pt x="114" y="169"/>
                    <a:pt x="137" y="135"/>
                  </a:cubicBezTo>
                  <a:cubicBezTo>
                    <a:pt x="160" y="100"/>
                    <a:pt x="193" y="92"/>
                    <a:pt x="209" y="112"/>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6" name="Freeform 16"/>
            <p:cNvSpPr>
              <a:spLocks noEditPoints="1"/>
            </p:cNvSpPr>
            <p:nvPr/>
          </p:nvSpPr>
          <p:spPr bwMode="auto">
            <a:xfrm>
              <a:off x="3137" y="1446"/>
              <a:ext cx="519" cy="507"/>
            </a:xfrm>
            <a:custGeom>
              <a:avLst/>
              <a:gdLst>
                <a:gd name="T0" fmla="*/ 294 w 395"/>
                <a:gd name="T1" fmla="*/ 0 h 386"/>
                <a:gd name="T2" fmla="*/ 0 w 395"/>
                <a:gd name="T3" fmla="*/ 252 h 386"/>
                <a:gd name="T4" fmla="*/ 101 w 395"/>
                <a:gd name="T5" fmla="*/ 386 h 386"/>
                <a:gd name="T6" fmla="*/ 395 w 395"/>
                <a:gd name="T7" fmla="*/ 135 h 386"/>
                <a:gd name="T8" fmla="*/ 294 w 395"/>
                <a:gd name="T9" fmla="*/ 0 h 386"/>
                <a:gd name="T10" fmla="*/ 48 w 395"/>
                <a:gd name="T11" fmla="*/ 241 h 386"/>
                <a:gd name="T12" fmla="*/ 253 w 395"/>
                <a:gd name="T13" fmla="*/ 22 h 386"/>
                <a:gd name="T14" fmla="*/ 313 w 395"/>
                <a:gd name="T15" fmla="*/ 37 h 386"/>
                <a:gd name="T16" fmla="*/ 361 w 395"/>
                <a:gd name="T17" fmla="*/ 101 h 386"/>
                <a:gd name="T18" fmla="*/ 346 w 395"/>
                <a:gd name="T19" fmla="*/ 146 h 386"/>
                <a:gd name="T20" fmla="*/ 141 w 395"/>
                <a:gd name="T21" fmla="*/ 364 h 386"/>
                <a:gd name="T22" fmla="*/ 81 w 395"/>
                <a:gd name="T23" fmla="*/ 349 h 386"/>
                <a:gd name="T24" fmla="*/ 33 w 395"/>
                <a:gd name="T25" fmla="*/ 285 h 386"/>
                <a:gd name="T26" fmla="*/ 48 w 395"/>
                <a:gd name="T27" fmla="*/ 241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5" h="386">
                  <a:moveTo>
                    <a:pt x="294" y="0"/>
                  </a:moveTo>
                  <a:cubicBezTo>
                    <a:pt x="155" y="30"/>
                    <a:pt x="138" y="222"/>
                    <a:pt x="0" y="252"/>
                  </a:cubicBezTo>
                  <a:cubicBezTo>
                    <a:pt x="34" y="297"/>
                    <a:pt x="67" y="342"/>
                    <a:pt x="101" y="386"/>
                  </a:cubicBezTo>
                  <a:cubicBezTo>
                    <a:pt x="239" y="356"/>
                    <a:pt x="256" y="165"/>
                    <a:pt x="395" y="135"/>
                  </a:cubicBezTo>
                  <a:cubicBezTo>
                    <a:pt x="361" y="90"/>
                    <a:pt x="327" y="45"/>
                    <a:pt x="294" y="0"/>
                  </a:cubicBezTo>
                  <a:close/>
                  <a:moveTo>
                    <a:pt x="48" y="241"/>
                  </a:moveTo>
                  <a:cubicBezTo>
                    <a:pt x="135" y="192"/>
                    <a:pt x="167" y="71"/>
                    <a:pt x="253" y="22"/>
                  </a:cubicBezTo>
                  <a:cubicBezTo>
                    <a:pt x="267" y="38"/>
                    <a:pt x="291" y="42"/>
                    <a:pt x="313" y="37"/>
                  </a:cubicBezTo>
                  <a:cubicBezTo>
                    <a:pt x="329" y="58"/>
                    <a:pt x="345" y="79"/>
                    <a:pt x="361" y="101"/>
                  </a:cubicBezTo>
                  <a:cubicBezTo>
                    <a:pt x="340" y="107"/>
                    <a:pt x="335" y="129"/>
                    <a:pt x="346" y="146"/>
                  </a:cubicBezTo>
                  <a:cubicBezTo>
                    <a:pt x="260" y="195"/>
                    <a:pt x="228" y="316"/>
                    <a:pt x="141" y="364"/>
                  </a:cubicBezTo>
                  <a:cubicBezTo>
                    <a:pt x="127" y="349"/>
                    <a:pt x="104" y="344"/>
                    <a:pt x="81" y="349"/>
                  </a:cubicBezTo>
                  <a:cubicBezTo>
                    <a:pt x="65" y="328"/>
                    <a:pt x="49" y="306"/>
                    <a:pt x="33" y="285"/>
                  </a:cubicBezTo>
                  <a:cubicBezTo>
                    <a:pt x="54" y="278"/>
                    <a:pt x="58" y="257"/>
                    <a:pt x="48" y="24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7" name="Freeform 17"/>
            <p:cNvSpPr>
              <a:spLocks noEditPoints="1"/>
            </p:cNvSpPr>
            <p:nvPr/>
          </p:nvSpPr>
          <p:spPr bwMode="auto">
            <a:xfrm>
              <a:off x="3086" y="1419"/>
              <a:ext cx="621" cy="563"/>
            </a:xfrm>
            <a:custGeom>
              <a:avLst/>
              <a:gdLst>
                <a:gd name="T0" fmla="*/ 0 w 473"/>
                <a:gd name="T1" fmla="*/ 258 h 429"/>
                <a:gd name="T2" fmla="*/ 14 w 473"/>
                <a:gd name="T3" fmla="*/ 276 h 429"/>
                <a:gd name="T4" fmla="*/ 115 w 473"/>
                <a:gd name="T5" fmla="*/ 411 h 429"/>
                <a:gd name="T6" fmla="*/ 128 w 473"/>
                <a:gd name="T7" fmla="*/ 429 h 429"/>
                <a:gd name="T8" fmla="*/ 154 w 473"/>
                <a:gd name="T9" fmla="*/ 425 h 429"/>
                <a:gd name="T10" fmla="*/ 447 w 473"/>
                <a:gd name="T11" fmla="*/ 174 h 429"/>
                <a:gd name="T12" fmla="*/ 473 w 473"/>
                <a:gd name="T13" fmla="*/ 170 h 429"/>
                <a:gd name="T14" fmla="*/ 459 w 473"/>
                <a:gd name="T15" fmla="*/ 152 h 429"/>
                <a:gd name="T16" fmla="*/ 358 w 473"/>
                <a:gd name="T17" fmla="*/ 18 h 429"/>
                <a:gd name="T18" fmla="*/ 345 w 473"/>
                <a:gd name="T19" fmla="*/ 0 h 429"/>
                <a:gd name="T20" fmla="*/ 319 w 473"/>
                <a:gd name="T21" fmla="*/ 3 h 429"/>
                <a:gd name="T22" fmla="*/ 25 w 473"/>
                <a:gd name="T23" fmla="*/ 255 h 429"/>
                <a:gd name="T24" fmla="*/ 0 w 473"/>
                <a:gd name="T25" fmla="*/ 258 h 429"/>
                <a:gd name="T26" fmla="*/ 39 w 473"/>
                <a:gd name="T27" fmla="*/ 273 h 429"/>
                <a:gd name="T28" fmla="*/ 333 w 473"/>
                <a:gd name="T29" fmla="*/ 21 h 429"/>
                <a:gd name="T30" fmla="*/ 434 w 473"/>
                <a:gd name="T31" fmla="*/ 156 h 429"/>
                <a:gd name="T32" fmla="*/ 140 w 473"/>
                <a:gd name="T33" fmla="*/ 407 h 429"/>
                <a:gd name="T34" fmla="*/ 39 w 473"/>
                <a:gd name="T35" fmla="*/ 273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3" h="429">
                  <a:moveTo>
                    <a:pt x="0" y="258"/>
                  </a:moveTo>
                  <a:cubicBezTo>
                    <a:pt x="5" y="264"/>
                    <a:pt x="9" y="270"/>
                    <a:pt x="14" y="276"/>
                  </a:cubicBezTo>
                  <a:cubicBezTo>
                    <a:pt x="47" y="321"/>
                    <a:pt x="81" y="366"/>
                    <a:pt x="115" y="411"/>
                  </a:cubicBezTo>
                  <a:cubicBezTo>
                    <a:pt x="119" y="417"/>
                    <a:pt x="124" y="423"/>
                    <a:pt x="128" y="429"/>
                  </a:cubicBezTo>
                  <a:cubicBezTo>
                    <a:pt x="137" y="428"/>
                    <a:pt x="145" y="427"/>
                    <a:pt x="154" y="425"/>
                  </a:cubicBezTo>
                  <a:cubicBezTo>
                    <a:pt x="292" y="395"/>
                    <a:pt x="309" y="204"/>
                    <a:pt x="447" y="174"/>
                  </a:cubicBezTo>
                  <a:cubicBezTo>
                    <a:pt x="455" y="172"/>
                    <a:pt x="464" y="171"/>
                    <a:pt x="473" y="170"/>
                  </a:cubicBezTo>
                  <a:cubicBezTo>
                    <a:pt x="468" y="164"/>
                    <a:pt x="464" y="158"/>
                    <a:pt x="459" y="152"/>
                  </a:cubicBezTo>
                  <a:cubicBezTo>
                    <a:pt x="426" y="107"/>
                    <a:pt x="392" y="62"/>
                    <a:pt x="358" y="18"/>
                  </a:cubicBezTo>
                  <a:cubicBezTo>
                    <a:pt x="354" y="12"/>
                    <a:pt x="349" y="6"/>
                    <a:pt x="345" y="0"/>
                  </a:cubicBezTo>
                  <a:cubicBezTo>
                    <a:pt x="336" y="0"/>
                    <a:pt x="327" y="1"/>
                    <a:pt x="319" y="3"/>
                  </a:cubicBezTo>
                  <a:cubicBezTo>
                    <a:pt x="181" y="33"/>
                    <a:pt x="164" y="225"/>
                    <a:pt x="25" y="255"/>
                  </a:cubicBezTo>
                  <a:cubicBezTo>
                    <a:pt x="17" y="257"/>
                    <a:pt x="9" y="258"/>
                    <a:pt x="0" y="258"/>
                  </a:cubicBezTo>
                  <a:close/>
                  <a:moveTo>
                    <a:pt x="39" y="273"/>
                  </a:moveTo>
                  <a:cubicBezTo>
                    <a:pt x="177" y="243"/>
                    <a:pt x="194" y="51"/>
                    <a:pt x="333" y="21"/>
                  </a:cubicBezTo>
                  <a:cubicBezTo>
                    <a:pt x="366" y="66"/>
                    <a:pt x="400" y="111"/>
                    <a:pt x="434" y="156"/>
                  </a:cubicBezTo>
                  <a:cubicBezTo>
                    <a:pt x="295" y="186"/>
                    <a:pt x="278" y="377"/>
                    <a:pt x="140" y="407"/>
                  </a:cubicBezTo>
                  <a:cubicBezTo>
                    <a:pt x="106" y="363"/>
                    <a:pt x="73" y="318"/>
                    <a:pt x="39" y="273"/>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8" name="Freeform 18"/>
            <p:cNvSpPr>
              <a:spLocks/>
            </p:cNvSpPr>
            <p:nvPr/>
          </p:nvSpPr>
          <p:spPr bwMode="auto">
            <a:xfrm>
              <a:off x="3318" y="1596"/>
              <a:ext cx="156" cy="209"/>
            </a:xfrm>
            <a:custGeom>
              <a:avLst/>
              <a:gdLst>
                <a:gd name="T0" fmla="*/ 87 w 119"/>
                <a:gd name="T1" fmla="*/ 116 h 159"/>
                <a:gd name="T2" fmla="*/ 15 w 119"/>
                <a:gd name="T3" fmla="*/ 138 h 159"/>
                <a:gd name="T4" fmla="*/ 32 w 119"/>
                <a:gd name="T5" fmla="*/ 43 h 159"/>
                <a:gd name="T6" fmla="*/ 104 w 119"/>
                <a:gd name="T7" fmla="*/ 20 h 159"/>
                <a:gd name="T8" fmla="*/ 87 w 119"/>
                <a:gd name="T9" fmla="*/ 116 h 159"/>
              </a:gdLst>
              <a:ahLst/>
              <a:cxnLst>
                <a:cxn ang="0">
                  <a:pos x="T0" y="T1"/>
                </a:cxn>
                <a:cxn ang="0">
                  <a:pos x="T2" y="T3"/>
                </a:cxn>
                <a:cxn ang="0">
                  <a:pos x="T4" y="T5"/>
                </a:cxn>
                <a:cxn ang="0">
                  <a:pos x="T6" y="T7"/>
                </a:cxn>
                <a:cxn ang="0">
                  <a:pos x="T8" y="T9"/>
                </a:cxn>
              </a:cxnLst>
              <a:rect l="0" t="0" r="r" b="b"/>
              <a:pathLst>
                <a:path w="119" h="159">
                  <a:moveTo>
                    <a:pt x="87" y="116"/>
                  </a:moveTo>
                  <a:cubicBezTo>
                    <a:pt x="63" y="150"/>
                    <a:pt x="30" y="159"/>
                    <a:pt x="15" y="138"/>
                  </a:cubicBezTo>
                  <a:cubicBezTo>
                    <a:pt x="0" y="119"/>
                    <a:pt x="9" y="77"/>
                    <a:pt x="32" y="43"/>
                  </a:cubicBezTo>
                  <a:cubicBezTo>
                    <a:pt x="55" y="8"/>
                    <a:pt x="88" y="0"/>
                    <a:pt x="104" y="20"/>
                  </a:cubicBezTo>
                  <a:cubicBezTo>
                    <a:pt x="119" y="40"/>
                    <a:pt x="110" y="81"/>
                    <a:pt x="87" y="1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19" name="Freeform 19"/>
            <p:cNvSpPr>
              <a:spLocks/>
            </p:cNvSpPr>
            <p:nvPr/>
          </p:nvSpPr>
          <p:spPr bwMode="auto">
            <a:xfrm>
              <a:off x="3440" y="1700"/>
              <a:ext cx="406" cy="291"/>
            </a:xfrm>
            <a:custGeom>
              <a:avLst/>
              <a:gdLst>
                <a:gd name="T0" fmla="*/ 2 w 309"/>
                <a:gd name="T1" fmla="*/ 114 h 222"/>
                <a:gd name="T2" fmla="*/ 133 w 309"/>
                <a:gd name="T3" fmla="*/ 30 h 222"/>
                <a:gd name="T4" fmla="*/ 256 w 309"/>
                <a:gd name="T5" fmla="*/ 179 h 222"/>
                <a:gd name="T6" fmla="*/ 171 w 309"/>
                <a:gd name="T7" fmla="*/ 143 h 222"/>
                <a:gd name="T8" fmla="*/ 145 w 309"/>
                <a:gd name="T9" fmla="*/ 205 h 222"/>
                <a:gd name="T10" fmla="*/ 84 w 309"/>
                <a:gd name="T11" fmla="*/ 143 h 222"/>
                <a:gd name="T12" fmla="*/ 43 w 309"/>
                <a:gd name="T13" fmla="*/ 184 h 222"/>
                <a:gd name="T14" fmla="*/ 2 w 309"/>
                <a:gd name="T15" fmla="*/ 114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22">
                  <a:moveTo>
                    <a:pt x="2" y="114"/>
                  </a:moveTo>
                  <a:cubicBezTo>
                    <a:pt x="3" y="78"/>
                    <a:pt x="52" y="0"/>
                    <a:pt x="133" y="30"/>
                  </a:cubicBezTo>
                  <a:cubicBezTo>
                    <a:pt x="215" y="61"/>
                    <a:pt x="309" y="136"/>
                    <a:pt x="256" y="179"/>
                  </a:cubicBezTo>
                  <a:cubicBezTo>
                    <a:pt x="202" y="222"/>
                    <a:pt x="171" y="143"/>
                    <a:pt x="171" y="143"/>
                  </a:cubicBezTo>
                  <a:cubicBezTo>
                    <a:pt x="171" y="143"/>
                    <a:pt x="193" y="198"/>
                    <a:pt x="145" y="205"/>
                  </a:cubicBezTo>
                  <a:cubicBezTo>
                    <a:pt x="98" y="212"/>
                    <a:pt x="84" y="143"/>
                    <a:pt x="84" y="143"/>
                  </a:cubicBezTo>
                  <a:cubicBezTo>
                    <a:pt x="84" y="143"/>
                    <a:pt x="86" y="198"/>
                    <a:pt x="43" y="184"/>
                  </a:cubicBezTo>
                  <a:cubicBezTo>
                    <a:pt x="0" y="171"/>
                    <a:pt x="2" y="114"/>
                    <a:pt x="2" y="114"/>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0" name="Freeform 20"/>
            <p:cNvSpPr>
              <a:spLocks/>
            </p:cNvSpPr>
            <p:nvPr/>
          </p:nvSpPr>
          <p:spPr bwMode="auto">
            <a:xfrm>
              <a:off x="3025" y="1331"/>
              <a:ext cx="352" cy="350"/>
            </a:xfrm>
            <a:custGeom>
              <a:avLst/>
              <a:gdLst>
                <a:gd name="T0" fmla="*/ 206 w 268"/>
                <a:gd name="T1" fmla="*/ 232 h 267"/>
                <a:gd name="T2" fmla="*/ 194 w 268"/>
                <a:gd name="T3" fmla="*/ 77 h 267"/>
                <a:gd name="T4" fmla="*/ 1 w 268"/>
                <a:gd name="T5" fmla="*/ 68 h 267"/>
                <a:gd name="T6" fmla="*/ 81 w 268"/>
                <a:gd name="T7" fmla="*/ 115 h 267"/>
                <a:gd name="T8" fmla="*/ 47 w 268"/>
                <a:gd name="T9" fmla="*/ 172 h 267"/>
                <a:gd name="T10" fmla="*/ 133 w 268"/>
                <a:gd name="T11" fmla="*/ 184 h 267"/>
                <a:gd name="T12" fmla="*/ 125 w 268"/>
                <a:gd name="T13" fmla="*/ 241 h 267"/>
                <a:gd name="T14" fmla="*/ 206 w 268"/>
                <a:gd name="T15" fmla="*/ 232 h 2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267">
                  <a:moveTo>
                    <a:pt x="206" y="232"/>
                  </a:moveTo>
                  <a:cubicBezTo>
                    <a:pt x="234" y="210"/>
                    <a:pt x="268" y="124"/>
                    <a:pt x="194" y="77"/>
                  </a:cubicBezTo>
                  <a:cubicBezTo>
                    <a:pt x="121" y="30"/>
                    <a:pt x="3" y="0"/>
                    <a:pt x="1" y="68"/>
                  </a:cubicBezTo>
                  <a:cubicBezTo>
                    <a:pt x="0" y="137"/>
                    <a:pt x="81" y="115"/>
                    <a:pt x="81" y="115"/>
                  </a:cubicBezTo>
                  <a:cubicBezTo>
                    <a:pt x="81" y="115"/>
                    <a:pt x="24" y="130"/>
                    <a:pt x="47" y="172"/>
                  </a:cubicBezTo>
                  <a:cubicBezTo>
                    <a:pt x="70" y="215"/>
                    <a:pt x="133" y="184"/>
                    <a:pt x="133" y="184"/>
                  </a:cubicBezTo>
                  <a:cubicBezTo>
                    <a:pt x="133" y="184"/>
                    <a:pt x="88" y="215"/>
                    <a:pt x="125" y="241"/>
                  </a:cubicBezTo>
                  <a:cubicBezTo>
                    <a:pt x="162" y="267"/>
                    <a:pt x="206" y="232"/>
                    <a:pt x="206" y="232"/>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1" name="Freeform 21"/>
            <p:cNvSpPr>
              <a:spLocks noEditPoints="1"/>
            </p:cNvSpPr>
            <p:nvPr/>
          </p:nvSpPr>
          <p:spPr bwMode="auto">
            <a:xfrm>
              <a:off x="3604" y="1999"/>
              <a:ext cx="233" cy="118"/>
            </a:xfrm>
            <a:custGeom>
              <a:avLst/>
              <a:gdLst>
                <a:gd name="T0" fmla="*/ 49 w 177"/>
                <a:gd name="T1" fmla="*/ 90 h 90"/>
                <a:gd name="T2" fmla="*/ 32 w 177"/>
                <a:gd name="T3" fmla="*/ 88 h 90"/>
                <a:gd name="T4" fmla="*/ 33 w 177"/>
                <a:gd name="T5" fmla="*/ 80 h 90"/>
                <a:gd name="T6" fmla="*/ 49 w 177"/>
                <a:gd name="T7" fmla="*/ 82 h 90"/>
                <a:gd name="T8" fmla="*/ 49 w 177"/>
                <a:gd name="T9" fmla="*/ 90 h 90"/>
                <a:gd name="T10" fmla="*/ 65 w 177"/>
                <a:gd name="T11" fmla="*/ 88 h 90"/>
                <a:gd name="T12" fmla="*/ 64 w 177"/>
                <a:gd name="T13" fmla="*/ 80 h 90"/>
                <a:gd name="T14" fmla="*/ 79 w 177"/>
                <a:gd name="T15" fmla="*/ 78 h 90"/>
                <a:gd name="T16" fmla="*/ 81 w 177"/>
                <a:gd name="T17" fmla="*/ 85 h 90"/>
                <a:gd name="T18" fmla="*/ 65 w 177"/>
                <a:gd name="T19" fmla="*/ 88 h 90"/>
                <a:gd name="T20" fmla="*/ 16 w 177"/>
                <a:gd name="T21" fmla="*/ 85 h 90"/>
                <a:gd name="T22" fmla="*/ 0 w 177"/>
                <a:gd name="T23" fmla="*/ 78 h 90"/>
                <a:gd name="T24" fmla="*/ 4 w 177"/>
                <a:gd name="T25" fmla="*/ 71 h 90"/>
                <a:gd name="T26" fmla="*/ 18 w 177"/>
                <a:gd name="T27" fmla="*/ 77 h 90"/>
                <a:gd name="T28" fmla="*/ 16 w 177"/>
                <a:gd name="T29" fmla="*/ 85 h 90"/>
                <a:gd name="T30" fmla="*/ 97 w 177"/>
                <a:gd name="T31" fmla="*/ 80 h 90"/>
                <a:gd name="T32" fmla="*/ 94 w 177"/>
                <a:gd name="T33" fmla="*/ 73 h 90"/>
                <a:gd name="T34" fmla="*/ 95 w 177"/>
                <a:gd name="T35" fmla="*/ 73 h 90"/>
                <a:gd name="T36" fmla="*/ 108 w 177"/>
                <a:gd name="T37" fmla="*/ 67 h 90"/>
                <a:gd name="T38" fmla="*/ 112 w 177"/>
                <a:gd name="T39" fmla="*/ 74 h 90"/>
                <a:gd name="T40" fmla="*/ 98 w 177"/>
                <a:gd name="T41" fmla="*/ 80 h 90"/>
                <a:gd name="T42" fmla="*/ 97 w 177"/>
                <a:gd name="T43" fmla="*/ 80 h 90"/>
                <a:gd name="T44" fmla="*/ 126 w 177"/>
                <a:gd name="T45" fmla="*/ 66 h 90"/>
                <a:gd name="T46" fmla="*/ 122 w 177"/>
                <a:gd name="T47" fmla="*/ 59 h 90"/>
                <a:gd name="T48" fmla="*/ 134 w 177"/>
                <a:gd name="T49" fmla="*/ 50 h 90"/>
                <a:gd name="T50" fmla="*/ 139 w 177"/>
                <a:gd name="T51" fmla="*/ 56 h 90"/>
                <a:gd name="T52" fmla="*/ 126 w 177"/>
                <a:gd name="T53" fmla="*/ 66 h 90"/>
                <a:gd name="T54" fmla="*/ 151 w 177"/>
                <a:gd name="T55" fmla="*/ 44 h 90"/>
                <a:gd name="T56" fmla="*/ 145 w 177"/>
                <a:gd name="T57" fmla="*/ 39 h 90"/>
                <a:gd name="T58" fmla="*/ 155 w 177"/>
                <a:gd name="T59" fmla="*/ 27 h 90"/>
                <a:gd name="T60" fmla="*/ 162 w 177"/>
                <a:gd name="T61" fmla="*/ 31 h 90"/>
                <a:gd name="T62" fmla="*/ 151 w 177"/>
                <a:gd name="T63" fmla="*/ 44 h 90"/>
                <a:gd name="T64" fmla="*/ 170 w 177"/>
                <a:gd name="T65" fmla="*/ 17 h 90"/>
                <a:gd name="T66" fmla="*/ 163 w 177"/>
                <a:gd name="T67" fmla="*/ 14 h 90"/>
                <a:gd name="T68" fmla="*/ 169 w 177"/>
                <a:gd name="T69" fmla="*/ 0 h 90"/>
                <a:gd name="T70" fmla="*/ 177 w 177"/>
                <a:gd name="T71" fmla="*/ 2 h 90"/>
                <a:gd name="T72" fmla="*/ 170 w 177"/>
                <a:gd name="T73"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7" h="90">
                  <a:moveTo>
                    <a:pt x="49" y="90"/>
                  </a:moveTo>
                  <a:cubicBezTo>
                    <a:pt x="43" y="90"/>
                    <a:pt x="37" y="89"/>
                    <a:pt x="32" y="88"/>
                  </a:cubicBezTo>
                  <a:cubicBezTo>
                    <a:pt x="33" y="80"/>
                    <a:pt x="33" y="80"/>
                    <a:pt x="33" y="80"/>
                  </a:cubicBezTo>
                  <a:cubicBezTo>
                    <a:pt x="38" y="81"/>
                    <a:pt x="43" y="82"/>
                    <a:pt x="49" y="82"/>
                  </a:cubicBezTo>
                  <a:lnTo>
                    <a:pt x="49" y="90"/>
                  </a:lnTo>
                  <a:close/>
                  <a:moveTo>
                    <a:pt x="65" y="88"/>
                  </a:moveTo>
                  <a:cubicBezTo>
                    <a:pt x="64" y="80"/>
                    <a:pt x="64" y="80"/>
                    <a:pt x="64" y="80"/>
                  </a:cubicBezTo>
                  <a:cubicBezTo>
                    <a:pt x="69" y="80"/>
                    <a:pt x="74" y="79"/>
                    <a:pt x="79" y="78"/>
                  </a:cubicBezTo>
                  <a:cubicBezTo>
                    <a:pt x="81" y="85"/>
                    <a:pt x="81" y="85"/>
                    <a:pt x="81" y="85"/>
                  </a:cubicBezTo>
                  <a:cubicBezTo>
                    <a:pt x="76" y="87"/>
                    <a:pt x="70" y="88"/>
                    <a:pt x="65" y="88"/>
                  </a:cubicBezTo>
                  <a:close/>
                  <a:moveTo>
                    <a:pt x="16" y="85"/>
                  </a:moveTo>
                  <a:cubicBezTo>
                    <a:pt x="10" y="83"/>
                    <a:pt x="5" y="81"/>
                    <a:pt x="0" y="78"/>
                  </a:cubicBezTo>
                  <a:cubicBezTo>
                    <a:pt x="4" y="71"/>
                    <a:pt x="4" y="71"/>
                    <a:pt x="4" y="71"/>
                  </a:cubicBezTo>
                  <a:cubicBezTo>
                    <a:pt x="7" y="73"/>
                    <a:pt x="12" y="75"/>
                    <a:pt x="18" y="77"/>
                  </a:cubicBezTo>
                  <a:lnTo>
                    <a:pt x="16" y="85"/>
                  </a:lnTo>
                  <a:close/>
                  <a:moveTo>
                    <a:pt x="97" y="80"/>
                  </a:moveTo>
                  <a:cubicBezTo>
                    <a:pt x="94" y="73"/>
                    <a:pt x="94" y="73"/>
                    <a:pt x="94" y="73"/>
                  </a:cubicBezTo>
                  <a:cubicBezTo>
                    <a:pt x="95" y="73"/>
                    <a:pt x="95" y="73"/>
                    <a:pt x="95" y="73"/>
                  </a:cubicBezTo>
                  <a:cubicBezTo>
                    <a:pt x="99" y="71"/>
                    <a:pt x="104" y="69"/>
                    <a:pt x="108" y="67"/>
                  </a:cubicBezTo>
                  <a:cubicBezTo>
                    <a:pt x="112" y="74"/>
                    <a:pt x="112" y="74"/>
                    <a:pt x="112" y="74"/>
                  </a:cubicBezTo>
                  <a:cubicBezTo>
                    <a:pt x="107" y="76"/>
                    <a:pt x="103" y="78"/>
                    <a:pt x="98" y="80"/>
                  </a:cubicBezTo>
                  <a:lnTo>
                    <a:pt x="97" y="80"/>
                  </a:lnTo>
                  <a:close/>
                  <a:moveTo>
                    <a:pt x="126" y="66"/>
                  </a:moveTo>
                  <a:cubicBezTo>
                    <a:pt x="122" y="59"/>
                    <a:pt x="122" y="59"/>
                    <a:pt x="122" y="59"/>
                  </a:cubicBezTo>
                  <a:cubicBezTo>
                    <a:pt x="126" y="56"/>
                    <a:pt x="130" y="53"/>
                    <a:pt x="134" y="50"/>
                  </a:cubicBezTo>
                  <a:cubicBezTo>
                    <a:pt x="139" y="56"/>
                    <a:pt x="139" y="56"/>
                    <a:pt x="139" y="56"/>
                  </a:cubicBezTo>
                  <a:cubicBezTo>
                    <a:pt x="135" y="59"/>
                    <a:pt x="131" y="63"/>
                    <a:pt x="126" y="66"/>
                  </a:cubicBezTo>
                  <a:close/>
                  <a:moveTo>
                    <a:pt x="151" y="44"/>
                  </a:moveTo>
                  <a:cubicBezTo>
                    <a:pt x="145" y="39"/>
                    <a:pt x="145" y="39"/>
                    <a:pt x="145" y="39"/>
                  </a:cubicBezTo>
                  <a:cubicBezTo>
                    <a:pt x="149" y="35"/>
                    <a:pt x="152" y="31"/>
                    <a:pt x="155" y="27"/>
                  </a:cubicBezTo>
                  <a:cubicBezTo>
                    <a:pt x="162" y="31"/>
                    <a:pt x="162" y="31"/>
                    <a:pt x="162" y="31"/>
                  </a:cubicBezTo>
                  <a:cubicBezTo>
                    <a:pt x="158" y="36"/>
                    <a:pt x="155" y="40"/>
                    <a:pt x="151" y="44"/>
                  </a:cubicBezTo>
                  <a:close/>
                  <a:moveTo>
                    <a:pt x="170" y="17"/>
                  </a:moveTo>
                  <a:cubicBezTo>
                    <a:pt x="163" y="14"/>
                    <a:pt x="163" y="14"/>
                    <a:pt x="163" y="14"/>
                  </a:cubicBezTo>
                  <a:cubicBezTo>
                    <a:pt x="168" y="5"/>
                    <a:pt x="169" y="0"/>
                    <a:pt x="169" y="0"/>
                  </a:cubicBezTo>
                  <a:cubicBezTo>
                    <a:pt x="177" y="2"/>
                    <a:pt x="177" y="2"/>
                    <a:pt x="177" y="2"/>
                  </a:cubicBezTo>
                  <a:cubicBezTo>
                    <a:pt x="177" y="2"/>
                    <a:pt x="175" y="8"/>
                    <a:pt x="170" y="17"/>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2" name="Freeform 22"/>
            <p:cNvSpPr>
              <a:spLocks noEditPoints="1"/>
            </p:cNvSpPr>
            <p:nvPr/>
          </p:nvSpPr>
          <p:spPr bwMode="auto">
            <a:xfrm>
              <a:off x="3579" y="1986"/>
              <a:ext cx="174" cy="61"/>
            </a:xfrm>
            <a:custGeom>
              <a:avLst/>
              <a:gdLst>
                <a:gd name="T0" fmla="*/ 47 w 132"/>
                <a:gd name="T1" fmla="*/ 47 h 47"/>
                <a:gd name="T2" fmla="*/ 30 w 132"/>
                <a:gd name="T3" fmla="*/ 45 h 47"/>
                <a:gd name="T4" fmla="*/ 32 w 132"/>
                <a:gd name="T5" fmla="*/ 37 h 47"/>
                <a:gd name="T6" fmla="*/ 47 w 132"/>
                <a:gd name="T7" fmla="*/ 39 h 47"/>
                <a:gd name="T8" fmla="*/ 47 w 132"/>
                <a:gd name="T9" fmla="*/ 47 h 47"/>
                <a:gd name="T10" fmla="*/ 63 w 132"/>
                <a:gd name="T11" fmla="*/ 46 h 47"/>
                <a:gd name="T12" fmla="*/ 62 w 132"/>
                <a:gd name="T13" fmla="*/ 38 h 47"/>
                <a:gd name="T14" fmla="*/ 64 w 132"/>
                <a:gd name="T15" fmla="*/ 38 h 47"/>
                <a:gd name="T16" fmla="*/ 77 w 132"/>
                <a:gd name="T17" fmla="*/ 35 h 47"/>
                <a:gd name="T18" fmla="*/ 79 w 132"/>
                <a:gd name="T19" fmla="*/ 43 h 47"/>
                <a:gd name="T20" fmla="*/ 65 w 132"/>
                <a:gd name="T21" fmla="*/ 46 h 47"/>
                <a:gd name="T22" fmla="*/ 63 w 132"/>
                <a:gd name="T23" fmla="*/ 46 h 47"/>
                <a:gd name="T24" fmla="*/ 14 w 132"/>
                <a:gd name="T25" fmla="*/ 40 h 47"/>
                <a:gd name="T26" fmla="*/ 0 w 132"/>
                <a:gd name="T27" fmla="*/ 31 h 47"/>
                <a:gd name="T28" fmla="*/ 5 w 132"/>
                <a:gd name="T29" fmla="*/ 25 h 47"/>
                <a:gd name="T30" fmla="*/ 17 w 132"/>
                <a:gd name="T31" fmla="*/ 33 h 47"/>
                <a:gd name="T32" fmla="*/ 14 w 132"/>
                <a:gd name="T33" fmla="*/ 40 h 47"/>
                <a:gd name="T34" fmla="*/ 95 w 132"/>
                <a:gd name="T35" fmla="*/ 37 h 47"/>
                <a:gd name="T36" fmla="*/ 91 w 132"/>
                <a:gd name="T37" fmla="*/ 30 h 47"/>
                <a:gd name="T38" fmla="*/ 104 w 132"/>
                <a:gd name="T39" fmla="*/ 22 h 47"/>
                <a:gd name="T40" fmla="*/ 109 w 132"/>
                <a:gd name="T41" fmla="*/ 28 h 47"/>
                <a:gd name="T42" fmla="*/ 95 w 132"/>
                <a:gd name="T43" fmla="*/ 37 h 47"/>
                <a:gd name="T44" fmla="*/ 122 w 132"/>
                <a:gd name="T45" fmla="*/ 17 h 47"/>
                <a:gd name="T46" fmla="*/ 116 w 132"/>
                <a:gd name="T47" fmla="*/ 12 h 47"/>
                <a:gd name="T48" fmla="*/ 125 w 132"/>
                <a:gd name="T49" fmla="*/ 0 h 47"/>
                <a:gd name="T50" fmla="*/ 132 w 132"/>
                <a:gd name="T51" fmla="*/ 3 h 47"/>
                <a:gd name="T52" fmla="*/ 122 w 132"/>
                <a:gd name="T53" fmla="*/ 1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47">
                  <a:moveTo>
                    <a:pt x="47" y="47"/>
                  </a:moveTo>
                  <a:cubicBezTo>
                    <a:pt x="41" y="47"/>
                    <a:pt x="35" y="46"/>
                    <a:pt x="30" y="45"/>
                  </a:cubicBezTo>
                  <a:cubicBezTo>
                    <a:pt x="32" y="37"/>
                    <a:pt x="32" y="37"/>
                    <a:pt x="32" y="37"/>
                  </a:cubicBezTo>
                  <a:cubicBezTo>
                    <a:pt x="36" y="38"/>
                    <a:pt x="42" y="39"/>
                    <a:pt x="47" y="39"/>
                  </a:cubicBezTo>
                  <a:lnTo>
                    <a:pt x="47" y="47"/>
                  </a:lnTo>
                  <a:close/>
                  <a:moveTo>
                    <a:pt x="63" y="46"/>
                  </a:moveTo>
                  <a:cubicBezTo>
                    <a:pt x="62" y="38"/>
                    <a:pt x="62" y="38"/>
                    <a:pt x="62" y="38"/>
                  </a:cubicBezTo>
                  <a:cubicBezTo>
                    <a:pt x="63" y="38"/>
                    <a:pt x="64" y="38"/>
                    <a:pt x="64" y="38"/>
                  </a:cubicBezTo>
                  <a:cubicBezTo>
                    <a:pt x="69" y="37"/>
                    <a:pt x="73" y="36"/>
                    <a:pt x="77" y="35"/>
                  </a:cubicBezTo>
                  <a:cubicBezTo>
                    <a:pt x="79" y="43"/>
                    <a:pt x="79" y="43"/>
                    <a:pt x="79" y="43"/>
                  </a:cubicBezTo>
                  <a:cubicBezTo>
                    <a:pt x="75" y="44"/>
                    <a:pt x="70" y="45"/>
                    <a:pt x="65" y="46"/>
                  </a:cubicBezTo>
                  <a:cubicBezTo>
                    <a:pt x="65" y="46"/>
                    <a:pt x="64" y="46"/>
                    <a:pt x="63" y="46"/>
                  </a:cubicBezTo>
                  <a:close/>
                  <a:moveTo>
                    <a:pt x="14" y="40"/>
                  </a:moveTo>
                  <a:cubicBezTo>
                    <a:pt x="7" y="37"/>
                    <a:pt x="2" y="33"/>
                    <a:pt x="0" y="31"/>
                  </a:cubicBezTo>
                  <a:cubicBezTo>
                    <a:pt x="5" y="25"/>
                    <a:pt x="5" y="25"/>
                    <a:pt x="5" y="25"/>
                  </a:cubicBezTo>
                  <a:cubicBezTo>
                    <a:pt x="7" y="27"/>
                    <a:pt x="11" y="30"/>
                    <a:pt x="17" y="33"/>
                  </a:cubicBezTo>
                  <a:lnTo>
                    <a:pt x="14" y="40"/>
                  </a:lnTo>
                  <a:close/>
                  <a:moveTo>
                    <a:pt x="95" y="37"/>
                  </a:moveTo>
                  <a:cubicBezTo>
                    <a:pt x="91" y="30"/>
                    <a:pt x="91" y="30"/>
                    <a:pt x="91" y="30"/>
                  </a:cubicBezTo>
                  <a:cubicBezTo>
                    <a:pt x="96" y="27"/>
                    <a:pt x="100" y="25"/>
                    <a:pt x="104" y="22"/>
                  </a:cubicBezTo>
                  <a:cubicBezTo>
                    <a:pt x="109" y="28"/>
                    <a:pt x="109" y="28"/>
                    <a:pt x="109" y="28"/>
                  </a:cubicBezTo>
                  <a:cubicBezTo>
                    <a:pt x="105" y="31"/>
                    <a:pt x="100" y="34"/>
                    <a:pt x="95" y="37"/>
                  </a:cubicBezTo>
                  <a:close/>
                  <a:moveTo>
                    <a:pt x="122" y="17"/>
                  </a:moveTo>
                  <a:cubicBezTo>
                    <a:pt x="116" y="12"/>
                    <a:pt x="116" y="12"/>
                    <a:pt x="116" y="12"/>
                  </a:cubicBezTo>
                  <a:cubicBezTo>
                    <a:pt x="122" y="5"/>
                    <a:pt x="125" y="0"/>
                    <a:pt x="125" y="0"/>
                  </a:cubicBezTo>
                  <a:cubicBezTo>
                    <a:pt x="132" y="3"/>
                    <a:pt x="132" y="3"/>
                    <a:pt x="132" y="3"/>
                  </a:cubicBezTo>
                  <a:cubicBezTo>
                    <a:pt x="132" y="4"/>
                    <a:pt x="129" y="10"/>
                    <a:pt x="122" y="17"/>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3" name="Freeform 23"/>
            <p:cNvSpPr>
              <a:spLocks noEditPoints="1"/>
            </p:cNvSpPr>
            <p:nvPr/>
          </p:nvSpPr>
          <p:spPr bwMode="auto">
            <a:xfrm>
              <a:off x="2882" y="1382"/>
              <a:ext cx="104" cy="240"/>
            </a:xfrm>
            <a:custGeom>
              <a:avLst/>
              <a:gdLst>
                <a:gd name="T0" fmla="*/ 77 w 79"/>
                <a:gd name="T1" fmla="*/ 183 h 183"/>
                <a:gd name="T2" fmla="*/ 62 w 79"/>
                <a:gd name="T3" fmla="*/ 175 h 183"/>
                <a:gd name="T4" fmla="*/ 66 w 79"/>
                <a:gd name="T5" fmla="*/ 168 h 183"/>
                <a:gd name="T6" fmla="*/ 79 w 79"/>
                <a:gd name="T7" fmla="*/ 175 h 183"/>
                <a:gd name="T8" fmla="*/ 77 w 79"/>
                <a:gd name="T9" fmla="*/ 183 h 183"/>
                <a:gd name="T10" fmla="*/ 48 w 79"/>
                <a:gd name="T11" fmla="*/ 165 h 183"/>
                <a:gd name="T12" fmla="*/ 37 w 79"/>
                <a:gd name="T13" fmla="*/ 153 h 183"/>
                <a:gd name="T14" fmla="*/ 42 w 79"/>
                <a:gd name="T15" fmla="*/ 148 h 183"/>
                <a:gd name="T16" fmla="*/ 54 w 79"/>
                <a:gd name="T17" fmla="*/ 159 h 183"/>
                <a:gd name="T18" fmla="*/ 48 w 79"/>
                <a:gd name="T19" fmla="*/ 165 h 183"/>
                <a:gd name="T20" fmla="*/ 26 w 79"/>
                <a:gd name="T21" fmla="*/ 141 h 183"/>
                <a:gd name="T22" fmla="*/ 17 w 79"/>
                <a:gd name="T23" fmla="*/ 127 h 183"/>
                <a:gd name="T24" fmla="*/ 24 w 79"/>
                <a:gd name="T25" fmla="*/ 123 h 183"/>
                <a:gd name="T26" fmla="*/ 33 w 79"/>
                <a:gd name="T27" fmla="*/ 136 h 183"/>
                <a:gd name="T28" fmla="*/ 26 w 79"/>
                <a:gd name="T29" fmla="*/ 141 h 183"/>
                <a:gd name="T30" fmla="*/ 10 w 79"/>
                <a:gd name="T31" fmla="*/ 112 h 183"/>
                <a:gd name="T32" fmla="*/ 5 w 79"/>
                <a:gd name="T33" fmla="*/ 97 h 183"/>
                <a:gd name="T34" fmla="*/ 5 w 79"/>
                <a:gd name="T35" fmla="*/ 96 h 183"/>
                <a:gd name="T36" fmla="*/ 13 w 79"/>
                <a:gd name="T37" fmla="*/ 94 h 183"/>
                <a:gd name="T38" fmla="*/ 13 w 79"/>
                <a:gd name="T39" fmla="*/ 95 h 183"/>
                <a:gd name="T40" fmla="*/ 18 w 79"/>
                <a:gd name="T41" fmla="*/ 109 h 183"/>
                <a:gd name="T42" fmla="*/ 10 w 79"/>
                <a:gd name="T43" fmla="*/ 112 h 183"/>
                <a:gd name="T44" fmla="*/ 2 w 79"/>
                <a:gd name="T45" fmla="*/ 80 h 183"/>
                <a:gd name="T46" fmla="*/ 0 w 79"/>
                <a:gd name="T47" fmla="*/ 64 h 183"/>
                <a:gd name="T48" fmla="*/ 8 w 79"/>
                <a:gd name="T49" fmla="*/ 63 h 183"/>
                <a:gd name="T50" fmla="*/ 10 w 79"/>
                <a:gd name="T51" fmla="*/ 79 h 183"/>
                <a:gd name="T52" fmla="*/ 2 w 79"/>
                <a:gd name="T53" fmla="*/ 80 h 183"/>
                <a:gd name="T54" fmla="*/ 8 w 79"/>
                <a:gd name="T55" fmla="*/ 48 h 183"/>
                <a:gd name="T56" fmla="*/ 0 w 79"/>
                <a:gd name="T57" fmla="*/ 47 h 183"/>
                <a:gd name="T58" fmla="*/ 3 w 79"/>
                <a:gd name="T59" fmla="*/ 31 h 183"/>
                <a:gd name="T60" fmla="*/ 11 w 79"/>
                <a:gd name="T61" fmla="*/ 33 h 183"/>
                <a:gd name="T62" fmla="*/ 8 w 79"/>
                <a:gd name="T63" fmla="*/ 48 h 183"/>
                <a:gd name="T64" fmla="*/ 15 w 79"/>
                <a:gd name="T65" fmla="*/ 18 h 183"/>
                <a:gd name="T66" fmla="*/ 8 w 79"/>
                <a:gd name="T67" fmla="*/ 15 h 183"/>
                <a:gd name="T68" fmla="*/ 16 w 79"/>
                <a:gd name="T69" fmla="*/ 0 h 183"/>
                <a:gd name="T70" fmla="*/ 23 w 79"/>
                <a:gd name="T71" fmla="*/ 5 h 183"/>
                <a:gd name="T72" fmla="*/ 15 w 79"/>
                <a:gd name="T73" fmla="*/ 18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183">
                  <a:moveTo>
                    <a:pt x="77" y="183"/>
                  </a:moveTo>
                  <a:cubicBezTo>
                    <a:pt x="76" y="183"/>
                    <a:pt x="70" y="180"/>
                    <a:pt x="62" y="175"/>
                  </a:cubicBezTo>
                  <a:cubicBezTo>
                    <a:pt x="66" y="168"/>
                    <a:pt x="66" y="168"/>
                    <a:pt x="66" y="168"/>
                  </a:cubicBezTo>
                  <a:cubicBezTo>
                    <a:pt x="74" y="173"/>
                    <a:pt x="79" y="175"/>
                    <a:pt x="79" y="175"/>
                  </a:cubicBezTo>
                  <a:lnTo>
                    <a:pt x="77" y="183"/>
                  </a:lnTo>
                  <a:close/>
                  <a:moveTo>
                    <a:pt x="48" y="165"/>
                  </a:moveTo>
                  <a:cubicBezTo>
                    <a:pt x="44" y="161"/>
                    <a:pt x="40" y="157"/>
                    <a:pt x="37" y="153"/>
                  </a:cubicBezTo>
                  <a:cubicBezTo>
                    <a:pt x="42" y="148"/>
                    <a:pt x="42" y="148"/>
                    <a:pt x="42" y="148"/>
                  </a:cubicBezTo>
                  <a:cubicBezTo>
                    <a:pt x="46" y="152"/>
                    <a:pt x="50" y="155"/>
                    <a:pt x="54" y="159"/>
                  </a:cubicBezTo>
                  <a:lnTo>
                    <a:pt x="48" y="165"/>
                  </a:lnTo>
                  <a:close/>
                  <a:moveTo>
                    <a:pt x="26" y="141"/>
                  </a:moveTo>
                  <a:cubicBezTo>
                    <a:pt x="23" y="136"/>
                    <a:pt x="20" y="131"/>
                    <a:pt x="17" y="127"/>
                  </a:cubicBezTo>
                  <a:cubicBezTo>
                    <a:pt x="24" y="123"/>
                    <a:pt x="24" y="123"/>
                    <a:pt x="24" y="123"/>
                  </a:cubicBezTo>
                  <a:cubicBezTo>
                    <a:pt x="27" y="127"/>
                    <a:pt x="30" y="132"/>
                    <a:pt x="33" y="136"/>
                  </a:cubicBezTo>
                  <a:lnTo>
                    <a:pt x="26" y="141"/>
                  </a:lnTo>
                  <a:close/>
                  <a:moveTo>
                    <a:pt x="10" y="112"/>
                  </a:moveTo>
                  <a:cubicBezTo>
                    <a:pt x="9" y="107"/>
                    <a:pt x="7" y="102"/>
                    <a:pt x="5" y="97"/>
                  </a:cubicBezTo>
                  <a:cubicBezTo>
                    <a:pt x="5" y="96"/>
                    <a:pt x="5" y="96"/>
                    <a:pt x="5" y="96"/>
                  </a:cubicBezTo>
                  <a:cubicBezTo>
                    <a:pt x="13" y="94"/>
                    <a:pt x="13" y="94"/>
                    <a:pt x="13" y="94"/>
                  </a:cubicBezTo>
                  <a:cubicBezTo>
                    <a:pt x="13" y="95"/>
                    <a:pt x="13" y="95"/>
                    <a:pt x="13" y="95"/>
                  </a:cubicBezTo>
                  <a:cubicBezTo>
                    <a:pt x="15" y="99"/>
                    <a:pt x="16" y="104"/>
                    <a:pt x="18" y="109"/>
                  </a:cubicBezTo>
                  <a:lnTo>
                    <a:pt x="10" y="112"/>
                  </a:lnTo>
                  <a:close/>
                  <a:moveTo>
                    <a:pt x="2" y="80"/>
                  </a:moveTo>
                  <a:cubicBezTo>
                    <a:pt x="1" y="75"/>
                    <a:pt x="0" y="69"/>
                    <a:pt x="0" y="64"/>
                  </a:cubicBezTo>
                  <a:cubicBezTo>
                    <a:pt x="8" y="63"/>
                    <a:pt x="8" y="63"/>
                    <a:pt x="8" y="63"/>
                  </a:cubicBezTo>
                  <a:cubicBezTo>
                    <a:pt x="8" y="68"/>
                    <a:pt x="9" y="74"/>
                    <a:pt x="10" y="79"/>
                  </a:cubicBezTo>
                  <a:lnTo>
                    <a:pt x="2" y="80"/>
                  </a:lnTo>
                  <a:close/>
                  <a:moveTo>
                    <a:pt x="8" y="48"/>
                  </a:moveTo>
                  <a:cubicBezTo>
                    <a:pt x="0" y="47"/>
                    <a:pt x="0" y="47"/>
                    <a:pt x="0" y="47"/>
                  </a:cubicBezTo>
                  <a:cubicBezTo>
                    <a:pt x="1" y="42"/>
                    <a:pt x="2" y="36"/>
                    <a:pt x="3" y="31"/>
                  </a:cubicBezTo>
                  <a:cubicBezTo>
                    <a:pt x="11" y="33"/>
                    <a:pt x="11" y="33"/>
                    <a:pt x="11" y="33"/>
                  </a:cubicBezTo>
                  <a:cubicBezTo>
                    <a:pt x="10" y="38"/>
                    <a:pt x="9" y="43"/>
                    <a:pt x="8" y="48"/>
                  </a:cubicBezTo>
                  <a:close/>
                  <a:moveTo>
                    <a:pt x="15" y="18"/>
                  </a:moveTo>
                  <a:cubicBezTo>
                    <a:pt x="8" y="15"/>
                    <a:pt x="8" y="15"/>
                    <a:pt x="8" y="15"/>
                  </a:cubicBezTo>
                  <a:cubicBezTo>
                    <a:pt x="10" y="10"/>
                    <a:pt x="13" y="5"/>
                    <a:pt x="16" y="0"/>
                  </a:cubicBezTo>
                  <a:cubicBezTo>
                    <a:pt x="23" y="5"/>
                    <a:pt x="23" y="5"/>
                    <a:pt x="23" y="5"/>
                  </a:cubicBezTo>
                  <a:cubicBezTo>
                    <a:pt x="21" y="7"/>
                    <a:pt x="18" y="12"/>
                    <a:pt x="15" y="18"/>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4" name="Freeform 24"/>
            <p:cNvSpPr>
              <a:spLocks noEditPoints="1"/>
            </p:cNvSpPr>
            <p:nvPr/>
          </p:nvSpPr>
          <p:spPr bwMode="auto">
            <a:xfrm>
              <a:off x="2953" y="1362"/>
              <a:ext cx="54" cy="178"/>
            </a:xfrm>
            <a:custGeom>
              <a:avLst/>
              <a:gdLst>
                <a:gd name="T0" fmla="*/ 36 w 41"/>
                <a:gd name="T1" fmla="*/ 135 h 135"/>
                <a:gd name="T2" fmla="*/ 24 w 41"/>
                <a:gd name="T3" fmla="*/ 123 h 135"/>
                <a:gd name="T4" fmla="*/ 30 w 41"/>
                <a:gd name="T5" fmla="*/ 118 h 135"/>
                <a:gd name="T6" fmla="*/ 41 w 41"/>
                <a:gd name="T7" fmla="*/ 128 h 135"/>
                <a:gd name="T8" fmla="*/ 36 w 41"/>
                <a:gd name="T9" fmla="*/ 135 h 135"/>
                <a:gd name="T10" fmla="*/ 14 w 41"/>
                <a:gd name="T11" fmla="*/ 110 h 135"/>
                <a:gd name="T12" fmla="*/ 6 w 41"/>
                <a:gd name="T13" fmla="*/ 95 h 135"/>
                <a:gd name="T14" fmla="*/ 14 w 41"/>
                <a:gd name="T15" fmla="*/ 92 h 135"/>
                <a:gd name="T16" fmla="*/ 21 w 41"/>
                <a:gd name="T17" fmla="*/ 106 h 135"/>
                <a:gd name="T18" fmla="*/ 14 w 41"/>
                <a:gd name="T19" fmla="*/ 110 h 135"/>
                <a:gd name="T20" fmla="*/ 2 w 41"/>
                <a:gd name="T21" fmla="*/ 79 h 135"/>
                <a:gd name="T22" fmla="*/ 0 w 41"/>
                <a:gd name="T23" fmla="*/ 65 h 135"/>
                <a:gd name="T24" fmla="*/ 0 w 41"/>
                <a:gd name="T25" fmla="*/ 62 h 135"/>
                <a:gd name="T26" fmla="*/ 8 w 41"/>
                <a:gd name="T27" fmla="*/ 62 h 135"/>
                <a:gd name="T28" fmla="*/ 8 w 41"/>
                <a:gd name="T29" fmla="*/ 64 h 135"/>
                <a:gd name="T30" fmla="*/ 9 w 41"/>
                <a:gd name="T31" fmla="*/ 77 h 135"/>
                <a:gd name="T32" fmla="*/ 2 w 41"/>
                <a:gd name="T33" fmla="*/ 79 h 135"/>
                <a:gd name="T34" fmla="*/ 8 w 41"/>
                <a:gd name="T35" fmla="*/ 47 h 135"/>
                <a:gd name="T36" fmla="*/ 0 w 41"/>
                <a:gd name="T37" fmla="*/ 46 h 135"/>
                <a:gd name="T38" fmla="*/ 4 w 41"/>
                <a:gd name="T39" fmla="*/ 29 h 135"/>
                <a:gd name="T40" fmla="*/ 11 w 41"/>
                <a:gd name="T41" fmla="*/ 32 h 135"/>
                <a:gd name="T42" fmla="*/ 8 w 41"/>
                <a:gd name="T43" fmla="*/ 47 h 135"/>
                <a:gd name="T44" fmla="*/ 17 w 41"/>
                <a:gd name="T45" fmla="*/ 18 h 135"/>
                <a:gd name="T46" fmla="*/ 10 w 41"/>
                <a:gd name="T47" fmla="*/ 14 h 135"/>
                <a:gd name="T48" fmla="*/ 20 w 41"/>
                <a:gd name="T49" fmla="*/ 0 h 135"/>
                <a:gd name="T50" fmla="*/ 26 w 41"/>
                <a:gd name="T51" fmla="*/ 6 h 135"/>
                <a:gd name="T52" fmla="*/ 17 w 41"/>
                <a:gd name="T53" fmla="*/ 1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 h="135">
                  <a:moveTo>
                    <a:pt x="36" y="135"/>
                  </a:moveTo>
                  <a:cubicBezTo>
                    <a:pt x="36" y="134"/>
                    <a:pt x="31" y="131"/>
                    <a:pt x="24" y="123"/>
                  </a:cubicBezTo>
                  <a:cubicBezTo>
                    <a:pt x="30" y="118"/>
                    <a:pt x="30" y="118"/>
                    <a:pt x="30" y="118"/>
                  </a:cubicBezTo>
                  <a:cubicBezTo>
                    <a:pt x="36" y="125"/>
                    <a:pt x="41" y="128"/>
                    <a:pt x="41" y="128"/>
                  </a:cubicBezTo>
                  <a:lnTo>
                    <a:pt x="36" y="135"/>
                  </a:lnTo>
                  <a:close/>
                  <a:moveTo>
                    <a:pt x="14" y="110"/>
                  </a:moveTo>
                  <a:cubicBezTo>
                    <a:pt x="11" y="105"/>
                    <a:pt x="8" y="100"/>
                    <a:pt x="6" y="95"/>
                  </a:cubicBezTo>
                  <a:cubicBezTo>
                    <a:pt x="14" y="92"/>
                    <a:pt x="14" y="92"/>
                    <a:pt x="14" y="92"/>
                  </a:cubicBezTo>
                  <a:cubicBezTo>
                    <a:pt x="16" y="97"/>
                    <a:pt x="18" y="101"/>
                    <a:pt x="21" y="106"/>
                  </a:cubicBezTo>
                  <a:lnTo>
                    <a:pt x="14" y="110"/>
                  </a:lnTo>
                  <a:close/>
                  <a:moveTo>
                    <a:pt x="2" y="79"/>
                  </a:moveTo>
                  <a:cubicBezTo>
                    <a:pt x="1" y="74"/>
                    <a:pt x="0" y="69"/>
                    <a:pt x="0" y="65"/>
                  </a:cubicBezTo>
                  <a:cubicBezTo>
                    <a:pt x="0" y="64"/>
                    <a:pt x="0" y="63"/>
                    <a:pt x="0" y="62"/>
                  </a:cubicBezTo>
                  <a:cubicBezTo>
                    <a:pt x="8" y="62"/>
                    <a:pt x="8" y="62"/>
                    <a:pt x="8" y="62"/>
                  </a:cubicBezTo>
                  <a:cubicBezTo>
                    <a:pt x="8" y="63"/>
                    <a:pt x="8" y="63"/>
                    <a:pt x="8" y="64"/>
                  </a:cubicBezTo>
                  <a:cubicBezTo>
                    <a:pt x="8" y="69"/>
                    <a:pt x="9" y="73"/>
                    <a:pt x="9" y="77"/>
                  </a:cubicBezTo>
                  <a:lnTo>
                    <a:pt x="2" y="79"/>
                  </a:lnTo>
                  <a:close/>
                  <a:moveTo>
                    <a:pt x="8" y="47"/>
                  </a:moveTo>
                  <a:cubicBezTo>
                    <a:pt x="0" y="46"/>
                    <a:pt x="0" y="46"/>
                    <a:pt x="0" y="46"/>
                  </a:cubicBezTo>
                  <a:cubicBezTo>
                    <a:pt x="1" y="40"/>
                    <a:pt x="2" y="35"/>
                    <a:pt x="4" y="29"/>
                  </a:cubicBezTo>
                  <a:cubicBezTo>
                    <a:pt x="11" y="32"/>
                    <a:pt x="11" y="32"/>
                    <a:pt x="11" y="32"/>
                  </a:cubicBezTo>
                  <a:cubicBezTo>
                    <a:pt x="10" y="36"/>
                    <a:pt x="9" y="41"/>
                    <a:pt x="8" y="47"/>
                  </a:cubicBezTo>
                  <a:close/>
                  <a:moveTo>
                    <a:pt x="17" y="18"/>
                  </a:moveTo>
                  <a:cubicBezTo>
                    <a:pt x="10" y="14"/>
                    <a:pt x="10" y="14"/>
                    <a:pt x="10" y="14"/>
                  </a:cubicBezTo>
                  <a:cubicBezTo>
                    <a:pt x="14" y="8"/>
                    <a:pt x="18" y="3"/>
                    <a:pt x="20" y="0"/>
                  </a:cubicBezTo>
                  <a:cubicBezTo>
                    <a:pt x="26" y="6"/>
                    <a:pt x="26" y="6"/>
                    <a:pt x="26" y="6"/>
                  </a:cubicBezTo>
                  <a:cubicBezTo>
                    <a:pt x="24" y="8"/>
                    <a:pt x="20" y="12"/>
                    <a:pt x="17" y="18"/>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5" name="Freeform 25"/>
            <p:cNvSpPr>
              <a:spLocks noEditPoints="1"/>
            </p:cNvSpPr>
            <p:nvPr/>
          </p:nvSpPr>
          <p:spPr bwMode="auto">
            <a:xfrm>
              <a:off x="2055" y="1011"/>
              <a:ext cx="431" cy="449"/>
            </a:xfrm>
            <a:custGeom>
              <a:avLst/>
              <a:gdLst>
                <a:gd name="T0" fmla="*/ 220 w 328"/>
                <a:gd name="T1" fmla="*/ 0 h 342"/>
                <a:gd name="T2" fmla="*/ 15 w 328"/>
                <a:gd name="T3" fmla="*/ 218 h 342"/>
                <a:gd name="T4" fmla="*/ 0 w 328"/>
                <a:gd name="T5" fmla="*/ 263 h 342"/>
                <a:gd name="T6" fmla="*/ 48 w 328"/>
                <a:gd name="T7" fmla="*/ 327 h 342"/>
                <a:gd name="T8" fmla="*/ 108 w 328"/>
                <a:gd name="T9" fmla="*/ 342 h 342"/>
                <a:gd name="T10" fmla="*/ 313 w 328"/>
                <a:gd name="T11" fmla="*/ 124 h 342"/>
                <a:gd name="T12" fmla="*/ 328 w 328"/>
                <a:gd name="T13" fmla="*/ 78 h 342"/>
                <a:gd name="T14" fmla="*/ 279 w 328"/>
                <a:gd name="T15" fmla="*/ 14 h 342"/>
                <a:gd name="T16" fmla="*/ 220 w 328"/>
                <a:gd name="T17" fmla="*/ 0 h 342"/>
                <a:gd name="T18" fmla="*/ 208 w 328"/>
                <a:gd name="T19" fmla="*/ 112 h 342"/>
                <a:gd name="T20" fmla="*/ 191 w 328"/>
                <a:gd name="T21" fmla="*/ 207 h 342"/>
                <a:gd name="T22" fmla="*/ 120 w 328"/>
                <a:gd name="T23" fmla="*/ 230 h 342"/>
                <a:gd name="T24" fmla="*/ 137 w 328"/>
                <a:gd name="T25" fmla="*/ 134 h 342"/>
                <a:gd name="T26" fmla="*/ 208 w 328"/>
                <a:gd name="T27" fmla="*/ 11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342">
                  <a:moveTo>
                    <a:pt x="220" y="0"/>
                  </a:moveTo>
                  <a:cubicBezTo>
                    <a:pt x="133" y="49"/>
                    <a:pt x="101" y="170"/>
                    <a:pt x="15" y="218"/>
                  </a:cubicBezTo>
                  <a:cubicBezTo>
                    <a:pt x="25" y="235"/>
                    <a:pt x="20" y="256"/>
                    <a:pt x="0" y="263"/>
                  </a:cubicBezTo>
                  <a:cubicBezTo>
                    <a:pt x="16" y="284"/>
                    <a:pt x="32" y="305"/>
                    <a:pt x="48" y="327"/>
                  </a:cubicBezTo>
                  <a:cubicBezTo>
                    <a:pt x="70" y="322"/>
                    <a:pt x="94" y="326"/>
                    <a:pt x="108" y="342"/>
                  </a:cubicBezTo>
                  <a:cubicBezTo>
                    <a:pt x="194" y="294"/>
                    <a:pt x="226" y="173"/>
                    <a:pt x="313" y="124"/>
                  </a:cubicBezTo>
                  <a:cubicBezTo>
                    <a:pt x="302" y="107"/>
                    <a:pt x="307" y="85"/>
                    <a:pt x="328" y="78"/>
                  </a:cubicBezTo>
                  <a:cubicBezTo>
                    <a:pt x="311" y="57"/>
                    <a:pt x="295" y="36"/>
                    <a:pt x="279" y="14"/>
                  </a:cubicBezTo>
                  <a:cubicBezTo>
                    <a:pt x="258" y="19"/>
                    <a:pt x="234" y="15"/>
                    <a:pt x="220" y="0"/>
                  </a:cubicBezTo>
                  <a:close/>
                  <a:moveTo>
                    <a:pt x="208" y="112"/>
                  </a:moveTo>
                  <a:cubicBezTo>
                    <a:pt x="223" y="132"/>
                    <a:pt x="215" y="173"/>
                    <a:pt x="191" y="207"/>
                  </a:cubicBezTo>
                  <a:cubicBezTo>
                    <a:pt x="168" y="242"/>
                    <a:pt x="135" y="250"/>
                    <a:pt x="120" y="230"/>
                  </a:cubicBezTo>
                  <a:cubicBezTo>
                    <a:pt x="105" y="210"/>
                    <a:pt x="113" y="169"/>
                    <a:pt x="137" y="134"/>
                  </a:cubicBezTo>
                  <a:cubicBezTo>
                    <a:pt x="160" y="100"/>
                    <a:pt x="193" y="91"/>
                    <a:pt x="208" y="112"/>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6" name="Freeform 26"/>
            <p:cNvSpPr>
              <a:spLocks noEditPoints="1"/>
            </p:cNvSpPr>
            <p:nvPr/>
          </p:nvSpPr>
          <p:spPr bwMode="auto">
            <a:xfrm>
              <a:off x="2012" y="982"/>
              <a:ext cx="517" cy="506"/>
            </a:xfrm>
            <a:custGeom>
              <a:avLst/>
              <a:gdLst>
                <a:gd name="T0" fmla="*/ 293 w 394"/>
                <a:gd name="T1" fmla="*/ 0 h 386"/>
                <a:gd name="T2" fmla="*/ 0 w 394"/>
                <a:gd name="T3" fmla="*/ 251 h 386"/>
                <a:gd name="T4" fmla="*/ 101 w 394"/>
                <a:gd name="T5" fmla="*/ 386 h 386"/>
                <a:gd name="T6" fmla="*/ 394 w 394"/>
                <a:gd name="T7" fmla="*/ 134 h 386"/>
                <a:gd name="T8" fmla="*/ 293 w 394"/>
                <a:gd name="T9" fmla="*/ 0 h 386"/>
                <a:gd name="T10" fmla="*/ 48 w 394"/>
                <a:gd name="T11" fmla="*/ 240 h 386"/>
                <a:gd name="T12" fmla="*/ 253 w 394"/>
                <a:gd name="T13" fmla="*/ 22 h 386"/>
                <a:gd name="T14" fmla="*/ 312 w 394"/>
                <a:gd name="T15" fmla="*/ 36 h 386"/>
                <a:gd name="T16" fmla="*/ 361 w 394"/>
                <a:gd name="T17" fmla="*/ 100 h 386"/>
                <a:gd name="T18" fmla="*/ 346 w 394"/>
                <a:gd name="T19" fmla="*/ 146 h 386"/>
                <a:gd name="T20" fmla="*/ 141 w 394"/>
                <a:gd name="T21" fmla="*/ 364 h 386"/>
                <a:gd name="T22" fmla="*/ 81 w 394"/>
                <a:gd name="T23" fmla="*/ 349 h 386"/>
                <a:gd name="T24" fmla="*/ 33 w 394"/>
                <a:gd name="T25" fmla="*/ 285 h 386"/>
                <a:gd name="T26" fmla="*/ 48 w 394"/>
                <a:gd name="T27" fmla="*/ 24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4" h="386">
                  <a:moveTo>
                    <a:pt x="293" y="0"/>
                  </a:moveTo>
                  <a:cubicBezTo>
                    <a:pt x="155" y="30"/>
                    <a:pt x="138" y="221"/>
                    <a:pt x="0" y="251"/>
                  </a:cubicBezTo>
                  <a:cubicBezTo>
                    <a:pt x="33" y="296"/>
                    <a:pt x="67" y="341"/>
                    <a:pt x="101" y="386"/>
                  </a:cubicBezTo>
                  <a:cubicBezTo>
                    <a:pt x="239" y="356"/>
                    <a:pt x="256" y="164"/>
                    <a:pt x="394" y="134"/>
                  </a:cubicBezTo>
                  <a:cubicBezTo>
                    <a:pt x="361" y="89"/>
                    <a:pt x="327" y="45"/>
                    <a:pt x="293" y="0"/>
                  </a:cubicBezTo>
                  <a:close/>
                  <a:moveTo>
                    <a:pt x="48" y="240"/>
                  </a:moveTo>
                  <a:cubicBezTo>
                    <a:pt x="134" y="192"/>
                    <a:pt x="166" y="71"/>
                    <a:pt x="253" y="22"/>
                  </a:cubicBezTo>
                  <a:cubicBezTo>
                    <a:pt x="267" y="37"/>
                    <a:pt x="291" y="41"/>
                    <a:pt x="312" y="36"/>
                  </a:cubicBezTo>
                  <a:cubicBezTo>
                    <a:pt x="328" y="58"/>
                    <a:pt x="344" y="79"/>
                    <a:pt x="361" y="100"/>
                  </a:cubicBezTo>
                  <a:cubicBezTo>
                    <a:pt x="340" y="107"/>
                    <a:pt x="335" y="129"/>
                    <a:pt x="346" y="146"/>
                  </a:cubicBezTo>
                  <a:cubicBezTo>
                    <a:pt x="259" y="195"/>
                    <a:pt x="227" y="316"/>
                    <a:pt x="141" y="364"/>
                  </a:cubicBezTo>
                  <a:cubicBezTo>
                    <a:pt x="127" y="348"/>
                    <a:pt x="103" y="344"/>
                    <a:pt x="81" y="349"/>
                  </a:cubicBezTo>
                  <a:cubicBezTo>
                    <a:pt x="65" y="327"/>
                    <a:pt x="49" y="306"/>
                    <a:pt x="33" y="285"/>
                  </a:cubicBezTo>
                  <a:cubicBezTo>
                    <a:pt x="53" y="278"/>
                    <a:pt x="58" y="257"/>
                    <a:pt x="48" y="24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7" name="Freeform 27"/>
            <p:cNvSpPr>
              <a:spLocks noEditPoints="1"/>
            </p:cNvSpPr>
            <p:nvPr/>
          </p:nvSpPr>
          <p:spPr bwMode="auto">
            <a:xfrm>
              <a:off x="1961" y="953"/>
              <a:ext cx="619" cy="564"/>
            </a:xfrm>
            <a:custGeom>
              <a:avLst/>
              <a:gdLst>
                <a:gd name="T0" fmla="*/ 0 w 472"/>
                <a:gd name="T1" fmla="*/ 259 h 430"/>
                <a:gd name="T2" fmla="*/ 13 w 472"/>
                <a:gd name="T3" fmla="*/ 277 h 430"/>
                <a:gd name="T4" fmla="*/ 114 w 472"/>
                <a:gd name="T5" fmla="*/ 412 h 430"/>
                <a:gd name="T6" fmla="*/ 128 w 472"/>
                <a:gd name="T7" fmla="*/ 430 h 430"/>
                <a:gd name="T8" fmla="*/ 153 w 472"/>
                <a:gd name="T9" fmla="*/ 426 h 430"/>
                <a:gd name="T10" fmla="*/ 447 w 472"/>
                <a:gd name="T11" fmla="*/ 174 h 430"/>
                <a:gd name="T12" fmla="*/ 472 w 472"/>
                <a:gd name="T13" fmla="*/ 171 h 430"/>
                <a:gd name="T14" fmla="*/ 459 w 472"/>
                <a:gd name="T15" fmla="*/ 153 h 430"/>
                <a:gd name="T16" fmla="*/ 358 w 472"/>
                <a:gd name="T17" fmla="*/ 18 h 430"/>
                <a:gd name="T18" fmla="*/ 344 w 472"/>
                <a:gd name="T19" fmla="*/ 0 h 430"/>
                <a:gd name="T20" fmla="*/ 319 w 472"/>
                <a:gd name="T21" fmla="*/ 4 h 430"/>
                <a:gd name="T22" fmla="*/ 25 w 472"/>
                <a:gd name="T23" fmla="*/ 255 h 430"/>
                <a:gd name="T24" fmla="*/ 0 w 472"/>
                <a:gd name="T25" fmla="*/ 259 h 430"/>
                <a:gd name="T26" fmla="*/ 39 w 472"/>
                <a:gd name="T27" fmla="*/ 273 h 430"/>
                <a:gd name="T28" fmla="*/ 332 w 472"/>
                <a:gd name="T29" fmla="*/ 22 h 430"/>
                <a:gd name="T30" fmla="*/ 433 w 472"/>
                <a:gd name="T31" fmla="*/ 156 h 430"/>
                <a:gd name="T32" fmla="*/ 140 w 472"/>
                <a:gd name="T33" fmla="*/ 408 h 430"/>
                <a:gd name="T34" fmla="*/ 39 w 472"/>
                <a:gd name="T35" fmla="*/ 273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2" h="430">
                  <a:moveTo>
                    <a:pt x="0" y="259"/>
                  </a:moveTo>
                  <a:cubicBezTo>
                    <a:pt x="4" y="265"/>
                    <a:pt x="9" y="271"/>
                    <a:pt x="13" y="277"/>
                  </a:cubicBezTo>
                  <a:cubicBezTo>
                    <a:pt x="47" y="322"/>
                    <a:pt x="81" y="367"/>
                    <a:pt x="114" y="412"/>
                  </a:cubicBezTo>
                  <a:cubicBezTo>
                    <a:pt x="119" y="418"/>
                    <a:pt x="123" y="424"/>
                    <a:pt x="128" y="430"/>
                  </a:cubicBezTo>
                  <a:cubicBezTo>
                    <a:pt x="137" y="429"/>
                    <a:pt x="145" y="428"/>
                    <a:pt x="153" y="426"/>
                  </a:cubicBezTo>
                  <a:cubicBezTo>
                    <a:pt x="292" y="396"/>
                    <a:pt x="308" y="204"/>
                    <a:pt x="447" y="174"/>
                  </a:cubicBezTo>
                  <a:cubicBezTo>
                    <a:pt x="455" y="173"/>
                    <a:pt x="463" y="171"/>
                    <a:pt x="472" y="171"/>
                  </a:cubicBezTo>
                  <a:cubicBezTo>
                    <a:pt x="468" y="165"/>
                    <a:pt x="463" y="159"/>
                    <a:pt x="459" y="153"/>
                  </a:cubicBezTo>
                  <a:cubicBezTo>
                    <a:pt x="425" y="108"/>
                    <a:pt x="391" y="63"/>
                    <a:pt x="358" y="18"/>
                  </a:cubicBezTo>
                  <a:cubicBezTo>
                    <a:pt x="353" y="12"/>
                    <a:pt x="349" y="6"/>
                    <a:pt x="344" y="0"/>
                  </a:cubicBezTo>
                  <a:cubicBezTo>
                    <a:pt x="335" y="1"/>
                    <a:pt x="327" y="2"/>
                    <a:pt x="319" y="4"/>
                  </a:cubicBezTo>
                  <a:cubicBezTo>
                    <a:pt x="180" y="34"/>
                    <a:pt x="164" y="226"/>
                    <a:pt x="25" y="255"/>
                  </a:cubicBezTo>
                  <a:cubicBezTo>
                    <a:pt x="17" y="257"/>
                    <a:pt x="9" y="258"/>
                    <a:pt x="0" y="259"/>
                  </a:cubicBezTo>
                  <a:close/>
                  <a:moveTo>
                    <a:pt x="39" y="273"/>
                  </a:moveTo>
                  <a:cubicBezTo>
                    <a:pt x="177" y="243"/>
                    <a:pt x="194" y="52"/>
                    <a:pt x="332" y="22"/>
                  </a:cubicBezTo>
                  <a:cubicBezTo>
                    <a:pt x="366" y="67"/>
                    <a:pt x="400" y="111"/>
                    <a:pt x="433" y="156"/>
                  </a:cubicBezTo>
                  <a:cubicBezTo>
                    <a:pt x="295" y="186"/>
                    <a:pt x="278" y="378"/>
                    <a:pt x="140" y="408"/>
                  </a:cubicBezTo>
                  <a:cubicBezTo>
                    <a:pt x="106" y="363"/>
                    <a:pt x="72" y="318"/>
                    <a:pt x="39" y="273"/>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8" name="Freeform 28"/>
            <p:cNvSpPr>
              <a:spLocks/>
            </p:cNvSpPr>
            <p:nvPr/>
          </p:nvSpPr>
          <p:spPr bwMode="auto">
            <a:xfrm>
              <a:off x="2193" y="1130"/>
              <a:ext cx="155" cy="209"/>
            </a:xfrm>
            <a:custGeom>
              <a:avLst/>
              <a:gdLst>
                <a:gd name="T0" fmla="*/ 86 w 118"/>
                <a:gd name="T1" fmla="*/ 116 h 159"/>
                <a:gd name="T2" fmla="*/ 15 w 118"/>
                <a:gd name="T3" fmla="*/ 139 h 159"/>
                <a:gd name="T4" fmla="*/ 32 w 118"/>
                <a:gd name="T5" fmla="*/ 43 h 159"/>
                <a:gd name="T6" fmla="*/ 103 w 118"/>
                <a:gd name="T7" fmla="*/ 21 h 159"/>
                <a:gd name="T8" fmla="*/ 86 w 118"/>
                <a:gd name="T9" fmla="*/ 116 h 159"/>
              </a:gdLst>
              <a:ahLst/>
              <a:cxnLst>
                <a:cxn ang="0">
                  <a:pos x="T0" y="T1"/>
                </a:cxn>
                <a:cxn ang="0">
                  <a:pos x="T2" y="T3"/>
                </a:cxn>
                <a:cxn ang="0">
                  <a:pos x="T4" y="T5"/>
                </a:cxn>
                <a:cxn ang="0">
                  <a:pos x="T6" y="T7"/>
                </a:cxn>
                <a:cxn ang="0">
                  <a:pos x="T8" y="T9"/>
                </a:cxn>
              </a:cxnLst>
              <a:rect l="0" t="0" r="r" b="b"/>
              <a:pathLst>
                <a:path w="118" h="159">
                  <a:moveTo>
                    <a:pt x="86" y="116"/>
                  </a:moveTo>
                  <a:cubicBezTo>
                    <a:pt x="63" y="151"/>
                    <a:pt x="30" y="159"/>
                    <a:pt x="15" y="139"/>
                  </a:cubicBezTo>
                  <a:cubicBezTo>
                    <a:pt x="0" y="119"/>
                    <a:pt x="8" y="78"/>
                    <a:pt x="32" y="43"/>
                  </a:cubicBezTo>
                  <a:cubicBezTo>
                    <a:pt x="55" y="9"/>
                    <a:pt x="88" y="0"/>
                    <a:pt x="103" y="21"/>
                  </a:cubicBezTo>
                  <a:cubicBezTo>
                    <a:pt x="118" y="41"/>
                    <a:pt x="110" y="82"/>
                    <a:pt x="86" y="1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29" name="Freeform 29"/>
            <p:cNvSpPr>
              <a:spLocks/>
            </p:cNvSpPr>
            <p:nvPr/>
          </p:nvSpPr>
          <p:spPr bwMode="auto">
            <a:xfrm>
              <a:off x="2315" y="1234"/>
              <a:ext cx="406" cy="291"/>
            </a:xfrm>
            <a:custGeom>
              <a:avLst/>
              <a:gdLst>
                <a:gd name="T0" fmla="*/ 1 w 309"/>
                <a:gd name="T1" fmla="*/ 115 h 222"/>
                <a:gd name="T2" fmla="*/ 133 w 309"/>
                <a:gd name="T3" fmla="*/ 31 h 222"/>
                <a:gd name="T4" fmla="*/ 255 w 309"/>
                <a:gd name="T5" fmla="*/ 180 h 222"/>
                <a:gd name="T6" fmla="*/ 170 w 309"/>
                <a:gd name="T7" fmla="*/ 144 h 222"/>
                <a:gd name="T8" fmla="*/ 145 w 309"/>
                <a:gd name="T9" fmla="*/ 206 h 222"/>
                <a:gd name="T10" fmla="*/ 84 w 309"/>
                <a:gd name="T11" fmla="*/ 144 h 222"/>
                <a:gd name="T12" fmla="*/ 43 w 309"/>
                <a:gd name="T13" fmla="*/ 185 h 222"/>
                <a:gd name="T14" fmla="*/ 1 w 309"/>
                <a:gd name="T15" fmla="*/ 115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22">
                  <a:moveTo>
                    <a:pt x="1" y="115"/>
                  </a:moveTo>
                  <a:cubicBezTo>
                    <a:pt x="3" y="79"/>
                    <a:pt x="51" y="0"/>
                    <a:pt x="133" y="31"/>
                  </a:cubicBezTo>
                  <a:cubicBezTo>
                    <a:pt x="215" y="61"/>
                    <a:pt x="309" y="137"/>
                    <a:pt x="255" y="180"/>
                  </a:cubicBezTo>
                  <a:cubicBezTo>
                    <a:pt x="201" y="222"/>
                    <a:pt x="170" y="144"/>
                    <a:pt x="170" y="144"/>
                  </a:cubicBezTo>
                  <a:cubicBezTo>
                    <a:pt x="170" y="144"/>
                    <a:pt x="193" y="198"/>
                    <a:pt x="145" y="206"/>
                  </a:cubicBezTo>
                  <a:cubicBezTo>
                    <a:pt x="97" y="213"/>
                    <a:pt x="84" y="144"/>
                    <a:pt x="84" y="144"/>
                  </a:cubicBezTo>
                  <a:cubicBezTo>
                    <a:pt x="84" y="144"/>
                    <a:pt x="86" y="199"/>
                    <a:pt x="43" y="185"/>
                  </a:cubicBezTo>
                  <a:cubicBezTo>
                    <a:pt x="0" y="171"/>
                    <a:pt x="1" y="115"/>
                    <a:pt x="1" y="115"/>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0" name="Freeform 30"/>
            <p:cNvSpPr>
              <a:spLocks/>
            </p:cNvSpPr>
            <p:nvPr/>
          </p:nvSpPr>
          <p:spPr bwMode="auto">
            <a:xfrm>
              <a:off x="1899" y="865"/>
              <a:ext cx="352" cy="352"/>
            </a:xfrm>
            <a:custGeom>
              <a:avLst/>
              <a:gdLst>
                <a:gd name="T0" fmla="*/ 207 w 268"/>
                <a:gd name="T1" fmla="*/ 233 h 268"/>
                <a:gd name="T2" fmla="*/ 195 w 268"/>
                <a:gd name="T3" fmla="*/ 77 h 268"/>
                <a:gd name="T4" fmla="*/ 2 w 268"/>
                <a:gd name="T5" fmla="*/ 69 h 268"/>
                <a:gd name="T6" fmla="*/ 82 w 268"/>
                <a:gd name="T7" fmla="*/ 115 h 268"/>
                <a:gd name="T8" fmla="*/ 48 w 268"/>
                <a:gd name="T9" fmla="*/ 173 h 268"/>
                <a:gd name="T10" fmla="*/ 134 w 268"/>
                <a:gd name="T11" fmla="*/ 184 h 268"/>
                <a:gd name="T12" fmla="*/ 126 w 268"/>
                <a:gd name="T13" fmla="*/ 242 h 268"/>
                <a:gd name="T14" fmla="*/ 207 w 268"/>
                <a:gd name="T15" fmla="*/ 233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268">
                  <a:moveTo>
                    <a:pt x="207" y="233"/>
                  </a:moveTo>
                  <a:cubicBezTo>
                    <a:pt x="234" y="210"/>
                    <a:pt x="268" y="124"/>
                    <a:pt x="195" y="77"/>
                  </a:cubicBezTo>
                  <a:cubicBezTo>
                    <a:pt x="121" y="30"/>
                    <a:pt x="4" y="0"/>
                    <a:pt x="2" y="69"/>
                  </a:cubicBezTo>
                  <a:cubicBezTo>
                    <a:pt x="0" y="138"/>
                    <a:pt x="82" y="115"/>
                    <a:pt x="82" y="115"/>
                  </a:cubicBezTo>
                  <a:cubicBezTo>
                    <a:pt x="82" y="115"/>
                    <a:pt x="25" y="130"/>
                    <a:pt x="48" y="173"/>
                  </a:cubicBezTo>
                  <a:cubicBezTo>
                    <a:pt x="71" y="215"/>
                    <a:pt x="134" y="184"/>
                    <a:pt x="134" y="184"/>
                  </a:cubicBezTo>
                  <a:cubicBezTo>
                    <a:pt x="134" y="184"/>
                    <a:pt x="89" y="216"/>
                    <a:pt x="126" y="242"/>
                  </a:cubicBezTo>
                  <a:cubicBezTo>
                    <a:pt x="162" y="268"/>
                    <a:pt x="207" y="233"/>
                    <a:pt x="207" y="233"/>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1" name="Freeform 31"/>
            <p:cNvSpPr>
              <a:spLocks noEditPoints="1"/>
            </p:cNvSpPr>
            <p:nvPr/>
          </p:nvSpPr>
          <p:spPr bwMode="auto">
            <a:xfrm>
              <a:off x="2479" y="1533"/>
              <a:ext cx="233" cy="118"/>
            </a:xfrm>
            <a:custGeom>
              <a:avLst/>
              <a:gdLst>
                <a:gd name="T0" fmla="*/ 48 w 177"/>
                <a:gd name="T1" fmla="*/ 90 h 90"/>
                <a:gd name="T2" fmla="*/ 32 w 177"/>
                <a:gd name="T3" fmla="*/ 89 h 90"/>
                <a:gd name="T4" fmla="*/ 33 w 177"/>
                <a:gd name="T5" fmla="*/ 81 h 90"/>
                <a:gd name="T6" fmla="*/ 48 w 177"/>
                <a:gd name="T7" fmla="*/ 82 h 90"/>
                <a:gd name="T8" fmla="*/ 48 w 177"/>
                <a:gd name="T9" fmla="*/ 90 h 90"/>
                <a:gd name="T10" fmla="*/ 65 w 177"/>
                <a:gd name="T11" fmla="*/ 89 h 90"/>
                <a:gd name="T12" fmla="*/ 64 w 177"/>
                <a:gd name="T13" fmla="*/ 81 h 90"/>
                <a:gd name="T14" fmla="*/ 79 w 177"/>
                <a:gd name="T15" fmla="*/ 78 h 90"/>
                <a:gd name="T16" fmla="*/ 81 w 177"/>
                <a:gd name="T17" fmla="*/ 86 h 90"/>
                <a:gd name="T18" fmla="*/ 65 w 177"/>
                <a:gd name="T19" fmla="*/ 89 h 90"/>
                <a:gd name="T20" fmla="*/ 16 w 177"/>
                <a:gd name="T21" fmla="*/ 85 h 90"/>
                <a:gd name="T22" fmla="*/ 0 w 177"/>
                <a:gd name="T23" fmla="*/ 79 h 90"/>
                <a:gd name="T24" fmla="*/ 4 w 177"/>
                <a:gd name="T25" fmla="*/ 72 h 90"/>
                <a:gd name="T26" fmla="*/ 18 w 177"/>
                <a:gd name="T27" fmla="*/ 78 h 90"/>
                <a:gd name="T28" fmla="*/ 16 w 177"/>
                <a:gd name="T29" fmla="*/ 85 h 90"/>
                <a:gd name="T30" fmla="*/ 97 w 177"/>
                <a:gd name="T31" fmla="*/ 81 h 90"/>
                <a:gd name="T32" fmla="*/ 94 w 177"/>
                <a:gd name="T33" fmla="*/ 73 h 90"/>
                <a:gd name="T34" fmla="*/ 94 w 177"/>
                <a:gd name="T35" fmla="*/ 73 h 90"/>
                <a:gd name="T36" fmla="*/ 108 w 177"/>
                <a:gd name="T37" fmla="*/ 67 h 90"/>
                <a:gd name="T38" fmla="*/ 112 w 177"/>
                <a:gd name="T39" fmla="*/ 74 h 90"/>
                <a:gd name="T40" fmla="*/ 97 w 177"/>
                <a:gd name="T41" fmla="*/ 81 h 90"/>
                <a:gd name="T42" fmla="*/ 126 w 177"/>
                <a:gd name="T43" fmla="*/ 66 h 90"/>
                <a:gd name="T44" fmla="*/ 121 w 177"/>
                <a:gd name="T45" fmla="*/ 60 h 90"/>
                <a:gd name="T46" fmla="*/ 134 w 177"/>
                <a:gd name="T47" fmla="*/ 50 h 90"/>
                <a:gd name="T48" fmla="*/ 139 w 177"/>
                <a:gd name="T49" fmla="*/ 56 h 90"/>
                <a:gd name="T50" fmla="*/ 126 w 177"/>
                <a:gd name="T51" fmla="*/ 66 h 90"/>
                <a:gd name="T52" fmla="*/ 151 w 177"/>
                <a:gd name="T53" fmla="*/ 45 h 90"/>
                <a:gd name="T54" fmla="*/ 145 w 177"/>
                <a:gd name="T55" fmla="*/ 39 h 90"/>
                <a:gd name="T56" fmla="*/ 155 w 177"/>
                <a:gd name="T57" fmla="*/ 27 h 90"/>
                <a:gd name="T58" fmla="*/ 161 w 177"/>
                <a:gd name="T59" fmla="*/ 32 h 90"/>
                <a:gd name="T60" fmla="*/ 151 w 177"/>
                <a:gd name="T61" fmla="*/ 45 h 90"/>
                <a:gd name="T62" fmla="*/ 170 w 177"/>
                <a:gd name="T63" fmla="*/ 18 h 90"/>
                <a:gd name="T64" fmla="*/ 163 w 177"/>
                <a:gd name="T65" fmla="*/ 14 h 90"/>
                <a:gd name="T66" fmla="*/ 169 w 177"/>
                <a:gd name="T67" fmla="*/ 0 h 90"/>
                <a:gd name="T68" fmla="*/ 177 w 177"/>
                <a:gd name="T69" fmla="*/ 2 h 90"/>
                <a:gd name="T70" fmla="*/ 170 w 177"/>
                <a:gd name="T71"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7" h="90">
                  <a:moveTo>
                    <a:pt x="48" y="90"/>
                  </a:moveTo>
                  <a:cubicBezTo>
                    <a:pt x="43" y="90"/>
                    <a:pt x="37" y="90"/>
                    <a:pt x="32" y="89"/>
                  </a:cubicBezTo>
                  <a:cubicBezTo>
                    <a:pt x="33" y="81"/>
                    <a:pt x="33" y="81"/>
                    <a:pt x="33" y="81"/>
                  </a:cubicBezTo>
                  <a:cubicBezTo>
                    <a:pt x="38" y="82"/>
                    <a:pt x="43" y="82"/>
                    <a:pt x="48" y="82"/>
                  </a:cubicBezTo>
                  <a:lnTo>
                    <a:pt x="48" y="90"/>
                  </a:lnTo>
                  <a:close/>
                  <a:moveTo>
                    <a:pt x="65" y="89"/>
                  </a:moveTo>
                  <a:cubicBezTo>
                    <a:pt x="64" y="81"/>
                    <a:pt x="64" y="81"/>
                    <a:pt x="64" y="81"/>
                  </a:cubicBezTo>
                  <a:cubicBezTo>
                    <a:pt x="69" y="80"/>
                    <a:pt x="74" y="79"/>
                    <a:pt x="79" y="78"/>
                  </a:cubicBezTo>
                  <a:cubicBezTo>
                    <a:pt x="81" y="86"/>
                    <a:pt x="81" y="86"/>
                    <a:pt x="81" y="86"/>
                  </a:cubicBezTo>
                  <a:cubicBezTo>
                    <a:pt x="75" y="87"/>
                    <a:pt x="70" y="88"/>
                    <a:pt x="65" y="89"/>
                  </a:cubicBezTo>
                  <a:close/>
                  <a:moveTo>
                    <a:pt x="16" y="85"/>
                  </a:moveTo>
                  <a:cubicBezTo>
                    <a:pt x="10" y="83"/>
                    <a:pt x="5" y="81"/>
                    <a:pt x="0" y="79"/>
                  </a:cubicBezTo>
                  <a:cubicBezTo>
                    <a:pt x="4" y="72"/>
                    <a:pt x="4" y="72"/>
                    <a:pt x="4" y="72"/>
                  </a:cubicBezTo>
                  <a:cubicBezTo>
                    <a:pt x="7" y="73"/>
                    <a:pt x="12" y="76"/>
                    <a:pt x="18" y="78"/>
                  </a:cubicBezTo>
                  <a:lnTo>
                    <a:pt x="16" y="85"/>
                  </a:lnTo>
                  <a:close/>
                  <a:moveTo>
                    <a:pt x="97" y="81"/>
                  </a:moveTo>
                  <a:cubicBezTo>
                    <a:pt x="94" y="73"/>
                    <a:pt x="94" y="73"/>
                    <a:pt x="94" y="73"/>
                  </a:cubicBezTo>
                  <a:cubicBezTo>
                    <a:pt x="94" y="73"/>
                    <a:pt x="94" y="73"/>
                    <a:pt x="94" y="73"/>
                  </a:cubicBezTo>
                  <a:cubicBezTo>
                    <a:pt x="99" y="71"/>
                    <a:pt x="104" y="69"/>
                    <a:pt x="108" y="67"/>
                  </a:cubicBezTo>
                  <a:cubicBezTo>
                    <a:pt x="112" y="74"/>
                    <a:pt x="112" y="74"/>
                    <a:pt x="112" y="74"/>
                  </a:cubicBezTo>
                  <a:cubicBezTo>
                    <a:pt x="107" y="77"/>
                    <a:pt x="102" y="79"/>
                    <a:pt x="97" y="81"/>
                  </a:cubicBezTo>
                  <a:close/>
                  <a:moveTo>
                    <a:pt x="126" y="66"/>
                  </a:moveTo>
                  <a:cubicBezTo>
                    <a:pt x="121" y="60"/>
                    <a:pt x="121" y="60"/>
                    <a:pt x="121" y="60"/>
                  </a:cubicBezTo>
                  <a:cubicBezTo>
                    <a:pt x="126" y="57"/>
                    <a:pt x="130" y="54"/>
                    <a:pt x="134" y="50"/>
                  </a:cubicBezTo>
                  <a:cubicBezTo>
                    <a:pt x="139" y="56"/>
                    <a:pt x="139" y="56"/>
                    <a:pt x="139" y="56"/>
                  </a:cubicBezTo>
                  <a:cubicBezTo>
                    <a:pt x="135" y="60"/>
                    <a:pt x="130" y="63"/>
                    <a:pt x="126" y="66"/>
                  </a:cubicBezTo>
                  <a:close/>
                  <a:moveTo>
                    <a:pt x="151" y="45"/>
                  </a:moveTo>
                  <a:cubicBezTo>
                    <a:pt x="145" y="39"/>
                    <a:pt x="145" y="39"/>
                    <a:pt x="145" y="39"/>
                  </a:cubicBezTo>
                  <a:cubicBezTo>
                    <a:pt x="148" y="36"/>
                    <a:pt x="152" y="32"/>
                    <a:pt x="155" y="27"/>
                  </a:cubicBezTo>
                  <a:cubicBezTo>
                    <a:pt x="161" y="32"/>
                    <a:pt x="161" y="32"/>
                    <a:pt x="161" y="32"/>
                  </a:cubicBezTo>
                  <a:cubicBezTo>
                    <a:pt x="158" y="36"/>
                    <a:pt x="155" y="41"/>
                    <a:pt x="151" y="45"/>
                  </a:cubicBezTo>
                  <a:close/>
                  <a:moveTo>
                    <a:pt x="170" y="18"/>
                  </a:moveTo>
                  <a:cubicBezTo>
                    <a:pt x="163" y="14"/>
                    <a:pt x="163" y="14"/>
                    <a:pt x="163" y="14"/>
                  </a:cubicBezTo>
                  <a:cubicBezTo>
                    <a:pt x="167" y="6"/>
                    <a:pt x="169" y="0"/>
                    <a:pt x="169" y="0"/>
                  </a:cubicBezTo>
                  <a:cubicBezTo>
                    <a:pt x="177" y="2"/>
                    <a:pt x="177" y="2"/>
                    <a:pt x="177" y="2"/>
                  </a:cubicBezTo>
                  <a:cubicBezTo>
                    <a:pt x="177" y="3"/>
                    <a:pt x="175" y="9"/>
                    <a:pt x="170" y="18"/>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2" name="Freeform 32"/>
            <p:cNvSpPr>
              <a:spLocks noEditPoints="1"/>
            </p:cNvSpPr>
            <p:nvPr/>
          </p:nvSpPr>
          <p:spPr bwMode="auto">
            <a:xfrm>
              <a:off x="2453" y="1520"/>
              <a:ext cx="175" cy="63"/>
            </a:xfrm>
            <a:custGeom>
              <a:avLst/>
              <a:gdLst>
                <a:gd name="T0" fmla="*/ 47 w 133"/>
                <a:gd name="T1" fmla="*/ 48 h 48"/>
                <a:gd name="T2" fmla="*/ 31 w 133"/>
                <a:gd name="T3" fmla="*/ 46 h 48"/>
                <a:gd name="T4" fmla="*/ 32 w 133"/>
                <a:gd name="T5" fmla="*/ 38 h 48"/>
                <a:gd name="T6" fmla="*/ 47 w 133"/>
                <a:gd name="T7" fmla="*/ 40 h 48"/>
                <a:gd name="T8" fmla="*/ 47 w 133"/>
                <a:gd name="T9" fmla="*/ 48 h 48"/>
                <a:gd name="T10" fmla="*/ 64 w 133"/>
                <a:gd name="T11" fmla="*/ 47 h 48"/>
                <a:gd name="T12" fmla="*/ 63 w 133"/>
                <a:gd name="T13" fmla="*/ 39 h 48"/>
                <a:gd name="T14" fmla="*/ 65 w 133"/>
                <a:gd name="T15" fmla="*/ 39 h 48"/>
                <a:gd name="T16" fmla="*/ 78 w 133"/>
                <a:gd name="T17" fmla="*/ 36 h 48"/>
                <a:gd name="T18" fmla="*/ 80 w 133"/>
                <a:gd name="T19" fmla="*/ 44 h 48"/>
                <a:gd name="T20" fmla="*/ 66 w 133"/>
                <a:gd name="T21" fmla="*/ 47 h 48"/>
                <a:gd name="T22" fmla="*/ 64 w 133"/>
                <a:gd name="T23" fmla="*/ 47 h 48"/>
                <a:gd name="T24" fmla="*/ 15 w 133"/>
                <a:gd name="T25" fmla="*/ 41 h 48"/>
                <a:gd name="T26" fmla="*/ 0 w 133"/>
                <a:gd name="T27" fmla="*/ 32 h 48"/>
                <a:gd name="T28" fmla="*/ 5 w 133"/>
                <a:gd name="T29" fmla="*/ 25 h 48"/>
                <a:gd name="T30" fmla="*/ 18 w 133"/>
                <a:gd name="T31" fmla="*/ 33 h 48"/>
                <a:gd name="T32" fmla="*/ 15 w 133"/>
                <a:gd name="T33" fmla="*/ 41 h 48"/>
                <a:gd name="T34" fmla="*/ 96 w 133"/>
                <a:gd name="T35" fmla="*/ 37 h 48"/>
                <a:gd name="T36" fmla="*/ 92 w 133"/>
                <a:gd name="T37" fmla="*/ 30 h 48"/>
                <a:gd name="T38" fmla="*/ 105 w 133"/>
                <a:gd name="T39" fmla="*/ 22 h 48"/>
                <a:gd name="T40" fmla="*/ 110 w 133"/>
                <a:gd name="T41" fmla="*/ 29 h 48"/>
                <a:gd name="T42" fmla="*/ 96 w 133"/>
                <a:gd name="T43" fmla="*/ 37 h 48"/>
                <a:gd name="T44" fmla="*/ 122 w 133"/>
                <a:gd name="T45" fmla="*/ 18 h 48"/>
                <a:gd name="T46" fmla="*/ 116 w 133"/>
                <a:gd name="T47" fmla="*/ 12 h 48"/>
                <a:gd name="T48" fmla="*/ 126 w 133"/>
                <a:gd name="T49" fmla="*/ 0 h 48"/>
                <a:gd name="T50" fmla="*/ 133 w 133"/>
                <a:gd name="T51" fmla="*/ 4 h 48"/>
                <a:gd name="T52" fmla="*/ 122 w 133"/>
                <a:gd name="T53"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48">
                  <a:moveTo>
                    <a:pt x="47" y="48"/>
                  </a:moveTo>
                  <a:cubicBezTo>
                    <a:pt x="42" y="48"/>
                    <a:pt x="36" y="47"/>
                    <a:pt x="31" y="46"/>
                  </a:cubicBezTo>
                  <a:cubicBezTo>
                    <a:pt x="32" y="38"/>
                    <a:pt x="32" y="38"/>
                    <a:pt x="32" y="38"/>
                  </a:cubicBezTo>
                  <a:cubicBezTo>
                    <a:pt x="37" y="39"/>
                    <a:pt x="42" y="40"/>
                    <a:pt x="47" y="40"/>
                  </a:cubicBezTo>
                  <a:lnTo>
                    <a:pt x="47" y="48"/>
                  </a:lnTo>
                  <a:close/>
                  <a:moveTo>
                    <a:pt x="64" y="47"/>
                  </a:moveTo>
                  <a:cubicBezTo>
                    <a:pt x="63" y="39"/>
                    <a:pt x="63" y="39"/>
                    <a:pt x="63" y="39"/>
                  </a:cubicBezTo>
                  <a:cubicBezTo>
                    <a:pt x="63" y="39"/>
                    <a:pt x="64" y="39"/>
                    <a:pt x="65" y="39"/>
                  </a:cubicBezTo>
                  <a:cubicBezTo>
                    <a:pt x="69" y="38"/>
                    <a:pt x="74" y="37"/>
                    <a:pt x="78" y="36"/>
                  </a:cubicBezTo>
                  <a:cubicBezTo>
                    <a:pt x="80" y="44"/>
                    <a:pt x="80" y="44"/>
                    <a:pt x="80" y="44"/>
                  </a:cubicBezTo>
                  <a:cubicBezTo>
                    <a:pt x="76" y="45"/>
                    <a:pt x="71" y="46"/>
                    <a:pt x="66" y="47"/>
                  </a:cubicBezTo>
                  <a:cubicBezTo>
                    <a:pt x="65" y="47"/>
                    <a:pt x="65" y="47"/>
                    <a:pt x="64" y="47"/>
                  </a:cubicBezTo>
                  <a:close/>
                  <a:moveTo>
                    <a:pt x="15" y="41"/>
                  </a:moveTo>
                  <a:cubicBezTo>
                    <a:pt x="8" y="38"/>
                    <a:pt x="3" y="34"/>
                    <a:pt x="0" y="32"/>
                  </a:cubicBezTo>
                  <a:cubicBezTo>
                    <a:pt x="5" y="25"/>
                    <a:pt x="5" y="25"/>
                    <a:pt x="5" y="25"/>
                  </a:cubicBezTo>
                  <a:cubicBezTo>
                    <a:pt x="8" y="28"/>
                    <a:pt x="12" y="31"/>
                    <a:pt x="18" y="33"/>
                  </a:cubicBezTo>
                  <a:lnTo>
                    <a:pt x="15" y="41"/>
                  </a:lnTo>
                  <a:close/>
                  <a:moveTo>
                    <a:pt x="96" y="37"/>
                  </a:moveTo>
                  <a:cubicBezTo>
                    <a:pt x="92" y="30"/>
                    <a:pt x="92" y="30"/>
                    <a:pt x="92" y="30"/>
                  </a:cubicBezTo>
                  <a:cubicBezTo>
                    <a:pt x="97" y="28"/>
                    <a:pt x="101" y="25"/>
                    <a:pt x="105" y="22"/>
                  </a:cubicBezTo>
                  <a:cubicBezTo>
                    <a:pt x="110" y="29"/>
                    <a:pt x="110" y="29"/>
                    <a:pt x="110" y="29"/>
                  </a:cubicBezTo>
                  <a:cubicBezTo>
                    <a:pt x="105" y="32"/>
                    <a:pt x="101" y="35"/>
                    <a:pt x="96" y="37"/>
                  </a:cubicBezTo>
                  <a:close/>
                  <a:moveTo>
                    <a:pt x="122" y="18"/>
                  </a:moveTo>
                  <a:cubicBezTo>
                    <a:pt x="116" y="12"/>
                    <a:pt x="116" y="12"/>
                    <a:pt x="116" y="12"/>
                  </a:cubicBezTo>
                  <a:cubicBezTo>
                    <a:pt x="123" y="6"/>
                    <a:pt x="126" y="0"/>
                    <a:pt x="126" y="0"/>
                  </a:cubicBezTo>
                  <a:cubicBezTo>
                    <a:pt x="133" y="4"/>
                    <a:pt x="133" y="4"/>
                    <a:pt x="133" y="4"/>
                  </a:cubicBezTo>
                  <a:cubicBezTo>
                    <a:pt x="132" y="4"/>
                    <a:pt x="129" y="10"/>
                    <a:pt x="122" y="18"/>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3" name="Freeform 33"/>
            <p:cNvSpPr>
              <a:spLocks noEditPoints="1"/>
            </p:cNvSpPr>
            <p:nvPr/>
          </p:nvSpPr>
          <p:spPr bwMode="auto">
            <a:xfrm>
              <a:off x="1757" y="917"/>
              <a:ext cx="104" cy="239"/>
            </a:xfrm>
            <a:custGeom>
              <a:avLst/>
              <a:gdLst>
                <a:gd name="T0" fmla="*/ 76 w 79"/>
                <a:gd name="T1" fmla="*/ 182 h 182"/>
                <a:gd name="T2" fmla="*/ 61 w 79"/>
                <a:gd name="T3" fmla="*/ 174 h 182"/>
                <a:gd name="T4" fmla="*/ 66 w 79"/>
                <a:gd name="T5" fmla="*/ 168 h 182"/>
                <a:gd name="T6" fmla="*/ 79 w 79"/>
                <a:gd name="T7" fmla="*/ 175 h 182"/>
                <a:gd name="T8" fmla="*/ 76 w 79"/>
                <a:gd name="T9" fmla="*/ 182 h 182"/>
                <a:gd name="T10" fmla="*/ 48 w 79"/>
                <a:gd name="T11" fmla="*/ 164 h 182"/>
                <a:gd name="T12" fmla="*/ 36 w 79"/>
                <a:gd name="T13" fmla="*/ 153 h 182"/>
                <a:gd name="T14" fmla="*/ 42 w 79"/>
                <a:gd name="T15" fmla="*/ 148 h 182"/>
                <a:gd name="T16" fmla="*/ 53 w 79"/>
                <a:gd name="T17" fmla="*/ 158 h 182"/>
                <a:gd name="T18" fmla="*/ 48 w 79"/>
                <a:gd name="T19" fmla="*/ 164 h 182"/>
                <a:gd name="T20" fmla="*/ 26 w 79"/>
                <a:gd name="T21" fmla="*/ 140 h 182"/>
                <a:gd name="T22" fmla="*/ 17 w 79"/>
                <a:gd name="T23" fmla="*/ 126 h 182"/>
                <a:gd name="T24" fmla="*/ 24 w 79"/>
                <a:gd name="T25" fmla="*/ 122 h 182"/>
                <a:gd name="T26" fmla="*/ 32 w 79"/>
                <a:gd name="T27" fmla="*/ 136 h 182"/>
                <a:gd name="T28" fmla="*/ 26 w 79"/>
                <a:gd name="T29" fmla="*/ 140 h 182"/>
                <a:gd name="T30" fmla="*/ 10 w 79"/>
                <a:gd name="T31" fmla="*/ 111 h 182"/>
                <a:gd name="T32" fmla="*/ 5 w 79"/>
                <a:gd name="T33" fmla="*/ 96 h 182"/>
                <a:gd name="T34" fmla="*/ 5 w 79"/>
                <a:gd name="T35" fmla="*/ 96 h 182"/>
                <a:gd name="T36" fmla="*/ 13 w 79"/>
                <a:gd name="T37" fmla="*/ 94 h 182"/>
                <a:gd name="T38" fmla="*/ 13 w 79"/>
                <a:gd name="T39" fmla="*/ 94 h 182"/>
                <a:gd name="T40" fmla="*/ 18 w 79"/>
                <a:gd name="T41" fmla="*/ 108 h 182"/>
                <a:gd name="T42" fmla="*/ 10 w 79"/>
                <a:gd name="T43" fmla="*/ 111 h 182"/>
                <a:gd name="T44" fmla="*/ 1 w 79"/>
                <a:gd name="T45" fmla="*/ 80 h 182"/>
                <a:gd name="T46" fmla="*/ 0 w 79"/>
                <a:gd name="T47" fmla="*/ 63 h 182"/>
                <a:gd name="T48" fmla="*/ 8 w 79"/>
                <a:gd name="T49" fmla="*/ 63 h 182"/>
                <a:gd name="T50" fmla="*/ 9 w 79"/>
                <a:gd name="T51" fmla="*/ 78 h 182"/>
                <a:gd name="T52" fmla="*/ 1 w 79"/>
                <a:gd name="T53" fmla="*/ 80 h 182"/>
                <a:gd name="T54" fmla="*/ 8 w 79"/>
                <a:gd name="T55" fmla="*/ 48 h 182"/>
                <a:gd name="T56" fmla="*/ 0 w 79"/>
                <a:gd name="T57" fmla="*/ 47 h 182"/>
                <a:gd name="T58" fmla="*/ 3 w 79"/>
                <a:gd name="T59" fmla="*/ 30 h 182"/>
                <a:gd name="T60" fmla="*/ 10 w 79"/>
                <a:gd name="T61" fmla="*/ 32 h 182"/>
                <a:gd name="T62" fmla="*/ 8 w 79"/>
                <a:gd name="T63" fmla="*/ 48 h 182"/>
                <a:gd name="T64" fmla="*/ 15 w 79"/>
                <a:gd name="T65" fmla="*/ 18 h 182"/>
                <a:gd name="T66" fmla="*/ 8 w 79"/>
                <a:gd name="T67" fmla="*/ 15 h 182"/>
                <a:gd name="T68" fmla="*/ 16 w 79"/>
                <a:gd name="T69" fmla="*/ 0 h 182"/>
                <a:gd name="T70" fmla="*/ 22 w 79"/>
                <a:gd name="T71" fmla="*/ 4 h 182"/>
                <a:gd name="T72" fmla="*/ 15 w 79"/>
                <a:gd name="T73" fmla="*/ 1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182">
                  <a:moveTo>
                    <a:pt x="76" y="182"/>
                  </a:moveTo>
                  <a:cubicBezTo>
                    <a:pt x="76" y="182"/>
                    <a:pt x="70" y="180"/>
                    <a:pt x="61" y="174"/>
                  </a:cubicBezTo>
                  <a:cubicBezTo>
                    <a:pt x="66" y="168"/>
                    <a:pt x="66" y="168"/>
                    <a:pt x="66" y="168"/>
                  </a:cubicBezTo>
                  <a:cubicBezTo>
                    <a:pt x="74" y="173"/>
                    <a:pt x="79" y="175"/>
                    <a:pt x="79" y="175"/>
                  </a:cubicBezTo>
                  <a:lnTo>
                    <a:pt x="76" y="182"/>
                  </a:lnTo>
                  <a:close/>
                  <a:moveTo>
                    <a:pt x="48" y="164"/>
                  </a:moveTo>
                  <a:cubicBezTo>
                    <a:pt x="44" y="161"/>
                    <a:pt x="40" y="157"/>
                    <a:pt x="36" y="153"/>
                  </a:cubicBezTo>
                  <a:cubicBezTo>
                    <a:pt x="42" y="148"/>
                    <a:pt x="42" y="148"/>
                    <a:pt x="42" y="148"/>
                  </a:cubicBezTo>
                  <a:cubicBezTo>
                    <a:pt x="46" y="151"/>
                    <a:pt x="49" y="155"/>
                    <a:pt x="53" y="158"/>
                  </a:cubicBezTo>
                  <a:lnTo>
                    <a:pt x="48" y="164"/>
                  </a:lnTo>
                  <a:close/>
                  <a:moveTo>
                    <a:pt x="26" y="140"/>
                  </a:moveTo>
                  <a:cubicBezTo>
                    <a:pt x="23" y="136"/>
                    <a:pt x="20" y="131"/>
                    <a:pt x="17" y="126"/>
                  </a:cubicBezTo>
                  <a:cubicBezTo>
                    <a:pt x="24" y="122"/>
                    <a:pt x="24" y="122"/>
                    <a:pt x="24" y="122"/>
                  </a:cubicBezTo>
                  <a:cubicBezTo>
                    <a:pt x="27" y="127"/>
                    <a:pt x="29" y="131"/>
                    <a:pt x="32" y="136"/>
                  </a:cubicBezTo>
                  <a:lnTo>
                    <a:pt x="26" y="140"/>
                  </a:lnTo>
                  <a:close/>
                  <a:moveTo>
                    <a:pt x="10" y="111"/>
                  </a:moveTo>
                  <a:cubicBezTo>
                    <a:pt x="8" y="107"/>
                    <a:pt x="7" y="102"/>
                    <a:pt x="5" y="96"/>
                  </a:cubicBezTo>
                  <a:cubicBezTo>
                    <a:pt x="5" y="96"/>
                    <a:pt x="5" y="96"/>
                    <a:pt x="5" y="96"/>
                  </a:cubicBezTo>
                  <a:cubicBezTo>
                    <a:pt x="13" y="94"/>
                    <a:pt x="13" y="94"/>
                    <a:pt x="13" y="94"/>
                  </a:cubicBezTo>
                  <a:cubicBezTo>
                    <a:pt x="13" y="94"/>
                    <a:pt x="13" y="94"/>
                    <a:pt x="13" y="94"/>
                  </a:cubicBezTo>
                  <a:cubicBezTo>
                    <a:pt x="14" y="99"/>
                    <a:pt x="16" y="104"/>
                    <a:pt x="18" y="108"/>
                  </a:cubicBezTo>
                  <a:lnTo>
                    <a:pt x="10" y="111"/>
                  </a:lnTo>
                  <a:close/>
                  <a:moveTo>
                    <a:pt x="1" y="80"/>
                  </a:moveTo>
                  <a:cubicBezTo>
                    <a:pt x="0" y="74"/>
                    <a:pt x="0" y="69"/>
                    <a:pt x="0" y="63"/>
                  </a:cubicBezTo>
                  <a:cubicBezTo>
                    <a:pt x="8" y="63"/>
                    <a:pt x="8" y="63"/>
                    <a:pt x="8" y="63"/>
                  </a:cubicBezTo>
                  <a:cubicBezTo>
                    <a:pt x="8" y="68"/>
                    <a:pt x="8" y="73"/>
                    <a:pt x="9" y="78"/>
                  </a:cubicBezTo>
                  <a:lnTo>
                    <a:pt x="1" y="80"/>
                  </a:lnTo>
                  <a:close/>
                  <a:moveTo>
                    <a:pt x="8" y="48"/>
                  </a:moveTo>
                  <a:cubicBezTo>
                    <a:pt x="0" y="47"/>
                    <a:pt x="0" y="47"/>
                    <a:pt x="0" y="47"/>
                  </a:cubicBezTo>
                  <a:cubicBezTo>
                    <a:pt x="0" y="41"/>
                    <a:pt x="1" y="36"/>
                    <a:pt x="3" y="30"/>
                  </a:cubicBezTo>
                  <a:cubicBezTo>
                    <a:pt x="10" y="32"/>
                    <a:pt x="10" y="32"/>
                    <a:pt x="10" y="32"/>
                  </a:cubicBezTo>
                  <a:cubicBezTo>
                    <a:pt x="9" y="37"/>
                    <a:pt x="8" y="42"/>
                    <a:pt x="8" y="48"/>
                  </a:cubicBezTo>
                  <a:close/>
                  <a:moveTo>
                    <a:pt x="15" y="18"/>
                  </a:moveTo>
                  <a:cubicBezTo>
                    <a:pt x="8" y="15"/>
                    <a:pt x="8" y="15"/>
                    <a:pt x="8" y="15"/>
                  </a:cubicBezTo>
                  <a:cubicBezTo>
                    <a:pt x="10" y="9"/>
                    <a:pt x="13" y="4"/>
                    <a:pt x="16" y="0"/>
                  </a:cubicBezTo>
                  <a:cubicBezTo>
                    <a:pt x="22" y="4"/>
                    <a:pt x="22" y="4"/>
                    <a:pt x="22" y="4"/>
                  </a:cubicBezTo>
                  <a:cubicBezTo>
                    <a:pt x="20" y="7"/>
                    <a:pt x="18" y="12"/>
                    <a:pt x="15" y="18"/>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4" name="Freeform 34"/>
            <p:cNvSpPr>
              <a:spLocks noEditPoints="1"/>
            </p:cNvSpPr>
            <p:nvPr/>
          </p:nvSpPr>
          <p:spPr bwMode="auto">
            <a:xfrm>
              <a:off x="1827" y="898"/>
              <a:ext cx="54" cy="176"/>
            </a:xfrm>
            <a:custGeom>
              <a:avLst/>
              <a:gdLst>
                <a:gd name="T0" fmla="*/ 37 w 41"/>
                <a:gd name="T1" fmla="*/ 134 h 134"/>
                <a:gd name="T2" fmla="*/ 24 w 41"/>
                <a:gd name="T3" fmla="*/ 123 h 134"/>
                <a:gd name="T4" fmla="*/ 30 w 41"/>
                <a:gd name="T5" fmla="*/ 117 h 134"/>
                <a:gd name="T6" fmla="*/ 41 w 41"/>
                <a:gd name="T7" fmla="*/ 128 h 134"/>
                <a:gd name="T8" fmla="*/ 37 w 41"/>
                <a:gd name="T9" fmla="*/ 134 h 134"/>
                <a:gd name="T10" fmla="*/ 14 w 41"/>
                <a:gd name="T11" fmla="*/ 109 h 134"/>
                <a:gd name="T12" fmla="*/ 7 w 41"/>
                <a:gd name="T13" fmla="*/ 94 h 134"/>
                <a:gd name="T14" fmla="*/ 14 w 41"/>
                <a:gd name="T15" fmla="*/ 92 h 134"/>
                <a:gd name="T16" fmla="*/ 21 w 41"/>
                <a:gd name="T17" fmla="*/ 105 h 134"/>
                <a:gd name="T18" fmla="*/ 14 w 41"/>
                <a:gd name="T19" fmla="*/ 109 h 134"/>
                <a:gd name="T20" fmla="*/ 2 w 41"/>
                <a:gd name="T21" fmla="*/ 78 h 134"/>
                <a:gd name="T22" fmla="*/ 0 w 41"/>
                <a:gd name="T23" fmla="*/ 64 h 134"/>
                <a:gd name="T24" fmla="*/ 0 w 41"/>
                <a:gd name="T25" fmla="*/ 62 h 134"/>
                <a:gd name="T26" fmla="*/ 8 w 41"/>
                <a:gd name="T27" fmla="*/ 62 h 134"/>
                <a:gd name="T28" fmla="*/ 8 w 41"/>
                <a:gd name="T29" fmla="*/ 64 h 134"/>
                <a:gd name="T30" fmla="*/ 10 w 41"/>
                <a:gd name="T31" fmla="*/ 77 h 134"/>
                <a:gd name="T32" fmla="*/ 2 w 41"/>
                <a:gd name="T33" fmla="*/ 78 h 134"/>
                <a:gd name="T34" fmla="*/ 9 w 41"/>
                <a:gd name="T35" fmla="*/ 46 h 134"/>
                <a:gd name="T36" fmla="*/ 1 w 41"/>
                <a:gd name="T37" fmla="*/ 45 h 134"/>
                <a:gd name="T38" fmla="*/ 4 w 41"/>
                <a:gd name="T39" fmla="*/ 29 h 134"/>
                <a:gd name="T40" fmla="*/ 12 w 41"/>
                <a:gd name="T41" fmla="*/ 31 h 134"/>
                <a:gd name="T42" fmla="*/ 9 w 41"/>
                <a:gd name="T43" fmla="*/ 46 h 134"/>
                <a:gd name="T44" fmla="*/ 18 w 41"/>
                <a:gd name="T45" fmla="*/ 17 h 134"/>
                <a:gd name="T46" fmla="*/ 11 w 41"/>
                <a:gd name="T47" fmla="*/ 14 h 134"/>
                <a:gd name="T48" fmla="*/ 21 w 41"/>
                <a:gd name="T49" fmla="*/ 0 h 134"/>
                <a:gd name="T50" fmla="*/ 27 w 41"/>
                <a:gd name="T51" fmla="*/ 5 h 134"/>
                <a:gd name="T52" fmla="*/ 18 w 41"/>
                <a:gd name="T53" fmla="*/ 17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 h="134">
                  <a:moveTo>
                    <a:pt x="37" y="134"/>
                  </a:moveTo>
                  <a:cubicBezTo>
                    <a:pt x="37" y="134"/>
                    <a:pt x="31" y="130"/>
                    <a:pt x="24" y="123"/>
                  </a:cubicBezTo>
                  <a:cubicBezTo>
                    <a:pt x="30" y="117"/>
                    <a:pt x="30" y="117"/>
                    <a:pt x="30" y="117"/>
                  </a:cubicBezTo>
                  <a:cubicBezTo>
                    <a:pt x="36" y="124"/>
                    <a:pt x="41" y="127"/>
                    <a:pt x="41" y="128"/>
                  </a:cubicBezTo>
                  <a:lnTo>
                    <a:pt x="37" y="134"/>
                  </a:lnTo>
                  <a:close/>
                  <a:moveTo>
                    <a:pt x="14" y="109"/>
                  </a:moveTo>
                  <a:cubicBezTo>
                    <a:pt x="12" y="105"/>
                    <a:pt x="9" y="100"/>
                    <a:pt x="7" y="94"/>
                  </a:cubicBezTo>
                  <a:cubicBezTo>
                    <a:pt x="14" y="92"/>
                    <a:pt x="14" y="92"/>
                    <a:pt x="14" y="92"/>
                  </a:cubicBezTo>
                  <a:cubicBezTo>
                    <a:pt x="16" y="96"/>
                    <a:pt x="19" y="101"/>
                    <a:pt x="21" y="105"/>
                  </a:cubicBezTo>
                  <a:lnTo>
                    <a:pt x="14" y="109"/>
                  </a:lnTo>
                  <a:close/>
                  <a:moveTo>
                    <a:pt x="2" y="78"/>
                  </a:moveTo>
                  <a:cubicBezTo>
                    <a:pt x="1" y="74"/>
                    <a:pt x="1" y="69"/>
                    <a:pt x="0" y="64"/>
                  </a:cubicBezTo>
                  <a:cubicBezTo>
                    <a:pt x="0" y="64"/>
                    <a:pt x="0" y="63"/>
                    <a:pt x="0" y="62"/>
                  </a:cubicBezTo>
                  <a:cubicBezTo>
                    <a:pt x="8" y="62"/>
                    <a:pt x="8" y="62"/>
                    <a:pt x="8" y="62"/>
                  </a:cubicBezTo>
                  <a:cubicBezTo>
                    <a:pt x="8" y="62"/>
                    <a:pt x="8" y="63"/>
                    <a:pt x="8" y="64"/>
                  </a:cubicBezTo>
                  <a:cubicBezTo>
                    <a:pt x="9" y="68"/>
                    <a:pt x="9" y="73"/>
                    <a:pt x="10" y="77"/>
                  </a:cubicBezTo>
                  <a:lnTo>
                    <a:pt x="2" y="78"/>
                  </a:lnTo>
                  <a:close/>
                  <a:moveTo>
                    <a:pt x="9" y="46"/>
                  </a:moveTo>
                  <a:cubicBezTo>
                    <a:pt x="1" y="45"/>
                    <a:pt x="1" y="45"/>
                    <a:pt x="1" y="45"/>
                  </a:cubicBezTo>
                  <a:cubicBezTo>
                    <a:pt x="1" y="40"/>
                    <a:pt x="3" y="34"/>
                    <a:pt x="4" y="29"/>
                  </a:cubicBezTo>
                  <a:cubicBezTo>
                    <a:pt x="12" y="31"/>
                    <a:pt x="12" y="31"/>
                    <a:pt x="12" y="31"/>
                  </a:cubicBezTo>
                  <a:cubicBezTo>
                    <a:pt x="10" y="36"/>
                    <a:pt x="9" y="41"/>
                    <a:pt x="9" y="46"/>
                  </a:cubicBezTo>
                  <a:close/>
                  <a:moveTo>
                    <a:pt x="18" y="17"/>
                  </a:moveTo>
                  <a:cubicBezTo>
                    <a:pt x="11" y="14"/>
                    <a:pt x="11" y="14"/>
                    <a:pt x="11" y="14"/>
                  </a:cubicBezTo>
                  <a:cubicBezTo>
                    <a:pt x="15" y="7"/>
                    <a:pt x="18" y="3"/>
                    <a:pt x="21" y="0"/>
                  </a:cubicBezTo>
                  <a:cubicBezTo>
                    <a:pt x="27" y="5"/>
                    <a:pt x="27" y="5"/>
                    <a:pt x="27" y="5"/>
                  </a:cubicBezTo>
                  <a:cubicBezTo>
                    <a:pt x="24" y="8"/>
                    <a:pt x="21" y="12"/>
                    <a:pt x="18" y="17"/>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5" name="Freeform 35"/>
            <p:cNvSpPr>
              <a:spLocks/>
            </p:cNvSpPr>
            <p:nvPr/>
          </p:nvSpPr>
          <p:spPr bwMode="auto">
            <a:xfrm>
              <a:off x="1003" y="3851"/>
              <a:ext cx="371" cy="181"/>
            </a:xfrm>
            <a:custGeom>
              <a:avLst/>
              <a:gdLst>
                <a:gd name="T0" fmla="*/ 0 w 283"/>
                <a:gd name="T1" fmla="*/ 45 h 138"/>
                <a:gd name="T2" fmla="*/ 0 w 283"/>
                <a:gd name="T3" fmla="*/ 56 h 138"/>
                <a:gd name="T4" fmla="*/ 82 w 283"/>
                <a:gd name="T5" fmla="*/ 133 h 138"/>
                <a:gd name="T6" fmla="*/ 273 w 283"/>
                <a:gd name="T7" fmla="*/ 121 h 138"/>
                <a:gd name="T8" fmla="*/ 235 w 283"/>
                <a:gd name="T9" fmla="*/ 17 h 138"/>
                <a:gd name="T10" fmla="*/ 129 w 283"/>
                <a:gd name="T11" fmla="*/ 20 h 138"/>
                <a:gd name="T12" fmla="*/ 0 w 283"/>
                <a:gd name="T13" fmla="*/ 45 h 138"/>
              </a:gdLst>
              <a:ahLst/>
              <a:cxnLst>
                <a:cxn ang="0">
                  <a:pos x="T0" y="T1"/>
                </a:cxn>
                <a:cxn ang="0">
                  <a:pos x="T2" y="T3"/>
                </a:cxn>
                <a:cxn ang="0">
                  <a:pos x="T4" y="T5"/>
                </a:cxn>
                <a:cxn ang="0">
                  <a:pos x="T6" y="T7"/>
                </a:cxn>
                <a:cxn ang="0">
                  <a:pos x="T8" y="T9"/>
                </a:cxn>
                <a:cxn ang="0">
                  <a:pos x="T10" y="T11"/>
                </a:cxn>
                <a:cxn ang="0">
                  <a:pos x="T12" y="T13"/>
                </a:cxn>
              </a:cxnLst>
              <a:rect l="0" t="0" r="r" b="b"/>
              <a:pathLst>
                <a:path w="283" h="138">
                  <a:moveTo>
                    <a:pt x="0" y="45"/>
                  </a:moveTo>
                  <a:cubicBezTo>
                    <a:pt x="0" y="49"/>
                    <a:pt x="0" y="53"/>
                    <a:pt x="0" y="56"/>
                  </a:cubicBezTo>
                  <a:cubicBezTo>
                    <a:pt x="1" y="125"/>
                    <a:pt x="42" y="128"/>
                    <a:pt x="82" y="133"/>
                  </a:cubicBezTo>
                  <a:cubicBezTo>
                    <a:pt x="117" y="138"/>
                    <a:pt x="262" y="134"/>
                    <a:pt x="273" y="121"/>
                  </a:cubicBezTo>
                  <a:cubicBezTo>
                    <a:pt x="283" y="109"/>
                    <a:pt x="280" y="39"/>
                    <a:pt x="235" y="17"/>
                  </a:cubicBezTo>
                  <a:cubicBezTo>
                    <a:pt x="200" y="0"/>
                    <a:pt x="153" y="18"/>
                    <a:pt x="129" y="20"/>
                  </a:cubicBezTo>
                  <a:cubicBezTo>
                    <a:pt x="104" y="28"/>
                    <a:pt x="45" y="46"/>
                    <a:pt x="0" y="45"/>
                  </a:cubicBezTo>
                  <a:close/>
                </a:path>
              </a:pathLst>
            </a:custGeom>
            <a:solidFill>
              <a:srgbClr val="1D1D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6" name="Freeform 36"/>
            <p:cNvSpPr>
              <a:spLocks/>
            </p:cNvSpPr>
            <p:nvPr/>
          </p:nvSpPr>
          <p:spPr bwMode="auto">
            <a:xfrm>
              <a:off x="1453" y="3703"/>
              <a:ext cx="352" cy="178"/>
            </a:xfrm>
            <a:custGeom>
              <a:avLst/>
              <a:gdLst>
                <a:gd name="T0" fmla="*/ 1 w 268"/>
                <a:gd name="T1" fmla="*/ 65 h 136"/>
                <a:gd name="T2" fmla="*/ 79 w 268"/>
                <a:gd name="T3" fmla="*/ 131 h 136"/>
                <a:gd name="T4" fmla="*/ 246 w 268"/>
                <a:gd name="T5" fmla="*/ 123 h 136"/>
                <a:gd name="T6" fmla="*/ 217 w 268"/>
                <a:gd name="T7" fmla="*/ 35 h 136"/>
                <a:gd name="T8" fmla="*/ 98 w 268"/>
                <a:gd name="T9" fmla="*/ 28 h 136"/>
                <a:gd name="T10" fmla="*/ 0 w 268"/>
                <a:gd name="T11" fmla="*/ 58 h 136"/>
                <a:gd name="T12" fmla="*/ 1 w 268"/>
                <a:gd name="T13" fmla="*/ 65 h 136"/>
              </a:gdLst>
              <a:ahLst/>
              <a:cxnLst>
                <a:cxn ang="0">
                  <a:pos x="T0" y="T1"/>
                </a:cxn>
                <a:cxn ang="0">
                  <a:pos x="T2" y="T3"/>
                </a:cxn>
                <a:cxn ang="0">
                  <a:pos x="T4" y="T5"/>
                </a:cxn>
                <a:cxn ang="0">
                  <a:pos x="T6" y="T7"/>
                </a:cxn>
                <a:cxn ang="0">
                  <a:pos x="T8" y="T9"/>
                </a:cxn>
                <a:cxn ang="0">
                  <a:pos x="T10" y="T11"/>
                </a:cxn>
                <a:cxn ang="0">
                  <a:pos x="T12" y="T13"/>
                </a:cxn>
              </a:cxnLst>
              <a:rect l="0" t="0" r="r" b="b"/>
              <a:pathLst>
                <a:path w="268" h="136">
                  <a:moveTo>
                    <a:pt x="1" y="65"/>
                  </a:moveTo>
                  <a:cubicBezTo>
                    <a:pt x="9" y="112"/>
                    <a:pt x="37" y="125"/>
                    <a:pt x="79" y="131"/>
                  </a:cubicBezTo>
                  <a:cubicBezTo>
                    <a:pt x="116" y="136"/>
                    <a:pt x="228" y="136"/>
                    <a:pt x="246" y="123"/>
                  </a:cubicBezTo>
                  <a:cubicBezTo>
                    <a:pt x="264" y="111"/>
                    <a:pt x="268" y="70"/>
                    <a:pt x="217" y="35"/>
                  </a:cubicBezTo>
                  <a:cubicBezTo>
                    <a:pt x="168" y="0"/>
                    <a:pt x="111" y="32"/>
                    <a:pt x="98" y="28"/>
                  </a:cubicBezTo>
                  <a:cubicBezTo>
                    <a:pt x="73" y="37"/>
                    <a:pt x="40" y="56"/>
                    <a:pt x="0" y="58"/>
                  </a:cubicBezTo>
                  <a:cubicBezTo>
                    <a:pt x="0" y="60"/>
                    <a:pt x="0" y="63"/>
                    <a:pt x="1" y="65"/>
                  </a:cubicBezTo>
                  <a:close/>
                </a:path>
              </a:pathLst>
            </a:custGeom>
            <a:solidFill>
              <a:srgbClr val="1D1D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7" name="Freeform 37"/>
            <p:cNvSpPr>
              <a:spLocks/>
            </p:cNvSpPr>
            <p:nvPr/>
          </p:nvSpPr>
          <p:spPr bwMode="auto">
            <a:xfrm>
              <a:off x="985" y="3104"/>
              <a:ext cx="713" cy="807"/>
            </a:xfrm>
            <a:custGeom>
              <a:avLst/>
              <a:gdLst>
                <a:gd name="T0" fmla="*/ 52 w 543"/>
                <a:gd name="T1" fmla="*/ 24 h 615"/>
                <a:gd name="T2" fmla="*/ 41 w 543"/>
                <a:gd name="T3" fmla="*/ 129 h 615"/>
                <a:gd name="T4" fmla="*/ 0 w 543"/>
                <a:gd name="T5" fmla="*/ 613 h 615"/>
                <a:gd name="T6" fmla="*/ 13 w 543"/>
                <a:gd name="T7" fmla="*/ 614 h 615"/>
                <a:gd name="T8" fmla="*/ 142 w 543"/>
                <a:gd name="T9" fmla="*/ 589 h 615"/>
                <a:gd name="T10" fmla="*/ 154 w 543"/>
                <a:gd name="T11" fmla="*/ 586 h 615"/>
                <a:gd name="T12" fmla="*/ 182 w 543"/>
                <a:gd name="T13" fmla="*/ 281 h 615"/>
                <a:gd name="T14" fmla="*/ 199 w 543"/>
                <a:gd name="T15" fmla="*/ 88 h 615"/>
                <a:gd name="T16" fmla="*/ 382 w 543"/>
                <a:gd name="T17" fmla="*/ 86 h 615"/>
                <a:gd name="T18" fmla="*/ 384 w 543"/>
                <a:gd name="T19" fmla="*/ 214 h 615"/>
                <a:gd name="T20" fmla="*/ 343 w 543"/>
                <a:gd name="T21" fmla="*/ 514 h 615"/>
                <a:gd name="T22" fmla="*/ 356 w 543"/>
                <a:gd name="T23" fmla="*/ 514 h 615"/>
                <a:gd name="T24" fmla="*/ 454 w 543"/>
                <a:gd name="T25" fmla="*/ 484 h 615"/>
                <a:gd name="T26" fmla="*/ 467 w 543"/>
                <a:gd name="T27" fmla="*/ 480 h 615"/>
                <a:gd name="T28" fmla="*/ 514 w 543"/>
                <a:gd name="T29" fmla="*/ 262 h 615"/>
                <a:gd name="T30" fmla="*/ 542 w 543"/>
                <a:gd name="T31" fmla="*/ 0 h 615"/>
                <a:gd name="T32" fmla="*/ 307 w 543"/>
                <a:gd name="T33" fmla="*/ 54 h 615"/>
                <a:gd name="T34" fmla="*/ 52 w 543"/>
                <a:gd name="T35" fmla="*/ 24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3" h="615">
                  <a:moveTo>
                    <a:pt x="52" y="24"/>
                  </a:moveTo>
                  <a:cubicBezTo>
                    <a:pt x="50" y="54"/>
                    <a:pt x="46" y="90"/>
                    <a:pt x="41" y="129"/>
                  </a:cubicBezTo>
                  <a:cubicBezTo>
                    <a:pt x="29" y="220"/>
                    <a:pt x="1" y="511"/>
                    <a:pt x="0" y="613"/>
                  </a:cubicBezTo>
                  <a:cubicBezTo>
                    <a:pt x="4" y="614"/>
                    <a:pt x="8" y="614"/>
                    <a:pt x="13" y="614"/>
                  </a:cubicBezTo>
                  <a:cubicBezTo>
                    <a:pt x="58" y="615"/>
                    <a:pt x="117" y="597"/>
                    <a:pt x="142" y="589"/>
                  </a:cubicBezTo>
                  <a:cubicBezTo>
                    <a:pt x="148" y="587"/>
                    <a:pt x="153" y="586"/>
                    <a:pt x="154" y="586"/>
                  </a:cubicBezTo>
                  <a:cubicBezTo>
                    <a:pt x="152" y="557"/>
                    <a:pt x="168" y="420"/>
                    <a:pt x="182" y="281"/>
                  </a:cubicBezTo>
                  <a:cubicBezTo>
                    <a:pt x="197" y="131"/>
                    <a:pt x="199" y="88"/>
                    <a:pt x="199" y="88"/>
                  </a:cubicBezTo>
                  <a:cubicBezTo>
                    <a:pt x="382" y="86"/>
                    <a:pt x="382" y="86"/>
                    <a:pt x="382" y="86"/>
                  </a:cubicBezTo>
                  <a:cubicBezTo>
                    <a:pt x="382" y="86"/>
                    <a:pt x="392" y="159"/>
                    <a:pt x="384" y="214"/>
                  </a:cubicBezTo>
                  <a:cubicBezTo>
                    <a:pt x="377" y="263"/>
                    <a:pt x="349" y="444"/>
                    <a:pt x="343" y="514"/>
                  </a:cubicBezTo>
                  <a:cubicBezTo>
                    <a:pt x="347" y="514"/>
                    <a:pt x="352" y="514"/>
                    <a:pt x="356" y="514"/>
                  </a:cubicBezTo>
                  <a:cubicBezTo>
                    <a:pt x="396" y="512"/>
                    <a:pt x="429" y="493"/>
                    <a:pt x="454" y="484"/>
                  </a:cubicBezTo>
                  <a:cubicBezTo>
                    <a:pt x="459" y="482"/>
                    <a:pt x="463" y="481"/>
                    <a:pt x="467" y="480"/>
                  </a:cubicBezTo>
                  <a:cubicBezTo>
                    <a:pt x="474" y="464"/>
                    <a:pt x="485" y="414"/>
                    <a:pt x="514" y="262"/>
                  </a:cubicBezTo>
                  <a:cubicBezTo>
                    <a:pt x="540" y="121"/>
                    <a:pt x="543" y="39"/>
                    <a:pt x="542" y="0"/>
                  </a:cubicBezTo>
                  <a:cubicBezTo>
                    <a:pt x="477" y="25"/>
                    <a:pt x="392" y="50"/>
                    <a:pt x="307" y="54"/>
                  </a:cubicBezTo>
                  <a:cubicBezTo>
                    <a:pt x="220" y="58"/>
                    <a:pt x="126" y="42"/>
                    <a:pt x="52" y="24"/>
                  </a:cubicBezTo>
                  <a:close/>
                </a:path>
              </a:pathLst>
            </a:custGeom>
            <a:solidFill>
              <a:srgbClr val="3C3C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8" name="Freeform 38"/>
            <p:cNvSpPr>
              <a:spLocks/>
            </p:cNvSpPr>
            <p:nvPr/>
          </p:nvSpPr>
          <p:spPr bwMode="auto">
            <a:xfrm>
              <a:off x="2254" y="2188"/>
              <a:ext cx="241" cy="230"/>
            </a:xfrm>
            <a:custGeom>
              <a:avLst/>
              <a:gdLst>
                <a:gd name="T0" fmla="*/ 171 w 184"/>
                <a:gd name="T1" fmla="*/ 66 h 175"/>
                <a:gd name="T2" fmla="*/ 66 w 184"/>
                <a:gd name="T3" fmla="*/ 30 h 175"/>
                <a:gd name="T4" fmla="*/ 63 w 184"/>
                <a:gd name="T5" fmla="*/ 31 h 175"/>
                <a:gd name="T6" fmla="*/ 49 w 184"/>
                <a:gd name="T7" fmla="*/ 5 h 175"/>
                <a:gd name="T8" fmla="*/ 8 w 184"/>
                <a:gd name="T9" fmla="*/ 41 h 175"/>
                <a:gd name="T10" fmla="*/ 5 w 184"/>
                <a:gd name="T11" fmla="*/ 79 h 175"/>
                <a:gd name="T12" fmla="*/ 0 w 184"/>
                <a:gd name="T13" fmla="*/ 86 h 175"/>
                <a:gd name="T14" fmla="*/ 36 w 184"/>
                <a:gd name="T15" fmla="*/ 175 h 175"/>
                <a:gd name="T16" fmla="*/ 111 w 184"/>
                <a:gd name="T17" fmla="*/ 160 h 175"/>
                <a:gd name="T18" fmla="*/ 171 w 184"/>
                <a:gd name="T19" fmla="*/ 66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75">
                  <a:moveTo>
                    <a:pt x="171" y="66"/>
                  </a:moveTo>
                  <a:cubicBezTo>
                    <a:pt x="159" y="30"/>
                    <a:pt x="112" y="14"/>
                    <a:pt x="66" y="30"/>
                  </a:cubicBezTo>
                  <a:cubicBezTo>
                    <a:pt x="65" y="30"/>
                    <a:pt x="64" y="30"/>
                    <a:pt x="63" y="31"/>
                  </a:cubicBezTo>
                  <a:cubicBezTo>
                    <a:pt x="62" y="18"/>
                    <a:pt x="57" y="8"/>
                    <a:pt x="49" y="5"/>
                  </a:cubicBezTo>
                  <a:cubicBezTo>
                    <a:pt x="35" y="0"/>
                    <a:pt x="17" y="16"/>
                    <a:pt x="8" y="41"/>
                  </a:cubicBezTo>
                  <a:cubicBezTo>
                    <a:pt x="3" y="55"/>
                    <a:pt x="3" y="69"/>
                    <a:pt x="5" y="79"/>
                  </a:cubicBezTo>
                  <a:cubicBezTo>
                    <a:pt x="4" y="81"/>
                    <a:pt x="2" y="84"/>
                    <a:pt x="0" y="86"/>
                  </a:cubicBezTo>
                  <a:cubicBezTo>
                    <a:pt x="36" y="175"/>
                    <a:pt x="36" y="175"/>
                    <a:pt x="36" y="175"/>
                  </a:cubicBezTo>
                  <a:cubicBezTo>
                    <a:pt x="67" y="170"/>
                    <a:pt x="101" y="163"/>
                    <a:pt x="111" y="160"/>
                  </a:cubicBezTo>
                  <a:cubicBezTo>
                    <a:pt x="157" y="144"/>
                    <a:pt x="184" y="102"/>
                    <a:pt x="171" y="66"/>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39" name="Freeform 39"/>
            <p:cNvSpPr>
              <a:spLocks/>
            </p:cNvSpPr>
            <p:nvPr/>
          </p:nvSpPr>
          <p:spPr bwMode="auto">
            <a:xfrm>
              <a:off x="2240" y="2301"/>
              <a:ext cx="61" cy="121"/>
            </a:xfrm>
            <a:custGeom>
              <a:avLst/>
              <a:gdLst>
                <a:gd name="T0" fmla="*/ 10 w 46"/>
                <a:gd name="T1" fmla="*/ 0 h 92"/>
                <a:gd name="T2" fmla="*/ 0 w 46"/>
                <a:gd name="T3" fmla="*/ 13 h 92"/>
                <a:gd name="T4" fmla="*/ 31 w 46"/>
                <a:gd name="T5" fmla="*/ 92 h 92"/>
                <a:gd name="T6" fmla="*/ 46 w 46"/>
                <a:gd name="T7" fmla="*/ 89 h 92"/>
                <a:gd name="T8" fmla="*/ 46 w 46"/>
                <a:gd name="T9" fmla="*/ 89 h 92"/>
                <a:gd name="T10" fmla="*/ 10 w 46"/>
                <a:gd name="T11" fmla="*/ 0 h 92"/>
              </a:gdLst>
              <a:ahLst/>
              <a:cxnLst>
                <a:cxn ang="0">
                  <a:pos x="T0" y="T1"/>
                </a:cxn>
                <a:cxn ang="0">
                  <a:pos x="T2" y="T3"/>
                </a:cxn>
                <a:cxn ang="0">
                  <a:pos x="T4" y="T5"/>
                </a:cxn>
                <a:cxn ang="0">
                  <a:pos x="T6" y="T7"/>
                </a:cxn>
                <a:cxn ang="0">
                  <a:pos x="T8" y="T9"/>
                </a:cxn>
                <a:cxn ang="0">
                  <a:pos x="T10" y="T11"/>
                </a:cxn>
              </a:cxnLst>
              <a:rect l="0" t="0" r="r" b="b"/>
              <a:pathLst>
                <a:path w="46" h="92">
                  <a:moveTo>
                    <a:pt x="10" y="0"/>
                  </a:moveTo>
                  <a:cubicBezTo>
                    <a:pt x="7" y="4"/>
                    <a:pt x="3" y="8"/>
                    <a:pt x="0" y="13"/>
                  </a:cubicBezTo>
                  <a:cubicBezTo>
                    <a:pt x="31" y="92"/>
                    <a:pt x="31" y="92"/>
                    <a:pt x="31" y="92"/>
                  </a:cubicBezTo>
                  <a:cubicBezTo>
                    <a:pt x="36" y="91"/>
                    <a:pt x="41" y="90"/>
                    <a:pt x="46" y="89"/>
                  </a:cubicBezTo>
                  <a:cubicBezTo>
                    <a:pt x="46" y="89"/>
                    <a:pt x="46" y="89"/>
                    <a:pt x="46" y="89"/>
                  </a:cubicBezTo>
                  <a:cubicBezTo>
                    <a:pt x="10" y="0"/>
                    <a:pt x="10" y="0"/>
                    <a:pt x="10" y="0"/>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0" name="Freeform 40"/>
            <p:cNvSpPr>
              <a:spLocks/>
            </p:cNvSpPr>
            <p:nvPr/>
          </p:nvSpPr>
          <p:spPr bwMode="auto">
            <a:xfrm>
              <a:off x="2213" y="2314"/>
              <a:ext cx="69" cy="123"/>
            </a:xfrm>
            <a:custGeom>
              <a:avLst/>
              <a:gdLst>
                <a:gd name="T0" fmla="*/ 27 w 69"/>
                <a:gd name="T1" fmla="*/ 4 h 123"/>
                <a:gd name="T2" fmla="*/ 26 w 69"/>
                <a:gd name="T3" fmla="*/ 0 h 123"/>
                <a:gd name="T4" fmla="*/ 0 w 69"/>
                <a:gd name="T5" fmla="*/ 12 h 123"/>
                <a:gd name="T6" fmla="*/ 34 w 69"/>
                <a:gd name="T7" fmla="*/ 123 h 123"/>
                <a:gd name="T8" fmla="*/ 69 w 69"/>
                <a:gd name="T9" fmla="*/ 110 h 123"/>
                <a:gd name="T10" fmla="*/ 68 w 69"/>
                <a:gd name="T11" fmla="*/ 108 h 123"/>
                <a:gd name="T12" fmla="*/ 27 w 69"/>
                <a:gd name="T13" fmla="*/ 4 h 123"/>
              </a:gdLst>
              <a:ahLst/>
              <a:cxnLst>
                <a:cxn ang="0">
                  <a:pos x="T0" y="T1"/>
                </a:cxn>
                <a:cxn ang="0">
                  <a:pos x="T2" y="T3"/>
                </a:cxn>
                <a:cxn ang="0">
                  <a:pos x="T4" y="T5"/>
                </a:cxn>
                <a:cxn ang="0">
                  <a:pos x="T6" y="T7"/>
                </a:cxn>
                <a:cxn ang="0">
                  <a:pos x="T8" y="T9"/>
                </a:cxn>
                <a:cxn ang="0">
                  <a:pos x="T10" y="T11"/>
                </a:cxn>
                <a:cxn ang="0">
                  <a:pos x="T12" y="T13"/>
                </a:cxn>
              </a:cxnLst>
              <a:rect l="0" t="0" r="r" b="b"/>
              <a:pathLst>
                <a:path w="69" h="123">
                  <a:moveTo>
                    <a:pt x="27" y="4"/>
                  </a:moveTo>
                  <a:lnTo>
                    <a:pt x="26" y="0"/>
                  </a:lnTo>
                  <a:lnTo>
                    <a:pt x="0" y="12"/>
                  </a:lnTo>
                  <a:lnTo>
                    <a:pt x="34" y="123"/>
                  </a:lnTo>
                  <a:lnTo>
                    <a:pt x="69" y="110"/>
                  </a:lnTo>
                  <a:lnTo>
                    <a:pt x="68" y="108"/>
                  </a:lnTo>
                  <a:lnTo>
                    <a:pt x="27" y="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1" name="Freeform 41"/>
            <p:cNvSpPr>
              <a:spLocks/>
            </p:cNvSpPr>
            <p:nvPr/>
          </p:nvSpPr>
          <p:spPr bwMode="auto">
            <a:xfrm>
              <a:off x="581" y="3091"/>
              <a:ext cx="247" cy="245"/>
            </a:xfrm>
            <a:custGeom>
              <a:avLst/>
              <a:gdLst>
                <a:gd name="T0" fmla="*/ 17 w 188"/>
                <a:gd name="T1" fmla="*/ 67 h 187"/>
                <a:gd name="T2" fmla="*/ 50 w 188"/>
                <a:gd name="T3" fmla="*/ 173 h 187"/>
                <a:gd name="T4" fmla="*/ 146 w 188"/>
                <a:gd name="T5" fmla="*/ 117 h 187"/>
                <a:gd name="T6" fmla="*/ 147 w 188"/>
                <a:gd name="T7" fmla="*/ 114 h 187"/>
                <a:gd name="T8" fmla="*/ 175 w 188"/>
                <a:gd name="T9" fmla="*/ 120 h 187"/>
                <a:gd name="T10" fmla="*/ 174 w 188"/>
                <a:gd name="T11" fmla="*/ 65 h 187"/>
                <a:gd name="T12" fmla="*/ 147 w 188"/>
                <a:gd name="T13" fmla="*/ 38 h 187"/>
                <a:gd name="T14" fmla="*/ 145 w 188"/>
                <a:gd name="T15" fmla="*/ 30 h 187"/>
                <a:gd name="T16" fmla="*/ 54 w 188"/>
                <a:gd name="T17" fmla="*/ 0 h 187"/>
                <a:gd name="T18" fmla="*/ 17 w 188"/>
                <a:gd name="T19" fmla="*/ 6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 h="187">
                  <a:moveTo>
                    <a:pt x="17" y="67"/>
                  </a:moveTo>
                  <a:cubicBezTo>
                    <a:pt x="0" y="112"/>
                    <a:pt x="14" y="160"/>
                    <a:pt x="50" y="173"/>
                  </a:cubicBezTo>
                  <a:cubicBezTo>
                    <a:pt x="85" y="187"/>
                    <a:pt x="128" y="162"/>
                    <a:pt x="146" y="117"/>
                  </a:cubicBezTo>
                  <a:cubicBezTo>
                    <a:pt x="146" y="116"/>
                    <a:pt x="146" y="115"/>
                    <a:pt x="147" y="114"/>
                  </a:cubicBezTo>
                  <a:cubicBezTo>
                    <a:pt x="157" y="122"/>
                    <a:pt x="168" y="124"/>
                    <a:pt x="175" y="120"/>
                  </a:cubicBezTo>
                  <a:cubicBezTo>
                    <a:pt x="188" y="112"/>
                    <a:pt x="187" y="88"/>
                    <a:pt x="174" y="65"/>
                  </a:cubicBezTo>
                  <a:cubicBezTo>
                    <a:pt x="166" y="52"/>
                    <a:pt x="156" y="43"/>
                    <a:pt x="147" y="38"/>
                  </a:cubicBezTo>
                  <a:cubicBezTo>
                    <a:pt x="146" y="36"/>
                    <a:pt x="146" y="33"/>
                    <a:pt x="145" y="30"/>
                  </a:cubicBezTo>
                  <a:cubicBezTo>
                    <a:pt x="54" y="0"/>
                    <a:pt x="54" y="0"/>
                    <a:pt x="54" y="0"/>
                  </a:cubicBezTo>
                  <a:cubicBezTo>
                    <a:pt x="38" y="27"/>
                    <a:pt x="21" y="58"/>
                    <a:pt x="17" y="67"/>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2" name="Freeform 42"/>
            <p:cNvSpPr>
              <a:spLocks/>
            </p:cNvSpPr>
            <p:nvPr/>
          </p:nvSpPr>
          <p:spPr bwMode="auto">
            <a:xfrm>
              <a:off x="652" y="3073"/>
              <a:ext cx="120" cy="57"/>
            </a:xfrm>
            <a:custGeom>
              <a:avLst/>
              <a:gdLst>
                <a:gd name="T0" fmla="*/ 7 w 91"/>
                <a:gd name="T1" fmla="*/ 0 h 44"/>
                <a:gd name="T2" fmla="*/ 0 w 91"/>
                <a:gd name="T3" fmla="*/ 14 h 44"/>
                <a:gd name="T4" fmla="*/ 0 w 91"/>
                <a:gd name="T5" fmla="*/ 14 h 44"/>
                <a:gd name="T6" fmla="*/ 91 w 91"/>
                <a:gd name="T7" fmla="*/ 44 h 44"/>
                <a:gd name="T8" fmla="*/ 91 w 91"/>
                <a:gd name="T9" fmla="*/ 44 h 44"/>
                <a:gd name="T10" fmla="*/ 88 w 91"/>
                <a:gd name="T11" fmla="*/ 28 h 44"/>
                <a:gd name="T12" fmla="*/ 7 w 91"/>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91" h="44">
                  <a:moveTo>
                    <a:pt x="7" y="0"/>
                  </a:moveTo>
                  <a:cubicBezTo>
                    <a:pt x="5" y="5"/>
                    <a:pt x="2" y="9"/>
                    <a:pt x="0" y="14"/>
                  </a:cubicBezTo>
                  <a:cubicBezTo>
                    <a:pt x="0" y="14"/>
                    <a:pt x="0" y="14"/>
                    <a:pt x="0" y="14"/>
                  </a:cubicBezTo>
                  <a:cubicBezTo>
                    <a:pt x="91" y="44"/>
                    <a:pt x="91" y="44"/>
                    <a:pt x="91" y="44"/>
                  </a:cubicBezTo>
                  <a:cubicBezTo>
                    <a:pt x="91" y="44"/>
                    <a:pt x="91" y="44"/>
                    <a:pt x="91" y="44"/>
                  </a:cubicBezTo>
                  <a:cubicBezTo>
                    <a:pt x="90" y="39"/>
                    <a:pt x="89" y="33"/>
                    <a:pt x="88" y="28"/>
                  </a:cubicBezTo>
                  <a:lnTo>
                    <a:pt x="7" y="0"/>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3" name="Freeform 43"/>
            <p:cNvSpPr>
              <a:spLocks/>
            </p:cNvSpPr>
            <p:nvPr/>
          </p:nvSpPr>
          <p:spPr bwMode="auto">
            <a:xfrm>
              <a:off x="659" y="3044"/>
              <a:ext cx="123" cy="67"/>
            </a:xfrm>
            <a:custGeom>
              <a:avLst/>
              <a:gdLst>
                <a:gd name="T0" fmla="*/ 10 w 123"/>
                <a:gd name="T1" fmla="*/ 0 h 67"/>
                <a:gd name="T2" fmla="*/ 0 w 123"/>
                <a:gd name="T3" fmla="*/ 29 h 67"/>
                <a:gd name="T4" fmla="*/ 2 w 123"/>
                <a:gd name="T5" fmla="*/ 29 h 67"/>
                <a:gd name="T6" fmla="*/ 109 w 123"/>
                <a:gd name="T7" fmla="*/ 65 h 67"/>
                <a:gd name="T8" fmla="*/ 113 w 123"/>
                <a:gd name="T9" fmla="*/ 67 h 67"/>
                <a:gd name="T10" fmla="*/ 123 w 123"/>
                <a:gd name="T11" fmla="*/ 30 h 67"/>
                <a:gd name="T12" fmla="*/ 10 w 123"/>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123" h="67">
                  <a:moveTo>
                    <a:pt x="10" y="0"/>
                  </a:moveTo>
                  <a:lnTo>
                    <a:pt x="0" y="29"/>
                  </a:lnTo>
                  <a:lnTo>
                    <a:pt x="2" y="29"/>
                  </a:lnTo>
                  <a:lnTo>
                    <a:pt x="109" y="65"/>
                  </a:lnTo>
                  <a:lnTo>
                    <a:pt x="113" y="67"/>
                  </a:lnTo>
                  <a:lnTo>
                    <a:pt x="123" y="30"/>
                  </a:lnTo>
                  <a:lnTo>
                    <a:pt x="10"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4" name="Freeform 44"/>
            <p:cNvSpPr>
              <a:spLocks/>
            </p:cNvSpPr>
            <p:nvPr/>
          </p:nvSpPr>
          <p:spPr bwMode="auto">
            <a:xfrm>
              <a:off x="1054" y="3084"/>
              <a:ext cx="643" cy="96"/>
            </a:xfrm>
            <a:custGeom>
              <a:avLst/>
              <a:gdLst>
                <a:gd name="T0" fmla="*/ 255 w 490"/>
                <a:gd name="T1" fmla="*/ 53 h 73"/>
                <a:gd name="T2" fmla="*/ 2 w 490"/>
                <a:gd name="T3" fmla="*/ 23 h 73"/>
                <a:gd name="T4" fmla="*/ 0 w 490"/>
                <a:gd name="T5" fmla="*/ 39 h 73"/>
                <a:gd name="T6" fmla="*/ 0 w 490"/>
                <a:gd name="T7" fmla="*/ 39 h 73"/>
                <a:gd name="T8" fmla="*/ 255 w 490"/>
                <a:gd name="T9" fmla="*/ 69 h 73"/>
                <a:gd name="T10" fmla="*/ 490 w 490"/>
                <a:gd name="T11" fmla="*/ 15 h 73"/>
                <a:gd name="T12" fmla="*/ 490 w 490"/>
                <a:gd name="T13" fmla="*/ 15 h 73"/>
                <a:gd name="T14" fmla="*/ 490 w 490"/>
                <a:gd name="T15" fmla="*/ 15 h 73"/>
                <a:gd name="T16" fmla="*/ 489 w 490"/>
                <a:gd name="T17" fmla="*/ 0 h 73"/>
                <a:gd name="T18" fmla="*/ 255 w 490"/>
                <a:gd name="T19" fmla="*/ 5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0" h="73">
                  <a:moveTo>
                    <a:pt x="255" y="53"/>
                  </a:moveTo>
                  <a:cubicBezTo>
                    <a:pt x="169" y="57"/>
                    <a:pt x="75" y="41"/>
                    <a:pt x="2" y="23"/>
                  </a:cubicBezTo>
                  <a:cubicBezTo>
                    <a:pt x="1" y="28"/>
                    <a:pt x="1" y="33"/>
                    <a:pt x="0" y="39"/>
                  </a:cubicBezTo>
                  <a:cubicBezTo>
                    <a:pt x="0" y="39"/>
                    <a:pt x="0" y="39"/>
                    <a:pt x="0" y="39"/>
                  </a:cubicBezTo>
                  <a:cubicBezTo>
                    <a:pt x="74" y="57"/>
                    <a:pt x="168" y="73"/>
                    <a:pt x="255" y="69"/>
                  </a:cubicBezTo>
                  <a:cubicBezTo>
                    <a:pt x="340" y="65"/>
                    <a:pt x="425" y="40"/>
                    <a:pt x="490" y="15"/>
                  </a:cubicBezTo>
                  <a:cubicBezTo>
                    <a:pt x="490" y="15"/>
                    <a:pt x="490" y="15"/>
                    <a:pt x="490" y="15"/>
                  </a:cubicBezTo>
                  <a:cubicBezTo>
                    <a:pt x="490" y="15"/>
                    <a:pt x="490" y="15"/>
                    <a:pt x="490" y="15"/>
                  </a:cubicBezTo>
                  <a:cubicBezTo>
                    <a:pt x="490" y="9"/>
                    <a:pt x="489" y="4"/>
                    <a:pt x="489" y="0"/>
                  </a:cubicBezTo>
                  <a:cubicBezTo>
                    <a:pt x="424" y="24"/>
                    <a:pt x="339" y="49"/>
                    <a:pt x="255" y="53"/>
                  </a:cubicBezTo>
                  <a:close/>
                </a:path>
              </a:pathLst>
            </a:custGeom>
            <a:solidFill>
              <a:srgbClr val="1D1D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5" name="Freeform 45"/>
            <p:cNvSpPr>
              <a:spLocks/>
            </p:cNvSpPr>
            <p:nvPr/>
          </p:nvSpPr>
          <p:spPr bwMode="auto">
            <a:xfrm>
              <a:off x="649" y="2145"/>
              <a:ext cx="1605" cy="1014"/>
            </a:xfrm>
            <a:custGeom>
              <a:avLst/>
              <a:gdLst>
                <a:gd name="T0" fmla="*/ 1191 w 1222"/>
                <a:gd name="T1" fmla="*/ 138 h 773"/>
                <a:gd name="T2" fmla="*/ 1185 w 1222"/>
                <a:gd name="T3" fmla="*/ 120 h 773"/>
                <a:gd name="T4" fmla="*/ 930 w 1222"/>
                <a:gd name="T5" fmla="*/ 134 h 773"/>
                <a:gd name="T6" fmla="*/ 702 w 1222"/>
                <a:gd name="T7" fmla="*/ 4 h 773"/>
                <a:gd name="T8" fmla="*/ 357 w 1222"/>
                <a:gd name="T9" fmla="*/ 103 h 773"/>
                <a:gd name="T10" fmla="*/ 142 w 1222"/>
                <a:gd name="T11" fmla="*/ 273 h 773"/>
                <a:gd name="T12" fmla="*/ 0 w 1222"/>
                <a:gd name="T13" fmla="*/ 681 h 773"/>
                <a:gd name="T14" fmla="*/ 15 w 1222"/>
                <a:gd name="T15" fmla="*/ 685 h 773"/>
                <a:gd name="T16" fmla="*/ 101 w 1222"/>
                <a:gd name="T17" fmla="*/ 708 h 773"/>
                <a:gd name="T18" fmla="*/ 115 w 1222"/>
                <a:gd name="T19" fmla="*/ 712 h 773"/>
                <a:gd name="T20" fmla="*/ 292 w 1222"/>
                <a:gd name="T21" fmla="*/ 294 h 773"/>
                <a:gd name="T22" fmla="*/ 179 w 1222"/>
                <a:gd name="T23" fmla="*/ 701 h 773"/>
                <a:gd name="T24" fmla="*/ 310 w 1222"/>
                <a:gd name="T25" fmla="*/ 739 h 773"/>
                <a:gd name="T26" fmla="*/ 563 w 1222"/>
                <a:gd name="T27" fmla="*/ 769 h 773"/>
                <a:gd name="T28" fmla="*/ 797 w 1222"/>
                <a:gd name="T29" fmla="*/ 716 h 773"/>
                <a:gd name="T30" fmla="*/ 798 w 1222"/>
                <a:gd name="T31" fmla="*/ 731 h 773"/>
                <a:gd name="T32" fmla="*/ 797 w 1222"/>
                <a:gd name="T33" fmla="*/ 716 h 773"/>
                <a:gd name="T34" fmla="*/ 915 w 1222"/>
                <a:gd name="T35" fmla="*/ 662 h 773"/>
                <a:gd name="T36" fmla="*/ 763 w 1222"/>
                <a:gd name="T37" fmla="*/ 236 h 773"/>
                <a:gd name="T38" fmla="*/ 1031 w 1222"/>
                <a:gd name="T39" fmla="*/ 293 h 773"/>
                <a:gd name="T40" fmla="*/ 1222 w 1222"/>
                <a:gd name="T41" fmla="*/ 237 h 773"/>
                <a:gd name="T42" fmla="*/ 1217 w 1222"/>
                <a:gd name="T43" fmla="*/ 223 h 773"/>
                <a:gd name="T44" fmla="*/ 1191 w 1222"/>
                <a:gd name="T45" fmla="*/ 138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22" h="773">
                  <a:moveTo>
                    <a:pt x="1191" y="138"/>
                  </a:moveTo>
                  <a:cubicBezTo>
                    <a:pt x="1185" y="120"/>
                    <a:pt x="1185" y="120"/>
                    <a:pt x="1185" y="120"/>
                  </a:cubicBezTo>
                  <a:cubicBezTo>
                    <a:pt x="1185" y="120"/>
                    <a:pt x="1041" y="187"/>
                    <a:pt x="930" y="134"/>
                  </a:cubicBezTo>
                  <a:cubicBezTo>
                    <a:pt x="819" y="81"/>
                    <a:pt x="772" y="7"/>
                    <a:pt x="702" y="4"/>
                  </a:cubicBezTo>
                  <a:cubicBezTo>
                    <a:pt x="631" y="0"/>
                    <a:pt x="357" y="103"/>
                    <a:pt x="357" y="103"/>
                  </a:cubicBezTo>
                  <a:cubicBezTo>
                    <a:pt x="357" y="103"/>
                    <a:pt x="240" y="88"/>
                    <a:pt x="142" y="273"/>
                  </a:cubicBezTo>
                  <a:cubicBezTo>
                    <a:pt x="44" y="459"/>
                    <a:pt x="0" y="681"/>
                    <a:pt x="0" y="681"/>
                  </a:cubicBezTo>
                  <a:cubicBezTo>
                    <a:pt x="15" y="685"/>
                    <a:pt x="15" y="685"/>
                    <a:pt x="15" y="685"/>
                  </a:cubicBezTo>
                  <a:cubicBezTo>
                    <a:pt x="101" y="708"/>
                    <a:pt x="101" y="708"/>
                    <a:pt x="101" y="708"/>
                  </a:cubicBezTo>
                  <a:cubicBezTo>
                    <a:pt x="115" y="712"/>
                    <a:pt x="115" y="712"/>
                    <a:pt x="115" y="712"/>
                  </a:cubicBezTo>
                  <a:cubicBezTo>
                    <a:pt x="292" y="294"/>
                    <a:pt x="292" y="294"/>
                    <a:pt x="292" y="294"/>
                  </a:cubicBezTo>
                  <a:cubicBezTo>
                    <a:pt x="179" y="701"/>
                    <a:pt x="179" y="701"/>
                    <a:pt x="179" y="701"/>
                  </a:cubicBezTo>
                  <a:cubicBezTo>
                    <a:pt x="179" y="701"/>
                    <a:pt x="233" y="721"/>
                    <a:pt x="310" y="739"/>
                  </a:cubicBezTo>
                  <a:cubicBezTo>
                    <a:pt x="383" y="757"/>
                    <a:pt x="477" y="773"/>
                    <a:pt x="563" y="769"/>
                  </a:cubicBezTo>
                  <a:cubicBezTo>
                    <a:pt x="647" y="765"/>
                    <a:pt x="732" y="740"/>
                    <a:pt x="797" y="716"/>
                  </a:cubicBezTo>
                  <a:cubicBezTo>
                    <a:pt x="797" y="720"/>
                    <a:pt x="798" y="725"/>
                    <a:pt x="798" y="731"/>
                  </a:cubicBezTo>
                  <a:cubicBezTo>
                    <a:pt x="798" y="725"/>
                    <a:pt x="797" y="720"/>
                    <a:pt x="797" y="716"/>
                  </a:cubicBezTo>
                  <a:cubicBezTo>
                    <a:pt x="867" y="689"/>
                    <a:pt x="915" y="662"/>
                    <a:pt x="915" y="662"/>
                  </a:cubicBezTo>
                  <a:cubicBezTo>
                    <a:pt x="763" y="236"/>
                    <a:pt x="763" y="236"/>
                    <a:pt x="763" y="236"/>
                  </a:cubicBezTo>
                  <a:cubicBezTo>
                    <a:pt x="763" y="236"/>
                    <a:pt x="899" y="300"/>
                    <a:pt x="1031" y="293"/>
                  </a:cubicBezTo>
                  <a:cubicBezTo>
                    <a:pt x="1162" y="285"/>
                    <a:pt x="1222" y="237"/>
                    <a:pt x="1222" y="237"/>
                  </a:cubicBezTo>
                  <a:cubicBezTo>
                    <a:pt x="1217" y="223"/>
                    <a:pt x="1217" y="223"/>
                    <a:pt x="1217" y="223"/>
                  </a:cubicBezTo>
                  <a:lnTo>
                    <a:pt x="1191" y="13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6" name="Freeform 46"/>
            <p:cNvSpPr>
              <a:spLocks/>
            </p:cNvSpPr>
            <p:nvPr/>
          </p:nvSpPr>
          <p:spPr bwMode="auto">
            <a:xfrm>
              <a:off x="1033" y="2297"/>
              <a:ext cx="367" cy="400"/>
            </a:xfrm>
            <a:custGeom>
              <a:avLst/>
              <a:gdLst>
                <a:gd name="T0" fmla="*/ 276 w 280"/>
                <a:gd name="T1" fmla="*/ 283 h 305"/>
                <a:gd name="T2" fmla="*/ 140 w 280"/>
                <a:gd name="T3" fmla="*/ 135 h 305"/>
                <a:gd name="T4" fmla="*/ 33 w 280"/>
                <a:gd name="T5" fmla="*/ 0 h 305"/>
                <a:gd name="T6" fmla="*/ 29 w 280"/>
                <a:gd name="T7" fmla="*/ 1 h 305"/>
                <a:gd name="T8" fmla="*/ 6 w 280"/>
                <a:gd name="T9" fmla="*/ 154 h 305"/>
                <a:gd name="T10" fmla="*/ 106 w 280"/>
                <a:gd name="T11" fmla="*/ 193 h 305"/>
                <a:gd name="T12" fmla="*/ 99 w 280"/>
                <a:gd name="T13" fmla="*/ 278 h 305"/>
                <a:gd name="T14" fmla="*/ 276 w 280"/>
                <a:gd name="T15" fmla="*/ 301 h 305"/>
                <a:gd name="T16" fmla="*/ 280 w 280"/>
                <a:gd name="T17" fmla="*/ 300 h 305"/>
                <a:gd name="T18" fmla="*/ 276 w 280"/>
                <a:gd name="T19" fmla="*/ 28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0" h="305">
                  <a:moveTo>
                    <a:pt x="276" y="283"/>
                  </a:moveTo>
                  <a:cubicBezTo>
                    <a:pt x="266" y="264"/>
                    <a:pt x="167" y="169"/>
                    <a:pt x="140" y="135"/>
                  </a:cubicBezTo>
                  <a:cubicBezTo>
                    <a:pt x="113" y="102"/>
                    <a:pt x="47" y="17"/>
                    <a:pt x="33" y="0"/>
                  </a:cubicBezTo>
                  <a:cubicBezTo>
                    <a:pt x="32" y="0"/>
                    <a:pt x="31" y="1"/>
                    <a:pt x="29" y="1"/>
                  </a:cubicBezTo>
                  <a:cubicBezTo>
                    <a:pt x="24" y="27"/>
                    <a:pt x="0" y="144"/>
                    <a:pt x="6" y="154"/>
                  </a:cubicBezTo>
                  <a:cubicBezTo>
                    <a:pt x="13" y="166"/>
                    <a:pt x="101" y="188"/>
                    <a:pt x="106" y="193"/>
                  </a:cubicBezTo>
                  <a:cubicBezTo>
                    <a:pt x="112" y="198"/>
                    <a:pt x="92" y="272"/>
                    <a:pt x="99" y="278"/>
                  </a:cubicBezTo>
                  <a:cubicBezTo>
                    <a:pt x="106" y="285"/>
                    <a:pt x="270" y="305"/>
                    <a:pt x="276" y="301"/>
                  </a:cubicBezTo>
                  <a:cubicBezTo>
                    <a:pt x="276" y="301"/>
                    <a:pt x="280" y="300"/>
                    <a:pt x="280" y="300"/>
                  </a:cubicBezTo>
                  <a:cubicBezTo>
                    <a:pt x="280" y="300"/>
                    <a:pt x="276" y="284"/>
                    <a:pt x="276" y="283"/>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7" name="Freeform 47"/>
            <p:cNvSpPr>
              <a:spLocks/>
            </p:cNvSpPr>
            <p:nvPr/>
          </p:nvSpPr>
          <p:spPr bwMode="auto">
            <a:xfrm>
              <a:off x="1392" y="2200"/>
              <a:ext cx="263" cy="492"/>
            </a:xfrm>
            <a:custGeom>
              <a:avLst/>
              <a:gdLst>
                <a:gd name="T0" fmla="*/ 197 w 200"/>
                <a:gd name="T1" fmla="*/ 137 h 375"/>
                <a:gd name="T2" fmla="*/ 115 w 200"/>
                <a:gd name="T3" fmla="*/ 0 h 375"/>
                <a:gd name="T4" fmla="*/ 66 w 200"/>
                <a:gd name="T5" fmla="*/ 170 h 375"/>
                <a:gd name="T6" fmla="*/ 0 w 200"/>
                <a:gd name="T7" fmla="*/ 356 h 375"/>
                <a:gd name="T8" fmla="*/ 3 w 200"/>
                <a:gd name="T9" fmla="*/ 375 h 375"/>
                <a:gd name="T10" fmla="*/ 2 w 200"/>
                <a:gd name="T11" fmla="*/ 375 h 375"/>
                <a:gd name="T12" fmla="*/ 157 w 200"/>
                <a:gd name="T13" fmla="*/ 287 h 375"/>
                <a:gd name="T14" fmla="*/ 119 w 200"/>
                <a:gd name="T15" fmla="*/ 211 h 375"/>
                <a:gd name="T16" fmla="*/ 197 w 200"/>
                <a:gd name="T17" fmla="*/ 137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0" h="375">
                  <a:moveTo>
                    <a:pt x="197" y="137"/>
                  </a:moveTo>
                  <a:cubicBezTo>
                    <a:pt x="200" y="124"/>
                    <a:pt x="115" y="0"/>
                    <a:pt x="115" y="0"/>
                  </a:cubicBezTo>
                  <a:cubicBezTo>
                    <a:pt x="115" y="0"/>
                    <a:pt x="80" y="125"/>
                    <a:pt x="66" y="170"/>
                  </a:cubicBezTo>
                  <a:cubicBezTo>
                    <a:pt x="53" y="212"/>
                    <a:pt x="3" y="335"/>
                    <a:pt x="0" y="356"/>
                  </a:cubicBezTo>
                  <a:cubicBezTo>
                    <a:pt x="1" y="358"/>
                    <a:pt x="3" y="375"/>
                    <a:pt x="3" y="375"/>
                  </a:cubicBezTo>
                  <a:cubicBezTo>
                    <a:pt x="2" y="375"/>
                    <a:pt x="2" y="375"/>
                    <a:pt x="2" y="375"/>
                  </a:cubicBezTo>
                  <a:cubicBezTo>
                    <a:pt x="12" y="374"/>
                    <a:pt x="153" y="296"/>
                    <a:pt x="157" y="287"/>
                  </a:cubicBezTo>
                  <a:cubicBezTo>
                    <a:pt x="161" y="279"/>
                    <a:pt x="115" y="218"/>
                    <a:pt x="119" y="211"/>
                  </a:cubicBezTo>
                  <a:cubicBezTo>
                    <a:pt x="122" y="204"/>
                    <a:pt x="194" y="151"/>
                    <a:pt x="197" y="137"/>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8" name="Freeform 48"/>
            <p:cNvSpPr>
              <a:spLocks/>
            </p:cNvSpPr>
            <p:nvPr/>
          </p:nvSpPr>
          <p:spPr bwMode="auto">
            <a:xfrm>
              <a:off x="1030" y="2176"/>
              <a:ext cx="624" cy="498"/>
            </a:xfrm>
            <a:custGeom>
              <a:avLst/>
              <a:gdLst>
                <a:gd name="T0" fmla="*/ 341 w 475"/>
                <a:gd name="T1" fmla="*/ 170 h 379"/>
                <a:gd name="T2" fmla="*/ 277 w 475"/>
                <a:gd name="T3" fmla="*/ 372 h 379"/>
                <a:gd name="T4" fmla="*/ 141 w 475"/>
                <a:gd name="T5" fmla="*/ 209 h 379"/>
                <a:gd name="T6" fmla="*/ 32 w 475"/>
                <a:gd name="T7" fmla="*/ 70 h 379"/>
                <a:gd name="T8" fmla="*/ 7 w 475"/>
                <a:gd name="T9" fmla="*/ 228 h 379"/>
                <a:gd name="T10" fmla="*/ 108 w 475"/>
                <a:gd name="T11" fmla="*/ 267 h 379"/>
                <a:gd name="T12" fmla="*/ 101 w 475"/>
                <a:gd name="T13" fmla="*/ 352 h 379"/>
                <a:gd name="T14" fmla="*/ 278 w 475"/>
                <a:gd name="T15" fmla="*/ 375 h 379"/>
                <a:gd name="T16" fmla="*/ 433 w 475"/>
                <a:gd name="T17" fmla="*/ 287 h 379"/>
                <a:gd name="T18" fmla="*/ 394 w 475"/>
                <a:gd name="T19" fmla="*/ 211 h 379"/>
                <a:gd name="T20" fmla="*/ 472 w 475"/>
                <a:gd name="T21" fmla="*/ 137 h 379"/>
                <a:gd name="T22" fmla="*/ 390 w 475"/>
                <a:gd name="T23" fmla="*/ 0 h 379"/>
                <a:gd name="T24" fmla="*/ 341 w 475"/>
                <a:gd name="T25" fmla="*/ 17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5" h="379">
                  <a:moveTo>
                    <a:pt x="341" y="170"/>
                  </a:moveTo>
                  <a:cubicBezTo>
                    <a:pt x="329" y="211"/>
                    <a:pt x="280" y="351"/>
                    <a:pt x="277" y="372"/>
                  </a:cubicBezTo>
                  <a:cubicBezTo>
                    <a:pt x="266" y="354"/>
                    <a:pt x="169" y="243"/>
                    <a:pt x="141" y="209"/>
                  </a:cubicBezTo>
                  <a:cubicBezTo>
                    <a:pt x="111" y="172"/>
                    <a:pt x="32" y="70"/>
                    <a:pt x="32" y="70"/>
                  </a:cubicBezTo>
                  <a:cubicBezTo>
                    <a:pt x="32" y="70"/>
                    <a:pt x="0" y="217"/>
                    <a:pt x="7" y="228"/>
                  </a:cubicBezTo>
                  <a:cubicBezTo>
                    <a:pt x="15" y="239"/>
                    <a:pt x="102" y="261"/>
                    <a:pt x="108" y="267"/>
                  </a:cubicBezTo>
                  <a:cubicBezTo>
                    <a:pt x="113" y="272"/>
                    <a:pt x="94" y="345"/>
                    <a:pt x="101" y="352"/>
                  </a:cubicBezTo>
                  <a:cubicBezTo>
                    <a:pt x="108" y="359"/>
                    <a:pt x="272" y="379"/>
                    <a:pt x="278" y="375"/>
                  </a:cubicBezTo>
                  <a:cubicBezTo>
                    <a:pt x="288" y="374"/>
                    <a:pt x="429" y="296"/>
                    <a:pt x="433" y="287"/>
                  </a:cubicBezTo>
                  <a:cubicBezTo>
                    <a:pt x="437" y="278"/>
                    <a:pt x="391" y="218"/>
                    <a:pt x="394" y="211"/>
                  </a:cubicBezTo>
                  <a:cubicBezTo>
                    <a:pt x="397" y="204"/>
                    <a:pt x="470" y="150"/>
                    <a:pt x="472" y="137"/>
                  </a:cubicBezTo>
                  <a:cubicBezTo>
                    <a:pt x="475" y="124"/>
                    <a:pt x="390" y="0"/>
                    <a:pt x="390" y="0"/>
                  </a:cubicBezTo>
                  <a:cubicBezTo>
                    <a:pt x="390" y="0"/>
                    <a:pt x="355" y="125"/>
                    <a:pt x="341" y="170"/>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49" name="Freeform 49"/>
            <p:cNvSpPr>
              <a:spLocks/>
            </p:cNvSpPr>
            <p:nvPr/>
          </p:nvSpPr>
          <p:spPr bwMode="auto">
            <a:xfrm>
              <a:off x="1385" y="2718"/>
              <a:ext cx="44" cy="45"/>
            </a:xfrm>
            <a:custGeom>
              <a:avLst/>
              <a:gdLst>
                <a:gd name="T0" fmla="*/ 7 w 34"/>
                <a:gd name="T1" fmla="*/ 28 h 34"/>
                <a:gd name="T2" fmla="*/ 28 w 34"/>
                <a:gd name="T3" fmla="*/ 27 h 34"/>
                <a:gd name="T4" fmla="*/ 27 w 34"/>
                <a:gd name="T5" fmla="*/ 6 h 34"/>
                <a:gd name="T6" fmla="*/ 6 w 34"/>
                <a:gd name="T7" fmla="*/ 6 h 34"/>
                <a:gd name="T8" fmla="*/ 7 w 34"/>
                <a:gd name="T9" fmla="*/ 28 h 34"/>
              </a:gdLst>
              <a:ahLst/>
              <a:cxnLst>
                <a:cxn ang="0">
                  <a:pos x="T0" y="T1"/>
                </a:cxn>
                <a:cxn ang="0">
                  <a:pos x="T2" y="T3"/>
                </a:cxn>
                <a:cxn ang="0">
                  <a:pos x="T4" y="T5"/>
                </a:cxn>
                <a:cxn ang="0">
                  <a:pos x="T6" y="T7"/>
                </a:cxn>
                <a:cxn ang="0">
                  <a:pos x="T8" y="T9"/>
                </a:cxn>
              </a:cxnLst>
              <a:rect l="0" t="0" r="r" b="b"/>
              <a:pathLst>
                <a:path w="34" h="34">
                  <a:moveTo>
                    <a:pt x="7" y="28"/>
                  </a:moveTo>
                  <a:cubicBezTo>
                    <a:pt x="13" y="34"/>
                    <a:pt x="22" y="33"/>
                    <a:pt x="28" y="27"/>
                  </a:cubicBezTo>
                  <a:cubicBezTo>
                    <a:pt x="34" y="21"/>
                    <a:pt x="33" y="11"/>
                    <a:pt x="27" y="6"/>
                  </a:cubicBezTo>
                  <a:cubicBezTo>
                    <a:pt x="21" y="0"/>
                    <a:pt x="12" y="0"/>
                    <a:pt x="6" y="6"/>
                  </a:cubicBezTo>
                  <a:cubicBezTo>
                    <a:pt x="0" y="13"/>
                    <a:pt x="1" y="22"/>
                    <a:pt x="7"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0" name="Freeform 50"/>
            <p:cNvSpPr>
              <a:spLocks/>
            </p:cNvSpPr>
            <p:nvPr/>
          </p:nvSpPr>
          <p:spPr bwMode="auto">
            <a:xfrm>
              <a:off x="1404" y="2861"/>
              <a:ext cx="45" cy="44"/>
            </a:xfrm>
            <a:custGeom>
              <a:avLst/>
              <a:gdLst>
                <a:gd name="T0" fmla="*/ 7 w 34"/>
                <a:gd name="T1" fmla="*/ 28 h 33"/>
                <a:gd name="T2" fmla="*/ 28 w 34"/>
                <a:gd name="T3" fmla="*/ 27 h 33"/>
                <a:gd name="T4" fmla="*/ 27 w 34"/>
                <a:gd name="T5" fmla="*/ 6 h 33"/>
                <a:gd name="T6" fmla="*/ 6 w 34"/>
                <a:gd name="T7" fmla="*/ 6 h 33"/>
                <a:gd name="T8" fmla="*/ 7 w 34"/>
                <a:gd name="T9" fmla="*/ 28 h 33"/>
              </a:gdLst>
              <a:ahLst/>
              <a:cxnLst>
                <a:cxn ang="0">
                  <a:pos x="T0" y="T1"/>
                </a:cxn>
                <a:cxn ang="0">
                  <a:pos x="T2" y="T3"/>
                </a:cxn>
                <a:cxn ang="0">
                  <a:pos x="T4" y="T5"/>
                </a:cxn>
                <a:cxn ang="0">
                  <a:pos x="T6" y="T7"/>
                </a:cxn>
                <a:cxn ang="0">
                  <a:pos x="T8" y="T9"/>
                </a:cxn>
              </a:cxnLst>
              <a:rect l="0" t="0" r="r" b="b"/>
              <a:pathLst>
                <a:path w="34" h="33">
                  <a:moveTo>
                    <a:pt x="7" y="28"/>
                  </a:moveTo>
                  <a:cubicBezTo>
                    <a:pt x="13" y="33"/>
                    <a:pt x="22" y="33"/>
                    <a:pt x="28" y="27"/>
                  </a:cubicBezTo>
                  <a:cubicBezTo>
                    <a:pt x="34" y="21"/>
                    <a:pt x="34" y="11"/>
                    <a:pt x="27" y="6"/>
                  </a:cubicBezTo>
                  <a:cubicBezTo>
                    <a:pt x="21" y="0"/>
                    <a:pt x="12" y="0"/>
                    <a:pt x="6" y="6"/>
                  </a:cubicBezTo>
                  <a:cubicBezTo>
                    <a:pt x="0" y="12"/>
                    <a:pt x="1" y="22"/>
                    <a:pt x="7"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1" name="Freeform 51"/>
            <p:cNvSpPr>
              <a:spLocks/>
            </p:cNvSpPr>
            <p:nvPr/>
          </p:nvSpPr>
          <p:spPr bwMode="auto">
            <a:xfrm>
              <a:off x="1420" y="3003"/>
              <a:ext cx="45" cy="43"/>
            </a:xfrm>
            <a:custGeom>
              <a:avLst/>
              <a:gdLst>
                <a:gd name="T0" fmla="*/ 7 w 34"/>
                <a:gd name="T1" fmla="*/ 28 h 33"/>
                <a:gd name="T2" fmla="*/ 28 w 34"/>
                <a:gd name="T3" fmla="*/ 27 h 33"/>
                <a:gd name="T4" fmla="*/ 27 w 34"/>
                <a:gd name="T5" fmla="*/ 5 h 33"/>
                <a:gd name="T6" fmla="*/ 6 w 34"/>
                <a:gd name="T7" fmla="*/ 6 h 33"/>
                <a:gd name="T8" fmla="*/ 7 w 34"/>
                <a:gd name="T9" fmla="*/ 28 h 33"/>
              </a:gdLst>
              <a:ahLst/>
              <a:cxnLst>
                <a:cxn ang="0">
                  <a:pos x="T0" y="T1"/>
                </a:cxn>
                <a:cxn ang="0">
                  <a:pos x="T2" y="T3"/>
                </a:cxn>
                <a:cxn ang="0">
                  <a:pos x="T4" y="T5"/>
                </a:cxn>
                <a:cxn ang="0">
                  <a:pos x="T6" y="T7"/>
                </a:cxn>
                <a:cxn ang="0">
                  <a:pos x="T8" y="T9"/>
                </a:cxn>
              </a:cxnLst>
              <a:rect l="0" t="0" r="r" b="b"/>
              <a:pathLst>
                <a:path w="34" h="33">
                  <a:moveTo>
                    <a:pt x="7" y="28"/>
                  </a:moveTo>
                  <a:cubicBezTo>
                    <a:pt x="13" y="33"/>
                    <a:pt x="22" y="33"/>
                    <a:pt x="28" y="27"/>
                  </a:cubicBezTo>
                  <a:cubicBezTo>
                    <a:pt x="34" y="21"/>
                    <a:pt x="33" y="11"/>
                    <a:pt x="27" y="5"/>
                  </a:cubicBezTo>
                  <a:cubicBezTo>
                    <a:pt x="21" y="0"/>
                    <a:pt x="12" y="0"/>
                    <a:pt x="6" y="6"/>
                  </a:cubicBezTo>
                  <a:cubicBezTo>
                    <a:pt x="0" y="12"/>
                    <a:pt x="1" y="22"/>
                    <a:pt x="7"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2" name="Freeform 52"/>
            <p:cNvSpPr>
              <a:spLocks/>
            </p:cNvSpPr>
            <p:nvPr/>
          </p:nvSpPr>
          <p:spPr bwMode="auto">
            <a:xfrm>
              <a:off x="1029" y="2145"/>
              <a:ext cx="573" cy="195"/>
            </a:xfrm>
            <a:custGeom>
              <a:avLst/>
              <a:gdLst>
                <a:gd name="T0" fmla="*/ 422 w 437"/>
                <a:gd name="T1" fmla="*/ 30 h 149"/>
                <a:gd name="T2" fmla="*/ 437 w 437"/>
                <a:gd name="T3" fmla="*/ 8 h 149"/>
                <a:gd name="T4" fmla="*/ 413 w 437"/>
                <a:gd name="T5" fmla="*/ 4 h 149"/>
                <a:gd name="T6" fmla="*/ 68 w 437"/>
                <a:gd name="T7" fmla="*/ 103 h 149"/>
                <a:gd name="T8" fmla="*/ 0 w 437"/>
                <a:gd name="T9" fmla="*/ 118 h 149"/>
                <a:gd name="T10" fmla="*/ 58 w 437"/>
                <a:gd name="T11" fmla="*/ 133 h 149"/>
                <a:gd name="T12" fmla="*/ 58 w 437"/>
                <a:gd name="T13" fmla="*/ 133 h 149"/>
                <a:gd name="T14" fmla="*/ 422 w 437"/>
                <a:gd name="T15" fmla="*/ 3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7" h="149">
                  <a:moveTo>
                    <a:pt x="422" y="30"/>
                  </a:moveTo>
                  <a:cubicBezTo>
                    <a:pt x="427" y="24"/>
                    <a:pt x="432" y="17"/>
                    <a:pt x="437" y="8"/>
                  </a:cubicBezTo>
                  <a:cubicBezTo>
                    <a:pt x="429" y="6"/>
                    <a:pt x="421" y="4"/>
                    <a:pt x="413" y="4"/>
                  </a:cubicBezTo>
                  <a:cubicBezTo>
                    <a:pt x="342" y="0"/>
                    <a:pt x="68" y="103"/>
                    <a:pt x="68" y="103"/>
                  </a:cubicBezTo>
                  <a:cubicBezTo>
                    <a:pt x="68" y="103"/>
                    <a:pt x="40" y="100"/>
                    <a:pt x="0" y="118"/>
                  </a:cubicBezTo>
                  <a:cubicBezTo>
                    <a:pt x="35" y="133"/>
                    <a:pt x="58" y="133"/>
                    <a:pt x="58" y="133"/>
                  </a:cubicBezTo>
                  <a:cubicBezTo>
                    <a:pt x="58" y="133"/>
                    <a:pt x="58" y="133"/>
                    <a:pt x="58" y="133"/>
                  </a:cubicBezTo>
                  <a:cubicBezTo>
                    <a:pt x="140" y="149"/>
                    <a:pt x="379" y="81"/>
                    <a:pt x="422" y="30"/>
                  </a:cubicBezTo>
                  <a:close/>
                </a:path>
              </a:pathLst>
            </a:custGeom>
            <a:solidFill>
              <a:srgbClr val="1D1D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3" name="Line 53"/>
            <p:cNvSpPr>
              <a:spLocks noChangeShapeType="1"/>
            </p:cNvSpPr>
            <p:nvPr/>
          </p:nvSpPr>
          <p:spPr bwMode="auto">
            <a:xfrm>
              <a:off x="1394" y="2664"/>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4" name="Line 54"/>
            <p:cNvSpPr>
              <a:spLocks noChangeShapeType="1"/>
            </p:cNvSpPr>
            <p:nvPr/>
          </p:nvSpPr>
          <p:spPr bwMode="auto">
            <a:xfrm>
              <a:off x="1394" y="2664"/>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5" name="Freeform 55"/>
            <p:cNvSpPr>
              <a:spLocks/>
            </p:cNvSpPr>
            <p:nvPr/>
          </p:nvSpPr>
          <p:spPr bwMode="auto">
            <a:xfrm>
              <a:off x="1075" y="2162"/>
              <a:ext cx="467" cy="502"/>
            </a:xfrm>
            <a:custGeom>
              <a:avLst/>
              <a:gdLst>
                <a:gd name="T0" fmla="*/ 107 w 356"/>
                <a:gd name="T1" fmla="*/ 220 h 383"/>
                <a:gd name="T2" fmla="*/ 243 w 356"/>
                <a:gd name="T3" fmla="*/ 383 h 383"/>
                <a:gd name="T4" fmla="*/ 307 w 356"/>
                <a:gd name="T5" fmla="*/ 181 h 383"/>
                <a:gd name="T6" fmla="*/ 354 w 356"/>
                <a:gd name="T7" fmla="*/ 18 h 383"/>
                <a:gd name="T8" fmla="*/ 356 w 356"/>
                <a:gd name="T9" fmla="*/ 0 h 383"/>
                <a:gd name="T10" fmla="*/ 0 w 356"/>
                <a:gd name="T11" fmla="*/ 62 h 383"/>
                <a:gd name="T12" fmla="*/ 0 w 356"/>
                <a:gd name="T13" fmla="*/ 83 h 383"/>
                <a:gd name="T14" fmla="*/ 107 w 356"/>
                <a:gd name="T15" fmla="*/ 220 h 3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6" h="383">
                  <a:moveTo>
                    <a:pt x="107" y="220"/>
                  </a:moveTo>
                  <a:cubicBezTo>
                    <a:pt x="135" y="254"/>
                    <a:pt x="232" y="365"/>
                    <a:pt x="243" y="383"/>
                  </a:cubicBezTo>
                  <a:cubicBezTo>
                    <a:pt x="246" y="362"/>
                    <a:pt x="295" y="222"/>
                    <a:pt x="307" y="181"/>
                  </a:cubicBezTo>
                  <a:cubicBezTo>
                    <a:pt x="319" y="142"/>
                    <a:pt x="347" y="45"/>
                    <a:pt x="354" y="18"/>
                  </a:cubicBezTo>
                  <a:cubicBezTo>
                    <a:pt x="356" y="0"/>
                    <a:pt x="356" y="0"/>
                    <a:pt x="356" y="0"/>
                  </a:cubicBezTo>
                  <a:cubicBezTo>
                    <a:pt x="0" y="62"/>
                    <a:pt x="0" y="62"/>
                    <a:pt x="0" y="62"/>
                  </a:cubicBezTo>
                  <a:cubicBezTo>
                    <a:pt x="0" y="83"/>
                    <a:pt x="0" y="83"/>
                    <a:pt x="0" y="83"/>
                  </a:cubicBezTo>
                  <a:cubicBezTo>
                    <a:pt x="11" y="98"/>
                    <a:pt x="80" y="186"/>
                    <a:pt x="107" y="22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6" name="Freeform 56"/>
            <p:cNvSpPr>
              <a:spLocks/>
            </p:cNvSpPr>
            <p:nvPr/>
          </p:nvSpPr>
          <p:spPr bwMode="auto">
            <a:xfrm>
              <a:off x="1083" y="2162"/>
              <a:ext cx="459" cy="172"/>
            </a:xfrm>
            <a:custGeom>
              <a:avLst/>
              <a:gdLst>
                <a:gd name="T0" fmla="*/ 348 w 350"/>
                <a:gd name="T1" fmla="*/ 18 h 131"/>
                <a:gd name="T2" fmla="*/ 350 w 350"/>
                <a:gd name="T3" fmla="*/ 0 h 131"/>
                <a:gd name="T4" fmla="*/ 231 w 350"/>
                <a:gd name="T5" fmla="*/ 21 h 131"/>
                <a:gd name="T6" fmla="*/ 27 w 350"/>
                <a:gd name="T7" fmla="*/ 90 h 131"/>
                <a:gd name="T8" fmla="*/ 0 w 350"/>
                <a:gd name="T9" fmla="*/ 92 h 131"/>
                <a:gd name="T10" fmla="*/ 23 w 350"/>
                <a:gd name="T11" fmla="*/ 121 h 131"/>
                <a:gd name="T12" fmla="*/ 340 w 350"/>
                <a:gd name="T13" fmla="*/ 46 h 131"/>
                <a:gd name="T14" fmla="*/ 348 w 350"/>
                <a:gd name="T15" fmla="*/ 18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0" h="131">
                  <a:moveTo>
                    <a:pt x="348" y="18"/>
                  </a:moveTo>
                  <a:cubicBezTo>
                    <a:pt x="350" y="0"/>
                    <a:pt x="350" y="0"/>
                    <a:pt x="350" y="0"/>
                  </a:cubicBezTo>
                  <a:cubicBezTo>
                    <a:pt x="231" y="21"/>
                    <a:pt x="231" y="21"/>
                    <a:pt x="231" y="21"/>
                  </a:cubicBezTo>
                  <a:cubicBezTo>
                    <a:pt x="134" y="50"/>
                    <a:pt x="27" y="90"/>
                    <a:pt x="27" y="90"/>
                  </a:cubicBezTo>
                  <a:cubicBezTo>
                    <a:pt x="27" y="90"/>
                    <a:pt x="17" y="89"/>
                    <a:pt x="0" y="92"/>
                  </a:cubicBezTo>
                  <a:cubicBezTo>
                    <a:pt x="6" y="99"/>
                    <a:pt x="14" y="109"/>
                    <a:pt x="23" y="121"/>
                  </a:cubicBezTo>
                  <a:cubicBezTo>
                    <a:pt x="94" y="131"/>
                    <a:pt x="259" y="89"/>
                    <a:pt x="340" y="46"/>
                  </a:cubicBezTo>
                  <a:cubicBezTo>
                    <a:pt x="344" y="34"/>
                    <a:pt x="347" y="24"/>
                    <a:pt x="348" y="18"/>
                  </a:cubicBez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7" name="Freeform 57"/>
            <p:cNvSpPr>
              <a:spLocks/>
            </p:cNvSpPr>
            <p:nvPr/>
          </p:nvSpPr>
          <p:spPr bwMode="auto">
            <a:xfrm>
              <a:off x="1610" y="1697"/>
              <a:ext cx="3" cy="5"/>
            </a:xfrm>
            <a:custGeom>
              <a:avLst/>
              <a:gdLst>
                <a:gd name="T0" fmla="*/ 2 w 2"/>
                <a:gd name="T1" fmla="*/ 4 h 4"/>
                <a:gd name="T2" fmla="*/ 0 w 2"/>
                <a:gd name="T3" fmla="*/ 0 h 4"/>
                <a:gd name="T4" fmla="*/ 0 w 2"/>
                <a:gd name="T5" fmla="*/ 0 h 4"/>
                <a:gd name="T6" fmla="*/ 2 w 2"/>
                <a:gd name="T7" fmla="*/ 4 h 4"/>
              </a:gdLst>
              <a:ahLst/>
              <a:cxnLst>
                <a:cxn ang="0">
                  <a:pos x="T0" y="T1"/>
                </a:cxn>
                <a:cxn ang="0">
                  <a:pos x="T2" y="T3"/>
                </a:cxn>
                <a:cxn ang="0">
                  <a:pos x="T4" y="T5"/>
                </a:cxn>
                <a:cxn ang="0">
                  <a:pos x="T6" y="T7"/>
                </a:cxn>
              </a:cxnLst>
              <a:rect l="0" t="0" r="r" b="b"/>
              <a:pathLst>
                <a:path w="2" h="4">
                  <a:moveTo>
                    <a:pt x="2" y="4"/>
                  </a:moveTo>
                  <a:cubicBezTo>
                    <a:pt x="2" y="2"/>
                    <a:pt x="1" y="1"/>
                    <a:pt x="0" y="0"/>
                  </a:cubicBezTo>
                  <a:cubicBezTo>
                    <a:pt x="0" y="0"/>
                    <a:pt x="0" y="0"/>
                    <a:pt x="0" y="0"/>
                  </a:cubicBezTo>
                  <a:cubicBezTo>
                    <a:pt x="1" y="1"/>
                    <a:pt x="2" y="2"/>
                    <a:pt x="2" y="4"/>
                  </a:cubicBezTo>
                  <a:close/>
                </a:path>
              </a:pathLst>
            </a:custGeom>
            <a:solidFill>
              <a:srgbClr val="FFE1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8" name="Freeform 58"/>
            <p:cNvSpPr>
              <a:spLocks/>
            </p:cNvSpPr>
            <p:nvPr/>
          </p:nvSpPr>
          <p:spPr bwMode="auto">
            <a:xfrm>
              <a:off x="916" y="1717"/>
              <a:ext cx="769" cy="607"/>
            </a:xfrm>
            <a:custGeom>
              <a:avLst/>
              <a:gdLst>
                <a:gd name="T0" fmla="*/ 511 w 586"/>
                <a:gd name="T1" fmla="*/ 12 h 463"/>
                <a:gd name="T2" fmla="*/ 201 w 586"/>
                <a:gd name="T3" fmla="*/ 58 h 463"/>
                <a:gd name="T4" fmla="*/ 148 w 586"/>
                <a:gd name="T5" fmla="*/ 170 h 463"/>
                <a:gd name="T6" fmla="*/ 60 w 586"/>
                <a:gd name="T7" fmla="*/ 146 h 463"/>
                <a:gd name="T8" fmla="*/ 15 w 586"/>
                <a:gd name="T9" fmla="*/ 250 h 463"/>
                <a:gd name="T10" fmla="*/ 24 w 586"/>
                <a:gd name="T11" fmla="*/ 269 h 463"/>
                <a:gd name="T12" fmla="*/ 76 w 586"/>
                <a:gd name="T13" fmla="*/ 285 h 463"/>
                <a:gd name="T14" fmla="*/ 73 w 586"/>
                <a:gd name="T15" fmla="*/ 296 h 463"/>
                <a:gd name="T16" fmla="*/ 88 w 586"/>
                <a:gd name="T17" fmla="*/ 297 h 463"/>
                <a:gd name="T18" fmla="*/ 95 w 586"/>
                <a:gd name="T19" fmla="*/ 379 h 463"/>
                <a:gd name="T20" fmla="*/ 144 w 586"/>
                <a:gd name="T21" fmla="*/ 447 h 463"/>
                <a:gd name="T22" fmla="*/ 144 w 586"/>
                <a:gd name="T23" fmla="*/ 447 h 463"/>
                <a:gd name="T24" fmla="*/ 144 w 586"/>
                <a:gd name="T25" fmla="*/ 447 h 463"/>
                <a:gd name="T26" fmla="*/ 508 w 586"/>
                <a:gd name="T27" fmla="*/ 344 h 463"/>
                <a:gd name="T28" fmla="*/ 536 w 586"/>
                <a:gd name="T29" fmla="*/ 0 h 463"/>
                <a:gd name="T30" fmla="*/ 536 w 586"/>
                <a:gd name="T31" fmla="*/ 0 h 463"/>
                <a:gd name="T32" fmla="*/ 511 w 586"/>
                <a:gd name="T33" fmla="*/ 1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6" h="463">
                  <a:moveTo>
                    <a:pt x="511" y="12"/>
                  </a:moveTo>
                  <a:cubicBezTo>
                    <a:pt x="387" y="70"/>
                    <a:pt x="266" y="23"/>
                    <a:pt x="201" y="58"/>
                  </a:cubicBezTo>
                  <a:cubicBezTo>
                    <a:pt x="135" y="92"/>
                    <a:pt x="148" y="170"/>
                    <a:pt x="148" y="170"/>
                  </a:cubicBezTo>
                  <a:cubicBezTo>
                    <a:pt x="148" y="170"/>
                    <a:pt x="103" y="126"/>
                    <a:pt x="60" y="146"/>
                  </a:cubicBezTo>
                  <a:cubicBezTo>
                    <a:pt x="18" y="165"/>
                    <a:pt x="0" y="201"/>
                    <a:pt x="15" y="250"/>
                  </a:cubicBezTo>
                  <a:cubicBezTo>
                    <a:pt x="17" y="257"/>
                    <a:pt x="20" y="264"/>
                    <a:pt x="24" y="269"/>
                  </a:cubicBezTo>
                  <a:cubicBezTo>
                    <a:pt x="47" y="286"/>
                    <a:pt x="76" y="285"/>
                    <a:pt x="76" y="285"/>
                  </a:cubicBezTo>
                  <a:cubicBezTo>
                    <a:pt x="76" y="285"/>
                    <a:pt x="74" y="289"/>
                    <a:pt x="73" y="296"/>
                  </a:cubicBezTo>
                  <a:cubicBezTo>
                    <a:pt x="82" y="297"/>
                    <a:pt x="88" y="297"/>
                    <a:pt x="88" y="297"/>
                  </a:cubicBezTo>
                  <a:cubicBezTo>
                    <a:pt x="88" y="297"/>
                    <a:pt x="73" y="338"/>
                    <a:pt x="95" y="379"/>
                  </a:cubicBezTo>
                  <a:cubicBezTo>
                    <a:pt x="108" y="406"/>
                    <a:pt x="131" y="432"/>
                    <a:pt x="144" y="447"/>
                  </a:cubicBezTo>
                  <a:cubicBezTo>
                    <a:pt x="144" y="447"/>
                    <a:pt x="144" y="447"/>
                    <a:pt x="144" y="447"/>
                  </a:cubicBezTo>
                  <a:cubicBezTo>
                    <a:pt x="144" y="447"/>
                    <a:pt x="144" y="447"/>
                    <a:pt x="144" y="447"/>
                  </a:cubicBezTo>
                  <a:cubicBezTo>
                    <a:pt x="226" y="463"/>
                    <a:pt x="465" y="395"/>
                    <a:pt x="508" y="344"/>
                  </a:cubicBezTo>
                  <a:cubicBezTo>
                    <a:pt x="552" y="292"/>
                    <a:pt x="586" y="129"/>
                    <a:pt x="536" y="0"/>
                  </a:cubicBezTo>
                  <a:cubicBezTo>
                    <a:pt x="536" y="0"/>
                    <a:pt x="536" y="0"/>
                    <a:pt x="536" y="0"/>
                  </a:cubicBezTo>
                  <a:cubicBezTo>
                    <a:pt x="528" y="4"/>
                    <a:pt x="520" y="8"/>
                    <a:pt x="511" y="12"/>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59" name="Freeform 59"/>
            <p:cNvSpPr>
              <a:spLocks/>
            </p:cNvSpPr>
            <p:nvPr/>
          </p:nvSpPr>
          <p:spPr bwMode="auto">
            <a:xfrm>
              <a:off x="900" y="1697"/>
              <a:ext cx="720" cy="373"/>
            </a:xfrm>
            <a:custGeom>
              <a:avLst/>
              <a:gdLst>
                <a:gd name="T0" fmla="*/ 541 w 548"/>
                <a:gd name="T1" fmla="*/ 0 h 284"/>
                <a:gd name="T2" fmla="*/ 511 w 548"/>
                <a:gd name="T3" fmla="*/ 15 h 284"/>
                <a:gd name="T4" fmla="*/ 201 w 548"/>
                <a:gd name="T5" fmla="*/ 61 h 284"/>
                <a:gd name="T6" fmla="*/ 148 w 548"/>
                <a:gd name="T7" fmla="*/ 173 h 284"/>
                <a:gd name="T8" fmla="*/ 60 w 548"/>
                <a:gd name="T9" fmla="*/ 149 h 284"/>
                <a:gd name="T10" fmla="*/ 15 w 548"/>
                <a:gd name="T11" fmla="*/ 253 h 284"/>
                <a:gd name="T12" fmla="*/ 36 w 548"/>
                <a:gd name="T13" fmla="*/ 284 h 284"/>
                <a:gd name="T14" fmla="*/ 27 w 548"/>
                <a:gd name="T15" fmla="*/ 265 h 284"/>
                <a:gd name="T16" fmla="*/ 72 w 548"/>
                <a:gd name="T17" fmla="*/ 161 h 284"/>
                <a:gd name="T18" fmla="*/ 160 w 548"/>
                <a:gd name="T19" fmla="*/ 185 h 284"/>
                <a:gd name="T20" fmla="*/ 213 w 548"/>
                <a:gd name="T21" fmla="*/ 73 h 284"/>
                <a:gd name="T22" fmla="*/ 523 w 548"/>
                <a:gd name="T23" fmla="*/ 27 h 284"/>
                <a:gd name="T24" fmla="*/ 548 w 548"/>
                <a:gd name="T25" fmla="*/ 15 h 284"/>
                <a:gd name="T26" fmla="*/ 548 w 548"/>
                <a:gd name="T27" fmla="*/ 15 h 284"/>
                <a:gd name="T28" fmla="*/ 543 w 548"/>
                <a:gd name="T29" fmla="*/ 4 h 284"/>
                <a:gd name="T30" fmla="*/ 541 w 548"/>
                <a:gd name="T3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48" h="284">
                  <a:moveTo>
                    <a:pt x="541" y="0"/>
                  </a:moveTo>
                  <a:cubicBezTo>
                    <a:pt x="532" y="5"/>
                    <a:pt x="522" y="10"/>
                    <a:pt x="511" y="15"/>
                  </a:cubicBezTo>
                  <a:cubicBezTo>
                    <a:pt x="387" y="73"/>
                    <a:pt x="266" y="26"/>
                    <a:pt x="201" y="61"/>
                  </a:cubicBezTo>
                  <a:cubicBezTo>
                    <a:pt x="135" y="95"/>
                    <a:pt x="148" y="173"/>
                    <a:pt x="148" y="173"/>
                  </a:cubicBezTo>
                  <a:cubicBezTo>
                    <a:pt x="148" y="173"/>
                    <a:pt x="103" y="129"/>
                    <a:pt x="60" y="149"/>
                  </a:cubicBezTo>
                  <a:cubicBezTo>
                    <a:pt x="18" y="168"/>
                    <a:pt x="0" y="204"/>
                    <a:pt x="15" y="253"/>
                  </a:cubicBezTo>
                  <a:cubicBezTo>
                    <a:pt x="19" y="267"/>
                    <a:pt x="27" y="277"/>
                    <a:pt x="36" y="284"/>
                  </a:cubicBezTo>
                  <a:cubicBezTo>
                    <a:pt x="32" y="279"/>
                    <a:pt x="29" y="272"/>
                    <a:pt x="27" y="265"/>
                  </a:cubicBezTo>
                  <a:cubicBezTo>
                    <a:pt x="12" y="216"/>
                    <a:pt x="30" y="180"/>
                    <a:pt x="72" y="161"/>
                  </a:cubicBezTo>
                  <a:cubicBezTo>
                    <a:pt x="115" y="141"/>
                    <a:pt x="160" y="185"/>
                    <a:pt x="160" y="185"/>
                  </a:cubicBezTo>
                  <a:cubicBezTo>
                    <a:pt x="160" y="185"/>
                    <a:pt x="147" y="107"/>
                    <a:pt x="213" y="73"/>
                  </a:cubicBezTo>
                  <a:cubicBezTo>
                    <a:pt x="278" y="38"/>
                    <a:pt x="399" y="85"/>
                    <a:pt x="523" y="27"/>
                  </a:cubicBezTo>
                  <a:cubicBezTo>
                    <a:pt x="532" y="23"/>
                    <a:pt x="540" y="19"/>
                    <a:pt x="548" y="15"/>
                  </a:cubicBezTo>
                  <a:cubicBezTo>
                    <a:pt x="548" y="15"/>
                    <a:pt x="548" y="15"/>
                    <a:pt x="548" y="15"/>
                  </a:cubicBezTo>
                  <a:cubicBezTo>
                    <a:pt x="546" y="11"/>
                    <a:pt x="545" y="7"/>
                    <a:pt x="543" y="4"/>
                  </a:cubicBezTo>
                  <a:cubicBezTo>
                    <a:pt x="543" y="2"/>
                    <a:pt x="542" y="1"/>
                    <a:pt x="541" y="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0" name="Freeform 60"/>
            <p:cNvSpPr>
              <a:spLocks/>
            </p:cNvSpPr>
            <p:nvPr/>
          </p:nvSpPr>
          <p:spPr bwMode="auto">
            <a:xfrm>
              <a:off x="1005" y="2105"/>
              <a:ext cx="100" cy="198"/>
            </a:xfrm>
            <a:custGeom>
              <a:avLst/>
              <a:gdLst>
                <a:gd name="T0" fmla="*/ 15 w 76"/>
                <a:gd name="T1" fmla="*/ 71 h 151"/>
                <a:gd name="T2" fmla="*/ 76 w 76"/>
                <a:gd name="T3" fmla="*/ 151 h 151"/>
                <a:gd name="T4" fmla="*/ 76 w 76"/>
                <a:gd name="T5" fmla="*/ 151 h 151"/>
                <a:gd name="T6" fmla="*/ 27 w 76"/>
                <a:gd name="T7" fmla="*/ 83 h 151"/>
                <a:gd name="T8" fmla="*/ 20 w 76"/>
                <a:gd name="T9" fmla="*/ 1 h 151"/>
                <a:gd name="T10" fmla="*/ 5 w 76"/>
                <a:gd name="T11" fmla="*/ 0 h 151"/>
                <a:gd name="T12" fmla="*/ 15 w 76"/>
                <a:gd name="T13" fmla="*/ 71 h 151"/>
              </a:gdLst>
              <a:ahLst/>
              <a:cxnLst>
                <a:cxn ang="0">
                  <a:pos x="T0" y="T1"/>
                </a:cxn>
                <a:cxn ang="0">
                  <a:pos x="T2" y="T3"/>
                </a:cxn>
                <a:cxn ang="0">
                  <a:pos x="T4" y="T5"/>
                </a:cxn>
                <a:cxn ang="0">
                  <a:pos x="T6" y="T7"/>
                </a:cxn>
                <a:cxn ang="0">
                  <a:pos x="T8" y="T9"/>
                </a:cxn>
                <a:cxn ang="0">
                  <a:pos x="T10" y="T11"/>
                </a:cxn>
                <a:cxn ang="0">
                  <a:pos x="T12" y="T13"/>
                </a:cxn>
              </a:cxnLst>
              <a:rect l="0" t="0" r="r" b="b"/>
              <a:pathLst>
                <a:path w="76" h="151">
                  <a:moveTo>
                    <a:pt x="15" y="71"/>
                  </a:moveTo>
                  <a:cubicBezTo>
                    <a:pt x="34" y="110"/>
                    <a:pt x="71" y="146"/>
                    <a:pt x="76" y="151"/>
                  </a:cubicBezTo>
                  <a:cubicBezTo>
                    <a:pt x="76" y="151"/>
                    <a:pt x="76" y="151"/>
                    <a:pt x="76" y="151"/>
                  </a:cubicBezTo>
                  <a:cubicBezTo>
                    <a:pt x="63" y="136"/>
                    <a:pt x="40" y="110"/>
                    <a:pt x="27" y="83"/>
                  </a:cubicBezTo>
                  <a:cubicBezTo>
                    <a:pt x="5" y="42"/>
                    <a:pt x="20" y="1"/>
                    <a:pt x="20" y="1"/>
                  </a:cubicBezTo>
                  <a:cubicBezTo>
                    <a:pt x="20" y="1"/>
                    <a:pt x="14" y="1"/>
                    <a:pt x="5" y="0"/>
                  </a:cubicBezTo>
                  <a:cubicBezTo>
                    <a:pt x="2" y="15"/>
                    <a:pt x="0" y="43"/>
                    <a:pt x="15" y="71"/>
                  </a:cubicBezTo>
                  <a:close/>
                </a:path>
              </a:pathLst>
            </a:custGeom>
            <a:solidFill>
              <a:srgbClr val="F2C1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1" name="Freeform 61"/>
            <p:cNvSpPr>
              <a:spLocks/>
            </p:cNvSpPr>
            <p:nvPr/>
          </p:nvSpPr>
          <p:spPr bwMode="auto">
            <a:xfrm>
              <a:off x="758" y="1344"/>
              <a:ext cx="1036" cy="959"/>
            </a:xfrm>
            <a:custGeom>
              <a:avLst/>
              <a:gdLst>
                <a:gd name="T0" fmla="*/ 203 w 789"/>
                <a:gd name="T1" fmla="*/ 651 h 731"/>
                <a:gd name="T2" fmla="*/ 193 w 789"/>
                <a:gd name="T3" fmla="*/ 580 h 731"/>
                <a:gd name="T4" fmla="*/ 196 w 789"/>
                <a:gd name="T5" fmla="*/ 569 h 731"/>
                <a:gd name="T6" fmla="*/ 144 w 789"/>
                <a:gd name="T7" fmla="*/ 553 h 731"/>
                <a:gd name="T8" fmla="*/ 123 w 789"/>
                <a:gd name="T9" fmla="*/ 522 h 731"/>
                <a:gd name="T10" fmla="*/ 168 w 789"/>
                <a:gd name="T11" fmla="*/ 418 h 731"/>
                <a:gd name="T12" fmla="*/ 256 w 789"/>
                <a:gd name="T13" fmla="*/ 442 h 731"/>
                <a:gd name="T14" fmla="*/ 309 w 789"/>
                <a:gd name="T15" fmla="*/ 330 h 731"/>
                <a:gd name="T16" fmla="*/ 619 w 789"/>
                <a:gd name="T17" fmla="*/ 284 h 731"/>
                <a:gd name="T18" fmla="*/ 649 w 789"/>
                <a:gd name="T19" fmla="*/ 269 h 731"/>
                <a:gd name="T20" fmla="*/ 649 w 789"/>
                <a:gd name="T21" fmla="*/ 269 h 731"/>
                <a:gd name="T22" fmla="*/ 789 w 789"/>
                <a:gd name="T23" fmla="*/ 132 h 731"/>
                <a:gd name="T24" fmla="*/ 713 w 789"/>
                <a:gd name="T25" fmla="*/ 154 h 731"/>
                <a:gd name="T26" fmla="*/ 762 w 789"/>
                <a:gd name="T27" fmla="*/ 69 h 731"/>
                <a:gd name="T28" fmla="*/ 627 w 789"/>
                <a:gd name="T29" fmla="*/ 105 h 731"/>
                <a:gd name="T30" fmla="*/ 314 w 789"/>
                <a:gd name="T31" fmla="*/ 62 h 731"/>
                <a:gd name="T32" fmla="*/ 143 w 789"/>
                <a:gd name="T33" fmla="*/ 258 h 731"/>
                <a:gd name="T34" fmla="*/ 48 w 789"/>
                <a:gd name="T35" fmla="*/ 332 h 731"/>
                <a:gd name="T36" fmla="*/ 109 w 789"/>
                <a:gd name="T37" fmla="*/ 646 h 731"/>
                <a:gd name="T38" fmla="*/ 264 w 789"/>
                <a:gd name="T39" fmla="*/ 731 h 731"/>
                <a:gd name="T40" fmla="*/ 264 w 789"/>
                <a:gd name="T41" fmla="*/ 731 h 731"/>
                <a:gd name="T42" fmla="*/ 264 w 789"/>
                <a:gd name="T43" fmla="*/ 731 h 731"/>
                <a:gd name="T44" fmla="*/ 203 w 789"/>
                <a:gd name="T45" fmla="*/ 651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9" h="731">
                  <a:moveTo>
                    <a:pt x="203" y="651"/>
                  </a:moveTo>
                  <a:cubicBezTo>
                    <a:pt x="188" y="623"/>
                    <a:pt x="190" y="595"/>
                    <a:pt x="193" y="580"/>
                  </a:cubicBezTo>
                  <a:cubicBezTo>
                    <a:pt x="194" y="573"/>
                    <a:pt x="196" y="569"/>
                    <a:pt x="196" y="569"/>
                  </a:cubicBezTo>
                  <a:cubicBezTo>
                    <a:pt x="196" y="569"/>
                    <a:pt x="167" y="570"/>
                    <a:pt x="144" y="553"/>
                  </a:cubicBezTo>
                  <a:cubicBezTo>
                    <a:pt x="135" y="546"/>
                    <a:pt x="127" y="536"/>
                    <a:pt x="123" y="522"/>
                  </a:cubicBezTo>
                  <a:cubicBezTo>
                    <a:pt x="108" y="473"/>
                    <a:pt x="126" y="437"/>
                    <a:pt x="168" y="418"/>
                  </a:cubicBezTo>
                  <a:cubicBezTo>
                    <a:pt x="211" y="398"/>
                    <a:pt x="256" y="442"/>
                    <a:pt x="256" y="442"/>
                  </a:cubicBezTo>
                  <a:cubicBezTo>
                    <a:pt x="256" y="442"/>
                    <a:pt x="243" y="364"/>
                    <a:pt x="309" y="330"/>
                  </a:cubicBezTo>
                  <a:cubicBezTo>
                    <a:pt x="374" y="295"/>
                    <a:pt x="495" y="342"/>
                    <a:pt x="619" y="284"/>
                  </a:cubicBezTo>
                  <a:cubicBezTo>
                    <a:pt x="630" y="279"/>
                    <a:pt x="640" y="274"/>
                    <a:pt x="649" y="269"/>
                  </a:cubicBezTo>
                  <a:cubicBezTo>
                    <a:pt x="649" y="269"/>
                    <a:pt x="649" y="269"/>
                    <a:pt x="649" y="269"/>
                  </a:cubicBezTo>
                  <a:cubicBezTo>
                    <a:pt x="751" y="211"/>
                    <a:pt x="789" y="132"/>
                    <a:pt x="789" y="132"/>
                  </a:cubicBezTo>
                  <a:cubicBezTo>
                    <a:pt x="789" y="132"/>
                    <a:pt x="743" y="177"/>
                    <a:pt x="713" y="154"/>
                  </a:cubicBezTo>
                  <a:cubicBezTo>
                    <a:pt x="751" y="145"/>
                    <a:pt x="762" y="69"/>
                    <a:pt x="762" y="69"/>
                  </a:cubicBezTo>
                  <a:cubicBezTo>
                    <a:pt x="762" y="69"/>
                    <a:pt x="704" y="122"/>
                    <a:pt x="627" y="105"/>
                  </a:cubicBezTo>
                  <a:cubicBezTo>
                    <a:pt x="550" y="87"/>
                    <a:pt x="455" y="0"/>
                    <a:pt x="314" y="62"/>
                  </a:cubicBezTo>
                  <a:cubicBezTo>
                    <a:pt x="173" y="125"/>
                    <a:pt x="143" y="258"/>
                    <a:pt x="143" y="258"/>
                  </a:cubicBezTo>
                  <a:cubicBezTo>
                    <a:pt x="143" y="258"/>
                    <a:pt x="95" y="247"/>
                    <a:pt x="48" y="332"/>
                  </a:cubicBezTo>
                  <a:cubicBezTo>
                    <a:pt x="0" y="417"/>
                    <a:pt x="30" y="562"/>
                    <a:pt x="109" y="646"/>
                  </a:cubicBezTo>
                  <a:cubicBezTo>
                    <a:pt x="189" y="730"/>
                    <a:pt x="264" y="731"/>
                    <a:pt x="264" y="731"/>
                  </a:cubicBezTo>
                  <a:cubicBezTo>
                    <a:pt x="264" y="731"/>
                    <a:pt x="264" y="731"/>
                    <a:pt x="264" y="731"/>
                  </a:cubicBezTo>
                  <a:cubicBezTo>
                    <a:pt x="264" y="731"/>
                    <a:pt x="264" y="731"/>
                    <a:pt x="264" y="731"/>
                  </a:cubicBezTo>
                  <a:cubicBezTo>
                    <a:pt x="259" y="726"/>
                    <a:pt x="222" y="690"/>
                    <a:pt x="203" y="651"/>
                  </a:cubicBezTo>
                  <a:close/>
                </a:path>
              </a:pathLst>
            </a:custGeom>
            <a:solidFill>
              <a:schemeClr val="accent3">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2" name="Freeform 62"/>
            <p:cNvSpPr>
              <a:spLocks/>
            </p:cNvSpPr>
            <p:nvPr/>
          </p:nvSpPr>
          <p:spPr bwMode="auto">
            <a:xfrm>
              <a:off x="1247" y="2297"/>
              <a:ext cx="187" cy="367"/>
            </a:xfrm>
            <a:custGeom>
              <a:avLst/>
              <a:gdLst>
                <a:gd name="T0" fmla="*/ 100 w 143"/>
                <a:gd name="T1" fmla="*/ 92 h 280"/>
                <a:gd name="T2" fmla="*/ 129 w 143"/>
                <a:gd name="T3" fmla="*/ 47 h 280"/>
                <a:gd name="T4" fmla="*/ 64 w 143"/>
                <a:gd name="T5" fmla="*/ 3 h 280"/>
                <a:gd name="T6" fmla="*/ 3 w 143"/>
                <a:gd name="T7" fmla="*/ 68 h 280"/>
                <a:gd name="T8" fmla="*/ 52 w 143"/>
                <a:gd name="T9" fmla="*/ 111 h 280"/>
                <a:gd name="T10" fmla="*/ 36 w 143"/>
                <a:gd name="T11" fmla="*/ 188 h 280"/>
                <a:gd name="T12" fmla="*/ 112 w 143"/>
                <a:gd name="T13" fmla="*/ 280 h 280"/>
                <a:gd name="T14" fmla="*/ 143 w 143"/>
                <a:gd name="T15" fmla="*/ 178 h 280"/>
                <a:gd name="T16" fmla="*/ 100 w 143"/>
                <a:gd name="T17" fmla="*/ 92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280">
                  <a:moveTo>
                    <a:pt x="100" y="92"/>
                  </a:moveTo>
                  <a:cubicBezTo>
                    <a:pt x="100" y="87"/>
                    <a:pt x="130" y="58"/>
                    <a:pt x="129" y="47"/>
                  </a:cubicBezTo>
                  <a:cubicBezTo>
                    <a:pt x="127" y="36"/>
                    <a:pt x="75" y="0"/>
                    <a:pt x="64" y="3"/>
                  </a:cubicBezTo>
                  <a:cubicBezTo>
                    <a:pt x="53" y="5"/>
                    <a:pt x="0" y="57"/>
                    <a:pt x="3" y="68"/>
                  </a:cubicBezTo>
                  <a:cubicBezTo>
                    <a:pt x="5" y="80"/>
                    <a:pt x="52" y="104"/>
                    <a:pt x="52" y="111"/>
                  </a:cubicBezTo>
                  <a:cubicBezTo>
                    <a:pt x="53" y="116"/>
                    <a:pt x="42" y="161"/>
                    <a:pt x="36" y="188"/>
                  </a:cubicBezTo>
                  <a:cubicBezTo>
                    <a:pt x="70" y="228"/>
                    <a:pt x="106" y="270"/>
                    <a:pt x="112" y="280"/>
                  </a:cubicBezTo>
                  <a:cubicBezTo>
                    <a:pt x="113" y="269"/>
                    <a:pt x="128" y="224"/>
                    <a:pt x="143" y="178"/>
                  </a:cubicBezTo>
                  <a:cubicBezTo>
                    <a:pt x="130" y="154"/>
                    <a:pt x="100" y="96"/>
                    <a:pt x="100" y="92"/>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3" name="Freeform 63"/>
            <p:cNvSpPr>
              <a:spLocks/>
            </p:cNvSpPr>
            <p:nvPr/>
          </p:nvSpPr>
          <p:spPr bwMode="auto">
            <a:xfrm>
              <a:off x="1322" y="1889"/>
              <a:ext cx="35" cy="78"/>
            </a:xfrm>
            <a:custGeom>
              <a:avLst/>
              <a:gdLst>
                <a:gd name="T0" fmla="*/ 25 w 27"/>
                <a:gd name="T1" fmla="*/ 28 h 60"/>
                <a:gd name="T2" fmla="*/ 18 w 27"/>
                <a:gd name="T3" fmla="*/ 59 h 60"/>
                <a:gd name="T4" fmla="*/ 2 w 27"/>
                <a:gd name="T5" fmla="*/ 32 h 60"/>
                <a:gd name="T6" fmla="*/ 9 w 27"/>
                <a:gd name="T7" fmla="*/ 1 h 60"/>
                <a:gd name="T8" fmla="*/ 25 w 27"/>
                <a:gd name="T9" fmla="*/ 28 h 60"/>
              </a:gdLst>
              <a:ahLst/>
              <a:cxnLst>
                <a:cxn ang="0">
                  <a:pos x="T0" y="T1"/>
                </a:cxn>
                <a:cxn ang="0">
                  <a:pos x="T2" y="T3"/>
                </a:cxn>
                <a:cxn ang="0">
                  <a:pos x="T4" y="T5"/>
                </a:cxn>
                <a:cxn ang="0">
                  <a:pos x="T6" y="T7"/>
                </a:cxn>
                <a:cxn ang="0">
                  <a:pos x="T8" y="T9"/>
                </a:cxn>
              </a:cxnLst>
              <a:rect l="0" t="0" r="r" b="b"/>
              <a:pathLst>
                <a:path w="27" h="60">
                  <a:moveTo>
                    <a:pt x="25" y="28"/>
                  </a:moveTo>
                  <a:cubicBezTo>
                    <a:pt x="27" y="44"/>
                    <a:pt x="25" y="58"/>
                    <a:pt x="18" y="59"/>
                  </a:cubicBezTo>
                  <a:cubicBezTo>
                    <a:pt x="12" y="60"/>
                    <a:pt x="5" y="48"/>
                    <a:pt x="2" y="32"/>
                  </a:cubicBezTo>
                  <a:cubicBezTo>
                    <a:pt x="0" y="16"/>
                    <a:pt x="2" y="2"/>
                    <a:pt x="9" y="1"/>
                  </a:cubicBezTo>
                  <a:cubicBezTo>
                    <a:pt x="15" y="0"/>
                    <a:pt x="22" y="12"/>
                    <a:pt x="25" y="28"/>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4" name="Freeform 64"/>
            <p:cNvSpPr>
              <a:spLocks/>
            </p:cNvSpPr>
            <p:nvPr/>
          </p:nvSpPr>
          <p:spPr bwMode="auto">
            <a:xfrm>
              <a:off x="1512" y="1856"/>
              <a:ext cx="37" cy="79"/>
            </a:xfrm>
            <a:custGeom>
              <a:avLst/>
              <a:gdLst>
                <a:gd name="T0" fmla="*/ 25 w 28"/>
                <a:gd name="T1" fmla="*/ 28 h 60"/>
                <a:gd name="T2" fmla="*/ 19 w 28"/>
                <a:gd name="T3" fmla="*/ 59 h 60"/>
                <a:gd name="T4" fmla="*/ 3 w 28"/>
                <a:gd name="T5" fmla="*/ 32 h 60"/>
                <a:gd name="T6" fmla="*/ 9 w 28"/>
                <a:gd name="T7" fmla="*/ 1 h 60"/>
                <a:gd name="T8" fmla="*/ 25 w 28"/>
                <a:gd name="T9" fmla="*/ 28 h 60"/>
              </a:gdLst>
              <a:ahLst/>
              <a:cxnLst>
                <a:cxn ang="0">
                  <a:pos x="T0" y="T1"/>
                </a:cxn>
                <a:cxn ang="0">
                  <a:pos x="T2" y="T3"/>
                </a:cxn>
                <a:cxn ang="0">
                  <a:pos x="T4" y="T5"/>
                </a:cxn>
                <a:cxn ang="0">
                  <a:pos x="T6" y="T7"/>
                </a:cxn>
                <a:cxn ang="0">
                  <a:pos x="T8" y="T9"/>
                </a:cxn>
              </a:cxnLst>
              <a:rect l="0" t="0" r="r" b="b"/>
              <a:pathLst>
                <a:path w="28" h="60">
                  <a:moveTo>
                    <a:pt x="25" y="28"/>
                  </a:moveTo>
                  <a:cubicBezTo>
                    <a:pt x="28" y="44"/>
                    <a:pt x="25" y="58"/>
                    <a:pt x="19" y="59"/>
                  </a:cubicBezTo>
                  <a:cubicBezTo>
                    <a:pt x="12" y="60"/>
                    <a:pt x="5" y="48"/>
                    <a:pt x="3" y="32"/>
                  </a:cubicBezTo>
                  <a:cubicBezTo>
                    <a:pt x="0" y="16"/>
                    <a:pt x="3" y="2"/>
                    <a:pt x="9" y="1"/>
                  </a:cubicBezTo>
                  <a:cubicBezTo>
                    <a:pt x="15" y="0"/>
                    <a:pt x="22" y="12"/>
                    <a:pt x="25" y="28"/>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5" name="Freeform 65"/>
            <p:cNvSpPr>
              <a:spLocks/>
            </p:cNvSpPr>
            <p:nvPr/>
          </p:nvSpPr>
          <p:spPr bwMode="auto">
            <a:xfrm>
              <a:off x="1320" y="2016"/>
              <a:ext cx="231" cy="146"/>
            </a:xfrm>
            <a:custGeom>
              <a:avLst/>
              <a:gdLst>
                <a:gd name="T0" fmla="*/ 16 w 176"/>
                <a:gd name="T1" fmla="*/ 108 h 111"/>
                <a:gd name="T2" fmla="*/ 78 w 176"/>
                <a:gd name="T3" fmla="*/ 30 h 111"/>
                <a:gd name="T4" fmla="*/ 172 w 176"/>
                <a:gd name="T5" fmla="*/ 36 h 111"/>
                <a:gd name="T6" fmla="*/ 97 w 176"/>
                <a:gd name="T7" fmla="*/ 75 h 111"/>
                <a:gd name="T8" fmla="*/ 16 w 176"/>
                <a:gd name="T9" fmla="*/ 108 h 111"/>
              </a:gdLst>
              <a:ahLst/>
              <a:cxnLst>
                <a:cxn ang="0">
                  <a:pos x="T0" y="T1"/>
                </a:cxn>
                <a:cxn ang="0">
                  <a:pos x="T2" y="T3"/>
                </a:cxn>
                <a:cxn ang="0">
                  <a:pos x="T4" y="T5"/>
                </a:cxn>
                <a:cxn ang="0">
                  <a:pos x="T6" y="T7"/>
                </a:cxn>
                <a:cxn ang="0">
                  <a:pos x="T8" y="T9"/>
                </a:cxn>
              </a:cxnLst>
              <a:rect l="0" t="0" r="r" b="b"/>
              <a:pathLst>
                <a:path w="176" h="111">
                  <a:moveTo>
                    <a:pt x="16" y="108"/>
                  </a:moveTo>
                  <a:cubicBezTo>
                    <a:pt x="0" y="105"/>
                    <a:pt x="27" y="53"/>
                    <a:pt x="78" y="30"/>
                  </a:cubicBezTo>
                  <a:cubicBezTo>
                    <a:pt x="134" y="4"/>
                    <a:pt x="167" y="0"/>
                    <a:pt x="172" y="36"/>
                  </a:cubicBezTo>
                  <a:cubicBezTo>
                    <a:pt x="176" y="71"/>
                    <a:pt x="120" y="68"/>
                    <a:pt x="97" y="75"/>
                  </a:cubicBezTo>
                  <a:cubicBezTo>
                    <a:pt x="74" y="82"/>
                    <a:pt x="31" y="111"/>
                    <a:pt x="16" y="108"/>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6" name="Freeform 66"/>
            <p:cNvSpPr>
              <a:spLocks/>
            </p:cNvSpPr>
            <p:nvPr/>
          </p:nvSpPr>
          <p:spPr bwMode="auto">
            <a:xfrm>
              <a:off x="1257" y="1814"/>
              <a:ext cx="74" cy="71"/>
            </a:xfrm>
            <a:custGeom>
              <a:avLst/>
              <a:gdLst>
                <a:gd name="T0" fmla="*/ 49 w 56"/>
                <a:gd name="T1" fmla="*/ 1 h 54"/>
                <a:gd name="T2" fmla="*/ 20 w 56"/>
                <a:gd name="T3" fmla="*/ 20 h 54"/>
                <a:gd name="T4" fmla="*/ 2 w 56"/>
                <a:gd name="T5" fmla="*/ 47 h 54"/>
                <a:gd name="T6" fmla="*/ 9 w 56"/>
                <a:gd name="T7" fmla="*/ 49 h 54"/>
                <a:gd name="T8" fmla="*/ 51 w 56"/>
                <a:gd name="T9" fmla="*/ 8 h 54"/>
                <a:gd name="T10" fmla="*/ 49 w 56"/>
                <a:gd name="T11" fmla="*/ 1 h 54"/>
              </a:gdLst>
              <a:ahLst/>
              <a:cxnLst>
                <a:cxn ang="0">
                  <a:pos x="T0" y="T1"/>
                </a:cxn>
                <a:cxn ang="0">
                  <a:pos x="T2" y="T3"/>
                </a:cxn>
                <a:cxn ang="0">
                  <a:pos x="T4" y="T5"/>
                </a:cxn>
                <a:cxn ang="0">
                  <a:pos x="T6" y="T7"/>
                </a:cxn>
                <a:cxn ang="0">
                  <a:pos x="T8" y="T9"/>
                </a:cxn>
                <a:cxn ang="0">
                  <a:pos x="T10" y="T11"/>
                </a:cxn>
              </a:cxnLst>
              <a:rect l="0" t="0" r="r" b="b"/>
              <a:pathLst>
                <a:path w="56" h="54">
                  <a:moveTo>
                    <a:pt x="49" y="1"/>
                  </a:moveTo>
                  <a:cubicBezTo>
                    <a:pt x="37" y="3"/>
                    <a:pt x="28" y="11"/>
                    <a:pt x="20" y="20"/>
                  </a:cubicBezTo>
                  <a:cubicBezTo>
                    <a:pt x="12" y="27"/>
                    <a:pt x="5" y="37"/>
                    <a:pt x="2" y="47"/>
                  </a:cubicBezTo>
                  <a:cubicBezTo>
                    <a:pt x="0" y="52"/>
                    <a:pt x="8" y="54"/>
                    <a:pt x="9" y="49"/>
                  </a:cubicBezTo>
                  <a:cubicBezTo>
                    <a:pt x="14" y="33"/>
                    <a:pt x="34" y="12"/>
                    <a:pt x="51" y="8"/>
                  </a:cubicBezTo>
                  <a:cubicBezTo>
                    <a:pt x="56" y="7"/>
                    <a:pt x="54" y="0"/>
                    <a:pt x="49" y="1"/>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7" name="Freeform 67"/>
            <p:cNvSpPr>
              <a:spLocks/>
            </p:cNvSpPr>
            <p:nvPr/>
          </p:nvSpPr>
          <p:spPr bwMode="auto">
            <a:xfrm>
              <a:off x="1501" y="1810"/>
              <a:ext cx="92" cy="49"/>
            </a:xfrm>
            <a:custGeom>
              <a:avLst/>
              <a:gdLst>
                <a:gd name="T0" fmla="*/ 63 w 70"/>
                <a:gd name="T1" fmla="*/ 25 h 37"/>
                <a:gd name="T2" fmla="*/ 9 w 70"/>
                <a:gd name="T3" fmla="*/ 4 h 37"/>
                <a:gd name="T4" fmla="*/ 3 w 70"/>
                <a:gd name="T5" fmla="*/ 10 h 37"/>
                <a:gd name="T6" fmla="*/ 65 w 70"/>
                <a:gd name="T7" fmla="*/ 33 h 37"/>
                <a:gd name="T8" fmla="*/ 63 w 70"/>
                <a:gd name="T9" fmla="*/ 25 h 37"/>
              </a:gdLst>
              <a:ahLst/>
              <a:cxnLst>
                <a:cxn ang="0">
                  <a:pos x="T0" y="T1"/>
                </a:cxn>
                <a:cxn ang="0">
                  <a:pos x="T2" y="T3"/>
                </a:cxn>
                <a:cxn ang="0">
                  <a:pos x="T4" y="T5"/>
                </a:cxn>
                <a:cxn ang="0">
                  <a:pos x="T6" y="T7"/>
                </a:cxn>
                <a:cxn ang="0">
                  <a:pos x="T8" y="T9"/>
                </a:cxn>
              </a:cxnLst>
              <a:rect l="0" t="0" r="r" b="b"/>
              <a:pathLst>
                <a:path w="70" h="37">
                  <a:moveTo>
                    <a:pt x="63" y="25"/>
                  </a:moveTo>
                  <a:cubicBezTo>
                    <a:pt x="46" y="29"/>
                    <a:pt x="20" y="17"/>
                    <a:pt x="9" y="4"/>
                  </a:cubicBezTo>
                  <a:cubicBezTo>
                    <a:pt x="5" y="0"/>
                    <a:pt x="0" y="6"/>
                    <a:pt x="3" y="10"/>
                  </a:cubicBezTo>
                  <a:cubicBezTo>
                    <a:pt x="17" y="25"/>
                    <a:pt x="45" y="37"/>
                    <a:pt x="65" y="33"/>
                  </a:cubicBezTo>
                  <a:cubicBezTo>
                    <a:pt x="70" y="31"/>
                    <a:pt x="68" y="24"/>
                    <a:pt x="63" y="25"/>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8" name="Freeform 68"/>
            <p:cNvSpPr>
              <a:spLocks/>
            </p:cNvSpPr>
            <p:nvPr/>
          </p:nvSpPr>
          <p:spPr bwMode="auto">
            <a:xfrm>
              <a:off x="589" y="970"/>
              <a:ext cx="285" cy="545"/>
            </a:xfrm>
            <a:custGeom>
              <a:avLst/>
              <a:gdLst>
                <a:gd name="T0" fmla="*/ 209 w 217"/>
                <a:gd name="T1" fmla="*/ 356 h 415"/>
                <a:gd name="T2" fmla="*/ 186 w 217"/>
                <a:gd name="T3" fmla="*/ 404 h 415"/>
                <a:gd name="T4" fmla="*/ 186 w 217"/>
                <a:gd name="T5" fmla="*/ 404 h 415"/>
                <a:gd name="T6" fmla="*/ 139 w 217"/>
                <a:gd name="T7" fmla="*/ 380 h 415"/>
                <a:gd name="T8" fmla="*/ 7 w 217"/>
                <a:gd name="T9" fmla="*/ 66 h 415"/>
                <a:gd name="T10" fmla="*/ 50 w 217"/>
                <a:gd name="T11" fmla="*/ 11 h 415"/>
                <a:gd name="T12" fmla="*/ 50 w 217"/>
                <a:gd name="T13" fmla="*/ 11 h 415"/>
                <a:gd name="T14" fmla="*/ 117 w 217"/>
                <a:gd name="T15" fmla="*/ 27 h 415"/>
                <a:gd name="T16" fmla="*/ 209 w 217"/>
                <a:gd name="T17" fmla="*/ 356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7" h="415">
                  <a:moveTo>
                    <a:pt x="209" y="356"/>
                  </a:moveTo>
                  <a:cubicBezTo>
                    <a:pt x="215" y="376"/>
                    <a:pt x="217" y="393"/>
                    <a:pt x="186" y="404"/>
                  </a:cubicBezTo>
                  <a:cubicBezTo>
                    <a:pt x="186" y="404"/>
                    <a:pt x="186" y="404"/>
                    <a:pt x="186" y="404"/>
                  </a:cubicBezTo>
                  <a:cubicBezTo>
                    <a:pt x="156" y="415"/>
                    <a:pt x="146" y="400"/>
                    <a:pt x="139" y="380"/>
                  </a:cubicBezTo>
                  <a:cubicBezTo>
                    <a:pt x="7" y="66"/>
                    <a:pt x="7" y="66"/>
                    <a:pt x="7" y="66"/>
                  </a:cubicBezTo>
                  <a:cubicBezTo>
                    <a:pt x="0" y="46"/>
                    <a:pt x="19" y="21"/>
                    <a:pt x="50" y="11"/>
                  </a:cubicBezTo>
                  <a:cubicBezTo>
                    <a:pt x="50" y="11"/>
                    <a:pt x="50" y="11"/>
                    <a:pt x="50" y="11"/>
                  </a:cubicBezTo>
                  <a:cubicBezTo>
                    <a:pt x="80" y="0"/>
                    <a:pt x="111" y="8"/>
                    <a:pt x="117" y="27"/>
                  </a:cubicBezTo>
                  <a:lnTo>
                    <a:pt x="209" y="356"/>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69" name="Freeform 69"/>
            <p:cNvSpPr>
              <a:spLocks/>
            </p:cNvSpPr>
            <p:nvPr/>
          </p:nvSpPr>
          <p:spPr bwMode="auto">
            <a:xfrm>
              <a:off x="803" y="1516"/>
              <a:ext cx="104" cy="92"/>
            </a:xfrm>
            <a:custGeom>
              <a:avLst/>
              <a:gdLst>
                <a:gd name="T0" fmla="*/ 74 w 79"/>
                <a:gd name="T1" fmla="*/ 23 h 70"/>
                <a:gd name="T2" fmla="*/ 56 w 79"/>
                <a:gd name="T3" fmla="*/ 61 h 70"/>
                <a:gd name="T4" fmla="*/ 43 w 79"/>
                <a:gd name="T5" fmla="*/ 65 h 70"/>
                <a:gd name="T6" fmla="*/ 6 w 79"/>
                <a:gd name="T7" fmla="*/ 47 h 70"/>
                <a:gd name="T8" fmla="*/ 6 w 79"/>
                <a:gd name="T9" fmla="*/ 47 h 70"/>
                <a:gd name="T10" fmla="*/ 24 w 79"/>
                <a:gd name="T11" fmla="*/ 9 h 70"/>
                <a:gd name="T12" fmla="*/ 36 w 79"/>
                <a:gd name="T13" fmla="*/ 5 h 70"/>
                <a:gd name="T14" fmla="*/ 74 w 79"/>
                <a:gd name="T15" fmla="*/ 23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70">
                  <a:moveTo>
                    <a:pt x="74" y="23"/>
                  </a:moveTo>
                  <a:cubicBezTo>
                    <a:pt x="79" y="39"/>
                    <a:pt x="71" y="55"/>
                    <a:pt x="56" y="61"/>
                  </a:cubicBezTo>
                  <a:cubicBezTo>
                    <a:pt x="43" y="65"/>
                    <a:pt x="43" y="65"/>
                    <a:pt x="43" y="65"/>
                  </a:cubicBezTo>
                  <a:cubicBezTo>
                    <a:pt x="28" y="70"/>
                    <a:pt x="11" y="62"/>
                    <a:pt x="6" y="47"/>
                  </a:cubicBezTo>
                  <a:cubicBezTo>
                    <a:pt x="6" y="47"/>
                    <a:pt x="6" y="47"/>
                    <a:pt x="6" y="47"/>
                  </a:cubicBezTo>
                  <a:cubicBezTo>
                    <a:pt x="0" y="31"/>
                    <a:pt x="8" y="15"/>
                    <a:pt x="24" y="9"/>
                  </a:cubicBezTo>
                  <a:cubicBezTo>
                    <a:pt x="36" y="5"/>
                    <a:pt x="36" y="5"/>
                    <a:pt x="36" y="5"/>
                  </a:cubicBezTo>
                  <a:cubicBezTo>
                    <a:pt x="52" y="0"/>
                    <a:pt x="68" y="8"/>
                    <a:pt x="74" y="23"/>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0" name="Freeform 70"/>
            <p:cNvSpPr>
              <a:spLocks noEditPoints="1"/>
            </p:cNvSpPr>
            <p:nvPr/>
          </p:nvSpPr>
          <p:spPr bwMode="auto">
            <a:xfrm>
              <a:off x="1602" y="2553"/>
              <a:ext cx="188" cy="269"/>
            </a:xfrm>
            <a:custGeom>
              <a:avLst/>
              <a:gdLst>
                <a:gd name="T0" fmla="*/ 73 w 143"/>
                <a:gd name="T1" fmla="*/ 2 h 205"/>
                <a:gd name="T2" fmla="*/ 0 w 143"/>
                <a:gd name="T3" fmla="*/ 153 h 205"/>
                <a:gd name="T4" fmla="*/ 0 w 143"/>
                <a:gd name="T5" fmla="*/ 179 h 205"/>
                <a:gd name="T6" fmla="*/ 36 w 143"/>
                <a:gd name="T7" fmla="*/ 205 h 205"/>
                <a:gd name="T8" fmla="*/ 70 w 143"/>
                <a:gd name="T9" fmla="*/ 203 h 205"/>
                <a:gd name="T10" fmla="*/ 143 w 143"/>
                <a:gd name="T11" fmla="*/ 53 h 205"/>
                <a:gd name="T12" fmla="*/ 143 w 143"/>
                <a:gd name="T13" fmla="*/ 26 h 205"/>
                <a:gd name="T14" fmla="*/ 107 w 143"/>
                <a:gd name="T15" fmla="*/ 0 h 205"/>
                <a:gd name="T16" fmla="*/ 73 w 143"/>
                <a:gd name="T17" fmla="*/ 2 h 205"/>
                <a:gd name="T18" fmla="*/ 86 w 143"/>
                <a:gd name="T19" fmla="*/ 64 h 205"/>
                <a:gd name="T20" fmla="*/ 93 w 143"/>
                <a:gd name="T21" fmla="*/ 117 h 205"/>
                <a:gd name="T22" fmla="*/ 58 w 143"/>
                <a:gd name="T23" fmla="*/ 142 h 205"/>
                <a:gd name="T24" fmla="*/ 51 w 143"/>
                <a:gd name="T25" fmla="*/ 88 h 205"/>
                <a:gd name="T26" fmla="*/ 86 w 143"/>
                <a:gd name="T27" fmla="*/ 64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3" h="205">
                  <a:moveTo>
                    <a:pt x="73" y="2"/>
                  </a:moveTo>
                  <a:cubicBezTo>
                    <a:pt x="35" y="43"/>
                    <a:pt x="38" y="112"/>
                    <a:pt x="0" y="153"/>
                  </a:cubicBezTo>
                  <a:cubicBezTo>
                    <a:pt x="8" y="160"/>
                    <a:pt x="9" y="172"/>
                    <a:pt x="0" y="179"/>
                  </a:cubicBezTo>
                  <a:cubicBezTo>
                    <a:pt x="12" y="187"/>
                    <a:pt x="24" y="196"/>
                    <a:pt x="36" y="205"/>
                  </a:cubicBezTo>
                  <a:cubicBezTo>
                    <a:pt x="47" y="199"/>
                    <a:pt x="60" y="197"/>
                    <a:pt x="70" y="203"/>
                  </a:cubicBezTo>
                  <a:cubicBezTo>
                    <a:pt x="108" y="163"/>
                    <a:pt x="105" y="93"/>
                    <a:pt x="143" y="53"/>
                  </a:cubicBezTo>
                  <a:cubicBezTo>
                    <a:pt x="135" y="45"/>
                    <a:pt x="133" y="33"/>
                    <a:pt x="143" y="26"/>
                  </a:cubicBezTo>
                  <a:cubicBezTo>
                    <a:pt x="131" y="17"/>
                    <a:pt x="119" y="9"/>
                    <a:pt x="107" y="0"/>
                  </a:cubicBezTo>
                  <a:cubicBezTo>
                    <a:pt x="96" y="6"/>
                    <a:pt x="83" y="8"/>
                    <a:pt x="73" y="2"/>
                  </a:cubicBezTo>
                  <a:close/>
                  <a:moveTo>
                    <a:pt x="86" y="64"/>
                  </a:moveTo>
                  <a:cubicBezTo>
                    <a:pt x="97" y="72"/>
                    <a:pt x="99" y="95"/>
                    <a:pt x="93" y="117"/>
                  </a:cubicBezTo>
                  <a:cubicBezTo>
                    <a:pt x="86" y="140"/>
                    <a:pt x="70" y="150"/>
                    <a:pt x="58" y="142"/>
                  </a:cubicBezTo>
                  <a:cubicBezTo>
                    <a:pt x="47" y="133"/>
                    <a:pt x="44" y="110"/>
                    <a:pt x="51" y="88"/>
                  </a:cubicBezTo>
                  <a:cubicBezTo>
                    <a:pt x="58" y="66"/>
                    <a:pt x="74" y="55"/>
                    <a:pt x="86" y="6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1" name="Freeform 71"/>
            <p:cNvSpPr>
              <a:spLocks noEditPoints="1"/>
            </p:cNvSpPr>
            <p:nvPr/>
          </p:nvSpPr>
          <p:spPr bwMode="auto">
            <a:xfrm>
              <a:off x="1571" y="2532"/>
              <a:ext cx="251" cy="312"/>
            </a:xfrm>
            <a:custGeom>
              <a:avLst/>
              <a:gdLst>
                <a:gd name="T0" fmla="*/ 115 w 191"/>
                <a:gd name="T1" fmla="*/ 0 h 238"/>
                <a:gd name="T2" fmla="*/ 0 w 191"/>
                <a:gd name="T3" fmla="*/ 183 h 238"/>
                <a:gd name="T4" fmla="*/ 77 w 191"/>
                <a:gd name="T5" fmla="*/ 238 h 238"/>
                <a:gd name="T6" fmla="*/ 191 w 191"/>
                <a:gd name="T7" fmla="*/ 54 h 238"/>
                <a:gd name="T8" fmla="*/ 115 w 191"/>
                <a:gd name="T9" fmla="*/ 0 h 238"/>
                <a:gd name="T10" fmla="*/ 24 w 191"/>
                <a:gd name="T11" fmla="*/ 169 h 238"/>
                <a:gd name="T12" fmla="*/ 97 w 191"/>
                <a:gd name="T13" fmla="*/ 18 h 238"/>
                <a:gd name="T14" fmla="*/ 131 w 191"/>
                <a:gd name="T15" fmla="*/ 16 h 238"/>
                <a:gd name="T16" fmla="*/ 167 w 191"/>
                <a:gd name="T17" fmla="*/ 42 h 238"/>
                <a:gd name="T18" fmla="*/ 167 w 191"/>
                <a:gd name="T19" fmla="*/ 69 h 238"/>
                <a:gd name="T20" fmla="*/ 94 w 191"/>
                <a:gd name="T21" fmla="*/ 219 h 238"/>
                <a:gd name="T22" fmla="*/ 60 w 191"/>
                <a:gd name="T23" fmla="*/ 221 h 238"/>
                <a:gd name="T24" fmla="*/ 24 w 191"/>
                <a:gd name="T25" fmla="*/ 195 h 238"/>
                <a:gd name="T26" fmla="*/ 24 w 191"/>
                <a:gd name="T27" fmla="*/ 16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1" h="238">
                  <a:moveTo>
                    <a:pt x="115" y="0"/>
                  </a:moveTo>
                  <a:cubicBezTo>
                    <a:pt x="46" y="39"/>
                    <a:pt x="69" y="144"/>
                    <a:pt x="0" y="183"/>
                  </a:cubicBezTo>
                  <a:cubicBezTo>
                    <a:pt x="26" y="201"/>
                    <a:pt x="51" y="219"/>
                    <a:pt x="77" y="238"/>
                  </a:cubicBezTo>
                  <a:cubicBezTo>
                    <a:pt x="145" y="198"/>
                    <a:pt x="122" y="93"/>
                    <a:pt x="191" y="54"/>
                  </a:cubicBezTo>
                  <a:cubicBezTo>
                    <a:pt x="166" y="36"/>
                    <a:pt x="140" y="18"/>
                    <a:pt x="115" y="0"/>
                  </a:cubicBezTo>
                  <a:close/>
                  <a:moveTo>
                    <a:pt x="24" y="169"/>
                  </a:moveTo>
                  <a:cubicBezTo>
                    <a:pt x="62" y="128"/>
                    <a:pt x="59" y="59"/>
                    <a:pt x="97" y="18"/>
                  </a:cubicBezTo>
                  <a:cubicBezTo>
                    <a:pt x="107" y="24"/>
                    <a:pt x="120" y="22"/>
                    <a:pt x="131" y="16"/>
                  </a:cubicBezTo>
                  <a:cubicBezTo>
                    <a:pt x="143" y="25"/>
                    <a:pt x="155" y="33"/>
                    <a:pt x="167" y="42"/>
                  </a:cubicBezTo>
                  <a:cubicBezTo>
                    <a:pt x="157" y="49"/>
                    <a:pt x="159" y="61"/>
                    <a:pt x="167" y="69"/>
                  </a:cubicBezTo>
                  <a:cubicBezTo>
                    <a:pt x="129" y="109"/>
                    <a:pt x="132" y="179"/>
                    <a:pt x="94" y="219"/>
                  </a:cubicBezTo>
                  <a:cubicBezTo>
                    <a:pt x="84" y="213"/>
                    <a:pt x="71" y="215"/>
                    <a:pt x="60" y="221"/>
                  </a:cubicBezTo>
                  <a:cubicBezTo>
                    <a:pt x="48" y="212"/>
                    <a:pt x="36" y="203"/>
                    <a:pt x="24" y="195"/>
                  </a:cubicBezTo>
                  <a:cubicBezTo>
                    <a:pt x="33" y="188"/>
                    <a:pt x="32" y="176"/>
                    <a:pt x="24" y="169"/>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2" name="Freeform 72"/>
            <p:cNvSpPr>
              <a:spLocks noEditPoints="1"/>
            </p:cNvSpPr>
            <p:nvPr/>
          </p:nvSpPr>
          <p:spPr bwMode="auto">
            <a:xfrm>
              <a:off x="1541" y="2513"/>
              <a:ext cx="311" cy="348"/>
            </a:xfrm>
            <a:custGeom>
              <a:avLst/>
              <a:gdLst>
                <a:gd name="T0" fmla="*/ 0 w 237"/>
                <a:gd name="T1" fmla="*/ 196 h 265"/>
                <a:gd name="T2" fmla="*/ 11 w 237"/>
                <a:gd name="T3" fmla="*/ 203 h 265"/>
                <a:gd name="T4" fmla="*/ 87 w 237"/>
                <a:gd name="T5" fmla="*/ 258 h 265"/>
                <a:gd name="T6" fmla="*/ 97 w 237"/>
                <a:gd name="T7" fmla="*/ 265 h 265"/>
                <a:gd name="T8" fmla="*/ 110 w 237"/>
                <a:gd name="T9" fmla="*/ 259 h 265"/>
                <a:gd name="T10" fmla="*/ 224 w 237"/>
                <a:gd name="T11" fmla="*/ 76 h 265"/>
                <a:gd name="T12" fmla="*/ 237 w 237"/>
                <a:gd name="T13" fmla="*/ 70 h 265"/>
                <a:gd name="T14" fmla="*/ 227 w 237"/>
                <a:gd name="T15" fmla="*/ 62 h 265"/>
                <a:gd name="T16" fmla="*/ 151 w 237"/>
                <a:gd name="T17" fmla="*/ 7 h 265"/>
                <a:gd name="T18" fmla="*/ 141 w 237"/>
                <a:gd name="T19" fmla="*/ 0 h 265"/>
                <a:gd name="T20" fmla="*/ 128 w 237"/>
                <a:gd name="T21" fmla="*/ 6 h 265"/>
                <a:gd name="T22" fmla="*/ 13 w 237"/>
                <a:gd name="T23" fmla="*/ 189 h 265"/>
                <a:gd name="T24" fmla="*/ 0 w 237"/>
                <a:gd name="T25" fmla="*/ 196 h 265"/>
                <a:gd name="T26" fmla="*/ 23 w 237"/>
                <a:gd name="T27" fmla="*/ 197 h 265"/>
                <a:gd name="T28" fmla="*/ 138 w 237"/>
                <a:gd name="T29" fmla="*/ 14 h 265"/>
                <a:gd name="T30" fmla="*/ 214 w 237"/>
                <a:gd name="T31" fmla="*/ 68 h 265"/>
                <a:gd name="T32" fmla="*/ 100 w 237"/>
                <a:gd name="T33" fmla="*/ 252 h 265"/>
                <a:gd name="T34" fmla="*/ 23 w 237"/>
                <a:gd name="T35" fmla="*/ 19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7" h="265">
                  <a:moveTo>
                    <a:pt x="0" y="196"/>
                  </a:moveTo>
                  <a:cubicBezTo>
                    <a:pt x="4" y="198"/>
                    <a:pt x="7" y="200"/>
                    <a:pt x="11" y="203"/>
                  </a:cubicBezTo>
                  <a:cubicBezTo>
                    <a:pt x="36" y="221"/>
                    <a:pt x="61" y="239"/>
                    <a:pt x="87" y="258"/>
                  </a:cubicBezTo>
                  <a:cubicBezTo>
                    <a:pt x="90" y="260"/>
                    <a:pt x="94" y="263"/>
                    <a:pt x="97" y="265"/>
                  </a:cubicBezTo>
                  <a:cubicBezTo>
                    <a:pt x="102" y="263"/>
                    <a:pt x="106" y="261"/>
                    <a:pt x="110" y="259"/>
                  </a:cubicBezTo>
                  <a:cubicBezTo>
                    <a:pt x="179" y="220"/>
                    <a:pt x="156" y="115"/>
                    <a:pt x="224" y="76"/>
                  </a:cubicBezTo>
                  <a:cubicBezTo>
                    <a:pt x="228" y="73"/>
                    <a:pt x="233" y="71"/>
                    <a:pt x="237" y="70"/>
                  </a:cubicBezTo>
                  <a:cubicBezTo>
                    <a:pt x="234" y="67"/>
                    <a:pt x="231" y="65"/>
                    <a:pt x="227" y="62"/>
                  </a:cubicBezTo>
                  <a:cubicBezTo>
                    <a:pt x="202" y="44"/>
                    <a:pt x="176" y="26"/>
                    <a:pt x="151" y="7"/>
                  </a:cubicBezTo>
                  <a:cubicBezTo>
                    <a:pt x="147" y="5"/>
                    <a:pt x="144" y="3"/>
                    <a:pt x="141" y="0"/>
                  </a:cubicBezTo>
                  <a:cubicBezTo>
                    <a:pt x="136" y="2"/>
                    <a:pt x="132" y="4"/>
                    <a:pt x="128" y="6"/>
                  </a:cubicBezTo>
                  <a:cubicBezTo>
                    <a:pt x="59" y="45"/>
                    <a:pt x="82" y="150"/>
                    <a:pt x="13" y="189"/>
                  </a:cubicBezTo>
                  <a:cubicBezTo>
                    <a:pt x="9" y="192"/>
                    <a:pt x="5" y="194"/>
                    <a:pt x="0" y="196"/>
                  </a:cubicBezTo>
                  <a:close/>
                  <a:moveTo>
                    <a:pt x="23" y="197"/>
                  </a:moveTo>
                  <a:cubicBezTo>
                    <a:pt x="92" y="158"/>
                    <a:pt x="69" y="53"/>
                    <a:pt x="138" y="14"/>
                  </a:cubicBezTo>
                  <a:cubicBezTo>
                    <a:pt x="163" y="32"/>
                    <a:pt x="189" y="50"/>
                    <a:pt x="214" y="68"/>
                  </a:cubicBezTo>
                  <a:cubicBezTo>
                    <a:pt x="145" y="107"/>
                    <a:pt x="168" y="212"/>
                    <a:pt x="100" y="252"/>
                  </a:cubicBezTo>
                  <a:cubicBezTo>
                    <a:pt x="74" y="233"/>
                    <a:pt x="49" y="215"/>
                    <a:pt x="23" y="197"/>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3" name="Freeform 73"/>
            <p:cNvSpPr>
              <a:spLocks/>
            </p:cNvSpPr>
            <p:nvPr/>
          </p:nvSpPr>
          <p:spPr bwMode="auto">
            <a:xfrm>
              <a:off x="1660" y="2625"/>
              <a:ext cx="72" cy="125"/>
            </a:xfrm>
            <a:custGeom>
              <a:avLst/>
              <a:gdLst>
                <a:gd name="T0" fmla="*/ 49 w 55"/>
                <a:gd name="T1" fmla="*/ 62 h 95"/>
                <a:gd name="T2" fmla="*/ 14 w 55"/>
                <a:gd name="T3" fmla="*/ 87 h 95"/>
                <a:gd name="T4" fmla="*/ 7 w 55"/>
                <a:gd name="T5" fmla="*/ 33 h 95"/>
                <a:gd name="T6" fmla="*/ 42 w 55"/>
                <a:gd name="T7" fmla="*/ 9 h 95"/>
                <a:gd name="T8" fmla="*/ 49 w 55"/>
                <a:gd name="T9" fmla="*/ 62 h 95"/>
              </a:gdLst>
              <a:ahLst/>
              <a:cxnLst>
                <a:cxn ang="0">
                  <a:pos x="T0" y="T1"/>
                </a:cxn>
                <a:cxn ang="0">
                  <a:pos x="T2" y="T3"/>
                </a:cxn>
                <a:cxn ang="0">
                  <a:pos x="T4" y="T5"/>
                </a:cxn>
                <a:cxn ang="0">
                  <a:pos x="T6" y="T7"/>
                </a:cxn>
                <a:cxn ang="0">
                  <a:pos x="T8" y="T9"/>
                </a:cxn>
              </a:cxnLst>
              <a:rect l="0" t="0" r="r" b="b"/>
              <a:pathLst>
                <a:path w="55" h="95">
                  <a:moveTo>
                    <a:pt x="49" y="62"/>
                  </a:moveTo>
                  <a:cubicBezTo>
                    <a:pt x="42" y="85"/>
                    <a:pt x="26" y="95"/>
                    <a:pt x="14" y="87"/>
                  </a:cubicBezTo>
                  <a:cubicBezTo>
                    <a:pt x="3" y="78"/>
                    <a:pt x="0" y="55"/>
                    <a:pt x="7" y="33"/>
                  </a:cubicBezTo>
                  <a:cubicBezTo>
                    <a:pt x="14" y="11"/>
                    <a:pt x="30" y="0"/>
                    <a:pt x="42" y="9"/>
                  </a:cubicBezTo>
                  <a:cubicBezTo>
                    <a:pt x="53" y="17"/>
                    <a:pt x="55" y="40"/>
                    <a:pt x="49" y="6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4" name="Freeform 74"/>
            <p:cNvSpPr>
              <a:spLocks/>
            </p:cNvSpPr>
            <p:nvPr/>
          </p:nvSpPr>
          <p:spPr bwMode="auto">
            <a:xfrm>
              <a:off x="1739" y="2668"/>
              <a:ext cx="227" cy="139"/>
            </a:xfrm>
            <a:custGeom>
              <a:avLst/>
              <a:gdLst>
                <a:gd name="T0" fmla="*/ 6 w 173"/>
                <a:gd name="T1" fmla="*/ 69 h 106"/>
                <a:gd name="T2" fmla="*/ 62 w 173"/>
                <a:gd name="T3" fmla="*/ 3 h 106"/>
                <a:gd name="T4" fmla="*/ 152 w 173"/>
                <a:gd name="T5" fmla="*/ 62 h 106"/>
                <a:gd name="T6" fmla="*/ 100 w 173"/>
                <a:gd name="T7" fmla="*/ 56 h 106"/>
                <a:gd name="T8" fmla="*/ 97 w 173"/>
                <a:gd name="T9" fmla="*/ 94 h 106"/>
                <a:gd name="T10" fmla="*/ 55 w 173"/>
                <a:gd name="T11" fmla="*/ 71 h 106"/>
                <a:gd name="T12" fmla="*/ 40 w 173"/>
                <a:gd name="T13" fmla="*/ 100 h 106"/>
                <a:gd name="T14" fmla="*/ 6 w 173"/>
                <a:gd name="T15" fmla="*/ 69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 h="106">
                  <a:moveTo>
                    <a:pt x="6" y="69"/>
                  </a:moveTo>
                  <a:cubicBezTo>
                    <a:pt x="0" y="50"/>
                    <a:pt x="13" y="0"/>
                    <a:pt x="62" y="3"/>
                  </a:cubicBezTo>
                  <a:cubicBezTo>
                    <a:pt x="110" y="5"/>
                    <a:pt x="173" y="30"/>
                    <a:pt x="152" y="62"/>
                  </a:cubicBezTo>
                  <a:cubicBezTo>
                    <a:pt x="130" y="93"/>
                    <a:pt x="100" y="56"/>
                    <a:pt x="100" y="56"/>
                  </a:cubicBezTo>
                  <a:cubicBezTo>
                    <a:pt x="100" y="56"/>
                    <a:pt x="121" y="82"/>
                    <a:pt x="97" y="94"/>
                  </a:cubicBezTo>
                  <a:cubicBezTo>
                    <a:pt x="73" y="106"/>
                    <a:pt x="55" y="71"/>
                    <a:pt x="55" y="71"/>
                  </a:cubicBezTo>
                  <a:cubicBezTo>
                    <a:pt x="55" y="71"/>
                    <a:pt x="65" y="100"/>
                    <a:pt x="40" y="100"/>
                  </a:cubicBezTo>
                  <a:cubicBezTo>
                    <a:pt x="14" y="100"/>
                    <a:pt x="6" y="69"/>
                    <a:pt x="6" y="69"/>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5" name="Freeform 75"/>
            <p:cNvSpPr>
              <a:spLocks/>
            </p:cNvSpPr>
            <p:nvPr/>
          </p:nvSpPr>
          <p:spPr bwMode="auto">
            <a:xfrm>
              <a:off x="1440" y="2546"/>
              <a:ext cx="212" cy="158"/>
            </a:xfrm>
            <a:custGeom>
              <a:avLst/>
              <a:gdLst>
                <a:gd name="T0" fmla="*/ 147 w 162"/>
                <a:gd name="T1" fmla="*/ 94 h 120"/>
                <a:gd name="T2" fmla="*/ 115 w 162"/>
                <a:gd name="T3" fmla="*/ 13 h 120"/>
                <a:gd name="T4" fmla="*/ 11 w 162"/>
                <a:gd name="T5" fmla="*/ 41 h 120"/>
                <a:gd name="T6" fmla="*/ 61 w 162"/>
                <a:gd name="T7" fmla="*/ 52 h 120"/>
                <a:gd name="T8" fmla="*/ 52 w 162"/>
                <a:gd name="T9" fmla="*/ 89 h 120"/>
                <a:gd name="T10" fmla="*/ 100 w 162"/>
                <a:gd name="T11" fmla="*/ 81 h 120"/>
                <a:gd name="T12" fmla="*/ 105 w 162"/>
                <a:gd name="T13" fmla="*/ 113 h 120"/>
                <a:gd name="T14" fmla="*/ 147 w 162"/>
                <a:gd name="T15" fmla="*/ 94 h 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20">
                  <a:moveTo>
                    <a:pt x="147" y="94"/>
                  </a:moveTo>
                  <a:cubicBezTo>
                    <a:pt x="158" y="77"/>
                    <a:pt x="162" y="26"/>
                    <a:pt x="115" y="13"/>
                  </a:cubicBezTo>
                  <a:cubicBezTo>
                    <a:pt x="68" y="0"/>
                    <a:pt x="0" y="4"/>
                    <a:pt x="11" y="41"/>
                  </a:cubicBezTo>
                  <a:cubicBezTo>
                    <a:pt x="21" y="78"/>
                    <a:pt x="61" y="52"/>
                    <a:pt x="61" y="52"/>
                  </a:cubicBezTo>
                  <a:cubicBezTo>
                    <a:pt x="61" y="52"/>
                    <a:pt x="33" y="70"/>
                    <a:pt x="52" y="89"/>
                  </a:cubicBezTo>
                  <a:cubicBezTo>
                    <a:pt x="72" y="107"/>
                    <a:pt x="100" y="81"/>
                    <a:pt x="100" y="81"/>
                  </a:cubicBezTo>
                  <a:cubicBezTo>
                    <a:pt x="100" y="81"/>
                    <a:pt x="81" y="105"/>
                    <a:pt x="105" y="113"/>
                  </a:cubicBezTo>
                  <a:cubicBezTo>
                    <a:pt x="129" y="120"/>
                    <a:pt x="147" y="94"/>
                    <a:pt x="147" y="94"/>
                  </a:cubicBezTo>
                  <a:close/>
                </a:path>
              </a:pathLst>
            </a:cu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76" name="Freeform 76"/>
            <p:cNvSpPr>
              <a:spLocks/>
            </p:cNvSpPr>
            <p:nvPr/>
          </p:nvSpPr>
          <p:spPr bwMode="auto">
            <a:xfrm>
              <a:off x="1549" y="2785"/>
              <a:ext cx="221" cy="276"/>
            </a:xfrm>
            <a:custGeom>
              <a:avLst/>
              <a:gdLst>
                <a:gd name="T0" fmla="*/ 0 w 221"/>
                <a:gd name="T1" fmla="*/ 54 h 276"/>
                <a:gd name="T2" fmla="*/ 200 w 221"/>
                <a:gd name="T3" fmla="*/ 0 h 276"/>
                <a:gd name="T4" fmla="*/ 221 w 221"/>
                <a:gd name="T5" fmla="*/ 193 h 276"/>
                <a:gd name="T6" fmla="*/ 140 w 221"/>
                <a:gd name="T7" fmla="*/ 276 h 276"/>
                <a:gd name="T8" fmla="*/ 27 w 221"/>
                <a:gd name="T9" fmla="*/ 228 h 276"/>
                <a:gd name="T10" fmla="*/ 0 w 221"/>
                <a:gd name="T11" fmla="*/ 54 h 276"/>
              </a:gdLst>
              <a:ahLst/>
              <a:cxnLst>
                <a:cxn ang="0">
                  <a:pos x="T0" y="T1"/>
                </a:cxn>
                <a:cxn ang="0">
                  <a:pos x="T2" y="T3"/>
                </a:cxn>
                <a:cxn ang="0">
                  <a:pos x="T4" y="T5"/>
                </a:cxn>
                <a:cxn ang="0">
                  <a:pos x="T6" y="T7"/>
                </a:cxn>
                <a:cxn ang="0">
                  <a:pos x="T8" y="T9"/>
                </a:cxn>
                <a:cxn ang="0">
                  <a:pos x="T10" y="T11"/>
                </a:cxn>
              </a:cxnLst>
              <a:rect l="0" t="0" r="r" b="b"/>
              <a:pathLst>
                <a:path w="221" h="276">
                  <a:moveTo>
                    <a:pt x="0" y="54"/>
                  </a:moveTo>
                  <a:lnTo>
                    <a:pt x="200" y="0"/>
                  </a:lnTo>
                  <a:lnTo>
                    <a:pt x="221" y="193"/>
                  </a:lnTo>
                  <a:lnTo>
                    <a:pt x="140" y="276"/>
                  </a:lnTo>
                  <a:lnTo>
                    <a:pt x="27" y="228"/>
                  </a:lnTo>
                  <a:lnTo>
                    <a:pt x="0" y="54"/>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grpSp>
      <p:sp>
        <p:nvSpPr>
          <p:cNvPr id="77" name="Rectangle 76"/>
          <p:cNvSpPr/>
          <p:nvPr/>
        </p:nvSpPr>
        <p:spPr>
          <a:xfrm>
            <a:off x="8564793" y="9520241"/>
            <a:ext cx="11820074" cy="1169550"/>
          </a:xfrm>
          <a:prstGeom prst="rect">
            <a:avLst/>
          </a:prstGeom>
        </p:spPr>
        <p:txBody>
          <a:bodyPr wrap="square" lIns="182880" tIns="91440" rIns="182880" bIns="91440">
            <a:spAutoFit/>
          </a:bodyPr>
          <a:lstStyle/>
          <a:p>
            <a:pPr defTabSz="1828800" eaLnBrk="1" fontAlgn="auto" hangingPunct="1">
              <a:spcBef>
                <a:spcPts val="0"/>
              </a:spcBef>
              <a:spcAft>
                <a:spcPts val="0"/>
              </a:spcAft>
            </a:pPr>
            <a:r>
              <a:rPr lang="en-US" sz="6400" spc="-300" dirty="0">
                <a:solidFill>
                  <a:srgbClr val="00B0F0"/>
                </a:solidFill>
                <a:latin typeface="Arial" panose="020B0604020202020204" pitchFamily="34" charset="0"/>
                <a:ea typeface="+mn-ea"/>
                <a:cs typeface="Arial" panose="020B0604020202020204" pitchFamily="34" charset="0"/>
              </a:rPr>
              <a:t>Rule No. 2: Never forget rule No.1</a:t>
            </a:r>
          </a:p>
        </p:txBody>
      </p:sp>
      <p:sp>
        <p:nvSpPr>
          <p:cNvPr id="2" name="Rectangle 1"/>
          <p:cNvSpPr/>
          <p:nvPr/>
        </p:nvSpPr>
        <p:spPr>
          <a:xfrm>
            <a:off x="13178066" y="7918486"/>
            <a:ext cx="10025308" cy="677108"/>
          </a:xfrm>
          <a:prstGeom prst="rect">
            <a:avLst/>
          </a:prstGeom>
        </p:spPr>
        <p:txBody>
          <a:bodyPr wrap="none" lIns="182880" tIns="91440" rIns="182880" bIns="91440">
            <a:spAutoFit/>
          </a:bodyPr>
          <a:lstStyle/>
          <a:p>
            <a:pPr defTabSz="1828800" eaLnBrk="1" fontAlgn="auto" hangingPunct="1">
              <a:spcBef>
                <a:spcPts val="0"/>
              </a:spcBef>
              <a:spcAft>
                <a:spcPts val="0"/>
              </a:spcAft>
            </a:pPr>
            <a:r>
              <a:rPr lang="en-US" sz="3200" dirty="0">
                <a:solidFill>
                  <a:prstClr val="white"/>
                </a:solidFill>
                <a:latin typeface="Arial" panose="020B0604020202020204" pitchFamily="34" charset="0"/>
                <a:ea typeface="+mn-ea"/>
                <a:cs typeface="Arial" panose="020B0604020202020204" pitchFamily="34" charset="0"/>
              </a:rPr>
              <a:t>BUFFETT’S ONLY TWO RULES FOR INVESTING…</a:t>
            </a:r>
            <a:endParaRPr lang="en-US" sz="3200" dirty="0">
              <a:solidFill>
                <a:prstClr val="white"/>
              </a:solidFill>
              <a:latin typeface="Calibri" panose="020F0502020204030204"/>
              <a:ea typeface="+mn-ea"/>
              <a:cs typeface="+mn-cs"/>
            </a:endParaRPr>
          </a:p>
        </p:txBody>
      </p:sp>
      <p:sp>
        <p:nvSpPr>
          <p:cNvPr id="4" name="Rectangle 3"/>
          <p:cNvSpPr/>
          <p:nvPr/>
        </p:nvSpPr>
        <p:spPr>
          <a:xfrm>
            <a:off x="9127672" y="8574089"/>
            <a:ext cx="12501204" cy="1169550"/>
          </a:xfrm>
          <a:prstGeom prst="rect">
            <a:avLst/>
          </a:prstGeom>
        </p:spPr>
        <p:txBody>
          <a:bodyPr wrap="square" lIns="182880" tIns="91440" rIns="182880" bIns="91440">
            <a:spAutoFit/>
          </a:bodyPr>
          <a:lstStyle/>
          <a:p>
            <a:pPr algn="r" defTabSz="1828800" eaLnBrk="1" fontAlgn="auto" hangingPunct="1">
              <a:spcBef>
                <a:spcPts val="0"/>
              </a:spcBef>
              <a:spcAft>
                <a:spcPts val="0"/>
              </a:spcAft>
            </a:pPr>
            <a:r>
              <a:rPr lang="en-US" sz="6400" spc="-300" dirty="0">
                <a:solidFill>
                  <a:srgbClr val="00B0F0"/>
                </a:solidFill>
                <a:latin typeface="Arial" panose="020B0604020202020204" pitchFamily="34" charset="0"/>
                <a:ea typeface="+mn-ea"/>
                <a:cs typeface="Arial" panose="020B0604020202020204" pitchFamily="34" charset="0"/>
              </a:rPr>
              <a:t>Rule No. 1: Never lose money. </a:t>
            </a:r>
            <a:endParaRPr lang="en-US" sz="6400" spc="-300" dirty="0">
              <a:solidFill>
                <a:srgbClr val="00B0F0"/>
              </a:solidFill>
              <a:latin typeface="Calibri" panose="020F0502020204030204"/>
              <a:ea typeface="+mn-ea"/>
              <a:cs typeface="+mn-cs"/>
            </a:endParaRPr>
          </a:p>
        </p:txBody>
      </p:sp>
      <p:grpSp>
        <p:nvGrpSpPr>
          <p:cNvPr id="79" name="Group 4"/>
          <p:cNvGrpSpPr>
            <a:grpSpLocks noChangeAspect="1"/>
          </p:cNvGrpSpPr>
          <p:nvPr/>
        </p:nvGrpSpPr>
        <p:grpSpPr bwMode="auto">
          <a:xfrm flipH="1" flipV="1">
            <a:off x="9720262" y="7831928"/>
            <a:ext cx="1561368" cy="1376816"/>
            <a:chOff x="-534" y="203"/>
            <a:chExt cx="533" cy="470"/>
          </a:xfrm>
          <a:solidFill>
            <a:schemeClr val="accent1"/>
          </a:solidFill>
        </p:grpSpPr>
        <p:sp>
          <p:nvSpPr>
            <p:cNvPr id="82" name="Freeform 6"/>
            <p:cNvSpPr>
              <a:spLocks/>
            </p:cNvSpPr>
            <p:nvPr/>
          </p:nvSpPr>
          <p:spPr bwMode="auto">
            <a:xfrm>
              <a:off x="-230" y="203"/>
              <a:ext cx="229" cy="470"/>
            </a:xfrm>
            <a:custGeom>
              <a:avLst/>
              <a:gdLst>
                <a:gd name="T0" fmla="*/ 1412 w 1603"/>
                <a:gd name="T1" fmla="*/ 0 h 3290"/>
                <a:gd name="T2" fmla="*/ 1479 w 1603"/>
                <a:gd name="T3" fmla="*/ 13 h 3290"/>
                <a:gd name="T4" fmla="*/ 1536 w 1603"/>
                <a:gd name="T5" fmla="*/ 45 h 3290"/>
                <a:gd name="T6" fmla="*/ 1577 w 1603"/>
                <a:gd name="T7" fmla="*/ 95 h 3290"/>
                <a:gd name="T8" fmla="*/ 1600 w 1603"/>
                <a:gd name="T9" fmla="*/ 157 h 3290"/>
                <a:gd name="T10" fmla="*/ 1603 w 1603"/>
                <a:gd name="T11" fmla="*/ 1105 h 3290"/>
                <a:gd name="T12" fmla="*/ 1599 w 1603"/>
                <a:gd name="T13" fmla="*/ 1362 h 3290"/>
                <a:gd name="T14" fmla="*/ 1584 w 1603"/>
                <a:gd name="T15" fmla="*/ 1597 h 3290"/>
                <a:gd name="T16" fmla="*/ 1560 w 1603"/>
                <a:gd name="T17" fmla="*/ 1809 h 3290"/>
                <a:gd name="T18" fmla="*/ 1528 w 1603"/>
                <a:gd name="T19" fmla="*/ 1998 h 3290"/>
                <a:gd name="T20" fmla="*/ 1485 w 1603"/>
                <a:gd name="T21" fmla="*/ 2164 h 3290"/>
                <a:gd name="T22" fmla="*/ 1413 w 1603"/>
                <a:gd name="T23" fmla="*/ 2353 h 3290"/>
                <a:gd name="T24" fmla="*/ 1317 w 1603"/>
                <a:gd name="T25" fmla="*/ 2531 h 3290"/>
                <a:gd name="T26" fmla="*/ 1195 w 1603"/>
                <a:gd name="T27" fmla="*/ 2700 h 3290"/>
                <a:gd name="T28" fmla="*/ 1047 w 1603"/>
                <a:gd name="T29" fmla="*/ 2859 h 3290"/>
                <a:gd name="T30" fmla="*/ 888 w 1603"/>
                <a:gd name="T31" fmla="*/ 2996 h 3290"/>
                <a:gd name="T32" fmla="*/ 710 w 1603"/>
                <a:gd name="T33" fmla="*/ 3118 h 3290"/>
                <a:gd name="T34" fmla="*/ 512 w 1603"/>
                <a:gd name="T35" fmla="*/ 3227 h 3290"/>
                <a:gd name="T36" fmla="*/ 373 w 1603"/>
                <a:gd name="T37" fmla="*/ 3286 h 3290"/>
                <a:gd name="T38" fmla="*/ 309 w 1603"/>
                <a:gd name="T39" fmla="*/ 3290 h 3290"/>
                <a:gd name="T40" fmla="*/ 246 w 1603"/>
                <a:gd name="T41" fmla="*/ 3272 h 3290"/>
                <a:gd name="T42" fmla="*/ 194 w 1603"/>
                <a:gd name="T43" fmla="*/ 3236 h 3290"/>
                <a:gd name="T44" fmla="*/ 156 w 1603"/>
                <a:gd name="T45" fmla="*/ 3182 h 3290"/>
                <a:gd name="T46" fmla="*/ 7 w 1603"/>
                <a:gd name="T47" fmla="*/ 2862 h 3290"/>
                <a:gd name="T48" fmla="*/ 0 w 1603"/>
                <a:gd name="T49" fmla="*/ 2801 h 3290"/>
                <a:gd name="T50" fmla="*/ 12 w 1603"/>
                <a:gd name="T51" fmla="*/ 2743 h 3290"/>
                <a:gd name="T52" fmla="*/ 40 w 1603"/>
                <a:gd name="T53" fmla="*/ 2691 h 3290"/>
                <a:gd name="T54" fmla="*/ 86 w 1603"/>
                <a:gd name="T55" fmla="*/ 2650 h 3290"/>
                <a:gd name="T56" fmla="*/ 191 w 1603"/>
                <a:gd name="T57" fmla="*/ 2598 h 3290"/>
                <a:gd name="T58" fmla="*/ 331 w 1603"/>
                <a:gd name="T59" fmla="*/ 2518 h 3290"/>
                <a:gd name="T60" fmla="*/ 451 w 1603"/>
                <a:gd name="T61" fmla="*/ 2428 h 3290"/>
                <a:gd name="T62" fmla="*/ 551 w 1603"/>
                <a:gd name="T63" fmla="*/ 2329 h 3290"/>
                <a:gd name="T64" fmla="*/ 632 w 1603"/>
                <a:gd name="T65" fmla="*/ 2219 h 3290"/>
                <a:gd name="T66" fmla="*/ 696 w 1603"/>
                <a:gd name="T67" fmla="*/ 2095 h 3290"/>
                <a:gd name="T68" fmla="*/ 746 w 1603"/>
                <a:gd name="T69" fmla="*/ 1956 h 3290"/>
                <a:gd name="T70" fmla="*/ 781 w 1603"/>
                <a:gd name="T71" fmla="*/ 1803 h 3290"/>
                <a:gd name="T72" fmla="*/ 800 w 1603"/>
                <a:gd name="T73" fmla="*/ 1634 h 3290"/>
                <a:gd name="T74" fmla="*/ 248 w 1603"/>
                <a:gd name="T75" fmla="*/ 1545 h 3290"/>
                <a:gd name="T76" fmla="*/ 181 w 1603"/>
                <a:gd name="T77" fmla="*/ 1533 h 3290"/>
                <a:gd name="T78" fmla="*/ 124 w 1603"/>
                <a:gd name="T79" fmla="*/ 1500 h 3290"/>
                <a:gd name="T80" fmla="*/ 82 w 1603"/>
                <a:gd name="T81" fmla="*/ 1450 h 3290"/>
                <a:gd name="T82" fmla="*/ 60 w 1603"/>
                <a:gd name="T83" fmla="*/ 1388 h 3290"/>
                <a:gd name="T84" fmla="*/ 56 w 1603"/>
                <a:gd name="T85" fmla="*/ 191 h 3290"/>
                <a:gd name="T86" fmla="*/ 69 w 1603"/>
                <a:gd name="T87" fmla="*/ 125 h 3290"/>
                <a:gd name="T88" fmla="*/ 101 w 1603"/>
                <a:gd name="T89" fmla="*/ 68 h 3290"/>
                <a:gd name="T90" fmla="*/ 151 w 1603"/>
                <a:gd name="T91" fmla="*/ 26 h 3290"/>
                <a:gd name="T92" fmla="*/ 214 w 1603"/>
                <a:gd name="T93" fmla="*/ 4 h 3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3" h="3290">
                  <a:moveTo>
                    <a:pt x="248" y="0"/>
                  </a:moveTo>
                  <a:lnTo>
                    <a:pt x="1412" y="0"/>
                  </a:lnTo>
                  <a:lnTo>
                    <a:pt x="1446" y="4"/>
                  </a:lnTo>
                  <a:lnTo>
                    <a:pt x="1479" y="13"/>
                  </a:lnTo>
                  <a:lnTo>
                    <a:pt x="1508" y="26"/>
                  </a:lnTo>
                  <a:lnTo>
                    <a:pt x="1536" y="45"/>
                  </a:lnTo>
                  <a:lnTo>
                    <a:pt x="1558" y="68"/>
                  </a:lnTo>
                  <a:lnTo>
                    <a:pt x="1577" y="95"/>
                  </a:lnTo>
                  <a:lnTo>
                    <a:pt x="1591" y="125"/>
                  </a:lnTo>
                  <a:lnTo>
                    <a:pt x="1600" y="157"/>
                  </a:lnTo>
                  <a:lnTo>
                    <a:pt x="1603" y="191"/>
                  </a:lnTo>
                  <a:lnTo>
                    <a:pt x="1603" y="1105"/>
                  </a:lnTo>
                  <a:lnTo>
                    <a:pt x="1602" y="1236"/>
                  </a:lnTo>
                  <a:lnTo>
                    <a:pt x="1599" y="1362"/>
                  </a:lnTo>
                  <a:lnTo>
                    <a:pt x="1592" y="1483"/>
                  </a:lnTo>
                  <a:lnTo>
                    <a:pt x="1584" y="1597"/>
                  </a:lnTo>
                  <a:lnTo>
                    <a:pt x="1574" y="1706"/>
                  </a:lnTo>
                  <a:lnTo>
                    <a:pt x="1560" y="1809"/>
                  </a:lnTo>
                  <a:lnTo>
                    <a:pt x="1546" y="1906"/>
                  </a:lnTo>
                  <a:lnTo>
                    <a:pt x="1528" y="1998"/>
                  </a:lnTo>
                  <a:lnTo>
                    <a:pt x="1507" y="2084"/>
                  </a:lnTo>
                  <a:lnTo>
                    <a:pt x="1485" y="2164"/>
                  </a:lnTo>
                  <a:lnTo>
                    <a:pt x="1453" y="2259"/>
                  </a:lnTo>
                  <a:lnTo>
                    <a:pt x="1413" y="2353"/>
                  </a:lnTo>
                  <a:lnTo>
                    <a:pt x="1368" y="2443"/>
                  </a:lnTo>
                  <a:lnTo>
                    <a:pt x="1317" y="2531"/>
                  </a:lnTo>
                  <a:lnTo>
                    <a:pt x="1259" y="2617"/>
                  </a:lnTo>
                  <a:lnTo>
                    <a:pt x="1195" y="2700"/>
                  </a:lnTo>
                  <a:lnTo>
                    <a:pt x="1124" y="2781"/>
                  </a:lnTo>
                  <a:lnTo>
                    <a:pt x="1047" y="2859"/>
                  </a:lnTo>
                  <a:lnTo>
                    <a:pt x="970" y="2930"/>
                  </a:lnTo>
                  <a:lnTo>
                    <a:pt x="888" y="2996"/>
                  </a:lnTo>
                  <a:lnTo>
                    <a:pt x="801" y="3058"/>
                  </a:lnTo>
                  <a:lnTo>
                    <a:pt x="710" y="3118"/>
                  </a:lnTo>
                  <a:lnTo>
                    <a:pt x="612" y="3174"/>
                  </a:lnTo>
                  <a:lnTo>
                    <a:pt x="512" y="3227"/>
                  </a:lnTo>
                  <a:lnTo>
                    <a:pt x="405" y="3276"/>
                  </a:lnTo>
                  <a:lnTo>
                    <a:pt x="373" y="3286"/>
                  </a:lnTo>
                  <a:lnTo>
                    <a:pt x="340" y="3290"/>
                  </a:lnTo>
                  <a:lnTo>
                    <a:pt x="309" y="3290"/>
                  </a:lnTo>
                  <a:lnTo>
                    <a:pt x="277" y="3284"/>
                  </a:lnTo>
                  <a:lnTo>
                    <a:pt x="246" y="3272"/>
                  </a:lnTo>
                  <a:lnTo>
                    <a:pt x="219" y="3256"/>
                  </a:lnTo>
                  <a:lnTo>
                    <a:pt x="194" y="3236"/>
                  </a:lnTo>
                  <a:lnTo>
                    <a:pt x="173" y="3211"/>
                  </a:lnTo>
                  <a:lnTo>
                    <a:pt x="156" y="3182"/>
                  </a:lnTo>
                  <a:lnTo>
                    <a:pt x="18" y="2891"/>
                  </a:lnTo>
                  <a:lnTo>
                    <a:pt x="7" y="2862"/>
                  </a:lnTo>
                  <a:lnTo>
                    <a:pt x="1" y="2831"/>
                  </a:lnTo>
                  <a:lnTo>
                    <a:pt x="0" y="2801"/>
                  </a:lnTo>
                  <a:lnTo>
                    <a:pt x="3" y="2771"/>
                  </a:lnTo>
                  <a:lnTo>
                    <a:pt x="12" y="2743"/>
                  </a:lnTo>
                  <a:lnTo>
                    <a:pt x="24" y="2716"/>
                  </a:lnTo>
                  <a:lnTo>
                    <a:pt x="40" y="2691"/>
                  </a:lnTo>
                  <a:lnTo>
                    <a:pt x="61" y="2668"/>
                  </a:lnTo>
                  <a:lnTo>
                    <a:pt x="86" y="2650"/>
                  </a:lnTo>
                  <a:lnTo>
                    <a:pt x="113" y="2634"/>
                  </a:lnTo>
                  <a:lnTo>
                    <a:pt x="191" y="2598"/>
                  </a:lnTo>
                  <a:lnTo>
                    <a:pt x="263" y="2560"/>
                  </a:lnTo>
                  <a:lnTo>
                    <a:pt x="331" y="2518"/>
                  </a:lnTo>
                  <a:lnTo>
                    <a:pt x="394" y="2474"/>
                  </a:lnTo>
                  <a:lnTo>
                    <a:pt x="451" y="2428"/>
                  </a:lnTo>
                  <a:lnTo>
                    <a:pt x="504" y="2380"/>
                  </a:lnTo>
                  <a:lnTo>
                    <a:pt x="551" y="2329"/>
                  </a:lnTo>
                  <a:lnTo>
                    <a:pt x="593" y="2276"/>
                  </a:lnTo>
                  <a:lnTo>
                    <a:pt x="632" y="2219"/>
                  </a:lnTo>
                  <a:lnTo>
                    <a:pt x="666" y="2159"/>
                  </a:lnTo>
                  <a:lnTo>
                    <a:pt x="696" y="2095"/>
                  </a:lnTo>
                  <a:lnTo>
                    <a:pt x="723" y="2027"/>
                  </a:lnTo>
                  <a:lnTo>
                    <a:pt x="746" y="1956"/>
                  </a:lnTo>
                  <a:lnTo>
                    <a:pt x="765" y="1881"/>
                  </a:lnTo>
                  <a:lnTo>
                    <a:pt x="781" y="1803"/>
                  </a:lnTo>
                  <a:lnTo>
                    <a:pt x="794" y="1720"/>
                  </a:lnTo>
                  <a:lnTo>
                    <a:pt x="800" y="1634"/>
                  </a:lnTo>
                  <a:lnTo>
                    <a:pt x="805" y="1545"/>
                  </a:lnTo>
                  <a:lnTo>
                    <a:pt x="248" y="1545"/>
                  </a:lnTo>
                  <a:lnTo>
                    <a:pt x="214" y="1542"/>
                  </a:lnTo>
                  <a:lnTo>
                    <a:pt x="181" y="1533"/>
                  </a:lnTo>
                  <a:lnTo>
                    <a:pt x="151" y="1519"/>
                  </a:lnTo>
                  <a:lnTo>
                    <a:pt x="124" y="1500"/>
                  </a:lnTo>
                  <a:lnTo>
                    <a:pt x="101" y="1477"/>
                  </a:lnTo>
                  <a:lnTo>
                    <a:pt x="82" y="1450"/>
                  </a:lnTo>
                  <a:lnTo>
                    <a:pt x="69" y="1421"/>
                  </a:lnTo>
                  <a:lnTo>
                    <a:pt x="60" y="1388"/>
                  </a:lnTo>
                  <a:lnTo>
                    <a:pt x="56" y="1354"/>
                  </a:lnTo>
                  <a:lnTo>
                    <a:pt x="56" y="191"/>
                  </a:lnTo>
                  <a:lnTo>
                    <a:pt x="60" y="157"/>
                  </a:lnTo>
                  <a:lnTo>
                    <a:pt x="69" y="125"/>
                  </a:lnTo>
                  <a:lnTo>
                    <a:pt x="82" y="95"/>
                  </a:lnTo>
                  <a:lnTo>
                    <a:pt x="101" y="68"/>
                  </a:lnTo>
                  <a:lnTo>
                    <a:pt x="124" y="45"/>
                  </a:lnTo>
                  <a:lnTo>
                    <a:pt x="151" y="26"/>
                  </a:lnTo>
                  <a:lnTo>
                    <a:pt x="181" y="13"/>
                  </a:lnTo>
                  <a:lnTo>
                    <a:pt x="214"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83" name="Freeform 7"/>
            <p:cNvSpPr>
              <a:spLocks/>
            </p:cNvSpPr>
            <p:nvPr/>
          </p:nvSpPr>
          <p:spPr bwMode="auto">
            <a:xfrm>
              <a:off x="-534" y="203"/>
              <a:ext cx="229" cy="470"/>
            </a:xfrm>
            <a:custGeom>
              <a:avLst/>
              <a:gdLst>
                <a:gd name="T0" fmla="*/ 1413 w 1604"/>
                <a:gd name="T1" fmla="*/ 0 h 3290"/>
                <a:gd name="T2" fmla="*/ 1479 w 1604"/>
                <a:gd name="T3" fmla="*/ 13 h 3290"/>
                <a:gd name="T4" fmla="*/ 1536 w 1604"/>
                <a:gd name="T5" fmla="*/ 45 h 3290"/>
                <a:gd name="T6" fmla="*/ 1578 w 1604"/>
                <a:gd name="T7" fmla="*/ 95 h 3290"/>
                <a:gd name="T8" fmla="*/ 1601 w 1604"/>
                <a:gd name="T9" fmla="*/ 157 h 3290"/>
                <a:gd name="T10" fmla="*/ 1604 w 1604"/>
                <a:gd name="T11" fmla="*/ 1105 h 3290"/>
                <a:gd name="T12" fmla="*/ 1599 w 1604"/>
                <a:gd name="T13" fmla="*/ 1364 h 3290"/>
                <a:gd name="T14" fmla="*/ 1585 w 1604"/>
                <a:gd name="T15" fmla="*/ 1599 h 3290"/>
                <a:gd name="T16" fmla="*/ 1561 w 1604"/>
                <a:gd name="T17" fmla="*/ 1812 h 3290"/>
                <a:gd name="T18" fmla="*/ 1528 w 1604"/>
                <a:gd name="T19" fmla="*/ 2001 h 3290"/>
                <a:gd name="T20" fmla="*/ 1485 w 1604"/>
                <a:gd name="T21" fmla="*/ 2166 h 3290"/>
                <a:gd name="T22" fmla="*/ 1414 w 1604"/>
                <a:gd name="T23" fmla="*/ 2354 h 3290"/>
                <a:gd name="T24" fmla="*/ 1316 w 1604"/>
                <a:gd name="T25" fmla="*/ 2531 h 3290"/>
                <a:gd name="T26" fmla="*/ 1194 w 1604"/>
                <a:gd name="T27" fmla="*/ 2700 h 3290"/>
                <a:gd name="T28" fmla="*/ 1046 w 1604"/>
                <a:gd name="T29" fmla="*/ 2859 h 3290"/>
                <a:gd name="T30" fmla="*/ 886 w 1604"/>
                <a:gd name="T31" fmla="*/ 2996 h 3290"/>
                <a:gd name="T32" fmla="*/ 707 w 1604"/>
                <a:gd name="T33" fmla="*/ 3118 h 3290"/>
                <a:gd name="T34" fmla="*/ 511 w 1604"/>
                <a:gd name="T35" fmla="*/ 3226 h 3290"/>
                <a:gd name="T36" fmla="*/ 374 w 1604"/>
                <a:gd name="T37" fmla="*/ 3285 h 3290"/>
                <a:gd name="T38" fmla="*/ 309 w 1604"/>
                <a:gd name="T39" fmla="*/ 3289 h 3290"/>
                <a:gd name="T40" fmla="*/ 247 w 1604"/>
                <a:gd name="T41" fmla="*/ 3272 h 3290"/>
                <a:gd name="T42" fmla="*/ 195 w 1604"/>
                <a:gd name="T43" fmla="*/ 3235 h 3290"/>
                <a:gd name="T44" fmla="*/ 156 w 1604"/>
                <a:gd name="T45" fmla="*/ 3181 h 3290"/>
                <a:gd name="T46" fmla="*/ 7 w 1604"/>
                <a:gd name="T47" fmla="*/ 2862 h 3290"/>
                <a:gd name="T48" fmla="*/ 0 w 1604"/>
                <a:gd name="T49" fmla="*/ 2801 h 3290"/>
                <a:gd name="T50" fmla="*/ 11 w 1604"/>
                <a:gd name="T51" fmla="*/ 2743 h 3290"/>
                <a:gd name="T52" fmla="*/ 41 w 1604"/>
                <a:gd name="T53" fmla="*/ 2691 h 3290"/>
                <a:gd name="T54" fmla="*/ 86 w 1604"/>
                <a:gd name="T55" fmla="*/ 2650 h 3290"/>
                <a:gd name="T56" fmla="*/ 191 w 1604"/>
                <a:gd name="T57" fmla="*/ 2598 h 3290"/>
                <a:gd name="T58" fmla="*/ 332 w 1604"/>
                <a:gd name="T59" fmla="*/ 2518 h 3290"/>
                <a:gd name="T60" fmla="*/ 452 w 1604"/>
                <a:gd name="T61" fmla="*/ 2428 h 3290"/>
                <a:gd name="T62" fmla="*/ 551 w 1604"/>
                <a:gd name="T63" fmla="*/ 2329 h 3290"/>
                <a:gd name="T64" fmla="*/ 632 w 1604"/>
                <a:gd name="T65" fmla="*/ 2219 h 3290"/>
                <a:gd name="T66" fmla="*/ 697 w 1604"/>
                <a:gd name="T67" fmla="*/ 2095 h 3290"/>
                <a:gd name="T68" fmla="*/ 746 w 1604"/>
                <a:gd name="T69" fmla="*/ 1956 h 3290"/>
                <a:gd name="T70" fmla="*/ 782 w 1604"/>
                <a:gd name="T71" fmla="*/ 1803 h 3290"/>
                <a:gd name="T72" fmla="*/ 801 w 1604"/>
                <a:gd name="T73" fmla="*/ 1634 h 3290"/>
                <a:gd name="T74" fmla="*/ 248 w 1604"/>
                <a:gd name="T75" fmla="*/ 1545 h 3290"/>
                <a:gd name="T76" fmla="*/ 181 w 1604"/>
                <a:gd name="T77" fmla="*/ 1533 h 3290"/>
                <a:gd name="T78" fmla="*/ 125 w 1604"/>
                <a:gd name="T79" fmla="*/ 1500 h 3290"/>
                <a:gd name="T80" fmla="*/ 83 w 1604"/>
                <a:gd name="T81" fmla="*/ 1450 h 3290"/>
                <a:gd name="T82" fmla="*/ 60 w 1604"/>
                <a:gd name="T83" fmla="*/ 1388 h 3290"/>
                <a:gd name="T84" fmla="*/ 57 w 1604"/>
                <a:gd name="T85" fmla="*/ 191 h 3290"/>
                <a:gd name="T86" fmla="*/ 69 w 1604"/>
                <a:gd name="T87" fmla="*/ 125 h 3290"/>
                <a:gd name="T88" fmla="*/ 102 w 1604"/>
                <a:gd name="T89" fmla="*/ 68 h 3290"/>
                <a:gd name="T90" fmla="*/ 152 w 1604"/>
                <a:gd name="T91" fmla="*/ 26 h 3290"/>
                <a:gd name="T92" fmla="*/ 214 w 1604"/>
                <a:gd name="T93" fmla="*/ 4 h 3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4" h="3290">
                  <a:moveTo>
                    <a:pt x="248" y="0"/>
                  </a:moveTo>
                  <a:lnTo>
                    <a:pt x="1413" y="0"/>
                  </a:lnTo>
                  <a:lnTo>
                    <a:pt x="1446" y="4"/>
                  </a:lnTo>
                  <a:lnTo>
                    <a:pt x="1479" y="13"/>
                  </a:lnTo>
                  <a:lnTo>
                    <a:pt x="1509" y="26"/>
                  </a:lnTo>
                  <a:lnTo>
                    <a:pt x="1536" y="45"/>
                  </a:lnTo>
                  <a:lnTo>
                    <a:pt x="1559" y="68"/>
                  </a:lnTo>
                  <a:lnTo>
                    <a:pt x="1578" y="95"/>
                  </a:lnTo>
                  <a:lnTo>
                    <a:pt x="1591" y="125"/>
                  </a:lnTo>
                  <a:lnTo>
                    <a:pt x="1601" y="157"/>
                  </a:lnTo>
                  <a:lnTo>
                    <a:pt x="1604" y="191"/>
                  </a:lnTo>
                  <a:lnTo>
                    <a:pt x="1604" y="1105"/>
                  </a:lnTo>
                  <a:lnTo>
                    <a:pt x="1603" y="1237"/>
                  </a:lnTo>
                  <a:lnTo>
                    <a:pt x="1599" y="1364"/>
                  </a:lnTo>
                  <a:lnTo>
                    <a:pt x="1593" y="1485"/>
                  </a:lnTo>
                  <a:lnTo>
                    <a:pt x="1585" y="1599"/>
                  </a:lnTo>
                  <a:lnTo>
                    <a:pt x="1574" y="1709"/>
                  </a:lnTo>
                  <a:lnTo>
                    <a:pt x="1561" y="1812"/>
                  </a:lnTo>
                  <a:lnTo>
                    <a:pt x="1546" y="1909"/>
                  </a:lnTo>
                  <a:lnTo>
                    <a:pt x="1528" y="2001"/>
                  </a:lnTo>
                  <a:lnTo>
                    <a:pt x="1508" y="2087"/>
                  </a:lnTo>
                  <a:lnTo>
                    <a:pt x="1485" y="2166"/>
                  </a:lnTo>
                  <a:lnTo>
                    <a:pt x="1452" y="2261"/>
                  </a:lnTo>
                  <a:lnTo>
                    <a:pt x="1414" y="2354"/>
                  </a:lnTo>
                  <a:lnTo>
                    <a:pt x="1368" y="2444"/>
                  </a:lnTo>
                  <a:lnTo>
                    <a:pt x="1316" y="2531"/>
                  </a:lnTo>
                  <a:lnTo>
                    <a:pt x="1258" y="2617"/>
                  </a:lnTo>
                  <a:lnTo>
                    <a:pt x="1194" y="2700"/>
                  </a:lnTo>
                  <a:lnTo>
                    <a:pt x="1123" y="2781"/>
                  </a:lnTo>
                  <a:lnTo>
                    <a:pt x="1046" y="2859"/>
                  </a:lnTo>
                  <a:lnTo>
                    <a:pt x="967" y="2930"/>
                  </a:lnTo>
                  <a:lnTo>
                    <a:pt x="886" y="2996"/>
                  </a:lnTo>
                  <a:lnTo>
                    <a:pt x="799" y="3058"/>
                  </a:lnTo>
                  <a:lnTo>
                    <a:pt x="707" y="3118"/>
                  </a:lnTo>
                  <a:lnTo>
                    <a:pt x="612" y="3174"/>
                  </a:lnTo>
                  <a:lnTo>
                    <a:pt x="511" y="3226"/>
                  </a:lnTo>
                  <a:lnTo>
                    <a:pt x="406" y="3275"/>
                  </a:lnTo>
                  <a:lnTo>
                    <a:pt x="374" y="3285"/>
                  </a:lnTo>
                  <a:lnTo>
                    <a:pt x="341" y="3290"/>
                  </a:lnTo>
                  <a:lnTo>
                    <a:pt x="309" y="3289"/>
                  </a:lnTo>
                  <a:lnTo>
                    <a:pt x="278" y="3284"/>
                  </a:lnTo>
                  <a:lnTo>
                    <a:pt x="247" y="3272"/>
                  </a:lnTo>
                  <a:lnTo>
                    <a:pt x="220" y="3256"/>
                  </a:lnTo>
                  <a:lnTo>
                    <a:pt x="195" y="3235"/>
                  </a:lnTo>
                  <a:lnTo>
                    <a:pt x="173" y="3210"/>
                  </a:lnTo>
                  <a:lnTo>
                    <a:pt x="156" y="3181"/>
                  </a:lnTo>
                  <a:lnTo>
                    <a:pt x="18" y="2891"/>
                  </a:lnTo>
                  <a:lnTo>
                    <a:pt x="7" y="2862"/>
                  </a:lnTo>
                  <a:lnTo>
                    <a:pt x="1" y="2831"/>
                  </a:lnTo>
                  <a:lnTo>
                    <a:pt x="0" y="2801"/>
                  </a:lnTo>
                  <a:lnTo>
                    <a:pt x="3" y="2771"/>
                  </a:lnTo>
                  <a:lnTo>
                    <a:pt x="11" y="2743"/>
                  </a:lnTo>
                  <a:lnTo>
                    <a:pt x="24" y="2716"/>
                  </a:lnTo>
                  <a:lnTo>
                    <a:pt x="41" y="2691"/>
                  </a:lnTo>
                  <a:lnTo>
                    <a:pt x="61" y="2668"/>
                  </a:lnTo>
                  <a:lnTo>
                    <a:pt x="86" y="2650"/>
                  </a:lnTo>
                  <a:lnTo>
                    <a:pt x="113" y="2634"/>
                  </a:lnTo>
                  <a:lnTo>
                    <a:pt x="191" y="2598"/>
                  </a:lnTo>
                  <a:lnTo>
                    <a:pt x="264" y="2560"/>
                  </a:lnTo>
                  <a:lnTo>
                    <a:pt x="332" y="2518"/>
                  </a:lnTo>
                  <a:lnTo>
                    <a:pt x="394" y="2474"/>
                  </a:lnTo>
                  <a:lnTo>
                    <a:pt x="452" y="2428"/>
                  </a:lnTo>
                  <a:lnTo>
                    <a:pt x="504" y="2380"/>
                  </a:lnTo>
                  <a:lnTo>
                    <a:pt x="551" y="2329"/>
                  </a:lnTo>
                  <a:lnTo>
                    <a:pt x="594" y="2276"/>
                  </a:lnTo>
                  <a:lnTo>
                    <a:pt x="632" y="2219"/>
                  </a:lnTo>
                  <a:lnTo>
                    <a:pt x="666" y="2159"/>
                  </a:lnTo>
                  <a:lnTo>
                    <a:pt x="697" y="2095"/>
                  </a:lnTo>
                  <a:lnTo>
                    <a:pt x="724" y="2027"/>
                  </a:lnTo>
                  <a:lnTo>
                    <a:pt x="746" y="1956"/>
                  </a:lnTo>
                  <a:lnTo>
                    <a:pt x="766" y="1881"/>
                  </a:lnTo>
                  <a:lnTo>
                    <a:pt x="782" y="1803"/>
                  </a:lnTo>
                  <a:lnTo>
                    <a:pt x="793" y="1720"/>
                  </a:lnTo>
                  <a:lnTo>
                    <a:pt x="801" y="1634"/>
                  </a:lnTo>
                  <a:lnTo>
                    <a:pt x="805" y="1545"/>
                  </a:lnTo>
                  <a:lnTo>
                    <a:pt x="248" y="1545"/>
                  </a:lnTo>
                  <a:lnTo>
                    <a:pt x="214" y="1542"/>
                  </a:lnTo>
                  <a:lnTo>
                    <a:pt x="181" y="1533"/>
                  </a:lnTo>
                  <a:lnTo>
                    <a:pt x="152" y="1519"/>
                  </a:lnTo>
                  <a:lnTo>
                    <a:pt x="125" y="1500"/>
                  </a:lnTo>
                  <a:lnTo>
                    <a:pt x="102" y="1477"/>
                  </a:lnTo>
                  <a:lnTo>
                    <a:pt x="83" y="1450"/>
                  </a:lnTo>
                  <a:lnTo>
                    <a:pt x="69" y="1421"/>
                  </a:lnTo>
                  <a:lnTo>
                    <a:pt x="60" y="1388"/>
                  </a:lnTo>
                  <a:lnTo>
                    <a:pt x="57" y="1354"/>
                  </a:lnTo>
                  <a:lnTo>
                    <a:pt x="57" y="191"/>
                  </a:lnTo>
                  <a:lnTo>
                    <a:pt x="60" y="157"/>
                  </a:lnTo>
                  <a:lnTo>
                    <a:pt x="69" y="125"/>
                  </a:lnTo>
                  <a:lnTo>
                    <a:pt x="83" y="95"/>
                  </a:lnTo>
                  <a:lnTo>
                    <a:pt x="102" y="68"/>
                  </a:lnTo>
                  <a:lnTo>
                    <a:pt x="125" y="45"/>
                  </a:lnTo>
                  <a:lnTo>
                    <a:pt x="152" y="26"/>
                  </a:lnTo>
                  <a:lnTo>
                    <a:pt x="181" y="13"/>
                  </a:lnTo>
                  <a:lnTo>
                    <a:pt x="214"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grpSp>
      <p:grpSp>
        <p:nvGrpSpPr>
          <p:cNvPr id="84" name="Group 4"/>
          <p:cNvGrpSpPr>
            <a:grpSpLocks noChangeAspect="1"/>
          </p:cNvGrpSpPr>
          <p:nvPr/>
        </p:nvGrpSpPr>
        <p:grpSpPr bwMode="auto">
          <a:xfrm>
            <a:off x="20111120" y="9878748"/>
            <a:ext cx="1561368" cy="1376816"/>
            <a:chOff x="-534" y="203"/>
            <a:chExt cx="533" cy="470"/>
          </a:xfrm>
          <a:solidFill>
            <a:schemeClr val="accent1"/>
          </a:solidFill>
        </p:grpSpPr>
        <p:sp>
          <p:nvSpPr>
            <p:cNvPr id="85" name="Freeform 6"/>
            <p:cNvSpPr>
              <a:spLocks/>
            </p:cNvSpPr>
            <p:nvPr/>
          </p:nvSpPr>
          <p:spPr bwMode="auto">
            <a:xfrm>
              <a:off x="-230" y="203"/>
              <a:ext cx="229" cy="470"/>
            </a:xfrm>
            <a:custGeom>
              <a:avLst/>
              <a:gdLst>
                <a:gd name="T0" fmla="*/ 1412 w 1603"/>
                <a:gd name="T1" fmla="*/ 0 h 3290"/>
                <a:gd name="T2" fmla="*/ 1479 w 1603"/>
                <a:gd name="T3" fmla="*/ 13 h 3290"/>
                <a:gd name="T4" fmla="*/ 1536 w 1603"/>
                <a:gd name="T5" fmla="*/ 45 h 3290"/>
                <a:gd name="T6" fmla="*/ 1577 w 1603"/>
                <a:gd name="T7" fmla="*/ 95 h 3290"/>
                <a:gd name="T8" fmla="*/ 1600 w 1603"/>
                <a:gd name="T9" fmla="*/ 157 h 3290"/>
                <a:gd name="T10" fmla="*/ 1603 w 1603"/>
                <a:gd name="T11" fmla="*/ 1105 h 3290"/>
                <a:gd name="T12" fmla="*/ 1599 w 1603"/>
                <a:gd name="T13" fmla="*/ 1362 h 3290"/>
                <a:gd name="T14" fmla="*/ 1584 w 1603"/>
                <a:gd name="T15" fmla="*/ 1597 h 3290"/>
                <a:gd name="T16" fmla="*/ 1560 w 1603"/>
                <a:gd name="T17" fmla="*/ 1809 h 3290"/>
                <a:gd name="T18" fmla="*/ 1528 w 1603"/>
                <a:gd name="T19" fmla="*/ 1998 h 3290"/>
                <a:gd name="T20" fmla="*/ 1485 w 1603"/>
                <a:gd name="T21" fmla="*/ 2164 h 3290"/>
                <a:gd name="T22" fmla="*/ 1413 w 1603"/>
                <a:gd name="T23" fmla="*/ 2353 h 3290"/>
                <a:gd name="T24" fmla="*/ 1317 w 1603"/>
                <a:gd name="T25" fmla="*/ 2531 h 3290"/>
                <a:gd name="T26" fmla="*/ 1195 w 1603"/>
                <a:gd name="T27" fmla="*/ 2700 h 3290"/>
                <a:gd name="T28" fmla="*/ 1047 w 1603"/>
                <a:gd name="T29" fmla="*/ 2859 h 3290"/>
                <a:gd name="T30" fmla="*/ 888 w 1603"/>
                <a:gd name="T31" fmla="*/ 2996 h 3290"/>
                <a:gd name="T32" fmla="*/ 710 w 1603"/>
                <a:gd name="T33" fmla="*/ 3118 h 3290"/>
                <a:gd name="T34" fmla="*/ 512 w 1603"/>
                <a:gd name="T35" fmla="*/ 3227 h 3290"/>
                <a:gd name="T36" fmla="*/ 373 w 1603"/>
                <a:gd name="T37" fmla="*/ 3286 h 3290"/>
                <a:gd name="T38" fmla="*/ 309 w 1603"/>
                <a:gd name="T39" fmla="*/ 3290 h 3290"/>
                <a:gd name="T40" fmla="*/ 246 w 1603"/>
                <a:gd name="T41" fmla="*/ 3272 h 3290"/>
                <a:gd name="T42" fmla="*/ 194 w 1603"/>
                <a:gd name="T43" fmla="*/ 3236 h 3290"/>
                <a:gd name="T44" fmla="*/ 156 w 1603"/>
                <a:gd name="T45" fmla="*/ 3182 h 3290"/>
                <a:gd name="T46" fmla="*/ 7 w 1603"/>
                <a:gd name="T47" fmla="*/ 2862 h 3290"/>
                <a:gd name="T48" fmla="*/ 0 w 1603"/>
                <a:gd name="T49" fmla="*/ 2801 h 3290"/>
                <a:gd name="T50" fmla="*/ 12 w 1603"/>
                <a:gd name="T51" fmla="*/ 2743 h 3290"/>
                <a:gd name="T52" fmla="*/ 40 w 1603"/>
                <a:gd name="T53" fmla="*/ 2691 h 3290"/>
                <a:gd name="T54" fmla="*/ 86 w 1603"/>
                <a:gd name="T55" fmla="*/ 2650 h 3290"/>
                <a:gd name="T56" fmla="*/ 191 w 1603"/>
                <a:gd name="T57" fmla="*/ 2598 h 3290"/>
                <a:gd name="T58" fmla="*/ 331 w 1603"/>
                <a:gd name="T59" fmla="*/ 2518 h 3290"/>
                <a:gd name="T60" fmla="*/ 451 w 1603"/>
                <a:gd name="T61" fmla="*/ 2428 h 3290"/>
                <a:gd name="T62" fmla="*/ 551 w 1603"/>
                <a:gd name="T63" fmla="*/ 2329 h 3290"/>
                <a:gd name="T64" fmla="*/ 632 w 1603"/>
                <a:gd name="T65" fmla="*/ 2219 h 3290"/>
                <a:gd name="T66" fmla="*/ 696 w 1603"/>
                <a:gd name="T67" fmla="*/ 2095 h 3290"/>
                <a:gd name="T68" fmla="*/ 746 w 1603"/>
                <a:gd name="T69" fmla="*/ 1956 h 3290"/>
                <a:gd name="T70" fmla="*/ 781 w 1603"/>
                <a:gd name="T71" fmla="*/ 1803 h 3290"/>
                <a:gd name="T72" fmla="*/ 800 w 1603"/>
                <a:gd name="T73" fmla="*/ 1634 h 3290"/>
                <a:gd name="T74" fmla="*/ 248 w 1603"/>
                <a:gd name="T75" fmla="*/ 1545 h 3290"/>
                <a:gd name="T76" fmla="*/ 181 w 1603"/>
                <a:gd name="T77" fmla="*/ 1533 h 3290"/>
                <a:gd name="T78" fmla="*/ 124 w 1603"/>
                <a:gd name="T79" fmla="*/ 1500 h 3290"/>
                <a:gd name="T80" fmla="*/ 82 w 1603"/>
                <a:gd name="T81" fmla="*/ 1450 h 3290"/>
                <a:gd name="T82" fmla="*/ 60 w 1603"/>
                <a:gd name="T83" fmla="*/ 1388 h 3290"/>
                <a:gd name="T84" fmla="*/ 56 w 1603"/>
                <a:gd name="T85" fmla="*/ 191 h 3290"/>
                <a:gd name="T86" fmla="*/ 69 w 1603"/>
                <a:gd name="T87" fmla="*/ 125 h 3290"/>
                <a:gd name="T88" fmla="*/ 101 w 1603"/>
                <a:gd name="T89" fmla="*/ 68 h 3290"/>
                <a:gd name="T90" fmla="*/ 151 w 1603"/>
                <a:gd name="T91" fmla="*/ 26 h 3290"/>
                <a:gd name="T92" fmla="*/ 214 w 1603"/>
                <a:gd name="T93" fmla="*/ 4 h 3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3" h="3290">
                  <a:moveTo>
                    <a:pt x="248" y="0"/>
                  </a:moveTo>
                  <a:lnTo>
                    <a:pt x="1412" y="0"/>
                  </a:lnTo>
                  <a:lnTo>
                    <a:pt x="1446" y="4"/>
                  </a:lnTo>
                  <a:lnTo>
                    <a:pt x="1479" y="13"/>
                  </a:lnTo>
                  <a:lnTo>
                    <a:pt x="1508" y="26"/>
                  </a:lnTo>
                  <a:lnTo>
                    <a:pt x="1536" y="45"/>
                  </a:lnTo>
                  <a:lnTo>
                    <a:pt x="1558" y="68"/>
                  </a:lnTo>
                  <a:lnTo>
                    <a:pt x="1577" y="95"/>
                  </a:lnTo>
                  <a:lnTo>
                    <a:pt x="1591" y="125"/>
                  </a:lnTo>
                  <a:lnTo>
                    <a:pt x="1600" y="157"/>
                  </a:lnTo>
                  <a:lnTo>
                    <a:pt x="1603" y="191"/>
                  </a:lnTo>
                  <a:lnTo>
                    <a:pt x="1603" y="1105"/>
                  </a:lnTo>
                  <a:lnTo>
                    <a:pt x="1602" y="1236"/>
                  </a:lnTo>
                  <a:lnTo>
                    <a:pt x="1599" y="1362"/>
                  </a:lnTo>
                  <a:lnTo>
                    <a:pt x="1592" y="1483"/>
                  </a:lnTo>
                  <a:lnTo>
                    <a:pt x="1584" y="1597"/>
                  </a:lnTo>
                  <a:lnTo>
                    <a:pt x="1574" y="1706"/>
                  </a:lnTo>
                  <a:lnTo>
                    <a:pt x="1560" y="1809"/>
                  </a:lnTo>
                  <a:lnTo>
                    <a:pt x="1546" y="1906"/>
                  </a:lnTo>
                  <a:lnTo>
                    <a:pt x="1528" y="1998"/>
                  </a:lnTo>
                  <a:lnTo>
                    <a:pt x="1507" y="2084"/>
                  </a:lnTo>
                  <a:lnTo>
                    <a:pt x="1485" y="2164"/>
                  </a:lnTo>
                  <a:lnTo>
                    <a:pt x="1453" y="2259"/>
                  </a:lnTo>
                  <a:lnTo>
                    <a:pt x="1413" y="2353"/>
                  </a:lnTo>
                  <a:lnTo>
                    <a:pt x="1368" y="2443"/>
                  </a:lnTo>
                  <a:lnTo>
                    <a:pt x="1317" y="2531"/>
                  </a:lnTo>
                  <a:lnTo>
                    <a:pt x="1259" y="2617"/>
                  </a:lnTo>
                  <a:lnTo>
                    <a:pt x="1195" y="2700"/>
                  </a:lnTo>
                  <a:lnTo>
                    <a:pt x="1124" y="2781"/>
                  </a:lnTo>
                  <a:lnTo>
                    <a:pt x="1047" y="2859"/>
                  </a:lnTo>
                  <a:lnTo>
                    <a:pt x="970" y="2930"/>
                  </a:lnTo>
                  <a:lnTo>
                    <a:pt x="888" y="2996"/>
                  </a:lnTo>
                  <a:lnTo>
                    <a:pt x="801" y="3058"/>
                  </a:lnTo>
                  <a:lnTo>
                    <a:pt x="710" y="3118"/>
                  </a:lnTo>
                  <a:lnTo>
                    <a:pt x="612" y="3174"/>
                  </a:lnTo>
                  <a:lnTo>
                    <a:pt x="512" y="3227"/>
                  </a:lnTo>
                  <a:lnTo>
                    <a:pt x="405" y="3276"/>
                  </a:lnTo>
                  <a:lnTo>
                    <a:pt x="373" y="3286"/>
                  </a:lnTo>
                  <a:lnTo>
                    <a:pt x="340" y="3290"/>
                  </a:lnTo>
                  <a:lnTo>
                    <a:pt x="309" y="3290"/>
                  </a:lnTo>
                  <a:lnTo>
                    <a:pt x="277" y="3284"/>
                  </a:lnTo>
                  <a:lnTo>
                    <a:pt x="246" y="3272"/>
                  </a:lnTo>
                  <a:lnTo>
                    <a:pt x="219" y="3256"/>
                  </a:lnTo>
                  <a:lnTo>
                    <a:pt x="194" y="3236"/>
                  </a:lnTo>
                  <a:lnTo>
                    <a:pt x="173" y="3211"/>
                  </a:lnTo>
                  <a:lnTo>
                    <a:pt x="156" y="3182"/>
                  </a:lnTo>
                  <a:lnTo>
                    <a:pt x="18" y="2891"/>
                  </a:lnTo>
                  <a:lnTo>
                    <a:pt x="7" y="2862"/>
                  </a:lnTo>
                  <a:lnTo>
                    <a:pt x="1" y="2831"/>
                  </a:lnTo>
                  <a:lnTo>
                    <a:pt x="0" y="2801"/>
                  </a:lnTo>
                  <a:lnTo>
                    <a:pt x="3" y="2771"/>
                  </a:lnTo>
                  <a:lnTo>
                    <a:pt x="12" y="2743"/>
                  </a:lnTo>
                  <a:lnTo>
                    <a:pt x="24" y="2716"/>
                  </a:lnTo>
                  <a:lnTo>
                    <a:pt x="40" y="2691"/>
                  </a:lnTo>
                  <a:lnTo>
                    <a:pt x="61" y="2668"/>
                  </a:lnTo>
                  <a:lnTo>
                    <a:pt x="86" y="2650"/>
                  </a:lnTo>
                  <a:lnTo>
                    <a:pt x="113" y="2634"/>
                  </a:lnTo>
                  <a:lnTo>
                    <a:pt x="191" y="2598"/>
                  </a:lnTo>
                  <a:lnTo>
                    <a:pt x="263" y="2560"/>
                  </a:lnTo>
                  <a:lnTo>
                    <a:pt x="331" y="2518"/>
                  </a:lnTo>
                  <a:lnTo>
                    <a:pt x="394" y="2474"/>
                  </a:lnTo>
                  <a:lnTo>
                    <a:pt x="451" y="2428"/>
                  </a:lnTo>
                  <a:lnTo>
                    <a:pt x="504" y="2380"/>
                  </a:lnTo>
                  <a:lnTo>
                    <a:pt x="551" y="2329"/>
                  </a:lnTo>
                  <a:lnTo>
                    <a:pt x="593" y="2276"/>
                  </a:lnTo>
                  <a:lnTo>
                    <a:pt x="632" y="2219"/>
                  </a:lnTo>
                  <a:lnTo>
                    <a:pt x="666" y="2159"/>
                  </a:lnTo>
                  <a:lnTo>
                    <a:pt x="696" y="2095"/>
                  </a:lnTo>
                  <a:lnTo>
                    <a:pt x="723" y="2027"/>
                  </a:lnTo>
                  <a:lnTo>
                    <a:pt x="746" y="1956"/>
                  </a:lnTo>
                  <a:lnTo>
                    <a:pt x="765" y="1881"/>
                  </a:lnTo>
                  <a:lnTo>
                    <a:pt x="781" y="1803"/>
                  </a:lnTo>
                  <a:lnTo>
                    <a:pt x="794" y="1720"/>
                  </a:lnTo>
                  <a:lnTo>
                    <a:pt x="800" y="1634"/>
                  </a:lnTo>
                  <a:lnTo>
                    <a:pt x="805" y="1545"/>
                  </a:lnTo>
                  <a:lnTo>
                    <a:pt x="248" y="1545"/>
                  </a:lnTo>
                  <a:lnTo>
                    <a:pt x="214" y="1542"/>
                  </a:lnTo>
                  <a:lnTo>
                    <a:pt x="181" y="1533"/>
                  </a:lnTo>
                  <a:lnTo>
                    <a:pt x="151" y="1519"/>
                  </a:lnTo>
                  <a:lnTo>
                    <a:pt x="124" y="1500"/>
                  </a:lnTo>
                  <a:lnTo>
                    <a:pt x="101" y="1477"/>
                  </a:lnTo>
                  <a:lnTo>
                    <a:pt x="82" y="1450"/>
                  </a:lnTo>
                  <a:lnTo>
                    <a:pt x="69" y="1421"/>
                  </a:lnTo>
                  <a:lnTo>
                    <a:pt x="60" y="1388"/>
                  </a:lnTo>
                  <a:lnTo>
                    <a:pt x="56" y="1354"/>
                  </a:lnTo>
                  <a:lnTo>
                    <a:pt x="56" y="191"/>
                  </a:lnTo>
                  <a:lnTo>
                    <a:pt x="60" y="157"/>
                  </a:lnTo>
                  <a:lnTo>
                    <a:pt x="69" y="125"/>
                  </a:lnTo>
                  <a:lnTo>
                    <a:pt x="82" y="95"/>
                  </a:lnTo>
                  <a:lnTo>
                    <a:pt x="101" y="68"/>
                  </a:lnTo>
                  <a:lnTo>
                    <a:pt x="124" y="45"/>
                  </a:lnTo>
                  <a:lnTo>
                    <a:pt x="151" y="26"/>
                  </a:lnTo>
                  <a:lnTo>
                    <a:pt x="181" y="13"/>
                  </a:lnTo>
                  <a:lnTo>
                    <a:pt x="214"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sp>
          <p:nvSpPr>
            <p:cNvPr id="86" name="Freeform 7"/>
            <p:cNvSpPr>
              <a:spLocks/>
            </p:cNvSpPr>
            <p:nvPr/>
          </p:nvSpPr>
          <p:spPr bwMode="auto">
            <a:xfrm>
              <a:off x="-534" y="203"/>
              <a:ext cx="229" cy="470"/>
            </a:xfrm>
            <a:custGeom>
              <a:avLst/>
              <a:gdLst>
                <a:gd name="T0" fmla="*/ 1413 w 1604"/>
                <a:gd name="T1" fmla="*/ 0 h 3290"/>
                <a:gd name="T2" fmla="*/ 1479 w 1604"/>
                <a:gd name="T3" fmla="*/ 13 h 3290"/>
                <a:gd name="T4" fmla="*/ 1536 w 1604"/>
                <a:gd name="T5" fmla="*/ 45 h 3290"/>
                <a:gd name="T6" fmla="*/ 1578 w 1604"/>
                <a:gd name="T7" fmla="*/ 95 h 3290"/>
                <a:gd name="T8" fmla="*/ 1601 w 1604"/>
                <a:gd name="T9" fmla="*/ 157 h 3290"/>
                <a:gd name="T10" fmla="*/ 1604 w 1604"/>
                <a:gd name="T11" fmla="*/ 1105 h 3290"/>
                <a:gd name="T12" fmla="*/ 1599 w 1604"/>
                <a:gd name="T13" fmla="*/ 1364 h 3290"/>
                <a:gd name="T14" fmla="*/ 1585 w 1604"/>
                <a:gd name="T15" fmla="*/ 1599 h 3290"/>
                <a:gd name="T16" fmla="*/ 1561 w 1604"/>
                <a:gd name="T17" fmla="*/ 1812 h 3290"/>
                <a:gd name="T18" fmla="*/ 1528 w 1604"/>
                <a:gd name="T19" fmla="*/ 2001 h 3290"/>
                <a:gd name="T20" fmla="*/ 1485 w 1604"/>
                <a:gd name="T21" fmla="*/ 2166 h 3290"/>
                <a:gd name="T22" fmla="*/ 1414 w 1604"/>
                <a:gd name="T23" fmla="*/ 2354 h 3290"/>
                <a:gd name="T24" fmla="*/ 1316 w 1604"/>
                <a:gd name="T25" fmla="*/ 2531 h 3290"/>
                <a:gd name="T26" fmla="*/ 1194 w 1604"/>
                <a:gd name="T27" fmla="*/ 2700 h 3290"/>
                <a:gd name="T28" fmla="*/ 1046 w 1604"/>
                <a:gd name="T29" fmla="*/ 2859 h 3290"/>
                <a:gd name="T30" fmla="*/ 886 w 1604"/>
                <a:gd name="T31" fmla="*/ 2996 h 3290"/>
                <a:gd name="T32" fmla="*/ 707 w 1604"/>
                <a:gd name="T33" fmla="*/ 3118 h 3290"/>
                <a:gd name="T34" fmla="*/ 511 w 1604"/>
                <a:gd name="T35" fmla="*/ 3226 h 3290"/>
                <a:gd name="T36" fmla="*/ 374 w 1604"/>
                <a:gd name="T37" fmla="*/ 3285 h 3290"/>
                <a:gd name="T38" fmla="*/ 309 w 1604"/>
                <a:gd name="T39" fmla="*/ 3289 h 3290"/>
                <a:gd name="T40" fmla="*/ 247 w 1604"/>
                <a:gd name="T41" fmla="*/ 3272 h 3290"/>
                <a:gd name="T42" fmla="*/ 195 w 1604"/>
                <a:gd name="T43" fmla="*/ 3235 h 3290"/>
                <a:gd name="T44" fmla="*/ 156 w 1604"/>
                <a:gd name="T45" fmla="*/ 3181 h 3290"/>
                <a:gd name="T46" fmla="*/ 7 w 1604"/>
                <a:gd name="T47" fmla="*/ 2862 h 3290"/>
                <a:gd name="T48" fmla="*/ 0 w 1604"/>
                <a:gd name="T49" fmla="*/ 2801 h 3290"/>
                <a:gd name="T50" fmla="*/ 11 w 1604"/>
                <a:gd name="T51" fmla="*/ 2743 h 3290"/>
                <a:gd name="T52" fmla="*/ 41 w 1604"/>
                <a:gd name="T53" fmla="*/ 2691 h 3290"/>
                <a:gd name="T54" fmla="*/ 86 w 1604"/>
                <a:gd name="T55" fmla="*/ 2650 h 3290"/>
                <a:gd name="T56" fmla="*/ 191 w 1604"/>
                <a:gd name="T57" fmla="*/ 2598 h 3290"/>
                <a:gd name="T58" fmla="*/ 332 w 1604"/>
                <a:gd name="T59" fmla="*/ 2518 h 3290"/>
                <a:gd name="T60" fmla="*/ 452 w 1604"/>
                <a:gd name="T61" fmla="*/ 2428 h 3290"/>
                <a:gd name="T62" fmla="*/ 551 w 1604"/>
                <a:gd name="T63" fmla="*/ 2329 h 3290"/>
                <a:gd name="T64" fmla="*/ 632 w 1604"/>
                <a:gd name="T65" fmla="*/ 2219 h 3290"/>
                <a:gd name="T66" fmla="*/ 697 w 1604"/>
                <a:gd name="T67" fmla="*/ 2095 h 3290"/>
                <a:gd name="T68" fmla="*/ 746 w 1604"/>
                <a:gd name="T69" fmla="*/ 1956 h 3290"/>
                <a:gd name="T70" fmla="*/ 782 w 1604"/>
                <a:gd name="T71" fmla="*/ 1803 h 3290"/>
                <a:gd name="T72" fmla="*/ 801 w 1604"/>
                <a:gd name="T73" fmla="*/ 1634 h 3290"/>
                <a:gd name="T74" fmla="*/ 248 w 1604"/>
                <a:gd name="T75" fmla="*/ 1545 h 3290"/>
                <a:gd name="T76" fmla="*/ 181 w 1604"/>
                <a:gd name="T77" fmla="*/ 1533 h 3290"/>
                <a:gd name="T78" fmla="*/ 125 w 1604"/>
                <a:gd name="T79" fmla="*/ 1500 h 3290"/>
                <a:gd name="T80" fmla="*/ 83 w 1604"/>
                <a:gd name="T81" fmla="*/ 1450 h 3290"/>
                <a:gd name="T82" fmla="*/ 60 w 1604"/>
                <a:gd name="T83" fmla="*/ 1388 h 3290"/>
                <a:gd name="T84" fmla="*/ 57 w 1604"/>
                <a:gd name="T85" fmla="*/ 191 h 3290"/>
                <a:gd name="T86" fmla="*/ 69 w 1604"/>
                <a:gd name="T87" fmla="*/ 125 h 3290"/>
                <a:gd name="T88" fmla="*/ 102 w 1604"/>
                <a:gd name="T89" fmla="*/ 68 h 3290"/>
                <a:gd name="T90" fmla="*/ 152 w 1604"/>
                <a:gd name="T91" fmla="*/ 26 h 3290"/>
                <a:gd name="T92" fmla="*/ 214 w 1604"/>
                <a:gd name="T93" fmla="*/ 4 h 3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4" h="3290">
                  <a:moveTo>
                    <a:pt x="248" y="0"/>
                  </a:moveTo>
                  <a:lnTo>
                    <a:pt x="1413" y="0"/>
                  </a:lnTo>
                  <a:lnTo>
                    <a:pt x="1446" y="4"/>
                  </a:lnTo>
                  <a:lnTo>
                    <a:pt x="1479" y="13"/>
                  </a:lnTo>
                  <a:lnTo>
                    <a:pt x="1509" y="26"/>
                  </a:lnTo>
                  <a:lnTo>
                    <a:pt x="1536" y="45"/>
                  </a:lnTo>
                  <a:lnTo>
                    <a:pt x="1559" y="68"/>
                  </a:lnTo>
                  <a:lnTo>
                    <a:pt x="1578" y="95"/>
                  </a:lnTo>
                  <a:lnTo>
                    <a:pt x="1591" y="125"/>
                  </a:lnTo>
                  <a:lnTo>
                    <a:pt x="1601" y="157"/>
                  </a:lnTo>
                  <a:lnTo>
                    <a:pt x="1604" y="191"/>
                  </a:lnTo>
                  <a:lnTo>
                    <a:pt x="1604" y="1105"/>
                  </a:lnTo>
                  <a:lnTo>
                    <a:pt x="1603" y="1237"/>
                  </a:lnTo>
                  <a:lnTo>
                    <a:pt x="1599" y="1364"/>
                  </a:lnTo>
                  <a:lnTo>
                    <a:pt x="1593" y="1485"/>
                  </a:lnTo>
                  <a:lnTo>
                    <a:pt x="1585" y="1599"/>
                  </a:lnTo>
                  <a:lnTo>
                    <a:pt x="1574" y="1709"/>
                  </a:lnTo>
                  <a:lnTo>
                    <a:pt x="1561" y="1812"/>
                  </a:lnTo>
                  <a:lnTo>
                    <a:pt x="1546" y="1909"/>
                  </a:lnTo>
                  <a:lnTo>
                    <a:pt x="1528" y="2001"/>
                  </a:lnTo>
                  <a:lnTo>
                    <a:pt x="1508" y="2087"/>
                  </a:lnTo>
                  <a:lnTo>
                    <a:pt x="1485" y="2166"/>
                  </a:lnTo>
                  <a:lnTo>
                    <a:pt x="1452" y="2261"/>
                  </a:lnTo>
                  <a:lnTo>
                    <a:pt x="1414" y="2354"/>
                  </a:lnTo>
                  <a:lnTo>
                    <a:pt x="1368" y="2444"/>
                  </a:lnTo>
                  <a:lnTo>
                    <a:pt x="1316" y="2531"/>
                  </a:lnTo>
                  <a:lnTo>
                    <a:pt x="1258" y="2617"/>
                  </a:lnTo>
                  <a:lnTo>
                    <a:pt x="1194" y="2700"/>
                  </a:lnTo>
                  <a:lnTo>
                    <a:pt x="1123" y="2781"/>
                  </a:lnTo>
                  <a:lnTo>
                    <a:pt x="1046" y="2859"/>
                  </a:lnTo>
                  <a:lnTo>
                    <a:pt x="967" y="2930"/>
                  </a:lnTo>
                  <a:lnTo>
                    <a:pt x="886" y="2996"/>
                  </a:lnTo>
                  <a:lnTo>
                    <a:pt x="799" y="3058"/>
                  </a:lnTo>
                  <a:lnTo>
                    <a:pt x="707" y="3118"/>
                  </a:lnTo>
                  <a:lnTo>
                    <a:pt x="612" y="3174"/>
                  </a:lnTo>
                  <a:lnTo>
                    <a:pt x="511" y="3226"/>
                  </a:lnTo>
                  <a:lnTo>
                    <a:pt x="406" y="3275"/>
                  </a:lnTo>
                  <a:lnTo>
                    <a:pt x="374" y="3285"/>
                  </a:lnTo>
                  <a:lnTo>
                    <a:pt x="341" y="3290"/>
                  </a:lnTo>
                  <a:lnTo>
                    <a:pt x="309" y="3289"/>
                  </a:lnTo>
                  <a:lnTo>
                    <a:pt x="278" y="3284"/>
                  </a:lnTo>
                  <a:lnTo>
                    <a:pt x="247" y="3272"/>
                  </a:lnTo>
                  <a:lnTo>
                    <a:pt x="220" y="3256"/>
                  </a:lnTo>
                  <a:lnTo>
                    <a:pt x="195" y="3235"/>
                  </a:lnTo>
                  <a:lnTo>
                    <a:pt x="173" y="3210"/>
                  </a:lnTo>
                  <a:lnTo>
                    <a:pt x="156" y="3181"/>
                  </a:lnTo>
                  <a:lnTo>
                    <a:pt x="18" y="2891"/>
                  </a:lnTo>
                  <a:lnTo>
                    <a:pt x="7" y="2862"/>
                  </a:lnTo>
                  <a:lnTo>
                    <a:pt x="1" y="2831"/>
                  </a:lnTo>
                  <a:lnTo>
                    <a:pt x="0" y="2801"/>
                  </a:lnTo>
                  <a:lnTo>
                    <a:pt x="3" y="2771"/>
                  </a:lnTo>
                  <a:lnTo>
                    <a:pt x="11" y="2743"/>
                  </a:lnTo>
                  <a:lnTo>
                    <a:pt x="24" y="2716"/>
                  </a:lnTo>
                  <a:lnTo>
                    <a:pt x="41" y="2691"/>
                  </a:lnTo>
                  <a:lnTo>
                    <a:pt x="61" y="2668"/>
                  </a:lnTo>
                  <a:lnTo>
                    <a:pt x="86" y="2650"/>
                  </a:lnTo>
                  <a:lnTo>
                    <a:pt x="113" y="2634"/>
                  </a:lnTo>
                  <a:lnTo>
                    <a:pt x="191" y="2598"/>
                  </a:lnTo>
                  <a:lnTo>
                    <a:pt x="264" y="2560"/>
                  </a:lnTo>
                  <a:lnTo>
                    <a:pt x="332" y="2518"/>
                  </a:lnTo>
                  <a:lnTo>
                    <a:pt x="394" y="2474"/>
                  </a:lnTo>
                  <a:lnTo>
                    <a:pt x="452" y="2428"/>
                  </a:lnTo>
                  <a:lnTo>
                    <a:pt x="504" y="2380"/>
                  </a:lnTo>
                  <a:lnTo>
                    <a:pt x="551" y="2329"/>
                  </a:lnTo>
                  <a:lnTo>
                    <a:pt x="594" y="2276"/>
                  </a:lnTo>
                  <a:lnTo>
                    <a:pt x="632" y="2219"/>
                  </a:lnTo>
                  <a:lnTo>
                    <a:pt x="666" y="2159"/>
                  </a:lnTo>
                  <a:lnTo>
                    <a:pt x="697" y="2095"/>
                  </a:lnTo>
                  <a:lnTo>
                    <a:pt x="724" y="2027"/>
                  </a:lnTo>
                  <a:lnTo>
                    <a:pt x="746" y="1956"/>
                  </a:lnTo>
                  <a:lnTo>
                    <a:pt x="766" y="1881"/>
                  </a:lnTo>
                  <a:lnTo>
                    <a:pt x="782" y="1803"/>
                  </a:lnTo>
                  <a:lnTo>
                    <a:pt x="793" y="1720"/>
                  </a:lnTo>
                  <a:lnTo>
                    <a:pt x="801" y="1634"/>
                  </a:lnTo>
                  <a:lnTo>
                    <a:pt x="805" y="1545"/>
                  </a:lnTo>
                  <a:lnTo>
                    <a:pt x="248" y="1545"/>
                  </a:lnTo>
                  <a:lnTo>
                    <a:pt x="214" y="1542"/>
                  </a:lnTo>
                  <a:lnTo>
                    <a:pt x="181" y="1533"/>
                  </a:lnTo>
                  <a:lnTo>
                    <a:pt x="152" y="1519"/>
                  </a:lnTo>
                  <a:lnTo>
                    <a:pt x="125" y="1500"/>
                  </a:lnTo>
                  <a:lnTo>
                    <a:pt x="102" y="1477"/>
                  </a:lnTo>
                  <a:lnTo>
                    <a:pt x="83" y="1450"/>
                  </a:lnTo>
                  <a:lnTo>
                    <a:pt x="69" y="1421"/>
                  </a:lnTo>
                  <a:lnTo>
                    <a:pt x="60" y="1388"/>
                  </a:lnTo>
                  <a:lnTo>
                    <a:pt x="57" y="1354"/>
                  </a:lnTo>
                  <a:lnTo>
                    <a:pt x="57" y="191"/>
                  </a:lnTo>
                  <a:lnTo>
                    <a:pt x="60" y="157"/>
                  </a:lnTo>
                  <a:lnTo>
                    <a:pt x="69" y="125"/>
                  </a:lnTo>
                  <a:lnTo>
                    <a:pt x="83" y="95"/>
                  </a:lnTo>
                  <a:lnTo>
                    <a:pt x="102" y="68"/>
                  </a:lnTo>
                  <a:lnTo>
                    <a:pt x="125" y="45"/>
                  </a:lnTo>
                  <a:lnTo>
                    <a:pt x="152" y="26"/>
                  </a:lnTo>
                  <a:lnTo>
                    <a:pt x="181" y="13"/>
                  </a:lnTo>
                  <a:lnTo>
                    <a:pt x="214"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1828800" eaLnBrk="1" fontAlgn="auto" hangingPunct="1">
                <a:spcBef>
                  <a:spcPts val="0"/>
                </a:spcBef>
                <a:spcAft>
                  <a:spcPts val="0"/>
                </a:spcAft>
              </a:pPr>
              <a:endParaRPr lang="en-US" sz="3600">
                <a:solidFill>
                  <a:prstClr val="black"/>
                </a:solidFill>
                <a:latin typeface="Calibri" panose="020F0502020204030204"/>
                <a:ea typeface="+mn-ea"/>
                <a:cs typeface="+mn-cs"/>
              </a:endParaRPr>
            </a:p>
          </p:txBody>
        </p:sp>
      </p:grpSp>
    </p:spTree>
    <p:extLst>
      <p:ext uri="{BB962C8B-B14F-4D97-AF65-F5344CB8AC3E}">
        <p14:creationId xmlns:p14="http://schemas.microsoft.com/office/powerpoint/2010/main" val="239166015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lumOff val="25000"/>
              </a:schemeClr>
            </a:gs>
            <a:gs pos="0">
              <a:scrgbClr r="0" g="0" b="0"/>
            </a:gs>
            <a:gs pos="0">
              <a:scrgbClr r="0" g="0" b="0"/>
            </a:gs>
            <a:gs pos="0">
              <a:scrgbClr r="0" g="0" b="0"/>
            </a:gs>
            <a:gs pos="0">
              <a:scrgbClr r="0" g="0" b="0"/>
            </a:gs>
            <a:gs pos="0">
              <a:scrgbClr r="0" g="0" b="0"/>
            </a:gs>
            <a:gs pos="0">
              <a:schemeClr val="tx1">
                <a:lumMod val="50000"/>
              </a:schemeClr>
            </a:gs>
            <a:gs pos="0">
              <a:schemeClr val="tx1">
                <a:lumMod val="94000"/>
                <a:lumOff val="6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p:cNvSpPr/>
          <p:nvPr/>
        </p:nvSpPr>
        <p:spPr>
          <a:xfrm>
            <a:off x="166664" y="161256"/>
            <a:ext cx="14113568" cy="13388280"/>
          </a:xfrm>
          <a:prstGeom prst="rect">
            <a:avLst/>
          </a:prstGeom>
          <a:noFill/>
        </p:spPr>
        <p:txBody>
          <a:bodyPr wrap="square" lIns="91440" tIns="45720" rIns="91440" bIns="45720">
            <a:spAutoFit/>
          </a:bodyPr>
          <a:lstStyle/>
          <a:p>
            <a:pPr algn="r">
              <a:lnSpc>
                <a:spcPct val="150000"/>
              </a:lnSpc>
            </a:pPr>
            <a:r>
              <a:rPr lang="en-US" sz="4800" dirty="0" err="1">
                <a:solidFill>
                  <a:schemeClr val="tx1">
                    <a:lumMod val="50000"/>
                  </a:schemeClr>
                </a:solidFill>
              </a:rPr>
              <a:t>Menurut</a:t>
            </a:r>
            <a:r>
              <a:rPr lang="en-US" sz="4800" dirty="0">
                <a:solidFill>
                  <a:schemeClr val="tx1">
                    <a:lumMod val="50000"/>
                  </a:schemeClr>
                </a:solidFill>
              </a:rPr>
              <a:t> </a:t>
            </a:r>
            <a:r>
              <a:rPr lang="en-US" sz="4800" dirty="0" err="1">
                <a:solidFill>
                  <a:schemeClr val="tx1">
                    <a:lumMod val="50000"/>
                  </a:schemeClr>
                </a:solidFill>
              </a:rPr>
              <a:t>pengertian</a:t>
            </a:r>
            <a:r>
              <a:rPr lang="en-US" sz="4800" dirty="0">
                <a:solidFill>
                  <a:schemeClr val="tx1">
                    <a:lumMod val="50000"/>
                  </a:schemeClr>
                </a:solidFill>
              </a:rPr>
              <a:t> </a:t>
            </a:r>
            <a:r>
              <a:rPr lang="en-US" sz="4800" dirty="0" err="1">
                <a:solidFill>
                  <a:schemeClr val="tx1">
                    <a:lumMod val="50000"/>
                  </a:schemeClr>
                </a:solidFill>
              </a:rPr>
              <a:t>umumnya</a:t>
            </a:r>
            <a:r>
              <a:rPr lang="en-US" sz="4800" dirty="0">
                <a:solidFill>
                  <a:schemeClr val="tx1">
                    <a:lumMod val="50000"/>
                  </a:schemeClr>
                </a:solidFill>
              </a:rPr>
              <a:t>, </a:t>
            </a:r>
            <a:r>
              <a:rPr lang="en-US" sz="4800" dirty="0" err="1">
                <a:solidFill>
                  <a:schemeClr val="tx1">
                    <a:lumMod val="50000"/>
                  </a:schemeClr>
                </a:solidFill>
              </a:rPr>
              <a:t>reksadana</a:t>
            </a:r>
            <a:r>
              <a:rPr lang="en-US" sz="4800" dirty="0">
                <a:solidFill>
                  <a:schemeClr val="tx1">
                    <a:lumMod val="50000"/>
                  </a:schemeClr>
                </a:solidFill>
              </a:rPr>
              <a:t> </a:t>
            </a:r>
            <a:r>
              <a:rPr lang="en-US" sz="4800" dirty="0" err="1">
                <a:solidFill>
                  <a:schemeClr val="tx1">
                    <a:lumMod val="50000"/>
                  </a:schemeClr>
                </a:solidFill>
              </a:rPr>
              <a:t>adalah</a:t>
            </a:r>
            <a:r>
              <a:rPr lang="en-US" sz="4800" dirty="0">
                <a:solidFill>
                  <a:schemeClr val="tx1">
                    <a:lumMod val="50000"/>
                  </a:schemeClr>
                </a:solidFill>
              </a:rPr>
              <a:t> </a:t>
            </a:r>
            <a:r>
              <a:rPr lang="en-US" sz="4800" dirty="0" err="1">
                <a:solidFill>
                  <a:schemeClr val="tx1">
                    <a:lumMod val="50000"/>
                  </a:schemeClr>
                </a:solidFill>
              </a:rPr>
              <a:t>salah</a:t>
            </a:r>
            <a:r>
              <a:rPr lang="en-US" sz="4800" dirty="0">
                <a:solidFill>
                  <a:schemeClr val="tx1">
                    <a:lumMod val="50000"/>
                  </a:schemeClr>
                </a:solidFill>
              </a:rPr>
              <a:t> </a:t>
            </a:r>
            <a:r>
              <a:rPr lang="en-US" sz="4800" dirty="0" err="1">
                <a:solidFill>
                  <a:schemeClr val="tx1">
                    <a:lumMod val="50000"/>
                  </a:schemeClr>
                </a:solidFill>
              </a:rPr>
              <a:t>satu</a:t>
            </a:r>
            <a:r>
              <a:rPr lang="en-US" sz="4800" dirty="0">
                <a:solidFill>
                  <a:schemeClr val="tx1">
                    <a:lumMod val="50000"/>
                  </a:schemeClr>
                </a:solidFill>
              </a:rPr>
              <a:t> </a:t>
            </a:r>
            <a:r>
              <a:rPr lang="en-US" sz="4800" dirty="0" err="1">
                <a:solidFill>
                  <a:schemeClr val="tx1">
                    <a:lumMod val="50000"/>
                  </a:schemeClr>
                </a:solidFill>
              </a:rPr>
              <a:t>bentuk</a:t>
            </a:r>
            <a:r>
              <a:rPr lang="en-US" sz="4800" dirty="0">
                <a:solidFill>
                  <a:schemeClr val="tx1">
                    <a:lumMod val="50000"/>
                  </a:schemeClr>
                </a:solidFill>
              </a:rPr>
              <a:t> </a:t>
            </a:r>
            <a:r>
              <a:rPr lang="en-US" sz="4800" dirty="0" err="1">
                <a:solidFill>
                  <a:schemeClr val="tx1">
                    <a:lumMod val="50000"/>
                  </a:schemeClr>
                </a:solidFill>
              </a:rPr>
              <a:t>investasi</a:t>
            </a:r>
            <a:r>
              <a:rPr lang="en-US" sz="4800" dirty="0">
                <a:solidFill>
                  <a:schemeClr val="tx1">
                    <a:lumMod val="50000"/>
                  </a:schemeClr>
                </a:solidFill>
              </a:rPr>
              <a:t> yang </a:t>
            </a:r>
            <a:r>
              <a:rPr lang="en-US" sz="4800" dirty="0" err="1">
                <a:solidFill>
                  <a:schemeClr val="tx1">
                    <a:lumMod val="50000"/>
                  </a:schemeClr>
                </a:solidFill>
              </a:rPr>
              <a:t>dalam</a:t>
            </a:r>
            <a:r>
              <a:rPr lang="en-US" sz="4800" dirty="0">
                <a:solidFill>
                  <a:schemeClr val="tx1">
                    <a:lumMod val="50000"/>
                  </a:schemeClr>
                </a:solidFill>
              </a:rPr>
              <a:t> </a:t>
            </a:r>
            <a:r>
              <a:rPr lang="en-US" sz="4800" dirty="0" err="1">
                <a:solidFill>
                  <a:schemeClr val="tx1">
                    <a:lumMod val="50000"/>
                  </a:schemeClr>
                </a:solidFill>
              </a:rPr>
              <a:t>bahasa</a:t>
            </a:r>
            <a:r>
              <a:rPr lang="en-US" sz="4800" dirty="0">
                <a:solidFill>
                  <a:schemeClr val="tx1">
                    <a:lumMod val="50000"/>
                  </a:schemeClr>
                </a:solidFill>
              </a:rPr>
              <a:t> </a:t>
            </a:r>
            <a:r>
              <a:rPr lang="en-US" sz="4800" dirty="0" err="1">
                <a:solidFill>
                  <a:schemeClr val="tx1">
                    <a:lumMod val="50000"/>
                  </a:schemeClr>
                </a:solidFill>
              </a:rPr>
              <a:t>asalnya</a:t>
            </a:r>
            <a:r>
              <a:rPr lang="en-US" sz="4800" dirty="0">
                <a:solidFill>
                  <a:schemeClr val="tx1">
                    <a:lumMod val="50000"/>
                  </a:schemeClr>
                </a:solidFill>
              </a:rPr>
              <a:t> </a:t>
            </a:r>
            <a:r>
              <a:rPr lang="en-US" sz="4800" dirty="0" err="1">
                <a:solidFill>
                  <a:schemeClr val="tx1">
                    <a:lumMod val="50000"/>
                  </a:schemeClr>
                </a:solidFill>
              </a:rPr>
              <a:t>disebut</a:t>
            </a:r>
            <a:r>
              <a:rPr lang="en-US" sz="4800" dirty="0">
                <a:solidFill>
                  <a:schemeClr val="tx1">
                    <a:lumMod val="50000"/>
                  </a:schemeClr>
                </a:solidFill>
              </a:rPr>
              <a:t> </a:t>
            </a:r>
            <a:r>
              <a:rPr lang="en-US" sz="4800" i="1" dirty="0">
                <a:solidFill>
                  <a:schemeClr val="tx1">
                    <a:lumMod val="50000"/>
                  </a:schemeClr>
                </a:solidFill>
              </a:rPr>
              <a:t>mutual funds</a:t>
            </a:r>
            <a:r>
              <a:rPr lang="en-US" sz="4800" dirty="0">
                <a:solidFill>
                  <a:schemeClr val="tx1">
                    <a:lumMod val="50000"/>
                  </a:schemeClr>
                </a:solidFill>
              </a:rPr>
              <a:t>, </a:t>
            </a:r>
            <a:r>
              <a:rPr lang="en-US" sz="4800" dirty="0" err="1">
                <a:solidFill>
                  <a:schemeClr val="tx1">
                    <a:lumMod val="50000"/>
                  </a:schemeClr>
                </a:solidFill>
              </a:rPr>
              <a:t>dimana</a:t>
            </a:r>
            <a:r>
              <a:rPr lang="en-US" sz="4800" dirty="0">
                <a:solidFill>
                  <a:schemeClr val="tx1">
                    <a:lumMod val="50000"/>
                  </a:schemeClr>
                </a:solidFill>
              </a:rPr>
              <a:t> para investor </a:t>
            </a:r>
            <a:r>
              <a:rPr lang="en-US" sz="4800" dirty="0" err="1">
                <a:solidFill>
                  <a:schemeClr val="tx1">
                    <a:lumMod val="50000"/>
                  </a:schemeClr>
                </a:solidFill>
              </a:rPr>
              <a:t>secara</a:t>
            </a:r>
            <a:r>
              <a:rPr lang="en-US" sz="4800" dirty="0">
                <a:solidFill>
                  <a:schemeClr val="tx1">
                    <a:lumMod val="50000"/>
                  </a:schemeClr>
                </a:solidFill>
              </a:rPr>
              <a:t> </a:t>
            </a:r>
            <a:r>
              <a:rPr lang="en-US" sz="4800" dirty="0" err="1">
                <a:solidFill>
                  <a:schemeClr val="tx1">
                    <a:lumMod val="50000"/>
                  </a:schemeClr>
                </a:solidFill>
              </a:rPr>
              <a:t>bersama</a:t>
            </a:r>
            <a:r>
              <a:rPr lang="en-US" sz="4800" dirty="0">
                <a:solidFill>
                  <a:schemeClr val="tx1">
                    <a:lumMod val="50000"/>
                  </a:schemeClr>
                </a:solidFill>
              </a:rPr>
              <a:t> </a:t>
            </a:r>
            <a:r>
              <a:rPr lang="en-US" sz="4800" dirty="0" err="1">
                <a:solidFill>
                  <a:schemeClr val="tx1">
                    <a:lumMod val="50000"/>
                  </a:schemeClr>
                </a:solidFill>
              </a:rPr>
              <a:t>sama</a:t>
            </a:r>
            <a:r>
              <a:rPr lang="en-US" sz="4800" dirty="0">
                <a:solidFill>
                  <a:schemeClr val="tx1">
                    <a:lumMod val="50000"/>
                  </a:schemeClr>
                </a:solidFill>
              </a:rPr>
              <a:t> </a:t>
            </a:r>
            <a:r>
              <a:rPr lang="en-US" sz="4800" dirty="0" err="1">
                <a:solidFill>
                  <a:schemeClr val="tx1">
                    <a:lumMod val="50000"/>
                  </a:schemeClr>
                </a:solidFill>
              </a:rPr>
              <a:t>melakukan</a:t>
            </a:r>
            <a:r>
              <a:rPr lang="en-US" sz="4800" dirty="0">
                <a:solidFill>
                  <a:schemeClr val="tx1">
                    <a:lumMod val="50000"/>
                  </a:schemeClr>
                </a:solidFill>
              </a:rPr>
              <a:t> </a:t>
            </a:r>
            <a:r>
              <a:rPr lang="en-US" sz="4800" dirty="0" err="1">
                <a:solidFill>
                  <a:schemeClr val="tx1">
                    <a:lumMod val="50000"/>
                  </a:schemeClr>
                </a:solidFill>
              </a:rPr>
              <a:t>investasi</a:t>
            </a:r>
            <a:r>
              <a:rPr lang="en-US" sz="4800" dirty="0">
                <a:solidFill>
                  <a:schemeClr val="tx1">
                    <a:lumMod val="50000"/>
                  </a:schemeClr>
                </a:solidFill>
              </a:rPr>
              <a:t> </a:t>
            </a:r>
            <a:r>
              <a:rPr lang="en-US" sz="4800" dirty="0" err="1">
                <a:solidFill>
                  <a:schemeClr val="tx1">
                    <a:lumMod val="50000"/>
                  </a:schemeClr>
                </a:solidFill>
              </a:rPr>
              <a:t>mereka</a:t>
            </a:r>
            <a:r>
              <a:rPr lang="en-US" sz="4800" dirty="0">
                <a:solidFill>
                  <a:schemeClr val="tx1">
                    <a:lumMod val="50000"/>
                  </a:schemeClr>
                </a:solidFill>
              </a:rPr>
              <a:t> </a:t>
            </a:r>
            <a:r>
              <a:rPr lang="en-US" sz="4800" dirty="0" err="1">
                <a:solidFill>
                  <a:schemeClr val="tx1">
                    <a:lumMod val="50000"/>
                  </a:schemeClr>
                </a:solidFill>
              </a:rPr>
              <a:t>dalam</a:t>
            </a:r>
            <a:r>
              <a:rPr lang="en-US" sz="4800" dirty="0">
                <a:solidFill>
                  <a:schemeClr val="tx1">
                    <a:lumMod val="50000"/>
                  </a:schemeClr>
                </a:solidFill>
              </a:rPr>
              <a:t> </a:t>
            </a:r>
            <a:r>
              <a:rPr lang="en-US" sz="4800" dirty="0" err="1">
                <a:solidFill>
                  <a:schemeClr val="tx1">
                    <a:lumMod val="50000"/>
                  </a:schemeClr>
                </a:solidFill>
              </a:rPr>
              <a:t>suatu</a:t>
            </a:r>
            <a:r>
              <a:rPr lang="en-US" sz="4800" dirty="0">
                <a:solidFill>
                  <a:schemeClr val="tx1">
                    <a:lumMod val="50000"/>
                  </a:schemeClr>
                </a:solidFill>
              </a:rPr>
              <a:t> </a:t>
            </a:r>
            <a:r>
              <a:rPr lang="en-US" sz="4800" dirty="0" err="1">
                <a:solidFill>
                  <a:schemeClr val="tx1">
                    <a:lumMod val="50000"/>
                  </a:schemeClr>
                </a:solidFill>
              </a:rPr>
              <a:t>himpunan</a:t>
            </a:r>
            <a:r>
              <a:rPr lang="en-US" sz="4800" dirty="0">
                <a:solidFill>
                  <a:schemeClr val="tx1">
                    <a:lumMod val="50000"/>
                  </a:schemeClr>
                </a:solidFill>
              </a:rPr>
              <a:t> dana </a:t>
            </a:r>
            <a:r>
              <a:rPr lang="en-US" sz="4800" dirty="0" err="1">
                <a:solidFill>
                  <a:schemeClr val="tx1">
                    <a:lumMod val="50000"/>
                  </a:schemeClr>
                </a:solidFill>
              </a:rPr>
              <a:t>dan</a:t>
            </a:r>
            <a:r>
              <a:rPr lang="en-US" sz="4800" dirty="0">
                <a:solidFill>
                  <a:schemeClr val="tx1">
                    <a:lumMod val="50000"/>
                  </a:schemeClr>
                </a:solidFill>
              </a:rPr>
              <a:t> </a:t>
            </a:r>
            <a:r>
              <a:rPr lang="en-US" sz="4800" dirty="0" err="1">
                <a:solidFill>
                  <a:schemeClr val="tx1">
                    <a:lumMod val="50000"/>
                  </a:schemeClr>
                </a:solidFill>
              </a:rPr>
              <a:t>kemudian</a:t>
            </a:r>
            <a:r>
              <a:rPr lang="en-US" sz="4800" dirty="0">
                <a:solidFill>
                  <a:schemeClr val="tx1">
                    <a:lumMod val="50000"/>
                  </a:schemeClr>
                </a:solidFill>
              </a:rPr>
              <a:t> </a:t>
            </a:r>
            <a:r>
              <a:rPr lang="en-US" sz="4800" dirty="0" err="1">
                <a:solidFill>
                  <a:schemeClr val="tx1">
                    <a:lumMod val="50000"/>
                  </a:schemeClr>
                </a:solidFill>
              </a:rPr>
              <a:t>himpunan</a:t>
            </a:r>
            <a:r>
              <a:rPr lang="en-US" sz="4800" dirty="0">
                <a:solidFill>
                  <a:schemeClr val="tx1">
                    <a:lumMod val="50000"/>
                  </a:schemeClr>
                </a:solidFill>
              </a:rPr>
              <a:t> dana </a:t>
            </a:r>
            <a:r>
              <a:rPr lang="en-US" sz="4800" dirty="0" err="1">
                <a:solidFill>
                  <a:schemeClr val="tx1">
                    <a:lumMod val="50000"/>
                  </a:schemeClr>
                </a:solidFill>
              </a:rPr>
              <a:t>ini</a:t>
            </a:r>
            <a:r>
              <a:rPr lang="en-US" sz="4800" dirty="0">
                <a:solidFill>
                  <a:schemeClr val="tx1">
                    <a:lumMod val="50000"/>
                  </a:schemeClr>
                </a:solidFill>
              </a:rPr>
              <a:t> </a:t>
            </a:r>
            <a:r>
              <a:rPr lang="en-US" sz="4800" dirty="0" err="1">
                <a:solidFill>
                  <a:schemeClr val="tx1">
                    <a:lumMod val="50000"/>
                  </a:schemeClr>
                </a:solidFill>
              </a:rPr>
              <a:t>diinvestasikan</a:t>
            </a:r>
            <a:r>
              <a:rPr lang="en-US" sz="4800" dirty="0">
                <a:solidFill>
                  <a:schemeClr val="tx1">
                    <a:lumMod val="50000"/>
                  </a:schemeClr>
                </a:solidFill>
              </a:rPr>
              <a:t> </a:t>
            </a:r>
            <a:r>
              <a:rPr lang="en-US" sz="4800" dirty="0" err="1">
                <a:solidFill>
                  <a:schemeClr val="tx1">
                    <a:lumMod val="50000"/>
                  </a:schemeClr>
                </a:solidFill>
              </a:rPr>
              <a:t>dalam</a:t>
            </a:r>
            <a:r>
              <a:rPr lang="en-US" sz="4800" dirty="0">
                <a:solidFill>
                  <a:schemeClr val="tx1">
                    <a:lumMod val="50000"/>
                  </a:schemeClr>
                </a:solidFill>
              </a:rPr>
              <a:t> </a:t>
            </a:r>
            <a:r>
              <a:rPr lang="en-US" sz="4800" dirty="0" err="1">
                <a:solidFill>
                  <a:schemeClr val="tx1">
                    <a:lumMod val="50000"/>
                  </a:schemeClr>
                </a:solidFill>
              </a:rPr>
              <a:t>berbagai</a:t>
            </a:r>
            <a:r>
              <a:rPr lang="en-US" sz="4800" dirty="0">
                <a:solidFill>
                  <a:schemeClr val="tx1">
                    <a:lumMod val="50000"/>
                  </a:schemeClr>
                </a:solidFill>
              </a:rPr>
              <a:t> </a:t>
            </a:r>
            <a:r>
              <a:rPr lang="en-US" sz="4800" dirty="0" err="1">
                <a:solidFill>
                  <a:schemeClr val="tx1">
                    <a:lumMod val="50000"/>
                  </a:schemeClr>
                </a:solidFill>
              </a:rPr>
              <a:t>bentuk</a:t>
            </a:r>
            <a:r>
              <a:rPr lang="en-US" sz="4800" dirty="0">
                <a:solidFill>
                  <a:schemeClr val="tx1">
                    <a:lumMod val="50000"/>
                  </a:schemeClr>
                </a:solidFill>
              </a:rPr>
              <a:t> </a:t>
            </a:r>
            <a:r>
              <a:rPr lang="en-US" sz="4800" dirty="0" err="1">
                <a:solidFill>
                  <a:schemeClr val="tx1">
                    <a:lumMod val="50000"/>
                  </a:schemeClr>
                </a:solidFill>
              </a:rPr>
              <a:t>investasi</a:t>
            </a:r>
            <a:r>
              <a:rPr lang="en-US" sz="4800" dirty="0">
                <a:solidFill>
                  <a:schemeClr val="tx1">
                    <a:lumMod val="50000"/>
                  </a:schemeClr>
                </a:solidFill>
              </a:rPr>
              <a:t>, </a:t>
            </a:r>
            <a:r>
              <a:rPr lang="en-US" sz="4800" dirty="0" err="1">
                <a:solidFill>
                  <a:schemeClr val="tx1">
                    <a:lumMod val="50000"/>
                  </a:schemeClr>
                </a:solidFill>
              </a:rPr>
              <a:t>seperti</a:t>
            </a:r>
            <a:r>
              <a:rPr lang="en-US" sz="4800" dirty="0">
                <a:solidFill>
                  <a:schemeClr val="tx1">
                    <a:lumMod val="50000"/>
                  </a:schemeClr>
                </a:solidFill>
              </a:rPr>
              <a:t> </a:t>
            </a:r>
            <a:r>
              <a:rPr lang="en-US" sz="4800" dirty="0" err="1">
                <a:solidFill>
                  <a:schemeClr val="tx1">
                    <a:lumMod val="50000"/>
                  </a:schemeClr>
                </a:solidFill>
              </a:rPr>
              <a:t>saham</a:t>
            </a:r>
            <a:r>
              <a:rPr lang="en-US" sz="4800" dirty="0">
                <a:solidFill>
                  <a:schemeClr val="tx1">
                    <a:lumMod val="50000"/>
                  </a:schemeClr>
                </a:solidFill>
              </a:rPr>
              <a:t>, </a:t>
            </a:r>
            <a:r>
              <a:rPr lang="en-US" sz="4800" dirty="0" err="1">
                <a:solidFill>
                  <a:schemeClr val="tx1">
                    <a:lumMod val="50000"/>
                  </a:schemeClr>
                </a:solidFill>
              </a:rPr>
              <a:t>obligasi</a:t>
            </a:r>
            <a:r>
              <a:rPr lang="en-US" sz="4800" dirty="0">
                <a:solidFill>
                  <a:schemeClr val="tx1">
                    <a:lumMod val="50000"/>
                  </a:schemeClr>
                </a:solidFill>
              </a:rPr>
              <a:t>, </a:t>
            </a:r>
            <a:r>
              <a:rPr lang="en-US" sz="4800" dirty="0" err="1">
                <a:solidFill>
                  <a:schemeClr val="tx1">
                    <a:lumMod val="50000"/>
                  </a:schemeClr>
                </a:solidFill>
              </a:rPr>
              <a:t>ataupun</a:t>
            </a:r>
            <a:r>
              <a:rPr lang="en-US" sz="4800" dirty="0">
                <a:solidFill>
                  <a:schemeClr val="tx1">
                    <a:lumMod val="50000"/>
                  </a:schemeClr>
                </a:solidFill>
              </a:rPr>
              <a:t> </a:t>
            </a:r>
            <a:r>
              <a:rPr lang="en-US" sz="4800" dirty="0" err="1">
                <a:solidFill>
                  <a:schemeClr val="tx1">
                    <a:lumMod val="50000"/>
                  </a:schemeClr>
                </a:solidFill>
              </a:rPr>
              <a:t>melalui</a:t>
            </a:r>
            <a:r>
              <a:rPr lang="en-US" sz="4800" dirty="0">
                <a:solidFill>
                  <a:schemeClr val="tx1">
                    <a:lumMod val="50000"/>
                  </a:schemeClr>
                </a:solidFill>
              </a:rPr>
              <a:t> </a:t>
            </a:r>
            <a:r>
              <a:rPr lang="en-US" sz="4800" dirty="0" err="1">
                <a:solidFill>
                  <a:schemeClr val="tx1">
                    <a:lumMod val="50000"/>
                  </a:schemeClr>
                </a:solidFill>
              </a:rPr>
              <a:t>tabungan</a:t>
            </a:r>
            <a:r>
              <a:rPr lang="en-US" sz="4800" dirty="0">
                <a:solidFill>
                  <a:schemeClr val="tx1">
                    <a:lumMod val="50000"/>
                  </a:schemeClr>
                </a:solidFill>
              </a:rPr>
              <a:t> </a:t>
            </a:r>
            <a:r>
              <a:rPr lang="en-US" sz="4800" dirty="0" err="1">
                <a:solidFill>
                  <a:schemeClr val="tx1">
                    <a:lumMod val="50000"/>
                  </a:schemeClr>
                </a:solidFill>
              </a:rPr>
              <a:t>atau</a:t>
            </a:r>
            <a:r>
              <a:rPr lang="en-US" sz="4800" dirty="0">
                <a:solidFill>
                  <a:schemeClr val="tx1">
                    <a:lumMod val="50000"/>
                  </a:schemeClr>
                </a:solidFill>
              </a:rPr>
              <a:t> </a:t>
            </a:r>
            <a:r>
              <a:rPr lang="en-US" sz="4800" dirty="0" err="1">
                <a:solidFill>
                  <a:schemeClr val="tx1">
                    <a:lumMod val="50000"/>
                  </a:schemeClr>
                </a:solidFill>
              </a:rPr>
              <a:t>sertifikat</a:t>
            </a:r>
            <a:r>
              <a:rPr lang="en-US" sz="4800" dirty="0">
                <a:solidFill>
                  <a:schemeClr val="tx1">
                    <a:lumMod val="50000"/>
                  </a:schemeClr>
                </a:solidFill>
              </a:rPr>
              <a:t> </a:t>
            </a:r>
            <a:r>
              <a:rPr lang="en-US" sz="4800" dirty="0" err="1">
                <a:solidFill>
                  <a:schemeClr val="tx1">
                    <a:lumMod val="50000"/>
                  </a:schemeClr>
                </a:solidFill>
              </a:rPr>
              <a:t>deposito</a:t>
            </a:r>
            <a:r>
              <a:rPr lang="en-US" sz="4800" dirty="0">
                <a:solidFill>
                  <a:schemeClr val="tx1">
                    <a:lumMod val="50000"/>
                  </a:schemeClr>
                </a:solidFill>
              </a:rPr>
              <a:t> di bank </a:t>
            </a:r>
            <a:r>
              <a:rPr lang="en-US" sz="4800" dirty="0" err="1">
                <a:solidFill>
                  <a:schemeClr val="tx1">
                    <a:lumMod val="50000"/>
                  </a:schemeClr>
                </a:solidFill>
              </a:rPr>
              <a:t>bank</a:t>
            </a:r>
            <a:r>
              <a:rPr lang="en-US" sz="4800" dirty="0">
                <a:solidFill>
                  <a:schemeClr val="tx1">
                    <a:lumMod val="50000"/>
                  </a:schemeClr>
                </a:solidFill>
              </a:rPr>
              <a:t>. </a:t>
            </a:r>
            <a:r>
              <a:rPr lang="en-US" sz="4800" dirty="0" err="1">
                <a:solidFill>
                  <a:schemeClr val="tx1">
                    <a:lumMod val="50000"/>
                  </a:schemeClr>
                </a:solidFill>
              </a:rPr>
              <a:t>Dengan</a:t>
            </a:r>
            <a:r>
              <a:rPr lang="en-US" sz="4800" dirty="0">
                <a:solidFill>
                  <a:schemeClr val="tx1">
                    <a:lumMod val="50000"/>
                  </a:schemeClr>
                </a:solidFill>
              </a:rPr>
              <a:t> </a:t>
            </a:r>
            <a:r>
              <a:rPr lang="en-US" sz="4800" dirty="0" err="1">
                <a:solidFill>
                  <a:schemeClr val="tx1">
                    <a:lumMod val="50000"/>
                  </a:schemeClr>
                </a:solidFill>
              </a:rPr>
              <a:t>demikian</a:t>
            </a:r>
            <a:r>
              <a:rPr lang="en-US" sz="4800" dirty="0">
                <a:solidFill>
                  <a:schemeClr val="tx1">
                    <a:lumMod val="50000"/>
                  </a:schemeClr>
                </a:solidFill>
              </a:rPr>
              <a:t> </a:t>
            </a:r>
            <a:r>
              <a:rPr lang="en-US" sz="4800" dirty="0" err="1">
                <a:solidFill>
                  <a:schemeClr val="tx1">
                    <a:lumMod val="50000"/>
                  </a:schemeClr>
                </a:solidFill>
              </a:rPr>
              <a:t>reksadana</a:t>
            </a:r>
            <a:r>
              <a:rPr lang="en-US" sz="4800" dirty="0">
                <a:solidFill>
                  <a:schemeClr val="tx1">
                    <a:lumMod val="50000"/>
                  </a:schemeClr>
                </a:solidFill>
              </a:rPr>
              <a:t> </a:t>
            </a:r>
            <a:r>
              <a:rPr lang="en-US" sz="4800" dirty="0" err="1">
                <a:solidFill>
                  <a:schemeClr val="tx1">
                    <a:lumMod val="50000"/>
                  </a:schemeClr>
                </a:solidFill>
              </a:rPr>
              <a:t>adalah</a:t>
            </a:r>
            <a:r>
              <a:rPr lang="en-US" sz="4800" dirty="0">
                <a:solidFill>
                  <a:schemeClr val="tx1">
                    <a:lumMod val="50000"/>
                  </a:schemeClr>
                </a:solidFill>
              </a:rPr>
              <a:t> </a:t>
            </a:r>
            <a:r>
              <a:rPr lang="en-US" sz="4800" dirty="0" err="1">
                <a:solidFill>
                  <a:schemeClr val="tx1">
                    <a:lumMod val="50000"/>
                  </a:schemeClr>
                </a:solidFill>
              </a:rPr>
              <a:t>diversifikasi</a:t>
            </a:r>
            <a:r>
              <a:rPr lang="en-US" sz="4800" dirty="0">
                <a:solidFill>
                  <a:schemeClr val="tx1">
                    <a:lumMod val="50000"/>
                  </a:schemeClr>
                </a:solidFill>
              </a:rPr>
              <a:t> </a:t>
            </a:r>
            <a:r>
              <a:rPr lang="en-US" sz="4800" dirty="0" err="1">
                <a:solidFill>
                  <a:schemeClr val="tx1">
                    <a:lumMod val="50000"/>
                  </a:schemeClr>
                </a:solidFill>
              </a:rPr>
              <a:t>investasi</a:t>
            </a:r>
            <a:r>
              <a:rPr lang="en-US" sz="4800" dirty="0">
                <a:solidFill>
                  <a:schemeClr val="tx1">
                    <a:lumMod val="50000"/>
                  </a:schemeClr>
                </a:solidFill>
              </a:rPr>
              <a:t> </a:t>
            </a:r>
            <a:r>
              <a:rPr lang="en-US" sz="4800" dirty="0" err="1">
                <a:solidFill>
                  <a:schemeClr val="tx1">
                    <a:lumMod val="50000"/>
                  </a:schemeClr>
                </a:solidFill>
              </a:rPr>
              <a:t>dalam</a:t>
            </a:r>
            <a:r>
              <a:rPr lang="en-US" sz="4800" dirty="0">
                <a:solidFill>
                  <a:schemeClr val="tx1">
                    <a:lumMod val="50000"/>
                  </a:schemeClr>
                </a:solidFill>
              </a:rPr>
              <a:t> </a:t>
            </a:r>
            <a:r>
              <a:rPr lang="en-US" sz="4800" dirty="0" err="1">
                <a:solidFill>
                  <a:schemeClr val="tx1">
                    <a:lumMod val="50000"/>
                  </a:schemeClr>
                </a:solidFill>
              </a:rPr>
              <a:t>portofolio</a:t>
            </a:r>
            <a:r>
              <a:rPr lang="en-US" sz="4800" dirty="0">
                <a:solidFill>
                  <a:schemeClr val="tx1">
                    <a:lumMod val="50000"/>
                  </a:schemeClr>
                </a:solidFill>
              </a:rPr>
              <a:t> yang </a:t>
            </a:r>
            <a:r>
              <a:rPr lang="en-US" sz="4800" dirty="0" err="1">
                <a:solidFill>
                  <a:schemeClr val="tx1">
                    <a:lumMod val="50000"/>
                  </a:schemeClr>
                </a:solidFill>
              </a:rPr>
              <a:t>dikelola</a:t>
            </a:r>
            <a:r>
              <a:rPr lang="en-US" sz="4800" dirty="0">
                <a:solidFill>
                  <a:schemeClr val="tx1">
                    <a:lumMod val="50000"/>
                  </a:schemeClr>
                </a:solidFill>
              </a:rPr>
              <a:t> </a:t>
            </a:r>
            <a:r>
              <a:rPr lang="en-US" sz="4800" dirty="0" err="1">
                <a:solidFill>
                  <a:schemeClr val="tx1">
                    <a:lumMod val="50000"/>
                  </a:schemeClr>
                </a:solidFill>
              </a:rPr>
              <a:t>oleh</a:t>
            </a:r>
            <a:r>
              <a:rPr lang="en-US" sz="4800" dirty="0">
                <a:solidFill>
                  <a:schemeClr val="tx1">
                    <a:lumMod val="50000"/>
                  </a:schemeClr>
                </a:solidFill>
              </a:rPr>
              <a:t> </a:t>
            </a:r>
            <a:r>
              <a:rPr lang="en-US" sz="4800" dirty="0" err="1">
                <a:solidFill>
                  <a:schemeClr val="tx1">
                    <a:lumMod val="50000"/>
                  </a:schemeClr>
                </a:solidFill>
              </a:rPr>
              <a:t>manajer</a:t>
            </a:r>
            <a:r>
              <a:rPr lang="en-US" sz="4800" dirty="0">
                <a:solidFill>
                  <a:schemeClr val="tx1">
                    <a:lumMod val="50000"/>
                  </a:schemeClr>
                </a:solidFill>
              </a:rPr>
              <a:t> </a:t>
            </a:r>
            <a:r>
              <a:rPr lang="en-US" sz="4800" dirty="0" err="1">
                <a:solidFill>
                  <a:schemeClr val="tx1">
                    <a:lumMod val="50000"/>
                  </a:schemeClr>
                </a:solidFill>
              </a:rPr>
              <a:t>investasi</a:t>
            </a:r>
            <a:r>
              <a:rPr lang="en-US" sz="4800" dirty="0">
                <a:solidFill>
                  <a:schemeClr val="tx1">
                    <a:lumMod val="50000"/>
                  </a:schemeClr>
                </a:solidFill>
              </a:rPr>
              <a:t> di </a:t>
            </a:r>
            <a:r>
              <a:rPr lang="en-US" sz="4800" dirty="0" err="1">
                <a:solidFill>
                  <a:schemeClr val="tx1">
                    <a:lumMod val="50000"/>
                  </a:schemeClr>
                </a:solidFill>
              </a:rPr>
              <a:t>perusahaan</a:t>
            </a:r>
            <a:r>
              <a:rPr lang="en-US" sz="4800" dirty="0">
                <a:solidFill>
                  <a:schemeClr val="tx1">
                    <a:lumMod val="50000"/>
                  </a:schemeClr>
                </a:solidFill>
              </a:rPr>
              <a:t> </a:t>
            </a:r>
            <a:r>
              <a:rPr lang="en-US" sz="4800" dirty="0" err="1">
                <a:solidFill>
                  <a:schemeClr val="tx1">
                    <a:lumMod val="50000"/>
                  </a:schemeClr>
                </a:solidFill>
              </a:rPr>
              <a:t>reksadana</a:t>
            </a:r>
            <a:r>
              <a:rPr lang="en-US" sz="4800" dirty="0">
                <a:solidFill>
                  <a:schemeClr val="tx1">
                    <a:lumMod val="50000"/>
                  </a:schemeClr>
                </a:solidFill>
              </a:rPr>
              <a:t>.</a:t>
            </a:r>
          </a:p>
        </p:txBody>
      </p:sp>
      <p:sp>
        <p:nvSpPr>
          <p:cNvPr id="8" name="Rounded Rectangle 7"/>
          <p:cNvSpPr/>
          <p:nvPr/>
        </p:nvSpPr>
        <p:spPr bwMode="auto">
          <a:xfrm>
            <a:off x="14568488" y="3218080"/>
            <a:ext cx="14401376" cy="6536889"/>
          </a:xfrm>
          <a:prstGeom prst="roundRect">
            <a:avLst>
              <a:gd name="adj" fmla="val 50000"/>
            </a:avLst>
          </a:prstGeom>
          <a:noFill/>
          <a:ln w="19050" cap="flat" cmpd="sng" algn="ctr">
            <a:solidFill>
              <a:schemeClr val="accent5"/>
            </a:solidFill>
            <a:prstDash val="solid"/>
            <a:miter lim="400000"/>
            <a:headEnd type="none" w="med" len="med"/>
            <a:tailEnd type="none" w="med" len="med"/>
          </a:ln>
          <a:effectLst/>
        </p:spPr>
        <p:txBody>
          <a:bodyPr wrap="square" lIns="38100" tIns="38100" rIns="38100" bIns="38100" anchor="ctr">
            <a:spAutoFit/>
          </a:bodyPr>
          <a:lstStyle/>
          <a:p>
            <a:pPr eaLnBrk="1"/>
            <a:endParaRPr lang="en-US" altLang="x-none"/>
          </a:p>
        </p:txBody>
      </p:sp>
      <p:sp>
        <p:nvSpPr>
          <p:cNvPr id="9" name="Rectangle 8"/>
          <p:cNvSpPr/>
          <p:nvPr/>
        </p:nvSpPr>
        <p:spPr bwMode="auto">
          <a:xfrm>
            <a:off x="600076" y="12186592"/>
            <a:ext cx="3457026" cy="1743136"/>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10" name="Group 9"/>
          <p:cNvGrpSpPr/>
          <p:nvPr/>
        </p:nvGrpSpPr>
        <p:grpSpPr>
          <a:xfrm>
            <a:off x="-1609505" y="-22377248"/>
            <a:ext cx="43360976" cy="54998938"/>
            <a:chOff x="-4945063" y="-21162963"/>
            <a:chExt cx="43360976" cy="54998938"/>
          </a:xfrm>
        </p:grpSpPr>
        <p:sp>
          <p:nvSpPr>
            <p:cNvPr id="11" name="Oval 10"/>
            <p:cNvSpPr/>
            <p:nvPr/>
          </p:nvSpPr>
          <p:spPr bwMode="auto">
            <a:xfrm>
              <a:off x="18456275" y="233363"/>
              <a:ext cx="16273463" cy="16273462"/>
            </a:xfrm>
            <a:prstGeom prst="ellipse">
              <a:avLst/>
            </a:prstGeom>
            <a:noFill/>
            <a:ln w="19050" cap="flat" cmpd="sng" algn="ctr">
              <a:solidFill>
                <a:schemeClr val="accent3"/>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grpSp>
          <p:nvGrpSpPr>
            <p:cNvPr id="12" name="Group 11"/>
            <p:cNvGrpSpPr/>
            <p:nvPr/>
          </p:nvGrpSpPr>
          <p:grpSpPr>
            <a:xfrm>
              <a:off x="-4945063" y="-21162963"/>
              <a:ext cx="43360976" cy="54998938"/>
              <a:chOff x="-4945063" y="-21162963"/>
              <a:chExt cx="43360976" cy="54998938"/>
            </a:xfrm>
          </p:grpSpPr>
          <p:sp>
            <p:nvSpPr>
              <p:cNvPr id="13" name="Oval 12"/>
              <p:cNvSpPr/>
              <p:nvPr/>
            </p:nvSpPr>
            <p:spPr bwMode="auto">
              <a:xfrm>
                <a:off x="11687175" y="-7094538"/>
                <a:ext cx="16275050" cy="16275051"/>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14" name="Oval 13"/>
              <p:cNvSpPr/>
              <p:nvPr/>
            </p:nvSpPr>
            <p:spPr bwMode="auto">
              <a:xfrm>
                <a:off x="15863888" y="2536825"/>
                <a:ext cx="16275050" cy="16275050"/>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15" name="Oval 14"/>
              <p:cNvSpPr/>
              <p:nvPr/>
            </p:nvSpPr>
            <p:spPr bwMode="auto">
              <a:xfrm>
                <a:off x="-4945063" y="-3151188"/>
                <a:ext cx="20018376" cy="20018376"/>
              </a:xfrm>
              <a:prstGeom prst="ellipse">
                <a:avLst/>
              </a:prstGeom>
              <a:noFill/>
              <a:ln w="19050" cap="flat" cmpd="sng" algn="ctr">
                <a:solidFill>
                  <a:schemeClr val="accent3"/>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16" name="Oval 15"/>
              <p:cNvSpPr/>
              <p:nvPr/>
            </p:nvSpPr>
            <p:spPr bwMode="auto">
              <a:xfrm>
                <a:off x="2752725" y="-21162963"/>
                <a:ext cx="24639588" cy="24639588"/>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17" name="Oval 16"/>
              <p:cNvSpPr/>
              <p:nvPr/>
            </p:nvSpPr>
            <p:spPr bwMode="auto">
              <a:xfrm>
                <a:off x="13776325" y="9196388"/>
                <a:ext cx="24639588" cy="24639587"/>
              </a:xfrm>
              <a:prstGeom prst="ellipse">
                <a:avLst/>
              </a:prstGeom>
              <a:noFill/>
              <a:ln w="19050" cap="flat" cmpd="sng" algn="ctr">
                <a:solidFill>
                  <a:schemeClr val="accent3">
                    <a:alpha val="40000"/>
                  </a:schemeClr>
                </a:solid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18" name="Oval 17"/>
              <p:cNvSpPr/>
              <p:nvPr/>
            </p:nvSpPr>
            <p:spPr bwMode="auto">
              <a:xfrm>
                <a:off x="14308138" y="3287713"/>
                <a:ext cx="379412" cy="377825"/>
              </a:xfrm>
              <a:prstGeom prst="ellipse">
                <a:avLst/>
              </a:prstGeom>
              <a:solidFill>
                <a:schemeClr val="accent3"/>
              </a:solidFill>
              <a:ln w="12700" cap="flat" cmpd="sng" algn="ctr">
                <a:no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19" name="Oval 18"/>
              <p:cNvSpPr/>
              <p:nvPr/>
            </p:nvSpPr>
            <p:spPr bwMode="auto">
              <a:xfrm>
                <a:off x="18268950" y="8867775"/>
                <a:ext cx="377825" cy="379413"/>
              </a:xfrm>
              <a:prstGeom prst="ellipse">
                <a:avLst/>
              </a:prstGeom>
              <a:solidFill>
                <a:schemeClr val="accent3"/>
              </a:solidFill>
              <a:ln w="12700" cap="flat" cmpd="sng" algn="ctr">
                <a:no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sp>
            <p:nvSpPr>
              <p:cNvPr id="20" name="Oval 19"/>
              <p:cNvSpPr/>
              <p:nvPr/>
            </p:nvSpPr>
            <p:spPr bwMode="auto">
              <a:xfrm>
                <a:off x="19824700" y="3384550"/>
                <a:ext cx="379413" cy="379413"/>
              </a:xfrm>
              <a:prstGeom prst="ellipse">
                <a:avLst/>
              </a:prstGeom>
              <a:solidFill>
                <a:schemeClr val="accent3"/>
              </a:solidFill>
              <a:ln w="12700" cap="flat" cmpd="sng" algn="ctr">
                <a:noFill/>
                <a:prstDash val="solid"/>
                <a:miter lim="400000"/>
                <a:headEnd type="none" w="med" len="med"/>
                <a:tailEnd type="none" w="med" len="med"/>
              </a:ln>
              <a:effectLst/>
            </p:spPr>
            <p:txBody>
              <a:bodyPr lIns="38100" tIns="38100" rIns="38100" bIns="38100" anchor="ctr">
                <a:spAutoFit/>
              </a:bodyPr>
              <a:lstStyle/>
              <a:p>
                <a:pPr eaLnBrk="1"/>
                <a:endParaRPr lang="en-US" altLang="x-none"/>
              </a:p>
            </p:txBody>
          </p:sp>
        </p:grpSp>
      </p:grpSp>
      <p:pic>
        <p:nvPicPr>
          <p:cNvPr id="2050" name="Picture 2"/>
          <p:cNvPicPr>
            <a:picLocks noGrp="1" noChangeAspect="1" noChangeArrowheads="1"/>
          </p:cNvPicPr>
          <p:nvPr>
            <p:ph type="pic" sz="quarter" idx="15"/>
          </p:nvPr>
        </p:nvPicPr>
        <p:blipFill>
          <a:blip r:embed="rId2">
            <a:extLst>
              <a:ext uri="{28A0092B-C50C-407E-A947-70E740481C1C}">
                <a14:useLocalDpi xmlns:a14="http://schemas.microsoft.com/office/drawing/2010/main" val="0"/>
              </a:ext>
            </a:extLst>
          </a:blip>
          <a:stretch>
            <a:fillRect/>
          </a:stretch>
        </p:blipFill>
        <p:spPr bwMode="auto">
          <a:xfrm>
            <a:off x="14928304" y="3404667"/>
            <a:ext cx="6480719" cy="6276702"/>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19" name="Oval 29"/>
          <p:cNvSpPr>
            <a:spLocks noChangeArrowheads="1"/>
          </p:cNvSpPr>
          <p:nvPr/>
        </p:nvSpPr>
        <p:spPr bwMode="auto">
          <a:xfrm>
            <a:off x="22273663" y="3404667"/>
            <a:ext cx="6480176" cy="6163717"/>
          </a:xfrm>
          <a:prstGeom prst="ellipse">
            <a:avLst/>
          </a:prstGeom>
          <a:solidFill>
            <a:srgbClr val="3A3A3A">
              <a:alpha val="43137"/>
            </a:srgb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38100" tIns="38100" rIns="38100" bIns="38100" anchor="ctr">
            <a:spAutoFit/>
          </a:bodyPr>
          <a:lstStyle/>
          <a:p>
            <a:pPr eaLnBrk="1"/>
            <a:endParaRPr lang="en-US" altLang="x-none"/>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20"/>
          <p:cNvSpPr>
            <a:spLocks/>
          </p:cNvSpPr>
          <p:nvPr/>
        </p:nvSpPr>
        <p:spPr bwMode="auto">
          <a:xfrm flipV="1">
            <a:off x="15720392" y="9234264"/>
            <a:ext cx="7344816" cy="2462208"/>
          </a:xfrm>
          <a:custGeom>
            <a:avLst/>
            <a:gdLst>
              <a:gd name="T0" fmla="*/ 504032 w 6213900"/>
              <a:gd name="T1" fmla="*/ 0 h 1008000"/>
              <a:gd name="T2" fmla="*/ 3549227 w 6213900"/>
              <a:gd name="T3" fmla="*/ 0 h 1008000"/>
              <a:gd name="T4" fmla="*/ 5040317 w 6213900"/>
              <a:gd name="T5" fmla="*/ 0 h 1008000"/>
              <a:gd name="T6" fmla="*/ 5709624 w 6213900"/>
              <a:gd name="T7" fmla="*/ 0 h 1008000"/>
              <a:gd name="T8" fmla="*/ 6213600 w 6213900"/>
              <a:gd name="T9" fmla="*/ 504000 h 1008000"/>
              <a:gd name="T10" fmla="*/ 5709624 w 6213900"/>
              <a:gd name="T11" fmla="*/ 1007999 h 1008000"/>
              <a:gd name="T12" fmla="*/ 3549227 w 6213900"/>
              <a:gd name="T13" fmla="*/ 1007998 h 1008000"/>
              <a:gd name="T14" fmla="*/ 0 w 6213900"/>
              <a:gd name="T15" fmla="*/ 1007998 h 1008000"/>
              <a:gd name="T16" fmla="*/ 0 w 6213900"/>
              <a:gd name="T17" fmla="*/ 504000 h 1008000"/>
              <a:gd name="T18" fmla="*/ 504032 w 6213900"/>
              <a:gd name="T19" fmla="*/ 0 h 10080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213900" h="1008000">
                <a:moveTo>
                  <a:pt x="504056" y="0"/>
                </a:moveTo>
                <a:lnTo>
                  <a:pt x="3549398" y="0"/>
                </a:lnTo>
                <a:lnTo>
                  <a:pt x="5040560" y="0"/>
                </a:lnTo>
                <a:lnTo>
                  <a:pt x="5709900" y="0"/>
                </a:lnTo>
                <a:cubicBezTo>
                  <a:pt x="5988252" y="0"/>
                  <a:pt x="6213900" y="225648"/>
                  <a:pt x="6213900" y="504000"/>
                </a:cubicBezTo>
                <a:cubicBezTo>
                  <a:pt x="6213900" y="782352"/>
                  <a:pt x="5988252" y="1008000"/>
                  <a:pt x="5709900" y="1008000"/>
                </a:cubicBezTo>
                <a:lnTo>
                  <a:pt x="3549398" y="1007999"/>
                </a:lnTo>
                <a:lnTo>
                  <a:pt x="0" y="1007999"/>
                </a:lnTo>
                <a:lnTo>
                  <a:pt x="0" y="504000"/>
                </a:lnTo>
                <a:cubicBezTo>
                  <a:pt x="0" y="225649"/>
                  <a:pt x="225674" y="0"/>
                  <a:pt x="504056" y="0"/>
                </a:cubicBezTo>
                <a:close/>
              </a:path>
            </a:pathLst>
          </a:custGeom>
          <a:solidFill>
            <a:schemeClr val="accent1"/>
          </a:solidFill>
          <a:ln>
            <a:noFill/>
          </a:ln>
        </p:spPr>
        <p:txBody>
          <a:bodyPr lIns="38100" tIns="38100" rIns="38100" bIns="38100" anchor="ctr"/>
          <a:lstStyle/>
          <a:p>
            <a:endParaRPr lang="en-US"/>
          </a:p>
        </p:txBody>
      </p:sp>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A2081CD9-3623-3F40-9F5C-EBDB5385D08A}" type="slidenum">
              <a:rPr lang="x-none" altLang="x-none" smtClean="0">
                <a:solidFill>
                  <a:srgbClr val="9B9A9C"/>
                </a:solidFill>
                <a:latin typeface="Dosis" charset="0"/>
                <a:ea typeface="Dosis" charset="0"/>
                <a:cs typeface="Dosis" charset="0"/>
              </a:rPr>
              <a:pPr algn="ctr" eaLnBrk="1">
                <a:defRPr/>
              </a:pPr>
              <a:t>5</a:t>
            </a:fld>
            <a:endParaRPr lang="x-none" altLang="x-none" smtClean="0">
              <a:solidFill>
                <a:srgbClr val="9B9A9C"/>
              </a:solidFill>
              <a:latin typeface="Dosis" charset="0"/>
              <a:ea typeface="Dosis" charset="0"/>
              <a:cs typeface="Dosis" charset="0"/>
            </a:endParaRPr>
          </a:p>
        </p:txBody>
      </p:sp>
      <p:grpSp>
        <p:nvGrpSpPr>
          <p:cNvPr id="3" name="Group 2"/>
          <p:cNvGrpSpPr/>
          <p:nvPr/>
        </p:nvGrpSpPr>
        <p:grpSpPr>
          <a:xfrm>
            <a:off x="1318792" y="1385392"/>
            <a:ext cx="21081216" cy="2794088"/>
            <a:chOff x="1318792" y="607926"/>
            <a:chExt cx="21081215" cy="2794088"/>
          </a:xfrm>
        </p:grpSpPr>
        <p:sp>
          <p:nvSpPr>
            <p:cNvPr id="20" name="Freeform 19"/>
            <p:cNvSpPr/>
            <p:nvPr/>
          </p:nvSpPr>
          <p:spPr bwMode="auto">
            <a:xfrm>
              <a:off x="15720392" y="607926"/>
              <a:ext cx="6679615" cy="2794088"/>
            </a:xfrm>
            <a:custGeom>
              <a:avLst/>
              <a:gdLst>
                <a:gd name="connsiteX0" fmla="*/ 504056 w 6213900"/>
                <a:gd name="connsiteY0" fmla="*/ 0 h 1008000"/>
                <a:gd name="connsiteX1" fmla="*/ 3549398 w 6213900"/>
                <a:gd name="connsiteY1" fmla="*/ 0 h 1008000"/>
                <a:gd name="connsiteX2" fmla="*/ 5040560 w 6213900"/>
                <a:gd name="connsiteY2" fmla="*/ 0 h 1008000"/>
                <a:gd name="connsiteX3" fmla="*/ 5709900 w 6213900"/>
                <a:gd name="connsiteY3" fmla="*/ 0 h 1008000"/>
                <a:gd name="connsiteX4" fmla="*/ 6213900 w 6213900"/>
                <a:gd name="connsiteY4" fmla="*/ 504000 h 1008000"/>
                <a:gd name="connsiteX5" fmla="*/ 5709900 w 6213900"/>
                <a:gd name="connsiteY5" fmla="*/ 1008000 h 1008000"/>
                <a:gd name="connsiteX6" fmla="*/ 3549398 w 6213900"/>
                <a:gd name="connsiteY6" fmla="*/ 1007999 h 1008000"/>
                <a:gd name="connsiteX7" fmla="*/ 0 w 6213900"/>
                <a:gd name="connsiteY7" fmla="*/ 1007999 h 1008000"/>
                <a:gd name="connsiteX8" fmla="*/ 0 w 6213900"/>
                <a:gd name="connsiteY8" fmla="*/ 504000 h 1008000"/>
                <a:gd name="connsiteX9" fmla="*/ 504056 w 6213900"/>
                <a:gd name="connsiteY9" fmla="*/ 0 h 10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13900" h="1008000">
                  <a:moveTo>
                    <a:pt x="504056" y="0"/>
                  </a:moveTo>
                  <a:lnTo>
                    <a:pt x="3549398" y="0"/>
                  </a:lnTo>
                  <a:lnTo>
                    <a:pt x="5040560" y="0"/>
                  </a:lnTo>
                  <a:lnTo>
                    <a:pt x="5709900" y="0"/>
                  </a:lnTo>
                  <a:cubicBezTo>
                    <a:pt x="5988252" y="0"/>
                    <a:pt x="6213900" y="225648"/>
                    <a:pt x="6213900" y="504000"/>
                  </a:cubicBezTo>
                  <a:cubicBezTo>
                    <a:pt x="6213900" y="782352"/>
                    <a:pt x="5988252" y="1008000"/>
                    <a:pt x="5709900" y="1008000"/>
                  </a:cubicBezTo>
                  <a:lnTo>
                    <a:pt x="3549398" y="1007999"/>
                  </a:lnTo>
                  <a:lnTo>
                    <a:pt x="0" y="1007999"/>
                  </a:lnTo>
                  <a:lnTo>
                    <a:pt x="0" y="504000"/>
                  </a:lnTo>
                  <a:cubicBezTo>
                    <a:pt x="0" y="225649"/>
                    <a:pt x="225674" y="0"/>
                    <a:pt x="504056" y="0"/>
                  </a:cubicBezTo>
                  <a:close/>
                </a:path>
              </a:pathLst>
            </a:custGeom>
            <a:solidFill>
              <a:schemeClr val="accent4"/>
            </a:solidFill>
            <a:ln w="12700" cap="flat" cmpd="sng" algn="ctr">
              <a:noFill/>
              <a:prstDash val="solid"/>
              <a:miter lim="400000"/>
              <a:headEnd type="none" w="med" len="med"/>
              <a:tailEnd type="none" w="med" len="med"/>
            </a:ln>
            <a:effectLst/>
          </p:spPr>
          <p:txBody>
            <a:bodyPr lIns="38100" tIns="38100" rIns="38100" bIns="38100" anchor="ctr"/>
            <a:lstStyle/>
            <a:p>
              <a:pPr eaLnBrk="1">
                <a:defRPr/>
              </a:pPr>
              <a:endParaRPr lang="en-US"/>
            </a:p>
          </p:txBody>
        </p:sp>
        <p:sp>
          <p:nvSpPr>
            <p:cNvPr id="14" name="Text Box 3"/>
            <p:cNvSpPr txBox="1">
              <a:spLocks/>
            </p:cNvSpPr>
            <p:nvPr/>
          </p:nvSpPr>
          <p:spPr bwMode="auto">
            <a:xfrm>
              <a:off x="15915629" y="963811"/>
              <a:ext cx="6213475"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it-IT" altLang="x-none" sz="4800" dirty="0">
                  <a:solidFill>
                    <a:schemeClr val="tx1"/>
                  </a:solidFill>
                  <a:latin typeface="Dosis" charset="0"/>
                  <a:ea typeface="Dosis" charset="0"/>
                  <a:cs typeface="Dosis" charset="0"/>
                  <a:sym typeface="Poppins Medium" charset="0"/>
                </a:rPr>
                <a:t>  Dana diinvestasikan dalam berbagai jenis portofolio</a:t>
              </a:r>
            </a:p>
            <a:p>
              <a:pPr eaLnBrk="1">
                <a:defRPr/>
              </a:pPr>
              <a:endParaRPr lang="x-none" altLang="x-none" sz="4800" dirty="0">
                <a:solidFill>
                  <a:schemeClr val="tx1"/>
                </a:solidFill>
                <a:latin typeface="Dosis" charset="0"/>
                <a:ea typeface="Dosis" charset="0"/>
                <a:cs typeface="Dosis" charset="0"/>
                <a:sym typeface="Poppins Medium" charset="0"/>
              </a:endParaRPr>
            </a:p>
          </p:txBody>
        </p:sp>
        <p:sp>
          <p:nvSpPr>
            <p:cNvPr id="19468" name="Freeform 24"/>
            <p:cNvSpPr>
              <a:spLocks/>
            </p:cNvSpPr>
            <p:nvPr/>
          </p:nvSpPr>
          <p:spPr bwMode="auto">
            <a:xfrm flipH="1">
              <a:off x="1318792" y="607926"/>
              <a:ext cx="7526758" cy="2603587"/>
            </a:xfrm>
            <a:custGeom>
              <a:avLst/>
              <a:gdLst>
                <a:gd name="T0" fmla="*/ 520677 w 6213900"/>
                <a:gd name="T1" fmla="*/ 0 h 1008000"/>
                <a:gd name="T2" fmla="*/ 3666437 w 6213900"/>
                <a:gd name="T3" fmla="*/ 0 h 1008000"/>
                <a:gd name="T4" fmla="*/ 5206769 w 6213900"/>
                <a:gd name="T5" fmla="*/ 0 h 1008000"/>
                <a:gd name="T6" fmla="*/ 5898180 w 6213900"/>
                <a:gd name="T7" fmla="*/ 0 h 1008000"/>
                <a:gd name="T8" fmla="*/ 6418799 w 6213900"/>
                <a:gd name="T9" fmla="*/ 504000 h 1008000"/>
                <a:gd name="T10" fmla="*/ 5898180 w 6213900"/>
                <a:gd name="T11" fmla="*/ 1008000 h 1008000"/>
                <a:gd name="T12" fmla="*/ 3666437 w 6213900"/>
                <a:gd name="T13" fmla="*/ 1007999 h 1008000"/>
                <a:gd name="T14" fmla="*/ 0 w 6213900"/>
                <a:gd name="T15" fmla="*/ 1007999 h 1008000"/>
                <a:gd name="T16" fmla="*/ 0 w 6213900"/>
                <a:gd name="T17" fmla="*/ 504000 h 1008000"/>
                <a:gd name="T18" fmla="*/ 520677 w 6213900"/>
                <a:gd name="T19" fmla="*/ 0 h 10080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213900" h="1008000">
                  <a:moveTo>
                    <a:pt x="504056" y="0"/>
                  </a:moveTo>
                  <a:lnTo>
                    <a:pt x="3549398" y="0"/>
                  </a:lnTo>
                  <a:lnTo>
                    <a:pt x="5040560" y="0"/>
                  </a:lnTo>
                  <a:lnTo>
                    <a:pt x="5709900" y="0"/>
                  </a:lnTo>
                  <a:cubicBezTo>
                    <a:pt x="5988252" y="0"/>
                    <a:pt x="6213900" y="225648"/>
                    <a:pt x="6213900" y="504000"/>
                  </a:cubicBezTo>
                  <a:cubicBezTo>
                    <a:pt x="6213900" y="782352"/>
                    <a:pt x="5988252" y="1008000"/>
                    <a:pt x="5709900" y="1008000"/>
                  </a:cubicBezTo>
                  <a:lnTo>
                    <a:pt x="3549398" y="1007999"/>
                  </a:lnTo>
                  <a:lnTo>
                    <a:pt x="0" y="1007999"/>
                  </a:lnTo>
                  <a:lnTo>
                    <a:pt x="0" y="504000"/>
                  </a:lnTo>
                  <a:cubicBezTo>
                    <a:pt x="0" y="225649"/>
                    <a:pt x="225674" y="0"/>
                    <a:pt x="504056" y="0"/>
                  </a:cubicBezTo>
                  <a:close/>
                </a:path>
              </a:pathLst>
            </a:custGeom>
            <a:solidFill>
              <a:schemeClr val="accent1"/>
            </a:solidFill>
            <a:ln>
              <a:noFill/>
            </a:ln>
          </p:spPr>
          <p:txBody>
            <a:bodyPr lIns="38100" tIns="38100" rIns="38100" bIns="38100" anchor="ctr"/>
            <a:lstStyle/>
            <a:p>
              <a:endParaRPr lang="en-US"/>
            </a:p>
          </p:txBody>
        </p:sp>
        <p:sp>
          <p:nvSpPr>
            <p:cNvPr id="26" name="Text Box 3"/>
            <p:cNvSpPr txBox="1">
              <a:spLocks/>
            </p:cNvSpPr>
            <p:nvPr/>
          </p:nvSpPr>
          <p:spPr bwMode="auto">
            <a:xfrm>
              <a:off x="1864308" y="1251843"/>
              <a:ext cx="6435725"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r" eaLnBrk="1">
                <a:defRPr/>
              </a:pPr>
              <a:r>
                <a:rPr lang="fi-FI" altLang="x-none" sz="4800" dirty="0">
                  <a:solidFill>
                    <a:schemeClr val="tx1"/>
                  </a:solidFill>
                  <a:latin typeface="Dosis" charset="0"/>
                  <a:ea typeface="Dosis" charset="0"/>
                  <a:cs typeface="Dosis" charset="0"/>
                  <a:sym typeface="Poppins Medium" charset="0"/>
                </a:rPr>
                <a:t>Suatu perusahaan atau badan usaha</a:t>
              </a:r>
            </a:p>
          </p:txBody>
        </p:sp>
      </p:grpSp>
      <p:grpSp>
        <p:nvGrpSpPr>
          <p:cNvPr id="4" name="Group 3"/>
          <p:cNvGrpSpPr/>
          <p:nvPr/>
        </p:nvGrpSpPr>
        <p:grpSpPr>
          <a:xfrm>
            <a:off x="713099" y="5259202"/>
            <a:ext cx="21852968" cy="4752528"/>
            <a:chOff x="713097" y="4481736"/>
            <a:chExt cx="21852967" cy="4752528"/>
          </a:xfrm>
        </p:grpSpPr>
        <p:sp>
          <p:nvSpPr>
            <p:cNvPr id="28" name="Rounded Rectangle 27"/>
            <p:cNvSpPr/>
            <p:nvPr/>
          </p:nvSpPr>
          <p:spPr bwMode="auto">
            <a:xfrm>
              <a:off x="713097" y="4481736"/>
              <a:ext cx="7048181" cy="3159109"/>
            </a:xfrm>
            <a:prstGeom prst="roundRect">
              <a:avLst>
                <a:gd name="adj" fmla="val 50000"/>
              </a:avLst>
            </a:prstGeom>
            <a:solidFill>
              <a:schemeClr val="accent4"/>
            </a:solidFill>
            <a:ln w="12700" cap="flat" cmpd="sng" algn="ctr">
              <a:noFill/>
              <a:prstDash val="solid"/>
              <a:miter lim="400000"/>
              <a:headEnd type="none" w="med" len="med"/>
              <a:tailEnd type="none" w="med" len="med"/>
            </a:ln>
            <a:effectLst/>
          </p:spPr>
          <p:txBody>
            <a:bodyPr wrap="square" lIns="38100" tIns="38100" rIns="38100" bIns="38100" anchor="ctr">
              <a:spAutoFit/>
            </a:bodyPr>
            <a:lstStyle/>
            <a:p>
              <a:pPr eaLnBrk="1"/>
              <a:endParaRPr lang="en-US" altLang="x-none">
                <a:solidFill>
                  <a:srgbClr val="FF0000"/>
                </a:solidFill>
              </a:endParaRPr>
            </a:p>
          </p:txBody>
        </p:sp>
        <p:sp>
          <p:nvSpPr>
            <p:cNvPr id="29" name="Text Box 3"/>
            <p:cNvSpPr txBox="1">
              <a:spLocks/>
            </p:cNvSpPr>
            <p:nvPr/>
          </p:nvSpPr>
          <p:spPr bwMode="auto">
            <a:xfrm>
              <a:off x="862039" y="5273824"/>
              <a:ext cx="6433417" cy="1722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lvl="0" algn="r"/>
              <a:r>
                <a:rPr lang="en-US" sz="4800" dirty="0" err="1">
                  <a:solidFill>
                    <a:schemeClr val="tx1"/>
                  </a:solidFill>
                </a:rPr>
                <a:t>Himpunan</a:t>
              </a:r>
              <a:r>
                <a:rPr lang="en-US" sz="4800" dirty="0">
                  <a:solidFill>
                    <a:schemeClr val="tx1"/>
                  </a:solidFill>
                </a:rPr>
                <a:t> dana </a:t>
              </a:r>
              <a:r>
                <a:rPr lang="en-US" sz="4800" dirty="0" err="1">
                  <a:solidFill>
                    <a:schemeClr val="tx1"/>
                  </a:solidFill>
                </a:rPr>
                <a:t>dari</a:t>
              </a:r>
              <a:r>
                <a:rPr lang="en-US" sz="4800" dirty="0">
                  <a:solidFill>
                    <a:schemeClr val="tx1"/>
                  </a:solidFill>
                </a:rPr>
                <a:t> para investor</a:t>
              </a:r>
            </a:p>
          </p:txBody>
        </p:sp>
        <p:sp>
          <p:nvSpPr>
            <p:cNvPr id="24" name="Text Box 3"/>
            <p:cNvSpPr txBox="1">
              <a:spLocks/>
            </p:cNvSpPr>
            <p:nvPr/>
          </p:nvSpPr>
          <p:spPr bwMode="auto">
            <a:xfrm>
              <a:off x="16368464" y="8524651"/>
              <a:ext cx="6197600"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lvl="0" eaLnBrk="1">
                <a:defRPr/>
              </a:pPr>
              <a:r>
                <a:rPr lang="en-US" sz="4800" dirty="0" err="1">
                  <a:solidFill>
                    <a:schemeClr val="tx1"/>
                  </a:solidFill>
                  <a:latin typeface="Dosis"/>
                </a:rPr>
                <a:t>Tujuan</a:t>
              </a:r>
              <a:r>
                <a:rPr lang="en-US" sz="4800" dirty="0">
                  <a:solidFill>
                    <a:schemeClr val="tx1"/>
                  </a:solidFill>
                  <a:latin typeface="Dosis"/>
                </a:rPr>
                <a:t> </a:t>
              </a:r>
              <a:r>
                <a:rPr lang="en-US" sz="4800" dirty="0" err="1">
                  <a:solidFill>
                    <a:schemeClr val="tx1"/>
                  </a:solidFill>
                  <a:latin typeface="Dosis"/>
                </a:rPr>
                <a:t>investasi</a:t>
              </a:r>
              <a:r>
                <a:rPr lang="en-US" sz="4800" dirty="0">
                  <a:solidFill>
                    <a:schemeClr val="tx1"/>
                  </a:solidFill>
                  <a:latin typeface="Dosis"/>
                </a:rPr>
                <a:t> </a:t>
              </a:r>
              <a:r>
                <a:rPr lang="en-US" sz="4800" dirty="0" err="1">
                  <a:solidFill>
                    <a:schemeClr val="tx1"/>
                  </a:solidFill>
                  <a:latin typeface="Dosis"/>
                </a:rPr>
                <a:t>untuk</a:t>
              </a:r>
              <a:r>
                <a:rPr lang="en-US" sz="4800" dirty="0">
                  <a:solidFill>
                    <a:schemeClr val="tx1"/>
                  </a:solidFill>
                  <a:latin typeface="Dosis"/>
                </a:rPr>
                <a:t> </a:t>
              </a:r>
              <a:r>
                <a:rPr lang="en-US" sz="4800" dirty="0" err="1">
                  <a:solidFill>
                    <a:schemeClr val="tx1"/>
                  </a:solidFill>
                  <a:latin typeface="Dosis"/>
                </a:rPr>
                <a:t>mendapatkan</a:t>
              </a:r>
              <a:r>
                <a:rPr lang="en-US" sz="4800" dirty="0">
                  <a:solidFill>
                    <a:schemeClr val="tx1"/>
                  </a:solidFill>
                  <a:latin typeface="Dosis"/>
                </a:rPr>
                <a:t> </a:t>
              </a:r>
              <a:r>
                <a:rPr lang="en-US" sz="4800" dirty="0" err="1">
                  <a:solidFill>
                    <a:schemeClr val="tx1"/>
                  </a:solidFill>
                  <a:latin typeface="Dosis"/>
                </a:rPr>
                <a:t>laba</a:t>
              </a:r>
              <a:endParaRPr lang="en-US" sz="4800" dirty="0">
                <a:solidFill>
                  <a:schemeClr val="tx1"/>
                </a:solidFill>
                <a:latin typeface="Dosis"/>
              </a:endParaRPr>
            </a:p>
            <a:p>
              <a:pPr eaLnBrk="1">
                <a:defRPr/>
              </a:pPr>
              <a:endParaRPr lang="x-none" altLang="x-none" sz="4800" dirty="0">
                <a:solidFill>
                  <a:schemeClr val="tx1"/>
                </a:solidFill>
                <a:latin typeface="Dosis"/>
                <a:ea typeface="Dosis" charset="0"/>
                <a:cs typeface="Dosis" charset="0"/>
                <a:sym typeface="Poppins Medium" charset="0"/>
              </a:endParaRPr>
            </a:p>
          </p:txBody>
        </p:sp>
      </p:grpSp>
      <p:sp>
        <p:nvSpPr>
          <p:cNvPr id="6" name="Rectangle 5"/>
          <p:cNvSpPr/>
          <p:nvPr/>
        </p:nvSpPr>
        <p:spPr bwMode="auto">
          <a:xfrm>
            <a:off x="374956" y="11964413"/>
            <a:ext cx="4707215" cy="1497123"/>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grpSp>
        <p:nvGrpSpPr>
          <p:cNvPr id="5" name="Group 4"/>
          <p:cNvGrpSpPr/>
          <p:nvPr/>
        </p:nvGrpSpPr>
        <p:grpSpPr>
          <a:xfrm>
            <a:off x="1390802" y="9508717"/>
            <a:ext cx="7497616" cy="2735262"/>
            <a:chOff x="2384815" y="8731250"/>
            <a:chExt cx="6503598" cy="1008063"/>
          </a:xfrm>
        </p:grpSpPr>
        <p:sp>
          <p:nvSpPr>
            <p:cNvPr id="30" name="Freeform 29"/>
            <p:cNvSpPr/>
            <p:nvPr/>
          </p:nvSpPr>
          <p:spPr bwMode="auto">
            <a:xfrm flipH="1" flipV="1">
              <a:off x="2673350" y="8731250"/>
              <a:ext cx="6215063" cy="1008063"/>
            </a:xfrm>
            <a:custGeom>
              <a:avLst/>
              <a:gdLst>
                <a:gd name="connsiteX0" fmla="*/ 504056 w 6213900"/>
                <a:gd name="connsiteY0" fmla="*/ 0 h 1008000"/>
                <a:gd name="connsiteX1" fmla="*/ 3549398 w 6213900"/>
                <a:gd name="connsiteY1" fmla="*/ 0 h 1008000"/>
                <a:gd name="connsiteX2" fmla="*/ 5040560 w 6213900"/>
                <a:gd name="connsiteY2" fmla="*/ 0 h 1008000"/>
                <a:gd name="connsiteX3" fmla="*/ 5709900 w 6213900"/>
                <a:gd name="connsiteY3" fmla="*/ 0 h 1008000"/>
                <a:gd name="connsiteX4" fmla="*/ 6213900 w 6213900"/>
                <a:gd name="connsiteY4" fmla="*/ 504000 h 1008000"/>
                <a:gd name="connsiteX5" fmla="*/ 5709900 w 6213900"/>
                <a:gd name="connsiteY5" fmla="*/ 1008000 h 1008000"/>
                <a:gd name="connsiteX6" fmla="*/ 3549398 w 6213900"/>
                <a:gd name="connsiteY6" fmla="*/ 1007999 h 1008000"/>
                <a:gd name="connsiteX7" fmla="*/ 0 w 6213900"/>
                <a:gd name="connsiteY7" fmla="*/ 1007999 h 1008000"/>
                <a:gd name="connsiteX8" fmla="*/ 0 w 6213900"/>
                <a:gd name="connsiteY8" fmla="*/ 504000 h 1008000"/>
                <a:gd name="connsiteX9" fmla="*/ 504056 w 6213900"/>
                <a:gd name="connsiteY9" fmla="*/ 0 h 10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13900" h="1008000">
                  <a:moveTo>
                    <a:pt x="504056" y="0"/>
                  </a:moveTo>
                  <a:lnTo>
                    <a:pt x="3549398" y="0"/>
                  </a:lnTo>
                  <a:lnTo>
                    <a:pt x="5040560" y="0"/>
                  </a:lnTo>
                  <a:lnTo>
                    <a:pt x="5709900" y="0"/>
                  </a:lnTo>
                  <a:cubicBezTo>
                    <a:pt x="5988252" y="0"/>
                    <a:pt x="6213900" y="225648"/>
                    <a:pt x="6213900" y="504000"/>
                  </a:cubicBezTo>
                  <a:cubicBezTo>
                    <a:pt x="6213900" y="782352"/>
                    <a:pt x="5988252" y="1008000"/>
                    <a:pt x="5709900" y="1008000"/>
                  </a:cubicBezTo>
                  <a:lnTo>
                    <a:pt x="3549398" y="1007999"/>
                  </a:lnTo>
                  <a:lnTo>
                    <a:pt x="0" y="1007999"/>
                  </a:lnTo>
                  <a:lnTo>
                    <a:pt x="0" y="504000"/>
                  </a:lnTo>
                  <a:cubicBezTo>
                    <a:pt x="0" y="225649"/>
                    <a:pt x="225674" y="0"/>
                    <a:pt x="504056" y="0"/>
                  </a:cubicBezTo>
                  <a:close/>
                </a:path>
              </a:pathLst>
            </a:custGeom>
            <a:solidFill>
              <a:schemeClr val="accent1"/>
            </a:solidFill>
            <a:ln w="12700" cap="flat" cmpd="sng" algn="ctr">
              <a:noFill/>
              <a:prstDash val="solid"/>
              <a:miter lim="400000"/>
              <a:headEnd type="none" w="med" len="med"/>
              <a:tailEnd type="none" w="med" len="med"/>
            </a:ln>
            <a:effectLst/>
          </p:spPr>
          <p:txBody>
            <a:bodyPr lIns="38100" tIns="38100" rIns="38100" bIns="38100" anchor="ctr"/>
            <a:lstStyle/>
            <a:p>
              <a:pPr algn="r" eaLnBrk="1">
                <a:defRPr/>
              </a:pPr>
              <a:endParaRPr lang="en-US"/>
            </a:p>
          </p:txBody>
        </p:sp>
        <p:sp>
          <p:nvSpPr>
            <p:cNvPr id="31" name="Text Box 3"/>
            <p:cNvSpPr txBox="1">
              <a:spLocks/>
            </p:cNvSpPr>
            <p:nvPr/>
          </p:nvSpPr>
          <p:spPr bwMode="auto">
            <a:xfrm>
              <a:off x="2384815" y="8783942"/>
              <a:ext cx="6188075"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r" eaLnBrk="1">
                <a:defRPr/>
              </a:pPr>
              <a:r>
                <a:rPr lang="en-US" altLang="x-none" sz="4800" dirty="0" err="1">
                  <a:solidFill>
                    <a:schemeClr val="tx1"/>
                  </a:solidFill>
                  <a:latin typeface="Dosis" charset="0"/>
                  <a:ea typeface="Dosis" charset="0"/>
                  <a:cs typeface="Dosis" charset="0"/>
                  <a:sym typeface="Poppins Medium" charset="0"/>
                </a:rPr>
                <a:t>Manajer</a:t>
              </a:r>
              <a:r>
                <a:rPr lang="en-US" altLang="x-none" sz="4800" dirty="0">
                  <a:solidFill>
                    <a:schemeClr val="tx1"/>
                  </a:solidFill>
                  <a:latin typeface="Dosis" charset="0"/>
                  <a:ea typeface="Dosis" charset="0"/>
                  <a:cs typeface="Dosis" charset="0"/>
                  <a:sym typeface="Poppins Medium" charset="0"/>
                </a:rPr>
                <a:t> </a:t>
              </a:r>
              <a:r>
                <a:rPr lang="en-US" altLang="x-none" sz="4800" dirty="0" err="1">
                  <a:solidFill>
                    <a:schemeClr val="tx1"/>
                  </a:solidFill>
                  <a:latin typeface="Dosis" charset="0"/>
                  <a:ea typeface="Dosis" charset="0"/>
                  <a:cs typeface="Dosis" charset="0"/>
                  <a:sym typeface="Poppins Medium" charset="0"/>
                </a:rPr>
                <a:t>Investasi</a:t>
              </a:r>
              <a:r>
                <a:rPr lang="en-US" altLang="x-none" sz="4800" dirty="0">
                  <a:solidFill>
                    <a:schemeClr val="tx1"/>
                  </a:solidFill>
                  <a:latin typeface="Dosis" charset="0"/>
                  <a:ea typeface="Dosis" charset="0"/>
                  <a:cs typeface="Dosis" charset="0"/>
                  <a:sym typeface="Poppins Medium" charset="0"/>
                </a:rPr>
                <a:t> yang </a:t>
              </a:r>
              <a:r>
                <a:rPr lang="en-US" altLang="x-none" sz="4800" dirty="0" err="1">
                  <a:solidFill>
                    <a:schemeClr val="tx1"/>
                  </a:solidFill>
                  <a:latin typeface="Dosis" charset="0"/>
                  <a:ea typeface="Dosis" charset="0"/>
                  <a:cs typeface="Dosis" charset="0"/>
                  <a:sym typeface="Poppins Medium" charset="0"/>
                </a:rPr>
                <a:t>akan</a:t>
              </a:r>
              <a:r>
                <a:rPr lang="en-US" altLang="x-none" sz="4800" dirty="0">
                  <a:solidFill>
                    <a:schemeClr val="tx1"/>
                  </a:solidFill>
                  <a:latin typeface="Dosis" charset="0"/>
                  <a:ea typeface="Dosis" charset="0"/>
                  <a:cs typeface="Dosis" charset="0"/>
                  <a:sym typeface="Poppins Medium" charset="0"/>
                </a:rPr>
                <a:t> </a:t>
              </a:r>
              <a:r>
                <a:rPr lang="en-US" altLang="x-none" sz="4800" dirty="0" err="1">
                  <a:solidFill>
                    <a:schemeClr val="tx1"/>
                  </a:solidFill>
                  <a:latin typeface="Dosis" charset="0"/>
                  <a:ea typeface="Dosis" charset="0"/>
                  <a:cs typeface="Dosis" charset="0"/>
                  <a:sym typeface="Poppins Medium" charset="0"/>
                </a:rPr>
                <a:t>mengelola</a:t>
              </a:r>
              <a:r>
                <a:rPr lang="en-US" altLang="x-none" sz="4800" dirty="0">
                  <a:solidFill>
                    <a:schemeClr val="tx1"/>
                  </a:solidFill>
                  <a:latin typeface="Dosis" charset="0"/>
                  <a:ea typeface="Dosis" charset="0"/>
                  <a:cs typeface="Dosis" charset="0"/>
                  <a:sym typeface="Poppins Medium" charset="0"/>
                </a:rPr>
                <a:t> dana Investor</a:t>
              </a:r>
              <a:endParaRPr lang="x-none" altLang="x-none" sz="4800" dirty="0">
                <a:solidFill>
                  <a:schemeClr val="tx1"/>
                </a:solidFill>
                <a:latin typeface="Dosis" charset="0"/>
                <a:ea typeface="Dosis" charset="0"/>
                <a:cs typeface="Dosis" charset="0"/>
                <a:sym typeface="Poppins Medium" charset="0"/>
              </a:endParaRPr>
            </a:p>
          </p:txBody>
        </p:sp>
      </p:grpSp>
      <p:grpSp>
        <p:nvGrpSpPr>
          <p:cNvPr id="21" name="Group 20"/>
          <p:cNvGrpSpPr/>
          <p:nvPr/>
        </p:nvGrpSpPr>
        <p:grpSpPr>
          <a:xfrm>
            <a:off x="7896225" y="2452279"/>
            <a:ext cx="8591550" cy="8588375"/>
            <a:chOff x="7896225" y="1674813"/>
            <a:chExt cx="8591550" cy="8588375"/>
          </a:xfrm>
        </p:grpSpPr>
        <p:sp>
          <p:nvSpPr>
            <p:cNvPr id="22" name="Oval 5"/>
            <p:cNvSpPr>
              <a:spLocks noChangeArrowheads="1"/>
            </p:cNvSpPr>
            <p:nvPr/>
          </p:nvSpPr>
          <p:spPr bwMode="auto">
            <a:xfrm>
              <a:off x="7896225" y="1674813"/>
              <a:ext cx="8591550" cy="8588375"/>
            </a:xfrm>
            <a:prstGeom prst="ellipse">
              <a:avLst/>
            </a:prstGeom>
            <a:solidFill>
              <a:schemeClr val="accent3">
                <a:lumMod val="20000"/>
                <a:lumOff val="80000"/>
              </a:schemeClr>
            </a:solidFill>
            <a:ln>
              <a:noFill/>
            </a:ln>
          </p:spPr>
          <p:txBody>
            <a:bodyPr lIns="38100" tIns="38100" rIns="38100" bIns="38100" anchor="ctr">
              <a:spAutoFit/>
            </a:bodyPr>
            <a:lstStyle/>
            <a:p>
              <a:pPr eaLnBrk="1"/>
              <a:endParaRPr lang="en-US" altLang="x-none" dirty="0"/>
            </a:p>
          </p:txBody>
        </p:sp>
        <p:sp>
          <p:nvSpPr>
            <p:cNvPr id="23" name="Shape"/>
            <p:cNvSpPr/>
            <p:nvPr/>
          </p:nvSpPr>
          <p:spPr>
            <a:xfrm>
              <a:off x="10942638" y="3186113"/>
              <a:ext cx="2498725" cy="3284537"/>
            </a:xfrm>
            <a:custGeom>
              <a:avLst/>
              <a:gdLst/>
              <a:ahLst/>
              <a:cxnLst>
                <a:cxn ang="0">
                  <a:pos x="wd2" y="hd2"/>
                </a:cxn>
                <a:cxn ang="5400000">
                  <a:pos x="wd2" y="hd2"/>
                </a:cxn>
                <a:cxn ang="10800000">
                  <a:pos x="wd2" y="hd2"/>
                </a:cxn>
                <a:cxn ang="16200000">
                  <a:pos x="wd2" y="hd2"/>
                </a:cxn>
              </a:cxnLst>
              <a:rect l="0" t="0" r="r" b="b"/>
              <a:pathLst>
                <a:path w="21494" h="21559" extrusionOk="0">
                  <a:moveTo>
                    <a:pt x="10741" y="0"/>
                  </a:moveTo>
                  <a:cubicBezTo>
                    <a:pt x="10602" y="0"/>
                    <a:pt x="10463" y="40"/>
                    <a:pt x="10356" y="121"/>
                  </a:cubicBezTo>
                  <a:cubicBezTo>
                    <a:pt x="10144" y="284"/>
                    <a:pt x="10144" y="547"/>
                    <a:pt x="10356" y="709"/>
                  </a:cubicBezTo>
                  <a:cubicBezTo>
                    <a:pt x="10569" y="871"/>
                    <a:pt x="10914" y="871"/>
                    <a:pt x="11126" y="709"/>
                  </a:cubicBezTo>
                  <a:cubicBezTo>
                    <a:pt x="11339" y="547"/>
                    <a:pt x="11339" y="284"/>
                    <a:pt x="11126" y="121"/>
                  </a:cubicBezTo>
                  <a:cubicBezTo>
                    <a:pt x="11020" y="40"/>
                    <a:pt x="10881" y="0"/>
                    <a:pt x="10741" y="0"/>
                  </a:cubicBezTo>
                  <a:close/>
                  <a:moveTo>
                    <a:pt x="5253" y="1005"/>
                  </a:moveTo>
                  <a:cubicBezTo>
                    <a:pt x="5113" y="1005"/>
                    <a:pt x="4974" y="1046"/>
                    <a:pt x="4868" y="1128"/>
                  </a:cubicBezTo>
                  <a:cubicBezTo>
                    <a:pt x="4655" y="1290"/>
                    <a:pt x="4655" y="1552"/>
                    <a:pt x="4868" y="1715"/>
                  </a:cubicBezTo>
                  <a:cubicBezTo>
                    <a:pt x="5080" y="1877"/>
                    <a:pt x="5425" y="1877"/>
                    <a:pt x="5638" y="1715"/>
                  </a:cubicBezTo>
                  <a:cubicBezTo>
                    <a:pt x="5850" y="1552"/>
                    <a:pt x="5850" y="1290"/>
                    <a:pt x="5638" y="1128"/>
                  </a:cubicBezTo>
                  <a:cubicBezTo>
                    <a:pt x="5531" y="1046"/>
                    <a:pt x="5392" y="1005"/>
                    <a:pt x="5253" y="1005"/>
                  </a:cubicBezTo>
                  <a:close/>
                  <a:moveTo>
                    <a:pt x="16608" y="1015"/>
                  </a:moveTo>
                  <a:cubicBezTo>
                    <a:pt x="16469" y="1015"/>
                    <a:pt x="16329" y="1056"/>
                    <a:pt x="16223" y="1137"/>
                  </a:cubicBezTo>
                  <a:cubicBezTo>
                    <a:pt x="16011" y="1299"/>
                    <a:pt x="16011" y="1562"/>
                    <a:pt x="16223" y="1724"/>
                  </a:cubicBezTo>
                  <a:cubicBezTo>
                    <a:pt x="16436" y="1886"/>
                    <a:pt x="16780" y="1886"/>
                    <a:pt x="16992" y="1724"/>
                  </a:cubicBezTo>
                  <a:cubicBezTo>
                    <a:pt x="17205" y="1562"/>
                    <a:pt x="17205" y="1299"/>
                    <a:pt x="16992" y="1137"/>
                  </a:cubicBezTo>
                  <a:cubicBezTo>
                    <a:pt x="16886" y="1056"/>
                    <a:pt x="16747" y="1015"/>
                    <a:pt x="16608" y="1015"/>
                  </a:cubicBezTo>
                  <a:close/>
                  <a:moveTo>
                    <a:pt x="10838" y="1758"/>
                  </a:moveTo>
                  <a:cubicBezTo>
                    <a:pt x="8356" y="1755"/>
                    <a:pt x="5902" y="2648"/>
                    <a:pt x="4273" y="4346"/>
                  </a:cubicBezTo>
                  <a:cubicBezTo>
                    <a:pt x="2854" y="5825"/>
                    <a:pt x="2425" y="7672"/>
                    <a:pt x="3015" y="9417"/>
                  </a:cubicBezTo>
                  <a:cubicBezTo>
                    <a:pt x="3207" y="9985"/>
                    <a:pt x="3509" y="10534"/>
                    <a:pt x="3929" y="11043"/>
                  </a:cubicBezTo>
                  <a:cubicBezTo>
                    <a:pt x="4141" y="11300"/>
                    <a:pt x="4382" y="11545"/>
                    <a:pt x="4648" y="11777"/>
                  </a:cubicBezTo>
                  <a:cubicBezTo>
                    <a:pt x="4925" y="12019"/>
                    <a:pt x="5228" y="12247"/>
                    <a:pt x="5510" y="12487"/>
                  </a:cubicBezTo>
                  <a:cubicBezTo>
                    <a:pt x="5801" y="12735"/>
                    <a:pt x="6071" y="12998"/>
                    <a:pt x="6262" y="13297"/>
                  </a:cubicBezTo>
                  <a:cubicBezTo>
                    <a:pt x="6456" y="13601"/>
                    <a:pt x="6563" y="13932"/>
                    <a:pt x="6575" y="14270"/>
                  </a:cubicBezTo>
                  <a:lnTo>
                    <a:pt x="6575" y="15393"/>
                  </a:lnTo>
                  <a:cubicBezTo>
                    <a:pt x="6578" y="15680"/>
                    <a:pt x="6695" y="15958"/>
                    <a:pt x="6912" y="16192"/>
                  </a:cubicBezTo>
                  <a:cubicBezTo>
                    <a:pt x="7059" y="16352"/>
                    <a:pt x="7247" y="16482"/>
                    <a:pt x="7459" y="16582"/>
                  </a:cubicBezTo>
                  <a:lnTo>
                    <a:pt x="7459" y="17908"/>
                  </a:lnTo>
                  <a:cubicBezTo>
                    <a:pt x="7459" y="18512"/>
                    <a:pt x="7458" y="18815"/>
                    <a:pt x="7591" y="19135"/>
                  </a:cubicBezTo>
                  <a:cubicBezTo>
                    <a:pt x="7758" y="19487"/>
                    <a:pt x="8121" y="19763"/>
                    <a:pt x="8581" y="19891"/>
                  </a:cubicBezTo>
                  <a:cubicBezTo>
                    <a:pt x="9001" y="19993"/>
                    <a:pt x="9397" y="19992"/>
                    <a:pt x="10176" y="19992"/>
                  </a:cubicBezTo>
                  <a:lnTo>
                    <a:pt x="11467" y="19992"/>
                  </a:lnTo>
                  <a:cubicBezTo>
                    <a:pt x="12259" y="19992"/>
                    <a:pt x="12655" y="19993"/>
                    <a:pt x="13075" y="19891"/>
                  </a:cubicBezTo>
                  <a:cubicBezTo>
                    <a:pt x="13535" y="19763"/>
                    <a:pt x="13897" y="19487"/>
                    <a:pt x="14064" y="19135"/>
                  </a:cubicBezTo>
                  <a:cubicBezTo>
                    <a:pt x="14197" y="18815"/>
                    <a:pt x="14197" y="18513"/>
                    <a:pt x="14197" y="17918"/>
                  </a:cubicBezTo>
                  <a:lnTo>
                    <a:pt x="14197" y="16579"/>
                  </a:lnTo>
                  <a:cubicBezTo>
                    <a:pt x="14407" y="16479"/>
                    <a:pt x="14593" y="16350"/>
                    <a:pt x="14739" y="16192"/>
                  </a:cubicBezTo>
                  <a:cubicBezTo>
                    <a:pt x="14955" y="15958"/>
                    <a:pt x="15072" y="15680"/>
                    <a:pt x="15075" y="15393"/>
                  </a:cubicBezTo>
                  <a:lnTo>
                    <a:pt x="15075" y="14270"/>
                  </a:lnTo>
                  <a:cubicBezTo>
                    <a:pt x="15087" y="13932"/>
                    <a:pt x="15194" y="13601"/>
                    <a:pt x="15389" y="13297"/>
                  </a:cubicBezTo>
                  <a:cubicBezTo>
                    <a:pt x="15580" y="12998"/>
                    <a:pt x="15850" y="12735"/>
                    <a:pt x="16140" y="12487"/>
                  </a:cubicBezTo>
                  <a:cubicBezTo>
                    <a:pt x="16423" y="12247"/>
                    <a:pt x="16725" y="12019"/>
                    <a:pt x="17003" y="11777"/>
                  </a:cubicBezTo>
                  <a:cubicBezTo>
                    <a:pt x="17268" y="11545"/>
                    <a:pt x="17509" y="11300"/>
                    <a:pt x="17721" y="11043"/>
                  </a:cubicBezTo>
                  <a:cubicBezTo>
                    <a:pt x="18142" y="10534"/>
                    <a:pt x="18442" y="9985"/>
                    <a:pt x="18634" y="9417"/>
                  </a:cubicBezTo>
                  <a:cubicBezTo>
                    <a:pt x="19224" y="7672"/>
                    <a:pt x="18796" y="5825"/>
                    <a:pt x="17377" y="4346"/>
                  </a:cubicBezTo>
                  <a:cubicBezTo>
                    <a:pt x="15754" y="2654"/>
                    <a:pt x="13312" y="1761"/>
                    <a:pt x="10838" y="1758"/>
                  </a:cubicBezTo>
                  <a:close/>
                  <a:moveTo>
                    <a:pt x="10825" y="2600"/>
                  </a:moveTo>
                  <a:cubicBezTo>
                    <a:pt x="11905" y="2600"/>
                    <a:pt x="12985" y="2789"/>
                    <a:pt x="13967" y="3169"/>
                  </a:cubicBezTo>
                  <a:cubicBezTo>
                    <a:pt x="14959" y="3552"/>
                    <a:pt x="15821" y="4119"/>
                    <a:pt x="16478" y="4825"/>
                  </a:cubicBezTo>
                  <a:cubicBezTo>
                    <a:pt x="17536" y="5963"/>
                    <a:pt x="17977" y="7277"/>
                    <a:pt x="17726" y="8618"/>
                  </a:cubicBezTo>
                  <a:cubicBezTo>
                    <a:pt x="17604" y="9269"/>
                    <a:pt x="17318" y="9905"/>
                    <a:pt x="16875" y="10499"/>
                  </a:cubicBezTo>
                  <a:cubicBezTo>
                    <a:pt x="16667" y="10778"/>
                    <a:pt x="16425" y="11045"/>
                    <a:pt x="16149" y="11294"/>
                  </a:cubicBezTo>
                  <a:cubicBezTo>
                    <a:pt x="15866" y="11550"/>
                    <a:pt x="15548" y="11785"/>
                    <a:pt x="15258" y="12035"/>
                  </a:cubicBezTo>
                  <a:cubicBezTo>
                    <a:pt x="14914" y="12331"/>
                    <a:pt x="14612" y="12655"/>
                    <a:pt x="14394" y="13013"/>
                  </a:cubicBezTo>
                  <a:cubicBezTo>
                    <a:pt x="14166" y="13388"/>
                    <a:pt x="14037" y="13792"/>
                    <a:pt x="14013" y="14205"/>
                  </a:cubicBezTo>
                  <a:lnTo>
                    <a:pt x="14013" y="15262"/>
                  </a:lnTo>
                  <a:cubicBezTo>
                    <a:pt x="14024" y="15419"/>
                    <a:pt x="13962" y="15575"/>
                    <a:pt x="13837" y="15700"/>
                  </a:cubicBezTo>
                  <a:cubicBezTo>
                    <a:pt x="13687" y="15852"/>
                    <a:pt x="13461" y="15947"/>
                    <a:pt x="13213" y="15964"/>
                  </a:cubicBezTo>
                  <a:lnTo>
                    <a:pt x="11499" y="15964"/>
                  </a:lnTo>
                  <a:lnTo>
                    <a:pt x="11352" y="15964"/>
                  </a:lnTo>
                  <a:lnTo>
                    <a:pt x="11352" y="14591"/>
                  </a:lnTo>
                  <a:cubicBezTo>
                    <a:pt x="11352" y="14370"/>
                    <a:pt x="11117" y="14191"/>
                    <a:pt x="10828" y="14191"/>
                  </a:cubicBezTo>
                  <a:cubicBezTo>
                    <a:pt x="10539" y="14191"/>
                    <a:pt x="10304" y="14370"/>
                    <a:pt x="10304" y="14591"/>
                  </a:cubicBezTo>
                  <a:lnTo>
                    <a:pt x="10304" y="15964"/>
                  </a:lnTo>
                  <a:lnTo>
                    <a:pt x="10151" y="15964"/>
                  </a:lnTo>
                  <a:lnTo>
                    <a:pt x="8437" y="15964"/>
                  </a:lnTo>
                  <a:cubicBezTo>
                    <a:pt x="8190" y="15947"/>
                    <a:pt x="7963" y="15852"/>
                    <a:pt x="7813" y="15700"/>
                  </a:cubicBezTo>
                  <a:cubicBezTo>
                    <a:pt x="7688" y="15575"/>
                    <a:pt x="7626" y="15419"/>
                    <a:pt x="7638" y="15262"/>
                  </a:cubicBezTo>
                  <a:lnTo>
                    <a:pt x="7638" y="14205"/>
                  </a:lnTo>
                  <a:cubicBezTo>
                    <a:pt x="7613" y="13792"/>
                    <a:pt x="7485" y="13388"/>
                    <a:pt x="7257" y="13013"/>
                  </a:cubicBezTo>
                  <a:cubicBezTo>
                    <a:pt x="7038" y="12655"/>
                    <a:pt x="6736" y="12331"/>
                    <a:pt x="6392" y="12035"/>
                  </a:cubicBezTo>
                  <a:cubicBezTo>
                    <a:pt x="6102" y="11785"/>
                    <a:pt x="5785" y="11550"/>
                    <a:pt x="5501" y="11294"/>
                  </a:cubicBezTo>
                  <a:cubicBezTo>
                    <a:pt x="5225" y="11045"/>
                    <a:pt x="4983" y="10778"/>
                    <a:pt x="4775" y="10499"/>
                  </a:cubicBezTo>
                  <a:cubicBezTo>
                    <a:pt x="4332" y="9905"/>
                    <a:pt x="4046" y="9269"/>
                    <a:pt x="3924" y="8618"/>
                  </a:cubicBezTo>
                  <a:cubicBezTo>
                    <a:pt x="3673" y="7277"/>
                    <a:pt x="4115" y="5963"/>
                    <a:pt x="5173" y="4825"/>
                  </a:cubicBezTo>
                  <a:cubicBezTo>
                    <a:pt x="5829" y="4119"/>
                    <a:pt x="6692" y="3552"/>
                    <a:pt x="7683" y="3169"/>
                  </a:cubicBezTo>
                  <a:cubicBezTo>
                    <a:pt x="8665" y="2789"/>
                    <a:pt x="9745" y="2600"/>
                    <a:pt x="10825" y="2600"/>
                  </a:cubicBezTo>
                  <a:close/>
                  <a:moveTo>
                    <a:pt x="19670" y="3631"/>
                  </a:moveTo>
                  <a:cubicBezTo>
                    <a:pt x="19531" y="3631"/>
                    <a:pt x="19391" y="3672"/>
                    <a:pt x="19285" y="3753"/>
                  </a:cubicBezTo>
                  <a:cubicBezTo>
                    <a:pt x="19072" y="3915"/>
                    <a:pt x="19072" y="4178"/>
                    <a:pt x="19285" y="4341"/>
                  </a:cubicBezTo>
                  <a:cubicBezTo>
                    <a:pt x="19497" y="4503"/>
                    <a:pt x="19841" y="4503"/>
                    <a:pt x="20054" y="4341"/>
                  </a:cubicBezTo>
                  <a:cubicBezTo>
                    <a:pt x="20266" y="4178"/>
                    <a:pt x="20266" y="3915"/>
                    <a:pt x="20054" y="3753"/>
                  </a:cubicBezTo>
                  <a:cubicBezTo>
                    <a:pt x="19948" y="3672"/>
                    <a:pt x="19809" y="3631"/>
                    <a:pt x="19670" y="3631"/>
                  </a:cubicBezTo>
                  <a:close/>
                  <a:moveTo>
                    <a:pt x="1972" y="3641"/>
                  </a:moveTo>
                  <a:cubicBezTo>
                    <a:pt x="1833" y="3641"/>
                    <a:pt x="1693" y="3681"/>
                    <a:pt x="1587" y="3762"/>
                  </a:cubicBezTo>
                  <a:cubicBezTo>
                    <a:pt x="1374" y="3925"/>
                    <a:pt x="1374" y="4187"/>
                    <a:pt x="1587" y="4349"/>
                  </a:cubicBezTo>
                  <a:cubicBezTo>
                    <a:pt x="1799" y="4512"/>
                    <a:pt x="2143" y="4512"/>
                    <a:pt x="2356" y="4349"/>
                  </a:cubicBezTo>
                  <a:cubicBezTo>
                    <a:pt x="2568" y="4187"/>
                    <a:pt x="2568" y="3925"/>
                    <a:pt x="2356" y="3762"/>
                  </a:cubicBezTo>
                  <a:cubicBezTo>
                    <a:pt x="2250" y="3681"/>
                    <a:pt x="2111" y="3641"/>
                    <a:pt x="1972" y="3641"/>
                  </a:cubicBezTo>
                  <a:close/>
                  <a:moveTo>
                    <a:pt x="10828" y="3757"/>
                  </a:moveTo>
                  <a:cubicBezTo>
                    <a:pt x="9452" y="3757"/>
                    <a:pt x="8077" y="4158"/>
                    <a:pt x="7028" y="4959"/>
                  </a:cubicBezTo>
                  <a:cubicBezTo>
                    <a:pt x="5961" y="5773"/>
                    <a:pt x="5439" y="6844"/>
                    <a:pt x="5457" y="7911"/>
                  </a:cubicBezTo>
                  <a:cubicBezTo>
                    <a:pt x="5469" y="8140"/>
                    <a:pt x="5718" y="8319"/>
                    <a:pt x="6018" y="8316"/>
                  </a:cubicBezTo>
                  <a:cubicBezTo>
                    <a:pt x="6311" y="8313"/>
                    <a:pt x="6550" y="8135"/>
                    <a:pt x="6562" y="7911"/>
                  </a:cubicBezTo>
                  <a:cubicBezTo>
                    <a:pt x="6545" y="7060"/>
                    <a:pt x="6959" y="6205"/>
                    <a:pt x="7809" y="5556"/>
                  </a:cubicBezTo>
                  <a:cubicBezTo>
                    <a:pt x="8643" y="4920"/>
                    <a:pt x="9736" y="4602"/>
                    <a:pt x="10828" y="4602"/>
                  </a:cubicBezTo>
                  <a:cubicBezTo>
                    <a:pt x="11920" y="4602"/>
                    <a:pt x="13013" y="4920"/>
                    <a:pt x="13847" y="5556"/>
                  </a:cubicBezTo>
                  <a:cubicBezTo>
                    <a:pt x="14697" y="6205"/>
                    <a:pt x="15111" y="7060"/>
                    <a:pt x="15094" y="7911"/>
                  </a:cubicBezTo>
                  <a:cubicBezTo>
                    <a:pt x="15081" y="8154"/>
                    <a:pt x="15338" y="8355"/>
                    <a:pt x="15656" y="8351"/>
                  </a:cubicBezTo>
                  <a:cubicBezTo>
                    <a:pt x="15968" y="8348"/>
                    <a:pt x="16213" y="8148"/>
                    <a:pt x="16199" y="7911"/>
                  </a:cubicBezTo>
                  <a:cubicBezTo>
                    <a:pt x="16216" y="6844"/>
                    <a:pt x="15694" y="5773"/>
                    <a:pt x="14628" y="4959"/>
                  </a:cubicBezTo>
                  <a:cubicBezTo>
                    <a:pt x="13579" y="4158"/>
                    <a:pt x="12203" y="3757"/>
                    <a:pt x="10828" y="3757"/>
                  </a:cubicBezTo>
                  <a:close/>
                  <a:moveTo>
                    <a:pt x="10741" y="6359"/>
                  </a:moveTo>
                  <a:cubicBezTo>
                    <a:pt x="10238" y="6359"/>
                    <a:pt x="9734" y="6505"/>
                    <a:pt x="9350" y="6799"/>
                  </a:cubicBezTo>
                  <a:cubicBezTo>
                    <a:pt x="8602" y="7370"/>
                    <a:pt x="8584" y="8286"/>
                    <a:pt x="9294" y="8875"/>
                  </a:cubicBezTo>
                  <a:cubicBezTo>
                    <a:pt x="9098" y="8936"/>
                    <a:pt x="8910" y="9010"/>
                    <a:pt x="8731" y="9099"/>
                  </a:cubicBezTo>
                  <a:cubicBezTo>
                    <a:pt x="8018" y="9454"/>
                    <a:pt x="7509" y="10003"/>
                    <a:pt x="7305" y="10635"/>
                  </a:cubicBezTo>
                  <a:cubicBezTo>
                    <a:pt x="7280" y="10717"/>
                    <a:pt x="7282" y="10803"/>
                    <a:pt x="7312" y="10885"/>
                  </a:cubicBezTo>
                  <a:cubicBezTo>
                    <a:pt x="7342" y="10969"/>
                    <a:pt x="7400" y="11045"/>
                    <a:pt x="7480" y="11107"/>
                  </a:cubicBezTo>
                  <a:cubicBezTo>
                    <a:pt x="8424" y="11687"/>
                    <a:pt x="9597" y="12004"/>
                    <a:pt x="10808" y="12005"/>
                  </a:cubicBezTo>
                  <a:cubicBezTo>
                    <a:pt x="12024" y="12006"/>
                    <a:pt x="13204" y="11689"/>
                    <a:pt x="14151" y="11107"/>
                  </a:cubicBezTo>
                  <a:cubicBezTo>
                    <a:pt x="14242" y="11058"/>
                    <a:pt x="14312" y="10991"/>
                    <a:pt x="14353" y="10912"/>
                  </a:cubicBezTo>
                  <a:cubicBezTo>
                    <a:pt x="14396" y="10828"/>
                    <a:pt x="14405" y="10736"/>
                    <a:pt x="14378" y="10649"/>
                  </a:cubicBezTo>
                  <a:cubicBezTo>
                    <a:pt x="14195" y="10083"/>
                    <a:pt x="13768" y="9581"/>
                    <a:pt x="13164" y="9225"/>
                  </a:cubicBezTo>
                  <a:cubicBezTo>
                    <a:pt x="12881" y="9057"/>
                    <a:pt x="12565" y="8929"/>
                    <a:pt x="12233" y="8838"/>
                  </a:cubicBezTo>
                  <a:cubicBezTo>
                    <a:pt x="12898" y="8248"/>
                    <a:pt x="12865" y="7358"/>
                    <a:pt x="12133" y="6799"/>
                  </a:cubicBezTo>
                  <a:cubicBezTo>
                    <a:pt x="11748" y="6505"/>
                    <a:pt x="11245" y="6359"/>
                    <a:pt x="10741" y="6359"/>
                  </a:cubicBezTo>
                  <a:close/>
                  <a:moveTo>
                    <a:pt x="10741" y="7175"/>
                  </a:moveTo>
                  <a:cubicBezTo>
                    <a:pt x="10971" y="7175"/>
                    <a:pt x="11201" y="7242"/>
                    <a:pt x="11376" y="7376"/>
                  </a:cubicBezTo>
                  <a:cubicBezTo>
                    <a:pt x="11727" y="7643"/>
                    <a:pt x="11727" y="8078"/>
                    <a:pt x="11376" y="8345"/>
                  </a:cubicBezTo>
                  <a:cubicBezTo>
                    <a:pt x="11025" y="8613"/>
                    <a:pt x="10457" y="8613"/>
                    <a:pt x="10107" y="8345"/>
                  </a:cubicBezTo>
                  <a:cubicBezTo>
                    <a:pt x="9756" y="8078"/>
                    <a:pt x="9756" y="7643"/>
                    <a:pt x="10107" y="7376"/>
                  </a:cubicBezTo>
                  <a:cubicBezTo>
                    <a:pt x="10282" y="7242"/>
                    <a:pt x="10511" y="7175"/>
                    <a:pt x="10741" y="7175"/>
                  </a:cubicBezTo>
                  <a:close/>
                  <a:moveTo>
                    <a:pt x="20951" y="7496"/>
                  </a:moveTo>
                  <a:cubicBezTo>
                    <a:pt x="20811" y="7496"/>
                    <a:pt x="20672" y="7536"/>
                    <a:pt x="20566" y="7617"/>
                  </a:cubicBezTo>
                  <a:cubicBezTo>
                    <a:pt x="20353" y="7779"/>
                    <a:pt x="20353" y="8043"/>
                    <a:pt x="20566" y="8205"/>
                  </a:cubicBezTo>
                  <a:cubicBezTo>
                    <a:pt x="20778" y="8367"/>
                    <a:pt x="21122" y="8367"/>
                    <a:pt x="21335" y="8205"/>
                  </a:cubicBezTo>
                  <a:cubicBezTo>
                    <a:pt x="21547" y="8043"/>
                    <a:pt x="21547" y="7779"/>
                    <a:pt x="21335" y="7617"/>
                  </a:cubicBezTo>
                  <a:cubicBezTo>
                    <a:pt x="21228" y="7536"/>
                    <a:pt x="21090" y="7496"/>
                    <a:pt x="20951" y="7496"/>
                  </a:cubicBezTo>
                  <a:close/>
                  <a:moveTo>
                    <a:pt x="544" y="7505"/>
                  </a:moveTo>
                  <a:cubicBezTo>
                    <a:pt x="405" y="7505"/>
                    <a:pt x="266" y="7545"/>
                    <a:pt x="159" y="7627"/>
                  </a:cubicBezTo>
                  <a:cubicBezTo>
                    <a:pt x="-53" y="7789"/>
                    <a:pt x="-53" y="8051"/>
                    <a:pt x="159" y="8214"/>
                  </a:cubicBezTo>
                  <a:cubicBezTo>
                    <a:pt x="372" y="8376"/>
                    <a:pt x="717" y="8376"/>
                    <a:pt x="929" y="8214"/>
                  </a:cubicBezTo>
                  <a:cubicBezTo>
                    <a:pt x="1142" y="8051"/>
                    <a:pt x="1142" y="7789"/>
                    <a:pt x="929" y="7627"/>
                  </a:cubicBezTo>
                  <a:cubicBezTo>
                    <a:pt x="823" y="7545"/>
                    <a:pt x="684" y="7505"/>
                    <a:pt x="544" y="7505"/>
                  </a:cubicBezTo>
                  <a:close/>
                  <a:moveTo>
                    <a:pt x="10848" y="9415"/>
                  </a:moveTo>
                  <a:cubicBezTo>
                    <a:pt x="11874" y="9421"/>
                    <a:pt x="12796" y="9893"/>
                    <a:pt x="13195" y="10614"/>
                  </a:cubicBezTo>
                  <a:cubicBezTo>
                    <a:pt x="12498" y="10966"/>
                    <a:pt x="11683" y="11154"/>
                    <a:pt x="10848" y="11158"/>
                  </a:cubicBezTo>
                  <a:cubicBezTo>
                    <a:pt x="9998" y="11161"/>
                    <a:pt x="9166" y="10972"/>
                    <a:pt x="8457" y="10614"/>
                  </a:cubicBezTo>
                  <a:cubicBezTo>
                    <a:pt x="8863" y="9882"/>
                    <a:pt x="9807" y="9409"/>
                    <a:pt x="10848" y="9415"/>
                  </a:cubicBezTo>
                  <a:close/>
                  <a:moveTo>
                    <a:pt x="10828" y="12686"/>
                  </a:moveTo>
                  <a:cubicBezTo>
                    <a:pt x="10539" y="12686"/>
                    <a:pt x="10304" y="12865"/>
                    <a:pt x="10304" y="13086"/>
                  </a:cubicBezTo>
                  <a:lnTo>
                    <a:pt x="10304" y="13117"/>
                  </a:lnTo>
                  <a:cubicBezTo>
                    <a:pt x="10304" y="13337"/>
                    <a:pt x="10539" y="13517"/>
                    <a:pt x="10828" y="13517"/>
                  </a:cubicBezTo>
                  <a:cubicBezTo>
                    <a:pt x="11117" y="13517"/>
                    <a:pt x="11352" y="13337"/>
                    <a:pt x="11352" y="13117"/>
                  </a:cubicBezTo>
                  <a:lnTo>
                    <a:pt x="11352" y="13086"/>
                  </a:lnTo>
                  <a:cubicBezTo>
                    <a:pt x="11352" y="12865"/>
                    <a:pt x="11117" y="12686"/>
                    <a:pt x="10828" y="12686"/>
                  </a:cubicBezTo>
                  <a:close/>
                  <a:moveTo>
                    <a:pt x="8525" y="16799"/>
                  </a:moveTo>
                  <a:lnTo>
                    <a:pt x="10136" y="16799"/>
                  </a:lnTo>
                  <a:lnTo>
                    <a:pt x="11514" y="16799"/>
                  </a:lnTo>
                  <a:lnTo>
                    <a:pt x="13130" y="16799"/>
                  </a:lnTo>
                  <a:lnTo>
                    <a:pt x="13130" y="18311"/>
                  </a:lnTo>
                  <a:cubicBezTo>
                    <a:pt x="13130" y="18559"/>
                    <a:pt x="13131" y="18686"/>
                    <a:pt x="13075" y="18820"/>
                  </a:cubicBezTo>
                  <a:cubicBezTo>
                    <a:pt x="13005" y="18967"/>
                    <a:pt x="12854" y="19082"/>
                    <a:pt x="12661" y="19135"/>
                  </a:cubicBezTo>
                  <a:cubicBezTo>
                    <a:pt x="12486" y="19178"/>
                    <a:pt x="12320" y="19178"/>
                    <a:pt x="11990" y="19178"/>
                  </a:cubicBezTo>
                  <a:lnTo>
                    <a:pt x="9662" y="19178"/>
                  </a:lnTo>
                  <a:cubicBezTo>
                    <a:pt x="9336" y="19178"/>
                    <a:pt x="9170" y="19178"/>
                    <a:pt x="8995" y="19135"/>
                  </a:cubicBezTo>
                  <a:cubicBezTo>
                    <a:pt x="8802" y="19082"/>
                    <a:pt x="8651" y="18967"/>
                    <a:pt x="8581" y="18820"/>
                  </a:cubicBezTo>
                  <a:cubicBezTo>
                    <a:pt x="8525" y="18686"/>
                    <a:pt x="8525" y="18559"/>
                    <a:pt x="8525" y="18307"/>
                  </a:cubicBezTo>
                  <a:lnTo>
                    <a:pt x="8525" y="16799"/>
                  </a:lnTo>
                  <a:close/>
                  <a:moveTo>
                    <a:pt x="10807" y="20729"/>
                  </a:moveTo>
                  <a:cubicBezTo>
                    <a:pt x="10668" y="20729"/>
                    <a:pt x="10528" y="20770"/>
                    <a:pt x="10422" y="20851"/>
                  </a:cubicBezTo>
                  <a:cubicBezTo>
                    <a:pt x="10210" y="21013"/>
                    <a:pt x="10210" y="21276"/>
                    <a:pt x="10422" y="21438"/>
                  </a:cubicBezTo>
                  <a:cubicBezTo>
                    <a:pt x="10635" y="21600"/>
                    <a:pt x="10980" y="21600"/>
                    <a:pt x="11192" y="21438"/>
                  </a:cubicBezTo>
                  <a:cubicBezTo>
                    <a:pt x="11404" y="21276"/>
                    <a:pt x="11404" y="21013"/>
                    <a:pt x="11192" y="20851"/>
                  </a:cubicBezTo>
                  <a:cubicBezTo>
                    <a:pt x="11086" y="20770"/>
                    <a:pt x="10946" y="20729"/>
                    <a:pt x="10807" y="20729"/>
                  </a:cubicBezTo>
                  <a:close/>
                </a:path>
              </a:pathLst>
            </a:custGeom>
            <a:solidFill>
              <a:schemeClr val="accent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27" name="Text Box 3"/>
            <p:cNvSpPr txBox="1">
              <a:spLocks/>
            </p:cNvSpPr>
            <p:nvPr/>
          </p:nvSpPr>
          <p:spPr bwMode="auto">
            <a:xfrm>
              <a:off x="8878888" y="7194550"/>
              <a:ext cx="6626225" cy="162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en-US" altLang="x-none" sz="6000" dirty="0" err="1" smtClean="0">
                  <a:solidFill>
                    <a:schemeClr val="bg1">
                      <a:lumMod val="60000"/>
                      <a:lumOff val="40000"/>
                    </a:schemeClr>
                  </a:solidFill>
                  <a:latin typeface="Dosis" charset="0"/>
                  <a:ea typeface="Dosis" charset="0"/>
                  <a:cs typeface="Dosis" charset="0"/>
                  <a:sym typeface="Poppins Medium" charset="0"/>
                </a:rPr>
                <a:t>U</a:t>
              </a:r>
              <a:r>
                <a:rPr lang="en-US" altLang="x-none" sz="6000" dirty="0" err="1" smtClean="0">
                  <a:solidFill>
                    <a:schemeClr val="bg2"/>
                  </a:solidFill>
                  <a:latin typeface="Dosis" charset="0"/>
                  <a:ea typeface="Dosis" charset="0"/>
                  <a:cs typeface="Dosis" charset="0"/>
                  <a:sym typeface="Poppins Medium" charset="0"/>
                </a:rPr>
                <a:t>nsur-</a:t>
              </a:r>
              <a:r>
                <a:rPr lang="en-US" altLang="x-none" sz="6000" dirty="0" err="1" smtClean="0">
                  <a:solidFill>
                    <a:schemeClr val="bg1">
                      <a:lumMod val="60000"/>
                      <a:lumOff val="40000"/>
                    </a:schemeClr>
                  </a:solidFill>
                  <a:latin typeface="Dosis" charset="0"/>
                  <a:ea typeface="Dosis" charset="0"/>
                  <a:cs typeface="Dosis" charset="0"/>
                  <a:sym typeface="Poppins Medium" charset="0"/>
                </a:rPr>
                <a:t>U</a:t>
              </a:r>
              <a:r>
                <a:rPr lang="en-US" altLang="x-none" sz="6000" dirty="0" err="1" smtClean="0">
                  <a:solidFill>
                    <a:schemeClr val="bg2"/>
                  </a:solidFill>
                  <a:latin typeface="Dosis" charset="0"/>
                  <a:ea typeface="Dosis" charset="0"/>
                  <a:cs typeface="Dosis" charset="0"/>
                  <a:sym typeface="Poppins Medium" charset="0"/>
                </a:rPr>
                <a:t>nsur</a:t>
              </a:r>
              <a:r>
                <a:rPr lang="en-US" altLang="x-none" sz="6000" dirty="0" smtClean="0">
                  <a:solidFill>
                    <a:schemeClr val="bg2"/>
                  </a:solidFill>
                  <a:latin typeface="Dosis" charset="0"/>
                  <a:ea typeface="Dosis" charset="0"/>
                  <a:cs typeface="Dosis" charset="0"/>
                  <a:sym typeface="Poppins Medium" charset="0"/>
                </a:rPr>
                <a:t> </a:t>
              </a:r>
              <a:r>
                <a:rPr lang="en-US" altLang="x-none" sz="6000" dirty="0" err="1" smtClean="0">
                  <a:solidFill>
                    <a:schemeClr val="bg1">
                      <a:lumMod val="60000"/>
                      <a:lumOff val="40000"/>
                    </a:schemeClr>
                  </a:solidFill>
                  <a:latin typeface="Dosis" charset="0"/>
                  <a:ea typeface="Dosis" charset="0"/>
                  <a:cs typeface="Dosis" charset="0"/>
                  <a:sym typeface="Poppins Medium" charset="0"/>
                </a:rPr>
                <a:t>R</a:t>
              </a:r>
              <a:r>
                <a:rPr lang="en-US" altLang="x-none" sz="6000" dirty="0" err="1" smtClean="0">
                  <a:solidFill>
                    <a:schemeClr val="bg2"/>
                  </a:solidFill>
                  <a:latin typeface="Dosis" charset="0"/>
                  <a:ea typeface="Dosis" charset="0"/>
                  <a:cs typeface="Dosis" charset="0"/>
                  <a:sym typeface="Poppins Medium" charset="0"/>
                </a:rPr>
                <a:t>eksadana</a:t>
              </a:r>
              <a:endParaRPr lang="x-none" altLang="x-none" sz="6000" dirty="0">
                <a:solidFill>
                  <a:schemeClr val="bg2"/>
                </a:solidFill>
                <a:latin typeface="Dosis" charset="0"/>
                <a:ea typeface="Dosis" charset="0"/>
                <a:cs typeface="Dosis" charset="0"/>
                <a:sym typeface="Poppins Medium"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 calcmode="lin" valueType="num">
                                      <p:cBhvr>
                                        <p:cTn id="9" dur="500" fill="hold"/>
                                        <p:tgtEl>
                                          <p:spTgt spid="21"/>
                                        </p:tgtEl>
                                        <p:attrNameLst>
                                          <p:attrName>style.rotation</p:attrName>
                                        </p:attrNameLst>
                                      </p:cBhvr>
                                      <p:tavLst>
                                        <p:tav tm="0">
                                          <p:val>
                                            <p:fltVal val="360"/>
                                          </p:val>
                                        </p:tav>
                                        <p:tav tm="100000">
                                          <p:val>
                                            <p:fltVal val="0"/>
                                          </p:val>
                                        </p:tav>
                                      </p:tavLst>
                                    </p:anim>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F7AFA331-4850-2E47-B721-C63A86788853}" type="slidenum">
              <a:rPr lang="x-none" altLang="x-none" smtClean="0">
                <a:solidFill>
                  <a:srgbClr val="9B9A9C"/>
                </a:solidFill>
                <a:latin typeface="Dosis" charset="0"/>
                <a:ea typeface="Dosis" charset="0"/>
                <a:cs typeface="Dosis" charset="0"/>
              </a:rPr>
              <a:pPr algn="ctr" eaLnBrk="1">
                <a:defRPr/>
              </a:pPr>
              <a:t>6</a:t>
            </a:fld>
            <a:endParaRPr lang="x-none" altLang="x-none" smtClean="0">
              <a:solidFill>
                <a:srgbClr val="9B9A9C"/>
              </a:solidFill>
              <a:latin typeface="Dosis" charset="0"/>
              <a:ea typeface="Dosis" charset="0"/>
              <a:cs typeface="Dosis" charset="0"/>
            </a:endParaRPr>
          </a:p>
        </p:txBody>
      </p:sp>
      <p:sp>
        <p:nvSpPr>
          <p:cNvPr id="9" name="Rectangle 8"/>
          <p:cNvSpPr/>
          <p:nvPr/>
        </p:nvSpPr>
        <p:spPr bwMode="auto">
          <a:xfrm>
            <a:off x="2265543" y="1025356"/>
            <a:ext cx="9953298" cy="10556736"/>
          </a:xfrm>
          <a:prstGeom prst="rect">
            <a:avLst/>
          </a:prstGeom>
        </p:spPr>
        <p:txBody>
          <a:bodyPr lIns="91440" tIns="45720" rIns="91440" bIns="45720">
            <a:spAutoFit/>
          </a:bodyPr>
          <a:lstStyle/>
          <a:p>
            <a:r>
              <a:rPr lang="en-US" sz="4000" b="1" dirty="0" err="1">
                <a:solidFill>
                  <a:schemeClr val="accent1"/>
                </a:solidFill>
              </a:rPr>
              <a:t>Manajer</a:t>
            </a:r>
            <a:r>
              <a:rPr lang="en-US" sz="4000" b="1" dirty="0">
                <a:solidFill>
                  <a:schemeClr val="accent1"/>
                </a:solidFill>
              </a:rPr>
              <a:t> </a:t>
            </a:r>
            <a:r>
              <a:rPr lang="en-US" sz="4000" b="1" dirty="0" err="1">
                <a:solidFill>
                  <a:schemeClr val="accent1"/>
                </a:solidFill>
              </a:rPr>
              <a:t>Investasi</a:t>
            </a:r>
            <a:endParaRPr lang="en-US" sz="4000" b="1" dirty="0">
              <a:solidFill>
                <a:schemeClr val="accent1"/>
              </a:solidFill>
            </a:endParaRPr>
          </a:p>
          <a:p>
            <a:r>
              <a:rPr lang="en-US" sz="4000" dirty="0" err="1"/>
              <a:t>Seseorang</a:t>
            </a:r>
            <a:r>
              <a:rPr lang="en-US" sz="4000" dirty="0"/>
              <a:t> </a:t>
            </a:r>
            <a:r>
              <a:rPr lang="en-US" sz="4000" dirty="0" err="1"/>
              <a:t>atau</a:t>
            </a:r>
            <a:r>
              <a:rPr lang="en-US" sz="4000" dirty="0"/>
              <a:t> </a:t>
            </a:r>
            <a:r>
              <a:rPr lang="en-US" sz="4000" dirty="0" err="1"/>
              <a:t>suatu</a:t>
            </a:r>
            <a:r>
              <a:rPr lang="en-US" sz="4000" dirty="0"/>
              <a:t> </a:t>
            </a:r>
            <a:r>
              <a:rPr lang="en-US" sz="4000" dirty="0" err="1"/>
              <a:t>pihak</a:t>
            </a:r>
            <a:r>
              <a:rPr lang="en-US" sz="4000" dirty="0"/>
              <a:t> yang </a:t>
            </a:r>
            <a:r>
              <a:rPr lang="en-US" sz="4000" dirty="0" err="1"/>
              <a:t>kegiatan</a:t>
            </a:r>
            <a:r>
              <a:rPr lang="en-US" sz="4000" dirty="0"/>
              <a:t> </a:t>
            </a:r>
            <a:r>
              <a:rPr lang="en-US" sz="4000" dirty="0" err="1"/>
              <a:t>usahanya</a:t>
            </a:r>
            <a:r>
              <a:rPr lang="en-US" sz="4000" dirty="0"/>
              <a:t> </a:t>
            </a:r>
            <a:r>
              <a:rPr lang="en-US" sz="4000" dirty="0" err="1"/>
              <a:t>mengelola</a:t>
            </a:r>
            <a:r>
              <a:rPr lang="en-US" sz="4000" dirty="0"/>
              <a:t> </a:t>
            </a:r>
            <a:r>
              <a:rPr lang="en-US" sz="4000" dirty="0" err="1"/>
              <a:t>portofolio</a:t>
            </a:r>
            <a:r>
              <a:rPr lang="en-US" sz="4000" dirty="0"/>
              <a:t> </a:t>
            </a:r>
            <a:r>
              <a:rPr lang="en-US" sz="4000" dirty="0" err="1"/>
              <a:t>efek</a:t>
            </a:r>
            <a:r>
              <a:rPr lang="en-US" sz="4000" dirty="0"/>
              <a:t> </a:t>
            </a:r>
            <a:r>
              <a:rPr lang="en-US" sz="4000" dirty="0" err="1"/>
              <a:t>untuk</a:t>
            </a:r>
            <a:r>
              <a:rPr lang="en-US" sz="4000" dirty="0"/>
              <a:t> para </a:t>
            </a:r>
            <a:r>
              <a:rPr lang="en-US" sz="4000" dirty="0" err="1"/>
              <a:t>nasabah</a:t>
            </a:r>
            <a:r>
              <a:rPr lang="en-US" sz="4000" dirty="0"/>
              <a:t> </a:t>
            </a:r>
            <a:r>
              <a:rPr lang="en-US" sz="4000" dirty="0" err="1"/>
              <a:t>atau</a:t>
            </a:r>
            <a:r>
              <a:rPr lang="en-US" sz="4000" dirty="0"/>
              <a:t> </a:t>
            </a:r>
            <a:r>
              <a:rPr lang="en-US" sz="4000" dirty="0" err="1"/>
              <a:t>mengelola</a:t>
            </a:r>
            <a:r>
              <a:rPr lang="en-US" sz="4000" dirty="0"/>
              <a:t> </a:t>
            </a:r>
            <a:r>
              <a:rPr lang="en-US" sz="4000" dirty="0" err="1"/>
              <a:t>portofolio</a:t>
            </a:r>
            <a:r>
              <a:rPr lang="en-US" sz="4000" dirty="0"/>
              <a:t> </a:t>
            </a:r>
            <a:r>
              <a:rPr lang="en-US" sz="4000" dirty="0" err="1"/>
              <a:t>investasi</a:t>
            </a:r>
            <a:r>
              <a:rPr lang="en-US" sz="4000" dirty="0"/>
              <a:t> </a:t>
            </a:r>
            <a:r>
              <a:rPr lang="en-US" sz="4000" dirty="0" err="1"/>
              <a:t>kolektif</a:t>
            </a:r>
            <a:r>
              <a:rPr lang="en-US" sz="4000" dirty="0"/>
              <a:t> </a:t>
            </a:r>
            <a:r>
              <a:rPr lang="en-US" sz="4000" dirty="0" err="1"/>
              <a:t>untuk</a:t>
            </a:r>
            <a:r>
              <a:rPr lang="en-US" sz="4000" dirty="0"/>
              <a:t> </a:t>
            </a:r>
            <a:r>
              <a:rPr lang="en-US" sz="4000" dirty="0" err="1"/>
              <a:t>sekelompok</a:t>
            </a:r>
            <a:r>
              <a:rPr lang="en-US" sz="4000" dirty="0"/>
              <a:t> </a:t>
            </a:r>
            <a:r>
              <a:rPr lang="en-US" sz="4000" dirty="0" err="1"/>
              <a:t>nasabah</a:t>
            </a:r>
            <a:r>
              <a:rPr lang="en-US" sz="4000" dirty="0"/>
              <a:t> </a:t>
            </a:r>
            <a:r>
              <a:rPr lang="en-US" sz="4000" dirty="0" err="1"/>
              <a:t>dinamakan</a:t>
            </a:r>
            <a:r>
              <a:rPr lang="en-US" sz="4000" dirty="0"/>
              <a:t> </a:t>
            </a:r>
            <a:r>
              <a:rPr lang="en-US" sz="4000" dirty="0" err="1"/>
              <a:t>manajer</a:t>
            </a:r>
            <a:r>
              <a:rPr lang="en-US" sz="4000" dirty="0"/>
              <a:t> </a:t>
            </a:r>
            <a:r>
              <a:rPr lang="en-US" sz="4000" dirty="0" err="1"/>
              <a:t>investasi</a:t>
            </a:r>
            <a:r>
              <a:rPr lang="en-US" sz="4000" dirty="0"/>
              <a:t>. Yang </a:t>
            </a:r>
            <a:r>
              <a:rPr lang="en-US" sz="4000" dirty="0" err="1"/>
              <a:t>dimaksud</a:t>
            </a:r>
            <a:r>
              <a:rPr lang="en-US" sz="4000" dirty="0"/>
              <a:t> </a:t>
            </a:r>
            <a:r>
              <a:rPr lang="en-US" sz="4000" dirty="0" err="1"/>
              <a:t>dalam</a:t>
            </a:r>
            <a:r>
              <a:rPr lang="en-US" sz="4000" dirty="0"/>
              <a:t> </a:t>
            </a:r>
            <a:r>
              <a:rPr lang="en-US" sz="4000" dirty="0" err="1"/>
              <a:t>hal</a:t>
            </a:r>
            <a:r>
              <a:rPr lang="en-US" sz="4000" dirty="0"/>
              <a:t> </a:t>
            </a:r>
            <a:r>
              <a:rPr lang="en-US" sz="4000" dirty="0" err="1"/>
              <a:t>ini</a:t>
            </a:r>
            <a:r>
              <a:rPr lang="en-US" sz="4000" dirty="0"/>
              <a:t> </a:t>
            </a:r>
            <a:r>
              <a:rPr lang="en-US" sz="4000" dirty="0" err="1"/>
              <a:t>adalah</a:t>
            </a:r>
            <a:r>
              <a:rPr lang="en-US" sz="4000" dirty="0"/>
              <a:t> </a:t>
            </a:r>
            <a:r>
              <a:rPr lang="en-US" sz="4000" dirty="0" err="1"/>
              <a:t>manajer</a:t>
            </a:r>
            <a:r>
              <a:rPr lang="en-US" sz="4000" dirty="0"/>
              <a:t> </a:t>
            </a:r>
            <a:r>
              <a:rPr lang="en-US" sz="4000" dirty="0" err="1"/>
              <a:t>investasi</a:t>
            </a:r>
            <a:r>
              <a:rPr lang="en-US" sz="4000" dirty="0"/>
              <a:t> yang </a:t>
            </a:r>
            <a:r>
              <a:rPr lang="en-US" sz="4000" dirty="0" err="1"/>
              <a:t>bekerja</a:t>
            </a:r>
            <a:r>
              <a:rPr lang="en-US" sz="4000" dirty="0"/>
              <a:t> </a:t>
            </a:r>
            <a:r>
              <a:rPr lang="en-US" sz="4000" dirty="0" err="1"/>
              <a:t>dalam</a:t>
            </a:r>
            <a:r>
              <a:rPr lang="en-US" sz="4000" dirty="0"/>
              <a:t> </a:t>
            </a:r>
            <a:r>
              <a:rPr lang="en-US" sz="4000" dirty="0" err="1"/>
              <a:t>suatu</a:t>
            </a:r>
            <a:r>
              <a:rPr lang="en-US" sz="4000" dirty="0"/>
              <a:t> </a:t>
            </a:r>
            <a:r>
              <a:rPr lang="en-US" sz="4000" dirty="0" err="1"/>
              <a:t>perusahaan</a:t>
            </a:r>
            <a:r>
              <a:rPr lang="en-US" sz="4000" dirty="0"/>
              <a:t> </a:t>
            </a:r>
            <a:r>
              <a:rPr lang="en-US" sz="4000" dirty="0" err="1"/>
              <a:t>reksadana</a:t>
            </a:r>
            <a:r>
              <a:rPr lang="en-US" sz="4000" dirty="0"/>
              <a:t>. </a:t>
            </a:r>
            <a:r>
              <a:rPr lang="en-US" sz="4000" dirty="0" err="1"/>
              <a:t>Dalam</a:t>
            </a:r>
            <a:r>
              <a:rPr lang="en-US" sz="4000" dirty="0"/>
              <a:t> </a:t>
            </a:r>
            <a:r>
              <a:rPr lang="en-US" sz="4000" dirty="0" err="1"/>
              <a:t>melakukan</a:t>
            </a:r>
            <a:r>
              <a:rPr lang="en-US" sz="4000" dirty="0"/>
              <a:t> </a:t>
            </a:r>
            <a:r>
              <a:rPr lang="en-US" sz="4000" dirty="0" err="1"/>
              <a:t>investasi</a:t>
            </a:r>
            <a:r>
              <a:rPr lang="en-US" sz="4000" dirty="0"/>
              <a:t>, </a:t>
            </a:r>
            <a:r>
              <a:rPr lang="en-US" sz="4000" dirty="0" err="1"/>
              <a:t>eksistensi</a:t>
            </a:r>
            <a:r>
              <a:rPr lang="en-US" sz="4000" dirty="0"/>
              <a:t> </a:t>
            </a:r>
            <a:r>
              <a:rPr lang="en-US" sz="4000" dirty="0" err="1"/>
              <a:t>manajer</a:t>
            </a:r>
            <a:r>
              <a:rPr lang="en-US" sz="4000" dirty="0"/>
              <a:t> </a:t>
            </a:r>
            <a:r>
              <a:rPr lang="en-US" sz="4000" dirty="0" err="1"/>
              <a:t>investasi</a:t>
            </a:r>
            <a:r>
              <a:rPr lang="en-US" sz="4000" dirty="0"/>
              <a:t> </a:t>
            </a:r>
            <a:r>
              <a:rPr lang="en-US" sz="4000" dirty="0" err="1"/>
              <a:t>ini</a:t>
            </a:r>
            <a:r>
              <a:rPr lang="en-US" sz="4000" dirty="0"/>
              <a:t> </a:t>
            </a:r>
            <a:r>
              <a:rPr lang="en-US" sz="4000" dirty="0" err="1"/>
              <a:t>perlu</a:t>
            </a:r>
            <a:r>
              <a:rPr lang="en-US" sz="4000" dirty="0"/>
              <a:t> </a:t>
            </a:r>
            <a:r>
              <a:rPr lang="en-US" sz="4000" dirty="0" err="1"/>
              <a:t>diperhatikan</a:t>
            </a:r>
            <a:r>
              <a:rPr lang="en-US" sz="4000" dirty="0"/>
              <a:t> </a:t>
            </a:r>
            <a:r>
              <a:rPr lang="en-US" sz="4000" dirty="0" err="1"/>
              <a:t>dengan</a:t>
            </a:r>
            <a:r>
              <a:rPr lang="en-US" sz="4000" dirty="0"/>
              <a:t> </a:t>
            </a:r>
            <a:r>
              <a:rPr lang="en-US" sz="4000" dirty="0" err="1"/>
              <a:t>seksama</a:t>
            </a:r>
            <a:r>
              <a:rPr lang="en-US" sz="4000" dirty="0"/>
              <a:t>, </a:t>
            </a:r>
            <a:r>
              <a:rPr lang="en-US" sz="4000" dirty="0" err="1"/>
              <a:t>karena</a:t>
            </a:r>
            <a:r>
              <a:rPr lang="en-US" sz="4000" dirty="0"/>
              <a:t> para </a:t>
            </a:r>
            <a:r>
              <a:rPr lang="en-US" sz="4000" dirty="0" err="1"/>
              <a:t>calon</a:t>
            </a:r>
            <a:r>
              <a:rPr lang="en-US" sz="4000" dirty="0"/>
              <a:t> investor </a:t>
            </a:r>
            <a:r>
              <a:rPr lang="en-US" sz="4000" dirty="0" err="1"/>
              <a:t>sangat</a:t>
            </a:r>
            <a:r>
              <a:rPr lang="en-US" sz="4000" dirty="0"/>
              <a:t> </a:t>
            </a:r>
            <a:r>
              <a:rPr lang="en-US" sz="4000" dirty="0" err="1"/>
              <a:t>berkepentingan</a:t>
            </a:r>
            <a:r>
              <a:rPr lang="en-US" sz="4000" dirty="0"/>
              <a:t> </a:t>
            </a:r>
            <a:r>
              <a:rPr lang="en-US" sz="4000" dirty="0" err="1"/>
              <a:t>dengan</a:t>
            </a:r>
            <a:r>
              <a:rPr lang="en-US" sz="4000" dirty="0"/>
              <a:t> </a:t>
            </a:r>
            <a:r>
              <a:rPr lang="en-US" sz="4000" dirty="0" err="1"/>
              <a:t>hal</a:t>
            </a:r>
            <a:r>
              <a:rPr lang="en-US" sz="4000" dirty="0"/>
              <a:t> </a:t>
            </a:r>
            <a:r>
              <a:rPr lang="en-US" sz="4000" dirty="0" err="1"/>
              <a:t>ini</a:t>
            </a:r>
            <a:r>
              <a:rPr lang="en-US" sz="4000" dirty="0"/>
              <a:t>. </a:t>
            </a:r>
            <a:r>
              <a:rPr lang="en-US" sz="4000" dirty="0" err="1"/>
              <a:t>Kegiatan</a:t>
            </a:r>
            <a:r>
              <a:rPr lang="en-US" sz="4000" dirty="0"/>
              <a:t> </a:t>
            </a:r>
            <a:r>
              <a:rPr lang="en-US" sz="4000" dirty="0" err="1"/>
              <a:t>manajer</a:t>
            </a:r>
            <a:r>
              <a:rPr lang="en-US" sz="4000" dirty="0"/>
              <a:t> </a:t>
            </a:r>
            <a:r>
              <a:rPr lang="en-US" sz="4000" dirty="0" err="1"/>
              <a:t>investasi</a:t>
            </a:r>
            <a:r>
              <a:rPr lang="en-US" sz="4000" dirty="0"/>
              <a:t> </a:t>
            </a:r>
            <a:r>
              <a:rPr lang="en-US" sz="4000" dirty="0" err="1"/>
              <a:t>ini</a:t>
            </a:r>
            <a:r>
              <a:rPr lang="en-US" sz="4000" dirty="0"/>
              <a:t> </a:t>
            </a:r>
            <a:r>
              <a:rPr lang="en-US" sz="4000" dirty="0" err="1"/>
              <a:t>antara</a:t>
            </a:r>
            <a:r>
              <a:rPr lang="en-US" sz="4000" dirty="0"/>
              <a:t> lain </a:t>
            </a:r>
            <a:r>
              <a:rPr lang="en-US" sz="4000" dirty="0" err="1"/>
              <a:t>adalah</a:t>
            </a:r>
            <a:r>
              <a:rPr lang="en-US" sz="4000" dirty="0"/>
              <a:t> </a:t>
            </a:r>
            <a:r>
              <a:rPr lang="en-US" sz="4000" dirty="0" err="1"/>
              <a:t>melakukan</a:t>
            </a:r>
            <a:r>
              <a:rPr lang="en-US" sz="4000" dirty="0"/>
              <a:t> </a:t>
            </a:r>
            <a:r>
              <a:rPr lang="en-US" sz="4000" dirty="0" err="1"/>
              <a:t>pilihan</a:t>
            </a:r>
            <a:r>
              <a:rPr lang="en-US" sz="4000" dirty="0"/>
              <a:t> </a:t>
            </a:r>
            <a:r>
              <a:rPr lang="en-US" sz="4000" dirty="0" err="1"/>
              <a:t>investasi</a:t>
            </a:r>
            <a:r>
              <a:rPr lang="en-US" sz="4000" dirty="0"/>
              <a:t> yang </a:t>
            </a:r>
            <a:r>
              <a:rPr lang="en-US" sz="4000" dirty="0" err="1"/>
              <a:t>dinamakan</a:t>
            </a:r>
            <a:r>
              <a:rPr lang="en-US" sz="4000" dirty="0"/>
              <a:t> juga </a:t>
            </a:r>
            <a:r>
              <a:rPr lang="en-US" sz="4000" dirty="0" err="1"/>
              <a:t>alokasi</a:t>
            </a:r>
            <a:r>
              <a:rPr lang="en-US" sz="4000" dirty="0"/>
              <a:t> asset </a:t>
            </a:r>
            <a:r>
              <a:rPr lang="en-US" sz="4000" dirty="0" err="1"/>
              <a:t>dan</a:t>
            </a:r>
            <a:r>
              <a:rPr lang="en-US" sz="4000" dirty="0"/>
              <a:t> </a:t>
            </a:r>
            <a:r>
              <a:rPr lang="en-US" sz="4000" dirty="0" err="1"/>
              <a:t>menyusun</a:t>
            </a:r>
            <a:r>
              <a:rPr lang="en-US" sz="4000" dirty="0"/>
              <a:t> </a:t>
            </a:r>
            <a:r>
              <a:rPr lang="en-US" sz="4000" dirty="0" err="1"/>
              <a:t>strategi</a:t>
            </a:r>
            <a:r>
              <a:rPr lang="en-US" sz="4000" dirty="0"/>
              <a:t> </a:t>
            </a:r>
            <a:r>
              <a:rPr lang="en-US" sz="4000" dirty="0" err="1"/>
              <a:t>investasi</a:t>
            </a:r>
            <a:r>
              <a:rPr lang="en-US" sz="4000" dirty="0"/>
              <a:t>.</a:t>
            </a:r>
          </a:p>
        </p:txBody>
      </p:sp>
      <p:sp>
        <p:nvSpPr>
          <p:cNvPr id="23" name="Rectangle 22"/>
          <p:cNvSpPr/>
          <p:nvPr/>
        </p:nvSpPr>
        <p:spPr bwMode="auto">
          <a:xfrm>
            <a:off x="13803017" y="4409729"/>
            <a:ext cx="9838258" cy="8710078"/>
          </a:xfrm>
          <a:prstGeom prst="rect">
            <a:avLst/>
          </a:prstGeom>
        </p:spPr>
        <p:txBody>
          <a:bodyPr lIns="91440" tIns="45720" rIns="91440" bIns="45720">
            <a:spAutoFit/>
          </a:bodyPr>
          <a:lstStyle/>
          <a:p>
            <a:r>
              <a:rPr lang="en-US" sz="4000" b="1" dirty="0" err="1">
                <a:solidFill>
                  <a:schemeClr val="accent1"/>
                </a:solidFill>
              </a:rPr>
              <a:t>Investasi</a:t>
            </a:r>
            <a:r>
              <a:rPr lang="en-US" sz="4000" b="1" dirty="0">
                <a:solidFill>
                  <a:schemeClr val="accent1"/>
                </a:solidFill>
              </a:rPr>
              <a:t> </a:t>
            </a:r>
            <a:r>
              <a:rPr lang="en-US" sz="4000" b="1" dirty="0" err="1">
                <a:solidFill>
                  <a:schemeClr val="accent1"/>
                </a:solidFill>
              </a:rPr>
              <a:t>Portofolio</a:t>
            </a:r>
            <a:endParaRPr lang="en-US" sz="4000" b="1" dirty="0">
              <a:solidFill>
                <a:schemeClr val="accent1"/>
              </a:solidFill>
            </a:endParaRPr>
          </a:p>
          <a:p>
            <a:r>
              <a:rPr lang="en-US" sz="4000" dirty="0" err="1"/>
              <a:t>Seseorang</a:t>
            </a:r>
            <a:r>
              <a:rPr lang="en-US" sz="4000" dirty="0"/>
              <a:t> </a:t>
            </a:r>
            <a:r>
              <a:rPr lang="en-US" sz="4000" dirty="0" err="1"/>
              <a:t>atau</a:t>
            </a:r>
            <a:r>
              <a:rPr lang="en-US" sz="4000" dirty="0"/>
              <a:t> </a:t>
            </a:r>
            <a:r>
              <a:rPr lang="en-US" sz="4000" dirty="0" err="1"/>
              <a:t>suatu</a:t>
            </a:r>
            <a:r>
              <a:rPr lang="en-US" sz="4000" dirty="0"/>
              <a:t> </a:t>
            </a:r>
            <a:r>
              <a:rPr lang="en-US" sz="4000" dirty="0" err="1"/>
              <a:t>pihak</a:t>
            </a:r>
            <a:r>
              <a:rPr lang="en-US" sz="4000" dirty="0"/>
              <a:t> </a:t>
            </a:r>
            <a:r>
              <a:rPr lang="en-US" sz="4000" dirty="0" err="1"/>
              <a:t>dikatakan</a:t>
            </a:r>
            <a:r>
              <a:rPr lang="en-US" sz="4000" dirty="0"/>
              <a:t> </a:t>
            </a:r>
            <a:r>
              <a:rPr lang="en-US" sz="4000" dirty="0" err="1"/>
              <a:t>memiliki</a:t>
            </a:r>
            <a:r>
              <a:rPr lang="en-US" sz="4000" dirty="0"/>
              <a:t> </a:t>
            </a:r>
            <a:r>
              <a:rPr lang="en-US" sz="4000" dirty="0" err="1"/>
              <a:t>investasi</a:t>
            </a:r>
            <a:r>
              <a:rPr lang="en-US" sz="4000" dirty="0"/>
              <a:t> </a:t>
            </a:r>
            <a:r>
              <a:rPr lang="en-US" sz="4000" dirty="0" err="1"/>
              <a:t>portofolio</a:t>
            </a:r>
            <a:r>
              <a:rPr lang="en-US" sz="4000" dirty="0"/>
              <a:t> </a:t>
            </a:r>
            <a:r>
              <a:rPr lang="en-US" sz="4000" dirty="0" err="1"/>
              <a:t>bila</a:t>
            </a:r>
            <a:r>
              <a:rPr lang="en-US" sz="4000" dirty="0"/>
              <a:t> </a:t>
            </a:r>
            <a:r>
              <a:rPr lang="en-US" sz="4000" dirty="0" err="1"/>
              <a:t>ia</a:t>
            </a:r>
            <a:r>
              <a:rPr lang="en-US" sz="4000" dirty="0"/>
              <a:t> </a:t>
            </a:r>
            <a:r>
              <a:rPr lang="en-US" sz="4000" dirty="0" err="1"/>
              <a:t>melakukan</a:t>
            </a:r>
            <a:r>
              <a:rPr lang="en-US" sz="4000" dirty="0"/>
              <a:t> </a:t>
            </a:r>
            <a:r>
              <a:rPr lang="en-US" sz="4000" dirty="0" err="1"/>
              <a:t>diversifikasi</a:t>
            </a:r>
            <a:r>
              <a:rPr lang="en-US" sz="4000" dirty="0"/>
              <a:t> </a:t>
            </a:r>
            <a:r>
              <a:rPr lang="en-US" sz="4000" dirty="0" err="1"/>
              <a:t>investasi</a:t>
            </a:r>
            <a:r>
              <a:rPr lang="en-US" sz="4000" dirty="0"/>
              <a:t> </a:t>
            </a:r>
            <a:r>
              <a:rPr lang="en-US" sz="4000" dirty="0" err="1"/>
              <a:t>melalui</a:t>
            </a:r>
            <a:r>
              <a:rPr lang="en-US" sz="4000" dirty="0"/>
              <a:t> </a:t>
            </a:r>
            <a:r>
              <a:rPr lang="en-US" sz="4000" dirty="0" err="1"/>
              <a:t>beberapa</a:t>
            </a:r>
            <a:r>
              <a:rPr lang="en-US" sz="4000" dirty="0"/>
              <a:t> </a:t>
            </a:r>
            <a:r>
              <a:rPr lang="en-US" sz="4000" dirty="0" err="1"/>
              <a:t>jenis</a:t>
            </a:r>
            <a:r>
              <a:rPr lang="en-US" sz="4000" dirty="0"/>
              <a:t> </a:t>
            </a:r>
            <a:r>
              <a:rPr lang="en-US" sz="4000" dirty="0" err="1"/>
              <a:t>sarana</a:t>
            </a:r>
            <a:r>
              <a:rPr lang="en-US" sz="4000" dirty="0"/>
              <a:t> </a:t>
            </a:r>
            <a:r>
              <a:rPr lang="en-US" sz="4000" dirty="0" err="1"/>
              <a:t>investasi</a:t>
            </a:r>
            <a:r>
              <a:rPr lang="en-US" sz="4000" dirty="0"/>
              <a:t> </a:t>
            </a:r>
            <a:r>
              <a:rPr lang="en-US" sz="4000" dirty="0" err="1"/>
              <a:t>seperti</a:t>
            </a:r>
            <a:r>
              <a:rPr lang="en-US" sz="4000" dirty="0"/>
              <a:t> </a:t>
            </a:r>
            <a:r>
              <a:rPr lang="en-US" sz="4000" dirty="0" err="1"/>
              <a:t>saham</a:t>
            </a:r>
            <a:r>
              <a:rPr lang="en-US" sz="4000" dirty="0"/>
              <a:t>, </a:t>
            </a:r>
            <a:r>
              <a:rPr lang="en-US" sz="4000" dirty="0" err="1"/>
              <a:t>obligasi</a:t>
            </a:r>
            <a:r>
              <a:rPr lang="en-US" sz="4000" dirty="0"/>
              <a:t>, </a:t>
            </a:r>
            <a:r>
              <a:rPr lang="en-US" sz="4000" dirty="0" err="1"/>
              <a:t>investasi</a:t>
            </a:r>
            <a:r>
              <a:rPr lang="en-US" sz="4000" dirty="0"/>
              <a:t> </a:t>
            </a:r>
            <a:r>
              <a:rPr lang="en-US" sz="4000" dirty="0" err="1"/>
              <a:t>dalam</a:t>
            </a:r>
            <a:r>
              <a:rPr lang="en-US" sz="4000" dirty="0"/>
              <a:t> </a:t>
            </a:r>
            <a:r>
              <a:rPr lang="en-US" sz="4000" dirty="0" err="1"/>
              <a:t>bentuk</a:t>
            </a:r>
            <a:r>
              <a:rPr lang="en-US" sz="4000" dirty="0"/>
              <a:t> real estate, </a:t>
            </a:r>
            <a:r>
              <a:rPr lang="en-US" sz="4000" dirty="0" err="1"/>
              <a:t>komoditas</a:t>
            </a:r>
            <a:r>
              <a:rPr lang="en-US" sz="4000" dirty="0"/>
              <a:t> </a:t>
            </a:r>
            <a:r>
              <a:rPr lang="en-US" sz="4000" dirty="0" err="1"/>
              <a:t>tertentu</a:t>
            </a:r>
            <a:r>
              <a:rPr lang="en-US" sz="4000" dirty="0"/>
              <a:t> </a:t>
            </a:r>
            <a:r>
              <a:rPr lang="en-US" sz="4000" dirty="0" err="1"/>
              <a:t>atau</a:t>
            </a:r>
            <a:r>
              <a:rPr lang="en-US" sz="4000" dirty="0"/>
              <a:t> </a:t>
            </a:r>
            <a:r>
              <a:rPr lang="en-US" sz="4000" dirty="0" err="1"/>
              <a:t>melalui</a:t>
            </a:r>
            <a:r>
              <a:rPr lang="en-US" sz="4000" dirty="0"/>
              <a:t> </a:t>
            </a:r>
            <a:r>
              <a:rPr lang="en-US" sz="4000" dirty="0" err="1"/>
              <a:t>surat</a:t>
            </a:r>
            <a:r>
              <a:rPr lang="en-US" sz="4000" dirty="0"/>
              <a:t> </a:t>
            </a:r>
            <a:r>
              <a:rPr lang="en-US" sz="4000" dirty="0" err="1"/>
              <a:t>surat</a:t>
            </a:r>
            <a:r>
              <a:rPr lang="en-US" sz="4000" dirty="0"/>
              <a:t> </a:t>
            </a:r>
            <a:r>
              <a:rPr lang="en-US" sz="4000" dirty="0" err="1"/>
              <a:t>berharga</a:t>
            </a:r>
            <a:r>
              <a:rPr lang="en-US" sz="4000" dirty="0"/>
              <a:t>, </a:t>
            </a:r>
            <a:r>
              <a:rPr lang="en-US" sz="4000" dirty="0" err="1"/>
              <a:t>seperti</a:t>
            </a:r>
            <a:r>
              <a:rPr lang="en-US" sz="4000" dirty="0"/>
              <a:t> </a:t>
            </a:r>
            <a:r>
              <a:rPr lang="en-US" sz="4000" dirty="0" err="1"/>
              <a:t>sertifikat</a:t>
            </a:r>
            <a:r>
              <a:rPr lang="en-US" sz="4000" dirty="0"/>
              <a:t> </a:t>
            </a:r>
            <a:r>
              <a:rPr lang="en-US" sz="4000" dirty="0" err="1"/>
              <a:t>deposito</a:t>
            </a:r>
            <a:r>
              <a:rPr lang="en-US" sz="4000" dirty="0"/>
              <a:t> </a:t>
            </a:r>
            <a:r>
              <a:rPr lang="en-US" sz="4000" dirty="0" err="1"/>
              <a:t>dan</a:t>
            </a:r>
            <a:r>
              <a:rPr lang="en-US" sz="4000" dirty="0"/>
              <a:t> lain </a:t>
            </a:r>
            <a:r>
              <a:rPr lang="en-US" sz="4000" dirty="0" err="1"/>
              <a:t>lain</a:t>
            </a:r>
            <a:r>
              <a:rPr lang="en-US" sz="4000" dirty="0"/>
              <a:t>. </a:t>
            </a:r>
            <a:r>
              <a:rPr lang="en-US" sz="4000" dirty="0" err="1"/>
              <a:t>Tujuan</a:t>
            </a:r>
            <a:r>
              <a:rPr lang="en-US" sz="4000" dirty="0"/>
              <a:t> </a:t>
            </a:r>
            <a:r>
              <a:rPr lang="en-US" sz="4000" dirty="0" err="1"/>
              <a:t>diversifikasi</a:t>
            </a:r>
            <a:r>
              <a:rPr lang="en-US" sz="4000" dirty="0"/>
              <a:t> </a:t>
            </a:r>
            <a:r>
              <a:rPr lang="en-US" sz="4000" dirty="0" err="1"/>
              <a:t>ini</a:t>
            </a:r>
            <a:r>
              <a:rPr lang="en-US" sz="4000" dirty="0"/>
              <a:t> </a:t>
            </a:r>
            <a:r>
              <a:rPr lang="en-US" sz="4000" dirty="0" err="1"/>
              <a:t>adalah</a:t>
            </a:r>
            <a:r>
              <a:rPr lang="en-US" sz="4000" dirty="0"/>
              <a:t> </a:t>
            </a:r>
            <a:r>
              <a:rPr lang="en-US" sz="4000" dirty="0" err="1"/>
              <a:t>dalam</a:t>
            </a:r>
            <a:r>
              <a:rPr lang="en-US" sz="4000" dirty="0"/>
              <a:t> </a:t>
            </a:r>
            <a:r>
              <a:rPr lang="en-US" sz="4000" dirty="0" err="1"/>
              <a:t>rangka</a:t>
            </a:r>
            <a:r>
              <a:rPr lang="en-US" sz="4000" dirty="0"/>
              <a:t> </a:t>
            </a:r>
            <a:r>
              <a:rPr lang="en-US" sz="4000" dirty="0" err="1"/>
              <a:t>mengurangi</a:t>
            </a:r>
            <a:r>
              <a:rPr lang="en-US" sz="4000" dirty="0"/>
              <a:t> </a:t>
            </a:r>
            <a:r>
              <a:rPr lang="en-US" sz="4000" dirty="0" err="1"/>
              <a:t>risiko</a:t>
            </a:r>
            <a:r>
              <a:rPr lang="en-US" sz="4000" dirty="0"/>
              <a:t> </a:t>
            </a:r>
            <a:r>
              <a:rPr lang="en-US" sz="4000" dirty="0" err="1"/>
              <a:t>investasi</a:t>
            </a:r>
            <a:r>
              <a:rPr lang="en-US" sz="4000" dirty="0"/>
              <a:t>. </a:t>
            </a:r>
            <a:r>
              <a:rPr lang="en-US" sz="4000" dirty="0" err="1"/>
              <a:t>Selain</a:t>
            </a:r>
            <a:r>
              <a:rPr lang="en-US" sz="4000" dirty="0"/>
              <a:t> </a:t>
            </a:r>
            <a:r>
              <a:rPr lang="en-US" sz="4000" dirty="0" err="1"/>
              <a:t>mengurangi</a:t>
            </a:r>
            <a:r>
              <a:rPr lang="en-US" sz="4000" dirty="0"/>
              <a:t> </a:t>
            </a:r>
            <a:r>
              <a:rPr lang="en-US" sz="4000" dirty="0" err="1"/>
              <a:t>risiko</a:t>
            </a:r>
            <a:r>
              <a:rPr lang="en-US" sz="4000" dirty="0"/>
              <a:t>, </a:t>
            </a:r>
            <a:r>
              <a:rPr lang="en-US" sz="4000" dirty="0" err="1"/>
              <a:t>keuntungan</a:t>
            </a:r>
            <a:r>
              <a:rPr lang="en-US" sz="4000" dirty="0"/>
              <a:t> lain </a:t>
            </a:r>
            <a:r>
              <a:rPr lang="en-US" sz="4000" dirty="0" err="1"/>
              <a:t>dari</a:t>
            </a:r>
            <a:r>
              <a:rPr lang="en-US" sz="4000" dirty="0"/>
              <a:t> </a:t>
            </a:r>
            <a:r>
              <a:rPr lang="en-US" sz="4000" dirty="0" err="1"/>
              <a:t>investasi</a:t>
            </a:r>
            <a:r>
              <a:rPr lang="en-US" sz="4000" dirty="0"/>
              <a:t> </a:t>
            </a:r>
            <a:r>
              <a:rPr lang="en-US" sz="4000" dirty="0" err="1"/>
              <a:t>portofolio</a:t>
            </a:r>
            <a:r>
              <a:rPr lang="en-US" sz="4000" dirty="0"/>
              <a:t> </a:t>
            </a:r>
            <a:r>
              <a:rPr lang="en-US" sz="4000" dirty="0" err="1"/>
              <a:t>ini</a:t>
            </a:r>
            <a:r>
              <a:rPr lang="en-US" sz="4000" dirty="0"/>
              <a:t> </a:t>
            </a:r>
            <a:r>
              <a:rPr lang="en-US" sz="4000" dirty="0" err="1"/>
              <a:t>adalah</a:t>
            </a:r>
            <a:r>
              <a:rPr lang="en-US" sz="4000" dirty="0"/>
              <a:t> </a:t>
            </a:r>
            <a:r>
              <a:rPr lang="en-US" sz="4000" dirty="0" err="1"/>
              <a:t>kemudahan</a:t>
            </a:r>
            <a:r>
              <a:rPr lang="en-US" sz="4000" dirty="0"/>
              <a:t> </a:t>
            </a:r>
            <a:r>
              <a:rPr lang="en-US" sz="4000" dirty="0" err="1"/>
              <a:t>untuk</a:t>
            </a:r>
            <a:r>
              <a:rPr lang="en-US" sz="4000" dirty="0"/>
              <a:t> </a:t>
            </a:r>
            <a:r>
              <a:rPr lang="en-US" sz="4000" dirty="0" err="1"/>
              <a:t>mengubah</a:t>
            </a:r>
            <a:r>
              <a:rPr lang="en-US" sz="4000" dirty="0"/>
              <a:t> </a:t>
            </a:r>
            <a:r>
              <a:rPr lang="en-US" sz="4000" dirty="0" err="1"/>
              <a:t>jenis</a:t>
            </a:r>
            <a:r>
              <a:rPr lang="en-US" sz="4000" dirty="0"/>
              <a:t> </a:t>
            </a:r>
            <a:r>
              <a:rPr lang="en-US" sz="4000" dirty="0" err="1"/>
              <a:t>investasi</a:t>
            </a:r>
            <a:r>
              <a:rPr lang="en-US" sz="4000" dirty="0"/>
              <a:t>. </a:t>
            </a:r>
          </a:p>
        </p:txBody>
      </p:sp>
      <p:sp>
        <p:nvSpPr>
          <p:cNvPr id="28" name="Rectangle 27"/>
          <p:cNvSpPr/>
          <p:nvPr/>
        </p:nvSpPr>
        <p:spPr bwMode="auto">
          <a:xfrm>
            <a:off x="397948" y="12102396"/>
            <a:ext cx="4233212" cy="1613603"/>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29" name="Shape"/>
          <p:cNvSpPr/>
          <p:nvPr/>
        </p:nvSpPr>
        <p:spPr bwMode="auto">
          <a:xfrm>
            <a:off x="708696" y="1169368"/>
            <a:ext cx="826120" cy="564356"/>
          </a:xfrm>
          <a:custGeom>
            <a:avLst/>
            <a:gdLst/>
            <a:ahLst/>
            <a:cxnLst>
              <a:cxn ang="0">
                <a:pos x="wd2" y="hd2"/>
              </a:cxn>
              <a:cxn ang="5400000">
                <a:pos x="wd2" y="hd2"/>
              </a:cxn>
              <a:cxn ang="10800000">
                <a:pos x="wd2" y="hd2"/>
              </a:cxn>
              <a:cxn ang="16200000">
                <a:pos x="wd2" y="hd2"/>
              </a:cxn>
            </a:cxnLst>
            <a:rect l="0" t="0" r="r" b="b"/>
            <a:pathLst>
              <a:path w="21549" h="21545" extrusionOk="0">
                <a:moveTo>
                  <a:pt x="20459" y="2"/>
                </a:moveTo>
                <a:cubicBezTo>
                  <a:pt x="18735" y="64"/>
                  <a:pt x="17042" y="483"/>
                  <a:pt x="15486" y="1232"/>
                </a:cubicBezTo>
                <a:cubicBezTo>
                  <a:pt x="13926" y="1983"/>
                  <a:pt x="12536" y="3050"/>
                  <a:pt x="11404" y="4366"/>
                </a:cubicBezTo>
                <a:lnTo>
                  <a:pt x="10203" y="5847"/>
                </a:lnTo>
                <a:lnTo>
                  <a:pt x="7954" y="5820"/>
                </a:lnTo>
                <a:cubicBezTo>
                  <a:pt x="7040" y="5780"/>
                  <a:pt x="6127" y="5919"/>
                  <a:pt x="5266" y="6231"/>
                </a:cubicBezTo>
                <a:cubicBezTo>
                  <a:pt x="4395" y="6546"/>
                  <a:pt x="3595" y="7030"/>
                  <a:pt x="2911" y="7657"/>
                </a:cubicBezTo>
                <a:lnTo>
                  <a:pt x="151" y="10399"/>
                </a:lnTo>
                <a:cubicBezTo>
                  <a:pt x="36" y="10512"/>
                  <a:pt x="-6" y="10680"/>
                  <a:pt x="41" y="10835"/>
                </a:cubicBezTo>
                <a:cubicBezTo>
                  <a:pt x="91" y="10997"/>
                  <a:pt x="229" y="11116"/>
                  <a:pt x="396" y="11138"/>
                </a:cubicBezTo>
                <a:lnTo>
                  <a:pt x="5696" y="11402"/>
                </a:lnTo>
                <a:lnTo>
                  <a:pt x="5510" y="11632"/>
                </a:lnTo>
                <a:cubicBezTo>
                  <a:pt x="5446" y="11697"/>
                  <a:pt x="5406" y="11781"/>
                  <a:pt x="5395" y="11872"/>
                </a:cubicBezTo>
                <a:cubicBezTo>
                  <a:pt x="5385" y="11952"/>
                  <a:pt x="5398" y="12033"/>
                  <a:pt x="5434" y="12106"/>
                </a:cubicBezTo>
                <a:cubicBezTo>
                  <a:pt x="5516" y="12263"/>
                  <a:pt x="5604" y="12415"/>
                  <a:pt x="5694" y="12567"/>
                </a:cubicBezTo>
                <a:lnTo>
                  <a:pt x="4420" y="14087"/>
                </a:lnTo>
                <a:cubicBezTo>
                  <a:pt x="4375" y="14146"/>
                  <a:pt x="4346" y="14216"/>
                  <a:pt x="4336" y="14289"/>
                </a:cubicBezTo>
                <a:cubicBezTo>
                  <a:pt x="4325" y="14369"/>
                  <a:pt x="4335" y="14450"/>
                  <a:pt x="4367" y="14524"/>
                </a:cubicBezTo>
                <a:cubicBezTo>
                  <a:pt x="4630" y="15084"/>
                  <a:pt x="4984" y="15597"/>
                  <a:pt x="5413" y="16042"/>
                </a:cubicBezTo>
                <a:cubicBezTo>
                  <a:pt x="5882" y="16528"/>
                  <a:pt x="6433" y="16925"/>
                  <a:pt x="7041" y="17215"/>
                </a:cubicBezTo>
                <a:cubicBezTo>
                  <a:pt x="7122" y="17246"/>
                  <a:pt x="7210" y="17250"/>
                  <a:pt x="7293" y="17228"/>
                </a:cubicBezTo>
                <a:cubicBezTo>
                  <a:pt x="7359" y="17211"/>
                  <a:pt x="7419" y="17179"/>
                  <a:pt x="7469" y="17133"/>
                </a:cubicBezTo>
                <a:lnTo>
                  <a:pt x="8992" y="15848"/>
                </a:lnTo>
                <a:cubicBezTo>
                  <a:pt x="9071" y="15894"/>
                  <a:pt x="9150" y="15941"/>
                  <a:pt x="9231" y="15985"/>
                </a:cubicBezTo>
                <a:cubicBezTo>
                  <a:pt x="9332" y="16042"/>
                  <a:pt x="9445" y="16073"/>
                  <a:pt x="9560" y="16073"/>
                </a:cubicBezTo>
                <a:cubicBezTo>
                  <a:pt x="9690" y="16073"/>
                  <a:pt x="9818" y="16035"/>
                  <a:pt x="9927" y="15963"/>
                </a:cubicBezTo>
                <a:lnTo>
                  <a:pt x="10089" y="15837"/>
                </a:lnTo>
                <a:lnTo>
                  <a:pt x="10353" y="21183"/>
                </a:lnTo>
                <a:cubicBezTo>
                  <a:pt x="10364" y="21327"/>
                  <a:pt x="10451" y="21452"/>
                  <a:pt x="10582" y="21511"/>
                </a:cubicBezTo>
                <a:cubicBezTo>
                  <a:pt x="10732" y="21579"/>
                  <a:pt x="10908" y="21545"/>
                  <a:pt x="11024" y="21427"/>
                </a:cubicBezTo>
                <a:lnTo>
                  <a:pt x="13730" y="18716"/>
                </a:lnTo>
                <a:cubicBezTo>
                  <a:pt x="14341" y="18089"/>
                  <a:pt x="14825" y="17347"/>
                  <a:pt x="15153" y="16534"/>
                </a:cubicBezTo>
                <a:cubicBezTo>
                  <a:pt x="15462" y="15767"/>
                  <a:pt x="15628" y="14950"/>
                  <a:pt x="15643" y="14122"/>
                </a:cubicBezTo>
                <a:lnTo>
                  <a:pt x="15643" y="11488"/>
                </a:lnTo>
                <a:lnTo>
                  <a:pt x="16990" y="10434"/>
                </a:lnTo>
                <a:cubicBezTo>
                  <a:pt x="18430" y="9218"/>
                  <a:pt x="19585" y="7697"/>
                  <a:pt x="20375" y="5980"/>
                </a:cubicBezTo>
                <a:cubicBezTo>
                  <a:pt x="21083" y="4440"/>
                  <a:pt x="21482" y="2774"/>
                  <a:pt x="21548" y="1078"/>
                </a:cubicBezTo>
                <a:cubicBezTo>
                  <a:pt x="21559" y="782"/>
                  <a:pt x="21444" y="495"/>
                  <a:pt x="21231" y="290"/>
                </a:cubicBezTo>
                <a:cubicBezTo>
                  <a:pt x="21025" y="91"/>
                  <a:pt x="20745" y="-14"/>
                  <a:pt x="20459" y="2"/>
                </a:cubicBezTo>
                <a:close/>
                <a:moveTo>
                  <a:pt x="20542" y="854"/>
                </a:moveTo>
                <a:cubicBezTo>
                  <a:pt x="20595" y="849"/>
                  <a:pt x="20646" y="869"/>
                  <a:pt x="20682" y="908"/>
                </a:cubicBezTo>
                <a:cubicBezTo>
                  <a:pt x="20711" y="939"/>
                  <a:pt x="20726" y="979"/>
                  <a:pt x="20726" y="1021"/>
                </a:cubicBezTo>
                <a:cubicBezTo>
                  <a:pt x="20660" y="2613"/>
                  <a:pt x="20283" y="4175"/>
                  <a:pt x="19616" y="5620"/>
                </a:cubicBezTo>
                <a:cubicBezTo>
                  <a:pt x="18889" y="7196"/>
                  <a:pt x="17834" y="8597"/>
                  <a:pt x="16522" y="9727"/>
                </a:cubicBezTo>
                <a:lnTo>
                  <a:pt x="9496" y="15216"/>
                </a:lnTo>
                <a:cubicBezTo>
                  <a:pt x="8956" y="14893"/>
                  <a:pt x="8452" y="14515"/>
                  <a:pt x="7989" y="14090"/>
                </a:cubicBezTo>
                <a:lnTo>
                  <a:pt x="10171" y="11894"/>
                </a:lnTo>
                <a:cubicBezTo>
                  <a:pt x="10337" y="11727"/>
                  <a:pt x="10337" y="11457"/>
                  <a:pt x="10171" y="11290"/>
                </a:cubicBezTo>
                <a:cubicBezTo>
                  <a:pt x="10006" y="11123"/>
                  <a:pt x="9738" y="11123"/>
                  <a:pt x="9572" y="11290"/>
                </a:cubicBezTo>
                <a:lnTo>
                  <a:pt x="7392" y="13485"/>
                </a:lnTo>
                <a:cubicBezTo>
                  <a:pt x="6968" y="13018"/>
                  <a:pt x="6590" y="12511"/>
                  <a:pt x="6268" y="11967"/>
                </a:cubicBezTo>
                <a:lnTo>
                  <a:pt x="12253" y="4610"/>
                </a:lnTo>
                <a:cubicBezTo>
                  <a:pt x="13339" y="3434"/>
                  <a:pt x="14652" y="2494"/>
                  <a:pt x="16112" y="1847"/>
                </a:cubicBezTo>
                <a:cubicBezTo>
                  <a:pt x="17510" y="1228"/>
                  <a:pt x="19015" y="891"/>
                  <a:pt x="20542" y="854"/>
                </a:cubicBezTo>
                <a:close/>
                <a:moveTo>
                  <a:pt x="15501" y="4387"/>
                </a:moveTo>
                <a:cubicBezTo>
                  <a:pt x="15041" y="4387"/>
                  <a:pt x="14581" y="4563"/>
                  <a:pt x="14230" y="4916"/>
                </a:cubicBezTo>
                <a:cubicBezTo>
                  <a:pt x="13529" y="5622"/>
                  <a:pt x="13529" y="6768"/>
                  <a:pt x="14230" y="7474"/>
                </a:cubicBezTo>
                <a:cubicBezTo>
                  <a:pt x="14932" y="8180"/>
                  <a:pt x="16069" y="8180"/>
                  <a:pt x="16771" y="7474"/>
                </a:cubicBezTo>
                <a:cubicBezTo>
                  <a:pt x="17472" y="6768"/>
                  <a:pt x="17472" y="5622"/>
                  <a:pt x="16771" y="4916"/>
                </a:cubicBezTo>
                <a:cubicBezTo>
                  <a:pt x="16420" y="4563"/>
                  <a:pt x="15960" y="4387"/>
                  <a:pt x="15501" y="4387"/>
                </a:cubicBezTo>
                <a:close/>
                <a:moveTo>
                  <a:pt x="15501" y="5235"/>
                </a:moveTo>
                <a:cubicBezTo>
                  <a:pt x="15745" y="5235"/>
                  <a:pt x="15989" y="5329"/>
                  <a:pt x="16176" y="5516"/>
                </a:cubicBezTo>
                <a:cubicBezTo>
                  <a:pt x="16548" y="5891"/>
                  <a:pt x="16548" y="6499"/>
                  <a:pt x="16176" y="6875"/>
                </a:cubicBezTo>
                <a:cubicBezTo>
                  <a:pt x="15803" y="7250"/>
                  <a:pt x="15199" y="7250"/>
                  <a:pt x="14826" y="6875"/>
                </a:cubicBezTo>
                <a:cubicBezTo>
                  <a:pt x="14454" y="6499"/>
                  <a:pt x="14454" y="5891"/>
                  <a:pt x="14826" y="5516"/>
                </a:cubicBezTo>
                <a:cubicBezTo>
                  <a:pt x="15013" y="5329"/>
                  <a:pt x="15256" y="5235"/>
                  <a:pt x="15501" y="5235"/>
                </a:cubicBezTo>
                <a:close/>
                <a:moveTo>
                  <a:pt x="7586" y="6645"/>
                </a:moveTo>
                <a:cubicBezTo>
                  <a:pt x="7688" y="6643"/>
                  <a:pt x="7791" y="6644"/>
                  <a:pt x="7893" y="6647"/>
                </a:cubicBezTo>
                <a:lnTo>
                  <a:pt x="9530" y="6676"/>
                </a:lnTo>
                <a:lnTo>
                  <a:pt x="6337" y="10612"/>
                </a:lnTo>
                <a:lnTo>
                  <a:pt x="1400" y="10354"/>
                </a:lnTo>
                <a:lnTo>
                  <a:pt x="3467" y="8264"/>
                </a:lnTo>
                <a:cubicBezTo>
                  <a:pt x="4059" y="7733"/>
                  <a:pt x="4744" y="7318"/>
                  <a:pt x="5487" y="7042"/>
                </a:cubicBezTo>
                <a:cubicBezTo>
                  <a:pt x="6160" y="6791"/>
                  <a:pt x="6870" y="6657"/>
                  <a:pt x="7586" y="6645"/>
                </a:cubicBezTo>
                <a:close/>
                <a:moveTo>
                  <a:pt x="11147" y="9879"/>
                </a:moveTo>
                <a:cubicBezTo>
                  <a:pt x="11040" y="9879"/>
                  <a:pt x="10932" y="9921"/>
                  <a:pt x="10851" y="10003"/>
                </a:cubicBezTo>
                <a:cubicBezTo>
                  <a:pt x="10687" y="10167"/>
                  <a:pt x="10687" y="10434"/>
                  <a:pt x="10851" y="10598"/>
                </a:cubicBezTo>
                <a:lnTo>
                  <a:pt x="10859" y="10606"/>
                </a:lnTo>
                <a:cubicBezTo>
                  <a:pt x="11022" y="10770"/>
                  <a:pt x="11287" y="10770"/>
                  <a:pt x="11450" y="10606"/>
                </a:cubicBezTo>
                <a:cubicBezTo>
                  <a:pt x="11614" y="10442"/>
                  <a:pt x="11614" y="10176"/>
                  <a:pt x="11450" y="10011"/>
                </a:cubicBezTo>
                <a:lnTo>
                  <a:pt x="11442" y="10003"/>
                </a:lnTo>
                <a:cubicBezTo>
                  <a:pt x="11361" y="9921"/>
                  <a:pt x="11254" y="9879"/>
                  <a:pt x="11147" y="9879"/>
                </a:cubicBezTo>
                <a:close/>
                <a:moveTo>
                  <a:pt x="14829" y="12125"/>
                </a:moveTo>
                <a:lnTo>
                  <a:pt x="14831" y="13942"/>
                </a:lnTo>
                <a:cubicBezTo>
                  <a:pt x="14825" y="14735"/>
                  <a:pt x="14666" y="15520"/>
                  <a:pt x="14363" y="16253"/>
                </a:cubicBezTo>
                <a:cubicBezTo>
                  <a:pt x="14047" y="17016"/>
                  <a:pt x="13580" y="17708"/>
                  <a:pt x="12992" y="18285"/>
                </a:cubicBezTo>
                <a:lnTo>
                  <a:pt x="11145" y="20116"/>
                </a:lnTo>
                <a:lnTo>
                  <a:pt x="10906" y="15197"/>
                </a:lnTo>
                <a:lnTo>
                  <a:pt x="14829" y="12125"/>
                </a:lnTo>
                <a:close/>
                <a:moveTo>
                  <a:pt x="6191" y="13319"/>
                </a:moveTo>
                <a:cubicBezTo>
                  <a:pt x="6413" y="13622"/>
                  <a:pt x="6650" y="13913"/>
                  <a:pt x="6907" y="14187"/>
                </a:cubicBezTo>
                <a:cubicBezTo>
                  <a:pt x="7313" y="14621"/>
                  <a:pt x="7760" y="15013"/>
                  <a:pt x="8240" y="15359"/>
                </a:cubicBezTo>
                <a:lnTo>
                  <a:pt x="7154" y="16302"/>
                </a:lnTo>
                <a:cubicBezTo>
                  <a:pt x="6721" y="16089"/>
                  <a:pt x="6328" y="15801"/>
                  <a:pt x="5993" y="15451"/>
                </a:cubicBezTo>
                <a:cubicBezTo>
                  <a:pt x="5696" y="15140"/>
                  <a:pt x="5449" y="14785"/>
                  <a:pt x="5260" y="14397"/>
                </a:cubicBezTo>
                <a:lnTo>
                  <a:pt x="6191" y="13319"/>
                </a:lnTo>
                <a:close/>
                <a:moveTo>
                  <a:pt x="3864" y="16049"/>
                </a:moveTo>
                <a:cubicBezTo>
                  <a:pt x="3811" y="16050"/>
                  <a:pt x="3757" y="16062"/>
                  <a:pt x="3706" y="16085"/>
                </a:cubicBezTo>
                <a:lnTo>
                  <a:pt x="2601" y="16631"/>
                </a:lnTo>
                <a:cubicBezTo>
                  <a:pt x="2217" y="16822"/>
                  <a:pt x="1901" y="17129"/>
                  <a:pt x="1699" y="17509"/>
                </a:cubicBezTo>
                <a:cubicBezTo>
                  <a:pt x="1558" y="17774"/>
                  <a:pt x="1477" y="18064"/>
                  <a:pt x="1429" y="18356"/>
                </a:cubicBezTo>
                <a:cubicBezTo>
                  <a:pt x="1380" y="18657"/>
                  <a:pt x="1366" y="18965"/>
                  <a:pt x="1388" y="19274"/>
                </a:cubicBezTo>
                <a:cubicBezTo>
                  <a:pt x="1401" y="19477"/>
                  <a:pt x="1475" y="19671"/>
                  <a:pt x="1601" y="19830"/>
                </a:cubicBezTo>
                <a:cubicBezTo>
                  <a:pt x="1766" y="20039"/>
                  <a:pt x="2007" y="20173"/>
                  <a:pt x="2270" y="20203"/>
                </a:cubicBezTo>
                <a:cubicBezTo>
                  <a:pt x="2624" y="20227"/>
                  <a:pt x="2976" y="20202"/>
                  <a:pt x="3317" y="20133"/>
                </a:cubicBezTo>
                <a:cubicBezTo>
                  <a:pt x="3660" y="20064"/>
                  <a:pt x="3998" y="19948"/>
                  <a:pt x="4295" y="19747"/>
                </a:cubicBezTo>
                <a:cubicBezTo>
                  <a:pt x="4601" y="19539"/>
                  <a:pt x="4844" y="19249"/>
                  <a:pt x="4997" y="18910"/>
                </a:cubicBezTo>
                <a:lnTo>
                  <a:pt x="5506" y="17837"/>
                </a:lnTo>
                <a:cubicBezTo>
                  <a:pt x="5608" y="17616"/>
                  <a:pt x="5493" y="17354"/>
                  <a:pt x="5262" y="17282"/>
                </a:cubicBezTo>
                <a:cubicBezTo>
                  <a:pt x="5090" y="17227"/>
                  <a:pt x="4903" y="17302"/>
                  <a:pt x="4814" y="17460"/>
                </a:cubicBezTo>
                <a:lnTo>
                  <a:pt x="4209" y="18612"/>
                </a:lnTo>
                <a:cubicBezTo>
                  <a:pt x="4116" y="18775"/>
                  <a:pt x="3991" y="18918"/>
                  <a:pt x="3843" y="19032"/>
                </a:cubicBezTo>
                <a:cubicBezTo>
                  <a:pt x="3662" y="19172"/>
                  <a:pt x="3449" y="19267"/>
                  <a:pt x="3224" y="19307"/>
                </a:cubicBezTo>
                <a:lnTo>
                  <a:pt x="2495" y="19373"/>
                </a:lnTo>
                <a:cubicBezTo>
                  <a:pt x="2422" y="19372"/>
                  <a:pt x="2353" y="19343"/>
                  <a:pt x="2302" y="19291"/>
                </a:cubicBezTo>
                <a:cubicBezTo>
                  <a:pt x="2252" y="19240"/>
                  <a:pt x="2224" y="19171"/>
                  <a:pt x="2223" y="19099"/>
                </a:cubicBezTo>
                <a:lnTo>
                  <a:pt x="2255" y="18396"/>
                </a:lnTo>
                <a:cubicBezTo>
                  <a:pt x="2274" y="18196"/>
                  <a:pt x="2341" y="18002"/>
                  <a:pt x="2448" y="17832"/>
                </a:cubicBezTo>
                <a:cubicBezTo>
                  <a:pt x="2552" y="17667"/>
                  <a:pt x="2692" y="17527"/>
                  <a:pt x="2858" y="17425"/>
                </a:cubicBezTo>
                <a:lnTo>
                  <a:pt x="4037" y="16825"/>
                </a:lnTo>
                <a:cubicBezTo>
                  <a:pt x="4238" y="16736"/>
                  <a:pt x="4330" y="16500"/>
                  <a:pt x="4244" y="16297"/>
                </a:cubicBezTo>
                <a:cubicBezTo>
                  <a:pt x="4177" y="16139"/>
                  <a:pt x="4024" y="16046"/>
                  <a:pt x="3864" y="16049"/>
                </a:cubicBezTo>
                <a:close/>
                <a:moveTo>
                  <a:pt x="422" y="20695"/>
                </a:moveTo>
                <a:cubicBezTo>
                  <a:pt x="314" y="20695"/>
                  <a:pt x="206" y="20735"/>
                  <a:pt x="124" y="20818"/>
                </a:cubicBezTo>
                <a:cubicBezTo>
                  <a:pt x="-41" y="20984"/>
                  <a:pt x="-41" y="21254"/>
                  <a:pt x="124" y="21420"/>
                </a:cubicBezTo>
                <a:cubicBezTo>
                  <a:pt x="289" y="21586"/>
                  <a:pt x="556" y="21586"/>
                  <a:pt x="721" y="21420"/>
                </a:cubicBezTo>
                <a:cubicBezTo>
                  <a:pt x="886" y="21254"/>
                  <a:pt x="886" y="20984"/>
                  <a:pt x="721" y="20818"/>
                </a:cubicBezTo>
                <a:cubicBezTo>
                  <a:pt x="638" y="20735"/>
                  <a:pt x="530" y="20695"/>
                  <a:pt x="422" y="20695"/>
                </a:cubicBezTo>
                <a:close/>
              </a:path>
            </a:pathLst>
          </a:cu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31" name="Shape"/>
          <p:cNvSpPr/>
          <p:nvPr/>
        </p:nvSpPr>
        <p:spPr>
          <a:xfrm>
            <a:off x="12603300" y="4121697"/>
            <a:ext cx="1127708" cy="1853878"/>
          </a:xfrm>
          <a:custGeom>
            <a:avLst/>
            <a:gdLst/>
            <a:ahLst/>
            <a:cxnLst>
              <a:cxn ang="0">
                <a:pos x="wd2" y="hd2"/>
              </a:cxn>
              <a:cxn ang="5400000">
                <a:pos x="wd2" y="hd2"/>
              </a:cxn>
              <a:cxn ang="10800000">
                <a:pos x="wd2" y="hd2"/>
              </a:cxn>
              <a:cxn ang="16200000">
                <a:pos x="wd2" y="hd2"/>
              </a:cxn>
            </a:cxnLst>
            <a:rect l="0" t="0" r="r" b="b"/>
            <a:pathLst>
              <a:path w="21253" h="21600" extrusionOk="0">
                <a:moveTo>
                  <a:pt x="10599" y="0"/>
                </a:moveTo>
                <a:cubicBezTo>
                  <a:pt x="8633" y="0"/>
                  <a:pt x="6668" y="414"/>
                  <a:pt x="5168" y="1242"/>
                </a:cubicBezTo>
                <a:cubicBezTo>
                  <a:pt x="2169" y="2899"/>
                  <a:pt x="2169" y="5587"/>
                  <a:pt x="5168" y="7244"/>
                </a:cubicBezTo>
                <a:cubicBezTo>
                  <a:pt x="6472" y="7964"/>
                  <a:pt x="8128" y="8370"/>
                  <a:pt x="9829" y="8464"/>
                </a:cubicBezTo>
                <a:lnTo>
                  <a:pt x="9829" y="9597"/>
                </a:lnTo>
                <a:cubicBezTo>
                  <a:pt x="9624" y="9437"/>
                  <a:pt x="9369" y="9299"/>
                  <a:pt x="9070" y="9193"/>
                </a:cubicBezTo>
                <a:cubicBezTo>
                  <a:pt x="8621" y="9033"/>
                  <a:pt x="8099" y="8948"/>
                  <a:pt x="7565" y="8947"/>
                </a:cubicBezTo>
                <a:lnTo>
                  <a:pt x="4519" y="8947"/>
                </a:lnTo>
                <a:cubicBezTo>
                  <a:pt x="4324" y="8941"/>
                  <a:pt x="4133" y="8982"/>
                  <a:pt x="3996" y="9059"/>
                </a:cubicBezTo>
                <a:cubicBezTo>
                  <a:pt x="3881" y="9123"/>
                  <a:pt x="3812" y="9207"/>
                  <a:pt x="3801" y="9297"/>
                </a:cubicBezTo>
                <a:lnTo>
                  <a:pt x="3801" y="9900"/>
                </a:lnTo>
                <a:cubicBezTo>
                  <a:pt x="3823" y="10373"/>
                  <a:pt x="4113" y="10830"/>
                  <a:pt x="4630" y="11207"/>
                </a:cubicBezTo>
                <a:cubicBezTo>
                  <a:pt x="5381" y="11757"/>
                  <a:pt x="6538" y="12091"/>
                  <a:pt x="7783" y="12119"/>
                </a:cubicBezTo>
                <a:lnTo>
                  <a:pt x="9829" y="12119"/>
                </a:lnTo>
                <a:lnTo>
                  <a:pt x="9829" y="12706"/>
                </a:lnTo>
                <a:lnTo>
                  <a:pt x="2146" y="12706"/>
                </a:lnTo>
                <a:cubicBezTo>
                  <a:pt x="1132" y="12707"/>
                  <a:pt x="257" y="13099"/>
                  <a:pt x="48" y="13648"/>
                </a:cubicBezTo>
                <a:cubicBezTo>
                  <a:pt x="-204" y="14309"/>
                  <a:pt x="565" y="14956"/>
                  <a:pt x="1762" y="15093"/>
                </a:cubicBezTo>
                <a:lnTo>
                  <a:pt x="1762" y="17438"/>
                </a:lnTo>
                <a:cubicBezTo>
                  <a:pt x="1790" y="17989"/>
                  <a:pt x="2131" y="18520"/>
                  <a:pt x="2736" y="18957"/>
                </a:cubicBezTo>
                <a:cubicBezTo>
                  <a:pt x="3532" y="19533"/>
                  <a:pt x="4719" y="19903"/>
                  <a:pt x="6023" y="19983"/>
                </a:cubicBezTo>
                <a:cubicBezTo>
                  <a:pt x="5878" y="20086"/>
                  <a:pt x="5760" y="20200"/>
                  <a:pt x="5673" y="20321"/>
                </a:cubicBezTo>
                <a:cubicBezTo>
                  <a:pt x="5553" y="20489"/>
                  <a:pt x="5494" y="20669"/>
                  <a:pt x="5500" y="20849"/>
                </a:cubicBezTo>
                <a:lnTo>
                  <a:pt x="5500" y="21139"/>
                </a:lnTo>
                <a:cubicBezTo>
                  <a:pt x="5508" y="21242"/>
                  <a:pt x="5575" y="21340"/>
                  <a:pt x="5692" y="21420"/>
                </a:cubicBezTo>
                <a:cubicBezTo>
                  <a:pt x="5857" y="21533"/>
                  <a:pt x="6106" y="21599"/>
                  <a:pt x="6369" y="21600"/>
                </a:cubicBezTo>
                <a:lnTo>
                  <a:pt x="14892" y="21600"/>
                </a:lnTo>
                <a:cubicBezTo>
                  <a:pt x="15088" y="21594"/>
                  <a:pt x="15275" y="21550"/>
                  <a:pt x="15419" y="21476"/>
                </a:cubicBezTo>
                <a:cubicBezTo>
                  <a:pt x="15581" y="21392"/>
                  <a:pt x="15677" y="21276"/>
                  <a:pt x="15686" y="21154"/>
                </a:cubicBezTo>
                <a:lnTo>
                  <a:pt x="15686" y="20844"/>
                </a:lnTo>
                <a:cubicBezTo>
                  <a:pt x="15681" y="20671"/>
                  <a:pt x="15626" y="20499"/>
                  <a:pt x="15522" y="20336"/>
                </a:cubicBezTo>
                <a:cubicBezTo>
                  <a:pt x="15446" y="20217"/>
                  <a:pt x="15347" y="20104"/>
                  <a:pt x="15223" y="19998"/>
                </a:cubicBezTo>
                <a:cubicBezTo>
                  <a:pt x="16389" y="19922"/>
                  <a:pt x="17463" y="19611"/>
                  <a:pt x="18241" y="19125"/>
                </a:cubicBezTo>
                <a:cubicBezTo>
                  <a:pt x="18988" y="18658"/>
                  <a:pt x="19413" y="18060"/>
                  <a:pt x="19438" y="17437"/>
                </a:cubicBezTo>
                <a:lnTo>
                  <a:pt x="19438" y="15091"/>
                </a:lnTo>
                <a:cubicBezTo>
                  <a:pt x="20602" y="14980"/>
                  <a:pt x="21396" y="14378"/>
                  <a:pt x="21232" y="13732"/>
                </a:cubicBezTo>
                <a:cubicBezTo>
                  <a:pt x="21081" y="13142"/>
                  <a:pt x="20166" y="12704"/>
                  <a:pt x="19088" y="12706"/>
                </a:cubicBezTo>
                <a:lnTo>
                  <a:pt x="18181" y="12706"/>
                </a:lnTo>
                <a:cubicBezTo>
                  <a:pt x="18401" y="12587"/>
                  <a:pt x="18594" y="12453"/>
                  <a:pt x="18748" y="12304"/>
                </a:cubicBezTo>
                <a:cubicBezTo>
                  <a:pt x="19052" y="12009"/>
                  <a:pt x="19204" y="11674"/>
                  <a:pt x="19186" y="11335"/>
                </a:cubicBezTo>
                <a:lnTo>
                  <a:pt x="19186" y="10108"/>
                </a:lnTo>
                <a:cubicBezTo>
                  <a:pt x="19200" y="9976"/>
                  <a:pt x="19093" y="9849"/>
                  <a:pt x="18902" y="9770"/>
                </a:cubicBezTo>
                <a:cubicBezTo>
                  <a:pt x="18769" y="9716"/>
                  <a:pt x="18606" y="9690"/>
                  <a:pt x="18441" y="9696"/>
                </a:cubicBezTo>
                <a:lnTo>
                  <a:pt x="13819" y="9696"/>
                </a:lnTo>
                <a:cubicBezTo>
                  <a:pt x="13229" y="9696"/>
                  <a:pt x="12651" y="9788"/>
                  <a:pt x="12149" y="9959"/>
                </a:cubicBezTo>
                <a:cubicBezTo>
                  <a:pt x="11851" y="10061"/>
                  <a:pt x="11588" y="10189"/>
                  <a:pt x="11367" y="10338"/>
                </a:cubicBezTo>
                <a:lnTo>
                  <a:pt x="11367" y="8464"/>
                </a:lnTo>
                <a:cubicBezTo>
                  <a:pt x="13069" y="8370"/>
                  <a:pt x="14725" y="7964"/>
                  <a:pt x="16028" y="7244"/>
                </a:cubicBezTo>
                <a:cubicBezTo>
                  <a:pt x="19027" y="5587"/>
                  <a:pt x="19027" y="2899"/>
                  <a:pt x="16028" y="1242"/>
                </a:cubicBezTo>
                <a:cubicBezTo>
                  <a:pt x="14529" y="414"/>
                  <a:pt x="12564" y="0"/>
                  <a:pt x="10599" y="0"/>
                </a:cubicBezTo>
                <a:close/>
                <a:moveTo>
                  <a:pt x="10599" y="850"/>
                </a:moveTo>
                <a:cubicBezTo>
                  <a:pt x="12170" y="850"/>
                  <a:pt x="13741" y="1181"/>
                  <a:pt x="14940" y="1843"/>
                </a:cubicBezTo>
                <a:cubicBezTo>
                  <a:pt x="17338" y="3168"/>
                  <a:pt x="17338" y="5317"/>
                  <a:pt x="14940" y="6642"/>
                </a:cubicBezTo>
                <a:cubicBezTo>
                  <a:pt x="12542" y="7967"/>
                  <a:pt x="8654" y="7967"/>
                  <a:pt x="6256" y="6642"/>
                </a:cubicBezTo>
                <a:cubicBezTo>
                  <a:pt x="3858" y="5317"/>
                  <a:pt x="3858" y="3168"/>
                  <a:pt x="6256" y="1843"/>
                </a:cubicBezTo>
                <a:cubicBezTo>
                  <a:pt x="7455" y="1181"/>
                  <a:pt x="9027" y="850"/>
                  <a:pt x="10599" y="850"/>
                </a:cubicBezTo>
                <a:close/>
                <a:moveTo>
                  <a:pt x="10599" y="1463"/>
                </a:moveTo>
                <a:cubicBezTo>
                  <a:pt x="10195" y="1463"/>
                  <a:pt x="9867" y="1644"/>
                  <a:pt x="9867" y="1867"/>
                </a:cubicBezTo>
                <a:lnTo>
                  <a:pt x="9867" y="2187"/>
                </a:lnTo>
                <a:lnTo>
                  <a:pt x="9694" y="2187"/>
                </a:lnTo>
                <a:cubicBezTo>
                  <a:pt x="9245" y="2211"/>
                  <a:pt x="8830" y="2328"/>
                  <a:pt x="8532" y="2515"/>
                </a:cubicBezTo>
                <a:cubicBezTo>
                  <a:pt x="8227" y="2706"/>
                  <a:pt x="8069" y="2954"/>
                  <a:pt x="8089" y="3209"/>
                </a:cubicBezTo>
                <a:lnTo>
                  <a:pt x="8089" y="3656"/>
                </a:lnTo>
                <a:cubicBezTo>
                  <a:pt x="8079" y="3902"/>
                  <a:pt x="8239" y="4142"/>
                  <a:pt x="8536" y="4326"/>
                </a:cubicBezTo>
                <a:cubicBezTo>
                  <a:pt x="8875" y="4536"/>
                  <a:pt x="9360" y="4657"/>
                  <a:pt x="9870" y="4656"/>
                </a:cubicBezTo>
                <a:lnTo>
                  <a:pt x="11108" y="4656"/>
                </a:lnTo>
                <a:cubicBezTo>
                  <a:pt x="11219" y="4654"/>
                  <a:pt x="11327" y="4674"/>
                  <a:pt x="11413" y="4713"/>
                </a:cubicBezTo>
                <a:cubicBezTo>
                  <a:pt x="11537" y="4767"/>
                  <a:pt x="11604" y="4851"/>
                  <a:pt x="11592" y="4939"/>
                </a:cubicBezTo>
                <a:lnTo>
                  <a:pt x="11592" y="5280"/>
                </a:lnTo>
                <a:cubicBezTo>
                  <a:pt x="11595" y="5348"/>
                  <a:pt x="11545" y="5413"/>
                  <a:pt x="11457" y="5461"/>
                </a:cubicBezTo>
                <a:cubicBezTo>
                  <a:pt x="11372" y="5506"/>
                  <a:pt x="11258" y="5530"/>
                  <a:pt x="11140" y="5529"/>
                </a:cubicBezTo>
                <a:lnTo>
                  <a:pt x="9928" y="5529"/>
                </a:lnTo>
                <a:cubicBezTo>
                  <a:pt x="9847" y="5534"/>
                  <a:pt x="9766" y="5520"/>
                  <a:pt x="9706" y="5490"/>
                </a:cubicBezTo>
                <a:cubicBezTo>
                  <a:pt x="9640" y="5457"/>
                  <a:pt x="9607" y="5409"/>
                  <a:pt x="9613" y="5361"/>
                </a:cubicBezTo>
                <a:lnTo>
                  <a:pt x="9613" y="5251"/>
                </a:lnTo>
                <a:cubicBezTo>
                  <a:pt x="9600" y="5032"/>
                  <a:pt x="9278" y="4857"/>
                  <a:pt x="8881" y="4853"/>
                </a:cubicBezTo>
                <a:cubicBezTo>
                  <a:pt x="8473" y="4849"/>
                  <a:pt x="8134" y="5026"/>
                  <a:pt x="8119" y="5251"/>
                </a:cubicBezTo>
                <a:lnTo>
                  <a:pt x="8119" y="5418"/>
                </a:lnTo>
                <a:cubicBezTo>
                  <a:pt x="8137" y="5600"/>
                  <a:pt x="8249" y="5776"/>
                  <a:pt x="8441" y="5924"/>
                </a:cubicBezTo>
                <a:cubicBezTo>
                  <a:pt x="8771" y="6180"/>
                  <a:pt x="9301" y="6333"/>
                  <a:pt x="9867" y="6338"/>
                </a:cubicBezTo>
                <a:lnTo>
                  <a:pt x="9867" y="6593"/>
                </a:lnTo>
                <a:cubicBezTo>
                  <a:pt x="9868" y="6816"/>
                  <a:pt x="10195" y="6997"/>
                  <a:pt x="10599" y="6996"/>
                </a:cubicBezTo>
                <a:cubicBezTo>
                  <a:pt x="11002" y="6996"/>
                  <a:pt x="11329" y="6816"/>
                  <a:pt x="11329" y="6593"/>
                </a:cubicBezTo>
                <a:lnTo>
                  <a:pt x="11329" y="6334"/>
                </a:lnTo>
                <a:cubicBezTo>
                  <a:pt x="11847" y="6307"/>
                  <a:pt x="12327" y="6170"/>
                  <a:pt x="12662" y="5948"/>
                </a:cubicBezTo>
                <a:cubicBezTo>
                  <a:pt x="12961" y="5749"/>
                  <a:pt x="13121" y="5498"/>
                  <a:pt x="13113" y="5240"/>
                </a:cubicBezTo>
                <a:lnTo>
                  <a:pt x="13113" y="4888"/>
                </a:lnTo>
                <a:cubicBezTo>
                  <a:pt x="13102" y="4627"/>
                  <a:pt x="12917" y="4377"/>
                  <a:pt x="12593" y="4186"/>
                </a:cubicBezTo>
                <a:cubicBezTo>
                  <a:pt x="12225" y="3969"/>
                  <a:pt x="11711" y="3847"/>
                  <a:pt x="11172" y="3849"/>
                </a:cubicBezTo>
                <a:lnTo>
                  <a:pt x="10124" y="3849"/>
                </a:lnTo>
                <a:cubicBezTo>
                  <a:pt x="9993" y="3853"/>
                  <a:pt x="9865" y="3827"/>
                  <a:pt x="9769" y="3778"/>
                </a:cubicBezTo>
                <a:cubicBezTo>
                  <a:pt x="9671" y="3728"/>
                  <a:pt x="9614" y="3659"/>
                  <a:pt x="9611" y="3586"/>
                </a:cubicBezTo>
                <a:lnTo>
                  <a:pt x="9611" y="3281"/>
                </a:lnTo>
                <a:cubicBezTo>
                  <a:pt x="9600" y="3203"/>
                  <a:pt x="9646" y="3125"/>
                  <a:pt x="9738" y="3065"/>
                </a:cubicBezTo>
                <a:cubicBezTo>
                  <a:pt x="9833" y="3003"/>
                  <a:pt x="9968" y="2965"/>
                  <a:pt x="10113" y="2959"/>
                </a:cubicBezTo>
                <a:lnTo>
                  <a:pt x="11271" y="2959"/>
                </a:lnTo>
                <a:cubicBezTo>
                  <a:pt x="11345" y="2961"/>
                  <a:pt x="11416" y="2976"/>
                  <a:pt x="11474" y="3002"/>
                </a:cubicBezTo>
                <a:cubicBezTo>
                  <a:pt x="11556" y="3039"/>
                  <a:pt x="11605" y="3095"/>
                  <a:pt x="11605" y="3153"/>
                </a:cubicBezTo>
                <a:lnTo>
                  <a:pt x="11605" y="3226"/>
                </a:lnTo>
                <a:cubicBezTo>
                  <a:pt x="11621" y="3430"/>
                  <a:pt x="11914" y="3593"/>
                  <a:pt x="12283" y="3604"/>
                </a:cubicBezTo>
                <a:cubicBezTo>
                  <a:pt x="12725" y="3617"/>
                  <a:pt x="13087" y="3413"/>
                  <a:pt x="13055" y="3169"/>
                </a:cubicBezTo>
                <a:lnTo>
                  <a:pt x="13055" y="3046"/>
                </a:lnTo>
                <a:cubicBezTo>
                  <a:pt x="13043" y="2831"/>
                  <a:pt x="12890" y="2625"/>
                  <a:pt x="12624" y="2468"/>
                </a:cubicBezTo>
                <a:cubicBezTo>
                  <a:pt x="12342" y="2301"/>
                  <a:pt x="11955" y="2201"/>
                  <a:pt x="11543" y="2187"/>
                </a:cubicBezTo>
                <a:lnTo>
                  <a:pt x="11329" y="2187"/>
                </a:lnTo>
                <a:lnTo>
                  <a:pt x="11329" y="1867"/>
                </a:lnTo>
                <a:cubicBezTo>
                  <a:pt x="11329" y="1644"/>
                  <a:pt x="11002" y="1463"/>
                  <a:pt x="10599" y="1463"/>
                </a:cubicBezTo>
                <a:close/>
                <a:moveTo>
                  <a:pt x="5279" y="9777"/>
                </a:moveTo>
                <a:lnTo>
                  <a:pt x="7286" y="9777"/>
                </a:lnTo>
                <a:cubicBezTo>
                  <a:pt x="7688" y="9772"/>
                  <a:pt x="8079" y="9826"/>
                  <a:pt x="8425" y="9929"/>
                </a:cubicBezTo>
                <a:cubicBezTo>
                  <a:pt x="8751" y="10026"/>
                  <a:pt x="9033" y="10166"/>
                  <a:pt x="9261" y="10332"/>
                </a:cubicBezTo>
                <a:cubicBezTo>
                  <a:pt x="9567" y="10555"/>
                  <a:pt x="9757" y="10818"/>
                  <a:pt x="9829" y="11094"/>
                </a:cubicBezTo>
                <a:lnTo>
                  <a:pt x="9829" y="11283"/>
                </a:lnTo>
                <a:lnTo>
                  <a:pt x="7858" y="11283"/>
                </a:lnTo>
                <a:cubicBezTo>
                  <a:pt x="7064" y="11282"/>
                  <a:pt x="6315" y="11080"/>
                  <a:pt x="5823" y="10736"/>
                </a:cubicBezTo>
                <a:cubicBezTo>
                  <a:pt x="5501" y="10510"/>
                  <a:pt x="5312" y="10236"/>
                  <a:pt x="5279" y="9950"/>
                </a:cubicBezTo>
                <a:lnTo>
                  <a:pt x="5279" y="9777"/>
                </a:lnTo>
                <a:close/>
                <a:moveTo>
                  <a:pt x="14009" y="10544"/>
                </a:moveTo>
                <a:lnTo>
                  <a:pt x="17724" y="10544"/>
                </a:lnTo>
                <a:lnTo>
                  <a:pt x="17724" y="11167"/>
                </a:lnTo>
                <a:cubicBezTo>
                  <a:pt x="17717" y="11551"/>
                  <a:pt x="17462" y="11921"/>
                  <a:pt x="17003" y="12210"/>
                </a:cubicBezTo>
                <a:cubicBezTo>
                  <a:pt x="16615" y="12454"/>
                  <a:pt x="16103" y="12626"/>
                  <a:pt x="15538" y="12706"/>
                </a:cubicBezTo>
                <a:lnTo>
                  <a:pt x="11367" y="12706"/>
                </a:lnTo>
                <a:lnTo>
                  <a:pt x="11367" y="11597"/>
                </a:lnTo>
                <a:cubicBezTo>
                  <a:pt x="11564" y="11301"/>
                  <a:pt x="11912" y="11039"/>
                  <a:pt x="12381" y="10850"/>
                </a:cubicBezTo>
                <a:cubicBezTo>
                  <a:pt x="12855" y="10659"/>
                  <a:pt x="13423" y="10552"/>
                  <a:pt x="14009" y="10544"/>
                </a:cubicBezTo>
                <a:close/>
                <a:moveTo>
                  <a:pt x="2100" y="13530"/>
                </a:moveTo>
                <a:lnTo>
                  <a:pt x="19109" y="13530"/>
                </a:lnTo>
                <a:cubicBezTo>
                  <a:pt x="19466" y="13543"/>
                  <a:pt x="19742" y="13706"/>
                  <a:pt x="19742" y="13903"/>
                </a:cubicBezTo>
                <a:cubicBezTo>
                  <a:pt x="19742" y="14102"/>
                  <a:pt x="19461" y="14267"/>
                  <a:pt x="19102" y="14278"/>
                </a:cubicBezTo>
                <a:lnTo>
                  <a:pt x="17953" y="14279"/>
                </a:lnTo>
                <a:lnTo>
                  <a:pt x="17953" y="14281"/>
                </a:lnTo>
                <a:cubicBezTo>
                  <a:pt x="17936" y="14280"/>
                  <a:pt x="17919" y="14278"/>
                  <a:pt x="17902" y="14278"/>
                </a:cubicBezTo>
                <a:lnTo>
                  <a:pt x="9303" y="14278"/>
                </a:lnTo>
                <a:cubicBezTo>
                  <a:pt x="8879" y="14278"/>
                  <a:pt x="8535" y="14468"/>
                  <a:pt x="8535" y="14702"/>
                </a:cubicBezTo>
                <a:cubicBezTo>
                  <a:pt x="8535" y="14937"/>
                  <a:pt x="8879" y="15128"/>
                  <a:pt x="9303" y="15128"/>
                </a:cubicBezTo>
                <a:lnTo>
                  <a:pt x="17902" y="15128"/>
                </a:lnTo>
                <a:cubicBezTo>
                  <a:pt x="17918" y="15128"/>
                  <a:pt x="17934" y="15125"/>
                  <a:pt x="17950" y="15125"/>
                </a:cubicBezTo>
                <a:lnTo>
                  <a:pt x="17944" y="17364"/>
                </a:lnTo>
                <a:cubicBezTo>
                  <a:pt x="17938" y="17810"/>
                  <a:pt x="17642" y="18240"/>
                  <a:pt x="17111" y="18576"/>
                </a:cubicBezTo>
                <a:cubicBezTo>
                  <a:pt x="16475" y="18979"/>
                  <a:pt x="15560" y="19214"/>
                  <a:pt x="14593" y="19222"/>
                </a:cubicBezTo>
                <a:lnTo>
                  <a:pt x="6735" y="19222"/>
                </a:lnTo>
                <a:cubicBezTo>
                  <a:pt x="5618" y="19233"/>
                  <a:pt x="4561" y="18943"/>
                  <a:pt x="3900" y="18445"/>
                </a:cubicBezTo>
                <a:cubicBezTo>
                  <a:pt x="3492" y="18138"/>
                  <a:pt x="3264" y="17770"/>
                  <a:pt x="3247" y="17390"/>
                </a:cubicBezTo>
                <a:lnTo>
                  <a:pt x="3247" y="14736"/>
                </a:lnTo>
                <a:cubicBezTo>
                  <a:pt x="3264" y="14609"/>
                  <a:pt x="3178" y="14486"/>
                  <a:pt x="3013" y="14398"/>
                </a:cubicBezTo>
                <a:cubicBezTo>
                  <a:pt x="2874" y="14324"/>
                  <a:pt x="2690" y="14282"/>
                  <a:pt x="2497" y="14279"/>
                </a:cubicBezTo>
                <a:lnTo>
                  <a:pt x="2091" y="14279"/>
                </a:lnTo>
                <a:cubicBezTo>
                  <a:pt x="1705" y="14261"/>
                  <a:pt x="1424" y="14070"/>
                  <a:pt x="1469" y="13857"/>
                </a:cubicBezTo>
                <a:cubicBezTo>
                  <a:pt x="1506" y="13677"/>
                  <a:pt x="1773" y="13539"/>
                  <a:pt x="2100" y="13530"/>
                </a:cubicBezTo>
                <a:close/>
                <a:moveTo>
                  <a:pt x="6010" y="14278"/>
                </a:moveTo>
                <a:cubicBezTo>
                  <a:pt x="5813" y="14278"/>
                  <a:pt x="5617" y="14319"/>
                  <a:pt x="5467" y="14402"/>
                </a:cubicBezTo>
                <a:cubicBezTo>
                  <a:pt x="5167" y="14568"/>
                  <a:pt x="5167" y="14837"/>
                  <a:pt x="5467" y="15003"/>
                </a:cubicBezTo>
                <a:cubicBezTo>
                  <a:pt x="5767" y="15168"/>
                  <a:pt x="6253" y="15168"/>
                  <a:pt x="6553" y="15003"/>
                </a:cubicBezTo>
                <a:cubicBezTo>
                  <a:pt x="6853" y="14837"/>
                  <a:pt x="6853" y="14568"/>
                  <a:pt x="6553" y="14402"/>
                </a:cubicBezTo>
                <a:cubicBezTo>
                  <a:pt x="6403" y="14319"/>
                  <a:pt x="6207" y="14278"/>
                  <a:pt x="6010" y="14278"/>
                </a:cubicBezTo>
                <a:close/>
                <a:moveTo>
                  <a:pt x="8543" y="20048"/>
                </a:moveTo>
                <a:lnTo>
                  <a:pt x="12666" y="20048"/>
                </a:lnTo>
                <a:cubicBezTo>
                  <a:pt x="13004" y="20047"/>
                  <a:pt x="13334" y="20110"/>
                  <a:pt x="13601" y="20225"/>
                </a:cubicBezTo>
                <a:cubicBezTo>
                  <a:pt x="13902" y="20354"/>
                  <a:pt x="14102" y="20542"/>
                  <a:pt x="14163" y="20750"/>
                </a:cubicBezTo>
                <a:lnTo>
                  <a:pt x="7038" y="20750"/>
                </a:lnTo>
                <a:cubicBezTo>
                  <a:pt x="7093" y="20595"/>
                  <a:pt x="7222" y="20452"/>
                  <a:pt x="7414" y="20335"/>
                </a:cubicBezTo>
                <a:cubicBezTo>
                  <a:pt x="7704" y="20159"/>
                  <a:pt x="8111" y="20055"/>
                  <a:pt x="8543" y="20048"/>
                </a:cubicBezTo>
                <a:close/>
              </a:path>
            </a:pathLst>
          </a:custGeom>
          <a:solidFill>
            <a:schemeClr val="accent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
        <p:nvSpPr>
          <p:cNvPr id="32" name="Shape"/>
          <p:cNvSpPr/>
          <p:nvPr/>
        </p:nvSpPr>
        <p:spPr>
          <a:xfrm>
            <a:off x="392023" y="521297"/>
            <a:ext cx="1851422" cy="1655614"/>
          </a:xfrm>
          <a:custGeom>
            <a:avLst/>
            <a:gdLst/>
            <a:ahLst/>
            <a:cxnLst>
              <a:cxn ang="0">
                <a:pos x="wd2" y="hd2"/>
              </a:cxn>
              <a:cxn ang="5400000">
                <a:pos x="wd2" y="hd2"/>
              </a:cxn>
              <a:cxn ang="10800000">
                <a:pos x="wd2" y="hd2"/>
              </a:cxn>
              <a:cxn ang="16200000">
                <a:pos x="wd2" y="hd2"/>
              </a:cxn>
            </a:cxnLst>
            <a:rect l="0" t="0" r="r" b="b"/>
            <a:pathLst>
              <a:path w="21600" h="21600" extrusionOk="0">
                <a:moveTo>
                  <a:pt x="10447" y="0"/>
                </a:moveTo>
                <a:cubicBezTo>
                  <a:pt x="9797" y="0"/>
                  <a:pt x="9148" y="240"/>
                  <a:pt x="8653" y="721"/>
                </a:cubicBezTo>
                <a:cubicBezTo>
                  <a:pt x="7662" y="1682"/>
                  <a:pt x="7662" y="3240"/>
                  <a:pt x="8653" y="4201"/>
                </a:cubicBezTo>
                <a:cubicBezTo>
                  <a:pt x="8745" y="4291"/>
                  <a:pt x="8845" y="4370"/>
                  <a:pt x="8947" y="4443"/>
                </a:cubicBezTo>
                <a:cubicBezTo>
                  <a:pt x="8186" y="4672"/>
                  <a:pt x="7488" y="5082"/>
                  <a:pt x="6924" y="5651"/>
                </a:cubicBezTo>
                <a:cubicBezTo>
                  <a:pt x="6799" y="5778"/>
                  <a:pt x="6685" y="5912"/>
                  <a:pt x="6577" y="6050"/>
                </a:cubicBezTo>
                <a:cubicBezTo>
                  <a:pt x="6175" y="6086"/>
                  <a:pt x="5761" y="5957"/>
                  <a:pt x="5454" y="5659"/>
                </a:cubicBezTo>
                <a:cubicBezTo>
                  <a:pt x="4904" y="5126"/>
                  <a:pt x="4904" y="4262"/>
                  <a:pt x="5454" y="3730"/>
                </a:cubicBezTo>
                <a:cubicBezTo>
                  <a:pt x="5728" y="3463"/>
                  <a:pt x="6088" y="3329"/>
                  <a:pt x="6448" y="3329"/>
                </a:cubicBezTo>
                <a:cubicBezTo>
                  <a:pt x="6658" y="3329"/>
                  <a:pt x="6867" y="3376"/>
                  <a:pt x="7059" y="3466"/>
                </a:cubicBezTo>
                <a:cubicBezTo>
                  <a:pt x="7242" y="3563"/>
                  <a:pt x="7472" y="3511"/>
                  <a:pt x="7591" y="3345"/>
                </a:cubicBezTo>
                <a:cubicBezTo>
                  <a:pt x="7742" y="3136"/>
                  <a:pt x="7664" y="2847"/>
                  <a:pt x="7427" y="2736"/>
                </a:cubicBezTo>
                <a:cubicBezTo>
                  <a:pt x="7119" y="2591"/>
                  <a:pt x="6784" y="2516"/>
                  <a:pt x="6448" y="2516"/>
                </a:cubicBezTo>
                <a:cubicBezTo>
                  <a:pt x="5873" y="2516"/>
                  <a:pt x="5298" y="2728"/>
                  <a:pt x="4860" y="3154"/>
                </a:cubicBezTo>
                <a:cubicBezTo>
                  <a:pt x="3983" y="4004"/>
                  <a:pt x="3983" y="5384"/>
                  <a:pt x="4860" y="6235"/>
                </a:cubicBezTo>
                <a:cubicBezTo>
                  <a:pt x="4889" y="6262"/>
                  <a:pt x="4920" y="6286"/>
                  <a:pt x="4949" y="6312"/>
                </a:cubicBezTo>
                <a:cubicBezTo>
                  <a:pt x="4105" y="6558"/>
                  <a:pt x="3355" y="7049"/>
                  <a:pt x="2808" y="7725"/>
                </a:cubicBezTo>
                <a:cubicBezTo>
                  <a:pt x="2243" y="8423"/>
                  <a:pt x="1923" y="9278"/>
                  <a:pt x="1896" y="10165"/>
                </a:cubicBezTo>
                <a:lnTo>
                  <a:pt x="1896" y="12655"/>
                </a:lnTo>
                <a:cubicBezTo>
                  <a:pt x="1885" y="12880"/>
                  <a:pt x="2067" y="13071"/>
                  <a:pt x="2299" y="13079"/>
                </a:cubicBezTo>
                <a:cubicBezTo>
                  <a:pt x="2543" y="13086"/>
                  <a:pt x="2742" y="12891"/>
                  <a:pt x="2733" y="12655"/>
                </a:cubicBezTo>
                <a:lnTo>
                  <a:pt x="2733" y="10246"/>
                </a:lnTo>
                <a:cubicBezTo>
                  <a:pt x="2764" y="9424"/>
                  <a:pt x="3101" y="8640"/>
                  <a:pt x="3681" y="8039"/>
                </a:cubicBezTo>
                <a:cubicBezTo>
                  <a:pt x="4291" y="7406"/>
                  <a:pt x="5126" y="7026"/>
                  <a:pt x="6014" y="6965"/>
                </a:cubicBezTo>
                <a:cubicBezTo>
                  <a:pt x="5792" y="7449"/>
                  <a:pt x="5657" y="7971"/>
                  <a:pt x="5619" y="8508"/>
                </a:cubicBezTo>
                <a:lnTo>
                  <a:pt x="5619" y="12935"/>
                </a:lnTo>
                <a:cubicBezTo>
                  <a:pt x="5644" y="13516"/>
                  <a:pt x="5889" y="14069"/>
                  <a:pt x="6308" y="14486"/>
                </a:cubicBezTo>
                <a:cubicBezTo>
                  <a:pt x="6729" y="14907"/>
                  <a:pt x="7296" y="15158"/>
                  <a:pt x="7897" y="15197"/>
                </a:cubicBezTo>
                <a:lnTo>
                  <a:pt x="7897" y="20761"/>
                </a:lnTo>
                <a:lnTo>
                  <a:pt x="6798" y="20761"/>
                </a:lnTo>
                <a:lnTo>
                  <a:pt x="6798" y="16147"/>
                </a:lnTo>
                <a:cubicBezTo>
                  <a:pt x="6798" y="15915"/>
                  <a:pt x="6604" y="15727"/>
                  <a:pt x="6365" y="15727"/>
                </a:cubicBezTo>
                <a:cubicBezTo>
                  <a:pt x="6127" y="15727"/>
                  <a:pt x="5933" y="15915"/>
                  <a:pt x="5933" y="16147"/>
                </a:cubicBezTo>
                <a:lnTo>
                  <a:pt x="5933" y="20761"/>
                </a:lnTo>
                <a:lnTo>
                  <a:pt x="4670" y="20761"/>
                </a:lnTo>
                <a:lnTo>
                  <a:pt x="4670" y="10394"/>
                </a:lnTo>
                <a:cubicBezTo>
                  <a:pt x="4670" y="10162"/>
                  <a:pt x="4476" y="9974"/>
                  <a:pt x="4238" y="9974"/>
                </a:cubicBezTo>
                <a:cubicBezTo>
                  <a:pt x="3999" y="9974"/>
                  <a:pt x="3805" y="10162"/>
                  <a:pt x="3805" y="10394"/>
                </a:cubicBezTo>
                <a:lnTo>
                  <a:pt x="3805" y="20761"/>
                </a:lnTo>
                <a:lnTo>
                  <a:pt x="432" y="20761"/>
                </a:lnTo>
                <a:cubicBezTo>
                  <a:pt x="193" y="20761"/>
                  <a:pt x="0" y="20948"/>
                  <a:pt x="0" y="21180"/>
                </a:cubicBezTo>
                <a:cubicBezTo>
                  <a:pt x="0" y="21412"/>
                  <a:pt x="193" y="21600"/>
                  <a:pt x="432" y="21600"/>
                </a:cubicBezTo>
                <a:lnTo>
                  <a:pt x="21168" y="21600"/>
                </a:lnTo>
                <a:cubicBezTo>
                  <a:pt x="21407" y="21600"/>
                  <a:pt x="21600" y="21412"/>
                  <a:pt x="21600" y="21180"/>
                </a:cubicBezTo>
                <a:cubicBezTo>
                  <a:pt x="21600" y="20948"/>
                  <a:pt x="21407" y="20761"/>
                  <a:pt x="21168" y="20761"/>
                </a:cubicBezTo>
                <a:lnTo>
                  <a:pt x="17413" y="20761"/>
                </a:lnTo>
                <a:lnTo>
                  <a:pt x="17413" y="10394"/>
                </a:lnTo>
                <a:cubicBezTo>
                  <a:pt x="17413" y="10162"/>
                  <a:pt x="17219" y="9974"/>
                  <a:pt x="16981" y="9974"/>
                </a:cubicBezTo>
                <a:cubicBezTo>
                  <a:pt x="16742" y="9974"/>
                  <a:pt x="16548" y="10162"/>
                  <a:pt x="16548" y="10394"/>
                </a:cubicBezTo>
                <a:lnTo>
                  <a:pt x="16548" y="20761"/>
                </a:lnTo>
                <a:lnTo>
                  <a:pt x="15285" y="20761"/>
                </a:lnTo>
                <a:lnTo>
                  <a:pt x="15285" y="16147"/>
                </a:lnTo>
                <a:cubicBezTo>
                  <a:pt x="15285" y="15915"/>
                  <a:pt x="15092" y="15727"/>
                  <a:pt x="14853" y="15727"/>
                </a:cubicBezTo>
                <a:cubicBezTo>
                  <a:pt x="14614" y="15727"/>
                  <a:pt x="14420" y="15915"/>
                  <a:pt x="14420" y="16147"/>
                </a:cubicBezTo>
                <a:lnTo>
                  <a:pt x="14420" y="20761"/>
                </a:lnTo>
                <a:lnTo>
                  <a:pt x="13364" y="20761"/>
                </a:lnTo>
                <a:lnTo>
                  <a:pt x="13364" y="15189"/>
                </a:lnTo>
                <a:cubicBezTo>
                  <a:pt x="13932" y="15132"/>
                  <a:pt x="14464" y="14886"/>
                  <a:pt x="14865" y="14486"/>
                </a:cubicBezTo>
                <a:cubicBezTo>
                  <a:pt x="15283" y="14069"/>
                  <a:pt x="15528" y="13516"/>
                  <a:pt x="15553" y="12935"/>
                </a:cubicBezTo>
                <a:lnTo>
                  <a:pt x="15553" y="8508"/>
                </a:lnTo>
                <a:cubicBezTo>
                  <a:pt x="15515" y="7970"/>
                  <a:pt x="15379" y="7447"/>
                  <a:pt x="15156" y="6961"/>
                </a:cubicBezTo>
                <a:cubicBezTo>
                  <a:pt x="16062" y="7012"/>
                  <a:pt x="16916" y="7394"/>
                  <a:pt x="17538" y="8039"/>
                </a:cubicBezTo>
                <a:cubicBezTo>
                  <a:pt x="18117" y="8640"/>
                  <a:pt x="18454" y="9424"/>
                  <a:pt x="18485" y="10246"/>
                </a:cubicBezTo>
                <a:lnTo>
                  <a:pt x="18485" y="12655"/>
                </a:lnTo>
                <a:cubicBezTo>
                  <a:pt x="18476" y="12891"/>
                  <a:pt x="18675" y="13086"/>
                  <a:pt x="18919" y="13079"/>
                </a:cubicBezTo>
                <a:cubicBezTo>
                  <a:pt x="19152" y="13071"/>
                  <a:pt x="19333" y="12880"/>
                  <a:pt x="19323" y="12655"/>
                </a:cubicBezTo>
                <a:lnTo>
                  <a:pt x="19323" y="10165"/>
                </a:lnTo>
                <a:cubicBezTo>
                  <a:pt x="19295" y="9278"/>
                  <a:pt x="18975" y="8423"/>
                  <a:pt x="18410" y="7725"/>
                </a:cubicBezTo>
                <a:cubicBezTo>
                  <a:pt x="17863" y="7049"/>
                  <a:pt x="17113" y="6558"/>
                  <a:pt x="16269" y="6312"/>
                </a:cubicBezTo>
                <a:cubicBezTo>
                  <a:pt x="16299" y="6286"/>
                  <a:pt x="16330" y="6262"/>
                  <a:pt x="16358" y="6235"/>
                </a:cubicBezTo>
                <a:cubicBezTo>
                  <a:pt x="17235" y="5384"/>
                  <a:pt x="17235" y="4004"/>
                  <a:pt x="16358" y="3154"/>
                </a:cubicBezTo>
                <a:cubicBezTo>
                  <a:pt x="15920" y="2728"/>
                  <a:pt x="15345" y="2516"/>
                  <a:pt x="14770" y="2516"/>
                </a:cubicBezTo>
                <a:cubicBezTo>
                  <a:pt x="14434" y="2516"/>
                  <a:pt x="14099" y="2591"/>
                  <a:pt x="13791" y="2736"/>
                </a:cubicBezTo>
                <a:cubicBezTo>
                  <a:pt x="13554" y="2847"/>
                  <a:pt x="13476" y="3136"/>
                  <a:pt x="13627" y="3345"/>
                </a:cubicBezTo>
                <a:cubicBezTo>
                  <a:pt x="13747" y="3511"/>
                  <a:pt x="13976" y="3563"/>
                  <a:pt x="14159" y="3466"/>
                </a:cubicBezTo>
                <a:cubicBezTo>
                  <a:pt x="14351" y="3376"/>
                  <a:pt x="14560" y="3329"/>
                  <a:pt x="14770" y="3329"/>
                </a:cubicBezTo>
                <a:cubicBezTo>
                  <a:pt x="15130" y="3329"/>
                  <a:pt x="15490" y="3463"/>
                  <a:pt x="15764" y="3730"/>
                </a:cubicBezTo>
                <a:cubicBezTo>
                  <a:pt x="16314" y="4262"/>
                  <a:pt x="16314" y="5126"/>
                  <a:pt x="15764" y="5659"/>
                </a:cubicBezTo>
                <a:cubicBezTo>
                  <a:pt x="15444" y="5969"/>
                  <a:pt x="15008" y="6096"/>
                  <a:pt x="14591" y="6044"/>
                </a:cubicBezTo>
                <a:cubicBezTo>
                  <a:pt x="14484" y="5908"/>
                  <a:pt x="14372" y="5776"/>
                  <a:pt x="14248" y="5651"/>
                </a:cubicBezTo>
                <a:cubicBezTo>
                  <a:pt x="13635" y="5033"/>
                  <a:pt x="12863" y="4600"/>
                  <a:pt x="12024" y="4387"/>
                </a:cubicBezTo>
                <a:cubicBezTo>
                  <a:pt x="12099" y="4330"/>
                  <a:pt x="12172" y="4268"/>
                  <a:pt x="12241" y="4201"/>
                </a:cubicBezTo>
                <a:cubicBezTo>
                  <a:pt x="13232" y="3240"/>
                  <a:pt x="13232" y="1682"/>
                  <a:pt x="12241" y="721"/>
                </a:cubicBezTo>
                <a:cubicBezTo>
                  <a:pt x="11745" y="240"/>
                  <a:pt x="11096" y="0"/>
                  <a:pt x="10447" y="0"/>
                </a:cubicBezTo>
                <a:close/>
                <a:moveTo>
                  <a:pt x="10447" y="812"/>
                </a:moveTo>
                <a:cubicBezTo>
                  <a:pt x="10882" y="812"/>
                  <a:pt x="11317" y="973"/>
                  <a:pt x="11649" y="1295"/>
                </a:cubicBezTo>
                <a:cubicBezTo>
                  <a:pt x="12312" y="1939"/>
                  <a:pt x="12312" y="2983"/>
                  <a:pt x="11649" y="3627"/>
                </a:cubicBezTo>
                <a:cubicBezTo>
                  <a:pt x="10985" y="4271"/>
                  <a:pt x="9908" y="4271"/>
                  <a:pt x="9244" y="3627"/>
                </a:cubicBezTo>
                <a:cubicBezTo>
                  <a:pt x="8580" y="2983"/>
                  <a:pt x="8580" y="1939"/>
                  <a:pt x="9244" y="1295"/>
                </a:cubicBezTo>
                <a:cubicBezTo>
                  <a:pt x="9576" y="973"/>
                  <a:pt x="10012" y="812"/>
                  <a:pt x="10447" y="812"/>
                </a:cubicBezTo>
                <a:close/>
                <a:moveTo>
                  <a:pt x="10369" y="4965"/>
                </a:moveTo>
                <a:lnTo>
                  <a:pt x="10719" y="4966"/>
                </a:lnTo>
                <a:cubicBezTo>
                  <a:pt x="11719" y="4965"/>
                  <a:pt x="12682" y="5329"/>
                  <a:pt x="13416" y="5987"/>
                </a:cubicBezTo>
                <a:cubicBezTo>
                  <a:pt x="14183" y="6675"/>
                  <a:pt x="14640" y="7627"/>
                  <a:pt x="14689" y="8638"/>
                </a:cubicBezTo>
                <a:lnTo>
                  <a:pt x="14689" y="12931"/>
                </a:lnTo>
                <a:cubicBezTo>
                  <a:pt x="14675" y="13321"/>
                  <a:pt x="14504" y="13690"/>
                  <a:pt x="14213" y="13960"/>
                </a:cubicBezTo>
                <a:cubicBezTo>
                  <a:pt x="13979" y="14177"/>
                  <a:pt x="13682" y="14315"/>
                  <a:pt x="13364" y="14358"/>
                </a:cubicBezTo>
                <a:lnTo>
                  <a:pt x="13364" y="8972"/>
                </a:lnTo>
                <a:cubicBezTo>
                  <a:pt x="13364" y="8740"/>
                  <a:pt x="13170" y="8553"/>
                  <a:pt x="12932" y="8553"/>
                </a:cubicBezTo>
                <a:cubicBezTo>
                  <a:pt x="12693" y="8553"/>
                  <a:pt x="12499" y="8740"/>
                  <a:pt x="12499" y="8972"/>
                </a:cubicBezTo>
                <a:lnTo>
                  <a:pt x="12499" y="20761"/>
                </a:lnTo>
                <a:lnTo>
                  <a:pt x="11063" y="20761"/>
                </a:lnTo>
                <a:lnTo>
                  <a:pt x="11063" y="14929"/>
                </a:lnTo>
                <a:cubicBezTo>
                  <a:pt x="11063" y="14697"/>
                  <a:pt x="10869" y="14509"/>
                  <a:pt x="10630" y="14510"/>
                </a:cubicBezTo>
                <a:cubicBezTo>
                  <a:pt x="10391" y="14510"/>
                  <a:pt x="10198" y="14697"/>
                  <a:pt x="10198" y="14929"/>
                </a:cubicBezTo>
                <a:lnTo>
                  <a:pt x="10198" y="20761"/>
                </a:lnTo>
                <a:lnTo>
                  <a:pt x="8762" y="20761"/>
                </a:lnTo>
                <a:lnTo>
                  <a:pt x="8762" y="8972"/>
                </a:lnTo>
                <a:cubicBezTo>
                  <a:pt x="8762" y="8740"/>
                  <a:pt x="8568" y="8553"/>
                  <a:pt x="8329" y="8553"/>
                </a:cubicBezTo>
                <a:cubicBezTo>
                  <a:pt x="8091" y="8553"/>
                  <a:pt x="7897" y="8740"/>
                  <a:pt x="7897" y="8972"/>
                </a:cubicBezTo>
                <a:lnTo>
                  <a:pt x="7897" y="14367"/>
                </a:lnTo>
                <a:cubicBezTo>
                  <a:pt x="7547" y="14339"/>
                  <a:pt x="7215" y="14197"/>
                  <a:pt x="6960" y="13960"/>
                </a:cubicBezTo>
                <a:cubicBezTo>
                  <a:pt x="6669" y="13690"/>
                  <a:pt x="6498" y="13321"/>
                  <a:pt x="6484" y="12931"/>
                </a:cubicBezTo>
                <a:lnTo>
                  <a:pt x="6484" y="8638"/>
                </a:lnTo>
                <a:cubicBezTo>
                  <a:pt x="6533" y="7627"/>
                  <a:pt x="6990" y="6675"/>
                  <a:pt x="7756" y="5987"/>
                </a:cubicBezTo>
                <a:cubicBezTo>
                  <a:pt x="8469" y="5348"/>
                  <a:pt x="9399" y="4984"/>
                  <a:pt x="10369" y="4965"/>
                </a:cubicBezTo>
                <a:close/>
                <a:moveTo>
                  <a:pt x="2327" y="13870"/>
                </a:moveTo>
                <a:cubicBezTo>
                  <a:pt x="2088" y="13870"/>
                  <a:pt x="1894" y="14058"/>
                  <a:pt x="1894" y="14289"/>
                </a:cubicBezTo>
                <a:cubicBezTo>
                  <a:pt x="1894" y="14521"/>
                  <a:pt x="2088" y="14709"/>
                  <a:pt x="2327" y="14709"/>
                </a:cubicBezTo>
                <a:cubicBezTo>
                  <a:pt x="2566" y="14709"/>
                  <a:pt x="2759" y="14521"/>
                  <a:pt x="2759" y="14289"/>
                </a:cubicBezTo>
                <a:cubicBezTo>
                  <a:pt x="2759" y="14058"/>
                  <a:pt x="2566" y="13870"/>
                  <a:pt x="2327" y="13870"/>
                </a:cubicBezTo>
                <a:close/>
                <a:moveTo>
                  <a:pt x="18891" y="13870"/>
                </a:moveTo>
                <a:cubicBezTo>
                  <a:pt x="18652" y="13870"/>
                  <a:pt x="18459" y="14058"/>
                  <a:pt x="18459" y="14289"/>
                </a:cubicBezTo>
                <a:cubicBezTo>
                  <a:pt x="18459" y="14521"/>
                  <a:pt x="18652" y="14709"/>
                  <a:pt x="18891" y="14709"/>
                </a:cubicBezTo>
                <a:cubicBezTo>
                  <a:pt x="19130" y="14709"/>
                  <a:pt x="19324" y="14521"/>
                  <a:pt x="19324" y="14289"/>
                </a:cubicBezTo>
                <a:cubicBezTo>
                  <a:pt x="19324" y="14058"/>
                  <a:pt x="19130" y="13870"/>
                  <a:pt x="18891" y="13870"/>
                </a:cubicBezTo>
                <a:close/>
              </a:path>
            </a:pathLst>
          </a:custGeom>
          <a:solidFill>
            <a:schemeClr val="accent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3200">
              <a:solidFill>
                <a:srgbClr val="FFFFFF"/>
              </a:solidFill>
              <a:latin typeface="+mn-lt"/>
              <a:ea typeface="+mn-ea"/>
              <a:cs typeface="+mn-cs"/>
              <a:sym typeface="Helvetica Neue Medium"/>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500"/>
                                        <p:tgtEl>
                                          <p:spTgt spid="3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down)">
                                      <p:cBhvr>
                                        <p:cTn id="1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46BB6FA1-B41A-C543-B640-762FAB62B263}" type="slidenum">
              <a:rPr lang="x-none" altLang="x-none" smtClean="0">
                <a:solidFill>
                  <a:srgbClr val="9B9A9C"/>
                </a:solidFill>
                <a:latin typeface="Dosis" charset="0"/>
                <a:ea typeface="Dosis" charset="0"/>
                <a:cs typeface="Dosis" charset="0"/>
              </a:rPr>
              <a:pPr algn="ctr" eaLnBrk="1">
                <a:defRPr/>
              </a:pPr>
              <a:t>7</a:t>
            </a:fld>
            <a:endParaRPr lang="x-none" altLang="x-none" smtClean="0">
              <a:solidFill>
                <a:srgbClr val="9B9A9C"/>
              </a:solidFill>
              <a:latin typeface="Dosis" charset="0"/>
              <a:ea typeface="Dosis" charset="0"/>
              <a:cs typeface="Dosis" charset="0"/>
            </a:endParaRPr>
          </a:p>
        </p:txBody>
      </p:sp>
      <p:sp>
        <p:nvSpPr>
          <p:cNvPr id="2" name="Rectangle 1"/>
          <p:cNvSpPr/>
          <p:nvPr/>
        </p:nvSpPr>
        <p:spPr>
          <a:xfrm>
            <a:off x="1118214" y="2326709"/>
            <a:ext cx="13825536" cy="9571851"/>
          </a:xfrm>
          <a:prstGeom prst="rect">
            <a:avLst/>
          </a:prstGeom>
        </p:spPr>
        <p:txBody>
          <a:bodyPr wrap="square" lIns="91440" tIns="45720" rIns="91440" bIns="45720">
            <a:spAutoFit/>
          </a:bodyPr>
          <a:lstStyle/>
          <a:p>
            <a:r>
              <a:rPr lang="en-US" sz="4400" dirty="0">
                <a:solidFill>
                  <a:schemeClr val="tx1">
                    <a:lumMod val="50000"/>
                  </a:schemeClr>
                </a:solidFill>
              </a:rPr>
              <a:t>Para </a:t>
            </a:r>
            <a:r>
              <a:rPr lang="en-US" sz="4400" dirty="0" err="1">
                <a:solidFill>
                  <a:schemeClr val="tx1">
                    <a:lumMod val="50000"/>
                  </a:schemeClr>
                </a:solidFill>
              </a:rPr>
              <a:t>pemodal</a:t>
            </a:r>
            <a:r>
              <a:rPr lang="en-US" sz="4400" dirty="0">
                <a:solidFill>
                  <a:schemeClr val="tx1">
                    <a:lumMod val="50000"/>
                  </a:schemeClr>
                </a:solidFill>
              </a:rPr>
              <a:t> yang </a:t>
            </a:r>
            <a:r>
              <a:rPr lang="en-US" sz="4400" dirty="0" err="1">
                <a:solidFill>
                  <a:schemeClr val="tx1">
                    <a:lumMod val="50000"/>
                  </a:schemeClr>
                </a:solidFill>
              </a:rPr>
              <a:t>menanamkan</a:t>
            </a:r>
            <a:r>
              <a:rPr lang="en-US" sz="4400" dirty="0">
                <a:solidFill>
                  <a:schemeClr val="tx1">
                    <a:lumMod val="50000"/>
                  </a:schemeClr>
                </a:solidFill>
              </a:rPr>
              <a:t> </a:t>
            </a:r>
            <a:r>
              <a:rPr lang="en-US" sz="4400" dirty="0" err="1">
                <a:solidFill>
                  <a:schemeClr val="tx1">
                    <a:lumMod val="50000"/>
                  </a:schemeClr>
                </a:solidFill>
              </a:rPr>
              <a:t>modalnya</a:t>
            </a:r>
            <a:r>
              <a:rPr lang="en-US" sz="4400" dirty="0">
                <a:solidFill>
                  <a:schemeClr val="tx1">
                    <a:lumMod val="50000"/>
                  </a:schemeClr>
                </a:solidFill>
              </a:rPr>
              <a:t> </a:t>
            </a:r>
            <a:r>
              <a:rPr lang="en-US" sz="4400" dirty="0" err="1">
                <a:solidFill>
                  <a:schemeClr val="tx1">
                    <a:lumMod val="50000"/>
                  </a:schemeClr>
                </a:solidFill>
              </a:rPr>
              <a:t>dengan</a:t>
            </a:r>
            <a:r>
              <a:rPr lang="en-US" sz="4400" dirty="0">
                <a:solidFill>
                  <a:schemeClr val="tx1">
                    <a:lumMod val="50000"/>
                  </a:schemeClr>
                </a:solidFill>
              </a:rPr>
              <a:t> </a:t>
            </a:r>
            <a:r>
              <a:rPr lang="en-US" sz="4400" dirty="0" err="1">
                <a:solidFill>
                  <a:schemeClr val="tx1">
                    <a:lumMod val="50000"/>
                  </a:schemeClr>
                </a:solidFill>
              </a:rPr>
              <a:t>membeli</a:t>
            </a:r>
            <a:r>
              <a:rPr lang="en-US" sz="4400" dirty="0">
                <a:solidFill>
                  <a:schemeClr val="tx1">
                    <a:lumMod val="50000"/>
                  </a:schemeClr>
                </a:solidFill>
              </a:rPr>
              <a:t> </a:t>
            </a:r>
            <a:r>
              <a:rPr lang="en-US" sz="4400" dirty="0" err="1">
                <a:solidFill>
                  <a:schemeClr val="tx1">
                    <a:lumMod val="50000"/>
                  </a:schemeClr>
                </a:solidFill>
              </a:rPr>
              <a:t>saham</a:t>
            </a:r>
            <a:r>
              <a:rPr lang="en-US" sz="4400" dirty="0">
                <a:solidFill>
                  <a:schemeClr val="tx1">
                    <a:lumMod val="50000"/>
                  </a:schemeClr>
                </a:solidFill>
              </a:rPr>
              <a:t> </a:t>
            </a:r>
            <a:r>
              <a:rPr lang="en-US" sz="4400" dirty="0" err="1">
                <a:solidFill>
                  <a:schemeClr val="tx1">
                    <a:lumMod val="50000"/>
                  </a:schemeClr>
                </a:solidFill>
              </a:rPr>
              <a:t>saham</a:t>
            </a:r>
            <a:r>
              <a:rPr lang="en-US" sz="4400" dirty="0">
                <a:solidFill>
                  <a:schemeClr val="tx1">
                    <a:lumMod val="50000"/>
                  </a:schemeClr>
                </a:solidFill>
              </a:rPr>
              <a:t> yang </a:t>
            </a:r>
            <a:r>
              <a:rPr lang="en-US" sz="4400" dirty="0" err="1">
                <a:solidFill>
                  <a:schemeClr val="tx1">
                    <a:lumMod val="50000"/>
                  </a:schemeClr>
                </a:solidFill>
              </a:rPr>
              <a:t>diterbitkan</a:t>
            </a:r>
            <a:r>
              <a:rPr lang="en-US" sz="4400" dirty="0">
                <a:solidFill>
                  <a:schemeClr val="tx1">
                    <a:lumMod val="50000"/>
                  </a:schemeClr>
                </a:solidFill>
              </a:rPr>
              <a:t> </a:t>
            </a:r>
            <a:r>
              <a:rPr lang="en-US" sz="4400" dirty="0" err="1">
                <a:solidFill>
                  <a:schemeClr val="tx1">
                    <a:lumMod val="50000"/>
                  </a:schemeClr>
                </a:solidFill>
              </a:rPr>
              <a:t>oleh</a:t>
            </a:r>
            <a:r>
              <a:rPr lang="en-US" sz="4400" dirty="0">
                <a:solidFill>
                  <a:schemeClr val="tx1">
                    <a:lumMod val="50000"/>
                  </a:schemeClr>
                </a:solidFill>
              </a:rPr>
              <a:t> </a:t>
            </a:r>
            <a:r>
              <a:rPr lang="en-US" sz="4400" dirty="0" err="1">
                <a:solidFill>
                  <a:schemeClr val="tx1">
                    <a:lumMod val="50000"/>
                  </a:schemeClr>
                </a:solidFill>
              </a:rPr>
              <a:t>perusahaan</a:t>
            </a:r>
            <a:r>
              <a:rPr lang="en-US" sz="4400" dirty="0">
                <a:solidFill>
                  <a:schemeClr val="tx1">
                    <a:lumMod val="50000"/>
                  </a:schemeClr>
                </a:solidFill>
              </a:rPr>
              <a:t> </a:t>
            </a:r>
            <a:r>
              <a:rPr lang="en-US" sz="4400" dirty="0" err="1">
                <a:solidFill>
                  <a:schemeClr val="tx1">
                    <a:lumMod val="50000"/>
                  </a:schemeClr>
                </a:solidFill>
              </a:rPr>
              <a:t>reksadana</a:t>
            </a:r>
            <a:r>
              <a:rPr lang="en-US" sz="4400" dirty="0">
                <a:solidFill>
                  <a:schemeClr val="tx1">
                    <a:lumMod val="50000"/>
                  </a:schemeClr>
                </a:solidFill>
              </a:rPr>
              <a:t> </a:t>
            </a:r>
            <a:r>
              <a:rPr lang="en-US" sz="4400" dirty="0" err="1">
                <a:solidFill>
                  <a:schemeClr val="tx1">
                    <a:lumMod val="50000"/>
                  </a:schemeClr>
                </a:solidFill>
              </a:rPr>
              <a:t>tentunya</a:t>
            </a:r>
            <a:r>
              <a:rPr lang="en-US" sz="4400" dirty="0">
                <a:solidFill>
                  <a:schemeClr val="tx1">
                    <a:lumMod val="50000"/>
                  </a:schemeClr>
                </a:solidFill>
              </a:rPr>
              <a:t> </a:t>
            </a:r>
            <a:r>
              <a:rPr lang="en-US" sz="4400" dirty="0" err="1">
                <a:solidFill>
                  <a:schemeClr val="tx1">
                    <a:lumMod val="50000"/>
                  </a:schemeClr>
                </a:solidFill>
              </a:rPr>
              <a:t>dengan</a:t>
            </a:r>
            <a:r>
              <a:rPr lang="en-US" sz="4400" dirty="0">
                <a:solidFill>
                  <a:schemeClr val="tx1">
                    <a:lumMod val="50000"/>
                  </a:schemeClr>
                </a:solidFill>
              </a:rPr>
              <a:t> </a:t>
            </a:r>
            <a:r>
              <a:rPr lang="en-US" sz="4400" dirty="0" err="1">
                <a:solidFill>
                  <a:schemeClr val="tx1">
                    <a:lumMod val="50000"/>
                  </a:schemeClr>
                </a:solidFill>
              </a:rPr>
              <a:t>suatu</a:t>
            </a:r>
            <a:r>
              <a:rPr lang="en-US" sz="4400" dirty="0">
                <a:solidFill>
                  <a:schemeClr val="tx1">
                    <a:lumMod val="50000"/>
                  </a:schemeClr>
                </a:solidFill>
              </a:rPr>
              <a:t> </a:t>
            </a:r>
            <a:r>
              <a:rPr lang="en-US" sz="4400" dirty="0" err="1">
                <a:solidFill>
                  <a:schemeClr val="tx1">
                    <a:lumMod val="50000"/>
                  </a:schemeClr>
                </a:solidFill>
              </a:rPr>
              <a:t>tujuan</a:t>
            </a:r>
            <a:r>
              <a:rPr lang="en-US" sz="4400" dirty="0">
                <a:solidFill>
                  <a:schemeClr val="tx1">
                    <a:lumMod val="50000"/>
                  </a:schemeClr>
                </a:solidFill>
              </a:rPr>
              <a:t> yang </a:t>
            </a:r>
            <a:r>
              <a:rPr lang="en-US" sz="4400" dirty="0" err="1">
                <a:solidFill>
                  <a:schemeClr val="tx1">
                    <a:lumMod val="50000"/>
                  </a:schemeClr>
                </a:solidFill>
              </a:rPr>
              <a:t>sebenarnya</a:t>
            </a:r>
            <a:r>
              <a:rPr lang="en-US" sz="4400" dirty="0">
                <a:solidFill>
                  <a:schemeClr val="tx1">
                    <a:lumMod val="50000"/>
                  </a:schemeClr>
                </a:solidFill>
              </a:rPr>
              <a:t> </a:t>
            </a:r>
            <a:r>
              <a:rPr lang="en-US" sz="4400" dirty="0" err="1">
                <a:solidFill>
                  <a:schemeClr val="tx1">
                    <a:lumMod val="50000"/>
                  </a:schemeClr>
                </a:solidFill>
              </a:rPr>
              <a:t>sama</a:t>
            </a:r>
            <a:r>
              <a:rPr lang="en-US" sz="4400" dirty="0">
                <a:solidFill>
                  <a:schemeClr val="tx1">
                    <a:lumMod val="50000"/>
                  </a:schemeClr>
                </a:solidFill>
              </a:rPr>
              <a:t>, </a:t>
            </a:r>
            <a:r>
              <a:rPr lang="en-US" sz="4400" dirty="0" err="1">
                <a:solidFill>
                  <a:schemeClr val="tx1">
                    <a:lumMod val="50000"/>
                  </a:schemeClr>
                </a:solidFill>
              </a:rPr>
              <a:t>yaitu</a:t>
            </a:r>
            <a:r>
              <a:rPr lang="en-US" sz="4400" dirty="0">
                <a:solidFill>
                  <a:schemeClr val="tx1">
                    <a:lumMod val="50000"/>
                  </a:schemeClr>
                </a:solidFill>
              </a:rPr>
              <a:t> </a:t>
            </a:r>
            <a:r>
              <a:rPr lang="en-US" sz="4400" dirty="0" err="1">
                <a:solidFill>
                  <a:schemeClr val="tx1">
                    <a:lumMod val="50000"/>
                  </a:schemeClr>
                </a:solidFill>
              </a:rPr>
              <a:t>mencari</a:t>
            </a:r>
            <a:r>
              <a:rPr lang="en-US" sz="4400" dirty="0">
                <a:solidFill>
                  <a:schemeClr val="tx1">
                    <a:lumMod val="50000"/>
                  </a:schemeClr>
                </a:solidFill>
              </a:rPr>
              <a:t> </a:t>
            </a:r>
            <a:r>
              <a:rPr lang="en-US" sz="4400" dirty="0" err="1">
                <a:solidFill>
                  <a:schemeClr val="tx1">
                    <a:lumMod val="50000"/>
                  </a:schemeClr>
                </a:solidFill>
              </a:rPr>
              <a:t>keuntungan</a:t>
            </a:r>
            <a:r>
              <a:rPr lang="en-US" sz="4400" dirty="0">
                <a:solidFill>
                  <a:schemeClr val="tx1">
                    <a:lumMod val="50000"/>
                  </a:schemeClr>
                </a:solidFill>
              </a:rPr>
              <a:t> </a:t>
            </a:r>
            <a:r>
              <a:rPr lang="en-US" sz="4400" dirty="0" err="1">
                <a:solidFill>
                  <a:schemeClr val="tx1">
                    <a:lumMod val="50000"/>
                  </a:schemeClr>
                </a:solidFill>
              </a:rPr>
              <a:t>atas</a:t>
            </a:r>
            <a:r>
              <a:rPr lang="en-US" sz="4400" dirty="0">
                <a:solidFill>
                  <a:schemeClr val="tx1">
                    <a:lumMod val="50000"/>
                  </a:schemeClr>
                </a:solidFill>
              </a:rPr>
              <a:t> modal yang </a:t>
            </a:r>
            <a:r>
              <a:rPr lang="en-US" sz="4400" dirty="0" err="1">
                <a:solidFill>
                  <a:schemeClr val="tx1">
                    <a:lumMod val="50000"/>
                  </a:schemeClr>
                </a:solidFill>
              </a:rPr>
              <a:t>ditanamkan</a:t>
            </a:r>
            <a:r>
              <a:rPr lang="en-US" sz="4400" dirty="0">
                <a:solidFill>
                  <a:schemeClr val="tx1">
                    <a:lumMod val="50000"/>
                  </a:schemeClr>
                </a:solidFill>
              </a:rPr>
              <a:t> </a:t>
            </a:r>
            <a:r>
              <a:rPr lang="en-US" sz="4400" dirty="0" err="1">
                <a:solidFill>
                  <a:schemeClr val="tx1">
                    <a:lumMod val="50000"/>
                  </a:schemeClr>
                </a:solidFill>
              </a:rPr>
              <a:t>nya</a:t>
            </a:r>
            <a:r>
              <a:rPr lang="en-US" sz="4400" dirty="0">
                <a:solidFill>
                  <a:schemeClr val="tx1">
                    <a:lumMod val="50000"/>
                  </a:schemeClr>
                </a:solidFill>
              </a:rPr>
              <a:t>. </a:t>
            </a:r>
            <a:r>
              <a:rPr lang="en-US" sz="4400" dirty="0" err="1">
                <a:solidFill>
                  <a:schemeClr val="tx1">
                    <a:lumMod val="50000"/>
                  </a:schemeClr>
                </a:solidFill>
              </a:rPr>
              <a:t>Sebagian</a:t>
            </a:r>
            <a:r>
              <a:rPr lang="en-US" sz="4400" dirty="0">
                <a:solidFill>
                  <a:schemeClr val="tx1">
                    <a:lumMod val="50000"/>
                  </a:schemeClr>
                </a:solidFill>
              </a:rPr>
              <a:t> </a:t>
            </a:r>
            <a:r>
              <a:rPr lang="en-US" sz="4400" dirty="0" err="1">
                <a:solidFill>
                  <a:schemeClr val="tx1">
                    <a:lumMod val="50000"/>
                  </a:schemeClr>
                </a:solidFill>
              </a:rPr>
              <a:t>dari</a:t>
            </a:r>
            <a:r>
              <a:rPr lang="en-US" sz="4400" dirty="0">
                <a:solidFill>
                  <a:schemeClr val="tx1">
                    <a:lumMod val="50000"/>
                  </a:schemeClr>
                </a:solidFill>
              </a:rPr>
              <a:t> </a:t>
            </a:r>
            <a:r>
              <a:rPr lang="en-US" sz="4400" dirty="0" err="1">
                <a:solidFill>
                  <a:schemeClr val="tx1">
                    <a:lumMod val="50000"/>
                  </a:schemeClr>
                </a:solidFill>
              </a:rPr>
              <a:t>pemodal</a:t>
            </a:r>
            <a:r>
              <a:rPr lang="en-US" sz="4400" dirty="0">
                <a:solidFill>
                  <a:schemeClr val="tx1">
                    <a:lumMod val="50000"/>
                  </a:schemeClr>
                </a:solidFill>
              </a:rPr>
              <a:t> </a:t>
            </a:r>
            <a:r>
              <a:rPr lang="en-US" sz="4400" dirty="0" err="1">
                <a:solidFill>
                  <a:schemeClr val="tx1">
                    <a:lumMod val="50000"/>
                  </a:schemeClr>
                </a:solidFill>
              </a:rPr>
              <a:t>menanamkan</a:t>
            </a:r>
            <a:r>
              <a:rPr lang="en-US" sz="4400" dirty="0">
                <a:solidFill>
                  <a:schemeClr val="tx1">
                    <a:lumMod val="50000"/>
                  </a:schemeClr>
                </a:solidFill>
              </a:rPr>
              <a:t> </a:t>
            </a:r>
            <a:r>
              <a:rPr lang="en-US" sz="4400" dirty="0" err="1">
                <a:solidFill>
                  <a:schemeClr val="tx1">
                    <a:lumMod val="50000"/>
                  </a:schemeClr>
                </a:solidFill>
              </a:rPr>
              <a:t>modalnya</a:t>
            </a:r>
            <a:r>
              <a:rPr lang="en-US" sz="4400" dirty="0">
                <a:solidFill>
                  <a:schemeClr val="tx1">
                    <a:lumMod val="50000"/>
                  </a:schemeClr>
                </a:solidFill>
              </a:rPr>
              <a:t> </a:t>
            </a:r>
            <a:r>
              <a:rPr lang="en-US" sz="4400" dirty="0" err="1">
                <a:solidFill>
                  <a:schemeClr val="tx1">
                    <a:lumMod val="50000"/>
                  </a:schemeClr>
                </a:solidFill>
              </a:rPr>
              <a:t>semata</a:t>
            </a:r>
            <a:r>
              <a:rPr lang="en-US" sz="4400" dirty="0">
                <a:solidFill>
                  <a:schemeClr val="tx1">
                    <a:lumMod val="50000"/>
                  </a:schemeClr>
                </a:solidFill>
              </a:rPr>
              <a:t> </a:t>
            </a:r>
            <a:r>
              <a:rPr lang="en-US" sz="4400" dirty="0" err="1">
                <a:solidFill>
                  <a:schemeClr val="tx1">
                    <a:lumMod val="50000"/>
                  </a:schemeClr>
                </a:solidFill>
              </a:rPr>
              <a:t>mata</a:t>
            </a:r>
            <a:r>
              <a:rPr lang="en-US" sz="4400" dirty="0">
                <a:solidFill>
                  <a:schemeClr val="tx1">
                    <a:lumMod val="50000"/>
                  </a:schemeClr>
                </a:solidFill>
              </a:rPr>
              <a:t> </a:t>
            </a:r>
            <a:r>
              <a:rPr lang="en-US" sz="4400" dirty="0" err="1">
                <a:solidFill>
                  <a:schemeClr val="tx1">
                    <a:lumMod val="50000"/>
                  </a:schemeClr>
                </a:solidFill>
              </a:rPr>
              <a:t>mencari</a:t>
            </a:r>
            <a:r>
              <a:rPr lang="en-US" sz="4400" dirty="0">
                <a:solidFill>
                  <a:schemeClr val="tx1">
                    <a:lumMod val="50000"/>
                  </a:schemeClr>
                </a:solidFill>
              </a:rPr>
              <a:t> </a:t>
            </a:r>
            <a:r>
              <a:rPr lang="en-US" sz="4400" dirty="0" err="1">
                <a:solidFill>
                  <a:schemeClr val="tx1">
                    <a:lumMod val="50000"/>
                  </a:schemeClr>
                </a:solidFill>
              </a:rPr>
              <a:t>keuntungan</a:t>
            </a:r>
            <a:r>
              <a:rPr lang="en-US" sz="4400" dirty="0">
                <a:solidFill>
                  <a:schemeClr val="tx1">
                    <a:lumMod val="50000"/>
                  </a:schemeClr>
                </a:solidFill>
              </a:rPr>
              <a:t> </a:t>
            </a:r>
            <a:r>
              <a:rPr lang="en-US" sz="4400" dirty="0" err="1">
                <a:solidFill>
                  <a:schemeClr val="tx1">
                    <a:lumMod val="50000"/>
                  </a:schemeClr>
                </a:solidFill>
              </a:rPr>
              <a:t>dalam</a:t>
            </a:r>
            <a:r>
              <a:rPr lang="en-US" sz="4400" dirty="0">
                <a:solidFill>
                  <a:schemeClr val="tx1">
                    <a:lumMod val="50000"/>
                  </a:schemeClr>
                </a:solidFill>
              </a:rPr>
              <a:t> </a:t>
            </a:r>
            <a:r>
              <a:rPr lang="en-US" sz="4400" dirty="0" err="1">
                <a:solidFill>
                  <a:schemeClr val="tx1">
                    <a:lumMod val="50000"/>
                  </a:schemeClr>
                </a:solidFill>
              </a:rPr>
              <a:t>waktu</a:t>
            </a:r>
            <a:r>
              <a:rPr lang="en-US" sz="4400" dirty="0">
                <a:solidFill>
                  <a:schemeClr val="tx1">
                    <a:lumMod val="50000"/>
                  </a:schemeClr>
                </a:solidFill>
              </a:rPr>
              <a:t> </a:t>
            </a:r>
            <a:r>
              <a:rPr lang="en-US" sz="4400" dirty="0" err="1">
                <a:solidFill>
                  <a:schemeClr val="tx1">
                    <a:lumMod val="50000"/>
                  </a:schemeClr>
                </a:solidFill>
              </a:rPr>
              <a:t>singkat</a:t>
            </a:r>
            <a:r>
              <a:rPr lang="en-US" sz="4400" dirty="0">
                <a:solidFill>
                  <a:schemeClr val="tx1">
                    <a:lumMod val="50000"/>
                  </a:schemeClr>
                </a:solidFill>
              </a:rPr>
              <a:t> </a:t>
            </a:r>
            <a:r>
              <a:rPr lang="en-US" sz="4400" dirty="0" err="1">
                <a:solidFill>
                  <a:schemeClr val="tx1">
                    <a:lumMod val="50000"/>
                  </a:schemeClr>
                </a:solidFill>
              </a:rPr>
              <a:t>dan</a:t>
            </a:r>
            <a:r>
              <a:rPr lang="en-US" sz="4400" dirty="0">
                <a:solidFill>
                  <a:schemeClr val="tx1">
                    <a:lumMod val="50000"/>
                  </a:schemeClr>
                </a:solidFill>
              </a:rPr>
              <a:t> </a:t>
            </a:r>
            <a:r>
              <a:rPr lang="en-US" sz="4400" dirty="0" err="1">
                <a:solidFill>
                  <a:schemeClr val="tx1">
                    <a:lumMod val="50000"/>
                  </a:schemeClr>
                </a:solidFill>
              </a:rPr>
              <a:t>ada</a:t>
            </a:r>
            <a:r>
              <a:rPr lang="en-US" sz="4400" dirty="0">
                <a:solidFill>
                  <a:schemeClr val="tx1">
                    <a:lumMod val="50000"/>
                  </a:schemeClr>
                </a:solidFill>
              </a:rPr>
              <a:t> pula yang </a:t>
            </a:r>
            <a:r>
              <a:rPr lang="en-US" sz="4400" dirty="0" err="1">
                <a:solidFill>
                  <a:schemeClr val="tx1">
                    <a:lumMod val="50000"/>
                  </a:schemeClr>
                </a:solidFill>
              </a:rPr>
              <a:t>menanamkan</a:t>
            </a:r>
            <a:r>
              <a:rPr lang="en-US" sz="4400" dirty="0">
                <a:solidFill>
                  <a:schemeClr val="tx1">
                    <a:lumMod val="50000"/>
                  </a:schemeClr>
                </a:solidFill>
              </a:rPr>
              <a:t> </a:t>
            </a:r>
            <a:r>
              <a:rPr lang="en-US" sz="4400" dirty="0" err="1">
                <a:solidFill>
                  <a:schemeClr val="tx1">
                    <a:lumMod val="50000"/>
                  </a:schemeClr>
                </a:solidFill>
              </a:rPr>
              <a:t>modalnya</a:t>
            </a:r>
            <a:r>
              <a:rPr lang="en-US" sz="4400" dirty="0">
                <a:solidFill>
                  <a:schemeClr val="tx1">
                    <a:lumMod val="50000"/>
                  </a:schemeClr>
                </a:solidFill>
              </a:rPr>
              <a:t> </a:t>
            </a:r>
            <a:r>
              <a:rPr lang="en-US" sz="4400" dirty="0" err="1">
                <a:solidFill>
                  <a:schemeClr val="tx1">
                    <a:lumMod val="50000"/>
                  </a:schemeClr>
                </a:solidFill>
              </a:rPr>
              <a:t>dengan</a:t>
            </a:r>
            <a:r>
              <a:rPr lang="en-US" sz="4400" dirty="0">
                <a:solidFill>
                  <a:schemeClr val="tx1">
                    <a:lumMod val="50000"/>
                  </a:schemeClr>
                </a:solidFill>
              </a:rPr>
              <a:t> </a:t>
            </a:r>
            <a:r>
              <a:rPr lang="en-US" sz="4400" dirty="0" err="1">
                <a:solidFill>
                  <a:schemeClr val="tx1">
                    <a:lumMod val="50000"/>
                  </a:schemeClr>
                </a:solidFill>
              </a:rPr>
              <a:t>mengharapkan</a:t>
            </a:r>
            <a:r>
              <a:rPr lang="en-US" sz="4400" dirty="0">
                <a:solidFill>
                  <a:schemeClr val="tx1">
                    <a:lumMod val="50000"/>
                  </a:schemeClr>
                </a:solidFill>
              </a:rPr>
              <a:t> </a:t>
            </a:r>
            <a:r>
              <a:rPr lang="en-US" sz="4400" dirty="0" err="1">
                <a:solidFill>
                  <a:schemeClr val="tx1">
                    <a:lumMod val="50000"/>
                  </a:schemeClr>
                </a:solidFill>
              </a:rPr>
              <a:t>pertumbuhan</a:t>
            </a:r>
            <a:r>
              <a:rPr lang="en-US" sz="4400" dirty="0">
                <a:solidFill>
                  <a:schemeClr val="tx1">
                    <a:lumMod val="50000"/>
                  </a:schemeClr>
                </a:solidFill>
              </a:rPr>
              <a:t> </a:t>
            </a:r>
            <a:r>
              <a:rPr lang="en-US" sz="4400" dirty="0" err="1">
                <a:solidFill>
                  <a:schemeClr val="tx1">
                    <a:lumMod val="50000"/>
                  </a:schemeClr>
                </a:solidFill>
              </a:rPr>
              <a:t>modalnya</a:t>
            </a:r>
            <a:r>
              <a:rPr lang="en-US" sz="4400" dirty="0">
                <a:solidFill>
                  <a:schemeClr val="tx1">
                    <a:lumMod val="50000"/>
                  </a:schemeClr>
                </a:solidFill>
              </a:rPr>
              <a:t> </a:t>
            </a:r>
            <a:r>
              <a:rPr lang="en-US" sz="4400" dirty="0" err="1">
                <a:solidFill>
                  <a:schemeClr val="tx1">
                    <a:lumMod val="50000"/>
                  </a:schemeClr>
                </a:solidFill>
              </a:rPr>
              <a:t>meskipun</a:t>
            </a:r>
            <a:r>
              <a:rPr lang="en-US" sz="4400" dirty="0">
                <a:solidFill>
                  <a:schemeClr val="tx1">
                    <a:lumMod val="50000"/>
                  </a:schemeClr>
                </a:solidFill>
              </a:rPr>
              <a:t> </a:t>
            </a:r>
            <a:r>
              <a:rPr lang="en-US" sz="4400" dirty="0" err="1">
                <a:solidFill>
                  <a:schemeClr val="tx1">
                    <a:lumMod val="50000"/>
                  </a:schemeClr>
                </a:solidFill>
              </a:rPr>
              <a:t>dalam</a:t>
            </a:r>
            <a:r>
              <a:rPr lang="en-US" sz="4400" dirty="0">
                <a:solidFill>
                  <a:schemeClr val="tx1">
                    <a:lumMod val="50000"/>
                  </a:schemeClr>
                </a:solidFill>
              </a:rPr>
              <a:t> </a:t>
            </a:r>
            <a:r>
              <a:rPr lang="en-US" sz="4400" dirty="0" err="1">
                <a:solidFill>
                  <a:schemeClr val="tx1">
                    <a:lumMod val="50000"/>
                  </a:schemeClr>
                </a:solidFill>
              </a:rPr>
              <a:t>jangka</a:t>
            </a:r>
            <a:r>
              <a:rPr lang="en-US" sz="4400" dirty="0">
                <a:solidFill>
                  <a:schemeClr val="tx1">
                    <a:lumMod val="50000"/>
                  </a:schemeClr>
                </a:solidFill>
              </a:rPr>
              <a:t> </a:t>
            </a:r>
            <a:r>
              <a:rPr lang="en-US" sz="4400" dirty="0" err="1">
                <a:solidFill>
                  <a:schemeClr val="tx1">
                    <a:lumMod val="50000"/>
                  </a:schemeClr>
                </a:solidFill>
              </a:rPr>
              <a:t>waktu</a:t>
            </a:r>
            <a:r>
              <a:rPr lang="en-US" sz="4400" dirty="0">
                <a:solidFill>
                  <a:schemeClr val="tx1">
                    <a:lumMod val="50000"/>
                  </a:schemeClr>
                </a:solidFill>
              </a:rPr>
              <a:t> yang relative </a:t>
            </a:r>
            <a:r>
              <a:rPr lang="en-US" sz="4400" dirty="0" err="1">
                <a:solidFill>
                  <a:schemeClr val="tx1">
                    <a:lumMod val="50000"/>
                  </a:schemeClr>
                </a:solidFill>
              </a:rPr>
              <a:t>lebih</a:t>
            </a:r>
            <a:r>
              <a:rPr lang="en-US" sz="4400" dirty="0">
                <a:solidFill>
                  <a:schemeClr val="tx1">
                    <a:lumMod val="50000"/>
                  </a:schemeClr>
                </a:solidFill>
              </a:rPr>
              <a:t> </a:t>
            </a:r>
            <a:r>
              <a:rPr lang="en-US" sz="4400" dirty="0" err="1">
                <a:solidFill>
                  <a:schemeClr val="tx1">
                    <a:lumMod val="50000"/>
                  </a:schemeClr>
                </a:solidFill>
              </a:rPr>
              <a:t>panjang</a:t>
            </a:r>
            <a:r>
              <a:rPr lang="en-US" sz="4400" dirty="0">
                <a:solidFill>
                  <a:schemeClr val="tx1">
                    <a:lumMod val="50000"/>
                  </a:schemeClr>
                </a:solidFill>
              </a:rPr>
              <a:t>. </a:t>
            </a:r>
            <a:r>
              <a:rPr lang="en-US" sz="4400" dirty="0" err="1">
                <a:solidFill>
                  <a:schemeClr val="tx1">
                    <a:lumMod val="50000"/>
                  </a:schemeClr>
                </a:solidFill>
              </a:rPr>
              <a:t>Bila</a:t>
            </a:r>
            <a:r>
              <a:rPr lang="en-US" sz="4400" dirty="0">
                <a:solidFill>
                  <a:schemeClr val="tx1">
                    <a:lumMod val="50000"/>
                  </a:schemeClr>
                </a:solidFill>
              </a:rPr>
              <a:t> </a:t>
            </a:r>
            <a:r>
              <a:rPr lang="en-US" sz="4400" dirty="0" err="1">
                <a:solidFill>
                  <a:schemeClr val="tx1">
                    <a:lumMod val="50000"/>
                  </a:schemeClr>
                </a:solidFill>
              </a:rPr>
              <a:t>ditinjau</a:t>
            </a:r>
            <a:r>
              <a:rPr lang="en-US" sz="4400" dirty="0">
                <a:solidFill>
                  <a:schemeClr val="tx1">
                    <a:lumMod val="50000"/>
                  </a:schemeClr>
                </a:solidFill>
              </a:rPr>
              <a:t> </a:t>
            </a:r>
            <a:r>
              <a:rPr lang="en-US" sz="4400" dirty="0" err="1">
                <a:solidFill>
                  <a:schemeClr val="tx1">
                    <a:lumMod val="50000"/>
                  </a:schemeClr>
                </a:solidFill>
              </a:rPr>
              <a:t>dari</a:t>
            </a:r>
            <a:r>
              <a:rPr lang="en-US" sz="4400" dirty="0">
                <a:solidFill>
                  <a:schemeClr val="tx1">
                    <a:lumMod val="50000"/>
                  </a:schemeClr>
                </a:solidFill>
              </a:rPr>
              <a:t> </a:t>
            </a:r>
            <a:r>
              <a:rPr lang="en-US" sz="4400" dirty="0" err="1">
                <a:solidFill>
                  <a:schemeClr val="tx1">
                    <a:lumMod val="50000"/>
                  </a:schemeClr>
                </a:solidFill>
              </a:rPr>
              <a:t>sudut</a:t>
            </a:r>
            <a:r>
              <a:rPr lang="en-US" sz="4400" dirty="0">
                <a:solidFill>
                  <a:schemeClr val="tx1">
                    <a:lumMod val="50000"/>
                  </a:schemeClr>
                </a:solidFill>
              </a:rPr>
              <a:t> </a:t>
            </a:r>
            <a:r>
              <a:rPr lang="en-US" sz="4400" dirty="0" err="1">
                <a:solidFill>
                  <a:schemeClr val="tx1">
                    <a:lumMod val="50000"/>
                  </a:schemeClr>
                </a:solidFill>
              </a:rPr>
              <a:t>pandang</a:t>
            </a:r>
            <a:r>
              <a:rPr lang="en-US" sz="4400" dirty="0">
                <a:solidFill>
                  <a:schemeClr val="tx1">
                    <a:lumMod val="50000"/>
                  </a:schemeClr>
                </a:solidFill>
              </a:rPr>
              <a:t> investor, </a:t>
            </a:r>
            <a:r>
              <a:rPr lang="en-US" sz="4400" dirty="0" err="1">
                <a:solidFill>
                  <a:schemeClr val="tx1">
                    <a:lumMod val="50000"/>
                  </a:schemeClr>
                </a:solidFill>
              </a:rPr>
              <a:t>maka</a:t>
            </a:r>
            <a:r>
              <a:rPr lang="en-US" sz="4400" dirty="0">
                <a:solidFill>
                  <a:schemeClr val="tx1">
                    <a:lumMod val="50000"/>
                  </a:schemeClr>
                </a:solidFill>
              </a:rPr>
              <a:t> </a:t>
            </a:r>
            <a:r>
              <a:rPr lang="en-US" sz="4400" dirty="0" err="1">
                <a:solidFill>
                  <a:schemeClr val="tx1">
                    <a:lumMod val="50000"/>
                  </a:schemeClr>
                </a:solidFill>
              </a:rPr>
              <a:t>tujuan</a:t>
            </a:r>
            <a:r>
              <a:rPr lang="en-US" sz="4400" dirty="0">
                <a:solidFill>
                  <a:schemeClr val="tx1">
                    <a:lumMod val="50000"/>
                  </a:schemeClr>
                </a:solidFill>
              </a:rPr>
              <a:t> </a:t>
            </a:r>
            <a:r>
              <a:rPr lang="en-US" sz="4400" dirty="0" err="1">
                <a:solidFill>
                  <a:schemeClr val="tx1">
                    <a:lumMod val="50000"/>
                  </a:schemeClr>
                </a:solidFill>
              </a:rPr>
              <a:t>reksadana</a:t>
            </a:r>
            <a:r>
              <a:rPr lang="en-US" sz="4400" dirty="0">
                <a:solidFill>
                  <a:schemeClr val="tx1">
                    <a:lumMod val="50000"/>
                  </a:schemeClr>
                </a:solidFill>
              </a:rPr>
              <a:t> </a:t>
            </a:r>
            <a:r>
              <a:rPr lang="en-US" sz="4400" dirty="0" err="1">
                <a:solidFill>
                  <a:schemeClr val="tx1">
                    <a:lumMod val="50000"/>
                  </a:schemeClr>
                </a:solidFill>
              </a:rPr>
              <a:t>adalah</a:t>
            </a:r>
            <a:r>
              <a:rPr lang="en-US" sz="4400" dirty="0">
                <a:solidFill>
                  <a:schemeClr val="tx1">
                    <a:lumMod val="50000"/>
                  </a:schemeClr>
                </a:solidFill>
              </a:rPr>
              <a:t> juga </a:t>
            </a:r>
            <a:r>
              <a:rPr lang="en-US" sz="4400" dirty="0" err="1">
                <a:solidFill>
                  <a:schemeClr val="tx1">
                    <a:lumMod val="50000"/>
                  </a:schemeClr>
                </a:solidFill>
              </a:rPr>
              <a:t>untuk</a:t>
            </a:r>
            <a:r>
              <a:rPr lang="en-US" sz="4400" dirty="0">
                <a:solidFill>
                  <a:schemeClr val="tx1">
                    <a:lumMod val="50000"/>
                  </a:schemeClr>
                </a:solidFill>
              </a:rPr>
              <a:t> </a:t>
            </a:r>
            <a:r>
              <a:rPr lang="en-US" sz="4400" dirty="0" err="1">
                <a:solidFill>
                  <a:schemeClr val="tx1">
                    <a:lumMod val="50000"/>
                  </a:schemeClr>
                </a:solidFill>
              </a:rPr>
              <a:t>memberikan</a:t>
            </a:r>
            <a:r>
              <a:rPr lang="en-US" sz="4400" dirty="0">
                <a:solidFill>
                  <a:schemeClr val="tx1">
                    <a:lumMod val="50000"/>
                  </a:schemeClr>
                </a:solidFill>
              </a:rPr>
              <a:t> </a:t>
            </a:r>
            <a:r>
              <a:rPr lang="en-US" sz="4400" dirty="0" err="1">
                <a:solidFill>
                  <a:schemeClr val="tx1">
                    <a:lumMod val="50000"/>
                  </a:schemeClr>
                </a:solidFill>
              </a:rPr>
              <a:t>kesempatan</a:t>
            </a:r>
            <a:r>
              <a:rPr lang="en-US" sz="4400" dirty="0">
                <a:solidFill>
                  <a:schemeClr val="tx1">
                    <a:lumMod val="50000"/>
                  </a:schemeClr>
                </a:solidFill>
              </a:rPr>
              <a:t> </a:t>
            </a:r>
            <a:r>
              <a:rPr lang="en-US" sz="4400" dirty="0" err="1">
                <a:solidFill>
                  <a:schemeClr val="tx1">
                    <a:lumMod val="50000"/>
                  </a:schemeClr>
                </a:solidFill>
              </a:rPr>
              <a:t>bagi</a:t>
            </a:r>
            <a:r>
              <a:rPr lang="en-US" sz="4400" dirty="0">
                <a:solidFill>
                  <a:schemeClr val="tx1">
                    <a:lumMod val="50000"/>
                  </a:schemeClr>
                </a:solidFill>
              </a:rPr>
              <a:t> investor yang </a:t>
            </a:r>
            <a:r>
              <a:rPr lang="en-US" sz="4400" dirty="0" err="1">
                <a:solidFill>
                  <a:schemeClr val="tx1">
                    <a:lumMod val="50000"/>
                  </a:schemeClr>
                </a:solidFill>
              </a:rPr>
              <a:t>tidak</a:t>
            </a:r>
            <a:r>
              <a:rPr lang="en-US" sz="4400" dirty="0">
                <a:solidFill>
                  <a:schemeClr val="tx1">
                    <a:lumMod val="50000"/>
                  </a:schemeClr>
                </a:solidFill>
              </a:rPr>
              <a:t> </a:t>
            </a:r>
            <a:r>
              <a:rPr lang="en-US" sz="4400" dirty="0" err="1">
                <a:solidFill>
                  <a:schemeClr val="tx1">
                    <a:lumMod val="50000"/>
                  </a:schemeClr>
                </a:solidFill>
              </a:rPr>
              <a:t>atau</a:t>
            </a:r>
            <a:r>
              <a:rPr lang="en-US" sz="4400" dirty="0">
                <a:solidFill>
                  <a:schemeClr val="tx1">
                    <a:lumMod val="50000"/>
                  </a:schemeClr>
                </a:solidFill>
              </a:rPr>
              <a:t> </a:t>
            </a:r>
            <a:r>
              <a:rPr lang="en-US" sz="4400" dirty="0" err="1">
                <a:solidFill>
                  <a:schemeClr val="tx1">
                    <a:lumMod val="50000"/>
                  </a:schemeClr>
                </a:solidFill>
              </a:rPr>
              <a:t>kurang</a:t>
            </a:r>
            <a:r>
              <a:rPr lang="en-US" sz="4400" dirty="0">
                <a:solidFill>
                  <a:schemeClr val="tx1">
                    <a:lumMod val="50000"/>
                  </a:schemeClr>
                </a:solidFill>
              </a:rPr>
              <a:t> </a:t>
            </a:r>
            <a:r>
              <a:rPr lang="en-US" sz="4400" dirty="0" err="1">
                <a:solidFill>
                  <a:schemeClr val="tx1">
                    <a:lumMod val="50000"/>
                  </a:schemeClr>
                </a:solidFill>
              </a:rPr>
              <a:t>memahami</a:t>
            </a:r>
            <a:r>
              <a:rPr lang="en-US" sz="4400" dirty="0">
                <a:solidFill>
                  <a:schemeClr val="tx1">
                    <a:lumMod val="50000"/>
                  </a:schemeClr>
                </a:solidFill>
              </a:rPr>
              <a:t> </a:t>
            </a:r>
            <a:r>
              <a:rPr lang="en-US" sz="4400" dirty="0" err="1">
                <a:solidFill>
                  <a:schemeClr val="tx1">
                    <a:lumMod val="50000"/>
                  </a:schemeClr>
                </a:solidFill>
              </a:rPr>
              <a:t>seluk</a:t>
            </a:r>
            <a:r>
              <a:rPr lang="en-US" sz="4400" dirty="0">
                <a:solidFill>
                  <a:schemeClr val="tx1">
                    <a:lumMod val="50000"/>
                  </a:schemeClr>
                </a:solidFill>
              </a:rPr>
              <a:t> </a:t>
            </a:r>
            <a:r>
              <a:rPr lang="en-US" sz="4400" dirty="0" err="1">
                <a:solidFill>
                  <a:schemeClr val="tx1">
                    <a:lumMod val="50000"/>
                  </a:schemeClr>
                </a:solidFill>
              </a:rPr>
              <a:t>beluk</a:t>
            </a:r>
            <a:r>
              <a:rPr lang="en-US" sz="4400" dirty="0">
                <a:solidFill>
                  <a:schemeClr val="tx1">
                    <a:lumMod val="50000"/>
                  </a:schemeClr>
                </a:solidFill>
              </a:rPr>
              <a:t> </a:t>
            </a:r>
            <a:r>
              <a:rPr lang="en-US" sz="4400" dirty="0" err="1">
                <a:solidFill>
                  <a:schemeClr val="tx1">
                    <a:lumMod val="50000"/>
                  </a:schemeClr>
                </a:solidFill>
              </a:rPr>
              <a:t>investasi</a:t>
            </a:r>
            <a:endParaRPr lang="en-US" sz="4400" dirty="0">
              <a:solidFill>
                <a:schemeClr val="tx1">
                  <a:lumMod val="50000"/>
                </a:schemeClr>
              </a:solidFill>
            </a:endParaRPr>
          </a:p>
        </p:txBody>
      </p:sp>
      <p:grpSp>
        <p:nvGrpSpPr>
          <p:cNvPr id="4" name="Group 3"/>
          <p:cNvGrpSpPr/>
          <p:nvPr/>
        </p:nvGrpSpPr>
        <p:grpSpPr>
          <a:xfrm>
            <a:off x="15360352" y="881336"/>
            <a:ext cx="11887200" cy="11887200"/>
            <a:chOff x="15360352" y="1328255"/>
            <a:chExt cx="12528796" cy="11143576"/>
          </a:xfrm>
        </p:grpSpPr>
        <p:sp>
          <p:nvSpPr>
            <p:cNvPr id="15365" name="Oval 5"/>
            <p:cNvSpPr>
              <a:spLocks noChangeArrowheads="1"/>
            </p:cNvSpPr>
            <p:nvPr/>
          </p:nvSpPr>
          <p:spPr bwMode="auto">
            <a:xfrm>
              <a:off x="15360352" y="1328255"/>
              <a:ext cx="12528796" cy="11143576"/>
            </a:xfrm>
            <a:prstGeom prst="ellipse">
              <a:avLst/>
            </a:prstGeom>
            <a:solidFill>
              <a:schemeClr val="accent1"/>
            </a:solidFill>
            <a:ln>
              <a:noFill/>
            </a:ln>
          </p:spPr>
          <p:txBody>
            <a:bodyPr wrap="square" lIns="38100" tIns="38100" rIns="38100" bIns="38100" anchor="ctr">
              <a:spAutoFit/>
            </a:bodyPr>
            <a:lstStyle/>
            <a:p>
              <a:pPr eaLnBrk="1"/>
              <a:endParaRPr lang="en-US" altLang="x-none"/>
            </a:p>
          </p:txBody>
        </p:sp>
        <p:sp>
          <p:nvSpPr>
            <p:cNvPr id="9" name="Text Box 3"/>
            <p:cNvSpPr txBox="1">
              <a:spLocks/>
            </p:cNvSpPr>
            <p:nvPr/>
          </p:nvSpPr>
          <p:spPr bwMode="auto">
            <a:xfrm>
              <a:off x="15714077" y="4049687"/>
              <a:ext cx="8076929" cy="570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algn="r" eaLnBrk="1">
                <a:defRPr/>
              </a:pPr>
              <a:r>
                <a:rPr lang="en-US" altLang="x-none" sz="9600" dirty="0">
                  <a:solidFill>
                    <a:schemeClr val="tx1"/>
                  </a:solidFill>
                  <a:latin typeface="Dosis" charset="0"/>
                  <a:ea typeface="Dosis" charset="0"/>
                  <a:cs typeface="Dosis" charset="0"/>
                  <a:sym typeface="Poppins Medium" charset="0"/>
                </a:rPr>
                <a:t>TUJUAN REKSADANA</a:t>
              </a:r>
              <a:endParaRPr lang="x-none" altLang="x-none" sz="9600" dirty="0">
                <a:solidFill>
                  <a:schemeClr val="tx1"/>
                </a:solidFill>
                <a:latin typeface="Dosis" charset="0"/>
                <a:ea typeface="Dosis" charset="0"/>
                <a:cs typeface="Dosis" charset="0"/>
                <a:sym typeface="Poppins Medium" charset="0"/>
              </a:endParaRPr>
            </a:p>
          </p:txBody>
        </p:sp>
      </p:grpSp>
      <p:sp>
        <p:nvSpPr>
          <p:cNvPr id="10" name="Rectangle 9"/>
          <p:cNvSpPr/>
          <p:nvPr/>
        </p:nvSpPr>
        <p:spPr bwMode="auto">
          <a:xfrm>
            <a:off x="1102768" y="12186592"/>
            <a:ext cx="2952328" cy="1281100"/>
          </a:xfrm>
          <a:prstGeom prst="rect">
            <a:avLst/>
          </a:prstGeom>
          <a:solidFill>
            <a:srgbClr val="FFFFFF"/>
          </a:solidFill>
          <a:ln w="12700" cap="flat" cmpd="sng" algn="ctr">
            <a:solidFill>
              <a:srgbClr val="FFFFFF"/>
            </a:solid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666CB96C-ABAB-CF43-B647-A2C251E40499}" type="slidenum">
              <a:rPr lang="x-none" altLang="x-none" smtClean="0">
                <a:solidFill>
                  <a:srgbClr val="9B9A9C"/>
                </a:solidFill>
                <a:latin typeface="Dosis" charset="0"/>
                <a:ea typeface="Dosis" charset="0"/>
                <a:cs typeface="Dosis" charset="0"/>
              </a:rPr>
              <a:pPr algn="ctr" eaLnBrk="1">
                <a:defRPr/>
              </a:pPr>
              <a:t>8</a:t>
            </a:fld>
            <a:endParaRPr lang="x-none" altLang="x-none" smtClean="0">
              <a:solidFill>
                <a:srgbClr val="9B9A9C"/>
              </a:solidFill>
              <a:latin typeface="Dosis" charset="0"/>
              <a:ea typeface="Dosis" charset="0"/>
              <a:cs typeface="Dosis" charset="0"/>
            </a:endParaRPr>
          </a:p>
        </p:txBody>
      </p:sp>
      <p:grpSp>
        <p:nvGrpSpPr>
          <p:cNvPr id="5" name="Group 4"/>
          <p:cNvGrpSpPr/>
          <p:nvPr/>
        </p:nvGrpSpPr>
        <p:grpSpPr>
          <a:xfrm>
            <a:off x="2182887" y="3257600"/>
            <a:ext cx="8929615" cy="1554275"/>
            <a:chOff x="2991240" y="2249449"/>
            <a:chExt cx="1242623" cy="379053"/>
          </a:xfrm>
        </p:grpSpPr>
        <p:sp>
          <p:nvSpPr>
            <p:cNvPr id="21507" name="Rounded Rectangle 63"/>
            <p:cNvSpPr>
              <a:spLocks noChangeArrowheads="1"/>
            </p:cNvSpPr>
            <p:nvPr/>
          </p:nvSpPr>
          <p:spPr bwMode="auto">
            <a:xfrm>
              <a:off x="2991240" y="2272419"/>
              <a:ext cx="1242623" cy="356083"/>
            </a:xfrm>
            <a:prstGeom prst="roundRect">
              <a:avLst>
                <a:gd name="adj" fmla="val 50000"/>
              </a:avLst>
            </a:prstGeom>
            <a:solidFill>
              <a:schemeClr val="accent1"/>
            </a:solidFill>
            <a:ln>
              <a:noFill/>
            </a:ln>
          </p:spPr>
          <p:txBody>
            <a:bodyPr wrap="square" lIns="38100" tIns="38100" rIns="38100" bIns="38100" anchor="ctr">
              <a:spAutoFit/>
            </a:bodyPr>
            <a:lstStyle/>
            <a:p>
              <a:pPr eaLnBrk="1"/>
              <a:endParaRPr lang="en-US" altLang="x-none"/>
            </a:p>
          </p:txBody>
        </p:sp>
        <p:sp>
          <p:nvSpPr>
            <p:cNvPr id="71" name="Text Box 2"/>
            <p:cNvSpPr txBox="1">
              <a:spLocks/>
            </p:cNvSpPr>
            <p:nvPr/>
          </p:nvSpPr>
          <p:spPr bwMode="auto">
            <a:xfrm>
              <a:off x="3061383" y="2249449"/>
              <a:ext cx="1101042" cy="379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4800" dirty="0" err="1">
                  <a:solidFill>
                    <a:schemeClr val="tx1"/>
                  </a:solidFill>
                  <a:latin typeface="Dosis" charset="0"/>
                  <a:ea typeface="Dosis" charset="0"/>
                  <a:cs typeface="Dosis" charset="0"/>
                  <a:sym typeface="Poppins SemiBold" charset="0"/>
                </a:rPr>
                <a:t>Reksadana</a:t>
              </a:r>
              <a:r>
                <a:rPr lang="en-US" altLang="x-none" sz="4800" dirty="0">
                  <a:solidFill>
                    <a:schemeClr val="tx1"/>
                  </a:solidFill>
                  <a:latin typeface="Dosis" charset="0"/>
                  <a:ea typeface="Dosis" charset="0"/>
                  <a:cs typeface="Dosis" charset="0"/>
                  <a:sym typeface="Poppins SemiBold" charset="0"/>
                </a:rPr>
                <a:t> Terbuka</a:t>
              </a:r>
            </a:p>
            <a:p>
              <a:pPr algn="ctr" eaLnBrk="1">
                <a:defRPr/>
              </a:pPr>
              <a:r>
                <a:rPr lang="en-US" altLang="x-none" sz="4800" dirty="0">
                  <a:solidFill>
                    <a:schemeClr val="tx1"/>
                  </a:solidFill>
                  <a:latin typeface="Dosis" charset="0"/>
                  <a:ea typeface="Dosis" charset="0"/>
                  <a:cs typeface="Dosis" charset="0"/>
                  <a:sym typeface="Poppins SemiBold" charset="0"/>
                </a:rPr>
                <a:t>(</a:t>
              </a:r>
              <a:r>
                <a:rPr lang="en-US" altLang="x-none" sz="4800" i="1" dirty="0">
                  <a:solidFill>
                    <a:schemeClr val="tx1"/>
                  </a:solidFill>
                  <a:latin typeface="Dosis" charset="0"/>
                  <a:ea typeface="Dosis" charset="0"/>
                  <a:cs typeface="Dosis" charset="0"/>
                  <a:sym typeface="Poppins SemiBold" charset="0"/>
                </a:rPr>
                <a:t>Open-End Funds</a:t>
              </a:r>
              <a:r>
                <a:rPr lang="en-US" altLang="x-none" sz="4800" dirty="0">
                  <a:solidFill>
                    <a:schemeClr val="tx1"/>
                  </a:solidFill>
                  <a:latin typeface="Dosis" charset="0"/>
                  <a:ea typeface="Dosis" charset="0"/>
                  <a:cs typeface="Dosis" charset="0"/>
                  <a:sym typeface="Poppins SemiBold" charset="0"/>
                </a:rPr>
                <a:t>)</a:t>
              </a:r>
              <a:endParaRPr lang="x-none" altLang="x-none" sz="4800" dirty="0">
                <a:solidFill>
                  <a:schemeClr val="tx1"/>
                </a:solidFill>
                <a:latin typeface="Dosis" charset="0"/>
                <a:ea typeface="Dosis" charset="0"/>
                <a:cs typeface="Dosis" charset="0"/>
                <a:sym typeface="Poppins SemiBold" charset="0"/>
              </a:endParaRPr>
            </a:p>
          </p:txBody>
        </p:sp>
      </p:grpSp>
      <p:grpSp>
        <p:nvGrpSpPr>
          <p:cNvPr id="6" name="Group 5"/>
          <p:cNvGrpSpPr/>
          <p:nvPr/>
        </p:nvGrpSpPr>
        <p:grpSpPr>
          <a:xfrm>
            <a:off x="13334999" y="3299706"/>
            <a:ext cx="8290049" cy="1554274"/>
            <a:chOff x="13335000" y="2259719"/>
            <a:chExt cx="1200008" cy="379053"/>
          </a:xfrm>
        </p:grpSpPr>
        <p:sp>
          <p:nvSpPr>
            <p:cNvPr id="21512" name="Rounded Rectangle 74"/>
            <p:cNvSpPr>
              <a:spLocks noChangeArrowheads="1"/>
            </p:cNvSpPr>
            <p:nvPr/>
          </p:nvSpPr>
          <p:spPr bwMode="auto">
            <a:xfrm>
              <a:off x="13335000" y="2272420"/>
              <a:ext cx="1200008" cy="356084"/>
            </a:xfrm>
            <a:prstGeom prst="roundRect">
              <a:avLst>
                <a:gd name="adj" fmla="val 50000"/>
              </a:avLst>
            </a:prstGeom>
            <a:solidFill>
              <a:schemeClr val="accent1"/>
            </a:solidFill>
            <a:ln>
              <a:noFill/>
            </a:ln>
          </p:spPr>
          <p:txBody>
            <a:bodyPr wrap="square" lIns="38100" tIns="38100" rIns="38100" bIns="38100" anchor="ctr">
              <a:spAutoFit/>
            </a:bodyPr>
            <a:lstStyle/>
            <a:p>
              <a:pPr eaLnBrk="1"/>
              <a:endParaRPr lang="en-US" altLang="x-none"/>
            </a:p>
          </p:txBody>
        </p:sp>
        <p:sp>
          <p:nvSpPr>
            <p:cNvPr id="76" name="Text Box 2"/>
            <p:cNvSpPr txBox="1">
              <a:spLocks/>
            </p:cNvSpPr>
            <p:nvPr/>
          </p:nvSpPr>
          <p:spPr bwMode="auto">
            <a:xfrm>
              <a:off x="13430668" y="2259719"/>
              <a:ext cx="995363" cy="379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spAutoFit/>
            </a:bodyPr>
            <a:lstStyle/>
            <a:p>
              <a:pPr marL="64008" algn="ctr"/>
              <a:r>
                <a:rPr lang="en-US" sz="4800" dirty="0" err="1">
                  <a:solidFill>
                    <a:schemeClr val="tx1"/>
                  </a:solidFill>
                  <a:latin typeface="Dosis"/>
                </a:rPr>
                <a:t>Reksadana</a:t>
              </a:r>
              <a:r>
                <a:rPr lang="en-US" sz="4800" dirty="0">
                  <a:solidFill>
                    <a:schemeClr val="tx1"/>
                  </a:solidFill>
                  <a:latin typeface="Dosis"/>
                </a:rPr>
                <a:t> </a:t>
              </a:r>
              <a:r>
                <a:rPr lang="en-US" sz="4800" dirty="0" err="1">
                  <a:solidFill>
                    <a:schemeClr val="tx1"/>
                  </a:solidFill>
                  <a:latin typeface="Dosis"/>
                </a:rPr>
                <a:t>Tertutup</a:t>
              </a:r>
              <a:r>
                <a:rPr lang="en-US" sz="4800" dirty="0">
                  <a:solidFill>
                    <a:schemeClr val="tx1"/>
                  </a:solidFill>
                  <a:latin typeface="Dosis"/>
                </a:rPr>
                <a:t> (</a:t>
              </a:r>
              <a:r>
                <a:rPr lang="en-US" sz="4800" i="1" dirty="0">
                  <a:solidFill>
                    <a:schemeClr val="tx1"/>
                  </a:solidFill>
                  <a:latin typeface="Dosis"/>
                </a:rPr>
                <a:t>Close-End Funds</a:t>
              </a:r>
              <a:r>
                <a:rPr lang="en-US" sz="4800" dirty="0">
                  <a:solidFill>
                    <a:schemeClr val="tx1"/>
                  </a:solidFill>
                  <a:latin typeface="Dosis"/>
                </a:rPr>
                <a:t>)</a:t>
              </a:r>
              <a:endParaRPr lang="id-ID" sz="4800" dirty="0">
                <a:solidFill>
                  <a:schemeClr val="tx1"/>
                </a:solidFill>
                <a:latin typeface="Dosis"/>
              </a:endParaRPr>
            </a:p>
          </p:txBody>
        </p:sp>
      </p:grpSp>
      <p:grpSp>
        <p:nvGrpSpPr>
          <p:cNvPr id="3" name="Group 2"/>
          <p:cNvGrpSpPr/>
          <p:nvPr/>
        </p:nvGrpSpPr>
        <p:grpSpPr>
          <a:xfrm>
            <a:off x="2902670" y="4849406"/>
            <a:ext cx="7777162" cy="7595314"/>
            <a:chOff x="3335338" y="6754813"/>
            <a:chExt cx="7777162" cy="4853521"/>
          </a:xfrm>
        </p:grpSpPr>
        <p:sp>
          <p:nvSpPr>
            <p:cNvPr id="72" name="Rectangle 71"/>
            <p:cNvSpPr/>
            <p:nvPr/>
          </p:nvSpPr>
          <p:spPr>
            <a:xfrm>
              <a:off x="3335338" y="6754813"/>
              <a:ext cx="7777162" cy="1586462"/>
            </a:xfrm>
            <a:prstGeom prst="rect">
              <a:avLst/>
            </a:prstGeom>
          </p:spPr>
          <p:txBody>
            <a:bodyPr>
              <a:spAutoFit/>
            </a:bodyPr>
            <a:lstStyle/>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terbuka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terbagi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menjadi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dua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yakni</a:t>
              </a:r>
              <a:r>
                <a:rPr lang="en-US" sz="3600" dirty="0">
                  <a:solidFill>
                    <a:schemeClr val="tx1">
                      <a:lumMod val="50000"/>
                    </a:schemeClr>
                  </a:solidFill>
                  <a:latin typeface="Dosis" charset="0"/>
                  <a:ea typeface="Dosis" charset="0"/>
                  <a:cs typeface="Dosis" charset="0"/>
                </a:rPr>
                <a:t> Load </a:t>
              </a:r>
              <a:r>
                <a:rPr lang="en-US" sz="3600" dirty="0" err="1">
                  <a:solidFill>
                    <a:schemeClr val="tx1">
                      <a:lumMod val="50000"/>
                    </a:schemeClr>
                  </a:solidFill>
                  <a:latin typeface="Dosis" charset="0"/>
                  <a:ea typeface="Dosis" charset="0"/>
                  <a:cs typeface="Dosis" charset="0"/>
                </a:rPr>
                <a:t>dan</a:t>
              </a:r>
              <a:r>
                <a:rPr lang="en-US" sz="3600" dirty="0">
                  <a:solidFill>
                    <a:schemeClr val="tx1">
                      <a:lumMod val="50000"/>
                    </a:schemeClr>
                  </a:solidFill>
                  <a:latin typeface="Dosis" charset="0"/>
                  <a:ea typeface="Dosis" charset="0"/>
                  <a:cs typeface="Dosis" charset="0"/>
                </a:rPr>
                <a:t> No-Load Funds. </a:t>
              </a:r>
            </a:p>
          </p:txBody>
        </p:sp>
        <p:sp>
          <p:nvSpPr>
            <p:cNvPr id="89" name="Rectangle 88"/>
            <p:cNvSpPr/>
            <p:nvPr/>
          </p:nvSpPr>
          <p:spPr>
            <a:xfrm>
              <a:off x="3335338" y="8304213"/>
              <a:ext cx="7777162" cy="3304121"/>
            </a:xfrm>
            <a:prstGeom prst="rect">
              <a:avLst/>
            </a:prstGeom>
          </p:spPr>
          <p:txBody>
            <a:bodyPr>
              <a:spAutoFit/>
            </a:bodyPr>
            <a:lstStyle/>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rPr>
                <a:t>Pembagian</a:t>
              </a:r>
              <a:r>
                <a:rPr lang="en-US" sz="3600" dirty="0">
                  <a:solidFill>
                    <a:schemeClr val="tx1">
                      <a:lumMod val="50000"/>
                    </a:schemeClr>
                  </a:solidFill>
                </a:rPr>
                <a:t> </a:t>
              </a:r>
              <a:r>
                <a:rPr lang="en-US" sz="3600" dirty="0" err="1">
                  <a:solidFill>
                    <a:schemeClr val="tx1">
                      <a:lumMod val="50000"/>
                    </a:schemeClr>
                  </a:solidFill>
                </a:rPr>
                <a:t>ini</a:t>
              </a:r>
              <a:r>
                <a:rPr lang="en-US" sz="3600" dirty="0">
                  <a:solidFill>
                    <a:schemeClr val="tx1">
                      <a:lumMod val="50000"/>
                    </a:schemeClr>
                  </a:solidFill>
                </a:rPr>
                <a:t> </a:t>
              </a:r>
              <a:r>
                <a:rPr lang="en-US" sz="3600" dirty="0" err="1">
                  <a:solidFill>
                    <a:schemeClr val="tx1">
                      <a:lumMod val="50000"/>
                    </a:schemeClr>
                  </a:solidFill>
                </a:rPr>
                <a:t>berdasarkan</a:t>
              </a:r>
              <a:r>
                <a:rPr lang="en-US" sz="3600" dirty="0">
                  <a:solidFill>
                    <a:schemeClr val="tx1">
                      <a:lumMod val="50000"/>
                    </a:schemeClr>
                  </a:solidFill>
                </a:rPr>
                <a:t> </a:t>
              </a:r>
              <a:r>
                <a:rPr lang="en-US" sz="3600" dirty="0" err="1">
                  <a:solidFill>
                    <a:schemeClr val="tx1">
                      <a:lumMod val="50000"/>
                    </a:schemeClr>
                  </a:solidFill>
                </a:rPr>
                <a:t>pada</a:t>
              </a:r>
              <a:r>
                <a:rPr lang="en-US" sz="3600" dirty="0">
                  <a:solidFill>
                    <a:schemeClr val="tx1">
                      <a:lumMod val="50000"/>
                    </a:schemeClr>
                  </a:solidFill>
                </a:rPr>
                <a:t> </a:t>
              </a:r>
              <a:r>
                <a:rPr lang="en-US" sz="3600" dirty="0" err="1">
                  <a:solidFill>
                    <a:schemeClr val="tx1">
                      <a:lumMod val="50000"/>
                    </a:schemeClr>
                  </a:solidFill>
                </a:rPr>
                <a:t>ada-tidaknya</a:t>
              </a:r>
              <a:r>
                <a:rPr lang="en-US" sz="3600" dirty="0">
                  <a:solidFill>
                    <a:schemeClr val="tx1">
                      <a:lumMod val="50000"/>
                    </a:schemeClr>
                  </a:solidFill>
                </a:rPr>
                <a:t> </a:t>
              </a:r>
              <a:r>
                <a:rPr lang="en-US" sz="3600" dirty="0" err="1">
                  <a:solidFill>
                    <a:schemeClr val="tx1">
                      <a:lumMod val="50000"/>
                    </a:schemeClr>
                  </a:solidFill>
                </a:rPr>
                <a:t>pembayaran</a:t>
              </a:r>
              <a:r>
                <a:rPr lang="en-US" sz="3600" dirty="0">
                  <a:solidFill>
                    <a:schemeClr val="tx1">
                      <a:lumMod val="50000"/>
                    </a:schemeClr>
                  </a:solidFill>
                </a:rPr>
                <a:t> </a:t>
              </a:r>
              <a:r>
                <a:rPr lang="en-US" sz="3600" dirty="0" err="1">
                  <a:solidFill>
                    <a:schemeClr val="tx1">
                      <a:lumMod val="50000"/>
                    </a:schemeClr>
                  </a:solidFill>
                </a:rPr>
                <a:t>biaya</a:t>
              </a:r>
              <a:r>
                <a:rPr lang="en-US" sz="3600" dirty="0">
                  <a:solidFill>
                    <a:schemeClr val="tx1">
                      <a:lumMod val="50000"/>
                    </a:schemeClr>
                  </a:solidFill>
                </a:rPr>
                <a:t> </a:t>
              </a:r>
              <a:r>
                <a:rPr lang="en-US" sz="3600" dirty="0" err="1">
                  <a:solidFill>
                    <a:schemeClr val="tx1">
                      <a:lumMod val="50000"/>
                    </a:schemeClr>
                  </a:solidFill>
                </a:rPr>
                <a:t>penjualan</a:t>
              </a:r>
              <a:r>
                <a:rPr lang="en-US" sz="3600" dirty="0">
                  <a:solidFill>
                    <a:schemeClr val="tx1">
                      <a:lumMod val="50000"/>
                    </a:schemeClr>
                  </a:solidFill>
                </a:rPr>
                <a:t> (</a:t>
              </a:r>
              <a:r>
                <a:rPr lang="en-US" sz="3600" i="1" dirty="0">
                  <a:solidFill>
                    <a:schemeClr val="tx1">
                      <a:lumMod val="50000"/>
                    </a:schemeClr>
                  </a:solidFill>
                </a:rPr>
                <a:t>sales charge</a:t>
              </a:r>
              <a:r>
                <a:rPr lang="en-US" sz="3600" dirty="0">
                  <a:solidFill>
                    <a:schemeClr val="tx1">
                      <a:lumMod val="50000"/>
                    </a:schemeClr>
                  </a:solidFill>
                </a:rPr>
                <a:t> </a:t>
              </a:r>
              <a:r>
                <a:rPr lang="en-US" sz="3600" dirty="0" err="1">
                  <a:solidFill>
                    <a:schemeClr val="tx1">
                      <a:lumMod val="50000"/>
                    </a:schemeClr>
                  </a:solidFill>
                </a:rPr>
                <a:t>atau</a:t>
              </a:r>
              <a:r>
                <a:rPr lang="en-US" sz="3600" dirty="0">
                  <a:solidFill>
                    <a:schemeClr val="tx1">
                      <a:lumMod val="50000"/>
                    </a:schemeClr>
                  </a:solidFill>
                </a:rPr>
                <a:t> </a:t>
              </a:r>
              <a:r>
                <a:rPr lang="en-US" sz="3600" i="1" dirty="0">
                  <a:solidFill>
                    <a:schemeClr val="tx1">
                      <a:lumMod val="50000"/>
                    </a:schemeClr>
                  </a:solidFill>
                </a:rPr>
                <a:t>load</a:t>
              </a:r>
              <a:r>
                <a:rPr lang="en-US" sz="3600" dirty="0">
                  <a:solidFill>
                    <a:schemeClr val="tx1">
                      <a:lumMod val="50000"/>
                    </a:schemeClr>
                  </a:solidFill>
                </a:rPr>
                <a:t>) yang </a:t>
              </a:r>
              <a:r>
                <a:rPr lang="en-US" sz="3600" dirty="0" err="1">
                  <a:solidFill>
                    <a:schemeClr val="tx1">
                      <a:lumMod val="50000"/>
                    </a:schemeClr>
                  </a:solidFill>
                </a:rPr>
                <a:t>dikenakan</a:t>
              </a:r>
              <a:r>
                <a:rPr lang="en-US" sz="3600" dirty="0">
                  <a:solidFill>
                    <a:schemeClr val="tx1">
                      <a:lumMod val="50000"/>
                    </a:schemeClr>
                  </a:solidFill>
                </a:rPr>
                <a:t> </a:t>
              </a:r>
              <a:r>
                <a:rPr lang="en-US" sz="3600" dirty="0" err="1">
                  <a:solidFill>
                    <a:schemeClr val="tx1">
                      <a:lumMod val="50000"/>
                    </a:schemeClr>
                  </a:solidFill>
                </a:rPr>
                <a:t>pada</a:t>
              </a:r>
              <a:r>
                <a:rPr lang="en-US" sz="3600" dirty="0">
                  <a:solidFill>
                    <a:schemeClr val="tx1">
                      <a:lumMod val="50000"/>
                    </a:schemeClr>
                  </a:solidFill>
                </a:rPr>
                <a:t> </a:t>
              </a:r>
              <a:r>
                <a:rPr lang="en-US" sz="3600" dirty="0" err="1">
                  <a:solidFill>
                    <a:schemeClr val="tx1">
                      <a:lumMod val="50000"/>
                    </a:schemeClr>
                  </a:solidFill>
                </a:rPr>
                <a:t>pembeli</a:t>
              </a:r>
              <a:r>
                <a:rPr lang="en-US" sz="3600" dirty="0">
                  <a:solidFill>
                    <a:schemeClr val="tx1">
                      <a:lumMod val="50000"/>
                    </a:schemeClr>
                  </a:solidFill>
                </a:rPr>
                <a:t> </a:t>
              </a:r>
              <a:r>
                <a:rPr lang="en-US" sz="3600" dirty="0" err="1">
                  <a:solidFill>
                    <a:schemeClr val="tx1">
                      <a:lumMod val="50000"/>
                    </a:schemeClr>
                  </a:solidFill>
                </a:rPr>
                <a:t>saham</a:t>
              </a:r>
              <a:r>
                <a:rPr lang="en-US" sz="3600" dirty="0">
                  <a:solidFill>
                    <a:schemeClr val="tx1">
                      <a:lumMod val="50000"/>
                    </a:schemeClr>
                  </a:solidFill>
                </a:rPr>
                <a:t> </a:t>
              </a:r>
              <a:r>
                <a:rPr lang="en-US" sz="3600" dirty="0" err="1">
                  <a:solidFill>
                    <a:schemeClr val="tx1">
                      <a:lumMod val="50000"/>
                    </a:schemeClr>
                  </a:solidFill>
                </a:rPr>
                <a:t>reksadana</a:t>
              </a:r>
              <a:r>
                <a:rPr lang="en-US" sz="3600" dirty="0">
                  <a:solidFill>
                    <a:schemeClr val="tx1">
                      <a:lumMod val="50000"/>
                    </a:schemeClr>
                  </a:solidFill>
                </a:rPr>
                <a:t>. </a:t>
              </a:r>
            </a:p>
            <a:p>
              <a:pPr marL="571500" indent="-571500">
                <a:lnSpc>
                  <a:spcPct val="150000"/>
                </a:lnSpc>
                <a:buClr>
                  <a:schemeClr val="accent1"/>
                </a:buClr>
                <a:buFont typeface="Wingdings" panose="05000000000000000000" pitchFamily="2" charset="2"/>
                <a:buChar char="v"/>
                <a:defRPr/>
              </a:pPr>
              <a:endParaRPr lang="en-US" sz="3600" dirty="0">
                <a:solidFill>
                  <a:schemeClr val="tx1">
                    <a:lumMod val="50000"/>
                  </a:schemeClr>
                </a:solidFill>
                <a:latin typeface="Dosis" charset="0"/>
                <a:ea typeface="Dosis" charset="0"/>
                <a:cs typeface="Dosis" charset="0"/>
              </a:endParaRPr>
            </a:p>
          </p:txBody>
        </p:sp>
      </p:grpSp>
      <p:grpSp>
        <p:nvGrpSpPr>
          <p:cNvPr id="4" name="Group 3"/>
          <p:cNvGrpSpPr/>
          <p:nvPr/>
        </p:nvGrpSpPr>
        <p:grpSpPr>
          <a:xfrm>
            <a:off x="13542965" y="4883880"/>
            <a:ext cx="7781926" cy="6832640"/>
            <a:chOff x="13542963" y="6754813"/>
            <a:chExt cx="7781925" cy="4875771"/>
          </a:xfrm>
        </p:grpSpPr>
        <p:sp>
          <p:nvSpPr>
            <p:cNvPr id="91" name="Rectangle 90"/>
            <p:cNvSpPr/>
            <p:nvPr/>
          </p:nvSpPr>
          <p:spPr>
            <a:xfrm>
              <a:off x="13547725" y="6754813"/>
              <a:ext cx="7777163" cy="4875771"/>
            </a:xfrm>
            <a:prstGeom prst="rect">
              <a:avLst/>
            </a:prstGeom>
          </p:spPr>
          <p:txBody>
            <a:bodyPr>
              <a:spAutoFit/>
            </a:bodyPr>
            <a:lstStyle/>
            <a:p>
              <a:pPr marL="571500" indent="-571500">
                <a:lnSpc>
                  <a:spcPct val="150000"/>
                </a:lnSpc>
                <a:buClr>
                  <a:schemeClr val="accent1"/>
                </a:buClr>
                <a:buFont typeface="Wingdings" panose="05000000000000000000" pitchFamily="2" charset="2"/>
                <a:buChar char="v"/>
                <a:defRPr/>
              </a:pP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tertutup</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merupakan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suatu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jenis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khusus</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Reksadana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ini</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menjual</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sejumlah</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tertentu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dalam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suatu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waktu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tertentu</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untuk</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menghimpun</a:t>
              </a:r>
              <a:r>
                <a:rPr lang="en-US" sz="3600" dirty="0">
                  <a:solidFill>
                    <a:schemeClr val="tx1">
                      <a:lumMod val="50000"/>
                    </a:schemeClr>
                  </a:solidFill>
                  <a:latin typeface="Dosis" charset="0"/>
                  <a:ea typeface="Dosis" charset="0"/>
                  <a:cs typeface="Dosis" charset="0"/>
                </a:rPr>
                <a:t> dana yang </a:t>
              </a:r>
              <a:r>
                <a:rPr lang="en-US" sz="3600" dirty="0" err="1">
                  <a:solidFill>
                    <a:schemeClr val="tx1">
                      <a:lumMod val="50000"/>
                    </a:schemeClr>
                  </a:solidFill>
                  <a:latin typeface="Dosis" charset="0"/>
                  <a:ea typeface="Dosis" charset="0"/>
                  <a:cs typeface="Dosis" charset="0"/>
                </a:rPr>
                <a:t>akan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diinvestasikan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dan</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tersebut</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bisa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dijual</a:t>
              </a:r>
              <a:r>
                <a:rPr lang="en-US" sz="3600" dirty="0">
                  <a:solidFill>
                    <a:schemeClr val="tx1">
                      <a:lumMod val="50000"/>
                    </a:schemeClr>
                  </a:solidFill>
                  <a:latin typeface="Dosis" charset="0"/>
                  <a:ea typeface="Dosis" charset="0"/>
                  <a:cs typeface="Dosis" charset="0"/>
                </a:rPr>
                <a:t> di Bursa </a:t>
              </a:r>
              <a:r>
                <a:rPr lang="en-US" sz="3600" dirty="0" err="1">
                  <a:solidFill>
                    <a:schemeClr val="tx1">
                      <a:lumMod val="50000"/>
                    </a:schemeClr>
                  </a:solidFill>
                  <a:latin typeface="Dosis" charset="0"/>
                  <a:ea typeface="Dosis" charset="0"/>
                  <a:cs typeface="Dosis" charset="0"/>
                </a:rPr>
                <a:t>Efek</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bersama</a:t>
              </a:r>
              <a:r>
                <a:rPr lang="en-US" sz="3600" dirty="0">
                  <a:solidFill>
                    <a:schemeClr val="tx1">
                      <a:lumMod val="50000"/>
                    </a:schemeClr>
                  </a:solidFill>
                  <a:latin typeface="Dosis" charset="0"/>
                  <a:ea typeface="Dosis" charset="0"/>
                  <a:cs typeface="Dosis" charset="0"/>
                </a:rPr>
                <a:t> </a:t>
              </a:r>
              <a:r>
                <a:rPr lang="en-US" sz="3600" dirty="0" err="1">
                  <a:solidFill>
                    <a:schemeClr val="tx1">
                      <a:lumMod val="50000"/>
                    </a:schemeClr>
                  </a:solidFill>
                  <a:latin typeface="Dosis" charset="0"/>
                  <a:ea typeface="Dosis" charset="0"/>
                  <a:cs typeface="Dosis" charset="0"/>
                </a:rPr>
                <a:t>saham</a:t>
              </a:r>
              <a:r>
                <a:rPr lang="en-US" sz="3600" dirty="0">
                  <a:solidFill>
                    <a:schemeClr val="tx1">
                      <a:lumMod val="50000"/>
                    </a:schemeClr>
                  </a:solidFill>
                  <a:latin typeface="Dosis" charset="0"/>
                  <a:ea typeface="Dosis" charset="0"/>
                  <a:cs typeface="Dosis" charset="0"/>
                </a:rPr>
                <a:t> lain. </a:t>
              </a:r>
            </a:p>
          </p:txBody>
        </p:sp>
        <p:sp>
          <p:nvSpPr>
            <p:cNvPr id="94" name="Rectangle 93"/>
            <p:cNvSpPr/>
            <p:nvPr/>
          </p:nvSpPr>
          <p:spPr>
            <a:xfrm>
              <a:off x="13542963" y="9405268"/>
              <a:ext cx="7777161" cy="658888"/>
            </a:xfrm>
            <a:prstGeom prst="rect">
              <a:avLst/>
            </a:prstGeom>
          </p:spPr>
          <p:txBody>
            <a:bodyPr>
              <a:spAutoFit/>
            </a:bodyPr>
            <a:lstStyle/>
            <a:p>
              <a:pPr marL="571500" indent="-571500">
                <a:lnSpc>
                  <a:spcPct val="150000"/>
                </a:lnSpc>
                <a:buClr>
                  <a:schemeClr val="accent1"/>
                </a:buClr>
                <a:buFont typeface="Wingdings" panose="05000000000000000000" pitchFamily="2" charset="2"/>
                <a:buChar char="v"/>
                <a:defRPr/>
              </a:pPr>
              <a:endParaRPr lang="en-US" sz="3600" dirty="0">
                <a:solidFill>
                  <a:schemeClr val="tx1">
                    <a:lumMod val="50000"/>
                  </a:schemeClr>
                </a:solidFill>
                <a:latin typeface="Dosis" charset="0"/>
                <a:ea typeface="Dosis" charset="0"/>
                <a:cs typeface="Dosis" charset="0"/>
              </a:endParaRPr>
            </a:p>
          </p:txBody>
        </p:sp>
      </p:grpSp>
      <p:sp>
        <p:nvSpPr>
          <p:cNvPr id="21" name="Rectangle 20"/>
          <p:cNvSpPr/>
          <p:nvPr/>
        </p:nvSpPr>
        <p:spPr bwMode="auto">
          <a:xfrm>
            <a:off x="454696" y="12114584"/>
            <a:ext cx="3348374" cy="2055948"/>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22" name="Text Box 2"/>
          <p:cNvSpPr txBox="1">
            <a:spLocks/>
          </p:cNvSpPr>
          <p:nvPr/>
        </p:nvSpPr>
        <p:spPr bwMode="auto">
          <a:xfrm>
            <a:off x="756551" y="1889449"/>
            <a:ext cx="14675810"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en-US" sz="3600" dirty="0" err="1">
                <a:solidFill>
                  <a:schemeClr val="tx1">
                    <a:lumMod val="50000"/>
                  </a:schemeClr>
                </a:solidFill>
              </a:rPr>
              <a:t>Menurut</a:t>
            </a:r>
            <a:r>
              <a:rPr lang="en-US" sz="3600" dirty="0">
                <a:solidFill>
                  <a:schemeClr val="tx1">
                    <a:lumMod val="50000"/>
                  </a:schemeClr>
                </a:solidFill>
              </a:rPr>
              <a:t> </a:t>
            </a:r>
            <a:r>
              <a:rPr lang="en-US" sz="3600" dirty="0" err="1">
                <a:solidFill>
                  <a:schemeClr val="tx1">
                    <a:lumMod val="50000"/>
                  </a:schemeClr>
                </a:solidFill>
              </a:rPr>
              <a:t>Penerbitan</a:t>
            </a:r>
            <a:r>
              <a:rPr lang="en-US" sz="3600" dirty="0">
                <a:solidFill>
                  <a:schemeClr val="tx1">
                    <a:lumMod val="50000"/>
                  </a:schemeClr>
                </a:solidFill>
              </a:rPr>
              <a:t> </a:t>
            </a:r>
            <a:r>
              <a:rPr lang="en-US" sz="3600" dirty="0" err="1">
                <a:solidFill>
                  <a:schemeClr val="tx1">
                    <a:lumMod val="50000"/>
                  </a:schemeClr>
                </a:solidFill>
              </a:rPr>
              <a:t>dan</a:t>
            </a:r>
            <a:r>
              <a:rPr lang="en-US" sz="3600" dirty="0">
                <a:solidFill>
                  <a:schemeClr val="tx1">
                    <a:lumMod val="50000"/>
                  </a:schemeClr>
                </a:solidFill>
              </a:rPr>
              <a:t> </a:t>
            </a:r>
            <a:r>
              <a:rPr lang="en-US" sz="3600" dirty="0" err="1">
                <a:solidFill>
                  <a:schemeClr val="tx1">
                    <a:lumMod val="50000"/>
                  </a:schemeClr>
                </a:solidFill>
              </a:rPr>
              <a:t>Perdagangan</a:t>
            </a:r>
            <a:r>
              <a:rPr lang="en-US" sz="3600" dirty="0">
                <a:solidFill>
                  <a:schemeClr val="tx1">
                    <a:lumMod val="50000"/>
                  </a:schemeClr>
                </a:solidFill>
              </a:rPr>
              <a:t> </a:t>
            </a:r>
            <a:r>
              <a:rPr lang="en-US" sz="3600" dirty="0" err="1">
                <a:solidFill>
                  <a:schemeClr val="tx1">
                    <a:lumMod val="50000"/>
                  </a:schemeClr>
                </a:solidFill>
              </a:rPr>
              <a:t>Sahamnya</a:t>
            </a:r>
            <a:endParaRPr lang="x-none" altLang="x-none" sz="3600" dirty="0">
              <a:solidFill>
                <a:schemeClr val="tx1">
                  <a:lumMod val="50000"/>
                </a:schemeClr>
              </a:solidFill>
              <a:latin typeface="Dosis" charset="0"/>
              <a:ea typeface="Dosis" charset="0"/>
              <a:cs typeface="Dosis" charset="0"/>
              <a:sym typeface="Poppins Medium" charset="0"/>
            </a:endParaRPr>
          </a:p>
        </p:txBody>
      </p:sp>
      <p:sp>
        <p:nvSpPr>
          <p:cNvPr id="23" name="Text Box 3"/>
          <p:cNvSpPr txBox="1">
            <a:spLocks/>
          </p:cNvSpPr>
          <p:nvPr/>
        </p:nvSpPr>
        <p:spPr bwMode="auto">
          <a:xfrm>
            <a:off x="695175" y="449289"/>
            <a:ext cx="11856866"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sz="9600" dirty="0" err="1">
                <a:solidFill>
                  <a:schemeClr val="accent1"/>
                </a:solidFill>
              </a:rPr>
              <a:t>J</a:t>
            </a:r>
            <a:r>
              <a:rPr lang="en-US" sz="9600" dirty="0" err="1"/>
              <a:t>enis</a:t>
            </a:r>
            <a:r>
              <a:rPr lang="en-US" sz="9600" dirty="0"/>
              <a:t> </a:t>
            </a:r>
            <a:r>
              <a:rPr lang="en-US" sz="9600" dirty="0" err="1">
                <a:solidFill>
                  <a:schemeClr val="accent1"/>
                </a:solidFill>
              </a:rPr>
              <a:t>R</a:t>
            </a:r>
            <a:r>
              <a:rPr lang="en-US" sz="9600" dirty="0" err="1"/>
              <a:t>eksadana</a:t>
            </a:r>
            <a:endParaRPr lang="x-none" altLang="x-none" sz="9600" dirty="0">
              <a:solidFill>
                <a:schemeClr val="bg2"/>
              </a:solidFill>
              <a:latin typeface="Dosis" charset="0"/>
              <a:ea typeface="Dosis" charset="0"/>
              <a:cs typeface="Dosis" charset="0"/>
              <a:sym typeface="Poppins Medium"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p:cNvSpPr>
          <p:nvPr/>
        </p:nvSpPr>
        <p:spPr bwMode="auto">
          <a:xfrm>
            <a:off x="22545677" y="12520615"/>
            <a:ext cx="895350" cy="384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spAutoFit/>
          </a:bodyPr>
          <a:lstStyle>
            <a:lvl1pPr>
              <a:defRPr sz="2000">
                <a:solidFill>
                  <a:srgbClr val="74808C"/>
                </a:solidFill>
                <a:latin typeface="Poppins" charset="0"/>
                <a:ea typeface="Poppins" charset="0"/>
                <a:cs typeface="Poppins" charset="0"/>
                <a:sym typeface="Poppins" charset="0"/>
              </a:defRPr>
            </a:lvl1pPr>
            <a:lvl2pPr marL="742950" indent="-285750">
              <a:defRPr sz="2000">
                <a:solidFill>
                  <a:srgbClr val="74808C"/>
                </a:solidFill>
                <a:latin typeface="Poppins" charset="0"/>
                <a:ea typeface="Poppins" charset="0"/>
                <a:cs typeface="Poppins" charset="0"/>
                <a:sym typeface="Poppins" charset="0"/>
              </a:defRPr>
            </a:lvl2pPr>
            <a:lvl3pPr marL="1143000" indent="-228600">
              <a:defRPr sz="2000">
                <a:solidFill>
                  <a:srgbClr val="74808C"/>
                </a:solidFill>
                <a:latin typeface="Poppins" charset="0"/>
                <a:ea typeface="Poppins" charset="0"/>
                <a:cs typeface="Poppins" charset="0"/>
                <a:sym typeface="Poppins" charset="0"/>
              </a:defRPr>
            </a:lvl3pPr>
            <a:lvl4pPr marL="1600200" indent="-228600">
              <a:defRPr sz="2000">
                <a:solidFill>
                  <a:srgbClr val="74808C"/>
                </a:solidFill>
                <a:latin typeface="Poppins" charset="0"/>
                <a:ea typeface="Poppins" charset="0"/>
                <a:cs typeface="Poppins" charset="0"/>
                <a:sym typeface="Poppins" charset="0"/>
              </a:defRPr>
            </a:lvl4pPr>
            <a:lvl5pPr marL="2057400" indent="-228600">
              <a:defRPr sz="2000">
                <a:solidFill>
                  <a:srgbClr val="74808C"/>
                </a:solidFill>
                <a:latin typeface="Poppins" charset="0"/>
                <a:ea typeface="Poppins" charset="0"/>
                <a:cs typeface="Poppins" charset="0"/>
                <a:sym typeface="Poppins" charset="0"/>
              </a:defRPr>
            </a:lvl5pPr>
            <a:lvl6pPr marL="25146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6pPr>
            <a:lvl7pPr marL="29718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7pPr>
            <a:lvl8pPr marL="34290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8pPr>
            <a:lvl9pPr marL="3886200" indent="-228600" defTabSz="825500" eaLnBrk="0" fontAlgn="base" hangingPunct="0">
              <a:spcBef>
                <a:spcPct val="0"/>
              </a:spcBef>
              <a:spcAft>
                <a:spcPct val="0"/>
              </a:spcAft>
              <a:defRPr sz="2000">
                <a:solidFill>
                  <a:srgbClr val="74808C"/>
                </a:solidFill>
                <a:latin typeface="Poppins" charset="0"/>
                <a:ea typeface="Poppins" charset="0"/>
                <a:cs typeface="Poppins" charset="0"/>
                <a:sym typeface="Poppins" charset="0"/>
              </a:defRPr>
            </a:lvl9pPr>
          </a:lstStyle>
          <a:p>
            <a:pPr algn="ctr" eaLnBrk="1">
              <a:defRPr/>
            </a:pPr>
            <a:fld id="{666CB96C-ABAB-CF43-B647-A2C251E40499}" type="slidenum">
              <a:rPr lang="x-none" altLang="x-none" smtClean="0">
                <a:solidFill>
                  <a:srgbClr val="9B9A9C"/>
                </a:solidFill>
                <a:latin typeface="Dosis" charset="0"/>
                <a:ea typeface="Dosis" charset="0"/>
                <a:cs typeface="Dosis" charset="0"/>
              </a:rPr>
              <a:pPr algn="ctr" eaLnBrk="1">
                <a:defRPr/>
              </a:pPr>
              <a:t>9</a:t>
            </a:fld>
            <a:endParaRPr lang="x-none" altLang="x-none" smtClean="0">
              <a:solidFill>
                <a:srgbClr val="9B9A9C"/>
              </a:solidFill>
              <a:latin typeface="Dosis" charset="0"/>
              <a:ea typeface="Dosis" charset="0"/>
              <a:cs typeface="Dosis" charset="0"/>
            </a:endParaRPr>
          </a:p>
        </p:txBody>
      </p:sp>
      <p:grpSp>
        <p:nvGrpSpPr>
          <p:cNvPr id="5" name="Group 4"/>
          <p:cNvGrpSpPr/>
          <p:nvPr/>
        </p:nvGrpSpPr>
        <p:grpSpPr>
          <a:xfrm>
            <a:off x="2614936" y="1211803"/>
            <a:ext cx="8181976" cy="11020678"/>
            <a:chOff x="3145928" y="1767351"/>
            <a:chExt cx="8181976" cy="11373782"/>
          </a:xfrm>
        </p:grpSpPr>
        <p:grpSp>
          <p:nvGrpSpPr>
            <p:cNvPr id="3" name="Group 2"/>
            <p:cNvGrpSpPr/>
            <p:nvPr/>
          </p:nvGrpSpPr>
          <p:grpSpPr>
            <a:xfrm>
              <a:off x="3145928" y="1767351"/>
              <a:ext cx="8181976" cy="682922"/>
              <a:chOff x="3108324" y="2015131"/>
              <a:chExt cx="8181976" cy="682922"/>
            </a:xfrm>
          </p:grpSpPr>
          <p:sp>
            <p:nvSpPr>
              <p:cNvPr id="21507" name="Rounded Rectangle 63"/>
              <p:cNvSpPr>
                <a:spLocks noChangeArrowheads="1"/>
              </p:cNvSpPr>
              <p:nvPr/>
            </p:nvSpPr>
            <p:spPr bwMode="auto">
              <a:xfrm>
                <a:off x="3108324" y="2059223"/>
                <a:ext cx="8181976" cy="558323"/>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sp>
            <p:nvSpPr>
              <p:cNvPr id="71" name="Text Box 2"/>
              <p:cNvSpPr txBox="1">
                <a:spLocks/>
              </p:cNvSpPr>
              <p:nvPr/>
            </p:nvSpPr>
            <p:spPr bwMode="auto">
              <a:xfrm>
                <a:off x="3140134" y="2015131"/>
                <a:ext cx="8150166" cy="6829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3800" dirty="0" err="1">
                    <a:solidFill>
                      <a:schemeClr val="tx1"/>
                    </a:solidFill>
                    <a:latin typeface="Dosis" charset="0"/>
                    <a:ea typeface="Dosis" charset="0"/>
                    <a:cs typeface="Dosis" charset="0"/>
                    <a:sym typeface="Poppins SemiBold" charset="0"/>
                  </a:rPr>
                  <a:t>Reksadana</a:t>
                </a:r>
                <a:r>
                  <a:rPr lang="en-US" altLang="x-none" sz="3800" dirty="0">
                    <a:solidFill>
                      <a:schemeClr val="tx1"/>
                    </a:solidFill>
                    <a:latin typeface="Dosis" charset="0"/>
                    <a:ea typeface="Dosis" charset="0"/>
                    <a:cs typeface="Dosis" charset="0"/>
                    <a:sym typeface="Poppins SemiBold" charset="0"/>
                  </a:rPr>
                  <a:t> Terbuka</a:t>
                </a:r>
                <a:endParaRPr lang="x-none" altLang="x-none" sz="3800" dirty="0">
                  <a:solidFill>
                    <a:schemeClr val="tx1"/>
                  </a:solidFill>
                  <a:latin typeface="Dosis" charset="0"/>
                  <a:ea typeface="Dosis" charset="0"/>
                  <a:cs typeface="Dosis" charset="0"/>
                  <a:sym typeface="Poppins SemiBold" charset="0"/>
                </a:endParaRPr>
              </a:p>
            </p:txBody>
          </p:sp>
        </p:grpSp>
        <p:sp>
          <p:nvSpPr>
            <p:cNvPr id="72" name="Rectangle 71"/>
            <p:cNvSpPr/>
            <p:nvPr/>
          </p:nvSpPr>
          <p:spPr>
            <a:xfrm>
              <a:off x="3262710" y="3135544"/>
              <a:ext cx="8065194" cy="10005589"/>
            </a:xfrm>
            <a:prstGeom prst="rect">
              <a:avLst/>
            </a:prstGeom>
          </p:spPr>
          <p:txBody>
            <a:bodyPr wrap="square">
              <a:spAutoFit/>
            </a:bodyPr>
            <a:lstStyle/>
            <a:p>
              <a:pPr marL="626364" indent="-571500">
                <a:buClr>
                  <a:schemeClr val="accent1"/>
                </a:buClr>
                <a:buFont typeface="Wingdings" panose="05000000000000000000" pitchFamily="2" charset="2"/>
                <a:buChar char="v"/>
              </a:pPr>
              <a:r>
                <a:rPr lang="en-US" sz="3600" dirty="0" err="1">
                  <a:solidFill>
                    <a:schemeClr val="tx1">
                      <a:lumMod val="50000"/>
                    </a:schemeClr>
                  </a:solidFill>
                </a:rPr>
                <a:t>Sistem</a:t>
              </a:r>
              <a:r>
                <a:rPr lang="en-US" sz="3600" dirty="0">
                  <a:solidFill>
                    <a:schemeClr val="tx1">
                      <a:lumMod val="50000"/>
                    </a:schemeClr>
                  </a:solidFill>
                </a:rPr>
                <a:t> </a:t>
              </a:r>
              <a:r>
                <a:rPr lang="en-US" sz="3600" i="1" dirty="0">
                  <a:solidFill>
                    <a:schemeClr val="tx1">
                      <a:lumMod val="50000"/>
                    </a:schemeClr>
                  </a:solidFill>
                </a:rPr>
                <a:t>up-front-load funds </a:t>
              </a:r>
              <a:r>
                <a:rPr lang="en-US" sz="3600" dirty="0" err="1">
                  <a:solidFill>
                    <a:schemeClr val="tx1">
                      <a:lumMod val="50000"/>
                    </a:schemeClr>
                  </a:solidFill>
                </a:rPr>
                <a:t>adalah</a:t>
              </a:r>
              <a:r>
                <a:rPr lang="en-US" sz="3600" i="1" dirty="0">
                  <a:solidFill>
                    <a:schemeClr val="tx1">
                      <a:lumMod val="50000"/>
                    </a:schemeClr>
                  </a:solidFill>
                </a:rPr>
                <a:t> </a:t>
              </a:r>
              <a:r>
                <a:rPr lang="en-US" sz="3600" dirty="0" err="1">
                  <a:solidFill>
                    <a:schemeClr val="tx1">
                      <a:lumMod val="50000"/>
                    </a:schemeClr>
                  </a:solidFill>
                </a:rPr>
                <a:t>Reksadana</a:t>
              </a:r>
              <a:r>
                <a:rPr lang="en-US" sz="3600" dirty="0">
                  <a:solidFill>
                    <a:schemeClr val="tx1">
                      <a:lumMod val="50000"/>
                    </a:schemeClr>
                  </a:solidFill>
                </a:rPr>
                <a:t> yang </a:t>
              </a:r>
              <a:r>
                <a:rPr lang="en-US" sz="3600" dirty="0" err="1">
                  <a:solidFill>
                    <a:schemeClr val="tx1">
                      <a:lumMod val="50000"/>
                    </a:schemeClr>
                  </a:solidFill>
                </a:rPr>
                <a:t>mengenakan</a:t>
              </a:r>
              <a:r>
                <a:rPr lang="en-US" sz="3600" dirty="0">
                  <a:solidFill>
                    <a:schemeClr val="tx1">
                      <a:lumMod val="50000"/>
                    </a:schemeClr>
                  </a:solidFill>
                </a:rPr>
                <a:t> </a:t>
              </a:r>
              <a:r>
                <a:rPr lang="en-US" sz="3600" dirty="0" err="1">
                  <a:solidFill>
                    <a:schemeClr val="tx1">
                      <a:lumMod val="50000"/>
                    </a:schemeClr>
                  </a:solidFill>
                </a:rPr>
                <a:t>biaya</a:t>
              </a:r>
              <a:r>
                <a:rPr lang="en-US" sz="3600" dirty="0">
                  <a:solidFill>
                    <a:schemeClr val="tx1">
                      <a:lumMod val="50000"/>
                    </a:schemeClr>
                  </a:solidFill>
                </a:rPr>
                <a:t> </a:t>
              </a:r>
              <a:r>
                <a:rPr lang="en-US" sz="3600" dirty="0" err="1">
                  <a:solidFill>
                    <a:schemeClr val="tx1">
                      <a:lumMod val="50000"/>
                    </a:schemeClr>
                  </a:solidFill>
                </a:rPr>
                <a:t>penjualan</a:t>
              </a:r>
              <a:r>
                <a:rPr lang="en-US" sz="3600" dirty="0">
                  <a:solidFill>
                    <a:schemeClr val="tx1">
                      <a:lumMod val="50000"/>
                    </a:schemeClr>
                  </a:solidFill>
                </a:rPr>
                <a:t> </a:t>
              </a:r>
              <a:r>
                <a:rPr lang="en-US" sz="3600" dirty="0" err="1">
                  <a:solidFill>
                    <a:schemeClr val="tx1">
                      <a:lumMod val="50000"/>
                    </a:schemeClr>
                  </a:solidFill>
                </a:rPr>
                <a:t>dengan</a:t>
              </a:r>
              <a:r>
                <a:rPr lang="en-US" sz="3600" dirty="0">
                  <a:solidFill>
                    <a:schemeClr val="tx1">
                      <a:lumMod val="50000"/>
                    </a:schemeClr>
                  </a:solidFill>
                </a:rPr>
                <a:t> </a:t>
              </a:r>
              <a:r>
                <a:rPr lang="en-US" sz="3600" dirty="0" err="1">
                  <a:solidFill>
                    <a:schemeClr val="tx1">
                      <a:lumMod val="50000"/>
                    </a:schemeClr>
                  </a:solidFill>
                </a:rPr>
                <a:t>persentase</a:t>
              </a:r>
              <a:r>
                <a:rPr lang="en-US" sz="3600" dirty="0">
                  <a:solidFill>
                    <a:schemeClr val="tx1">
                      <a:lumMod val="50000"/>
                    </a:schemeClr>
                  </a:solidFill>
                </a:rPr>
                <a:t> </a:t>
              </a:r>
              <a:r>
                <a:rPr lang="en-US" sz="3600" dirty="0" err="1">
                  <a:solidFill>
                    <a:schemeClr val="tx1">
                      <a:lumMod val="50000"/>
                    </a:schemeClr>
                  </a:solidFill>
                </a:rPr>
                <a:t>tertentu</a:t>
              </a:r>
              <a:r>
                <a:rPr lang="en-US" sz="3600" dirty="0">
                  <a:solidFill>
                    <a:schemeClr val="tx1">
                      <a:lumMod val="50000"/>
                    </a:schemeClr>
                  </a:solidFill>
                </a:rPr>
                <a:t> </a:t>
              </a:r>
              <a:r>
                <a:rPr lang="en-US" sz="3600" dirty="0" err="1">
                  <a:solidFill>
                    <a:schemeClr val="tx1">
                      <a:lumMod val="50000"/>
                    </a:schemeClr>
                  </a:solidFill>
                </a:rPr>
                <a:t>pada</a:t>
              </a:r>
              <a:r>
                <a:rPr lang="en-US" sz="3600" dirty="0">
                  <a:solidFill>
                    <a:schemeClr val="tx1">
                      <a:lumMod val="50000"/>
                    </a:schemeClr>
                  </a:solidFill>
                </a:rPr>
                <a:t> </a:t>
              </a:r>
              <a:r>
                <a:rPr lang="en-US" sz="3600" dirty="0" err="1">
                  <a:solidFill>
                    <a:schemeClr val="tx1">
                      <a:lumMod val="50000"/>
                    </a:schemeClr>
                  </a:solidFill>
                </a:rPr>
                <a:t>waktu</a:t>
              </a:r>
              <a:r>
                <a:rPr lang="en-US" sz="3600" dirty="0">
                  <a:solidFill>
                    <a:schemeClr val="tx1">
                      <a:lumMod val="50000"/>
                    </a:schemeClr>
                  </a:solidFill>
                </a:rPr>
                <a:t> investor </a:t>
              </a:r>
              <a:r>
                <a:rPr lang="en-US" sz="3600" dirty="0" err="1">
                  <a:solidFill>
                    <a:schemeClr val="tx1">
                      <a:lumMod val="50000"/>
                    </a:schemeClr>
                  </a:solidFill>
                </a:rPr>
                <a:t>membeli</a:t>
              </a:r>
              <a:r>
                <a:rPr lang="en-US" sz="3600" dirty="0">
                  <a:solidFill>
                    <a:schemeClr val="tx1">
                      <a:lumMod val="50000"/>
                    </a:schemeClr>
                  </a:solidFill>
                </a:rPr>
                <a:t> </a:t>
              </a:r>
              <a:r>
                <a:rPr lang="en-US" sz="3600" dirty="0" err="1">
                  <a:solidFill>
                    <a:schemeClr val="tx1">
                      <a:lumMod val="50000"/>
                    </a:schemeClr>
                  </a:solidFill>
                </a:rPr>
                <a:t>saham</a:t>
              </a:r>
              <a:r>
                <a:rPr lang="en-US" sz="3600" dirty="0">
                  <a:solidFill>
                    <a:schemeClr val="tx1">
                      <a:lumMod val="50000"/>
                    </a:schemeClr>
                  </a:solidFill>
                </a:rPr>
                <a:t>.</a:t>
              </a:r>
            </a:p>
            <a:p>
              <a:pPr marL="626364" indent="-571500">
                <a:buClr>
                  <a:schemeClr val="accent1"/>
                </a:buClr>
                <a:buFont typeface="Wingdings" panose="05000000000000000000" pitchFamily="2" charset="2"/>
                <a:buChar char="v"/>
              </a:pPr>
              <a:r>
                <a:rPr lang="en-US" sz="3600" dirty="0" err="1">
                  <a:solidFill>
                    <a:schemeClr val="tx1">
                      <a:lumMod val="50000"/>
                    </a:schemeClr>
                  </a:solidFill>
                </a:rPr>
                <a:t>Sistem</a:t>
              </a:r>
              <a:r>
                <a:rPr lang="en-US" sz="3600" dirty="0">
                  <a:solidFill>
                    <a:schemeClr val="tx1">
                      <a:lumMod val="50000"/>
                    </a:schemeClr>
                  </a:solidFill>
                </a:rPr>
                <a:t> </a:t>
              </a:r>
              <a:r>
                <a:rPr lang="en-US" sz="3600" i="1" dirty="0">
                  <a:solidFill>
                    <a:schemeClr val="tx1">
                      <a:lumMod val="50000"/>
                    </a:schemeClr>
                  </a:solidFill>
                </a:rPr>
                <a:t>back-end-load funds </a:t>
              </a:r>
              <a:r>
                <a:rPr lang="en-US" sz="3600" dirty="0" err="1">
                  <a:solidFill>
                    <a:schemeClr val="tx1">
                      <a:lumMod val="50000"/>
                    </a:schemeClr>
                  </a:solidFill>
                </a:rPr>
                <a:t>adalah</a:t>
              </a:r>
              <a:r>
                <a:rPr lang="en-US" sz="3600" i="1" dirty="0">
                  <a:solidFill>
                    <a:schemeClr val="tx1">
                      <a:lumMod val="50000"/>
                    </a:schemeClr>
                  </a:solidFill>
                </a:rPr>
                <a:t> </a:t>
              </a:r>
              <a:r>
                <a:rPr lang="en-US" sz="3600" dirty="0" err="1">
                  <a:solidFill>
                    <a:schemeClr val="tx1">
                      <a:lumMod val="50000"/>
                    </a:schemeClr>
                  </a:solidFill>
                </a:rPr>
                <a:t>Reksadana</a:t>
              </a:r>
              <a:r>
                <a:rPr lang="en-US" sz="3600" dirty="0">
                  <a:solidFill>
                    <a:schemeClr val="tx1">
                      <a:lumMod val="50000"/>
                    </a:schemeClr>
                  </a:solidFill>
                </a:rPr>
                <a:t> yang </a:t>
              </a:r>
              <a:r>
                <a:rPr lang="en-US" sz="3600" dirty="0" err="1">
                  <a:solidFill>
                    <a:schemeClr val="tx1">
                      <a:lumMod val="50000"/>
                    </a:schemeClr>
                  </a:solidFill>
                </a:rPr>
                <a:t>mengenakan</a:t>
              </a:r>
              <a:r>
                <a:rPr lang="en-US" sz="3600" dirty="0">
                  <a:solidFill>
                    <a:schemeClr val="tx1">
                      <a:lumMod val="50000"/>
                    </a:schemeClr>
                  </a:solidFill>
                </a:rPr>
                <a:t> </a:t>
              </a:r>
              <a:r>
                <a:rPr lang="en-US" sz="3600" dirty="0" err="1">
                  <a:solidFill>
                    <a:schemeClr val="tx1">
                      <a:lumMod val="50000"/>
                    </a:schemeClr>
                  </a:solidFill>
                </a:rPr>
                <a:t>biaya</a:t>
              </a:r>
              <a:r>
                <a:rPr lang="en-US" sz="3600" dirty="0">
                  <a:solidFill>
                    <a:schemeClr val="tx1">
                      <a:lumMod val="50000"/>
                    </a:schemeClr>
                  </a:solidFill>
                </a:rPr>
                <a:t> </a:t>
              </a:r>
              <a:r>
                <a:rPr lang="en-US" sz="3600" dirty="0" err="1">
                  <a:solidFill>
                    <a:schemeClr val="tx1">
                      <a:lumMod val="50000"/>
                    </a:schemeClr>
                  </a:solidFill>
                </a:rPr>
                <a:t>penjualan</a:t>
              </a:r>
              <a:r>
                <a:rPr lang="en-US" sz="3600" dirty="0">
                  <a:solidFill>
                    <a:schemeClr val="tx1">
                      <a:lumMod val="50000"/>
                    </a:schemeClr>
                  </a:solidFill>
                </a:rPr>
                <a:t> </a:t>
              </a:r>
              <a:r>
                <a:rPr lang="en-US" sz="3600" dirty="0" err="1">
                  <a:solidFill>
                    <a:schemeClr val="tx1">
                      <a:lumMod val="50000"/>
                    </a:schemeClr>
                  </a:solidFill>
                </a:rPr>
                <a:t>dengan</a:t>
              </a:r>
              <a:r>
                <a:rPr lang="en-US" sz="3600" dirty="0">
                  <a:solidFill>
                    <a:schemeClr val="tx1">
                      <a:lumMod val="50000"/>
                    </a:schemeClr>
                  </a:solidFill>
                </a:rPr>
                <a:t> </a:t>
              </a:r>
              <a:r>
                <a:rPr lang="en-US" sz="3600" dirty="0" err="1">
                  <a:solidFill>
                    <a:schemeClr val="tx1">
                      <a:lumMod val="50000"/>
                    </a:schemeClr>
                  </a:solidFill>
                </a:rPr>
                <a:t>persentase</a:t>
              </a:r>
              <a:r>
                <a:rPr lang="en-US" sz="3600" dirty="0">
                  <a:solidFill>
                    <a:schemeClr val="tx1">
                      <a:lumMod val="50000"/>
                    </a:schemeClr>
                  </a:solidFill>
                </a:rPr>
                <a:t> </a:t>
              </a:r>
              <a:r>
                <a:rPr lang="en-US" sz="3600" dirty="0" err="1">
                  <a:solidFill>
                    <a:schemeClr val="tx1">
                      <a:lumMod val="50000"/>
                    </a:schemeClr>
                  </a:solidFill>
                </a:rPr>
                <a:t>sekitar</a:t>
              </a:r>
              <a:r>
                <a:rPr lang="en-US" sz="3600" dirty="0">
                  <a:solidFill>
                    <a:schemeClr val="tx1">
                      <a:lumMod val="50000"/>
                    </a:schemeClr>
                  </a:solidFill>
                </a:rPr>
                <a:t> 5% </a:t>
              </a:r>
              <a:r>
                <a:rPr lang="en-US" sz="3600" dirty="0" err="1">
                  <a:solidFill>
                    <a:schemeClr val="tx1">
                      <a:lumMod val="50000"/>
                    </a:schemeClr>
                  </a:solidFill>
                </a:rPr>
                <a:t>kemudian</a:t>
              </a:r>
              <a:r>
                <a:rPr lang="en-US" sz="3600" dirty="0">
                  <a:solidFill>
                    <a:schemeClr val="tx1">
                      <a:lumMod val="50000"/>
                    </a:schemeClr>
                  </a:solidFill>
                </a:rPr>
                <a:t> </a:t>
              </a:r>
              <a:r>
                <a:rPr lang="en-US" sz="3600" dirty="0" err="1">
                  <a:solidFill>
                    <a:schemeClr val="tx1">
                      <a:lumMod val="50000"/>
                    </a:schemeClr>
                  </a:solidFill>
                </a:rPr>
                <a:t>berkurang</a:t>
              </a:r>
              <a:r>
                <a:rPr lang="en-US" sz="3600" dirty="0">
                  <a:solidFill>
                    <a:schemeClr val="tx1">
                      <a:lumMod val="50000"/>
                    </a:schemeClr>
                  </a:solidFill>
                </a:rPr>
                <a:t> </a:t>
              </a:r>
              <a:r>
                <a:rPr lang="en-US" sz="3600" dirty="0" err="1">
                  <a:solidFill>
                    <a:schemeClr val="tx1">
                      <a:lumMod val="50000"/>
                    </a:schemeClr>
                  </a:solidFill>
                </a:rPr>
                <a:t>sebanyak</a:t>
              </a:r>
              <a:r>
                <a:rPr lang="en-US" sz="3600" dirty="0">
                  <a:solidFill>
                    <a:schemeClr val="tx1">
                      <a:lumMod val="50000"/>
                    </a:schemeClr>
                  </a:solidFill>
                </a:rPr>
                <a:t> 1% </a:t>
              </a:r>
              <a:r>
                <a:rPr lang="en-US" sz="3600" dirty="0" err="1">
                  <a:solidFill>
                    <a:schemeClr val="tx1">
                      <a:lumMod val="50000"/>
                    </a:schemeClr>
                  </a:solidFill>
                </a:rPr>
                <a:t>setiap</a:t>
              </a:r>
              <a:r>
                <a:rPr lang="en-US" sz="3600" dirty="0">
                  <a:solidFill>
                    <a:schemeClr val="tx1">
                      <a:lumMod val="50000"/>
                    </a:schemeClr>
                  </a:solidFill>
                </a:rPr>
                <a:t> </a:t>
              </a:r>
              <a:r>
                <a:rPr lang="en-US" sz="3600" dirty="0" err="1">
                  <a:solidFill>
                    <a:schemeClr val="tx1">
                      <a:lumMod val="50000"/>
                    </a:schemeClr>
                  </a:solidFill>
                </a:rPr>
                <a:t>tahun</a:t>
              </a:r>
              <a:r>
                <a:rPr lang="en-US" sz="3600" dirty="0">
                  <a:solidFill>
                    <a:schemeClr val="tx1">
                      <a:lumMod val="50000"/>
                    </a:schemeClr>
                  </a:solidFill>
                </a:rPr>
                <a:t> </a:t>
              </a:r>
              <a:r>
                <a:rPr lang="en-US" sz="3600" dirty="0" err="1">
                  <a:solidFill>
                    <a:schemeClr val="tx1">
                      <a:lumMod val="50000"/>
                    </a:schemeClr>
                  </a:solidFill>
                </a:rPr>
                <a:t>sampai</a:t>
              </a:r>
              <a:r>
                <a:rPr lang="en-US" sz="3600" dirty="0">
                  <a:solidFill>
                    <a:schemeClr val="tx1">
                      <a:lumMod val="50000"/>
                    </a:schemeClr>
                  </a:solidFill>
                </a:rPr>
                <a:t> </a:t>
              </a:r>
              <a:r>
                <a:rPr lang="en-US" sz="3600" dirty="0" err="1">
                  <a:solidFill>
                    <a:schemeClr val="tx1">
                      <a:lumMod val="50000"/>
                    </a:schemeClr>
                  </a:solidFill>
                </a:rPr>
                <a:t>akhirnya</a:t>
              </a:r>
              <a:r>
                <a:rPr lang="en-US" sz="3600" dirty="0">
                  <a:solidFill>
                    <a:schemeClr val="tx1">
                      <a:lumMod val="50000"/>
                    </a:schemeClr>
                  </a:solidFill>
                </a:rPr>
                <a:t> </a:t>
              </a:r>
              <a:r>
                <a:rPr lang="en-US" sz="3600" dirty="0" err="1">
                  <a:solidFill>
                    <a:schemeClr val="tx1">
                      <a:lumMod val="50000"/>
                    </a:schemeClr>
                  </a:solidFill>
                </a:rPr>
                <a:t>biaya</a:t>
              </a:r>
              <a:r>
                <a:rPr lang="en-US" sz="3600" dirty="0">
                  <a:solidFill>
                    <a:schemeClr val="tx1">
                      <a:lumMod val="50000"/>
                    </a:schemeClr>
                  </a:solidFill>
                </a:rPr>
                <a:t> </a:t>
              </a:r>
              <a:r>
                <a:rPr lang="en-US" sz="3600" dirty="0" err="1">
                  <a:solidFill>
                    <a:schemeClr val="tx1">
                      <a:lumMod val="50000"/>
                    </a:schemeClr>
                  </a:solidFill>
                </a:rPr>
                <a:t>tersebut</a:t>
              </a:r>
              <a:r>
                <a:rPr lang="en-US" sz="3600" dirty="0">
                  <a:solidFill>
                    <a:schemeClr val="tx1">
                      <a:lumMod val="50000"/>
                    </a:schemeClr>
                  </a:solidFill>
                </a:rPr>
                <a:t> </a:t>
              </a:r>
              <a:r>
                <a:rPr lang="en-US" sz="3600" dirty="0" err="1">
                  <a:solidFill>
                    <a:schemeClr val="tx1">
                      <a:lumMod val="50000"/>
                    </a:schemeClr>
                  </a:solidFill>
                </a:rPr>
                <a:t>habis</a:t>
              </a:r>
              <a:r>
                <a:rPr lang="en-US" sz="3600" dirty="0">
                  <a:solidFill>
                    <a:schemeClr val="tx1">
                      <a:lumMod val="50000"/>
                    </a:schemeClr>
                  </a:solidFill>
                </a:rPr>
                <a:t>.</a:t>
              </a:r>
            </a:p>
            <a:p>
              <a:pPr marL="626364" indent="-571500">
                <a:buClr>
                  <a:schemeClr val="accent1"/>
                </a:buClr>
                <a:buFont typeface="Wingdings" panose="05000000000000000000" pitchFamily="2" charset="2"/>
                <a:buChar char="v"/>
              </a:pPr>
              <a:r>
                <a:rPr lang="en-US" sz="3600" dirty="0" err="1">
                  <a:solidFill>
                    <a:schemeClr val="tx1">
                      <a:lumMod val="50000"/>
                    </a:schemeClr>
                  </a:solidFill>
                </a:rPr>
                <a:t>Biaya</a:t>
              </a:r>
              <a:r>
                <a:rPr lang="en-US" sz="3600" dirty="0">
                  <a:solidFill>
                    <a:schemeClr val="tx1">
                      <a:lumMod val="50000"/>
                    </a:schemeClr>
                  </a:solidFill>
                </a:rPr>
                <a:t> yang </a:t>
              </a:r>
              <a:r>
                <a:rPr lang="en-US" sz="3600" dirty="0" err="1">
                  <a:solidFill>
                    <a:schemeClr val="tx1">
                      <a:lumMod val="50000"/>
                    </a:schemeClr>
                  </a:solidFill>
                </a:rPr>
                <a:t>dikenakan</a:t>
              </a:r>
              <a:r>
                <a:rPr lang="en-US" sz="3600" dirty="0">
                  <a:solidFill>
                    <a:schemeClr val="tx1">
                      <a:lumMod val="50000"/>
                    </a:schemeClr>
                  </a:solidFill>
                </a:rPr>
                <a:t> </a:t>
              </a:r>
              <a:r>
                <a:rPr lang="en-US" sz="3600" dirty="0" err="1">
                  <a:solidFill>
                    <a:schemeClr val="tx1">
                      <a:lumMod val="50000"/>
                    </a:schemeClr>
                  </a:solidFill>
                </a:rPr>
                <a:t>kepada</a:t>
              </a:r>
              <a:r>
                <a:rPr lang="en-US" sz="3600" dirty="0">
                  <a:solidFill>
                    <a:schemeClr val="tx1">
                      <a:lumMod val="50000"/>
                    </a:schemeClr>
                  </a:solidFill>
                </a:rPr>
                <a:t> investor </a:t>
              </a:r>
              <a:r>
                <a:rPr lang="en-US" sz="3600" dirty="0" err="1">
                  <a:solidFill>
                    <a:schemeClr val="tx1">
                      <a:lumMod val="50000"/>
                    </a:schemeClr>
                  </a:solidFill>
                </a:rPr>
                <a:t>adalah</a:t>
              </a:r>
              <a:r>
                <a:rPr lang="en-US" sz="3600" dirty="0">
                  <a:solidFill>
                    <a:schemeClr val="tx1">
                      <a:lumMod val="50000"/>
                    </a:schemeClr>
                  </a:solidFill>
                </a:rPr>
                <a:t> </a:t>
              </a:r>
              <a:r>
                <a:rPr lang="en-US" sz="3600" dirty="0" err="1">
                  <a:solidFill>
                    <a:schemeClr val="tx1">
                      <a:lumMod val="50000"/>
                    </a:schemeClr>
                  </a:solidFill>
                </a:rPr>
                <a:t>biaya</a:t>
              </a:r>
              <a:r>
                <a:rPr lang="en-US" sz="3600" dirty="0">
                  <a:solidFill>
                    <a:schemeClr val="tx1">
                      <a:lumMod val="50000"/>
                    </a:schemeClr>
                  </a:solidFill>
                </a:rPr>
                <a:t> </a:t>
              </a:r>
              <a:r>
                <a:rPr lang="en-US" sz="3600" dirty="0" err="1">
                  <a:solidFill>
                    <a:schemeClr val="tx1">
                      <a:lumMod val="50000"/>
                    </a:schemeClr>
                  </a:solidFill>
                </a:rPr>
                <a:t>advis</a:t>
              </a:r>
              <a:r>
                <a:rPr lang="en-US" sz="3600" dirty="0">
                  <a:solidFill>
                    <a:schemeClr val="tx1">
                      <a:lumMod val="50000"/>
                    </a:schemeClr>
                  </a:solidFill>
                </a:rPr>
                <a:t> </a:t>
              </a:r>
              <a:r>
                <a:rPr lang="en-US" sz="3600" dirty="0" err="1">
                  <a:solidFill>
                    <a:schemeClr val="tx1">
                      <a:lumMod val="50000"/>
                    </a:schemeClr>
                  </a:solidFill>
                </a:rPr>
                <a:t>oleh</a:t>
              </a:r>
              <a:r>
                <a:rPr lang="en-US" sz="3600" dirty="0">
                  <a:solidFill>
                    <a:schemeClr val="tx1">
                      <a:lumMod val="50000"/>
                    </a:schemeClr>
                  </a:solidFill>
                </a:rPr>
                <a:t> broker </a:t>
              </a:r>
              <a:r>
                <a:rPr lang="en-US" sz="3600" dirty="0" err="1">
                  <a:solidFill>
                    <a:schemeClr val="tx1">
                      <a:lumMod val="50000"/>
                    </a:schemeClr>
                  </a:solidFill>
                </a:rPr>
                <a:t>atas</a:t>
              </a:r>
              <a:r>
                <a:rPr lang="en-US" sz="3600" dirty="0">
                  <a:solidFill>
                    <a:schemeClr val="tx1">
                      <a:lumMod val="50000"/>
                    </a:schemeClr>
                  </a:solidFill>
                </a:rPr>
                <a:t> </a:t>
              </a:r>
              <a:r>
                <a:rPr lang="en-US" sz="3600" dirty="0" err="1">
                  <a:solidFill>
                    <a:schemeClr val="tx1">
                      <a:lumMod val="50000"/>
                    </a:schemeClr>
                  </a:solidFill>
                </a:rPr>
                <a:t>pembelian</a:t>
              </a:r>
              <a:r>
                <a:rPr lang="en-US" sz="3600" dirty="0">
                  <a:solidFill>
                    <a:schemeClr val="tx1">
                      <a:lumMod val="50000"/>
                    </a:schemeClr>
                  </a:solidFill>
                </a:rPr>
                <a:t> </a:t>
              </a:r>
              <a:r>
                <a:rPr lang="en-US" sz="3600" dirty="0" err="1">
                  <a:solidFill>
                    <a:schemeClr val="tx1">
                      <a:lumMod val="50000"/>
                    </a:schemeClr>
                  </a:solidFill>
                </a:rPr>
                <a:t>saham</a:t>
              </a:r>
              <a:r>
                <a:rPr lang="en-US" sz="3600" dirty="0">
                  <a:solidFill>
                    <a:schemeClr val="tx1">
                      <a:lumMod val="50000"/>
                    </a:schemeClr>
                  </a:solidFill>
                </a:rPr>
                <a:t> </a:t>
              </a:r>
              <a:r>
                <a:rPr lang="en-US" sz="3600" dirty="0" err="1">
                  <a:solidFill>
                    <a:schemeClr val="tx1">
                      <a:lumMod val="50000"/>
                    </a:schemeClr>
                  </a:solidFill>
                </a:rPr>
                <a:t>oleh</a:t>
              </a:r>
              <a:r>
                <a:rPr lang="en-US" sz="3600" dirty="0">
                  <a:solidFill>
                    <a:schemeClr val="tx1">
                      <a:lumMod val="50000"/>
                    </a:schemeClr>
                  </a:solidFill>
                </a:rPr>
                <a:t> investor </a:t>
              </a:r>
              <a:r>
                <a:rPr lang="en-US" sz="3600" dirty="0" err="1">
                  <a:solidFill>
                    <a:schemeClr val="tx1">
                      <a:lumMod val="50000"/>
                    </a:schemeClr>
                  </a:solidFill>
                </a:rPr>
                <a:t>sehingga</a:t>
              </a:r>
              <a:r>
                <a:rPr lang="en-US" sz="3600" dirty="0">
                  <a:solidFill>
                    <a:schemeClr val="tx1">
                      <a:lumMod val="50000"/>
                    </a:schemeClr>
                  </a:solidFill>
                </a:rPr>
                <a:t> </a:t>
              </a:r>
              <a:r>
                <a:rPr lang="en-US" sz="3600" dirty="0" err="1">
                  <a:solidFill>
                    <a:schemeClr val="tx1">
                      <a:lumMod val="50000"/>
                    </a:schemeClr>
                  </a:solidFill>
                </a:rPr>
                <a:t>biaya</a:t>
              </a:r>
              <a:r>
                <a:rPr lang="en-US" sz="3600" dirty="0">
                  <a:solidFill>
                    <a:schemeClr val="tx1">
                      <a:lumMod val="50000"/>
                    </a:schemeClr>
                  </a:solidFill>
                </a:rPr>
                <a:t> </a:t>
              </a:r>
              <a:r>
                <a:rPr lang="en-US" sz="3600" dirty="0" err="1">
                  <a:solidFill>
                    <a:schemeClr val="tx1">
                      <a:lumMod val="50000"/>
                    </a:schemeClr>
                  </a:solidFill>
                </a:rPr>
                <a:t>dianggap</a:t>
              </a:r>
              <a:r>
                <a:rPr lang="en-US" sz="3600" dirty="0">
                  <a:solidFill>
                    <a:schemeClr val="tx1">
                      <a:lumMod val="50000"/>
                    </a:schemeClr>
                  </a:solidFill>
                </a:rPr>
                <a:t> </a:t>
              </a:r>
              <a:r>
                <a:rPr lang="en-US" sz="3600" dirty="0" err="1">
                  <a:solidFill>
                    <a:schemeClr val="tx1">
                      <a:lumMod val="50000"/>
                    </a:schemeClr>
                  </a:solidFill>
                </a:rPr>
                <a:t>sebagai</a:t>
              </a:r>
              <a:r>
                <a:rPr lang="en-US" sz="3600" dirty="0">
                  <a:solidFill>
                    <a:schemeClr val="tx1">
                      <a:lumMod val="50000"/>
                    </a:schemeClr>
                  </a:solidFill>
                </a:rPr>
                <a:t> </a:t>
              </a:r>
              <a:r>
                <a:rPr lang="en-US" sz="3600" dirty="0" err="1">
                  <a:solidFill>
                    <a:schemeClr val="tx1">
                      <a:lumMod val="50000"/>
                    </a:schemeClr>
                  </a:solidFill>
                </a:rPr>
                <a:t>komisi</a:t>
              </a:r>
              <a:r>
                <a:rPr lang="en-US" sz="3600" dirty="0">
                  <a:solidFill>
                    <a:schemeClr val="tx1">
                      <a:lumMod val="50000"/>
                    </a:schemeClr>
                  </a:solidFill>
                </a:rPr>
                <a:t>.</a:t>
              </a:r>
              <a:endParaRPr lang="id-ID" sz="3600" dirty="0">
                <a:solidFill>
                  <a:schemeClr val="tx1">
                    <a:lumMod val="50000"/>
                  </a:schemeClr>
                </a:solidFill>
              </a:endParaRPr>
            </a:p>
            <a:p>
              <a:pPr marL="457200" indent="-457200">
                <a:lnSpc>
                  <a:spcPct val="150000"/>
                </a:lnSpc>
                <a:buClr>
                  <a:schemeClr val="accent1"/>
                </a:buClr>
                <a:buFont typeface="Arial" charset="0"/>
                <a:buChar char="•"/>
                <a:defRPr/>
              </a:pPr>
              <a:endParaRPr lang="en-US" sz="3200" dirty="0">
                <a:solidFill>
                  <a:schemeClr val="tx1">
                    <a:lumMod val="50000"/>
                  </a:schemeClr>
                </a:solidFill>
                <a:latin typeface="Dosis" charset="0"/>
                <a:ea typeface="Dosis" charset="0"/>
                <a:cs typeface="Dosis" charset="0"/>
              </a:endParaRPr>
            </a:p>
          </p:txBody>
        </p:sp>
      </p:grpSp>
      <p:grpSp>
        <p:nvGrpSpPr>
          <p:cNvPr id="6" name="Group 5"/>
          <p:cNvGrpSpPr/>
          <p:nvPr/>
        </p:nvGrpSpPr>
        <p:grpSpPr>
          <a:xfrm>
            <a:off x="12957155" y="1191035"/>
            <a:ext cx="8181978" cy="5984801"/>
            <a:chOff x="13488144" y="1745432"/>
            <a:chExt cx="8181976" cy="5984801"/>
          </a:xfrm>
        </p:grpSpPr>
        <p:grpSp>
          <p:nvGrpSpPr>
            <p:cNvPr id="33" name="Group 32"/>
            <p:cNvGrpSpPr/>
            <p:nvPr/>
          </p:nvGrpSpPr>
          <p:grpSpPr>
            <a:xfrm>
              <a:off x="13488144" y="1745432"/>
              <a:ext cx="8181976" cy="661720"/>
              <a:chOff x="3108325" y="1999692"/>
              <a:chExt cx="8181976" cy="661720"/>
            </a:xfrm>
          </p:grpSpPr>
          <p:sp>
            <p:nvSpPr>
              <p:cNvPr id="36" name="Rounded Rectangle 63"/>
              <p:cNvSpPr>
                <a:spLocks noChangeArrowheads="1"/>
              </p:cNvSpPr>
              <p:nvPr/>
            </p:nvSpPr>
            <p:spPr bwMode="auto">
              <a:xfrm>
                <a:off x="3108325" y="2029835"/>
                <a:ext cx="8181974" cy="540990"/>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sp>
            <p:nvSpPr>
              <p:cNvPr id="37" name="Text Box 2"/>
              <p:cNvSpPr txBox="1">
                <a:spLocks/>
              </p:cNvSpPr>
              <p:nvPr/>
            </p:nvSpPr>
            <p:spPr bwMode="auto">
              <a:xfrm>
                <a:off x="3167063" y="1999692"/>
                <a:ext cx="8123238" cy="661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3800" dirty="0" err="1">
                    <a:solidFill>
                      <a:schemeClr val="tx1"/>
                    </a:solidFill>
                    <a:latin typeface="Dosis" charset="0"/>
                    <a:ea typeface="Dosis" charset="0"/>
                    <a:cs typeface="Dosis" charset="0"/>
                    <a:sym typeface="Poppins SemiBold" charset="0"/>
                  </a:rPr>
                  <a:t>Reksadana</a:t>
                </a:r>
                <a:r>
                  <a:rPr lang="en-US" altLang="x-none" sz="3800" dirty="0">
                    <a:solidFill>
                      <a:schemeClr val="tx1"/>
                    </a:solidFill>
                    <a:latin typeface="Dosis" charset="0"/>
                    <a:ea typeface="Dosis" charset="0"/>
                    <a:cs typeface="Dosis" charset="0"/>
                    <a:sym typeface="Poppins SemiBold" charset="0"/>
                  </a:rPr>
                  <a:t> Terbuka</a:t>
                </a:r>
                <a:endParaRPr lang="x-none" altLang="x-none" sz="3800" dirty="0">
                  <a:solidFill>
                    <a:schemeClr val="tx1"/>
                  </a:solidFill>
                  <a:latin typeface="Dosis" charset="0"/>
                  <a:ea typeface="Dosis" charset="0"/>
                  <a:cs typeface="Dosis" charset="0"/>
                  <a:sym typeface="Poppins SemiBold" charset="0"/>
                </a:endParaRPr>
              </a:p>
            </p:txBody>
          </p:sp>
        </p:grpSp>
        <p:sp>
          <p:nvSpPr>
            <p:cNvPr id="34" name="Rectangle 33"/>
            <p:cNvSpPr/>
            <p:nvPr/>
          </p:nvSpPr>
          <p:spPr>
            <a:xfrm>
              <a:off x="13715158" y="3113585"/>
              <a:ext cx="7777162" cy="4616648"/>
            </a:xfrm>
            <a:prstGeom prst="rect">
              <a:avLst/>
            </a:prstGeom>
          </p:spPr>
          <p:txBody>
            <a:bodyPr>
              <a:spAutoFit/>
            </a:bodyPr>
            <a:lstStyle/>
            <a:p>
              <a:pPr marL="571500" indent="-571500">
                <a:buClr>
                  <a:schemeClr val="accent1"/>
                </a:buClr>
                <a:buFont typeface="Wingdings" panose="05000000000000000000" pitchFamily="2" charset="2"/>
                <a:buChar char="v"/>
              </a:pPr>
              <a:r>
                <a:rPr lang="en-US" sz="3600" dirty="0" err="1"/>
                <a:t>Reksadana</a:t>
              </a:r>
              <a:r>
                <a:rPr lang="en-US" sz="3600" dirty="0"/>
                <a:t> yang </a:t>
              </a:r>
              <a:r>
                <a:rPr lang="en-US" sz="3600" dirty="0" err="1"/>
                <a:t>tidak</a:t>
              </a:r>
              <a:r>
                <a:rPr lang="en-US" sz="3600" dirty="0"/>
                <a:t> </a:t>
              </a:r>
              <a:r>
                <a:rPr lang="en-US" sz="3600" dirty="0" err="1"/>
                <a:t>mengenakan</a:t>
              </a:r>
              <a:r>
                <a:rPr lang="en-US" sz="3600" dirty="0"/>
                <a:t> </a:t>
              </a:r>
              <a:r>
                <a:rPr lang="en-US" sz="3600" i="1" dirty="0"/>
                <a:t>sales charge</a:t>
              </a:r>
              <a:r>
                <a:rPr lang="en-US" sz="3600" dirty="0"/>
                <a:t>. Perusahaan yang </a:t>
              </a:r>
              <a:r>
                <a:rPr lang="en-US" sz="3600" dirty="0" err="1"/>
                <a:t>menyelenggarakan</a:t>
              </a:r>
              <a:r>
                <a:rPr lang="en-US" sz="3600" dirty="0"/>
                <a:t> </a:t>
              </a:r>
              <a:r>
                <a:rPr lang="en-US" sz="3600" dirty="0" err="1"/>
                <a:t>reksadana</a:t>
              </a:r>
              <a:r>
                <a:rPr lang="en-US" sz="3600" dirty="0"/>
                <a:t> </a:t>
              </a:r>
              <a:r>
                <a:rPr lang="en-US" sz="3600" dirty="0" err="1"/>
                <a:t>ini</a:t>
              </a:r>
              <a:r>
                <a:rPr lang="en-US" sz="3600" dirty="0"/>
                <a:t> </a:t>
              </a:r>
              <a:r>
                <a:rPr lang="en-US" sz="3600" dirty="0" err="1"/>
                <a:t>menjual</a:t>
              </a:r>
              <a:r>
                <a:rPr lang="en-US" sz="3600" dirty="0"/>
                <a:t> </a:t>
              </a:r>
              <a:r>
                <a:rPr lang="en-US" sz="3600" dirty="0" err="1"/>
                <a:t>langsung</a:t>
              </a:r>
              <a:r>
                <a:rPr lang="en-US" sz="3600" dirty="0"/>
                <a:t> </a:t>
              </a:r>
              <a:r>
                <a:rPr lang="en-US" sz="3600" dirty="0" err="1"/>
                <a:t>saham</a:t>
              </a:r>
              <a:r>
                <a:rPr lang="en-US" sz="3600" dirty="0"/>
                <a:t> </a:t>
              </a:r>
              <a:r>
                <a:rPr lang="en-US" sz="3600" dirty="0" err="1"/>
                <a:t>reksadana</a:t>
              </a:r>
              <a:r>
                <a:rPr lang="en-US" sz="3600" dirty="0"/>
                <a:t> </a:t>
              </a:r>
              <a:r>
                <a:rPr lang="en-US" sz="3600" dirty="0" err="1"/>
                <a:t>kepada</a:t>
              </a:r>
              <a:r>
                <a:rPr lang="en-US" sz="3600" dirty="0"/>
                <a:t> investor </a:t>
              </a:r>
              <a:r>
                <a:rPr lang="en-US" sz="3600" dirty="0" err="1"/>
                <a:t>tanpa</a:t>
              </a:r>
              <a:r>
                <a:rPr lang="en-US" sz="3600" dirty="0"/>
                <a:t> </a:t>
              </a:r>
              <a:r>
                <a:rPr lang="en-US" sz="3600" dirty="0" err="1"/>
                <a:t>melalui</a:t>
              </a:r>
              <a:r>
                <a:rPr lang="en-US" sz="3600" dirty="0"/>
                <a:t> broker </a:t>
              </a:r>
              <a:r>
                <a:rPr lang="en-US" sz="3600" dirty="0" err="1"/>
                <a:t>sehingga</a:t>
              </a:r>
              <a:r>
                <a:rPr lang="en-US" sz="3600" dirty="0"/>
                <a:t> </a:t>
              </a:r>
              <a:r>
                <a:rPr lang="en-US" sz="3600" dirty="0" err="1"/>
                <a:t>tidak</a:t>
              </a:r>
              <a:r>
                <a:rPr lang="en-US" sz="3600" dirty="0"/>
                <a:t> </a:t>
              </a:r>
              <a:r>
                <a:rPr lang="en-US" sz="3600" dirty="0" err="1"/>
                <a:t>ada</a:t>
              </a:r>
              <a:r>
                <a:rPr lang="en-US" sz="3600" dirty="0"/>
                <a:t> </a:t>
              </a:r>
              <a:r>
                <a:rPr lang="en-US" sz="3600" dirty="0" err="1"/>
                <a:t>biaya</a:t>
              </a:r>
              <a:r>
                <a:rPr lang="en-US" sz="3600" dirty="0"/>
                <a:t> </a:t>
              </a:r>
              <a:r>
                <a:rPr lang="en-US" sz="3600" dirty="0" err="1"/>
                <a:t>tambahan</a:t>
              </a:r>
              <a:r>
                <a:rPr lang="en-US" sz="3600" dirty="0"/>
                <a:t>.</a:t>
              </a:r>
              <a:endParaRPr lang="id-ID" sz="3600" dirty="0"/>
            </a:p>
          </p:txBody>
        </p:sp>
        <p:sp>
          <p:nvSpPr>
            <p:cNvPr id="35" name="Text Box 3"/>
            <p:cNvSpPr txBox="1">
              <a:spLocks/>
            </p:cNvSpPr>
            <p:nvPr/>
          </p:nvSpPr>
          <p:spPr bwMode="auto">
            <a:xfrm>
              <a:off x="13750082" y="2463557"/>
              <a:ext cx="7920037" cy="698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3600" dirty="0">
                  <a:solidFill>
                    <a:schemeClr val="accent1"/>
                  </a:solidFill>
                  <a:latin typeface="Dosis" charset="0"/>
                  <a:ea typeface="Dosis" charset="0"/>
                  <a:cs typeface="Dosis" charset="0"/>
                  <a:sym typeface="Poppins Medium" charset="0"/>
                </a:rPr>
                <a:t>No Load</a:t>
              </a:r>
              <a:endParaRPr lang="x-none" altLang="x-none" sz="3600" dirty="0">
                <a:solidFill>
                  <a:schemeClr val="accent1"/>
                </a:solidFill>
                <a:latin typeface="Dosis" charset="0"/>
                <a:ea typeface="Dosis" charset="0"/>
                <a:cs typeface="Dosis" charset="0"/>
                <a:sym typeface="Poppins Medium" charset="0"/>
              </a:endParaRPr>
            </a:p>
          </p:txBody>
        </p:sp>
      </p:grpSp>
      <p:grpSp>
        <p:nvGrpSpPr>
          <p:cNvPr id="7" name="Group 6"/>
          <p:cNvGrpSpPr/>
          <p:nvPr/>
        </p:nvGrpSpPr>
        <p:grpSpPr>
          <a:xfrm>
            <a:off x="12957150" y="7290049"/>
            <a:ext cx="9588524" cy="5924982"/>
            <a:chOff x="13488143" y="6616491"/>
            <a:chExt cx="8613033" cy="5924982"/>
          </a:xfrm>
        </p:grpSpPr>
        <p:grpSp>
          <p:nvGrpSpPr>
            <p:cNvPr id="39" name="Group 38"/>
            <p:cNvGrpSpPr/>
            <p:nvPr/>
          </p:nvGrpSpPr>
          <p:grpSpPr>
            <a:xfrm>
              <a:off x="13488143" y="6616491"/>
              <a:ext cx="7349581" cy="661720"/>
              <a:chOff x="3108324" y="1846183"/>
              <a:chExt cx="7349581" cy="661720"/>
            </a:xfrm>
          </p:grpSpPr>
          <p:sp>
            <p:nvSpPr>
              <p:cNvPr id="42" name="Rounded Rectangle 63"/>
              <p:cNvSpPr>
                <a:spLocks noChangeArrowheads="1"/>
              </p:cNvSpPr>
              <p:nvPr/>
            </p:nvSpPr>
            <p:spPr bwMode="auto">
              <a:xfrm>
                <a:off x="3108324" y="1921698"/>
                <a:ext cx="7349581" cy="540990"/>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miter lim="400000"/>
                    <a:headEnd/>
                    <a:tailEnd/>
                  </a14:hiddenLine>
                </a:ext>
              </a:extLst>
            </p:spPr>
            <p:txBody>
              <a:bodyPr wrap="square" lIns="38100" tIns="38100" rIns="38100" bIns="38100" anchor="ctr">
                <a:spAutoFit/>
              </a:bodyPr>
              <a:lstStyle/>
              <a:p>
                <a:pPr eaLnBrk="1"/>
                <a:endParaRPr lang="en-US" altLang="x-none"/>
              </a:p>
            </p:txBody>
          </p:sp>
          <p:sp>
            <p:nvSpPr>
              <p:cNvPr id="43" name="Text Box 2"/>
              <p:cNvSpPr txBox="1">
                <a:spLocks/>
              </p:cNvSpPr>
              <p:nvPr/>
            </p:nvSpPr>
            <p:spPr bwMode="auto">
              <a:xfrm>
                <a:off x="3108326" y="1846183"/>
                <a:ext cx="7290842" cy="661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en-US" altLang="x-none" sz="3800" dirty="0" err="1">
                    <a:solidFill>
                      <a:schemeClr val="tx1"/>
                    </a:solidFill>
                    <a:latin typeface="Dosis" charset="0"/>
                    <a:ea typeface="Dosis" charset="0"/>
                    <a:cs typeface="Dosis" charset="0"/>
                    <a:sym typeface="Poppins SemiBold" charset="0"/>
                  </a:rPr>
                  <a:t>Reksadana</a:t>
                </a:r>
                <a:r>
                  <a:rPr lang="en-US" altLang="x-none" sz="3800" dirty="0">
                    <a:solidFill>
                      <a:schemeClr val="tx1"/>
                    </a:solidFill>
                    <a:latin typeface="Dosis" charset="0"/>
                    <a:ea typeface="Dosis" charset="0"/>
                    <a:cs typeface="Dosis" charset="0"/>
                    <a:sym typeface="Poppins SemiBold" charset="0"/>
                  </a:rPr>
                  <a:t> </a:t>
                </a:r>
                <a:r>
                  <a:rPr lang="en-US" altLang="x-none" sz="3800" dirty="0" err="1">
                    <a:solidFill>
                      <a:schemeClr val="tx1"/>
                    </a:solidFill>
                    <a:latin typeface="Dosis" charset="0"/>
                    <a:ea typeface="Dosis" charset="0"/>
                    <a:cs typeface="Dosis" charset="0"/>
                    <a:sym typeface="Poppins SemiBold" charset="0"/>
                  </a:rPr>
                  <a:t>Tertutup</a:t>
                </a:r>
                <a:endParaRPr lang="x-none" altLang="x-none" sz="3800" dirty="0">
                  <a:solidFill>
                    <a:schemeClr val="tx1"/>
                  </a:solidFill>
                  <a:latin typeface="Dosis" charset="0"/>
                  <a:ea typeface="Dosis" charset="0"/>
                  <a:cs typeface="Dosis" charset="0"/>
                  <a:sym typeface="Poppins SemiBold" charset="0"/>
                </a:endParaRPr>
              </a:p>
            </p:txBody>
          </p:sp>
        </p:grpSp>
        <p:sp>
          <p:nvSpPr>
            <p:cNvPr id="40" name="Rectangle 39"/>
            <p:cNvSpPr/>
            <p:nvPr/>
          </p:nvSpPr>
          <p:spPr>
            <a:xfrm>
              <a:off x="13676683" y="7370827"/>
              <a:ext cx="8424493" cy="5170646"/>
            </a:xfrm>
            <a:prstGeom prst="rect">
              <a:avLst/>
            </a:prstGeom>
          </p:spPr>
          <p:txBody>
            <a:bodyPr wrap="square">
              <a:spAutoFit/>
            </a:bodyPr>
            <a:lstStyle/>
            <a:p>
              <a:pPr marL="457200" indent="-457200">
                <a:buClr>
                  <a:schemeClr val="accent1"/>
                </a:buClr>
                <a:buFont typeface="Wingdings" panose="05000000000000000000" pitchFamily="2" charset="2"/>
                <a:buChar char="v"/>
                <a:defRPr/>
              </a:pPr>
              <a:r>
                <a:rPr lang="en-US" sz="3600" dirty="0"/>
                <a:t>Investor yang </a:t>
              </a:r>
              <a:r>
                <a:rPr lang="en-US" sz="3600" dirty="0" err="1"/>
                <a:t>akan</a:t>
              </a:r>
              <a:r>
                <a:rPr lang="en-US" sz="3600" dirty="0"/>
                <a:t> </a:t>
              </a:r>
              <a:r>
                <a:rPr lang="en-US" sz="3600" dirty="0" err="1"/>
                <a:t>membeli</a:t>
              </a:r>
              <a:r>
                <a:rPr lang="en-US" sz="3600" dirty="0"/>
                <a:t> </a:t>
              </a:r>
              <a:r>
                <a:rPr lang="en-US" sz="3600" dirty="0" err="1"/>
                <a:t>saham</a:t>
              </a:r>
              <a:r>
                <a:rPr lang="en-US" sz="3600" dirty="0"/>
                <a:t> </a:t>
              </a:r>
              <a:r>
                <a:rPr lang="en-US" sz="3600" dirty="0" err="1"/>
                <a:t>reksadana</a:t>
              </a:r>
              <a:r>
                <a:rPr lang="en-US" sz="3600" dirty="0"/>
                <a:t> </a:t>
              </a:r>
              <a:r>
                <a:rPr lang="en-US" sz="3600" dirty="0" err="1"/>
                <a:t>tertutup</a:t>
              </a:r>
              <a:r>
                <a:rPr lang="en-US" sz="3600" dirty="0"/>
                <a:t> </a:t>
              </a:r>
              <a:r>
                <a:rPr lang="en-US" sz="3600" dirty="0" err="1"/>
                <a:t>harus</a:t>
              </a:r>
              <a:r>
                <a:rPr lang="en-US" sz="3600" dirty="0"/>
                <a:t> </a:t>
              </a:r>
              <a:r>
                <a:rPr lang="en-US" sz="3600" dirty="0" err="1"/>
                <a:t>membayar</a:t>
              </a:r>
              <a:r>
                <a:rPr lang="en-US" sz="3600" dirty="0"/>
                <a:t> </a:t>
              </a:r>
              <a:r>
                <a:rPr lang="en-US" sz="3600" dirty="0" err="1"/>
                <a:t>komisi</a:t>
              </a:r>
              <a:r>
                <a:rPr lang="en-US" sz="3600" dirty="0"/>
                <a:t> </a:t>
              </a:r>
              <a:r>
                <a:rPr lang="en-US" sz="3600" dirty="0" err="1"/>
                <a:t>karena</a:t>
              </a:r>
              <a:r>
                <a:rPr lang="en-US" sz="3600" dirty="0"/>
                <a:t> </a:t>
              </a:r>
              <a:r>
                <a:rPr lang="en-US" sz="3600" dirty="0" err="1"/>
                <a:t>saham-saham</a:t>
              </a:r>
              <a:r>
                <a:rPr lang="en-US" sz="3600" dirty="0"/>
                <a:t> </a:t>
              </a:r>
              <a:r>
                <a:rPr lang="en-US" sz="3600" dirty="0" err="1"/>
                <a:t>tersebut</a:t>
              </a:r>
              <a:r>
                <a:rPr lang="en-US" sz="3600" dirty="0"/>
                <a:t> </a:t>
              </a:r>
              <a:r>
                <a:rPr lang="en-US" sz="3600" dirty="0" err="1"/>
                <a:t>diperdagangkan</a:t>
              </a:r>
              <a:r>
                <a:rPr lang="en-US" sz="3600" dirty="0"/>
                <a:t> di Bursa </a:t>
              </a:r>
              <a:r>
                <a:rPr lang="en-US" sz="3600" dirty="0" err="1"/>
                <a:t>Efek</a:t>
              </a:r>
              <a:r>
                <a:rPr lang="en-US" sz="3600" dirty="0"/>
                <a:t>, </a:t>
              </a:r>
              <a:r>
                <a:rPr lang="en-US" sz="3600" dirty="0" err="1"/>
                <a:t>kecuali</a:t>
              </a:r>
              <a:r>
                <a:rPr lang="en-US" sz="3600" dirty="0"/>
                <a:t> </a:t>
              </a:r>
              <a:r>
                <a:rPr lang="en-US" sz="3600" dirty="0" err="1"/>
                <a:t>bila</a:t>
              </a:r>
              <a:r>
                <a:rPr lang="en-US" sz="3600" dirty="0"/>
                <a:t> </a:t>
              </a:r>
              <a:r>
                <a:rPr lang="en-US" sz="3600" dirty="0" err="1"/>
                <a:t>membeli</a:t>
              </a:r>
              <a:r>
                <a:rPr lang="en-US" sz="3600" dirty="0"/>
                <a:t> </a:t>
              </a:r>
              <a:r>
                <a:rPr lang="en-US" sz="3600" dirty="0" err="1"/>
                <a:t>pada</a:t>
              </a:r>
              <a:r>
                <a:rPr lang="en-US" sz="3600" dirty="0"/>
                <a:t> </a:t>
              </a:r>
              <a:r>
                <a:rPr lang="en-US" sz="3600" dirty="0" err="1"/>
                <a:t>saat</a:t>
              </a:r>
              <a:r>
                <a:rPr lang="en-US" sz="3600" dirty="0"/>
                <a:t> </a:t>
              </a:r>
              <a:r>
                <a:rPr lang="en-US" sz="3600" dirty="0" err="1"/>
                <a:t>penawaran</a:t>
              </a:r>
              <a:r>
                <a:rPr lang="en-US" sz="3600" dirty="0"/>
                <a:t> </a:t>
              </a:r>
              <a:r>
                <a:rPr lang="en-US" sz="3600" dirty="0" err="1"/>
                <a:t>umum</a:t>
              </a:r>
              <a:r>
                <a:rPr lang="en-US" sz="3600" dirty="0"/>
                <a:t> </a:t>
              </a:r>
              <a:r>
                <a:rPr lang="en-US" sz="3600" dirty="0" err="1"/>
                <a:t>perdana</a:t>
              </a:r>
              <a:r>
                <a:rPr lang="en-US" sz="3600" dirty="0"/>
                <a:t> (</a:t>
              </a:r>
              <a:r>
                <a:rPr lang="en-US" sz="3600" i="1" dirty="0"/>
                <a:t>Initial </a:t>
              </a:r>
              <a:r>
                <a:rPr lang="en-US" sz="3600" i="1" dirty="0" err="1"/>
                <a:t>Publik</a:t>
              </a:r>
              <a:r>
                <a:rPr lang="en-US" sz="3600" i="1" dirty="0"/>
                <a:t> Offering</a:t>
              </a:r>
              <a:r>
                <a:rPr lang="en-US" sz="3600" dirty="0"/>
                <a:t>-IPO). </a:t>
              </a:r>
              <a:br>
                <a:rPr lang="en-US" sz="3600" dirty="0"/>
              </a:br>
              <a:r>
                <a:rPr lang="en-US" sz="3600" dirty="0"/>
                <a:t>Hal </a:t>
              </a:r>
              <a:r>
                <a:rPr lang="en-US" sz="3600" dirty="0" err="1"/>
                <a:t>tersebut</a:t>
              </a:r>
              <a:r>
                <a:rPr lang="en-US" sz="3600" dirty="0"/>
                <a:t> </a:t>
              </a:r>
              <a:r>
                <a:rPr lang="en-US" sz="3600" dirty="0" err="1"/>
                <a:t>dikarenakan</a:t>
              </a:r>
              <a:r>
                <a:rPr lang="en-US" sz="3600" dirty="0"/>
                <a:t> </a:t>
              </a:r>
              <a:r>
                <a:rPr lang="en-US" sz="3600" dirty="0" err="1"/>
                <a:t>pada</a:t>
              </a:r>
              <a:r>
                <a:rPr lang="en-US" sz="3600" dirty="0"/>
                <a:t> </a:t>
              </a:r>
              <a:r>
                <a:rPr lang="en-US" sz="3600" dirty="0" err="1"/>
                <a:t>penawaran</a:t>
              </a:r>
              <a:r>
                <a:rPr lang="en-US" sz="3600" dirty="0"/>
                <a:t> </a:t>
              </a:r>
              <a:r>
                <a:rPr lang="en-US" sz="3600" dirty="0" err="1"/>
                <a:t>umum</a:t>
              </a:r>
              <a:r>
                <a:rPr lang="en-US" sz="3600" dirty="0"/>
                <a:t> </a:t>
              </a:r>
              <a:r>
                <a:rPr lang="en-US" sz="3600" dirty="0" err="1"/>
                <a:t>perdana</a:t>
              </a:r>
              <a:r>
                <a:rPr lang="en-US" sz="3600" dirty="0"/>
                <a:t> </a:t>
              </a:r>
              <a:r>
                <a:rPr lang="en-US" sz="3600" dirty="0" err="1"/>
                <a:t>komisi</a:t>
              </a:r>
              <a:r>
                <a:rPr lang="en-US" sz="3600" dirty="0"/>
                <a:t> </a:t>
              </a:r>
              <a:r>
                <a:rPr lang="en-US" sz="3600" dirty="0" err="1"/>
                <a:t>sudah</a:t>
              </a:r>
              <a:r>
                <a:rPr lang="en-US" sz="3600" dirty="0"/>
                <a:t> </a:t>
              </a:r>
              <a:r>
                <a:rPr lang="en-US" sz="3600" dirty="0" err="1"/>
                <a:t>termasuk</a:t>
              </a:r>
              <a:r>
                <a:rPr lang="en-US" sz="3600" dirty="0"/>
                <a:t> </a:t>
              </a:r>
              <a:r>
                <a:rPr lang="en-US" sz="3600" dirty="0" err="1"/>
                <a:t>pada</a:t>
              </a:r>
              <a:r>
                <a:rPr lang="en-US" sz="3600" dirty="0"/>
                <a:t> </a:t>
              </a:r>
              <a:r>
                <a:rPr lang="en-US" sz="3600" dirty="0" err="1"/>
                <a:t>harga</a:t>
              </a:r>
              <a:r>
                <a:rPr lang="en-US" sz="3600" dirty="0"/>
                <a:t> </a:t>
              </a:r>
              <a:r>
                <a:rPr lang="en-US" sz="3600" dirty="0" err="1"/>
                <a:t>saham</a:t>
              </a:r>
              <a:r>
                <a:rPr lang="en-US" sz="3600" dirty="0"/>
                <a:t>. </a:t>
              </a:r>
            </a:p>
          </p:txBody>
        </p:sp>
      </p:grpSp>
      <p:sp>
        <p:nvSpPr>
          <p:cNvPr id="32" name="Rectangle 31"/>
          <p:cNvSpPr/>
          <p:nvPr/>
        </p:nvSpPr>
        <p:spPr bwMode="auto">
          <a:xfrm>
            <a:off x="1174776" y="12120770"/>
            <a:ext cx="2736304" cy="1569132"/>
          </a:xfrm>
          <a:prstGeom prst="rect">
            <a:avLst/>
          </a:prstGeom>
          <a:solidFill>
            <a:srgbClr val="FFFFFF"/>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eaLnBrk="1"/>
            <a:endParaRPr lang="id-ID"/>
          </a:p>
        </p:txBody>
      </p:sp>
      <p:sp>
        <p:nvSpPr>
          <p:cNvPr id="38" name="Text Box 3"/>
          <p:cNvSpPr txBox="1">
            <a:spLocks/>
          </p:cNvSpPr>
          <p:nvPr/>
        </p:nvSpPr>
        <p:spPr bwMode="auto">
          <a:xfrm>
            <a:off x="2876877" y="1961456"/>
            <a:ext cx="7920038" cy="3750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eaLnBrk="1">
              <a:defRPr/>
            </a:pPr>
            <a:r>
              <a:rPr lang="en-US" altLang="x-none" sz="3600" dirty="0">
                <a:solidFill>
                  <a:schemeClr val="accent1"/>
                </a:solidFill>
                <a:latin typeface="Dosis" charset="0"/>
                <a:ea typeface="Dosis" charset="0"/>
                <a:cs typeface="Dosis" charset="0"/>
                <a:sym typeface="Poppins Medium" charset="0"/>
              </a:rPr>
              <a:t>Load</a:t>
            </a:r>
            <a:endParaRPr lang="x-none" altLang="x-none" sz="3600" dirty="0">
              <a:solidFill>
                <a:schemeClr val="accent1"/>
              </a:solidFill>
              <a:latin typeface="Dosis" charset="0"/>
              <a:ea typeface="Dosis" charset="0"/>
              <a:cs typeface="Dosis" charset="0"/>
              <a:sym typeface="Poppins Medium" charset="0"/>
            </a:endParaRPr>
          </a:p>
        </p:txBody>
      </p:sp>
    </p:spTree>
    <p:extLst>
      <p:ext uri="{BB962C8B-B14F-4D97-AF65-F5344CB8AC3E}">
        <p14:creationId xmlns:p14="http://schemas.microsoft.com/office/powerpoint/2010/main" val="1023117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wipe(left)">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par>
                                <p:cTn id="16" presetID="22" presetClass="entr" presetSubtype="2"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a:spPr>
      <a:bodyPr vert="horz" wrap="square" lIns="38100" tIns="38100" rIns="38100" bIns="38100" numCol="1" anchor="ctr" anchorCtr="0" compatLnSpc="1">
        <a:prstTxWarp prst="textNoShape">
          <a:avLst/>
        </a:prstTxWarp>
        <a:spAutoFit/>
      </a:bodyPr>
      <a:lstStyle>
        <a:defPPr marL="0" marR="0" indent="0" algn="l" defTabSz="825500" rtl="0" eaLnBrk="1" fontAlgn="base" latinLnBrk="0" hangingPunct="0">
          <a:lnSpc>
            <a:spcPct val="100000"/>
          </a:lnSpc>
          <a:spcBef>
            <a:spcPct val="0"/>
          </a:spcBef>
          <a:spcAft>
            <a:spcPct val="0"/>
          </a:spcAft>
          <a:buClrTx/>
          <a:buSzTx/>
          <a:buFontTx/>
          <a:buNone/>
          <a:tabLst/>
          <a:defRPr kumimoji="0" lang="x-none" altLang="x-none" sz="2000" b="0" i="0" u="none" strike="noStrike" cap="none" normalizeH="0" baseline="0">
            <a:ln>
              <a:noFill/>
            </a:ln>
            <a:solidFill>
              <a:srgbClr val="74808C"/>
            </a:solidFill>
            <a:effectLst/>
            <a:latin typeface="Poppins" charset="0"/>
            <a:ea typeface="Poppins" charset="0"/>
            <a:cs typeface="Poppins" charset="0"/>
            <a:sym typeface="Poppi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a:spPr>
      <a:bodyPr vert="horz" wrap="square" lIns="38100" tIns="38100" rIns="38100" bIns="38100" numCol="1" anchor="ctr" anchorCtr="0" compatLnSpc="1">
        <a:prstTxWarp prst="textNoShape">
          <a:avLst/>
        </a:prstTxWarp>
        <a:spAutoFit/>
      </a:bodyPr>
      <a:lstStyle>
        <a:defPPr marL="0" marR="0" indent="0" algn="l" defTabSz="825500" rtl="0" eaLnBrk="1" fontAlgn="base" latinLnBrk="0" hangingPunct="0">
          <a:lnSpc>
            <a:spcPct val="100000"/>
          </a:lnSpc>
          <a:spcBef>
            <a:spcPct val="0"/>
          </a:spcBef>
          <a:spcAft>
            <a:spcPct val="0"/>
          </a:spcAft>
          <a:buClrTx/>
          <a:buSzTx/>
          <a:buFontTx/>
          <a:buNone/>
          <a:tabLst/>
          <a:defRPr kumimoji="0" lang="x-none" altLang="x-none" sz="2000" b="0" i="0" u="none" strike="noStrike" cap="none" normalizeH="0" baseline="0">
            <a:ln>
              <a:noFill/>
            </a:ln>
            <a:solidFill>
              <a:srgbClr val="74808C"/>
            </a:solidFill>
            <a:effectLst/>
            <a:latin typeface="Poppins" charset="0"/>
            <a:ea typeface="Poppins" charset="0"/>
            <a:cs typeface="Poppins" charset="0"/>
            <a:sym typeface="Poppins"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ecathlon">
      <a:dk1>
        <a:sysClr val="windowText" lastClr="000000"/>
      </a:dk1>
      <a:lt1>
        <a:sysClr val="window" lastClr="FFFFFF"/>
      </a:lt1>
      <a:dk2>
        <a:srgbClr val="44546A"/>
      </a:dk2>
      <a:lt2>
        <a:srgbClr val="E7E6E6"/>
      </a:lt2>
      <a:accent1>
        <a:srgbClr val="0072B5"/>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Color">
      <a:dk1>
        <a:sysClr val="windowText" lastClr="000000"/>
      </a:dk1>
      <a:lt1>
        <a:sysClr val="window" lastClr="FFFFFF"/>
      </a:lt1>
      <a:dk2>
        <a:srgbClr val="44546A"/>
      </a:dk2>
      <a:lt2>
        <a:srgbClr val="E7E6E6"/>
      </a:lt2>
      <a:accent1>
        <a:srgbClr val="409F89"/>
      </a:accent1>
      <a:accent2>
        <a:srgbClr val="6CB681"/>
      </a:accent2>
      <a:accent3>
        <a:srgbClr val="EEA257"/>
      </a:accent3>
      <a:accent4>
        <a:srgbClr val="B43846"/>
      </a:accent4>
      <a:accent5>
        <a:srgbClr val="92D050"/>
      </a:accent5>
      <a:accent6>
        <a:srgbClr val="00B0F0"/>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4581</TotalTime>
  <Words>2359</Words>
  <Application>Microsoft Office PowerPoint</Application>
  <PresentationFormat>Custom</PresentationFormat>
  <Paragraphs>241</Paragraphs>
  <Slides>30</Slides>
  <Notes>1</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30</vt:i4>
      </vt:variant>
    </vt:vector>
  </HeadingPairs>
  <TitlesOfParts>
    <vt:vector size="45" baseType="lpstr">
      <vt:lpstr>Arial</vt:lpstr>
      <vt:lpstr>Calibri</vt:lpstr>
      <vt:lpstr>Calibri Light</vt:lpstr>
      <vt:lpstr>Dosis</vt:lpstr>
      <vt:lpstr>Helvetica Neue</vt:lpstr>
      <vt:lpstr>Helvetica Neue Medium</vt:lpstr>
      <vt:lpstr>Open Sans</vt:lpstr>
      <vt:lpstr>Open Sans Semibold</vt:lpstr>
      <vt:lpstr>Poppins</vt:lpstr>
      <vt:lpstr>Poppins Medium</vt:lpstr>
      <vt:lpstr>Poppins SemiBold</vt:lpstr>
      <vt:lpstr>Wingdings</vt:lpstr>
      <vt:lpstr>White</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Bentuk Perusahaan Reksadana</vt:lpstr>
      <vt:lpstr>Pendirian Perusahaan Reksadana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Azka Chilma S</dc:creator>
  <cp:lastModifiedBy>TOSHIBA</cp:lastModifiedBy>
  <cp:revision>588</cp:revision>
  <dcterms:modified xsi:type="dcterms:W3CDTF">2019-05-25T02:36:01Z</dcterms:modified>
</cp:coreProperties>
</file>