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5"/>
  </p:notesMasterIdLst>
  <p:handoutMasterIdLst>
    <p:handoutMasterId r:id="rId16"/>
  </p:handoutMasterIdLst>
  <p:sldIdLst>
    <p:sldId id="359" r:id="rId2"/>
    <p:sldId id="362" r:id="rId3"/>
    <p:sldId id="361" r:id="rId4"/>
    <p:sldId id="309" r:id="rId5"/>
    <p:sldId id="311" r:id="rId6"/>
    <p:sldId id="314" r:id="rId7"/>
    <p:sldId id="306" r:id="rId8"/>
    <p:sldId id="261" r:id="rId9"/>
    <p:sldId id="286" r:id="rId10"/>
    <p:sldId id="337" r:id="rId11"/>
    <p:sldId id="360" r:id="rId12"/>
    <p:sldId id="339" r:id="rId13"/>
    <p:sldId id="345" r:id="rId14"/>
  </p:sldIdLst>
  <p:sldSz cx="9144000" cy="6858000" type="screen4x3"/>
  <p:notesSz cx="6853238" cy="9944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oedwiwahjono" initials="Sdw" lastIdx="1" clrIdx="0">
    <p:extLst>
      <p:ext uri="{19B8F6BF-5375-455C-9EA6-DF929625EA0E}">
        <p15:presenceInfo xmlns:p15="http://schemas.microsoft.com/office/powerpoint/2012/main" userId="Soedwiwahjon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FFF99"/>
    <a:srgbClr val="996633"/>
    <a:srgbClr val="FF3300"/>
    <a:srgbClr val="CC9900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853" autoAdjust="0"/>
    <p:restoredTop sz="94394" autoAdjust="0"/>
  </p:normalViewPr>
  <p:slideViewPr>
    <p:cSldViewPr>
      <p:cViewPr varScale="1">
        <p:scale>
          <a:sx n="65" d="100"/>
          <a:sy n="65" d="100"/>
        </p:scale>
        <p:origin x="43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3025" y="0"/>
            <a:ext cx="29702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3025" y="9447213"/>
            <a:ext cx="29702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1F0020A-30E8-42A6-AE90-7A62BD8521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021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1438" y="0"/>
            <a:ext cx="297021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98AB8EC-7C52-470B-9B71-17A906E326B5}" type="datetimeFigureOut">
              <a:rPr lang="id-ID"/>
              <a:pPr>
                <a:defRPr/>
              </a:pPr>
              <a:t>14/04/2020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1388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d-ID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2813"/>
            <a:ext cx="5481638" cy="4475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id-ID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5625"/>
            <a:ext cx="2970213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1438" y="9445625"/>
            <a:ext cx="2970212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21605C6E-FBDB-4432-9213-B03C477AAA62}" type="slidenum">
              <a:rPr lang="id-ID"/>
              <a:pPr>
                <a:defRPr/>
              </a:pPr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A2531A6-F9AB-47FD-8161-5190939258EB}" type="slidenum">
              <a:rPr lang="id-ID" smtClean="0"/>
              <a:pPr/>
              <a:t>4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92846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605C6E-FBDB-4432-9213-B03C477AAA62}" type="slidenum">
              <a:rPr lang="id-ID" smtClean="0"/>
              <a:pPr>
                <a:defRPr/>
              </a:pPr>
              <a:t>5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51959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CFC505-C685-4553-AA14-AFB4DE317EEB}" type="slidenum">
              <a:rPr lang="id-ID" smtClean="0"/>
              <a:pPr/>
              <a:t>12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white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white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4107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108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spcBef>
                <a:spcPct val="0"/>
              </a:spcBef>
              <a:defRPr/>
            </a:lvl1pPr>
          </a:lstStyle>
          <a:p>
            <a:pPr>
              <a:defRPr/>
            </a:pPr>
            <a:fld id="{63883691-61B9-4889-ACCC-DC2C88F0B7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3F71F-9FBB-4DC4-BBD0-6EE650323E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7216C2-46A0-467B-83A1-032A22A9D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1FF80-7840-4F68-A96A-66B8C07866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4E8EF-22F5-4CF5-8BE1-9404FFB8D7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E4F49-5379-42FD-8159-B8FEF41E19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207274-84D4-4E54-94D2-04384D30B4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A8AA49-340E-4451-868F-D636EA931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1FED8-5CF7-432C-8A0A-2153A4381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66E82-8E68-40A8-AA2C-47C0123640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89395A-BDC7-4744-9E3B-754828442F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invGray"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0" scaled="1"/>
        </a:gra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18325"/>
            <a:chOff x="0" y="0"/>
            <a:chExt cx="5760" cy="4358"/>
          </a:xfrm>
        </p:grpSpPr>
        <p:sp>
          <p:nvSpPr>
            <p:cNvPr id="3075" name="Rectangle 3"/>
            <p:cNvSpPr>
              <a:spLocks noChangeArrowheads="1"/>
            </p:cNvSpPr>
            <p:nvPr/>
          </p:nvSpPr>
          <p:spPr bwMode="invGray">
            <a:xfrm>
              <a:off x="5533" y="280"/>
              <a:ext cx="227" cy="1986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hlink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6" name="Freeform 4"/>
            <p:cNvSpPr>
              <a:spLocks/>
            </p:cNvSpPr>
            <p:nvPr/>
          </p:nvSpPr>
          <p:spPr bwMode="invGray">
            <a:xfrm>
              <a:off x="0" y="0"/>
              <a:ext cx="5760" cy="134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720"/>
                </a:cxn>
                <a:cxn ang="0">
                  <a:pos x="3600" y="624"/>
                </a:cxn>
                <a:cxn ang="0">
                  <a:pos x="0" y="1000"/>
                </a:cxn>
                <a:cxn ang="0">
                  <a:pos x="0" y="0"/>
                </a:cxn>
              </a:cxnLst>
              <a:rect l="0" t="0" r="r" b="b"/>
              <a:pathLst>
                <a:path w="5760" h="1104">
                  <a:moveTo>
                    <a:pt x="0" y="0"/>
                  </a:moveTo>
                  <a:lnTo>
                    <a:pt x="5760" y="0"/>
                  </a:lnTo>
                  <a:lnTo>
                    <a:pt x="5760" y="720"/>
                  </a:lnTo>
                  <a:cubicBezTo>
                    <a:pt x="5400" y="824"/>
                    <a:pt x="4560" y="577"/>
                    <a:pt x="3600" y="624"/>
                  </a:cubicBezTo>
                  <a:cubicBezTo>
                    <a:pt x="2640" y="671"/>
                    <a:pt x="600" y="1104"/>
                    <a:pt x="0" y="100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7" name="Freeform 5"/>
            <p:cNvSpPr>
              <a:spLocks/>
            </p:cNvSpPr>
            <p:nvPr/>
          </p:nvSpPr>
          <p:spPr bwMode="invGray">
            <a:xfrm>
              <a:off x="0" y="733"/>
              <a:ext cx="5760" cy="3587"/>
            </a:xfrm>
            <a:custGeom>
              <a:avLst/>
              <a:gdLst/>
              <a:ahLst/>
              <a:cxnLst>
                <a:cxn ang="0">
                  <a:pos x="0" y="582"/>
                </a:cxn>
                <a:cxn ang="0">
                  <a:pos x="2640" y="267"/>
                </a:cxn>
                <a:cxn ang="0">
                  <a:pos x="3373" y="160"/>
                </a:cxn>
                <a:cxn ang="0">
                  <a:pos x="5760" y="358"/>
                </a:cxn>
                <a:cxn ang="0">
                  <a:pos x="5760" y="3587"/>
                </a:cxn>
                <a:cxn ang="0">
                  <a:pos x="0" y="3587"/>
                </a:cxn>
                <a:cxn ang="0">
                  <a:pos x="0" y="582"/>
                </a:cxn>
              </a:cxnLst>
              <a:rect l="0" t="0" r="r" b="b"/>
              <a:pathLst>
                <a:path w="5760" h="3587">
                  <a:moveTo>
                    <a:pt x="0" y="582"/>
                  </a:moveTo>
                  <a:cubicBezTo>
                    <a:pt x="1027" y="680"/>
                    <a:pt x="1960" y="387"/>
                    <a:pt x="2640" y="267"/>
                  </a:cubicBezTo>
                  <a:cubicBezTo>
                    <a:pt x="2640" y="267"/>
                    <a:pt x="3268" y="180"/>
                    <a:pt x="3373" y="160"/>
                  </a:cubicBezTo>
                  <a:cubicBezTo>
                    <a:pt x="4120" y="0"/>
                    <a:pt x="5280" y="358"/>
                    <a:pt x="5760" y="358"/>
                  </a:cubicBezTo>
                  <a:lnTo>
                    <a:pt x="5760" y="3587"/>
                  </a:lnTo>
                  <a:lnTo>
                    <a:pt x="0" y="3587"/>
                  </a:lnTo>
                  <a:cubicBezTo>
                    <a:pt x="0" y="3587"/>
                    <a:pt x="0" y="582"/>
                    <a:pt x="0" y="582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8" name="Freeform 6"/>
            <p:cNvSpPr>
              <a:spLocks/>
            </p:cNvSpPr>
            <p:nvPr/>
          </p:nvSpPr>
          <p:spPr bwMode="invGray">
            <a:xfrm>
              <a:off x="0" y="184"/>
              <a:ext cx="5760" cy="538"/>
            </a:xfrm>
            <a:custGeom>
              <a:avLst/>
              <a:gdLst/>
              <a:ahLst/>
              <a:cxnLst>
                <a:cxn ang="0">
                  <a:pos x="0" y="163"/>
                </a:cxn>
                <a:cxn ang="0">
                  <a:pos x="0" y="403"/>
                </a:cxn>
                <a:cxn ang="0">
                  <a:pos x="1773" y="443"/>
                </a:cxn>
                <a:cxn ang="0">
                  <a:pos x="4573" y="176"/>
                </a:cxn>
                <a:cxn ang="0">
                  <a:pos x="5760" y="536"/>
                </a:cxn>
                <a:cxn ang="0">
                  <a:pos x="5760" y="163"/>
                </a:cxn>
                <a:cxn ang="0">
                  <a:pos x="4560" y="29"/>
                </a:cxn>
                <a:cxn ang="0">
                  <a:pos x="1987" y="336"/>
                </a:cxn>
                <a:cxn ang="0">
                  <a:pos x="0" y="163"/>
                </a:cxn>
              </a:cxnLst>
              <a:rect l="0" t="0" r="r" b="b"/>
              <a:pathLst>
                <a:path w="5760" h="538">
                  <a:moveTo>
                    <a:pt x="0" y="163"/>
                  </a:moveTo>
                  <a:lnTo>
                    <a:pt x="0" y="403"/>
                  </a:lnTo>
                  <a:cubicBezTo>
                    <a:pt x="295" y="450"/>
                    <a:pt x="1011" y="481"/>
                    <a:pt x="1773" y="443"/>
                  </a:cubicBezTo>
                  <a:cubicBezTo>
                    <a:pt x="2535" y="405"/>
                    <a:pt x="3909" y="161"/>
                    <a:pt x="4573" y="176"/>
                  </a:cubicBezTo>
                  <a:cubicBezTo>
                    <a:pt x="5237" y="191"/>
                    <a:pt x="5562" y="538"/>
                    <a:pt x="5760" y="536"/>
                  </a:cubicBezTo>
                  <a:lnTo>
                    <a:pt x="5760" y="163"/>
                  </a:lnTo>
                  <a:cubicBezTo>
                    <a:pt x="5560" y="79"/>
                    <a:pt x="5189" y="0"/>
                    <a:pt x="4560" y="29"/>
                  </a:cubicBezTo>
                  <a:cubicBezTo>
                    <a:pt x="3931" y="58"/>
                    <a:pt x="2747" y="314"/>
                    <a:pt x="1987" y="336"/>
                  </a:cubicBezTo>
                  <a:cubicBezTo>
                    <a:pt x="1227" y="358"/>
                    <a:pt x="414" y="199"/>
                    <a:pt x="0" y="163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79" name="Freeform 7"/>
            <p:cNvSpPr>
              <a:spLocks/>
            </p:cNvSpPr>
            <p:nvPr/>
          </p:nvSpPr>
          <p:spPr bwMode="invGray">
            <a:xfrm>
              <a:off x="0" y="1515"/>
              <a:ext cx="5760" cy="674"/>
            </a:xfrm>
            <a:custGeom>
              <a:avLst/>
              <a:gdLst/>
              <a:ahLst/>
              <a:cxnLst>
                <a:cxn ang="0">
                  <a:pos x="0" y="246"/>
                </a:cxn>
                <a:cxn ang="0">
                  <a:pos x="0" y="406"/>
                </a:cxn>
                <a:cxn ang="0">
                  <a:pos x="1280" y="645"/>
                </a:cxn>
                <a:cxn ang="0">
                  <a:pos x="1627" y="580"/>
                </a:cxn>
                <a:cxn ang="0">
                  <a:pos x="4493" y="113"/>
                </a:cxn>
                <a:cxn ang="0">
                  <a:pos x="5760" y="606"/>
                </a:cxn>
                <a:cxn ang="0">
                  <a:pos x="5760" y="233"/>
                </a:cxn>
                <a:cxn ang="0">
                  <a:pos x="4040" y="33"/>
                </a:cxn>
                <a:cxn ang="0">
                  <a:pos x="1093" y="433"/>
                </a:cxn>
                <a:cxn ang="0">
                  <a:pos x="0" y="246"/>
                </a:cxn>
              </a:cxnLst>
              <a:rect l="0" t="0" r="r" b="b"/>
              <a:pathLst>
                <a:path w="5760" h="674">
                  <a:moveTo>
                    <a:pt x="0" y="246"/>
                  </a:moveTo>
                  <a:lnTo>
                    <a:pt x="0" y="406"/>
                  </a:lnTo>
                  <a:cubicBezTo>
                    <a:pt x="213" y="463"/>
                    <a:pt x="1009" y="616"/>
                    <a:pt x="1280" y="645"/>
                  </a:cubicBezTo>
                  <a:cubicBezTo>
                    <a:pt x="1551" y="674"/>
                    <a:pt x="1092" y="669"/>
                    <a:pt x="1627" y="580"/>
                  </a:cubicBezTo>
                  <a:cubicBezTo>
                    <a:pt x="2162" y="491"/>
                    <a:pt x="3804" y="109"/>
                    <a:pt x="4493" y="113"/>
                  </a:cubicBezTo>
                  <a:cubicBezTo>
                    <a:pt x="5182" y="117"/>
                    <a:pt x="5549" y="586"/>
                    <a:pt x="5760" y="606"/>
                  </a:cubicBezTo>
                  <a:lnTo>
                    <a:pt x="5760" y="233"/>
                  </a:lnTo>
                  <a:cubicBezTo>
                    <a:pt x="5471" y="158"/>
                    <a:pt x="4818" y="0"/>
                    <a:pt x="4040" y="33"/>
                  </a:cubicBezTo>
                  <a:cubicBezTo>
                    <a:pt x="3262" y="66"/>
                    <a:pt x="1766" y="398"/>
                    <a:pt x="1093" y="433"/>
                  </a:cubicBezTo>
                  <a:cubicBezTo>
                    <a:pt x="420" y="468"/>
                    <a:pt x="228" y="285"/>
                    <a:pt x="0" y="246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0" name="Freeform 8"/>
            <p:cNvSpPr>
              <a:spLocks/>
            </p:cNvSpPr>
            <p:nvPr/>
          </p:nvSpPr>
          <p:spPr bwMode="invGray">
            <a:xfrm>
              <a:off x="1560" y="959"/>
              <a:ext cx="4200" cy="3361"/>
            </a:xfrm>
            <a:custGeom>
              <a:avLst/>
              <a:gdLst/>
              <a:ahLst/>
              <a:cxnLst>
                <a:cxn ang="0">
                  <a:pos x="0" y="3361"/>
                </a:cxn>
                <a:cxn ang="0">
                  <a:pos x="1054" y="295"/>
                </a:cxn>
                <a:cxn ang="0">
                  <a:pos x="4200" y="1588"/>
                </a:cxn>
                <a:cxn ang="0">
                  <a:pos x="4200" y="2028"/>
                </a:cxn>
                <a:cxn ang="0">
                  <a:pos x="1200" y="442"/>
                </a:cxn>
                <a:cxn ang="0">
                  <a:pos x="347" y="3361"/>
                </a:cxn>
                <a:cxn ang="0">
                  <a:pos x="0" y="3361"/>
                </a:cxn>
              </a:cxnLst>
              <a:rect l="0" t="0" r="r" b="b"/>
              <a:pathLst>
                <a:path w="4200" h="3361">
                  <a:moveTo>
                    <a:pt x="0" y="3361"/>
                  </a:moveTo>
                  <a:cubicBezTo>
                    <a:pt x="118" y="2850"/>
                    <a:pt x="354" y="590"/>
                    <a:pt x="1054" y="295"/>
                  </a:cubicBezTo>
                  <a:cubicBezTo>
                    <a:pt x="1754" y="0"/>
                    <a:pt x="3676" y="1299"/>
                    <a:pt x="4200" y="1588"/>
                  </a:cubicBezTo>
                  <a:lnTo>
                    <a:pt x="4200" y="2028"/>
                  </a:lnTo>
                  <a:cubicBezTo>
                    <a:pt x="3700" y="1837"/>
                    <a:pt x="1842" y="220"/>
                    <a:pt x="1200" y="442"/>
                  </a:cubicBezTo>
                  <a:cubicBezTo>
                    <a:pt x="558" y="664"/>
                    <a:pt x="547" y="2875"/>
                    <a:pt x="347" y="3361"/>
                  </a:cubicBezTo>
                  <a:lnTo>
                    <a:pt x="0" y="336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invGray">
            <a:xfrm>
              <a:off x="0" y="2169"/>
              <a:ext cx="5760" cy="1925"/>
            </a:xfrm>
            <a:custGeom>
              <a:avLst/>
              <a:gdLst/>
              <a:ahLst/>
              <a:cxnLst>
                <a:cxn ang="0">
                  <a:pos x="0" y="804"/>
                </a:cxn>
                <a:cxn ang="0">
                  <a:pos x="0" y="991"/>
                </a:cxn>
                <a:cxn ang="0">
                  <a:pos x="1547" y="1818"/>
                </a:cxn>
                <a:cxn ang="0">
                  <a:pos x="3253" y="351"/>
                </a:cxn>
                <a:cxn ang="0">
                  <a:pos x="5760" y="1537"/>
                </a:cxn>
                <a:cxn ang="0">
                  <a:pos x="5760" y="1151"/>
                </a:cxn>
                <a:cxn ang="0">
                  <a:pos x="3240" y="84"/>
                </a:cxn>
                <a:cxn ang="0">
                  <a:pos x="1573" y="1671"/>
                </a:cxn>
                <a:cxn ang="0">
                  <a:pos x="0" y="804"/>
                </a:cxn>
              </a:cxnLst>
              <a:rect l="0" t="0" r="r" b="b"/>
              <a:pathLst>
                <a:path w="5760" h="1925">
                  <a:moveTo>
                    <a:pt x="0" y="804"/>
                  </a:moveTo>
                  <a:lnTo>
                    <a:pt x="0" y="991"/>
                  </a:lnTo>
                  <a:cubicBezTo>
                    <a:pt x="258" y="1160"/>
                    <a:pt x="1005" y="1925"/>
                    <a:pt x="1547" y="1818"/>
                  </a:cubicBezTo>
                  <a:cubicBezTo>
                    <a:pt x="2089" y="1711"/>
                    <a:pt x="2551" y="398"/>
                    <a:pt x="3253" y="351"/>
                  </a:cubicBezTo>
                  <a:cubicBezTo>
                    <a:pt x="3955" y="304"/>
                    <a:pt x="5342" y="1404"/>
                    <a:pt x="5760" y="1537"/>
                  </a:cubicBezTo>
                  <a:lnTo>
                    <a:pt x="5760" y="1151"/>
                  </a:lnTo>
                  <a:cubicBezTo>
                    <a:pt x="5405" y="1124"/>
                    <a:pt x="3982" y="0"/>
                    <a:pt x="3240" y="84"/>
                  </a:cubicBezTo>
                  <a:cubicBezTo>
                    <a:pt x="2542" y="171"/>
                    <a:pt x="2113" y="1551"/>
                    <a:pt x="1573" y="1671"/>
                  </a:cubicBezTo>
                  <a:cubicBezTo>
                    <a:pt x="1033" y="1791"/>
                    <a:pt x="262" y="826"/>
                    <a:pt x="0" y="804"/>
                  </a:cubicBez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invGray">
            <a:xfrm>
              <a:off x="0" y="2238"/>
              <a:ext cx="3929" cy="2120"/>
            </a:xfrm>
            <a:custGeom>
              <a:avLst/>
              <a:gdLst/>
              <a:ahLst/>
              <a:cxnLst>
                <a:cxn ang="0">
                  <a:pos x="0" y="415"/>
                </a:cxn>
                <a:cxn ang="0">
                  <a:pos x="0" y="508"/>
                </a:cxn>
                <a:cxn ang="0">
                  <a:pos x="1933" y="229"/>
                </a:cxn>
                <a:cxn ang="0">
                  <a:pos x="3920" y="1055"/>
                </a:cxn>
                <a:cxn ang="0">
                  <a:pos x="3587" y="2082"/>
                </a:cxn>
                <a:cxn ang="0">
                  <a:pos x="3947" y="829"/>
                </a:cxn>
                <a:cxn ang="0">
                  <a:pos x="2253" y="69"/>
                </a:cxn>
                <a:cxn ang="0">
                  <a:pos x="0" y="415"/>
                </a:cxn>
              </a:cxnLst>
              <a:rect l="0" t="0" r="r" b="b"/>
              <a:pathLst>
                <a:path w="4196" h="2120">
                  <a:moveTo>
                    <a:pt x="0" y="415"/>
                  </a:moveTo>
                  <a:lnTo>
                    <a:pt x="0" y="508"/>
                  </a:lnTo>
                  <a:cubicBezTo>
                    <a:pt x="160" y="577"/>
                    <a:pt x="1280" y="138"/>
                    <a:pt x="1933" y="229"/>
                  </a:cubicBezTo>
                  <a:cubicBezTo>
                    <a:pt x="2586" y="320"/>
                    <a:pt x="3644" y="746"/>
                    <a:pt x="3920" y="1055"/>
                  </a:cubicBezTo>
                  <a:cubicBezTo>
                    <a:pt x="4196" y="1364"/>
                    <a:pt x="3583" y="2120"/>
                    <a:pt x="3587" y="2082"/>
                  </a:cubicBezTo>
                  <a:lnTo>
                    <a:pt x="3947" y="829"/>
                  </a:lnTo>
                  <a:cubicBezTo>
                    <a:pt x="3725" y="494"/>
                    <a:pt x="2911" y="138"/>
                    <a:pt x="2253" y="69"/>
                  </a:cubicBezTo>
                  <a:cubicBezTo>
                    <a:pt x="1595" y="0"/>
                    <a:pt x="469" y="343"/>
                    <a:pt x="0" y="415"/>
                  </a:cubicBez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 cap="flat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1027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5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/>
            </a:lvl1pPr>
          </a:lstStyle>
          <a:p>
            <a:pPr>
              <a:defRPr/>
            </a:pPr>
            <a:fld id="{5C735607-73B6-49E7-8790-FC1DEDF2B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6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ransition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68052" y="1806111"/>
            <a:ext cx="7772400" cy="1143000"/>
          </a:xfrm>
        </p:spPr>
        <p:txBody>
          <a:bodyPr/>
          <a:lstStyle/>
          <a:p>
            <a:pPr eaLnBrk="1" hangingPunct="1">
              <a:buClr>
                <a:schemeClr val="tx2"/>
              </a:buClr>
              <a:defRPr/>
            </a:pPr>
            <a:r>
              <a:rPr lang="en-US" sz="3200">
                <a:latin typeface="Arial" panose="020B0604020202020204" pitchFamily="34" charset="0"/>
                <a:cs typeface="Arial" panose="020B0604020202020204" pitchFamily="34" charset="0"/>
              </a:rPr>
              <a:t>13 April 2020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5" name="Rectangle 4"/>
          <p:cNvSpPr>
            <a:spLocks noChangeArrowheads="1"/>
          </p:cNvSpPr>
          <p:nvPr/>
        </p:nvSpPr>
        <p:spPr bwMode="auto">
          <a:xfrm>
            <a:off x="2286000" y="3816350"/>
            <a:ext cx="631398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Pengertian Peremajaan Kota</a:t>
            </a:r>
            <a:endParaRPr lang="en-US" sz="2800" dirty="0">
              <a:solidFill>
                <a:schemeClr val="accent4">
                  <a:lumMod val="75000"/>
                </a:schemeClr>
              </a:solidFill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Paradigma Peremajaan Kota</a:t>
            </a:r>
          </a:p>
          <a:p>
            <a:pPr marL="342900" indent="-342900">
              <a:defRPr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Arial Narrow" panose="020B0606020202030204" pitchFamily="34" charset="0"/>
              </a:rPr>
              <a:t> Identifikasi Permasalahan</a:t>
            </a: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latin typeface="Arial Narrow" panose="020B0606020202030204" pitchFamily="34" charset="0"/>
                <a:sym typeface="Webdings" pitchFamily="18" charset="2"/>
              </a:rPr>
              <a:t></a:t>
            </a:r>
            <a:r>
              <a:rPr lang="en-US" sz="2800">
                <a:latin typeface="Arial Narrow" panose="020B0606020202030204" pitchFamily="34" charset="0"/>
              </a:rPr>
              <a:t> Menyusun Konsep Implementasi</a:t>
            </a:r>
          </a:p>
          <a:p>
            <a:pPr marL="450850">
              <a:buFont typeface="Wingdings" pitchFamily="2" charset="2"/>
              <a:buNone/>
              <a:defRPr/>
            </a:pPr>
            <a:r>
              <a:rPr lang="en-US" sz="1800">
                <a:latin typeface="Arial Narrow" panose="020B0606020202030204" pitchFamily="34" charset="0"/>
              </a:rPr>
              <a:t>Presentasi Tugas dan Diskusi</a:t>
            </a:r>
            <a:endParaRPr lang="en-US" sz="1800" dirty="0">
              <a:latin typeface="Arial Narrow" panose="020B0606020202030204" pitchFamily="34" charset="0"/>
            </a:endParaRPr>
          </a:p>
          <a:p>
            <a:pPr marL="342900" indent="-342900">
              <a:buFont typeface="Wingdings" pitchFamily="2" charset="2"/>
              <a:buNone/>
              <a:defRPr/>
            </a:pPr>
            <a:r>
              <a:rPr lang="en-US" sz="2800">
                <a:solidFill>
                  <a:schemeClr val="tx1">
                    <a:lumMod val="25000"/>
                  </a:schemeClr>
                </a:solidFill>
                <a:latin typeface="Arial Narrow" panose="020B0606020202030204" pitchFamily="34" charset="0"/>
                <a:sym typeface="Webdings" pitchFamily="18" charset="2"/>
              </a:rPr>
              <a:t> Menyikapi Peremajaan Kota</a:t>
            </a:r>
            <a:endParaRPr lang="en-US" sz="2800" dirty="0">
              <a:solidFill>
                <a:schemeClr val="tx1">
                  <a:lumMod val="25000"/>
                </a:schemeClr>
              </a:solidFill>
              <a:latin typeface="Arial Narrow" panose="020B0606020202030204" pitchFamily="34" charset="0"/>
              <a:sym typeface="Webdings" pitchFamily="18" charset="2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544016" y="2836862"/>
            <a:ext cx="80559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ctr">
              <a:buFont typeface="Wingdings" pitchFamily="2" charset="2"/>
              <a:buNone/>
            </a:pPr>
            <a:r>
              <a:rPr lang="en-US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PRESENTASI TUGAS DAN DISKUSI </a:t>
            </a:r>
          </a:p>
          <a:p>
            <a:pPr marL="342900" indent="-342900" algn="ctr">
              <a:buFont typeface="Wingdings" pitchFamily="2" charset="2"/>
              <a:buNone/>
            </a:pPr>
            <a:r>
              <a:rPr lang="en-US">
                <a:solidFill>
                  <a:srgbClr val="FFFF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MENGACU  PROSES PEREMAJAAN KOTA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AE46A481-4FB6-4D3B-9AFC-619E601654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016" y="826623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>
                <a:schemeClr val="tx2"/>
              </a:buClr>
              <a:defRPr/>
            </a:pPr>
            <a:r>
              <a:rPr lang="en-US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MK. PEREMAJAAN KOTA</a:t>
            </a:r>
            <a:endParaRPr lang="en-US" sz="3200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1CE0D2-BDF2-4586-816F-BB6FFD062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92280" y="6260009"/>
            <a:ext cx="1905000" cy="457200"/>
          </a:xfrm>
        </p:spPr>
        <p:txBody>
          <a:bodyPr/>
          <a:lstStyle/>
          <a:p>
            <a:pPr>
              <a:defRPr/>
            </a:pPr>
            <a:fld id="{2B8D586C-C69E-430C-A478-D9BF87418487}" type="slidenum">
              <a:rPr lang="en-US" sz="1200" smtClean="0"/>
              <a:pPr>
                <a:defRPr/>
              </a:pPr>
              <a:t>1</a:t>
            </a:fld>
            <a:endParaRPr lang="en-US" sz="1200"/>
          </a:p>
        </p:txBody>
      </p:sp>
    </p:spTree>
  </p:cSld>
  <p:clrMapOvr>
    <a:masterClrMapping/>
  </p:clrMapOvr>
  <p:transition>
    <p:rand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1288" y="2568575"/>
            <a:ext cx="5192712" cy="428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>
            <a:spLocks noGrp="1"/>
          </p:cNvSpPr>
          <p:nvPr>
            <p:ph type="ctrTitle"/>
          </p:nvPr>
        </p:nvSpPr>
        <p:spPr>
          <a:xfrm>
            <a:off x="555625" y="0"/>
            <a:ext cx="7772400" cy="1143000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DOKUMEN</a:t>
            </a:r>
            <a:br>
              <a:rPr lang="id-ID">
                <a:latin typeface="Arial" charset="0"/>
                <a:cs typeface="Arial" charset="0"/>
              </a:rPr>
            </a:br>
            <a:r>
              <a:rPr lang="id-ID" sz="3200">
                <a:latin typeface="Arial" charset="0"/>
                <a:cs typeface="Arial" charset="0"/>
              </a:rPr>
              <a:t>PEREMAJAAN KOTA</a:t>
            </a:r>
          </a:p>
        </p:txBody>
      </p:sp>
      <p:sp>
        <p:nvSpPr>
          <p:cNvPr id="31748" name="Subtitle 2"/>
          <p:cNvSpPr>
            <a:spLocks noGrp="1"/>
          </p:cNvSpPr>
          <p:nvPr>
            <p:ph type="subTitle" idx="1"/>
          </p:nvPr>
        </p:nvSpPr>
        <p:spPr>
          <a:xfrm>
            <a:off x="1249363" y="982663"/>
            <a:ext cx="6400800" cy="365125"/>
          </a:xfrm>
        </p:spPr>
        <p:txBody>
          <a:bodyPr/>
          <a:lstStyle/>
          <a:p>
            <a:r>
              <a:rPr lang="id-ID" sz="1600">
                <a:latin typeface="Arial" charset="0"/>
                <a:cs typeface="Arial" charset="0"/>
              </a:rPr>
              <a:t>Permendagri 1/2008</a:t>
            </a:r>
          </a:p>
        </p:txBody>
      </p:sp>
      <p:sp>
        <p:nvSpPr>
          <p:cNvPr id="31749" name="Rectangle 3"/>
          <p:cNvSpPr>
            <a:spLocks noChangeArrowheads="1"/>
          </p:cNvSpPr>
          <p:nvPr/>
        </p:nvSpPr>
        <p:spPr bwMode="auto">
          <a:xfrm>
            <a:off x="0" y="1879600"/>
            <a:ext cx="91440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>
                <a:latin typeface="Arial Narrow" pitchFamily="34" charset="0"/>
              </a:rPr>
              <a:t>Dokumen rencana </a:t>
            </a:r>
            <a:r>
              <a:rPr lang="id-ID" sz="3200">
                <a:latin typeface="Arial Narrow" pitchFamily="34" charset="0"/>
              </a:rPr>
              <a:t>peremajaan kota </a:t>
            </a:r>
            <a:r>
              <a:rPr lang="en-US" sz="3200">
                <a:latin typeface="Arial Narrow" pitchFamily="34" charset="0"/>
              </a:rPr>
              <a:t>memuat antara lain: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latar belakang;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tujuan dan sasaran;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lokasi kegiatan;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metodologi peremajaan;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pengorganisasian;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jadwal pelaksanaan;</a:t>
            </a:r>
            <a:endParaRPr lang="id-ID" sz="3200">
              <a:latin typeface="Arial Narrow" pitchFamily="34" charset="0"/>
            </a:endParaRPr>
          </a:p>
          <a:p>
            <a:pPr marL="804863" lvl="1" indent="-347663">
              <a:buFont typeface="Arial" charset="0"/>
              <a:buChar char="•"/>
            </a:pPr>
            <a:r>
              <a:rPr lang="en-US" sz="3200">
                <a:latin typeface="Arial Narrow" pitchFamily="34" charset="0"/>
              </a:rPr>
              <a:t>pendanaan.</a:t>
            </a:r>
            <a:endParaRPr lang="id-ID" sz="3200">
              <a:latin typeface="Arial Narrow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0565D3-7325-4D71-A23B-C9FD07C30A25}"/>
              </a:ext>
            </a:extLst>
          </p:cNvPr>
          <p:cNvSpPr/>
          <p:nvPr/>
        </p:nvSpPr>
        <p:spPr>
          <a:xfrm>
            <a:off x="0" y="1523451"/>
            <a:ext cx="65639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>
                <a:solidFill>
                  <a:srgbClr val="FFFF00"/>
                </a:solidFill>
                <a:latin typeface="Arial Narrow" pitchFamily="34" charset="0"/>
              </a:rPr>
              <a:t>DALAM TUGAS, NANTINYA BISA SEPERTI INI</a:t>
            </a:r>
            <a:endParaRPr lang="id-ID" b="1" i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571BD-4AA2-4636-BF2E-DBE7A0693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MATERI UNTUK MINGGU DEPAN</a:t>
            </a:r>
            <a:endParaRPr lang="id-ID" sz="360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1550B6E-9F11-48C9-AA8B-7DB71484F1BD}"/>
              </a:ext>
            </a:extLst>
          </p:cNvPr>
          <p:cNvSpPr/>
          <p:nvPr/>
        </p:nvSpPr>
        <p:spPr bwMode="auto">
          <a:xfrm>
            <a:off x="2663788" y="2384884"/>
            <a:ext cx="3528392" cy="3492388"/>
          </a:xfrm>
          <a:prstGeom prst="down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509473"/>
      </p:ext>
    </p:extLst>
  </p:cSld>
  <p:clrMapOvr>
    <a:masterClrMapping/>
  </p:clrMapOvr>
  <p:transition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685800" y="8620"/>
            <a:ext cx="7772400" cy="1143000"/>
          </a:xfrm>
        </p:spPr>
        <p:txBody>
          <a:bodyPr/>
          <a:lstStyle/>
          <a:p>
            <a:r>
              <a:rPr lang="id-ID" sz="3600">
                <a:latin typeface="Arial" charset="0"/>
                <a:cs typeface="Arial" charset="0"/>
              </a:rPr>
              <a:t>PRINSIP-PRINSIP PENATAAN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9532" y="1922930"/>
            <a:ext cx="8434388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defRPr/>
            </a:pPr>
            <a:r>
              <a:rPr lang="id-ID" sz="3200" dirty="0">
                <a:latin typeface="Arial Narrow" pitchFamily="34" charset="0"/>
              </a:rPr>
              <a:t>Pada setiap komponen </a:t>
            </a:r>
            <a:r>
              <a:rPr lang="id-ID" sz="3200">
                <a:latin typeface="Arial Narrow" pitchFamily="34" charset="0"/>
              </a:rPr>
              <a:t>perancangan kawasan </a:t>
            </a:r>
            <a:endParaRPr lang="en-US" sz="3200">
              <a:latin typeface="Arial Narrow" pitchFamily="34" charset="0"/>
            </a:endParaRPr>
          </a:p>
          <a:p>
            <a:pPr>
              <a:defRPr/>
            </a:pPr>
            <a:r>
              <a:rPr lang="id-ID" sz="14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(</a:t>
            </a:r>
            <a:r>
              <a:rPr lang="id-ID" sz="14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Struktur Peruntukan Lahan,  Intensitas Pemanfaatan Lahan,  Tata Bangunan,  Sistem Sirkulasi dan Jalur Penghubung,  Sistem Ruang Terbuka dan Tata Hijau,  Tata Kualitas Lingkungan,  Sistem Prasarana dan Utilitas Lingkungan) </a:t>
            </a:r>
          </a:p>
          <a:p>
            <a:pPr>
              <a:defRPr/>
            </a:pPr>
            <a:r>
              <a:rPr lang="id-ID" sz="3200" dirty="0">
                <a:latin typeface="Arial Narrow" pitchFamily="34" charset="0"/>
              </a:rPr>
              <a:t>perlu didasarkan pada prinsip-prinsip penataan yang didekati secara: </a:t>
            </a:r>
          </a:p>
          <a:p>
            <a:pPr marL="533400" indent="-533400">
              <a:buAutoNum type="arabicParenBoth"/>
            </a:pPr>
            <a:r>
              <a:rPr lang="id-ID" sz="3200" dirty="0">
                <a:latin typeface="Arial Narrow" pitchFamily="34" charset="0"/>
              </a:rPr>
              <a:t>Fungsional</a:t>
            </a:r>
          </a:p>
          <a:p>
            <a:pPr marL="533400" indent="-533400"/>
            <a:r>
              <a:rPr lang="sv-SE" sz="3200" dirty="0">
                <a:latin typeface="Arial Narrow" pitchFamily="34" charset="0"/>
              </a:rPr>
              <a:t>(</a:t>
            </a:r>
            <a:r>
              <a:rPr lang="id-ID" sz="3200" dirty="0">
                <a:latin typeface="Arial Narrow" pitchFamily="34" charset="0"/>
              </a:rPr>
              <a:t>2</a:t>
            </a:r>
            <a:r>
              <a:rPr lang="sv-SE" sz="3200" dirty="0">
                <a:latin typeface="Arial Narrow" pitchFamily="34" charset="0"/>
              </a:rPr>
              <a:t>) F</a:t>
            </a:r>
            <a:r>
              <a:rPr lang="id-ID" sz="3200" dirty="0">
                <a:latin typeface="Arial Narrow" pitchFamily="34" charset="0"/>
              </a:rPr>
              <a:t>isik</a:t>
            </a:r>
          </a:p>
          <a:p>
            <a:pPr marL="533400" indent="-533400"/>
            <a:r>
              <a:rPr lang="id-ID" sz="3200" dirty="0">
                <a:latin typeface="Arial Narrow" pitchFamily="34" charset="0"/>
              </a:rPr>
              <a:t>(3) Lingkungan</a:t>
            </a:r>
          </a:p>
          <a:p>
            <a:pPr marL="533400" indent="-533400"/>
            <a:r>
              <a:rPr lang="id-ID" sz="3200" dirty="0">
                <a:latin typeface="Arial Narrow" pitchFamily="34" charset="0"/>
              </a:rPr>
              <a:t>(4) Pemangku kepentingan</a:t>
            </a:r>
          </a:p>
          <a:p>
            <a:pPr marL="533400" indent="-533400"/>
            <a:endParaRPr lang="id-ID" sz="3200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A7993E1-F58C-4F34-9A6B-E2E0EC9AFA32}"/>
              </a:ext>
            </a:extLst>
          </p:cNvPr>
          <p:cNvSpPr/>
          <p:nvPr/>
        </p:nvSpPr>
        <p:spPr>
          <a:xfrm>
            <a:off x="4283968" y="5481228"/>
            <a:ext cx="49442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i="1">
                <a:latin typeface="Arial Narrow" pitchFamily="34" charset="0"/>
              </a:rPr>
              <a:t>minggu depan</a:t>
            </a:r>
          </a:p>
          <a:p>
            <a:pPr algn="ctr"/>
            <a:r>
              <a:rPr lang="en-US" sz="2800" i="1">
                <a:latin typeface="Arial Narrow" pitchFamily="34" charset="0"/>
              </a:rPr>
              <a:t>SAMBIL MELIHAT PROGRES PENGERJAAN TUGAS </a:t>
            </a:r>
            <a:endParaRPr lang="id-ID" sz="2800" i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WordArt 2"/>
          <p:cNvSpPr>
            <a:spLocks noChangeArrowheads="1" noChangeShapeType="1" noTextEdit="1"/>
          </p:cNvSpPr>
          <p:nvPr/>
        </p:nvSpPr>
        <p:spPr bwMode="auto">
          <a:xfrm>
            <a:off x="3446463" y="5486400"/>
            <a:ext cx="2251075" cy="9144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9963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Impact"/>
              </a:rPr>
              <a:t>Wassalam</a:t>
            </a:r>
          </a:p>
        </p:txBody>
      </p:sp>
      <p:sp>
        <p:nvSpPr>
          <p:cNvPr id="373763" name="AutoShape 3"/>
          <p:cNvSpPr>
            <a:spLocks noChangeArrowheads="1"/>
          </p:cNvSpPr>
          <p:nvPr/>
        </p:nvSpPr>
        <p:spPr bwMode="auto">
          <a:xfrm>
            <a:off x="2039938" y="1714500"/>
            <a:ext cx="5064125" cy="3429000"/>
          </a:xfrm>
          <a:prstGeom prst="can">
            <a:avLst>
              <a:gd name="adj" fmla="val 25000"/>
            </a:avLst>
          </a:prstGeom>
          <a:solidFill>
            <a:srgbClr val="8A0000"/>
          </a:solidFill>
          <a:ln w="6350">
            <a:solidFill>
              <a:srgbClr val="66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id-ID"/>
          </a:p>
        </p:txBody>
      </p:sp>
      <p:sp>
        <p:nvSpPr>
          <p:cNvPr id="373764" name="WordArt 4"/>
          <p:cNvSpPr>
            <a:spLocks noChangeArrowheads="1" noChangeShapeType="1" noTextEdit="1"/>
          </p:cNvSpPr>
          <p:nvPr/>
        </p:nvSpPr>
        <p:spPr bwMode="auto">
          <a:xfrm>
            <a:off x="3028950" y="838200"/>
            <a:ext cx="3086100" cy="106045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76528"/>
              </a:avLst>
            </a:prstTxWarp>
            <a:scene3d>
              <a:camera prst="legacyPerspectiveFront">
                <a:rot lat="19799980" lon="19439992" rev="0"/>
              </a:camera>
              <a:lightRig rig="legacyNormal2" dir="t"/>
            </a:scene3d>
            <a:sp3d extrusionH="354000" prstMaterial="legacyMatte">
              <a:extrusionClr>
                <a:srgbClr val="939676"/>
              </a:extrusionClr>
            </a:sp3d>
          </a:bodyPr>
          <a:lstStyle/>
          <a:p>
            <a:pPr algn="ctr"/>
            <a:r>
              <a:rPr lang="id-ID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BEAC7"/>
                    </a:gs>
                    <a:gs pos="17999">
                      <a:srgbClr val="FEE7F2"/>
                    </a:gs>
                    <a:gs pos="36000">
                      <a:srgbClr val="FAC77D"/>
                    </a:gs>
                    <a:gs pos="61000">
                      <a:srgbClr val="FBA97D"/>
                    </a:gs>
                    <a:gs pos="82001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Impact"/>
              </a:rPr>
              <a:t>Terima kasih</a:t>
            </a:r>
          </a:p>
        </p:txBody>
      </p:sp>
      <p:sp>
        <p:nvSpPr>
          <p:cNvPr id="373765" name="WordArt 5"/>
          <p:cNvSpPr>
            <a:spLocks noChangeArrowheads="1" noChangeShapeType="1" noTextEdit="1"/>
          </p:cNvSpPr>
          <p:nvPr/>
        </p:nvSpPr>
        <p:spPr bwMode="auto">
          <a:xfrm>
            <a:off x="2320925" y="2914650"/>
            <a:ext cx="4502150" cy="161925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24509"/>
              </a:avLst>
            </a:prstTxWarp>
          </a:bodyPr>
          <a:lstStyle/>
          <a:p>
            <a:pPr algn="ctr"/>
            <a:r>
              <a:rPr lang="id-ID" sz="3600" b="1" kern="10" spc="-18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EE7F2"/>
                    </a:gs>
                    <a:gs pos="9000">
                      <a:srgbClr val="FBD49C"/>
                    </a:gs>
                    <a:gs pos="19501">
                      <a:srgbClr val="FBA97D"/>
                    </a:gs>
                    <a:gs pos="32001">
                      <a:srgbClr val="FAC77D"/>
                    </a:gs>
                    <a:gs pos="41000">
                      <a:srgbClr val="FEE7F2"/>
                    </a:gs>
                    <a:gs pos="50000">
                      <a:srgbClr val="FBEAC7"/>
                    </a:gs>
                    <a:gs pos="59000">
                      <a:srgbClr val="FEE7F2"/>
                    </a:gs>
                    <a:gs pos="67999">
                      <a:srgbClr val="FAC77D"/>
                    </a:gs>
                    <a:gs pos="80499">
                      <a:srgbClr val="FBA97D"/>
                    </a:gs>
                    <a:gs pos="91000">
                      <a:srgbClr val="FBD49C"/>
                    </a:gs>
                    <a:gs pos="100000">
                      <a:srgbClr val="FEE7F2"/>
                    </a:gs>
                  </a:gsLst>
                  <a:lin ang="5400000" scaled="1"/>
                </a:gradFill>
                <a:latin typeface="Arial"/>
                <a:cs typeface="Arial"/>
              </a:rPr>
              <a:t>SELESAI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979613" y="4985881"/>
            <a:ext cx="565308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id-ID" sz="20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dimohon </a:t>
            </a:r>
            <a:r>
              <a:rPr lang="id-ID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kemudian </a:t>
            </a:r>
            <a:r>
              <a:rPr lang="en-US" sz="200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tugas dilanjutkan terus dengan data yang didapatkan tanpa harus suvey lapangan karena situasi dan kondisi sekarang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159081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373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9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0" dur="2000"/>
                                        <p:tgtEl>
                                          <p:spTgt spid="3737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28" dur="2000"/>
                                        <p:tgtEl>
                                          <p:spTgt spid="3737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737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0"/>
                            </p:stCondLst>
                            <p:childTnLst>
                              <p:par>
                                <p:cTn id="31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7376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20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3762" grpId="0" animBg="1"/>
      <p:bldP spid="373762" grpId="1" animBg="1"/>
      <p:bldP spid="373763" grpId="0" animBg="1"/>
      <p:bldP spid="373763" grpId="1" animBg="1"/>
      <p:bldP spid="373764" grpId="0" animBg="1"/>
      <p:bldP spid="373764" grpId="1" animBg="1"/>
      <p:bldP spid="373765" grpId="0" animBg="1"/>
      <p:bldP spid="373765" grpId="1" animBg="1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611188" y="27627"/>
            <a:ext cx="7772400" cy="1143000"/>
          </a:xfrm>
        </p:spPr>
        <p:txBody>
          <a:bodyPr/>
          <a:lstStyle/>
          <a:p>
            <a:r>
              <a:rPr lang="en-US">
                <a:latin typeface="Arial" charset="0"/>
                <a:cs typeface="Arial" charset="0"/>
              </a:rPr>
              <a:t>PRESENTASI TUGAS</a:t>
            </a:r>
            <a:endParaRPr lang="id-ID">
              <a:latin typeface="Arial" charset="0"/>
              <a:cs typeface="Arial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539750" y="5715000"/>
            <a:ext cx="828072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defRPr/>
            </a:pPr>
            <a:r>
              <a:rPr lang="en-US" sz="2000">
                <a:latin typeface="Arial Narrow" pitchFamily="34" charset="0"/>
              </a:rPr>
              <a:t>Baca dan pahami</a:t>
            </a:r>
            <a:r>
              <a:rPr lang="id-ID" sz="2000">
                <a:latin typeface="Arial Narrow" pitchFamily="34" charset="0"/>
              </a:rPr>
              <a:t>: </a:t>
            </a:r>
          </a:p>
          <a:p>
            <a:pPr>
              <a:defRPr/>
            </a:pP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Peraturan Menteri Pekerjaan Umum Nomor: 06/PRT/M/2007,  Tanggal 16 Maret 2007, </a:t>
            </a:r>
          </a:p>
          <a:p>
            <a:pPr>
              <a:defRPr/>
            </a:pPr>
            <a:r>
              <a:rPr lang="id-ID" sz="2000">
                <a:solidFill>
                  <a:srgbClr val="FFFF00"/>
                </a:solidFill>
                <a:latin typeface="Arial Narrow" pitchFamily="34" charset="0"/>
              </a:rPr>
              <a:t>Tentang Pedoman Umum Rencana Tata Bangunan dan Lingkungan</a:t>
            </a:r>
            <a:endParaRPr lang="en-US" sz="2000" kern="0">
              <a:solidFill>
                <a:srgbClr val="FFFF00"/>
              </a:solidFill>
              <a:latin typeface="Arial Narrow" pitchFamily="34" charset="0"/>
              <a:ea typeface="+mj-ea"/>
              <a:cs typeface="Arial" charset="0"/>
            </a:endParaRPr>
          </a:p>
        </p:txBody>
      </p:sp>
      <p:pic>
        <p:nvPicPr>
          <p:cNvPr id="4101" name="Picture 5" descr="http://www.richaven.com/wp-content/uploads/2012/09/DESIGN-PROCESS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611188" y="2060575"/>
            <a:ext cx="7924800" cy="3476625"/>
          </a:xfrm>
          <a:prstGeom prst="rect">
            <a:avLst/>
          </a:prstGeom>
          <a:noFill/>
          <a:effectLst>
            <a:outerShdw blurRad="50800" dist="88900" dir="5400000" algn="ctr" rotWithShape="0">
              <a:schemeClr val="accent2">
                <a:lumMod val="75000"/>
                <a:lumOff val="25000"/>
              </a:schemeClr>
            </a:outerShdw>
          </a:effectLst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95513" y="3213100"/>
            <a:ext cx="1944687" cy="738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ANALISIS  DAN </a:t>
            </a:r>
          </a:p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KONSEP DASAR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292725" y="3033713"/>
            <a:ext cx="1547813" cy="738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RENC. UMUM DAN PANDUAN RANC.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056438" y="4257675"/>
            <a:ext cx="1584325" cy="5222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RENC. INVESTASI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4967288" y="5121275"/>
            <a:ext cx="1765300" cy="9540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PENYUSUNAN KETENTUAN PENGENDALIAN RENC DAN PELAKS.</a:t>
            </a:r>
          </a:p>
        </p:txBody>
      </p:sp>
      <p:sp>
        <p:nvSpPr>
          <p:cNvPr id="4105" name="TextBox 10"/>
          <p:cNvSpPr txBox="1">
            <a:spLocks noChangeArrowheads="1"/>
          </p:cNvSpPr>
          <p:nvPr/>
        </p:nvSpPr>
        <p:spPr bwMode="auto">
          <a:xfrm>
            <a:off x="1008063" y="4616450"/>
            <a:ext cx="1116012" cy="4619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id-ID"/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755650" y="4473575"/>
            <a:ext cx="1152525" cy="7381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PENDATAAN</a:t>
            </a:r>
          </a:p>
          <a:p>
            <a:endParaRPr lang="id-ID" sz="1400" b="1">
              <a:solidFill>
                <a:srgbClr val="000000"/>
              </a:solidFill>
              <a:latin typeface="Arial Narrow" pitchFamily="34" charset="0"/>
            </a:endParaRPr>
          </a:p>
          <a:p>
            <a:endParaRPr lang="id-ID" sz="1400" b="1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871663" y="5084763"/>
            <a:ext cx="1331912" cy="5238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d-ID" sz="1400" b="1">
                <a:solidFill>
                  <a:srgbClr val="000000"/>
                </a:solidFill>
                <a:latin typeface="Arial Narrow" pitchFamily="34" charset="0"/>
              </a:rPr>
              <a:t>PEMBINAAN PELAKSANAAN</a:t>
            </a:r>
          </a:p>
        </p:txBody>
      </p:sp>
      <p:cxnSp>
        <p:nvCxnSpPr>
          <p:cNvPr id="4108" name="Curved Connector 12"/>
          <p:cNvCxnSpPr>
            <a:cxnSpLocks noChangeShapeType="1"/>
          </p:cNvCxnSpPr>
          <p:nvPr/>
        </p:nvCxnSpPr>
        <p:spPr bwMode="auto">
          <a:xfrm flipV="1">
            <a:off x="539750" y="4797425"/>
            <a:ext cx="792163" cy="503238"/>
          </a:xfrm>
          <a:prstGeom prst="curvedConnector3">
            <a:avLst>
              <a:gd name="adj1" fmla="val 99477"/>
            </a:avLst>
          </a:prstGeom>
          <a:noFill/>
          <a:ln w="57150" algn="ctr">
            <a:solidFill>
              <a:srgbClr val="000000"/>
            </a:solidFill>
            <a:round/>
            <a:headEnd/>
            <a:tailEnd type="arrow" w="med" len="med"/>
          </a:ln>
        </p:spPr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3C781865-AC06-4B3A-9BB7-61A73B22D909}"/>
              </a:ext>
            </a:extLst>
          </p:cNvPr>
          <p:cNvSpPr/>
          <p:nvPr/>
        </p:nvSpPr>
        <p:spPr>
          <a:xfrm>
            <a:off x="1008063" y="872716"/>
            <a:ext cx="69487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>
                <a:latin typeface="Arial Narrow" pitchFamily="34" charset="0"/>
              </a:rPr>
              <a:t>TARGET: </a:t>
            </a:r>
          </a:p>
          <a:p>
            <a:pPr algn="ctr"/>
            <a:r>
              <a:rPr lang="en-US">
                <a:solidFill>
                  <a:srgbClr val="FFFF00"/>
                </a:solidFill>
                <a:latin typeface="Arial Narrow" pitchFamily="34" charset="0"/>
              </a:rPr>
              <a:t>SAMPAI DENGAN PENETAPAN VISI PEREMAJAAN DAN PENYUSUNAN KONSEP DASAR</a:t>
            </a:r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0E9CFE-CAF8-4B9B-9593-622E8F6B1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69847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0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1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2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4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5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-26988"/>
            <a:ext cx="7772400" cy="1143001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TATA CARA PENYUSUNAN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58775" y="657225"/>
            <a:ext cx="8434388" cy="649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bg2">
                    <a:lumMod val="25000"/>
                    <a:lumOff val="75000"/>
                  </a:schemeClr>
                </a:solidFill>
                <a:latin typeface="Arial" charset="0"/>
              </a:rPr>
              <a:t>PENDATAAN</a:t>
            </a:r>
            <a:endParaRPr lang="en-US" sz="2800" dirty="0">
              <a:solidFill>
                <a:schemeClr val="bg2">
                  <a:lumMod val="25000"/>
                  <a:lumOff val="75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rgbClr val="CCCC00"/>
                </a:solidFill>
                <a:latin typeface="Arial" charset="0"/>
              </a:rPr>
              <a:t>ANALISIS UNTUK PROGRAM BANGUNAN</a:t>
            </a:r>
          </a:p>
          <a:p>
            <a:pPr>
              <a:defRPr/>
            </a:pPr>
            <a:r>
              <a:rPr lang="id-ID" sz="2800" dirty="0">
                <a:solidFill>
                  <a:srgbClr val="CCCC00"/>
                </a:solidFill>
                <a:latin typeface="Arial" charset="0"/>
              </a:rPr>
              <a:t>        DAN LINGKUNGAN </a:t>
            </a:r>
          </a:p>
          <a:p>
            <a:pPr marL="727075">
              <a:lnSpc>
                <a:spcPct val="80000"/>
              </a:lnSpc>
              <a:defRPr/>
            </a:pPr>
            <a:r>
              <a:rPr lang="id-ID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- analisis kawasan dan wilayah perencanaan</a:t>
            </a:r>
          </a:p>
          <a:p>
            <a:pPr marL="727075">
              <a:lnSpc>
                <a:spcPct val="80000"/>
              </a:lnSpc>
              <a:defRPr/>
            </a:pPr>
            <a:r>
              <a:rPr lang="id-ID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- analisis pengemb. pembang. berbasis peran masy.</a:t>
            </a:r>
          </a:p>
          <a:p>
            <a:pPr marL="727075">
              <a:lnSpc>
                <a:spcPct val="80000"/>
              </a:lnSpc>
              <a:defRPr/>
            </a:pPr>
            <a:r>
              <a:rPr lang="id-ID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- menetapkan visi pembangunan/peremajaan</a:t>
            </a:r>
            <a:endParaRPr lang="en-US" dirty="0">
              <a:solidFill>
                <a:schemeClr val="accent2">
                  <a:lumMod val="10000"/>
                  <a:lumOff val="9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accent2">
                    <a:lumMod val="10000"/>
                    <a:lumOff val="90000"/>
                  </a:schemeClr>
                </a:solidFill>
                <a:latin typeface="Arial" charset="0"/>
              </a:rPr>
              <a:t>PENYUSUNAN KONSEP DASAR</a:t>
            </a:r>
            <a:endParaRPr lang="en-US" sz="2800" dirty="0">
              <a:solidFill>
                <a:schemeClr val="accent2">
                  <a:lumMod val="10000"/>
                  <a:lumOff val="9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 PENYUSUNAN RENCANA UMUM DAN</a:t>
            </a:r>
          </a:p>
          <a:p>
            <a:pPr>
              <a:defRPr/>
            </a:pPr>
            <a:r>
              <a:rPr lang="id-ID" sz="2800" dirty="0">
                <a:solidFill>
                  <a:schemeClr val="tx2">
                    <a:lumMod val="40000"/>
                    <a:lumOff val="60000"/>
                  </a:schemeClr>
                </a:solidFill>
                <a:latin typeface="Arial" charset="0"/>
              </a:rPr>
              <a:t>        PANDUAN RANCANGAN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accent3">
                    <a:lumMod val="20000"/>
                    <a:lumOff val="80000"/>
                  </a:schemeClr>
                </a:solidFill>
                <a:latin typeface="Arial" charset="0"/>
              </a:rPr>
              <a:t>PENYUSUNAN RENCANA INVESTASI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PENYUSUNAN KETENTUAN PENGENDALIAN</a:t>
            </a:r>
          </a:p>
          <a:p>
            <a:pPr marL="727075">
              <a:defRPr/>
            </a:pPr>
            <a:r>
              <a:rPr lang="id-ID" sz="2800" dirty="0">
                <a:solidFill>
                  <a:schemeClr val="tx1">
                    <a:lumMod val="75000"/>
                  </a:schemeClr>
                </a:solidFill>
                <a:latin typeface="Arial" charset="0"/>
              </a:rPr>
              <a:t>RENCANA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</a:t>
            </a:r>
            <a:r>
              <a:rPr lang="id-ID" sz="2800" dirty="0">
                <a:solidFill>
                  <a:schemeClr val="accent2">
                    <a:lumMod val="25000"/>
                    <a:lumOff val="75000"/>
                  </a:schemeClr>
                </a:solidFill>
                <a:latin typeface="Arial" charset="0"/>
              </a:rPr>
              <a:t>PENYUSUNAN KETENTUAN PENGENDALIAN</a:t>
            </a:r>
          </a:p>
          <a:p>
            <a:pPr marL="727075">
              <a:defRPr/>
            </a:pPr>
            <a:r>
              <a:rPr lang="id-ID" sz="2800" dirty="0">
                <a:solidFill>
                  <a:schemeClr val="accent2">
                    <a:lumMod val="25000"/>
                    <a:lumOff val="75000"/>
                  </a:schemeClr>
                </a:solidFill>
                <a:latin typeface="Arial" charset="0"/>
              </a:rPr>
              <a:t> PELAKSANAAN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28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PEMBINAAN PELAKSANAAN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29C56C-A31E-448E-946C-340C3BB35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ACF9D-CFC7-48E6-A230-27DBD717011B}"/>
              </a:ext>
            </a:extLst>
          </p:cNvPr>
          <p:cNvSpPr/>
          <p:nvPr/>
        </p:nvSpPr>
        <p:spPr>
          <a:xfrm>
            <a:off x="4175956" y="544512"/>
            <a:ext cx="494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>
                <a:latin typeface="Arial Narrow" pitchFamily="34" charset="0"/>
              </a:rPr>
              <a:t>TARGET PRESENTASI</a:t>
            </a:r>
          </a:p>
          <a:p>
            <a:pPr algn="ctr"/>
            <a:r>
              <a:rPr lang="en-US" sz="1800" b="1" i="1">
                <a:solidFill>
                  <a:srgbClr val="FFFF00"/>
                </a:solidFill>
                <a:latin typeface="Arial Narrow" pitchFamily="34" charset="0"/>
              </a:rPr>
              <a:t>SAMPAI DENGAN PENETAPAN VISI PEREMAJAAN DAN PENYUSUNAN KONSEP DASAR</a:t>
            </a:r>
            <a:endParaRPr lang="id-ID" sz="1800" b="1" i="1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5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1500"/>
                            </p:stCondLst>
                            <p:childTnLst>
                              <p:par>
                                <p:cTn id="5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2500"/>
                            </p:stCondLst>
                            <p:childTnLst>
                              <p:par>
                                <p:cTn id="5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3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215516" y="-3175"/>
            <a:ext cx="8928484" cy="1143000"/>
          </a:xfrm>
        </p:spPr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MEMPERHATIKAN</a:t>
            </a:r>
            <a:br>
              <a:rPr lang="id-ID">
                <a:latin typeface="Arial" charset="0"/>
                <a:cs typeface="Arial" charset="0"/>
              </a:rPr>
            </a:br>
            <a:r>
              <a:rPr lang="id-ID" sz="2400">
                <a:latin typeface="Arial" charset="0"/>
                <a:cs typeface="Arial" charset="0"/>
              </a:rPr>
              <a:t>KRITERIA PENETAPAN ISI DARI </a:t>
            </a:r>
            <a:r>
              <a:rPr lang="id-ID" sz="2800">
                <a:latin typeface="Arial" charset="0"/>
                <a:cs typeface="Arial" charset="0"/>
              </a:rPr>
              <a:t>VISI PEMBANGUNAN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73063" y="1201738"/>
            <a:ext cx="8434387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625475" indent="-625475">
              <a:buFont typeface="Arial" charset="0"/>
              <a:buChar char="•"/>
            </a:pPr>
            <a:r>
              <a:rPr lang="id-ID" sz="3200">
                <a:latin typeface="Arial Narrow" pitchFamily="34" charset="0"/>
              </a:rPr>
              <a:t>SPESIFIK MENGACU PADA KONTEKS SETEMPAT;</a:t>
            </a:r>
          </a:p>
          <a:p>
            <a:pPr marL="625475" indent="-625475">
              <a:buFont typeface="Arial" charset="0"/>
              <a:buChar char="•"/>
            </a:pPr>
            <a:endParaRPr lang="id-ID" sz="3200">
              <a:latin typeface="Arial Narrow" pitchFamily="34" charset="0"/>
            </a:endParaRPr>
          </a:p>
          <a:p>
            <a:pPr marL="625475" indent="-625475">
              <a:buFont typeface="Arial" charset="0"/>
              <a:buChar char="•"/>
            </a:pPr>
            <a:r>
              <a:rPr lang="id-ID" sz="3200">
                <a:latin typeface="Arial Narrow" pitchFamily="34" charset="0"/>
              </a:rPr>
              <a:t>MEMILIKI SPIRIT UNTUK MEMBENTUK/ MEMPERKUAT KARAKTER DAN IDENTITAS SUATU TEMPAT;</a:t>
            </a:r>
          </a:p>
          <a:p>
            <a:pPr marL="625475" indent="-625475">
              <a:buFont typeface="Arial" charset="0"/>
              <a:buChar char="•"/>
            </a:pPr>
            <a:endParaRPr lang="id-ID" sz="3200">
              <a:latin typeface="Arial Narrow" pitchFamily="34" charset="0"/>
            </a:endParaRPr>
          </a:p>
          <a:p>
            <a:pPr marL="625475" indent="-625475">
              <a:buFont typeface="Arial" charset="0"/>
              <a:buChar char="•"/>
            </a:pPr>
            <a:r>
              <a:rPr lang="id-ID" sz="3200">
                <a:latin typeface="Arial Narrow" pitchFamily="34" charset="0"/>
              </a:rPr>
              <a:t>MEMPERKUAT/MEMPERJELAS STRUKTUR RUANG LINGKUNGAN/KAWASAN DALAM KONTEKS MAKRO</a:t>
            </a:r>
          </a:p>
        </p:txBody>
      </p:sp>
    </p:spTree>
    <p:extLst>
      <p:ext uri="{BB962C8B-B14F-4D97-AF65-F5344CB8AC3E}">
        <p14:creationId xmlns:p14="http://schemas.microsoft.com/office/powerpoint/2010/main" val="2912682985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>
                <a:latin typeface="Arial" charset="0"/>
                <a:cs typeface="Arial" charset="0"/>
              </a:rPr>
              <a:t>MEMPERHATIKAN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1428622"/>
            <a:ext cx="84343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41325" indent="-441325">
              <a:buFont typeface="Arial" pitchFamily="34" charset="0"/>
              <a:buChar char="•"/>
              <a:defRPr/>
            </a:pPr>
            <a:r>
              <a:rPr lang="id-ID" sz="3200">
                <a:latin typeface="Arial Narrow" pitchFamily="34" charset="0"/>
              </a:rPr>
              <a:t>REALISTIS DAN RASIONAL: MEMUNGKINKAN DICAPAI PADA KURUN WAKTU PENATAAN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endParaRPr lang="id-ID" sz="3200">
              <a:latin typeface="Arial Narrow" pitchFamily="34" charset="0"/>
            </a:endParaRP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id-ID" sz="3200">
                <a:latin typeface="Arial Narrow" pitchFamily="34" charset="0"/>
              </a:rPr>
              <a:t>KINERJA DAN SASARAN TERUKUR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endParaRPr lang="id-ID" sz="3200">
              <a:latin typeface="Arial Narrow" pitchFamily="34" charset="0"/>
            </a:endParaRP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id-ID" sz="3200">
                <a:latin typeface="Arial Narrow" pitchFamily="34" charset="0"/>
              </a:rPr>
              <a:t>MEMPERTIMBANGKAN BERBAGAI SUMBER DAYA DUKUNG LINGKUNGAN</a:t>
            </a:r>
          </a:p>
          <a:p>
            <a:pPr marL="441325" indent="-441325">
              <a:buFont typeface="Arial" pitchFamily="34" charset="0"/>
              <a:buChar char="•"/>
              <a:defRPr/>
            </a:pPr>
            <a:endParaRPr lang="id-ID" sz="3200">
              <a:latin typeface="Arial Narrow" pitchFamily="34" charset="0"/>
            </a:endParaRPr>
          </a:p>
          <a:p>
            <a:pPr marL="441325" indent="-441325">
              <a:buFont typeface="Arial" pitchFamily="34" charset="0"/>
              <a:buChar char="•"/>
              <a:defRPr/>
            </a:pPr>
            <a:r>
              <a:rPr lang="fi-FI" sz="3200">
                <a:latin typeface="Arial Narrow" pitchFamily="34" charset="0"/>
              </a:rPr>
              <a:t>MEMPERHATIKAN KEPENTINGAN </a:t>
            </a:r>
            <a:r>
              <a:rPr lang="id-ID" sz="3200">
                <a:latin typeface="Arial Narrow" pitchFamily="34" charset="0"/>
              </a:rPr>
              <a:t>M</a:t>
            </a:r>
            <a:r>
              <a:rPr lang="fi-FI" sz="3200">
                <a:latin typeface="Arial Narrow" pitchFamily="34" charset="0"/>
              </a:rPr>
              <a:t>ASYARAKAT PENGGUNA/MASYARAKAT</a:t>
            </a:r>
            <a:r>
              <a:rPr lang="id-ID" sz="3200">
                <a:latin typeface="Arial Narrow" pitchFamily="34" charset="0"/>
              </a:rPr>
              <a:t> LOKAL.</a:t>
            </a:r>
            <a:endParaRPr lang="en-US" sz="3200">
              <a:solidFill>
                <a:schemeClr val="tx1">
                  <a:lumMod val="50000"/>
                </a:schemeClr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628230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0" y="204788"/>
            <a:ext cx="4572000" cy="1143000"/>
          </a:xfrm>
        </p:spPr>
        <p:txBody>
          <a:bodyPr/>
          <a:lstStyle/>
          <a:p>
            <a:r>
              <a:rPr lang="id-ID" sz="3200">
                <a:latin typeface="Arial Narrow" pitchFamily="34" charset="0"/>
              </a:rPr>
              <a:t>STRUKTUR DAN SISTEMATIKA DOKUMEN RTBL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02113" cy="237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35200" y="1895475"/>
            <a:ext cx="4100513" cy="306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5950" y="3797300"/>
            <a:ext cx="4718050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DA46EA0-715B-405C-B9B6-7CAA7B8BF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F5BF68-9734-4A13-BAB1-AC4102C353A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685800" y="44624"/>
            <a:ext cx="7772400" cy="1143000"/>
          </a:xfrm>
        </p:spPr>
        <p:txBody>
          <a:bodyPr/>
          <a:lstStyle/>
          <a:p>
            <a:r>
              <a:rPr lang="id-ID" sz="3600" dirty="0">
                <a:latin typeface="Arial" charset="0"/>
                <a:cs typeface="Arial" charset="0"/>
              </a:rPr>
              <a:t>PENYUSUNAN RENCANA UMUM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336550" y="2361009"/>
            <a:ext cx="84343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Struktur Peruntukan Lahan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Intensitas Pemanfaatan Lahan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Tata Bangunan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Sistem Sirkulasi dan Jalur Penghubung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Sistem Ruang Terbuka dan Tata Hijau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Tata Kualitas Lingkungan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Sistem Prasarana dan Utilitas Lingkungan</a:t>
            </a:r>
          </a:p>
          <a:p>
            <a:pPr>
              <a:buFont typeface="Webdings" pitchFamily="18" charset="2"/>
              <a:buChar char="8"/>
              <a:defRPr/>
            </a:pPr>
            <a:r>
              <a:rPr lang="id-ID" sz="3200" dirty="0">
                <a:solidFill>
                  <a:schemeClr val="tx1">
                    <a:lumMod val="50000"/>
                  </a:schemeClr>
                </a:solidFill>
                <a:latin typeface="Arial" charset="0"/>
              </a:rPr>
              <a:t> Rencana lain ...</a:t>
            </a:r>
            <a:endParaRPr lang="en-US" sz="3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  <a:p>
            <a:pPr eaLnBrk="0" hangingPunct="0">
              <a:buFont typeface="Webdings" pitchFamily="18" charset="2"/>
              <a:buChar char="8"/>
              <a:defRPr/>
            </a:pPr>
            <a:endParaRPr lang="en-US" sz="3200" dirty="0">
              <a:solidFill>
                <a:schemeClr val="tx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5AFBC6D-6101-4B18-87E2-CE6EAE2F3D45}"/>
              </a:ext>
            </a:extLst>
          </p:cNvPr>
          <p:cNvSpPr txBox="1">
            <a:spLocks/>
          </p:cNvSpPr>
          <p:nvPr/>
        </p:nvSpPr>
        <p:spPr bwMode="auto">
          <a:xfrm>
            <a:off x="-108520" y="120588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id-ID" sz="3600" kern="0" dirty="0">
                <a:latin typeface="Arial" charset="0"/>
                <a:cs typeface="Arial" charset="0"/>
              </a:rPr>
              <a:t>K</a:t>
            </a:r>
            <a:r>
              <a:rPr lang="id-ID" sz="2800" kern="0" dirty="0">
                <a:latin typeface="Arial" charset="0"/>
                <a:cs typeface="Arial" charset="0"/>
              </a:rPr>
              <a:t>OMPONEN</a:t>
            </a:r>
            <a:r>
              <a:rPr lang="id-ID" sz="3600" kern="0" dirty="0">
                <a:latin typeface="Arial" charset="0"/>
                <a:cs typeface="Arial" charset="0"/>
              </a:rPr>
              <a:t> R</a:t>
            </a:r>
            <a:r>
              <a:rPr lang="id-ID" sz="2800" kern="0" dirty="0">
                <a:latin typeface="Arial" charset="0"/>
                <a:cs typeface="Arial" charset="0"/>
              </a:rPr>
              <a:t>ANCANGAN</a:t>
            </a:r>
            <a:r>
              <a:rPr lang="id-ID" sz="3600" kern="0" dirty="0">
                <a:latin typeface="Arial" charset="0"/>
                <a:cs typeface="Arial" charset="0"/>
              </a:rPr>
              <a:t> K</a:t>
            </a:r>
            <a:r>
              <a:rPr lang="id-ID" sz="2800" kern="0" dirty="0">
                <a:latin typeface="Arial" charset="0"/>
                <a:cs typeface="Arial" charset="0"/>
              </a:rPr>
              <a:t>AWASAN: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BA03D4D-86F1-42A0-A0AA-32600E7DD984}"/>
              </a:ext>
            </a:extLst>
          </p:cNvPr>
          <p:cNvSpPr txBox="1"/>
          <p:nvPr/>
        </p:nvSpPr>
        <p:spPr>
          <a:xfrm>
            <a:off x="5899684" y="597685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APA PENGERTIAN DAN MANFAATNYA?</a:t>
            </a:r>
            <a:endParaRPr lang="id-ID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rrow: Curved Right 1">
            <a:extLst>
              <a:ext uri="{FF2B5EF4-FFF2-40B4-BE49-F238E27FC236}">
                <a16:creationId xmlns:a16="http://schemas.microsoft.com/office/drawing/2014/main" id="{2B96D4F7-C63F-4FCC-A288-237ADB4348B0}"/>
              </a:ext>
            </a:extLst>
          </p:cNvPr>
          <p:cNvSpPr/>
          <p:nvPr/>
        </p:nvSpPr>
        <p:spPr bwMode="auto">
          <a:xfrm rot="18794609">
            <a:off x="3527830" y="4492339"/>
            <a:ext cx="1353546" cy="2993597"/>
          </a:xfrm>
          <a:prstGeom prst="curvedRightArrow">
            <a:avLst/>
          </a:prstGeom>
          <a:gradFill>
            <a:gsLst>
              <a:gs pos="0">
                <a:schemeClr val="accent2">
                  <a:lumMod val="90000"/>
                  <a:lumOff val="1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>
                <a:solidFill>
                  <a:srgbClr val="FFFF99"/>
                </a:solidFill>
                <a:latin typeface="Arial" charset="0"/>
              </a:rPr>
              <a:t>PROSES PEREMAJAAN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287524" y="1531725"/>
            <a:ext cx="8851629" cy="4909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Perumusan tingkat dan kualitas perkembangan bagian wilayah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Penetapan wilayah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Penetapan fungsi yang akan dikembangkan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Program pengembangan berdasarkan skala prioritas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Kajian makro dampak terhadap wilayah yang lebih luas</a:t>
            </a:r>
          </a:p>
          <a:p>
            <a:pPr marL="531813" indent="-531813">
              <a:spcBef>
                <a:spcPts val="600"/>
              </a:spcBef>
              <a:buFont typeface="+mj-lt"/>
              <a:buAutoNum type="arabicPeriod"/>
              <a:defRPr/>
            </a:pPr>
            <a:r>
              <a:rPr lang="en-US" sz="3200">
                <a:latin typeface="Arial" charset="0"/>
              </a:rPr>
              <a:t>Pelaksanaan pembangunan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F1A21D9-635D-4E0F-BA45-F80F56DD9E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224793"/>
            <a:ext cx="752889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buFont typeface="Webdings" pitchFamily="18" charset="2"/>
              <a:buChar char="8"/>
            </a:pPr>
            <a:endParaRPr lang="en-US" i="1">
              <a:latin typeface="Arial" charset="0"/>
            </a:endParaRPr>
          </a:p>
          <a:p>
            <a:pPr>
              <a:buFont typeface="Webdings" pitchFamily="18" charset="2"/>
              <a:buChar char="8"/>
            </a:pPr>
            <a:r>
              <a:rPr lang="en-US" i="1">
                <a:latin typeface="Arial" charset="0"/>
              </a:rPr>
              <a:t>dari sumber lain disebutkan:</a:t>
            </a:r>
          </a:p>
          <a:p>
            <a:pPr eaLnBrk="0" hangingPunct="0">
              <a:buFont typeface="Webdings" pitchFamily="18" charset="2"/>
              <a:buChar char="8"/>
            </a:pPr>
            <a:endParaRPr lang="en-US" i="1">
              <a:latin typeface="Arial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C2BBC0A-E293-4DCA-8C54-DA0F6A61AF4E}"/>
              </a:ext>
            </a:extLst>
          </p:cNvPr>
          <p:cNvSpPr/>
          <p:nvPr/>
        </p:nvSpPr>
        <p:spPr>
          <a:xfrm>
            <a:off x="4265976" y="71635"/>
            <a:ext cx="494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>
                <a:latin typeface="Arial Narrow" pitchFamily="34" charset="0"/>
              </a:rPr>
              <a:t>TARGET PRESENTASI</a:t>
            </a:r>
          </a:p>
          <a:p>
            <a:pPr algn="ctr"/>
            <a:r>
              <a:rPr lang="en-US" sz="1800" b="1" i="1">
                <a:solidFill>
                  <a:srgbClr val="FFFF00"/>
                </a:solidFill>
                <a:latin typeface="Arial Narrow" pitchFamily="34" charset="0"/>
              </a:rPr>
              <a:t>SAMPAI DENGAN PENETAPAN VISI PEREMAJAAN DAN PENYUSUNAN KONSEP DASAR</a:t>
            </a:r>
            <a:endParaRPr lang="id-ID" sz="1800" b="1" i="1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378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6" presetClass="emph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378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571500"/>
          </a:xfrm>
        </p:spPr>
        <p:txBody>
          <a:bodyPr/>
          <a:lstStyle/>
          <a:p>
            <a:pPr eaLnBrk="1" hangingPunct="1"/>
            <a:r>
              <a:rPr lang="en-US" sz="3600">
                <a:solidFill>
                  <a:srgbClr val="FFFF99"/>
                </a:solidFill>
                <a:latin typeface="Arial" charset="0"/>
              </a:rPr>
              <a:t>SKEMA PROSES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214313" y="714375"/>
          <a:ext cx="8786874" cy="6000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9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9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7705"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Arial" pitchFamily="34" charset="0"/>
                          <a:cs typeface="Arial" pitchFamily="34" charset="0"/>
                        </a:rPr>
                        <a:t>MASUKAN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Arial" pitchFamily="34" charset="0"/>
                          <a:cs typeface="Arial" pitchFamily="34" charset="0"/>
                        </a:rPr>
                        <a:t>PROSES</a:t>
                      </a: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>
                          <a:latin typeface="Arial" pitchFamily="34" charset="0"/>
                          <a:cs typeface="Arial" pitchFamily="34" charset="0"/>
                        </a:rPr>
                        <a:t>KELUARAN</a:t>
                      </a:r>
                    </a:p>
                  </a:txBody>
                  <a:tcPr>
                    <a:solidFill>
                      <a:schemeClr val="accent2">
                        <a:lumMod val="25000"/>
                        <a:lumOff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306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Flowchart: Process 6"/>
          <p:cNvSpPr/>
          <p:nvPr/>
        </p:nvSpPr>
        <p:spPr bwMode="auto">
          <a:xfrm>
            <a:off x="500063" y="1214438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Kebijakan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Pembangunan Kota</a:t>
            </a:r>
          </a:p>
        </p:txBody>
      </p:sp>
      <p:sp>
        <p:nvSpPr>
          <p:cNvPr id="8" name="Flowchart: Process 7"/>
          <p:cNvSpPr/>
          <p:nvPr/>
        </p:nvSpPr>
        <p:spPr bwMode="auto">
          <a:xfrm>
            <a:off x="500063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Rencana Umum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Pembangunan Kota</a:t>
            </a:r>
          </a:p>
        </p:txBody>
      </p:sp>
      <p:sp>
        <p:nvSpPr>
          <p:cNvPr id="9" name="Flowchart: Process 8"/>
          <p:cNvSpPr/>
          <p:nvPr/>
        </p:nvSpPr>
        <p:spPr bwMode="auto">
          <a:xfrm>
            <a:off x="500063" y="2214563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Rencana Detail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Tata Ruang Kota</a:t>
            </a:r>
          </a:p>
        </p:txBody>
      </p:sp>
      <p:sp>
        <p:nvSpPr>
          <p:cNvPr id="10" name="Flowchart: Process 9"/>
          <p:cNvSpPr/>
          <p:nvPr/>
        </p:nvSpPr>
        <p:spPr bwMode="auto">
          <a:xfrm>
            <a:off x="500063" y="3071813"/>
            <a:ext cx="2428875" cy="428625"/>
          </a:xfrm>
          <a:prstGeom prst="flowChartProcess">
            <a:avLst/>
          </a:prstGeom>
          <a:solidFill>
            <a:schemeClr val="tx1">
              <a:lumMod val="1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Penelaahan Spesifik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1" name="Flowchart: Process 10"/>
          <p:cNvSpPr/>
          <p:nvPr/>
        </p:nvSpPr>
        <p:spPr bwMode="auto">
          <a:xfrm>
            <a:off x="3429000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Prioritas Pembangunan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Bagian Wilayah Kota</a:t>
            </a:r>
          </a:p>
        </p:txBody>
      </p:sp>
      <p:sp>
        <p:nvSpPr>
          <p:cNvPr id="12" name="Flowchart: Process 11"/>
          <p:cNvSpPr/>
          <p:nvPr/>
        </p:nvSpPr>
        <p:spPr bwMode="auto">
          <a:xfrm>
            <a:off x="3384550" y="3071813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Analisis Perencanaan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3" name="Flowchart: Process 12"/>
          <p:cNvSpPr/>
          <p:nvPr/>
        </p:nvSpPr>
        <p:spPr bwMode="auto">
          <a:xfrm>
            <a:off x="3384550" y="3929063"/>
            <a:ext cx="2428875" cy="571500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Pengembangan dan Evaluasi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Konsepsi Rencana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Peremajaan Kota</a:t>
            </a:r>
          </a:p>
        </p:txBody>
      </p:sp>
      <p:sp>
        <p:nvSpPr>
          <p:cNvPr id="14" name="Flowchart: Process 13"/>
          <p:cNvSpPr/>
          <p:nvPr/>
        </p:nvSpPr>
        <p:spPr bwMode="auto">
          <a:xfrm>
            <a:off x="3357563" y="4929188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Pengembangan Rencana Rinci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5" name="Flowchart: Process 14"/>
          <p:cNvSpPr/>
          <p:nvPr/>
        </p:nvSpPr>
        <p:spPr bwMode="auto">
          <a:xfrm>
            <a:off x="3357563" y="5715000"/>
            <a:ext cx="2428875" cy="928688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Proses Penyusunan Program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Pelaksanaan Pembangunan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di Wilayah Peremajaan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Berdasarkan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Prioritas dan Kendala</a:t>
            </a:r>
          </a:p>
        </p:txBody>
      </p:sp>
      <p:sp>
        <p:nvSpPr>
          <p:cNvPr id="16" name="Flowchart: Process 15"/>
          <p:cNvSpPr/>
          <p:nvPr/>
        </p:nvSpPr>
        <p:spPr bwMode="auto">
          <a:xfrm>
            <a:off x="6357938" y="1714500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Penetapan Wilayah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Peremajaan Kota</a:t>
            </a:r>
          </a:p>
        </p:txBody>
      </p:sp>
      <p:sp>
        <p:nvSpPr>
          <p:cNvPr id="17" name="Flowchart: Process 16"/>
          <p:cNvSpPr/>
          <p:nvPr/>
        </p:nvSpPr>
        <p:spPr bwMode="auto">
          <a:xfrm>
            <a:off x="6286500" y="3929063"/>
            <a:ext cx="2428875" cy="571500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RENCANA PEREMAJAAN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BAGIAN WILAYAH KOTA</a:t>
            </a:r>
          </a:p>
        </p:txBody>
      </p:sp>
      <p:sp>
        <p:nvSpPr>
          <p:cNvPr id="18" name="Flowchart: Process 17"/>
          <p:cNvSpPr/>
          <p:nvPr/>
        </p:nvSpPr>
        <p:spPr bwMode="auto">
          <a:xfrm>
            <a:off x="6305550" y="4929188"/>
            <a:ext cx="2428875" cy="428625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RANCANGAN RINCI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WILAYAH PEREMAJAAN KOTA</a:t>
            </a:r>
          </a:p>
        </p:txBody>
      </p:sp>
      <p:sp>
        <p:nvSpPr>
          <p:cNvPr id="19" name="Flowchart: Process 18"/>
          <p:cNvSpPr/>
          <p:nvPr/>
        </p:nvSpPr>
        <p:spPr bwMode="auto">
          <a:xfrm>
            <a:off x="6357938" y="5715000"/>
            <a:ext cx="2428875" cy="928688"/>
          </a:xfrm>
          <a:prstGeom prst="flowChartProcess">
            <a:avLst/>
          </a:prstGeom>
          <a:solidFill>
            <a:schemeClr val="tx1">
              <a:lumMod val="25000"/>
            </a:scheme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algn="ctr">
              <a:lnSpc>
                <a:spcPct val="80000"/>
              </a:lnSpc>
              <a:defRPr/>
            </a:pPr>
            <a:endParaRPr lang="en-US" sz="1400">
              <a:latin typeface="Franklin Gothic Medium" pitchFamily="34" charset="0"/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PELAKSANAAN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PEMBANGUNAN WILAYAH </a:t>
            </a:r>
          </a:p>
          <a:p>
            <a:pPr algn="ctr">
              <a:lnSpc>
                <a:spcPct val="80000"/>
              </a:lnSpc>
              <a:defRPr/>
            </a:pPr>
            <a:r>
              <a:rPr lang="en-US" sz="1400">
                <a:latin typeface="Franklin Gothic Medium" pitchFamily="34" charset="0"/>
              </a:rPr>
              <a:t>PEREMAJAAN KOTA</a:t>
            </a:r>
          </a:p>
        </p:txBody>
      </p:sp>
      <p:cxnSp>
        <p:nvCxnSpPr>
          <p:cNvPr id="24" name="Straight Connector 23"/>
          <p:cNvCxnSpPr>
            <a:cxnSpLocks noChangeShapeType="1"/>
          </p:cNvCxnSpPr>
          <p:nvPr/>
        </p:nvCxnSpPr>
        <p:spPr bwMode="auto">
          <a:xfrm>
            <a:off x="2855913" y="1420813"/>
            <a:ext cx="365125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33" name="Straight Connector 32"/>
          <p:cNvCxnSpPr>
            <a:cxnSpLocks noChangeShapeType="1"/>
            <a:endCxn id="11" idx="1"/>
          </p:cNvCxnSpPr>
          <p:nvPr/>
        </p:nvCxnSpPr>
        <p:spPr bwMode="auto">
          <a:xfrm flipV="1">
            <a:off x="2892425" y="1928813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34" name="Straight Connector 33"/>
          <p:cNvCxnSpPr>
            <a:cxnSpLocks noChangeShapeType="1"/>
          </p:cNvCxnSpPr>
          <p:nvPr/>
        </p:nvCxnSpPr>
        <p:spPr bwMode="auto">
          <a:xfrm>
            <a:off x="2855913" y="2406650"/>
            <a:ext cx="365125" cy="0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4" name="Straight Connector 43"/>
          <p:cNvCxnSpPr>
            <a:cxnSpLocks noChangeShapeType="1"/>
          </p:cNvCxnSpPr>
          <p:nvPr/>
        </p:nvCxnSpPr>
        <p:spPr bwMode="auto">
          <a:xfrm rot="5400000">
            <a:off x="2728913" y="1912938"/>
            <a:ext cx="985837" cy="1587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/>
          </a:ln>
        </p:spPr>
      </p:cxnSp>
      <p:cxnSp>
        <p:nvCxnSpPr>
          <p:cNvPr id="49" name="Straight Connector 48"/>
          <p:cNvCxnSpPr>
            <a:cxnSpLocks noChangeShapeType="1"/>
          </p:cNvCxnSpPr>
          <p:nvPr/>
        </p:nvCxnSpPr>
        <p:spPr bwMode="auto">
          <a:xfrm flipV="1">
            <a:off x="5813425" y="1931988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69" name="Elbow Connector 68"/>
          <p:cNvCxnSpPr>
            <a:cxnSpLocks noChangeShapeType="1"/>
            <a:stCxn id="16" idx="2"/>
            <a:endCxn id="10" idx="0"/>
          </p:cNvCxnSpPr>
          <p:nvPr/>
        </p:nvCxnSpPr>
        <p:spPr bwMode="auto">
          <a:xfrm rot="5400000">
            <a:off x="4179094" y="-321469"/>
            <a:ext cx="928688" cy="5857875"/>
          </a:xfrm>
          <a:prstGeom prst="bentConnector3">
            <a:avLst>
              <a:gd name="adj1" fmla="val 69977"/>
            </a:avLst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2" name="Straight Connector 71"/>
          <p:cNvCxnSpPr>
            <a:cxnSpLocks noChangeShapeType="1"/>
          </p:cNvCxnSpPr>
          <p:nvPr/>
        </p:nvCxnSpPr>
        <p:spPr bwMode="auto">
          <a:xfrm flipV="1">
            <a:off x="2928938" y="3282950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3" name="Straight Connector 72"/>
          <p:cNvCxnSpPr>
            <a:cxnSpLocks noChangeShapeType="1"/>
          </p:cNvCxnSpPr>
          <p:nvPr/>
        </p:nvCxnSpPr>
        <p:spPr bwMode="auto">
          <a:xfrm flipV="1">
            <a:off x="5776913" y="4195763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4" name="Straight Connector 73"/>
          <p:cNvCxnSpPr>
            <a:cxnSpLocks noChangeShapeType="1"/>
          </p:cNvCxnSpPr>
          <p:nvPr/>
        </p:nvCxnSpPr>
        <p:spPr bwMode="auto">
          <a:xfrm flipV="1">
            <a:off x="5788025" y="5145088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5" name="Straight Connector 74"/>
          <p:cNvCxnSpPr>
            <a:cxnSpLocks noChangeShapeType="1"/>
          </p:cNvCxnSpPr>
          <p:nvPr/>
        </p:nvCxnSpPr>
        <p:spPr bwMode="auto">
          <a:xfrm flipV="1">
            <a:off x="5813425" y="6203950"/>
            <a:ext cx="536575" cy="3175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76" name="Straight Connector 75"/>
          <p:cNvCxnSpPr>
            <a:cxnSpLocks noChangeShapeType="1"/>
            <a:stCxn id="12" idx="2"/>
            <a:endCxn id="13" idx="0"/>
          </p:cNvCxnSpPr>
          <p:nvPr/>
        </p:nvCxnSpPr>
        <p:spPr bwMode="auto">
          <a:xfrm rot="5400000">
            <a:off x="4385469" y="3715544"/>
            <a:ext cx="428625" cy="1587"/>
          </a:xfrm>
          <a:prstGeom prst="line">
            <a:avLst/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82" name="Elbow Connector 81"/>
          <p:cNvCxnSpPr>
            <a:cxnSpLocks noChangeShapeType="1"/>
            <a:stCxn id="17" idx="2"/>
            <a:endCxn id="14" idx="0"/>
          </p:cNvCxnSpPr>
          <p:nvPr/>
        </p:nvCxnSpPr>
        <p:spPr bwMode="auto">
          <a:xfrm rot="5400000">
            <a:off x="5822156" y="3250407"/>
            <a:ext cx="428625" cy="292893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cxnSp>
        <p:nvCxnSpPr>
          <p:cNvPr id="85" name="Elbow Connector 84"/>
          <p:cNvCxnSpPr>
            <a:cxnSpLocks noChangeShapeType="1"/>
            <a:stCxn id="18" idx="2"/>
            <a:endCxn id="15" idx="0"/>
          </p:cNvCxnSpPr>
          <p:nvPr/>
        </p:nvCxnSpPr>
        <p:spPr bwMode="auto">
          <a:xfrm rot="5400000">
            <a:off x="5867400" y="4062413"/>
            <a:ext cx="357187" cy="2947988"/>
          </a:xfrm>
          <a:prstGeom prst="bentConnector3">
            <a:avLst>
              <a:gd name="adj1" fmla="val 50000"/>
            </a:avLst>
          </a:prstGeom>
          <a:noFill/>
          <a:ln w="19050" algn="ctr">
            <a:solidFill>
              <a:srgbClr val="00B0F0"/>
            </a:solidFill>
            <a:round/>
            <a:headEnd/>
            <a:tailEnd type="stealth" w="lg" len="lg"/>
          </a:ln>
        </p:spPr>
      </p:cxnSp>
      <p:sp>
        <p:nvSpPr>
          <p:cNvPr id="88" name="Rectangle 87"/>
          <p:cNvSpPr>
            <a:spLocks noChangeArrowheads="1"/>
          </p:cNvSpPr>
          <p:nvPr/>
        </p:nvSpPr>
        <p:spPr bwMode="auto">
          <a:xfrm>
            <a:off x="701675" y="3648075"/>
            <a:ext cx="1935163" cy="98583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wrap="none"/>
          <a:lstStyle/>
          <a:p>
            <a:pPr algn="ctr"/>
            <a:r>
              <a:rPr lang="en-US" sz="1400">
                <a:latin typeface="Franklin Gothic Medium" pitchFamily="34" charset="0"/>
              </a:rPr>
              <a:t>FISIK</a:t>
            </a:r>
            <a:r>
              <a:rPr lang="id-ID" sz="1400">
                <a:latin typeface="Franklin Gothic Medium" pitchFamily="34" charset="0"/>
              </a:rPr>
              <a:t>;</a:t>
            </a:r>
            <a:endParaRPr lang="en-US" sz="1400">
              <a:latin typeface="Franklin Gothic Medium" pitchFamily="34" charset="0"/>
            </a:endParaRPr>
          </a:p>
          <a:p>
            <a:pPr algn="ctr"/>
            <a:r>
              <a:rPr lang="en-US" sz="1400">
                <a:latin typeface="Franklin Gothic Medium" pitchFamily="34" charset="0"/>
              </a:rPr>
              <a:t>EKONOMI</a:t>
            </a:r>
            <a:r>
              <a:rPr lang="id-ID" sz="1400">
                <a:latin typeface="Franklin Gothic Medium" pitchFamily="34" charset="0"/>
              </a:rPr>
              <a:t>;</a:t>
            </a:r>
            <a:r>
              <a:rPr lang="en-US" sz="1400">
                <a:latin typeface="Franklin Gothic Medium" pitchFamily="34" charset="0"/>
              </a:rPr>
              <a:t> </a:t>
            </a:r>
          </a:p>
          <a:p>
            <a:pPr algn="ctr"/>
            <a:r>
              <a:rPr lang="en-US" sz="1400">
                <a:latin typeface="Franklin Gothic Medium" pitchFamily="34" charset="0"/>
              </a:rPr>
              <a:t>SOSIAL</a:t>
            </a:r>
            <a:r>
              <a:rPr lang="id-ID" sz="1400">
                <a:latin typeface="Franklin Gothic Medium" pitchFamily="34" charset="0"/>
              </a:rPr>
              <a:t>;</a:t>
            </a:r>
            <a:endParaRPr lang="en-US" sz="1400">
              <a:latin typeface="Franklin Gothic Medium" pitchFamily="34" charset="0"/>
            </a:endParaRPr>
          </a:p>
          <a:p>
            <a:pPr algn="ctr"/>
            <a:r>
              <a:rPr lang="id-ID" sz="1400">
                <a:latin typeface="Franklin Gothic Medium" pitchFamily="34" charset="0"/>
              </a:rPr>
              <a:t>DAN </a:t>
            </a:r>
            <a:r>
              <a:rPr lang="en-US" sz="1400">
                <a:latin typeface="Franklin Gothic Medium" pitchFamily="34" charset="0"/>
              </a:rPr>
              <a:t>LAINNYA</a:t>
            </a:r>
            <a:r>
              <a:rPr lang="id-ID" sz="1400">
                <a:latin typeface="Franklin Gothic Medium" pitchFamily="34" charset="0"/>
              </a:rPr>
              <a:t>.</a:t>
            </a:r>
            <a:endParaRPr lang="en-US" sz="1400">
              <a:latin typeface="Franklin Gothic Medium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1CD624-3796-449F-B219-D14B13667D5E}"/>
              </a:ext>
            </a:extLst>
          </p:cNvPr>
          <p:cNvSpPr/>
          <p:nvPr/>
        </p:nvSpPr>
        <p:spPr bwMode="auto">
          <a:xfrm>
            <a:off x="0" y="571500"/>
            <a:ext cx="9144000" cy="4278295"/>
          </a:xfrm>
          <a:prstGeom prst="rect">
            <a:avLst/>
          </a:prstGeom>
          <a:solidFill>
            <a:schemeClr val="tx1">
              <a:alpha val="19000"/>
            </a:schemeClr>
          </a:solidFill>
          <a:ln w="635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747EF903-67E7-4C72-9556-9ED522061AA9}"/>
              </a:ext>
            </a:extLst>
          </p:cNvPr>
          <p:cNvSpPr/>
          <p:nvPr/>
        </p:nvSpPr>
        <p:spPr>
          <a:xfrm>
            <a:off x="4399855" y="-66080"/>
            <a:ext cx="49442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b="1" i="1">
                <a:latin typeface="Arial Narrow" pitchFamily="34" charset="0"/>
              </a:rPr>
              <a:t>TARGET PRESENTASI</a:t>
            </a:r>
          </a:p>
          <a:p>
            <a:pPr algn="ctr"/>
            <a:r>
              <a:rPr lang="en-US" sz="1800" b="1" i="1">
                <a:solidFill>
                  <a:srgbClr val="FFFF00"/>
                </a:solidFill>
                <a:latin typeface="Arial Narrow" pitchFamily="34" charset="0"/>
              </a:rPr>
              <a:t>SAMPAI DENGAN PENETAPAN VISI PEREMAJAAN DAN PENYUSUNAN KONSEP DASAR</a:t>
            </a:r>
            <a:endParaRPr lang="id-ID" sz="1800" b="1" i="1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5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00"/>
                            </p:stCondLst>
                            <p:childTnLst>
                              <p:par>
                                <p:cTn id="10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88" grpId="0"/>
      <p:bldP spid="2" grpId="0" animBg="1"/>
      <p:bldP spid="32" grpId="0"/>
    </p:bldLst>
  </p:timing>
</p:sld>
</file>

<file path=ppt/theme/theme1.xml><?xml version="1.0" encoding="utf-8"?>
<a:theme xmlns:a="http://schemas.openxmlformats.org/drawingml/2006/main" name="Ribbons">
  <a:themeElements>
    <a:clrScheme name="Ribbons 1">
      <a:dk1>
        <a:srgbClr val="220011"/>
      </a:dk1>
      <a:lt1>
        <a:srgbClr val="FFFFCC"/>
      </a:lt1>
      <a:dk2>
        <a:srgbClr val="660033"/>
      </a:dk2>
      <a:lt2>
        <a:srgbClr val="FFCC00"/>
      </a:lt2>
      <a:accent1>
        <a:srgbClr val="CC0099"/>
      </a:accent1>
      <a:accent2>
        <a:srgbClr val="56002B"/>
      </a:accent2>
      <a:accent3>
        <a:srgbClr val="B8AAAD"/>
      </a:accent3>
      <a:accent4>
        <a:srgbClr val="DADAAE"/>
      </a:accent4>
      <a:accent5>
        <a:srgbClr val="E2AACA"/>
      </a:accent5>
      <a:accent6>
        <a:srgbClr val="4D0026"/>
      </a:accent6>
      <a:hlink>
        <a:srgbClr val="9C004E"/>
      </a:hlink>
      <a:folHlink>
        <a:srgbClr val="FF6600"/>
      </a:folHlink>
    </a:clrScheme>
    <a:fontScheme name="Ribbon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Ribbons 1">
        <a:dk1>
          <a:srgbClr val="220011"/>
        </a:dk1>
        <a:lt1>
          <a:srgbClr val="FFFFCC"/>
        </a:lt1>
        <a:dk2>
          <a:srgbClr val="660033"/>
        </a:dk2>
        <a:lt2>
          <a:srgbClr val="FFCC00"/>
        </a:lt2>
        <a:accent1>
          <a:srgbClr val="CC0099"/>
        </a:accent1>
        <a:accent2>
          <a:srgbClr val="56002B"/>
        </a:accent2>
        <a:accent3>
          <a:srgbClr val="B8AAAD"/>
        </a:accent3>
        <a:accent4>
          <a:srgbClr val="DADAAE"/>
        </a:accent4>
        <a:accent5>
          <a:srgbClr val="E2AACA"/>
        </a:accent5>
        <a:accent6>
          <a:srgbClr val="4D0026"/>
        </a:accent6>
        <a:hlink>
          <a:srgbClr val="9C004E"/>
        </a:hlink>
        <a:folHlink>
          <a:srgbClr val="FF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2">
        <a:dk1>
          <a:srgbClr val="001600"/>
        </a:dk1>
        <a:lt1>
          <a:srgbClr val="669900"/>
        </a:lt1>
        <a:dk2>
          <a:srgbClr val="000000"/>
        </a:dk2>
        <a:lt2>
          <a:srgbClr val="006600"/>
        </a:lt2>
        <a:accent1>
          <a:srgbClr val="336600"/>
        </a:accent1>
        <a:accent2>
          <a:srgbClr val="89BA00"/>
        </a:accent2>
        <a:accent3>
          <a:srgbClr val="B8CAAA"/>
        </a:accent3>
        <a:accent4>
          <a:srgbClr val="001100"/>
        </a:accent4>
        <a:accent5>
          <a:srgbClr val="ADB8AA"/>
        </a:accent5>
        <a:accent6>
          <a:srgbClr val="7CA800"/>
        </a:accent6>
        <a:hlink>
          <a:srgbClr val="FFCC00"/>
        </a:hlink>
        <a:folHlink>
          <a:srgbClr val="FF7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3">
        <a:dk1>
          <a:srgbClr val="000000"/>
        </a:dk1>
        <a:lt1>
          <a:srgbClr val="B2B2B2"/>
        </a:lt1>
        <a:dk2>
          <a:srgbClr val="000000"/>
        </a:dk2>
        <a:lt2>
          <a:srgbClr val="777777"/>
        </a:lt2>
        <a:accent1>
          <a:srgbClr val="CBCBCB"/>
        </a:accent1>
        <a:accent2>
          <a:srgbClr val="969696"/>
        </a:accent2>
        <a:accent3>
          <a:srgbClr val="D5D5D5"/>
        </a:accent3>
        <a:accent4>
          <a:srgbClr val="000000"/>
        </a:accent4>
        <a:accent5>
          <a:srgbClr val="E2E2E2"/>
        </a:accent5>
        <a:accent6>
          <a:srgbClr val="878787"/>
        </a:accent6>
        <a:hlink>
          <a:srgbClr val="333333"/>
        </a:hlink>
        <a:folHlink>
          <a:srgbClr val="77777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bbons 4">
        <a:dk1>
          <a:srgbClr val="000F1E"/>
        </a:dk1>
        <a:lt1>
          <a:srgbClr val="FFFFFF"/>
        </a:lt1>
        <a:dk2>
          <a:srgbClr val="003366"/>
        </a:dk2>
        <a:lt2>
          <a:srgbClr val="33CCCC"/>
        </a:lt2>
        <a:accent1>
          <a:srgbClr val="006699"/>
        </a:accent1>
        <a:accent2>
          <a:srgbClr val="003366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2D5C"/>
        </a:accent6>
        <a:hlink>
          <a:srgbClr val="0099CC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5">
        <a:dk1>
          <a:srgbClr val="002F2E"/>
        </a:dk1>
        <a:lt1>
          <a:srgbClr val="FFFFFF"/>
        </a:lt1>
        <a:dk2>
          <a:srgbClr val="008080"/>
        </a:dk2>
        <a:lt2>
          <a:srgbClr val="66FFCC"/>
        </a:lt2>
        <a:accent1>
          <a:srgbClr val="0099CC"/>
        </a:accent1>
        <a:accent2>
          <a:srgbClr val="005250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4948"/>
        </a:accent6>
        <a:hlink>
          <a:srgbClr val="00CC99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bbons 6">
        <a:dk1>
          <a:srgbClr val="000022"/>
        </a:dk1>
        <a:lt1>
          <a:srgbClr val="FFFFFF"/>
        </a:lt1>
        <a:dk2>
          <a:srgbClr val="000066"/>
        </a:dk2>
        <a:lt2>
          <a:srgbClr val="FFCC00"/>
        </a:lt2>
        <a:accent1>
          <a:srgbClr val="666699"/>
        </a:accent1>
        <a:accent2>
          <a:srgbClr val="000048"/>
        </a:accent2>
        <a:accent3>
          <a:srgbClr val="AAAAB8"/>
        </a:accent3>
        <a:accent4>
          <a:srgbClr val="DADADA"/>
        </a:accent4>
        <a:accent5>
          <a:srgbClr val="B8B8CA"/>
        </a:accent5>
        <a:accent6>
          <a:srgbClr val="000040"/>
        </a:accent6>
        <a:hlink>
          <a:srgbClr val="9999FF"/>
        </a:hlink>
        <a:folHlink>
          <a:srgbClr val="00009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Designs\Ribbons.pot</Template>
  <TotalTime>1470</TotalTime>
  <Words>597</Words>
  <Application>Microsoft Office PowerPoint</Application>
  <PresentationFormat>On-screen Show (4:3)</PresentationFormat>
  <Paragraphs>153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Arial Narrow</vt:lpstr>
      <vt:lpstr>Calibri</vt:lpstr>
      <vt:lpstr>Franklin Gothic Medium</vt:lpstr>
      <vt:lpstr>Impact</vt:lpstr>
      <vt:lpstr>Times New Roman</vt:lpstr>
      <vt:lpstr>Webdings</vt:lpstr>
      <vt:lpstr>Wingdings</vt:lpstr>
      <vt:lpstr>Ribbons</vt:lpstr>
      <vt:lpstr>13 April 2020</vt:lpstr>
      <vt:lpstr>PRESENTASI TUGAS</vt:lpstr>
      <vt:lpstr>TATA CARA PENYUSUNAN</vt:lpstr>
      <vt:lpstr>MEMPERHATIKAN KRITERIA PENETAPAN ISI DARI VISI PEMBANGUNAN</vt:lpstr>
      <vt:lpstr>MEMPERHATIKAN</vt:lpstr>
      <vt:lpstr>STRUKTUR DAN SISTEMATIKA DOKUMEN RTBL</vt:lpstr>
      <vt:lpstr>PENYUSUNAN RENCANA UMUM</vt:lpstr>
      <vt:lpstr>PROSES PEREMAJAAN</vt:lpstr>
      <vt:lpstr>SKEMA PROSES</vt:lpstr>
      <vt:lpstr>DOKUMEN PEREMAJAAN KOTA</vt:lpstr>
      <vt:lpstr>MATERI UNTUK MINGGU DEPAN</vt:lpstr>
      <vt:lpstr>PRINSIP-PRINSIP PENATAAN</vt:lpstr>
      <vt:lpstr>PowerPoint Presentation</vt:lpstr>
    </vt:vector>
  </TitlesOfParts>
  <Company>JATINGALEH I/51 0822406623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RASIONALITAS DALAM PERENCANAAN</dc:title>
  <dc:creator>SOEDWIWAHJONO</dc:creator>
  <cp:lastModifiedBy>Soedwiwahjono</cp:lastModifiedBy>
  <cp:revision>148</cp:revision>
  <dcterms:created xsi:type="dcterms:W3CDTF">2007-02-27T10:35:51Z</dcterms:created>
  <dcterms:modified xsi:type="dcterms:W3CDTF">2020-04-14T04:48:32Z</dcterms:modified>
</cp:coreProperties>
</file>