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  <p:sldMasterId id="2147483708" r:id="rId3"/>
  </p:sldMasterIdLst>
  <p:notesMasterIdLst>
    <p:notesMasterId r:id="rId15"/>
  </p:notesMasterIdLst>
  <p:sldIdLst>
    <p:sldId id="256" r:id="rId4"/>
    <p:sldId id="266" r:id="rId5"/>
    <p:sldId id="267" r:id="rId6"/>
    <p:sldId id="268" r:id="rId7"/>
    <p:sldId id="269" r:id="rId8"/>
    <p:sldId id="264" r:id="rId9"/>
    <p:sldId id="265" r:id="rId10"/>
    <p:sldId id="257" r:id="rId11"/>
    <p:sldId id="258" r:id="rId12"/>
    <p:sldId id="259" r:id="rId13"/>
    <p:sldId id="260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>
      <p:cViewPr varScale="1">
        <p:scale>
          <a:sx n="74" d="100"/>
          <a:sy n="74" d="100"/>
        </p:scale>
        <p:origin x="126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79D07FB-1D1B-402E-A9CB-150EA382392D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d-ID"/>
        </a:p>
      </dgm:t>
    </dgm:pt>
    <dgm:pt modelId="{181DB39D-B152-43CB-8C74-B99F0444F16B}">
      <dgm:prSet phldrT="[Text]"/>
      <dgm:spPr/>
      <dgm:t>
        <a:bodyPr/>
        <a:lstStyle/>
        <a:p>
          <a:r>
            <a:rPr lang="id-ID" dirty="0">
              <a:solidFill>
                <a:schemeClr val="tx1"/>
              </a:solidFill>
            </a:rPr>
            <a:t>Dasar-dasar</a:t>
          </a:r>
          <a:r>
            <a:rPr lang="id-ID" dirty="0" smtClean="0">
              <a:solidFill>
                <a:schemeClr val="tx1"/>
              </a:solidFill>
            </a:rPr>
            <a:t> </a:t>
          </a:r>
          <a:r>
            <a:rPr lang="id-ID" dirty="0">
              <a:solidFill>
                <a:schemeClr val="tx1"/>
              </a:solidFill>
            </a:rPr>
            <a:t>Hukum Ekonomi Islam</a:t>
          </a:r>
        </a:p>
      </dgm:t>
    </dgm:pt>
    <dgm:pt modelId="{BCA746DC-3F07-4318-8456-205F9CEEDFDC}" type="parTrans" cxnId="{5A4897B5-BFFE-4866-9A6A-A9F245B47085}">
      <dgm:prSet/>
      <dgm:spPr/>
      <dgm:t>
        <a:bodyPr/>
        <a:lstStyle/>
        <a:p>
          <a:endParaRPr lang="id-ID"/>
        </a:p>
      </dgm:t>
    </dgm:pt>
    <dgm:pt modelId="{F878F3E1-98F8-42C6-9C96-2836120B4606}" type="sibTrans" cxnId="{5A4897B5-BFFE-4866-9A6A-A9F245B47085}">
      <dgm:prSet/>
      <dgm:spPr/>
      <dgm:t>
        <a:bodyPr/>
        <a:lstStyle/>
        <a:p>
          <a:endParaRPr lang="id-ID"/>
        </a:p>
      </dgm:t>
    </dgm:pt>
    <dgm:pt modelId="{98258BE2-5D47-426F-B65F-CFB7A21B7B75}">
      <dgm:prSet phldrT="[Text]"/>
      <dgm:spPr/>
      <dgm:t>
        <a:bodyPr/>
        <a:lstStyle/>
        <a:p>
          <a:r>
            <a:rPr lang="id-ID" dirty="0">
              <a:solidFill>
                <a:schemeClr val="tx1"/>
              </a:solidFill>
            </a:rPr>
            <a:t>Sistem Ekonomi Islam</a:t>
          </a:r>
        </a:p>
      </dgm:t>
    </dgm:pt>
    <dgm:pt modelId="{643D33E3-FA42-4812-B38A-5DC016C538E4}" type="parTrans" cxnId="{B90DA928-D743-4A55-A082-03FCB80C0620}">
      <dgm:prSet/>
      <dgm:spPr/>
      <dgm:t>
        <a:bodyPr/>
        <a:lstStyle/>
        <a:p>
          <a:endParaRPr lang="id-ID"/>
        </a:p>
      </dgm:t>
    </dgm:pt>
    <dgm:pt modelId="{0CCF1B58-F555-4B24-8D13-EAE246649424}" type="sibTrans" cxnId="{B90DA928-D743-4A55-A082-03FCB80C0620}">
      <dgm:prSet/>
      <dgm:spPr/>
      <dgm:t>
        <a:bodyPr/>
        <a:lstStyle/>
        <a:p>
          <a:endParaRPr lang="id-ID"/>
        </a:p>
      </dgm:t>
    </dgm:pt>
    <dgm:pt modelId="{55239EB8-F1B9-4EED-9418-0704AC597801}">
      <dgm:prSet phldrT="[Text]"/>
      <dgm:spPr/>
      <dgm:t>
        <a:bodyPr/>
        <a:lstStyle/>
        <a:p>
          <a:r>
            <a:rPr lang="id-ID" dirty="0">
              <a:solidFill>
                <a:schemeClr val="tx1"/>
              </a:solidFill>
            </a:rPr>
            <a:t>Prinsip Muamalah dalam Islam</a:t>
          </a:r>
        </a:p>
      </dgm:t>
    </dgm:pt>
    <dgm:pt modelId="{E83EFA1E-8A22-4CFF-9D6F-E01208409216}" type="parTrans" cxnId="{7B12A8F1-16B1-4964-BB63-F12624DCD4B3}">
      <dgm:prSet/>
      <dgm:spPr/>
      <dgm:t>
        <a:bodyPr/>
        <a:lstStyle/>
        <a:p>
          <a:endParaRPr lang="id-ID"/>
        </a:p>
      </dgm:t>
    </dgm:pt>
    <dgm:pt modelId="{A30B1757-1FC7-4B5F-B9EE-364BCA4CC063}" type="sibTrans" cxnId="{7B12A8F1-16B1-4964-BB63-F12624DCD4B3}">
      <dgm:prSet/>
      <dgm:spPr/>
      <dgm:t>
        <a:bodyPr/>
        <a:lstStyle/>
        <a:p>
          <a:endParaRPr lang="id-ID"/>
        </a:p>
      </dgm:t>
    </dgm:pt>
    <dgm:pt modelId="{1499C0D6-4355-494A-A6AA-CB3E2B58533C}">
      <dgm:prSet phldrT="[Text]"/>
      <dgm:spPr/>
      <dgm:t>
        <a:bodyPr/>
        <a:lstStyle/>
        <a:p>
          <a:r>
            <a:rPr lang="id-ID" dirty="0">
              <a:solidFill>
                <a:schemeClr val="tx1"/>
              </a:solidFill>
            </a:rPr>
            <a:t>Dasar-dasar Aqad </a:t>
          </a:r>
        </a:p>
        <a:p>
          <a:r>
            <a:rPr lang="id-ID" dirty="0">
              <a:solidFill>
                <a:schemeClr val="tx1"/>
              </a:solidFill>
            </a:rPr>
            <a:t>(Falsafah Aqad)</a:t>
          </a:r>
        </a:p>
      </dgm:t>
    </dgm:pt>
    <dgm:pt modelId="{CDE40A16-42A4-4330-A78F-2652480FF8FE}" type="parTrans" cxnId="{90E5EAFC-73B9-4C85-A428-47AEC1429E66}">
      <dgm:prSet/>
      <dgm:spPr/>
      <dgm:t>
        <a:bodyPr/>
        <a:lstStyle/>
        <a:p>
          <a:endParaRPr lang="id-ID"/>
        </a:p>
      </dgm:t>
    </dgm:pt>
    <dgm:pt modelId="{2EA2A041-028A-4E05-AF2C-9F1E1F85EB7F}" type="sibTrans" cxnId="{90E5EAFC-73B9-4C85-A428-47AEC1429E66}">
      <dgm:prSet/>
      <dgm:spPr/>
      <dgm:t>
        <a:bodyPr/>
        <a:lstStyle/>
        <a:p>
          <a:endParaRPr lang="id-ID"/>
        </a:p>
      </dgm:t>
    </dgm:pt>
    <dgm:pt modelId="{FB417079-23C6-4250-97EA-7B4AAB224ADB}">
      <dgm:prSet phldrT="[Text]"/>
      <dgm:spPr/>
      <dgm:t>
        <a:bodyPr/>
        <a:lstStyle/>
        <a:p>
          <a:r>
            <a:rPr lang="id-ID" dirty="0">
              <a:solidFill>
                <a:schemeClr val="tx1"/>
              </a:solidFill>
            </a:rPr>
            <a:t>Bentuk-bentuk </a:t>
          </a:r>
          <a:r>
            <a:rPr lang="en-US" dirty="0" err="1" smtClean="0">
              <a:solidFill>
                <a:schemeClr val="tx1"/>
              </a:solidFill>
            </a:rPr>
            <a:t>Aqad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dirty="0" err="1" smtClean="0">
              <a:solidFill>
                <a:schemeClr val="tx1"/>
              </a:solidFill>
            </a:rPr>
            <a:t>Bisnis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id-ID" dirty="0" smtClean="0">
              <a:solidFill>
                <a:schemeClr val="tx1"/>
              </a:solidFill>
            </a:rPr>
            <a:t>Muamalah </a:t>
          </a:r>
          <a:r>
            <a:rPr lang="id-ID" dirty="0">
              <a:solidFill>
                <a:schemeClr val="tx1"/>
              </a:solidFill>
            </a:rPr>
            <a:t>dalam Islam</a:t>
          </a:r>
        </a:p>
      </dgm:t>
    </dgm:pt>
    <dgm:pt modelId="{AB8438F7-38DA-4CC0-9721-E19D87983A55}" type="parTrans" cxnId="{08A0F256-BCFE-4205-BF27-E447BCA158DE}">
      <dgm:prSet/>
      <dgm:spPr/>
      <dgm:t>
        <a:bodyPr/>
        <a:lstStyle/>
        <a:p>
          <a:endParaRPr lang="id-ID"/>
        </a:p>
      </dgm:t>
    </dgm:pt>
    <dgm:pt modelId="{8E8A1CF6-55A6-4580-AE12-848CB62140E4}" type="sibTrans" cxnId="{08A0F256-BCFE-4205-BF27-E447BCA158DE}">
      <dgm:prSet/>
      <dgm:spPr/>
      <dgm:t>
        <a:bodyPr/>
        <a:lstStyle/>
        <a:p>
          <a:endParaRPr lang="id-ID"/>
        </a:p>
      </dgm:t>
    </dgm:pt>
    <dgm:pt modelId="{7CC62C45-0E24-4C6A-A6B7-3C8329FD2A81}">
      <dgm:prSet phldrT="[Text]"/>
      <dgm:spPr/>
      <dgm:t>
        <a:bodyPr/>
        <a:lstStyle/>
        <a:p>
          <a:r>
            <a:rPr lang="en-US" dirty="0" err="1" smtClean="0">
              <a:solidFill>
                <a:schemeClr val="tx1"/>
              </a:solidFill>
            </a:rPr>
            <a:t>Penyelesaian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dirty="0" err="1" smtClean="0">
              <a:solidFill>
                <a:schemeClr val="tx1"/>
              </a:solidFill>
            </a:rPr>
            <a:t>sengketa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dirty="0" err="1" smtClean="0">
              <a:solidFill>
                <a:schemeClr val="tx1"/>
              </a:solidFill>
            </a:rPr>
            <a:t>ekonomi</a:t>
          </a:r>
          <a:r>
            <a:rPr lang="en-US" dirty="0" smtClean="0">
              <a:solidFill>
                <a:schemeClr val="tx1"/>
              </a:solidFill>
            </a:rPr>
            <a:t> Islam</a:t>
          </a:r>
          <a:endParaRPr lang="id-ID" dirty="0">
            <a:solidFill>
              <a:schemeClr val="tx1"/>
            </a:solidFill>
          </a:endParaRPr>
        </a:p>
      </dgm:t>
    </dgm:pt>
    <dgm:pt modelId="{C6860C6D-62A4-495F-941C-6B8057B1DF18}" type="parTrans" cxnId="{4AE4608D-F6AB-426F-B287-0D37E166687C}">
      <dgm:prSet/>
      <dgm:spPr/>
      <dgm:t>
        <a:bodyPr/>
        <a:lstStyle/>
        <a:p>
          <a:endParaRPr lang="en-US"/>
        </a:p>
      </dgm:t>
    </dgm:pt>
    <dgm:pt modelId="{FE282F05-273D-41A6-B331-A5735992D5DA}" type="sibTrans" cxnId="{4AE4608D-F6AB-426F-B287-0D37E166687C}">
      <dgm:prSet/>
      <dgm:spPr/>
      <dgm:t>
        <a:bodyPr/>
        <a:lstStyle/>
        <a:p>
          <a:endParaRPr lang="en-US"/>
        </a:p>
      </dgm:t>
    </dgm:pt>
    <dgm:pt modelId="{A8E4490B-0122-4D15-B910-76D380BA32BA}" type="pres">
      <dgm:prSet presAssocID="{F79D07FB-1D1B-402E-A9CB-150EA382392D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0DA1872-BF5A-4825-B19D-12820F70F344}" type="pres">
      <dgm:prSet presAssocID="{181DB39D-B152-43CB-8C74-B99F0444F16B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DF1E664-5BC4-4371-A0A3-586EFADE29F8}" type="pres">
      <dgm:prSet presAssocID="{F878F3E1-98F8-42C6-9C96-2836120B4606}" presName="sibTrans" presStyleCnt="0"/>
      <dgm:spPr/>
    </dgm:pt>
    <dgm:pt modelId="{C357D18D-3074-4742-959A-8DA95484B3B8}" type="pres">
      <dgm:prSet presAssocID="{98258BE2-5D47-426F-B65F-CFB7A21B7B75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8B79735-5894-43CA-A45C-059714456339}" type="pres">
      <dgm:prSet presAssocID="{0CCF1B58-F555-4B24-8D13-EAE246649424}" presName="sibTrans" presStyleCnt="0"/>
      <dgm:spPr/>
    </dgm:pt>
    <dgm:pt modelId="{00DAA6B4-DD97-4597-8C0E-09C8EBB0EC42}" type="pres">
      <dgm:prSet presAssocID="{55239EB8-F1B9-4EED-9418-0704AC597801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EDC98FC-73B1-4EC6-826D-BB050B482937}" type="pres">
      <dgm:prSet presAssocID="{A30B1757-1FC7-4B5F-B9EE-364BCA4CC063}" presName="sibTrans" presStyleCnt="0"/>
      <dgm:spPr/>
    </dgm:pt>
    <dgm:pt modelId="{476DBFAA-A7DF-4FFD-AC2C-2D9A597CAD7F}" type="pres">
      <dgm:prSet presAssocID="{1499C0D6-4355-494A-A6AA-CB3E2B58533C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077F27D-DE64-4D9A-BC62-69BEA2E65A93}" type="pres">
      <dgm:prSet presAssocID="{2EA2A041-028A-4E05-AF2C-9F1E1F85EB7F}" presName="sibTrans" presStyleCnt="0"/>
      <dgm:spPr/>
    </dgm:pt>
    <dgm:pt modelId="{7937392E-FAD9-4AD7-A74B-05DB593EFC4E}" type="pres">
      <dgm:prSet presAssocID="{FB417079-23C6-4250-97EA-7B4AAB224ADB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A36AFF2-F730-4E0E-9082-24AD1951B0E0}" type="pres">
      <dgm:prSet presAssocID="{8E8A1CF6-55A6-4580-AE12-848CB62140E4}" presName="sibTrans" presStyleCnt="0"/>
      <dgm:spPr/>
    </dgm:pt>
    <dgm:pt modelId="{A9A58050-1ADF-4F40-872B-17E5D3D5964F}" type="pres">
      <dgm:prSet presAssocID="{7CC62C45-0E24-4C6A-A6B7-3C8329FD2A81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1E567C2-AAD5-4EEA-8F26-1A6DA087A072}" type="presOf" srcId="{7CC62C45-0E24-4C6A-A6B7-3C8329FD2A81}" destId="{A9A58050-1ADF-4F40-872B-17E5D3D5964F}" srcOrd="0" destOrd="0" presId="urn:microsoft.com/office/officeart/2005/8/layout/default"/>
    <dgm:cxn modelId="{5A4897B5-BFFE-4866-9A6A-A9F245B47085}" srcId="{F79D07FB-1D1B-402E-A9CB-150EA382392D}" destId="{181DB39D-B152-43CB-8C74-B99F0444F16B}" srcOrd="0" destOrd="0" parTransId="{BCA746DC-3F07-4318-8456-205F9CEEDFDC}" sibTransId="{F878F3E1-98F8-42C6-9C96-2836120B4606}"/>
    <dgm:cxn modelId="{08A0F256-BCFE-4205-BF27-E447BCA158DE}" srcId="{F79D07FB-1D1B-402E-A9CB-150EA382392D}" destId="{FB417079-23C6-4250-97EA-7B4AAB224ADB}" srcOrd="4" destOrd="0" parTransId="{AB8438F7-38DA-4CC0-9721-E19D87983A55}" sibTransId="{8E8A1CF6-55A6-4580-AE12-848CB62140E4}"/>
    <dgm:cxn modelId="{8B9D9A46-22CA-47C7-9553-D875915376CD}" type="presOf" srcId="{1499C0D6-4355-494A-A6AA-CB3E2B58533C}" destId="{476DBFAA-A7DF-4FFD-AC2C-2D9A597CAD7F}" srcOrd="0" destOrd="0" presId="urn:microsoft.com/office/officeart/2005/8/layout/default"/>
    <dgm:cxn modelId="{ADBC8531-D758-4B9C-9F1C-847128BB4A46}" type="presOf" srcId="{55239EB8-F1B9-4EED-9418-0704AC597801}" destId="{00DAA6B4-DD97-4597-8C0E-09C8EBB0EC42}" srcOrd="0" destOrd="0" presId="urn:microsoft.com/office/officeart/2005/8/layout/default"/>
    <dgm:cxn modelId="{4AE4608D-F6AB-426F-B287-0D37E166687C}" srcId="{F79D07FB-1D1B-402E-A9CB-150EA382392D}" destId="{7CC62C45-0E24-4C6A-A6B7-3C8329FD2A81}" srcOrd="5" destOrd="0" parTransId="{C6860C6D-62A4-495F-941C-6B8057B1DF18}" sibTransId="{FE282F05-273D-41A6-B331-A5735992D5DA}"/>
    <dgm:cxn modelId="{28590093-3834-4A78-8752-B3AE2954DFB1}" type="presOf" srcId="{181DB39D-B152-43CB-8C74-B99F0444F16B}" destId="{80DA1872-BF5A-4825-B19D-12820F70F344}" srcOrd="0" destOrd="0" presId="urn:microsoft.com/office/officeart/2005/8/layout/default"/>
    <dgm:cxn modelId="{90E5EAFC-73B9-4C85-A428-47AEC1429E66}" srcId="{F79D07FB-1D1B-402E-A9CB-150EA382392D}" destId="{1499C0D6-4355-494A-A6AA-CB3E2B58533C}" srcOrd="3" destOrd="0" parTransId="{CDE40A16-42A4-4330-A78F-2652480FF8FE}" sibTransId="{2EA2A041-028A-4E05-AF2C-9F1E1F85EB7F}"/>
    <dgm:cxn modelId="{8A37CA3F-59A9-417D-8D79-C6BC009FCDD9}" type="presOf" srcId="{F79D07FB-1D1B-402E-A9CB-150EA382392D}" destId="{A8E4490B-0122-4D15-B910-76D380BA32BA}" srcOrd="0" destOrd="0" presId="urn:microsoft.com/office/officeart/2005/8/layout/default"/>
    <dgm:cxn modelId="{BB3539AE-3BBA-4BCC-B8D4-8CCCD9DD66F4}" type="presOf" srcId="{FB417079-23C6-4250-97EA-7B4AAB224ADB}" destId="{7937392E-FAD9-4AD7-A74B-05DB593EFC4E}" srcOrd="0" destOrd="0" presId="urn:microsoft.com/office/officeart/2005/8/layout/default"/>
    <dgm:cxn modelId="{7B12A8F1-16B1-4964-BB63-F12624DCD4B3}" srcId="{F79D07FB-1D1B-402E-A9CB-150EA382392D}" destId="{55239EB8-F1B9-4EED-9418-0704AC597801}" srcOrd="2" destOrd="0" parTransId="{E83EFA1E-8A22-4CFF-9D6F-E01208409216}" sibTransId="{A30B1757-1FC7-4B5F-B9EE-364BCA4CC063}"/>
    <dgm:cxn modelId="{7AF3CD61-0C7D-46C6-864D-3C741DF34683}" type="presOf" srcId="{98258BE2-5D47-426F-B65F-CFB7A21B7B75}" destId="{C357D18D-3074-4742-959A-8DA95484B3B8}" srcOrd="0" destOrd="0" presId="urn:microsoft.com/office/officeart/2005/8/layout/default"/>
    <dgm:cxn modelId="{B90DA928-D743-4A55-A082-03FCB80C0620}" srcId="{F79D07FB-1D1B-402E-A9CB-150EA382392D}" destId="{98258BE2-5D47-426F-B65F-CFB7A21B7B75}" srcOrd="1" destOrd="0" parTransId="{643D33E3-FA42-4812-B38A-5DC016C538E4}" sibTransId="{0CCF1B58-F555-4B24-8D13-EAE246649424}"/>
    <dgm:cxn modelId="{1FD677DB-AE29-4111-82D3-3EEFAFB74002}" type="presParOf" srcId="{A8E4490B-0122-4D15-B910-76D380BA32BA}" destId="{80DA1872-BF5A-4825-B19D-12820F70F344}" srcOrd="0" destOrd="0" presId="urn:microsoft.com/office/officeart/2005/8/layout/default"/>
    <dgm:cxn modelId="{6EC586C1-D9CA-4925-90BD-ACF09578D351}" type="presParOf" srcId="{A8E4490B-0122-4D15-B910-76D380BA32BA}" destId="{2DF1E664-5BC4-4371-A0A3-586EFADE29F8}" srcOrd="1" destOrd="0" presId="urn:microsoft.com/office/officeart/2005/8/layout/default"/>
    <dgm:cxn modelId="{3989B99C-5304-48BE-AA22-E53882F0255F}" type="presParOf" srcId="{A8E4490B-0122-4D15-B910-76D380BA32BA}" destId="{C357D18D-3074-4742-959A-8DA95484B3B8}" srcOrd="2" destOrd="0" presId="urn:microsoft.com/office/officeart/2005/8/layout/default"/>
    <dgm:cxn modelId="{3BADD3DA-F9F9-487B-8A2F-5B3DACF665DE}" type="presParOf" srcId="{A8E4490B-0122-4D15-B910-76D380BA32BA}" destId="{78B79735-5894-43CA-A45C-059714456339}" srcOrd="3" destOrd="0" presId="urn:microsoft.com/office/officeart/2005/8/layout/default"/>
    <dgm:cxn modelId="{FAD20980-603C-4328-9C8F-EFE48D39E9F8}" type="presParOf" srcId="{A8E4490B-0122-4D15-B910-76D380BA32BA}" destId="{00DAA6B4-DD97-4597-8C0E-09C8EBB0EC42}" srcOrd="4" destOrd="0" presId="urn:microsoft.com/office/officeart/2005/8/layout/default"/>
    <dgm:cxn modelId="{7D77264D-C071-4546-8B53-E40337EBBC0C}" type="presParOf" srcId="{A8E4490B-0122-4D15-B910-76D380BA32BA}" destId="{FEDC98FC-73B1-4EC6-826D-BB050B482937}" srcOrd="5" destOrd="0" presId="urn:microsoft.com/office/officeart/2005/8/layout/default"/>
    <dgm:cxn modelId="{87325C51-7CB5-44F2-96B9-7EED1D07A3AA}" type="presParOf" srcId="{A8E4490B-0122-4D15-B910-76D380BA32BA}" destId="{476DBFAA-A7DF-4FFD-AC2C-2D9A597CAD7F}" srcOrd="6" destOrd="0" presId="urn:microsoft.com/office/officeart/2005/8/layout/default"/>
    <dgm:cxn modelId="{D2DC0A9B-6072-44B2-870C-0DB6BFADF9D0}" type="presParOf" srcId="{A8E4490B-0122-4D15-B910-76D380BA32BA}" destId="{1077F27D-DE64-4D9A-BC62-69BEA2E65A93}" srcOrd="7" destOrd="0" presId="urn:microsoft.com/office/officeart/2005/8/layout/default"/>
    <dgm:cxn modelId="{4943337B-CCB0-4141-AFDF-10444A701465}" type="presParOf" srcId="{A8E4490B-0122-4D15-B910-76D380BA32BA}" destId="{7937392E-FAD9-4AD7-A74B-05DB593EFC4E}" srcOrd="8" destOrd="0" presId="urn:microsoft.com/office/officeart/2005/8/layout/default"/>
    <dgm:cxn modelId="{2C846ACD-673C-4123-B2A0-8804653C3A6D}" type="presParOf" srcId="{A8E4490B-0122-4D15-B910-76D380BA32BA}" destId="{1A36AFF2-F730-4E0E-9082-24AD1951B0E0}" srcOrd="9" destOrd="0" presId="urn:microsoft.com/office/officeart/2005/8/layout/default"/>
    <dgm:cxn modelId="{CBEDE4A2-CDC6-4D62-955E-39963834130C}" type="presParOf" srcId="{A8E4490B-0122-4D15-B910-76D380BA32BA}" destId="{A9A58050-1ADF-4F40-872B-17E5D3D5964F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0DA1872-BF5A-4825-B19D-12820F70F344}">
      <dsp:nvSpPr>
        <dsp:cNvPr id="0" name=""/>
        <dsp:cNvSpPr/>
      </dsp:nvSpPr>
      <dsp:spPr>
        <a:xfrm>
          <a:off x="0" y="613593"/>
          <a:ext cx="2537519" cy="152251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300" kern="1200" dirty="0">
              <a:solidFill>
                <a:schemeClr val="tx1"/>
              </a:solidFill>
            </a:rPr>
            <a:t>Dasar-dasar</a:t>
          </a:r>
          <a:r>
            <a:rPr lang="id-ID" sz="2300" kern="1200" dirty="0" smtClean="0">
              <a:solidFill>
                <a:schemeClr val="tx1"/>
              </a:solidFill>
            </a:rPr>
            <a:t> </a:t>
          </a:r>
          <a:r>
            <a:rPr lang="id-ID" sz="2300" kern="1200" dirty="0">
              <a:solidFill>
                <a:schemeClr val="tx1"/>
              </a:solidFill>
            </a:rPr>
            <a:t>Hukum Ekonomi Islam</a:t>
          </a:r>
        </a:p>
      </dsp:txBody>
      <dsp:txXfrm>
        <a:off x="0" y="613593"/>
        <a:ext cx="2537519" cy="1522511"/>
      </dsp:txXfrm>
    </dsp:sp>
    <dsp:sp modelId="{C357D18D-3074-4742-959A-8DA95484B3B8}">
      <dsp:nvSpPr>
        <dsp:cNvPr id="0" name=""/>
        <dsp:cNvSpPr/>
      </dsp:nvSpPr>
      <dsp:spPr>
        <a:xfrm>
          <a:off x="2791271" y="613593"/>
          <a:ext cx="2537519" cy="152251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300" kern="1200" dirty="0">
              <a:solidFill>
                <a:schemeClr val="tx1"/>
              </a:solidFill>
            </a:rPr>
            <a:t>Sistem Ekonomi Islam</a:t>
          </a:r>
        </a:p>
      </dsp:txBody>
      <dsp:txXfrm>
        <a:off x="2791271" y="613593"/>
        <a:ext cx="2537519" cy="1522511"/>
      </dsp:txXfrm>
    </dsp:sp>
    <dsp:sp modelId="{00DAA6B4-DD97-4597-8C0E-09C8EBB0EC42}">
      <dsp:nvSpPr>
        <dsp:cNvPr id="0" name=""/>
        <dsp:cNvSpPr/>
      </dsp:nvSpPr>
      <dsp:spPr>
        <a:xfrm>
          <a:off x="5582542" y="613593"/>
          <a:ext cx="2537519" cy="152251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300" kern="1200" dirty="0">
              <a:solidFill>
                <a:schemeClr val="tx1"/>
              </a:solidFill>
            </a:rPr>
            <a:t>Prinsip Muamalah dalam Islam</a:t>
          </a:r>
        </a:p>
      </dsp:txBody>
      <dsp:txXfrm>
        <a:off x="5582542" y="613593"/>
        <a:ext cx="2537519" cy="1522511"/>
      </dsp:txXfrm>
    </dsp:sp>
    <dsp:sp modelId="{476DBFAA-A7DF-4FFD-AC2C-2D9A597CAD7F}">
      <dsp:nvSpPr>
        <dsp:cNvPr id="0" name=""/>
        <dsp:cNvSpPr/>
      </dsp:nvSpPr>
      <dsp:spPr>
        <a:xfrm>
          <a:off x="0" y="2389857"/>
          <a:ext cx="2537519" cy="152251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300" kern="1200" dirty="0">
              <a:solidFill>
                <a:schemeClr val="tx1"/>
              </a:solidFill>
            </a:rPr>
            <a:t>Dasar-dasar Aqad </a:t>
          </a:r>
        </a:p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300" kern="1200" dirty="0">
              <a:solidFill>
                <a:schemeClr val="tx1"/>
              </a:solidFill>
            </a:rPr>
            <a:t>(Falsafah Aqad)</a:t>
          </a:r>
        </a:p>
      </dsp:txBody>
      <dsp:txXfrm>
        <a:off x="0" y="2389857"/>
        <a:ext cx="2537519" cy="1522511"/>
      </dsp:txXfrm>
    </dsp:sp>
    <dsp:sp modelId="{7937392E-FAD9-4AD7-A74B-05DB593EFC4E}">
      <dsp:nvSpPr>
        <dsp:cNvPr id="0" name=""/>
        <dsp:cNvSpPr/>
      </dsp:nvSpPr>
      <dsp:spPr>
        <a:xfrm>
          <a:off x="2791271" y="2389857"/>
          <a:ext cx="2537519" cy="152251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300" kern="1200" dirty="0">
              <a:solidFill>
                <a:schemeClr val="tx1"/>
              </a:solidFill>
            </a:rPr>
            <a:t>Bentuk-bentuk </a:t>
          </a:r>
          <a:r>
            <a:rPr lang="en-US" sz="2300" kern="1200" dirty="0" err="1" smtClean="0">
              <a:solidFill>
                <a:schemeClr val="tx1"/>
              </a:solidFill>
            </a:rPr>
            <a:t>Aqad</a:t>
          </a:r>
          <a:r>
            <a:rPr lang="en-US" sz="2300" kern="1200" dirty="0" smtClean="0">
              <a:solidFill>
                <a:schemeClr val="tx1"/>
              </a:solidFill>
            </a:rPr>
            <a:t> </a:t>
          </a:r>
          <a:r>
            <a:rPr lang="en-US" sz="2300" kern="1200" dirty="0" err="1" smtClean="0">
              <a:solidFill>
                <a:schemeClr val="tx1"/>
              </a:solidFill>
            </a:rPr>
            <a:t>Bisnis</a:t>
          </a:r>
          <a:r>
            <a:rPr lang="en-US" sz="2300" kern="1200" dirty="0" smtClean="0">
              <a:solidFill>
                <a:schemeClr val="tx1"/>
              </a:solidFill>
            </a:rPr>
            <a:t> </a:t>
          </a:r>
          <a:r>
            <a:rPr lang="id-ID" sz="2300" kern="1200" dirty="0" smtClean="0">
              <a:solidFill>
                <a:schemeClr val="tx1"/>
              </a:solidFill>
            </a:rPr>
            <a:t>Muamalah </a:t>
          </a:r>
          <a:r>
            <a:rPr lang="id-ID" sz="2300" kern="1200" dirty="0">
              <a:solidFill>
                <a:schemeClr val="tx1"/>
              </a:solidFill>
            </a:rPr>
            <a:t>dalam Islam</a:t>
          </a:r>
        </a:p>
      </dsp:txBody>
      <dsp:txXfrm>
        <a:off x="2791271" y="2389857"/>
        <a:ext cx="2537519" cy="1522511"/>
      </dsp:txXfrm>
    </dsp:sp>
    <dsp:sp modelId="{A9A58050-1ADF-4F40-872B-17E5D3D5964F}">
      <dsp:nvSpPr>
        <dsp:cNvPr id="0" name=""/>
        <dsp:cNvSpPr/>
      </dsp:nvSpPr>
      <dsp:spPr>
        <a:xfrm>
          <a:off x="5582542" y="2389857"/>
          <a:ext cx="2537519" cy="152251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err="1" smtClean="0">
              <a:solidFill>
                <a:schemeClr val="tx1"/>
              </a:solidFill>
            </a:rPr>
            <a:t>Penyelesaian</a:t>
          </a:r>
          <a:r>
            <a:rPr lang="en-US" sz="2300" kern="1200" dirty="0" smtClean="0">
              <a:solidFill>
                <a:schemeClr val="tx1"/>
              </a:solidFill>
            </a:rPr>
            <a:t> </a:t>
          </a:r>
          <a:r>
            <a:rPr lang="en-US" sz="2300" kern="1200" dirty="0" err="1" smtClean="0">
              <a:solidFill>
                <a:schemeClr val="tx1"/>
              </a:solidFill>
            </a:rPr>
            <a:t>sengketa</a:t>
          </a:r>
          <a:r>
            <a:rPr lang="en-US" sz="2300" kern="1200" dirty="0" smtClean="0">
              <a:solidFill>
                <a:schemeClr val="tx1"/>
              </a:solidFill>
            </a:rPr>
            <a:t> </a:t>
          </a:r>
          <a:r>
            <a:rPr lang="en-US" sz="2300" kern="1200" dirty="0" err="1" smtClean="0">
              <a:solidFill>
                <a:schemeClr val="tx1"/>
              </a:solidFill>
            </a:rPr>
            <a:t>ekonomi</a:t>
          </a:r>
          <a:r>
            <a:rPr lang="en-US" sz="2300" kern="1200" dirty="0" smtClean="0">
              <a:solidFill>
                <a:schemeClr val="tx1"/>
              </a:solidFill>
            </a:rPr>
            <a:t> Islam</a:t>
          </a:r>
          <a:endParaRPr lang="id-ID" sz="2300" kern="1200" dirty="0">
            <a:solidFill>
              <a:schemeClr val="tx1"/>
            </a:solidFill>
          </a:endParaRPr>
        </a:p>
      </dsp:txBody>
      <dsp:txXfrm>
        <a:off x="5582542" y="2389857"/>
        <a:ext cx="2537519" cy="152251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8FAB2C8-1A7E-4483-9D28-D05D4D1C8C1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35836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FAB2C8-1A7E-4483-9D28-D05D4D1C8C13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2018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FAB2C8-1A7E-4483-9D28-D05D4D1C8C13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963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4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4" Type="http://schemas.openxmlformats.org/officeDocument/2006/relationships/image" Target="../media/image2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2701925" y="2130425"/>
            <a:ext cx="4800600" cy="1470025"/>
          </a:xfrm>
        </p:spPr>
        <p:txBody>
          <a:bodyPr/>
          <a:lstStyle>
            <a:lvl1pPr>
              <a:buClr>
                <a:srgbClr val="FFFFFF"/>
              </a:buCl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2701925" y="3886200"/>
            <a:ext cx="4114800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8372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buClrTx/>
              <a:defRPr/>
            </a:lvl1pPr>
          </a:lstStyle>
          <a:p>
            <a:endParaRPr lang="en-US"/>
          </a:p>
        </p:txBody>
      </p:sp>
      <p:sp>
        <p:nvSpPr>
          <p:cNvPr id="58373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buClrTx/>
              <a:defRPr/>
            </a:lvl1pPr>
          </a:lstStyle>
          <a:p>
            <a:endParaRPr lang="en-US"/>
          </a:p>
        </p:txBody>
      </p:sp>
      <p:sp>
        <p:nvSpPr>
          <p:cNvPr id="58374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buClrTx/>
              <a:defRPr/>
            </a:lvl1pPr>
          </a:lstStyle>
          <a:p>
            <a:fld id="{874014A3-E4E2-402D-95B2-A35CD10594A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956066-8B22-4245-B895-91A3A9254C2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39025" y="274638"/>
            <a:ext cx="158115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93988" y="274638"/>
            <a:ext cx="4592637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621BE2-DF7C-4447-9B22-DE6FF2CA31C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455613" y="2130425"/>
            <a:ext cx="7313612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5540" name="Rectangle 4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455613" y="3886200"/>
            <a:ext cx="7313612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5541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buClrTx/>
              <a:defRPr/>
            </a:lvl1pPr>
          </a:lstStyle>
          <a:p>
            <a:endParaRPr lang="en-US"/>
          </a:p>
        </p:txBody>
      </p:sp>
      <p:sp>
        <p:nvSpPr>
          <p:cNvPr id="65542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buClrTx/>
              <a:defRPr/>
            </a:lvl1pPr>
          </a:lstStyle>
          <a:p>
            <a:endParaRPr lang="en-US"/>
          </a:p>
        </p:txBody>
      </p:sp>
      <p:sp>
        <p:nvSpPr>
          <p:cNvPr id="65543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buClrTx/>
              <a:defRPr/>
            </a:lvl1pPr>
          </a:lstStyle>
          <a:p>
            <a:fld id="{A90FCD19-B097-4D3F-812A-3E9E7DFF4E9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E28FFC-DA71-4E37-A5A5-ACA4F03C2F4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A9367F-857C-4236-9662-B8479E15FD6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5613" y="1600200"/>
            <a:ext cx="403701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701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A9327A-9969-4704-A035-D3F5FE0474F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489BE1-AD81-4022-BC76-8E052F10E8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3B8596-15F4-4B93-A115-2B1527BE89B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BDD240-5EF2-4455-8D09-A383D985CBF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CDF16-C95B-4D27-9961-31FE9078E4A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E1E6CB-EF73-43D7-B9A8-6910A28CDBC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B00BB9-8C4D-4850-916B-A358A9DE0BA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31D55F-5A7E-4905-A016-98D40794040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6225" y="274638"/>
            <a:ext cx="2055813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5613" y="274638"/>
            <a:ext cx="6018212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41C214-C5EC-46F4-9A44-03C633D4525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874014A3-E4E2-402D-95B2-A35CD10594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37156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1E6CB-EF73-43D7-B9A8-6910A28CDBC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04650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AA6E2FBD-1041-4A2B-BAF7-77EC88E12A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54955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6B9F91A0-3F82-4466-B7EE-AB01B4188B8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62617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3685808E-2FD6-4E40-8002-5F48261103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5870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F80F0-9D41-41CB-BBBB-07BDD4B6B3F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46132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FD85D-21DC-4BB5-A8E6-0E1E3270BD9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6874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6E2FBD-1041-4A2B-BAF7-77EC88E12A7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A0C8B-D086-4577-97C8-693E3AE828C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28444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353000F8-80B6-4841-AA74-AE7C021668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56683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56C0B551-7638-4CFC-98EA-3E61E6276E8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553288"/>
      </p:ext>
    </p:extLst>
  </p:cSld>
  <p:clrMapOvr>
    <a:masterClrMapping/>
  </p:clrMapOvr>
  <p:hf hdr="0" ftr="0" dt="0"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56C0B551-7638-4CFC-98EA-3E61E6276E8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06715023"/>
      </p:ext>
    </p:extLst>
  </p:cSld>
  <p:clrMapOvr>
    <a:masterClrMapping/>
  </p:clrMapOvr>
  <p:hf hdr="0" ftr="0" dt="0"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56C0B551-7638-4CFC-98EA-3E61E6276E8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864016"/>
      </p:ext>
    </p:extLst>
  </p:cSld>
  <p:clrMapOvr>
    <a:masterClrMapping/>
  </p:clrMapOvr>
  <p:hf hdr="0" ftr="0" dt="0"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56C0B551-7638-4CFC-98EA-3E61E6276E8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07885384"/>
      </p:ext>
    </p:extLst>
  </p:cSld>
  <p:clrMapOvr>
    <a:masterClrMapping/>
  </p:clrMapOvr>
  <p:hf hdr="0" ftr="0" dt="0"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56C0B551-7638-4CFC-98EA-3E61E6276E8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50588"/>
      </p:ext>
    </p:extLst>
  </p:cSld>
  <p:clrMapOvr>
    <a:masterClrMapping/>
  </p:clrMapOvr>
  <p:hf hdr="0" ftr="0" dt="0"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56066-8B22-4245-B895-91A3A9254C2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687918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21BE2-DF7C-4447-9B22-DE6FF2CA31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5291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93988" y="1600200"/>
            <a:ext cx="30861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32488" y="1600200"/>
            <a:ext cx="308768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9F91A0-3F82-4466-B7EE-AB01B4188B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85808E-2FD6-4E40-8002-5F482611036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FF80F0-9D41-41CB-BBBB-07BDD4B6B3F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4FD85D-21DC-4BB5-A8E6-0E1E3270BD9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AA0C8B-D086-4577-97C8-693E3AE828C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3000F8-80B6-4841-AA74-AE7C021668B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ags" Target="../tags/tag5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ags" Target="../tags/tag6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slideLayout" Target="../slideLayouts/slideLayout35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17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6" Type="http://schemas.openxmlformats.org/officeDocument/2006/relationships/slideLayout" Target="../slideLayouts/slideLayout38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slideLayout" Target="../slideLayouts/slideLayout3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slideLayout" Target="../slideLayouts/slideLayout3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2703513" y="274638"/>
            <a:ext cx="631666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2693988" y="1600200"/>
            <a:ext cx="6326187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buClr>
                <a:schemeClr val="tx1"/>
              </a:buCl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buClr>
                <a:schemeClr val="tx1"/>
              </a:buClr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buClr>
                <a:schemeClr val="tx1"/>
              </a:buClr>
              <a:defRPr sz="1400"/>
            </a:lvl1pPr>
          </a:lstStyle>
          <a:p>
            <a:fld id="{56C0B551-7638-4CFC-98EA-3E61E6276E8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455613" y="274638"/>
            <a:ext cx="82264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64516" name="Rectangle 4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455613" y="1600200"/>
            <a:ext cx="822642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4517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buClr>
                <a:schemeClr val="tx1"/>
              </a:buClr>
              <a:defRPr sz="1400"/>
            </a:lvl1pPr>
          </a:lstStyle>
          <a:p>
            <a:endParaRPr lang="en-US"/>
          </a:p>
        </p:txBody>
      </p:sp>
      <p:sp>
        <p:nvSpPr>
          <p:cNvPr id="6451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buClr>
                <a:schemeClr val="tx1"/>
              </a:buClr>
              <a:defRPr sz="1400"/>
            </a:lvl1pPr>
          </a:lstStyle>
          <a:p>
            <a:endParaRPr lang="en-US"/>
          </a:p>
        </p:txBody>
      </p:sp>
      <p:sp>
        <p:nvSpPr>
          <p:cNvPr id="64519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buClr>
                <a:schemeClr val="tx1"/>
              </a:buClr>
              <a:defRPr sz="1400"/>
            </a:lvl1pPr>
          </a:lstStyle>
          <a:p>
            <a:fld id="{F7EEA568-12BF-4FBD-9765-827D74F1A2C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56C0B551-7638-4CFC-98EA-3E61E6276E8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556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  <p:sldLayoutId id="2147483721" r:id="rId13"/>
    <p:sldLayoutId id="2147483722" r:id="rId14"/>
    <p:sldLayoutId id="2147483723" r:id="rId15"/>
    <p:sldLayoutId id="2147483724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55077" y="850265"/>
            <a:ext cx="7104185" cy="1470025"/>
          </a:xfrm>
        </p:spPr>
        <p:txBody>
          <a:bodyPr/>
          <a:lstStyle/>
          <a:p>
            <a:r>
              <a:rPr lang="en-US" sz="4800" dirty="0"/>
              <a:t>KULIAH PENGANTAR</a:t>
            </a:r>
            <a:endParaRPr lang="id-ID" sz="4800" dirty="0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24554" y="3506373"/>
            <a:ext cx="5156737" cy="1752600"/>
          </a:xfrm>
        </p:spPr>
        <p:txBody>
          <a:bodyPr/>
          <a:lstStyle/>
          <a:p>
            <a:r>
              <a:rPr lang="en-US" dirty="0" err="1"/>
              <a:t>Luthfiyah</a:t>
            </a:r>
            <a:r>
              <a:rPr lang="en-US" dirty="0"/>
              <a:t> </a:t>
            </a:r>
            <a:r>
              <a:rPr lang="en-US" dirty="0" err="1"/>
              <a:t>Trini</a:t>
            </a:r>
            <a:r>
              <a:rPr lang="en-US" dirty="0"/>
              <a:t> </a:t>
            </a:r>
            <a:r>
              <a:rPr lang="en-US" dirty="0" err="1"/>
              <a:t>Hastuti</a:t>
            </a:r>
            <a:r>
              <a:rPr lang="en-US" dirty="0"/>
              <a:t>, S.H., M.H.</a:t>
            </a:r>
          </a:p>
          <a:p>
            <a:r>
              <a:rPr lang="en-US" dirty="0" smtClean="0"/>
              <a:t>Luthfiyah_trini@staff.uns.ac.id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014A3-E4E2-402D-95B2-A35CD10594A2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3. </a:t>
            </a:r>
            <a:r>
              <a:rPr lang="en-US" dirty="0" err="1"/>
              <a:t>Alasan</a:t>
            </a:r>
            <a:r>
              <a:rPr lang="en-US" dirty="0"/>
              <a:t> </a:t>
            </a:r>
            <a:r>
              <a:rPr lang="en-US" dirty="0" err="1" smtClean="0"/>
              <a:t>sosiologis</a:t>
            </a:r>
            <a:r>
              <a:rPr lang="en-US" dirty="0" smtClean="0"/>
              <a:t> </a:t>
            </a:r>
            <a:endParaRPr lang="id-ID" dirty="0"/>
          </a:p>
        </p:txBody>
      </p:sp>
      <p:sp>
        <p:nvSpPr>
          <p:cNvPr id="89091" name="Rectangle 3"/>
          <p:cNvSpPr>
            <a:spLocks noGrp="1" noChangeArrowheads="1"/>
          </p:cNvSpPr>
          <p:nvPr>
            <p:ph idx="1"/>
          </p:nvPr>
        </p:nvSpPr>
        <p:spPr>
          <a:xfrm>
            <a:off x="455613" y="2082018"/>
            <a:ext cx="8226425" cy="4044145"/>
          </a:xfrm>
        </p:spPr>
        <p:txBody>
          <a:bodyPr/>
          <a:lstStyle/>
          <a:p>
            <a:r>
              <a:rPr lang="en-US" sz="3200" dirty="0" err="1"/>
              <a:t>Hukum</a:t>
            </a:r>
            <a:r>
              <a:rPr lang="en-US" sz="3200" dirty="0"/>
              <a:t> Islam </a:t>
            </a:r>
            <a:r>
              <a:rPr lang="en-US" sz="3200" dirty="0" err="1"/>
              <a:t>telah</a:t>
            </a:r>
            <a:r>
              <a:rPr lang="en-US" sz="3200" dirty="0"/>
              <a:t> </a:t>
            </a:r>
            <a:r>
              <a:rPr lang="en-US" sz="3200" dirty="0" err="1"/>
              <a:t>menjadi</a:t>
            </a:r>
            <a:r>
              <a:rPr lang="en-US" sz="3200" dirty="0"/>
              <a:t> </a:t>
            </a:r>
            <a:r>
              <a:rPr lang="en-US" sz="3200" i="1" dirty="0"/>
              <a:t>the living law</a:t>
            </a:r>
            <a:endParaRPr lang="id-ID" sz="3200" i="1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28FFC-DA71-4E37-A5A5-ACA4F03C2F41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>
          <a:xfrm>
            <a:off x="1404288" y="329900"/>
            <a:ext cx="6589199" cy="1280890"/>
          </a:xfrm>
        </p:spPr>
        <p:txBody>
          <a:bodyPr/>
          <a:lstStyle/>
          <a:p>
            <a:r>
              <a:rPr lang="en-US" dirty="0"/>
              <a:t>4</a:t>
            </a:r>
            <a:r>
              <a:rPr lang="en-US" sz="2800" dirty="0"/>
              <a:t>. </a:t>
            </a:r>
            <a:r>
              <a:rPr lang="en-US" sz="2800" dirty="0" err="1"/>
              <a:t>Alasan</a:t>
            </a:r>
            <a:r>
              <a:rPr lang="en-US" sz="2800" dirty="0"/>
              <a:t> </a:t>
            </a:r>
            <a:r>
              <a:rPr lang="en-US" sz="2800" dirty="0" err="1"/>
              <a:t>Perkembangan</a:t>
            </a:r>
            <a:r>
              <a:rPr lang="en-US" sz="2800" dirty="0"/>
              <a:t> </a:t>
            </a:r>
            <a:r>
              <a:rPr lang="en-US" sz="2800" dirty="0" err="1"/>
              <a:t>Lembaga</a:t>
            </a:r>
            <a:r>
              <a:rPr lang="en-US" sz="2800" dirty="0"/>
              <a:t> </a:t>
            </a:r>
            <a:r>
              <a:rPr lang="en-US" sz="2800" dirty="0" err="1"/>
              <a:t>Keuangan</a:t>
            </a:r>
            <a:r>
              <a:rPr lang="en-US" sz="2800" dirty="0"/>
              <a:t> </a:t>
            </a:r>
            <a:r>
              <a:rPr lang="en-US" sz="2800" dirty="0" err="1"/>
              <a:t>Syariah</a:t>
            </a:r>
            <a:r>
              <a:rPr lang="en-US" sz="2800" dirty="0"/>
              <a:t> </a:t>
            </a:r>
            <a:r>
              <a:rPr lang="en-US" sz="2800" dirty="0" err="1"/>
              <a:t>di</a:t>
            </a:r>
            <a:r>
              <a:rPr lang="en-US" sz="2800" dirty="0"/>
              <a:t> Indonesia</a:t>
            </a:r>
            <a:endParaRPr lang="id-ID" sz="2800" dirty="0"/>
          </a:p>
        </p:txBody>
      </p:sp>
      <p:sp>
        <p:nvSpPr>
          <p:cNvPr id="89091" name="Rectangle 3"/>
          <p:cNvSpPr>
            <a:spLocks noGrp="1" noChangeArrowheads="1"/>
          </p:cNvSpPr>
          <p:nvPr>
            <p:ph idx="1"/>
          </p:nvPr>
        </p:nvSpPr>
        <p:spPr>
          <a:xfrm>
            <a:off x="455613" y="1617786"/>
            <a:ext cx="8226425" cy="4508378"/>
          </a:xfrm>
        </p:spPr>
        <p:txBody>
          <a:bodyPr>
            <a:normAutofit lnSpcReduction="10000"/>
          </a:bodyPr>
          <a:lstStyle/>
          <a:p>
            <a:r>
              <a:rPr lang="en-US" sz="3200" dirty="0" err="1"/>
              <a:t>Pertumbuhan</a:t>
            </a:r>
            <a:r>
              <a:rPr lang="en-US" sz="3200" dirty="0"/>
              <a:t> </a:t>
            </a:r>
            <a:r>
              <a:rPr lang="en-US" sz="3200" dirty="0" err="1"/>
              <a:t>lembaga</a:t>
            </a:r>
            <a:r>
              <a:rPr lang="en-US" sz="3200" dirty="0"/>
              <a:t> </a:t>
            </a:r>
            <a:r>
              <a:rPr lang="en-US" sz="3200" dirty="0" err="1"/>
              <a:t>keuangan</a:t>
            </a:r>
            <a:r>
              <a:rPr lang="en-US" sz="3200" dirty="0"/>
              <a:t> </a:t>
            </a:r>
            <a:r>
              <a:rPr lang="en-US" sz="3200" dirty="0" err="1"/>
              <a:t>syariah</a:t>
            </a:r>
            <a:r>
              <a:rPr lang="en-US" sz="3200" dirty="0"/>
              <a:t> yang </a:t>
            </a:r>
            <a:r>
              <a:rPr lang="en-US" sz="3200" dirty="0" err="1"/>
              <a:t>semakin</a:t>
            </a:r>
            <a:r>
              <a:rPr lang="en-US" sz="3200" dirty="0"/>
              <a:t> </a:t>
            </a:r>
            <a:r>
              <a:rPr lang="en-US" sz="3200" dirty="0" err="1"/>
              <a:t>subur</a:t>
            </a:r>
            <a:endParaRPr lang="en-US" sz="3200" dirty="0"/>
          </a:p>
          <a:p>
            <a:pPr>
              <a:buFont typeface="Wingdings" pitchFamily="2" charset="2"/>
              <a:buChar char="ü"/>
            </a:pPr>
            <a:r>
              <a:rPr lang="en-US" sz="3200" dirty="0"/>
              <a:t> </a:t>
            </a:r>
            <a:r>
              <a:rPr lang="en-US" sz="3200" dirty="0" err="1"/>
              <a:t>asuransi</a:t>
            </a:r>
            <a:r>
              <a:rPr lang="en-US" sz="3200" dirty="0"/>
              <a:t> </a:t>
            </a:r>
            <a:r>
              <a:rPr lang="en-US" sz="3200" dirty="0" err="1"/>
              <a:t>syariah</a:t>
            </a:r>
            <a:endParaRPr lang="en-US" sz="3200" dirty="0"/>
          </a:p>
          <a:p>
            <a:pPr>
              <a:buFont typeface="Wingdings" pitchFamily="2" charset="2"/>
              <a:buChar char="ü"/>
            </a:pPr>
            <a:r>
              <a:rPr lang="en-US" sz="3200" dirty="0" err="1"/>
              <a:t>pegadaian</a:t>
            </a:r>
            <a:r>
              <a:rPr lang="en-US" sz="3200" dirty="0"/>
              <a:t> </a:t>
            </a:r>
            <a:r>
              <a:rPr lang="en-US" sz="3200" dirty="0" err="1"/>
              <a:t>syariah</a:t>
            </a:r>
            <a:endParaRPr lang="en-US" sz="3200" dirty="0"/>
          </a:p>
          <a:p>
            <a:pPr>
              <a:buFont typeface="Wingdings" pitchFamily="2" charset="2"/>
              <a:buChar char="ü"/>
            </a:pPr>
            <a:r>
              <a:rPr lang="en-US" sz="3200" dirty="0"/>
              <a:t> </a:t>
            </a:r>
            <a:r>
              <a:rPr lang="en-US" sz="3200" dirty="0" err="1"/>
              <a:t>perbankan</a:t>
            </a:r>
            <a:r>
              <a:rPr lang="en-US" sz="3200" dirty="0"/>
              <a:t> </a:t>
            </a:r>
            <a:r>
              <a:rPr lang="en-US" sz="3200" dirty="0" err="1"/>
              <a:t>syariah</a:t>
            </a:r>
            <a:endParaRPr lang="en-US" sz="3200" dirty="0"/>
          </a:p>
          <a:p>
            <a:pPr>
              <a:buFont typeface="Wingdings" pitchFamily="2" charset="2"/>
              <a:buChar char="ü"/>
            </a:pPr>
            <a:r>
              <a:rPr lang="en-US" sz="3200" dirty="0"/>
              <a:t> DPLK </a:t>
            </a:r>
            <a:r>
              <a:rPr lang="en-US" sz="3200" dirty="0" err="1" smtClean="0"/>
              <a:t>syariah</a:t>
            </a:r>
            <a:endParaRPr lang="en-US" sz="3200" dirty="0" smtClean="0"/>
          </a:p>
          <a:p>
            <a:pPr>
              <a:buFont typeface="Wingdings" pitchFamily="2" charset="2"/>
              <a:buChar char="ü"/>
            </a:pPr>
            <a:r>
              <a:rPr lang="en-US" sz="3200" dirty="0" err="1" smtClean="0"/>
              <a:t>Pasar</a:t>
            </a:r>
            <a:r>
              <a:rPr lang="en-US" sz="3200" dirty="0" smtClean="0"/>
              <a:t> Modal </a:t>
            </a:r>
            <a:r>
              <a:rPr lang="en-US" sz="3200" dirty="0" err="1" smtClean="0"/>
              <a:t>Syariah</a:t>
            </a:r>
            <a:endParaRPr lang="en-US" sz="3200" dirty="0" smtClean="0"/>
          </a:p>
          <a:p>
            <a:pPr>
              <a:buFont typeface="Wingdings" pitchFamily="2" charset="2"/>
              <a:buChar char="ü"/>
            </a:pPr>
            <a:r>
              <a:rPr lang="en-US" sz="3200" dirty="0" smtClean="0"/>
              <a:t>Bursa </a:t>
            </a:r>
            <a:r>
              <a:rPr lang="en-US" sz="3200" dirty="0" err="1" smtClean="0"/>
              <a:t>efek</a:t>
            </a:r>
            <a:r>
              <a:rPr lang="en-US" sz="3200" dirty="0" smtClean="0"/>
              <a:t> </a:t>
            </a:r>
            <a:r>
              <a:rPr lang="en-US" sz="3200" dirty="0" err="1" smtClean="0"/>
              <a:t>syariah</a:t>
            </a:r>
            <a:endParaRPr lang="id-ID" sz="32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28FFC-DA71-4E37-A5A5-ACA4F03C2F41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0838" y="-38636"/>
            <a:ext cx="6221342" cy="6896636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1E6CB-EF73-43D7-B9A8-6910A28CDBC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3889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Kontrak</a:t>
            </a:r>
            <a:r>
              <a:rPr lang="en-US" dirty="0" smtClean="0"/>
              <a:t> </a:t>
            </a:r>
            <a:r>
              <a:rPr lang="en-US" dirty="0" err="1" smtClean="0"/>
              <a:t>Kuliah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742950" lvl="0" indent="-742950" algn="just">
              <a:buFont typeface="+mj-lt"/>
              <a:buAutoNum type="arabicPeriod"/>
            </a:pPr>
            <a:r>
              <a:rPr lang="es-ES_tradnl" sz="3200" dirty="0" err="1"/>
              <a:t>Toleransi</a:t>
            </a:r>
            <a:r>
              <a:rPr lang="es-ES_tradnl" sz="3200" dirty="0"/>
              <a:t> </a:t>
            </a:r>
            <a:r>
              <a:rPr lang="es-ES_tradnl" sz="3200" dirty="0" err="1"/>
              <a:t>keterlambatan</a:t>
            </a:r>
            <a:r>
              <a:rPr lang="es-ES_tradnl" sz="3200" dirty="0"/>
              <a:t> 10 </a:t>
            </a:r>
            <a:r>
              <a:rPr lang="es-ES_tradnl" sz="3200" dirty="0" err="1"/>
              <a:t>menit</a:t>
            </a:r>
            <a:endParaRPr lang="es-ES_tradnl" sz="3200" dirty="0"/>
          </a:p>
          <a:p>
            <a:pPr marL="742950" lvl="0" indent="-742950" algn="just">
              <a:buFont typeface="+mj-lt"/>
              <a:buAutoNum type="arabicPeriod"/>
            </a:pPr>
            <a:r>
              <a:rPr lang="es-ES_tradnl" sz="3200" dirty="0" err="1"/>
              <a:t>Mahasiswa</a:t>
            </a:r>
            <a:r>
              <a:rPr lang="es-ES_tradnl" sz="3200" dirty="0"/>
              <a:t> </a:t>
            </a:r>
            <a:r>
              <a:rPr lang="es-ES_tradnl" sz="3200" dirty="0" err="1"/>
              <a:t>wajib</a:t>
            </a:r>
            <a:r>
              <a:rPr lang="es-ES_tradnl" sz="3200" dirty="0"/>
              <a:t> </a:t>
            </a:r>
            <a:r>
              <a:rPr lang="es-ES_tradnl" sz="3200" dirty="0" err="1"/>
              <a:t>menyalakan</a:t>
            </a:r>
            <a:r>
              <a:rPr lang="es-ES_tradnl" sz="3200" dirty="0"/>
              <a:t> </a:t>
            </a:r>
            <a:r>
              <a:rPr lang="es-ES_tradnl" sz="3200" dirty="0" err="1"/>
              <a:t>kamera</a:t>
            </a:r>
            <a:r>
              <a:rPr lang="es-ES_tradnl" sz="3200" dirty="0"/>
              <a:t> pada </a:t>
            </a:r>
            <a:r>
              <a:rPr lang="es-ES_tradnl" sz="3200" dirty="0" err="1"/>
              <a:t>saat</a:t>
            </a:r>
            <a:r>
              <a:rPr lang="es-ES_tradnl" sz="3200" dirty="0"/>
              <a:t> </a:t>
            </a:r>
            <a:r>
              <a:rPr lang="es-ES_tradnl" sz="3200" dirty="0" err="1"/>
              <a:t>kuliah</a:t>
            </a:r>
            <a:r>
              <a:rPr lang="es-ES_tradnl" sz="3200" dirty="0"/>
              <a:t> </a:t>
            </a:r>
            <a:r>
              <a:rPr lang="es-ES_tradnl" sz="3200" dirty="0" err="1"/>
              <a:t>sikronus</a:t>
            </a:r>
            <a:r>
              <a:rPr lang="es-ES_tradnl" sz="3200" dirty="0"/>
              <a:t> </a:t>
            </a:r>
            <a:r>
              <a:rPr lang="es-ES_tradnl" sz="3200" dirty="0" err="1"/>
              <a:t>berlangsung</a:t>
            </a:r>
            <a:r>
              <a:rPr lang="es-ES_tradnl" sz="3200" dirty="0"/>
              <a:t> </a:t>
            </a:r>
            <a:r>
              <a:rPr lang="es-ES_tradnl" sz="3200" dirty="0" err="1"/>
              <a:t>kecuali</a:t>
            </a:r>
            <a:r>
              <a:rPr lang="es-ES_tradnl" sz="3200" dirty="0"/>
              <a:t> </a:t>
            </a:r>
            <a:r>
              <a:rPr lang="es-ES_tradnl" sz="3200" dirty="0" err="1"/>
              <a:t>ada</a:t>
            </a:r>
            <a:r>
              <a:rPr lang="es-ES_tradnl" sz="3200" dirty="0"/>
              <a:t> </a:t>
            </a:r>
            <a:r>
              <a:rPr lang="es-ES_tradnl" sz="3200" dirty="0" err="1"/>
              <a:t>kendala</a:t>
            </a:r>
            <a:r>
              <a:rPr lang="es-ES_tradnl" sz="3200" dirty="0"/>
              <a:t> </a:t>
            </a:r>
            <a:r>
              <a:rPr lang="es-ES_tradnl" sz="3200" dirty="0" err="1"/>
              <a:t>khusus</a:t>
            </a:r>
            <a:endParaRPr lang="es-ES_tradnl" sz="3200" dirty="0"/>
          </a:p>
          <a:p>
            <a:pPr marL="742950" lvl="0" indent="-742950" algn="just">
              <a:buFont typeface="+mj-lt"/>
              <a:buAutoNum type="arabicPeriod"/>
            </a:pPr>
            <a:r>
              <a:rPr lang="es-ES_tradnl" sz="3200" dirty="0" err="1"/>
              <a:t>Mahasiswa</a:t>
            </a:r>
            <a:r>
              <a:rPr lang="es-ES_tradnl" sz="3200" dirty="0"/>
              <a:t> </a:t>
            </a:r>
            <a:r>
              <a:rPr lang="es-ES_tradnl" sz="3200" dirty="0" err="1"/>
              <a:t>wajib</a:t>
            </a:r>
            <a:r>
              <a:rPr lang="es-ES_tradnl" sz="3200" dirty="0"/>
              <a:t> </a:t>
            </a:r>
            <a:r>
              <a:rPr lang="es-ES_tradnl" sz="3200" dirty="0" err="1"/>
              <a:t>mengisi</a:t>
            </a:r>
            <a:r>
              <a:rPr lang="es-ES_tradnl" sz="3200" dirty="0"/>
              <a:t> </a:t>
            </a:r>
            <a:r>
              <a:rPr lang="es-ES_tradnl" sz="3200" dirty="0" err="1"/>
              <a:t>presensi</a:t>
            </a:r>
            <a:r>
              <a:rPr lang="es-ES_tradnl" sz="3200" dirty="0"/>
              <a:t> </a:t>
            </a:r>
            <a:r>
              <a:rPr lang="es-ES_tradnl" sz="3200" dirty="0" err="1"/>
              <a:t>dilaman</a:t>
            </a:r>
            <a:r>
              <a:rPr lang="es-ES_tradnl" sz="3200" dirty="0"/>
              <a:t> ocw.uns.ac.id</a:t>
            </a:r>
          </a:p>
          <a:p>
            <a:pPr marL="0" indent="0">
              <a:buNone/>
            </a:pPr>
            <a:endParaRPr lang="id-ID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1E6CB-EF73-43D7-B9A8-6910A28CDBC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92595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Kontrak</a:t>
            </a:r>
            <a:r>
              <a:rPr lang="en-US" dirty="0" smtClean="0"/>
              <a:t> </a:t>
            </a:r>
            <a:r>
              <a:rPr lang="en-US" dirty="0" err="1" smtClean="0"/>
              <a:t>Kuliah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lvl="0" indent="0" algn="just">
              <a:buNone/>
            </a:pPr>
            <a:r>
              <a:rPr lang="es-ES_tradnl" sz="2800" dirty="0"/>
              <a:t>4. </a:t>
            </a:r>
            <a:r>
              <a:rPr lang="es-ES_tradnl" sz="2800" dirty="0" err="1"/>
              <a:t>Mahasiswa</a:t>
            </a:r>
            <a:r>
              <a:rPr lang="es-ES_tradnl" sz="2800" dirty="0"/>
              <a:t> yang </a:t>
            </a:r>
            <a:r>
              <a:rPr lang="es-ES_tradnl" sz="2800" dirty="0" err="1"/>
              <a:t>tidak</a:t>
            </a:r>
            <a:r>
              <a:rPr lang="es-ES_tradnl" sz="2800" dirty="0"/>
              <a:t> </a:t>
            </a:r>
            <a:r>
              <a:rPr lang="es-ES_tradnl" sz="2800" dirty="0" err="1"/>
              <a:t>mengikuti</a:t>
            </a:r>
            <a:r>
              <a:rPr lang="es-ES_tradnl" sz="2800" dirty="0"/>
              <a:t> </a:t>
            </a:r>
            <a:r>
              <a:rPr lang="es-ES_tradnl" sz="2800" dirty="0" err="1"/>
              <a:t>kuliah</a:t>
            </a:r>
            <a:r>
              <a:rPr lang="es-ES_tradnl" sz="2800" dirty="0"/>
              <a:t> </a:t>
            </a:r>
            <a:r>
              <a:rPr lang="es-ES_tradnl" sz="2800" dirty="0" err="1"/>
              <a:t>sinkronus</a:t>
            </a:r>
            <a:r>
              <a:rPr lang="es-ES_tradnl" sz="2800" dirty="0"/>
              <a:t> </a:t>
            </a:r>
            <a:r>
              <a:rPr lang="es-ES_tradnl" sz="2800" dirty="0" err="1"/>
              <a:t>tidak</a:t>
            </a:r>
            <a:r>
              <a:rPr lang="es-ES_tradnl" sz="2800" dirty="0"/>
              <a:t> </a:t>
            </a:r>
            <a:r>
              <a:rPr lang="es-ES_tradnl" sz="2800" dirty="0" err="1"/>
              <a:t>diperbolehkan</a:t>
            </a:r>
            <a:r>
              <a:rPr lang="es-ES_tradnl" sz="2800" dirty="0"/>
              <a:t> </a:t>
            </a:r>
            <a:r>
              <a:rPr lang="es-ES_tradnl" sz="2800" dirty="0" err="1"/>
              <a:t>mengisi</a:t>
            </a:r>
            <a:r>
              <a:rPr lang="es-ES_tradnl" sz="2800" dirty="0"/>
              <a:t> </a:t>
            </a:r>
            <a:r>
              <a:rPr lang="es-ES_tradnl" sz="2800" dirty="0" err="1"/>
              <a:t>presensi</a:t>
            </a:r>
            <a:r>
              <a:rPr lang="es-ES_tradnl" sz="2800" dirty="0"/>
              <a:t> di laman </a:t>
            </a:r>
            <a:r>
              <a:rPr lang="es-ES_tradnl" sz="2800" dirty="0" err="1"/>
              <a:t>ocw</a:t>
            </a:r>
            <a:endParaRPr lang="es-ES_tradnl" sz="2800" dirty="0"/>
          </a:p>
          <a:p>
            <a:pPr marL="0" lvl="0" indent="0" algn="just">
              <a:buNone/>
            </a:pPr>
            <a:r>
              <a:rPr lang="es-ES_tradnl" sz="2800" dirty="0"/>
              <a:t>5.Kehadiran </a:t>
            </a:r>
            <a:r>
              <a:rPr lang="es-ES_tradnl" sz="2800" dirty="0" err="1"/>
              <a:t>mahasiswa</a:t>
            </a:r>
            <a:r>
              <a:rPr lang="es-ES_tradnl" sz="2800" dirty="0"/>
              <a:t> </a:t>
            </a:r>
            <a:r>
              <a:rPr lang="es-ES_tradnl" sz="2800" dirty="0" err="1"/>
              <a:t>dalam</a:t>
            </a:r>
            <a:r>
              <a:rPr lang="es-ES_tradnl" sz="2800" dirty="0"/>
              <a:t> </a:t>
            </a:r>
            <a:r>
              <a:rPr lang="es-ES_tradnl" sz="2800" dirty="0" err="1"/>
              <a:t>perkuliahan</a:t>
            </a:r>
            <a:r>
              <a:rPr lang="es-ES_tradnl" sz="2800" dirty="0"/>
              <a:t>    </a:t>
            </a:r>
            <a:r>
              <a:rPr lang="es-ES_tradnl" sz="2800" dirty="0" err="1"/>
              <a:t>tidak</a:t>
            </a:r>
            <a:r>
              <a:rPr lang="es-ES_tradnl" sz="2800" dirty="0"/>
              <a:t> </a:t>
            </a:r>
            <a:r>
              <a:rPr lang="es-ES_tradnl" sz="2800" dirty="0" err="1"/>
              <a:t>boleh</a:t>
            </a:r>
            <a:r>
              <a:rPr lang="es-ES_tradnl" sz="2800" dirty="0"/>
              <a:t> </a:t>
            </a:r>
            <a:r>
              <a:rPr lang="es-ES_tradnl" sz="2800" dirty="0" err="1"/>
              <a:t>kurang</a:t>
            </a:r>
            <a:r>
              <a:rPr lang="es-ES_tradnl" sz="2800" dirty="0"/>
              <a:t> </a:t>
            </a:r>
            <a:r>
              <a:rPr lang="es-ES_tradnl" sz="2800" dirty="0" err="1"/>
              <a:t>dari</a:t>
            </a:r>
            <a:r>
              <a:rPr lang="es-ES_tradnl" sz="2800" dirty="0"/>
              <a:t> 75%.</a:t>
            </a:r>
          </a:p>
          <a:p>
            <a:pPr marL="0" lvl="0" indent="0" algn="just">
              <a:buNone/>
            </a:pPr>
            <a:r>
              <a:rPr lang="es-ES_tradnl" sz="2800" dirty="0"/>
              <a:t>6. </a:t>
            </a:r>
            <a:r>
              <a:rPr lang="es-ES_tradnl" sz="2800" dirty="0" err="1"/>
              <a:t>Mahasiswa</a:t>
            </a:r>
            <a:r>
              <a:rPr lang="es-ES_tradnl" sz="2800" dirty="0"/>
              <a:t> </a:t>
            </a:r>
            <a:r>
              <a:rPr lang="es-ES_tradnl" sz="2800" dirty="0" err="1"/>
              <a:t>berpakaian</a:t>
            </a:r>
            <a:r>
              <a:rPr lang="es-ES_tradnl" sz="2800" dirty="0"/>
              <a:t> </a:t>
            </a:r>
            <a:r>
              <a:rPr lang="es-ES_tradnl" sz="2800" dirty="0" err="1"/>
              <a:t>rapi</a:t>
            </a:r>
            <a:r>
              <a:rPr lang="es-ES_tradnl" sz="2800" dirty="0"/>
              <a:t> pada </a:t>
            </a:r>
            <a:r>
              <a:rPr lang="es-ES_tradnl" sz="2800" dirty="0" err="1"/>
              <a:t>saat</a:t>
            </a:r>
            <a:r>
              <a:rPr lang="es-ES_tradnl" sz="2800" dirty="0"/>
              <a:t> </a:t>
            </a:r>
            <a:r>
              <a:rPr lang="es-ES_tradnl" sz="2800" dirty="0" err="1"/>
              <a:t>kuliah</a:t>
            </a:r>
            <a:r>
              <a:rPr lang="es-ES_tradnl" sz="2800" dirty="0"/>
              <a:t> </a:t>
            </a:r>
            <a:r>
              <a:rPr lang="es-ES_tradnl" sz="2800" dirty="0" err="1"/>
              <a:t>sinkronus</a:t>
            </a:r>
            <a:r>
              <a:rPr lang="es-ES_tradnl" sz="2800" dirty="0"/>
              <a:t> </a:t>
            </a:r>
            <a:r>
              <a:rPr lang="es-ES_tradnl" sz="2800" dirty="0" err="1"/>
              <a:t>berlangsung</a:t>
            </a:r>
            <a:endParaRPr lang="es-ES_tradnl" sz="2800" dirty="0"/>
          </a:p>
          <a:p>
            <a:pPr marL="0" lvl="0" indent="0" algn="just">
              <a:buNone/>
            </a:pPr>
            <a:r>
              <a:rPr lang="es-ES_tradnl" sz="2800" dirty="0"/>
              <a:t>7. </a:t>
            </a:r>
            <a:r>
              <a:rPr lang="es-ES_tradnl" sz="2800" dirty="0" err="1"/>
              <a:t>Mahasiswa</a:t>
            </a:r>
            <a:r>
              <a:rPr lang="es-ES_tradnl" sz="2800" dirty="0"/>
              <a:t> </a:t>
            </a:r>
            <a:r>
              <a:rPr lang="es-ES_tradnl" sz="2800" dirty="0" err="1"/>
              <a:t>menyimak</a:t>
            </a:r>
            <a:r>
              <a:rPr lang="es-ES_tradnl" sz="2800" dirty="0"/>
              <a:t> </a:t>
            </a:r>
            <a:r>
              <a:rPr lang="es-ES_tradnl" sz="2800" dirty="0" err="1"/>
              <a:t>dengan</a:t>
            </a:r>
            <a:r>
              <a:rPr lang="es-ES_tradnl" sz="2800" dirty="0"/>
              <a:t> </a:t>
            </a:r>
            <a:r>
              <a:rPr lang="es-ES_tradnl" sz="2800" dirty="0" err="1"/>
              <a:t>baik</a:t>
            </a:r>
            <a:r>
              <a:rPr lang="es-ES_tradnl" sz="2800" dirty="0"/>
              <a:t> pada </a:t>
            </a:r>
            <a:r>
              <a:rPr lang="es-ES_tradnl" sz="2800" dirty="0" err="1"/>
              <a:t>saat</a:t>
            </a:r>
            <a:r>
              <a:rPr lang="es-ES_tradnl" sz="2800" dirty="0"/>
              <a:t> </a:t>
            </a:r>
            <a:r>
              <a:rPr lang="es-ES_tradnl" sz="2800" dirty="0" err="1"/>
              <a:t>perkuliahan</a:t>
            </a:r>
            <a:r>
              <a:rPr lang="es-ES_tradnl" sz="2800" dirty="0"/>
              <a:t> </a:t>
            </a:r>
            <a:r>
              <a:rPr lang="es-ES_tradnl" sz="2800" dirty="0" err="1"/>
              <a:t>berlangsung</a:t>
            </a:r>
            <a:endParaRPr lang="es-ES_tradnl" sz="28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1E6CB-EF73-43D7-B9A8-6910A28CDBC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5235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Unsur</a:t>
            </a:r>
            <a:r>
              <a:rPr lang="en-US" dirty="0" smtClean="0"/>
              <a:t> </a:t>
            </a:r>
            <a:r>
              <a:rPr lang="en-US" dirty="0" err="1" smtClean="0"/>
              <a:t>Penilaian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D" sz="3600" dirty="0" err="1"/>
              <a:t>Ujian</a:t>
            </a:r>
            <a:r>
              <a:rPr lang="en-ID" sz="3600" dirty="0"/>
              <a:t> </a:t>
            </a:r>
            <a:r>
              <a:rPr lang="en-ID" sz="3600" dirty="0" err="1"/>
              <a:t>tertulis</a:t>
            </a:r>
            <a:r>
              <a:rPr lang="en-ID" sz="3600" dirty="0"/>
              <a:t> (UTS/UAS)  </a:t>
            </a:r>
          </a:p>
          <a:p>
            <a:r>
              <a:rPr lang="en-ID" sz="3600" dirty="0" err="1" smtClean="0"/>
              <a:t>Tugas</a:t>
            </a:r>
            <a:r>
              <a:rPr lang="en-ID" sz="3600" dirty="0" smtClean="0"/>
              <a:t>  </a:t>
            </a:r>
            <a:endParaRPr lang="en-ID" sz="3600" dirty="0"/>
          </a:p>
          <a:p>
            <a:r>
              <a:rPr lang="en-ID" sz="3600" dirty="0" err="1" smtClean="0"/>
              <a:t>Partisipasi</a:t>
            </a:r>
            <a:r>
              <a:rPr lang="en-ID" sz="3600" dirty="0" smtClean="0"/>
              <a:t>/</a:t>
            </a:r>
            <a:r>
              <a:rPr lang="en-ID" sz="3600" dirty="0" err="1" smtClean="0"/>
              <a:t>keaktifan</a:t>
            </a:r>
            <a:endParaRPr lang="en-ID" sz="36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1E6CB-EF73-43D7-B9A8-6910A28CDBC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2833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4275" y="274638"/>
            <a:ext cx="8255900" cy="1143000"/>
          </a:xfrm>
        </p:spPr>
        <p:txBody>
          <a:bodyPr/>
          <a:lstStyle/>
          <a:p>
            <a:r>
              <a:rPr lang="id-ID" dirty="0"/>
              <a:t>Materi Pokok sesuai RPS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45698644"/>
              </p:ext>
            </p:extLst>
          </p:nvPr>
        </p:nvGraphicFramePr>
        <p:xfrm>
          <a:off x="668293" y="1417638"/>
          <a:ext cx="8120062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1E6CB-EF73-43D7-B9A8-6910A28CDBC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1624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Referensi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err="1"/>
              <a:t>Adiwarman</a:t>
            </a:r>
            <a:r>
              <a:rPr lang="en-US" dirty="0"/>
              <a:t> Karim.2004. </a:t>
            </a:r>
            <a:r>
              <a:rPr lang="en-US" i="1" dirty="0" err="1"/>
              <a:t>Fikih</a:t>
            </a:r>
            <a:r>
              <a:rPr lang="en-US" i="1" dirty="0"/>
              <a:t> </a:t>
            </a:r>
            <a:r>
              <a:rPr lang="en-US" i="1" dirty="0" err="1"/>
              <a:t>Ekonomi</a:t>
            </a:r>
            <a:r>
              <a:rPr lang="en-US" i="1" dirty="0"/>
              <a:t> </a:t>
            </a:r>
            <a:r>
              <a:rPr lang="en-US" i="1" dirty="0" err="1"/>
              <a:t>Keuangan</a:t>
            </a:r>
            <a:r>
              <a:rPr lang="en-US" i="1" dirty="0"/>
              <a:t> </a:t>
            </a:r>
            <a:r>
              <a:rPr lang="en-US" i="1" dirty="0" err="1"/>
              <a:t>Islam.</a:t>
            </a:r>
            <a:r>
              <a:rPr lang="en-US" dirty="0" err="1"/>
              <a:t>Jakarta:Darul</a:t>
            </a:r>
            <a:r>
              <a:rPr lang="en-US" dirty="0"/>
              <a:t> </a:t>
            </a:r>
            <a:r>
              <a:rPr lang="en-US" dirty="0" err="1"/>
              <a:t>Haq</a:t>
            </a:r>
            <a:endParaRPr lang="id-ID" dirty="0"/>
          </a:p>
          <a:p>
            <a:pPr lvl="0"/>
            <a:r>
              <a:rPr lang="en-US" dirty="0"/>
              <a:t>Mardani.2011.</a:t>
            </a:r>
            <a:r>
              <a:rPr lang="en-US" i="1" dirty="0"/>
              <a:t>Fiqh </a:t>
            </a:r>
            <a:r>
              <a:rPr lang="en-US" i="1" dirty="0" err="1"/>
              <a:t>Ekonomi</a:t>
            </a:r>
            <a:r>
              <a:rPr lang="en-US" i="1" dirty="0"/>
              <a:t> </a:t>
            </a:r>
            <a:r>
              <a:rPr lang="en-US" i="1" dirty="0" err="1"/>
              <a:t>Syariah</a:t>
            </a:r>
            <a:r>
              <a:rPr lang="en-US" dirty="0"/>
              <a:t>. </a:t>
            </a:r>
            <a:r>
              <a:rPr lang="en-US" dirty="0" err="1"/>
              <a:t>Jakarta:Kencana</a:t>
            </a:r>
            <a:endParaRPr lang="id-ID" dirty="0"/>
          </a:p>
          <a:p>
            <a:pPr lvl="0"/>
            <a:r>
              <a:rPr lang="id-ID" dirty="0"/>
              <a:t>Syukri Iska.2012.</a:t>
            </a:r>
            <a:r>
              <a:rPr lang="id-ID" i="1" dirty="0"/>
              <a:t>Sistem Perbankan syariah di Indonesia.</a:t>
            </a:r>
            <a:r>
              <a:rPr lang="id-ID" dirty="0"/>
              <a:t>Jakarta : Fajar Media Press.</a:t>
            </a:r>
          </a:p>
          <a:p>
            <a:r>
              <a:rPr lang="id-ID" dirty="0"/>
              <a:t>Veithzal Rivai.2009.</a:t>
            </a:r>
            <a:r>
              <a:rPr lang="id-ID" i="1" dirty="0"/>
              <a:t>Islamic Economics.Jakarta</a:t>
            </a:r>
            <a:r>
              <a:rPr lang="id-ID" dirty="0"/>
              <a:t>: Bumi Aksara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1E6CB-EF73-43D7-B9A8-6910A28CDBCC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655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>
          <a:xfrm>
            <a:off x="337625" y="274638"/>
            <a:ext cx="8682550" cy="11430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Mengapa</a:t>
            </a:r>
            <a:r>
              <a:rPr lang="en-US" dirty="0" smtClean="0"/>
              <a:t> </a:t>
            </a:r>
            <a:r>
              <a:rPr lang="en-US" dirty="0" err="1" smtClean="0"/>
              <a:t>Mempelajari</a:t>
            </a:r>
            <a:r>
              <a:rPr lang="en-US" dirty="0" smtClean="0"/>
              <a:t>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Ekonomi</a:t>
            </a:r>
            <a:r>
              <a:rPr lang="en-US" dirty="0"/>
              <a:t> </a:t>
            </a:r>
            <a:r>
              <a:rPr lang="en-US" dirty="0" smtClean="0"/>
              <a:t>Islam?</a:t>
            </a:r>
            <a:endParaRPr lang="id-ID" dirty="0"/>
          </a:p>
        </p:txBody>
      </p:sp>
      <p:sp>
        <p:nvSpPr>
          <p:cNvPr id="87043" name="Rectangle 3"/>
          <p:cNvSpPr>
            <a:spLocks noGrp="1" noChangeArrowheads="1"/>
          </p:cNvSpPr>
          <p:nvPr>
            <p:ph idx="1"/>
          </p:nvPr>
        </p:nvSpPr>
        <p:spPr>
          <a:xfrm>
            <a:off x="450166" y="1651380"/>
            <a:ext cx="8570009" cy="4474784"/>
          </a:xfrm>
        </p:spPr>
        <p:txBody>
          <a:bodyPr/>
          <a:lstStyle/>
          <a:p>
            <a:pPr marL="457200" indent="-457200" algn="just">
              <a:buAutoNum type="arabicPeriod"/>
            </a:pPr>
            <a:r>
              <a:rPr lang="en-US" sz="2800" dirty="0" err="1"/>
              <a:t>Alasan</a:t>
            </a:r>
            <a:r>
              <a:rPr lang="en-US" sz="2800" dirty="0"/>
              <a:t> </a:t>
            </a:r>
            <a:r>
              <a:rPr lang="en-US" sz="2800" dirty="0" err="1"/>
              <a:t>Konstitusional</a:t>
            </a:r>
            <a:endParaRPr lang="en-US" sz="2800" dirty="0"/>
          </a:p>
          <a:p>
            <a:pPr marL="457200" indent="-457200" algn="just">
              <a:buFont typeface="Arial" pitchFamily="34" charset="0"/>
              <a:buChar char="•"/>
            </a:pPr>
            <a:r>
              <a:rPr lang="en-US" sz="2800" dirty="0" err="1"/>
              <a:t>Implementasi</a:t>
            </a:r>
            <a:r>
              <a:rPr lang="en-US" sz="2800" dirty="0"/>
              <a:t> </a:t>
            </a:r>
            <a:r>
              <a:rPr lang="en-US" sz="2800" dirty="0" err="1"/>
              <a:t>Pasal</a:t>
            </a:r>
            <a:r>
              <a:rPr lang="en-US" sz="2800" dirty="0"/>
              <a:t> 29 </a:t>
            </a:r>
            <a:r>
              <a:rPr lang="en-US" sz="2800" dirty="0" err="1"/>
              <a:t>ayat</a:t>
            </a:r>
            <a:r>
              <a:rPr lang="en-US" sz="2800" dirty="0"/>
              <a:t> (1)  </a:t>
            </a:r>
            <a:r>
              <a:rPr lang="en-US" sz="2800" dirty="0" err="1"/>
              <a:t>dan</a:t>
            </a:r>
            <a:r>
              <a:rPr lang="en-US" sz="2800" dirty="0"/>
              <a:t> (2) UUD </a:t>
            </a:r>
            <a:r>
              <a:rPr lang="en-US" sz="2800" dirty="0" smtClean="0"/>
              <a:t>Tahun1945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en-US" sz="2800" dirty="0" smtClean="0"/>
              <a:t>“Negara </a:t>
            </a:r>
            <a:r>
              <a:rPr lang="en-US" sz="2800" dirty="0" err="1" smtClean="0"/>
              <a:t>berdasar</a:t>
            </a:r>
            <a:r>
              <a:rPr lang="en-US" sz="2800" dirty="0" smtClean="0"/>
              <a:t> </a:t>
            </a:r>
            <a:r>
              <a:rPr lang="en-US" sz="2800" dirty="0" err="1" smtClean="0"/>
              <a:t>atas</a:t>
            </a:r>
            <a:r>
              <a:rPr lang="en-US" sz="2800" dirty="0" smtClean="0"/>
              <a:t> </a:t>
            </a:r>
            <a:r>
              <a:rPr lang="en-US" sz="2800" dirty="0" err="1" smtClean="0"/>
              <a:t>Ketuhanan</a:t>
            </a:r>
            <a:r>
              <a:rPr lang="en-US" sz="2800" dirty="0" smtClean="0"/>
              <a:t> Yang </a:t>
            </a:r>
            <a:r>
              <a:rPr lang="en-US" sz="2800" dirty="0" err="1" smtClean="0"/>
              <a:t>Maha</a:t>
            </a:r>
            <a:r>
              <a:rPr lang="en-US" sz="2800" dirty="0" smtClean="0"/>
              <a:t> </a:t>
            </a:r>
            <a:r>
              <a:rPr lang="en-US" sz="2800" dirty="0" err="1" smtClean="0"/>
              <a:t>Esa</a:t>
            </a:r>
            <a:r>
              <a:rPr lang="en-US" sz="2800" dirty="0" smtClean="0"/>
              <a:t>”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en-US" sz="2800" dirty="0" smtClean="0"/>
              <a:t>“Negara </a:t>
            </a:r>
            <a:r>
              <a:rPr lang="en-US" sz="2800" dirty="0" err="1" smtClean="0"/>
              <a:t>menjamin</a:t>
            </a:r>
            <a:r>
              <a:rPr lang="en-US" sz="2800" dirty="0" smtClean="0"/>
              <a:t> </a:t>
            </a:r>
            <a:r>
              <a:rPr lang="en-US" sz="2800" dirty="0" err="1" smtClean="0"/>
              <a:t>kemerdekaan</a:t>
            </a:r>
            <a:r>
              <a:rPr lang="en-US" sz="2800" dirty="0" smtClean="0"/>
              <a:t> </a:t>
            </a:r>
            <a:r>
              <a:rPr lang="en-US" sz="2800" dirty="0" err="1" smtClean="0"/>
              <a:t>tiap-tiap</a:t>
            </a:r>
            <a:r>
              <a:rPr lang="en-US" sz="2800" dirty="0" smtClean="0"/>
              <a:t> </a:t>
            </a:r>
            <a:r>
              <a:rPr lang="en-US" sz="2800" dirty="0" err="1" smtClean="0"/>
              <a:t>penduduk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memeluk</a:t>
            </a:r>
            <a:r>
              <a:rPr lang="en-US" sz="2800" dirty="0" smtClean="0"/>
              <a:t> agama </a:t>
            </a:r>
            <a:r>
              <a:rPr lang="en-US" sz="2800" dirty="0" err="1" smtClean="0"/>
              <a:t>masing-masing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beribadat</a:t>
            </a:r>
            <a:r>
              <a:rPr lang="en-US" sz="2800" dirty="0" smtClean="0"/>
              <a:t> </a:t>
            </a:r>
            <a:r>
              <a:rPr lang="en-US" sz="2800" dirty="0" err="1" smtClean="0"/>
              <a:t>menurut</a:t>
            </a:r>
            <a:r>
              <a:rPr lang="en-US" sz="2800" dirty="0" smtClean="0"/>
              <a:t> </a:t>
            </a:r>
            <a:r>
              <a:rPr lang="en-US" sz="2800" dirty="0" err="1" smtClean="0"/>
              <a:t>agamanya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kepercayaannya</a:t>
            </a:r>
            <a:r>
              <a:rPr lang="en-US" sz="2800" dirty="0" smtClean="0"/>
              <a:t> </a:t>
            </a:r>
            <a:r>
              <a:rPr lang="en-US" sz="2800" dirty="0" err="1" smtClean="0"/>
              <a:t>itu</a:t>
            </a:r>
            <a:r>
              <a:rPr lang="en-US" sz="2800" dirty="0" smtClean="0"/>
              <a:t>”.</a:t>
            </a:r>
            <a:endParaRPr lang="en-US" sz="28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1E6CB-EF73-43D7-B9A8-6910A28CDBCC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24425" y="498573"/>
            <a:ext cx="7313612" cy="880061"/>
          </a:xfrm>
        </p:spPr>
        <p:txBody>
          <a:bodyPr>
            <a:normAutofit fontScale="90000"/>
          </a:bodyPr>
          <a:lstStyle/>
          <a:p>
            <a:r>
              <a:rPr lang="en-US" dirty="0"/>
              <a:t>2. </a:t>
            </a:r>
            <a:r>
              <a:rPr lang="en-US" dirty="0" err="1"/>
              <a:t>Alasan</a:t>
            </a:r>
            <a:r>
              <a:rPr lang="en-US" dirty="0"/>
              <a:t> </a:t>
            </a:r>
            <a:r>
              <a:rPr lang="en-US" dirty="0" err="1"/>
              <a:t>Yuridis</a:t>
            </a:r>
            <a:endParaRPr lang="id-ID" dirty="0"/>
          </a:p>
        </p:txBody>
      </p:sp>
      <p:sp>
        <p:nvSpPr>
          <p:cNvPr id="8806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779170" y="1607234"/>
            <a:ext cx="8013138" cy="4681024"/>
          </a:xfrm>
        </p:spPr>
        <p:txBody>
          <a:bodyPr>
            <a:normAutofit lnSpcReduction="10000"/>
          </a:bodyPr>
          <a:lstStyle/>
          <a:p>
            <a:pPr>
              <a:buClrTx/>
              <a:buFont typeface="Wingdings" pitchFamily="2" charset="2"/>
              <a:buChar char="§"/>
            </a:pPr>
            <a:r>
              <a:rPr lang="en-US" dirty="0"/>
              <a:t> </a:t>
            </a:r>
            <a:r>
              <a:rPr lang="en-US" sz="2800" dirty="0" err="1"/>
              <a:t>Ada</a:t>
            </a:r>
            <a:r>
              <a:rPr lang="en-US" sz="2800" dirty="0"/>
              <a:t> </a:t>
            </a:r>
            <a:r>
              <a:rPr lang="en-US" sz="2800" dirty="0" err="1"/>
              <a:t>beberapa</a:t>
            </a:r>
            <a:r>
              <a:rPr lang="en-US" sz="2800" dirty="0"/>
              <a:t> </a:t>
            </a:r>
            <a:r>
              <a:rPr lang="en-US" sz="2800" dirty="0" err="1"/>
              <a:t>undang-undang</a:t>
            </a:r>
            <a:r>
              <a:rPr lang="en-US" sz="2800" dirty="0"/>
              <a:t> yang </a:t>
            </a:r>
            <a:r>
              <a:rPr lang="en-US" sz="2800" dirty="0" err="1"/>
              <a:t>mendasari</a:t>
            </a:r>
            <a:r>
              <a:rPr lang="en-US" sz="2800" dirty="0"/>
              <a:t>:</a:t>
            </a:r>
          </a:p>
          <a:p>
            <a:pPr marL="457200" indent="-457200">
              <a:buClrTx/>
              <a:buFont typeface="+mj-lt"/>
              <a:buAutoNum type="alphaLcPeriod"/>
            </a:pPr>
            <a:r>
              <a:rPr lang="en-US" sz="2800" dirty="0"/>
              <a:t>UU No.3 </a:t>
            </a:r>
            <a:r>
              <a:rPr lang="en-US" sz="2800" dirty="0" err="1"/>
              <a:t>Tahun</a:t>
            </a:r>
            <a:r>
              <a:rPr lang="en-US" sz="2800" dirty="0"/>
              <a:t> 2006 </a:t>
            </a:r>
            <a:r>
              <a:rPr lang="en-US" sz="2800" dirty="0" err="1"/>
              <a:t>perubahan</a:t>
            </a:r>
            <a:r>
              <a:rPr lang="en-US" sz="2800" dirty="0"/>
              <a:t> UU no.7 </a:t>
            </a:r>
            <a:r>
              <a:rPr lang="en-US" sz="2800" dirty="0" err="1"/>
              <a:t>Tahun</a:t>
            </a:r>
            <a:r>
              <a:rPr lang="en-US" sz="2800" dirty="0"/>
              <a:t> 1989 </a:t>
            </a:r>
            <a:r>
              <a:rPr lang="en-US" sz="2800" dirty="0" err="1"/>
              <a:t>tentang</a:t>
            </a:r>
            <a:r>
              <a:rPr lang="en-US" sz="2800" dirty="0"/>
              <a:t> </a:t>
            </a:r>
            <a:r>
              <a:rPr lang="en-US" sz="2800" dirty="0" err="1"/>
              <a:t>Peradilan</a:t>
            </a:r>
            <a:r>
              <a:rPr lang="en-US" sz="2800" dirty="0"/>
              <a:t> Agama</a:t>
            </a:r>
          </a:p>
          <a:p>
            <a:pPr marL="457200" indent="-457200">
              <a:buClrTx/>
              <a:buFont typeface="+mj-lt"/>
              <a:buAutoNum type="alphaLcPeriod"/>
            </a:pPr>
            <a:r>
              <a:rPr lang="en-US" sz="2800" dirty="0"/>
              <a:t>UU No.50 </a:t>
            </a:r>
            <a:r>
              <a:rPr lang="en-US" sz="2800" dirty="0" err="1"/>
              <a:t>Tahun</a:t>
            </a:r>
            <a:r>
              <a:rPr lang="en-US" sz="2800" dirty="0"/>
              <a:t> 2009 </a:t>
            </a:r>
            <a:r>
              <a:rPr lang="en-US" sz="2800" dirty="0" err="1"/>
              <a:t>tentang</a:t>
            </a:r>
            <a:r>
              <a:rPr lang="en-US" sz="2800" dirty="0"/>
              <a:t> </a:t>
            </a:r>
            <a:r>
              <a:rPr lang="en-US" sz="2800" dirty="0" err="1"/>
              <a:t>Peradilan</a:t>
            </a:r>
            <a:r>
              <a:rPr lang="en-US" sz="2800" dirty="0"/>
              <a:t> Agama</a:t>
            </a:r>
          </a:p>
          <a:p>
            <a:pPr marL="457200" indent="-457200">
              <a:buClrTx/>
              <a:buFont typeface="+mj-lt"/>
              <a:buAutoNum type="alphaLcPeriod"/>
            </a:pPr>
            <a:r>
              <a:rPr lang="en-US" sz="2800" dirty="0"/>
              <a:t>UU No.21 </a:t>
            </a:r>
            <a:r>
              <a:rPr lang="en-US" sz="2800" dirty="0" err="1"/>
              <a:t>Tahun</a:t>
            </a:r>
            <a:r>
              <a:rPr lang="en-US" sz="2800" dirty="0"/>
              <a:t> 2008 </a:t>
            </a:r>
            <a:r>
              <a:rPr lang="en-US" sz="2800" dirty="0" err="1"/>
              <a:t>tentang</a:t>
            </a:r>
            <a:r>
              <a:rPr lang="en-US" sz="2800" dirty="0"/>
              <a:t> </a:t>
            </a:r>
            <a:r>
              <a:rPr lang="en-US" sz="2800" dirty="0" err="1"/>
              <a:t>Perbankan</a:t>
            </a:r>
            <a:r>
              <a:rPr lang="en-US" sz="2800" dirty="0"/>
              <a:t> </a:t>
            </a:r>
            <a:r>
              <a:rPr lang="en-US" sz="2800" dirty="0" err="1"/>
              <a:t>Syariah</a:t>
            </a:r>
            <a:endParaRPr lang="en-US" sz="2800" dirty="0"/>
          </a:p>
          <a:p>
            <a:pPr marL="457200" indent="-457200">
              <a:buClrTx/>
              <a:buFont typeface="+mj-lt"/>
              <a:buAutoNum type="alphaLcPeriod"/>
            </a:pPr>
            <a:r>
              <a:rPr lang="en-US" sz="2800" dirty="0"/>
              <a:t>UU No.19 </a:t>
            </a:r>
            <a:r>
              <a:rPr lang="en-US" sz="2800" dirty="0" err="1"/>
              <a:t>Tahun</a:t>
            </a:r>
            <a:r>
              <a:rPr lang="en-US" sz="2800" dirty="0"/>
              <a:t> 2008 </a:t>
            </a:r>
            <a:r>
              <a:rPr lang="en-US" sz="2800" dirty="0" err="1"/>
              <a:t>tentang</a:t>
            </a:r>
            <a:r>
              <a:rPr lang="en-US" sz="2800" dirty="0"/>
              <a:t> </a:t>
            </a:r>
            <a:r>
              <a:rPr lang="en-US" sz="2800" dirty="0" err="1"/>
              <a:t>Surat</a:t>
            </a:r>
            <a:r>
              <a:rPr lang="en-US" sz="2800" dirty="0"/>
              <a:t> </a:t>
            </a:r>
            <a:r>
              <a:rPr lang="en-US" sz="2800" dirty="0" err="1"/>
              <a:t>Berharga</a:t>
            </a:r>
            <a:r>
              <a:rPr lang="en-US" sz="2800" dirty="0"/>
              <a:t> </a:t>
            </a:r>
            <a:r>
              <a:rPr lang="en-US" sz="2800" dirty="0" err="1"/>
              <a:t>Syariah</a:t>
            </a:r>
            <a:r>
              <a:rPr lang="en-US" sz="2800" dirty="0"/>
              <a:t> Negara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FCD19-B097-4D3F-812A-3E9E7DFF4E9E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itl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ext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itl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ext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itl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ext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itl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ext"/>
</p:tagLst>
</file>

<file path=ppt/theme/theme1.xml><?xml version="1.0" encoding="utf-8"?>
<a:theme xmlns:a="http://schemas.openxmlformats.org/drawingml/2006/main" name="ind_3793_slide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B2B2B2"/>
      </a:lt2>
      <a:accent1>
        <a:srgbClr val="B9E71C"/>
      </a:accent1>
      <a:accent2>
        <a:srgbClr val="18EC21"/>
      </a:accent2>
      <a:accent3>
        <a:srgbClr val="FFFFFF"/>
      </a:accent3>
      <a:accent4>
        <a:srgbClr val="000000"/>
      </a:accent4>
      <a:accent5>
        <a:srgbClr val="D9F1AB"/>
      </a:accent5>
      <a:accent6>
        <a:srgbClr val="15D61D"/>
      </a:accent6>
      <a:hlink>
        <a:srgbClr val="005480"/>
      </a:hlink>
      <a:folHlink>
        <a:srgbClr val="008008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9AFF9D"/>
        </a:accent1>
        <a:accent2>
          <a:srgbClr val="07D90E"/>
        </a:accent2>
        <a:accent3>
          <a:srgbClr val="FFFFFF"/>
        </a:accent3>
        <a:accent4>
          <a:srgbClr val="000000"/>
        </a:accent4>
        <a:accent5>
          <a:srgbClr val="CAFFCC"/>
        </a:accent5>
        <a:accent6>
          <a:srgbClr val="06C40C"/>
        </a:accent6>
        <a:hlink>
          <a:srgbClr val="006705"/>
        </a:hlink>
        <a:folHlink>
          <a:srgbClr val="004E0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B9E71C"/>
        </a:accent1>
        <a:accent2>
          <a:srgbClr val="18EC21"/>
        </a:accent2>
        <a:accent3>
          <a:srgbClr val="FFFFFF"/>
        </a:accent3>
        <a:accent4>
          <a:srgbClr val="000000"/>
        </a:accent4>
        <a:accent5>
          <a:srgbClr val="D9F1AB"/>
        </a:accent5>
        <a:accent6>
          <a:srgbClr val="15D61D"/>
        </a:accent6>
        <a:hlink>
          <a:srgbClr val="005480"/>
        </a:hlink>
        <a:folHlink>
          <a:srgbClr val="00800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18EC21"/>
        </a:accent1>
        <a:accent2>
          <a:srgbClr val="FB6C09"/>
        </a:accent2>
        <a:accent3>
          <a:srgbClr val="FFFFFF"/>
        </a:accent3>
        <a:accent4>
          <a:srgbClr val="000000"/>
        </a:accent4>
        <a:accent5>
          <a:srgbClr val="ABF4AB"/>
        </a:accent5>
        <a:accent6>
          <a:srgbClr val="E36107"/>
        </a:accent6>
        <a:hlink>
          <a:srgbClr val="6B0038"/>
        </a:hlink>
        <a:folHlink>
          <a:srgbClr val="702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FBD209"/>
        </a:accent1>
        <a:accent2>
          <a:srgbClr val="FF1805"/>
        </a:accent2>
        <a:accent3>
          <a:srgbClr val="FFFFFF"/>
        </a:accent3>
        <a:accent4>
          <a:srgbClr val="000000"/>
        </a:accent4>
        <a:accent5>
          <a:srgbClr val="FDE5AA"/>
        </a:accent5>
        <a:accent6>
          <a:srgbClr val="E71504"/>
        </a:accent6>
        <a:hlink>
          <a:srgbClr val="130080"/>
        </a:hlink>
        <a:folHlink>
          <a:srgbClr val="00750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9AFF9D"/>
        </a:accent1>
        <a:accent2>
          <a:srgbClr val="07D90E"/>
        </a:accent2>
        <a:accent3>
          <a:srgbClr val="FFFFFF"/>
        </a:accent3>
        <a:accent4>
          <a:srgbClr val="000000"/>
        </a:accent4>
        <a:accent5>
          <a:srgbClr val="CAFFCC"/>
        </a:accent5>
        <a:accent6>
          <a:srgbClr val="06C40C"/>
        </a:accent6>
        <a:hlink>
          <a:srgbClr val="006705"/>
        </a:hlink>
        <a:folHlink>
          <a:srgbClr val="003E0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B9E71C"/>
        </a:accent1>
        <a:accent2>
          <a:srgbClr val="18EC21"/>
        </a:accent2>
        <a:accent3>
          <a:srgbClr val="FFFFFF"/>
        </a:accent3>
        <a:accent4>
          <a:srgbClr val="000000"/>
        </a:accent4>
        <a:accent5>
          <a:srgbClr val="D9F1AB"/>
        </a:accent5>
        <a:accent6>
          <a:srgbClr val="15D61D"/>
        </a:accent6>
        <a:hlink>
          <a:srgbClr val="005480"/>
        </a:hlink>
        <a:folHlink>
          <a:srgbClr val="00660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18EC21"/>
        </a:accent1>
        <a:accent2>
          <a:srgbClr val="FB6C09"/>
        </a:accent2>
        <a:accent3>
          <a:srgbClr val="FFFFFF"/>
        </a:accent3>
        <a:accent4>
          <a:srgbClr val="000000"/>
        </a:accent4>
        <a:accent5>
          <a:srgbClr val="ABF4AB"/>
        </a:accent5>
        <a:accent6>
          <a:srgbClr val="E36107"/>
        </a:accent6>
        <a:hlink>
          <a:srgbClr val="6B0038"/>
        </a:hlink>
        <a:folHlink>
          <a:srgbClr val="5A27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FBD209"/>
        </a:accent1>
        <a:accent2>
          <a:srgbClr val="FF1805"/>
        </a:accent2>
        <a:accent3>
          <a:srgbClr val="FFFFFF"/>
        </a:accent3>
        <a:accent4>
          <a:srgbClr val="000000"/>
        </a:accent4>
        <a:accent5>
          <a:srgbClr val="FDE5AA"/>
        </a:accent5>
        <a:accent6>
          <a:srgbClr val="E71504"/>
        </a:accent6>
        <a:hlink>
          <a:srgbClr val="130080"/>
        </a:hlink>
        <a:folHlink>
          <a:srgbClr val="00520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1_Default Design 2">
      <a:dk1>
        <a:srgbClr val="000000"/>
      </a:dk1>
      <a:lt1>
        <a:srgbClr val="FFFFFF"/>
      </a:lt1>
      <a:dk2>
        <a:srgbClr val="000000"/>
      </a:dk2>
      <a:lt2>
        <a:srgbClr val="B2B2B2"/>
      </a:lt2>
      <a:accent1>
        <a:srgbClr val="B9E71C"/>
      </a:accent1>
      <a:accent2>
        <a:srgbClr val="18EC21"/>
      </a:accent2>
      <a:accent3>
        <a:srgbClr val="FFFFFF"/>
      </a:accent3>
      <a:accent4>
        <a:srgbClr val="000000"/>
      </a:accent4>
      <a:accent5>
        <a:srgbClr val="D9F1AB"/>
      </a:accent5>
      <a:accent6>
        <a:srgbClr val="15D61D"/>
      </a:accent6>
      <a:hlink>
        <a:srgbClr val="005480"/>
      </a:hlink>
      <a:folHlink>
        <a:srgbClr val="008008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9AFF9D"/>
        </a:accent1>
        <a:accent2>
          <a:srgbClr val="07D90E"/>
        </a:accent2>
        <a:accent3>
          <a:srgbClr val="FFFFFF"/>
        </a:accent3>
        <a:accent4>
          <a:srgbClr val="000000"/>
        </a:accent4>
        <a:accent5>
          <a:srgbClr val="CAFFCC"/>
        </a:accent5>
        <a:accent6>
          <a:srgbClr val="06C40C"/>
        </a:accent6>
        <a:hlink>
          <a:srgbClr val="006705"/>
        </a:hlink>
        <a:folHlink>
          <a:srgbClr val="004E0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B9E71C"/>
        </a:accent1>
        <a:accent2>
          <a:srgbClr val="18EC21"/>
        </a:accent2>
        <a:accent3>
          <a:srgbClr val="FFFFFF"/>
        </a:accent3>
        <a:accent4>
          <a:srgbClr val="000000"/>
        </a:accent4>
        <a:accent5>
          <a:srgbClr val="D9F1AB"/>
        </a:accent5>
        <a:accent6>
          <a:srgbClr val="15D61D"/>
        </a:accent6>
        <a:hlink>
          <a:srgbClr val="005480"/>
        </a:hlink>
        <a:folHlink>
          <a:srgbClr val="00800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18EC21"/>
        </a:accent1>
        <a:accent2>
          <a:srgbClr val="FB6C09"/>
        </a:accent2>
        <a:accent3>
          <a:srgbClr val="FFFFFF"/>
        </a:accent3>
        <a:accent4>
          <a:srgbClr val="000000"/>
        </a:accent4>
        <a:accent5>
          <a:srgbClr val="ABF4AB"/>
        </a:accent5>
        <a:accent6>
          <a:srgbClr val="E36107"/>
        </a:accent6>
        <a:hlink>
          <a:srgbClr val="6B0038"/>
        </a:hlink>
        <a:folHlink>
          <a:srgbClr val="702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FBD209"/>
        </a:accent1>
        <a:accent2>
          <a:srgbClr val="FF1805"/>
        </a:accent2>
        <a:accent3>
          <a:srgbClr val="FFFFFF"/>
        </a:accent3>
        <a:accent4>
          <a:srgbClr val="000000"/>
        </a:accent4>
        <a:accent5>
          <a:srgbClr val="FDE5AA"/>
        </a:accent5>
        <a:accent6>
          <a:srgbClr val="E71504"/>
        </a:accent6>
        <a:hlink>
          <a:srgbClr val="130080"/>
        </a:hlink>
        <a:folHlink>
          <a:srgbClr val="00750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9AFF9D"/>
        </a:accent1>
        <a:accent2>
          <a:srgbClr val="07D90E"/>
        </a:accent2>
        <a:accent3>
          <a:srgbClr val="FFFFFF"/>
        </a:accent3>
        <a:accent4>
          <a:srgbClr val="000000"/>
        </a:accent4>
        <a:accent5>
          <a:srgbClr val="CAFFCC"/>
        </a:accent5>
        <a:accent6>
          <a:srgbClr val="06C40C"/>
        </a:accent6>
        <a:hlink>
          <a:srgbClr val="006705"/>
        </a:hlink>
        <a:folHlink>
          <a:srgbClr val="003E0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B9E71C"/>
        </a:accent1>
        <a:accent2>
          <a:srgbClr val="18EC21"/>
        </a:accent2>
        <a:accent3>
          <a:srgbClr val="FFFFFF"/>
        </a:accent3>
        <a:accent4>
          <a:srgbClr val="000000"/>
        </a:accent4>
        <a:accent5>
          <a:srgbClr val="D9F1AB"/>
        </a:accent5>
        <a:accent6>
          <a:srgbClr val="15D61D"/>
        </a:accent6>
        <a:hlink>
          <a:srgbClr val="005480"/>
        </a:hlink>
        <a:folHlink>
          <a:srgbClr val="00660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18EC21"/>
        </a:accent1>
        <a:accent2>
          <a:srgbClr val="FB6C09"/>
        </a:accent2>
        <a:accent3>
          <a:srgbClr val="FFFFFF"/>
        </a:accent3>
        <a:accent4>
          <a:srgbClr val="000000"/>
        </a:accent4>
        <a:accent5>
          <a:srgbClr val="ABF4AB"/>
        </a:accent5>
        <a:accent6>
          <a:srgbClr val="E36107"/>
        </a:accent6>
        <a:hlink>
          <a:srgbClr val="6B0038"/>
        </a:hlink>
        <a:folHlink>
          <a:srgbClr val="5A27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FBD209"/>
        </a:accent1>
        <a:accent2>
          <a:srgbClr val="FF1805"/>
        </a:accent2>
        <a:accent3>
          <a:srgbClr val="FFFFFF"/>
        </a:accent3>
        <a:accent4>
          <a:srgbClr val="000000"/>
        </a:accent4>
        <a:accent5>
          <a:srgbClr val="FDE5AA"/>
        </a:accent5>
        <a:accent6>
          <a:srgbClr val="E71504"/>
        </a:accent6>
        <a:hlink>
          <a:srgbClr val="130080"/>
        </a:hlink>
        <a:folHlink>
          <a:srgbClr val="00520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ind_3793_slide</Template>
  <TotalTime>486</TotalTime>
  <Words>306</Words>
  <Application>Microsoft Office PowerPoint</Application>
  <PresentationFormat>On-screen Show (4:3)</PresentationFormat>
  <Paragraphs>63</Paragraphs>
  <Slides>11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Century Gothic</vt:lpstr>
      <vt:lpstr>Wingdings</vt:lpstr>
      <vt:lpstr>Wingdings 3</vt:lpstr>
      <vt:lpstr>ind_3793_slide</vt:lpstr>
      <vt:lpstr>1_Default Design</vt:lpstr>
      <vt:lpstr>Wisp</vt:lpstr>
      <vt:lpstr>KULIAH PENGANTAR</vt:lpstr>
      <vt:lpstr>PowerPoint Presentation</vt:lpstr>
      <vt:lpstr>Kontrak Kuliah</vt:lpstr>
      <vt:lpstr>Kontrak Kuliah</vt:lpstr>
      <vt:lpstr>Unsur Penilaian</vt:lpstr>
      <vt:lpstr>Materi Pokok sesuai RPS</vt:lpstr>
      <vt:lpstr>Referensi</vt:lpstr>
      <vt:lpstr>Mengapa Mempelajari Hukum Ekonomi Islam?</vt:lpstr>
      <vt:lpstr>2. Alasan Yuridis</vt:lpstr>
      <vt:lpstr>3. Alasan sosiologis </vt:lpstr>
      <vt:lpstr>4. Alasan Perkembangan Lembaga Keuangan Syariah di Indonesia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KULIAH PENGANTAR</dc:title>
  <dc:creator>Asus</dc:creator>
  <cp:lastModifiedBy>Lenovo</cp:lastModifiedBy>
  <cp:revision>22</cp:revision>
  <dcterms:created xsi:type="dcterms:W3CDTF">2014-09-02T11:56:50Z</dcterms:created>
  <dcterms:modified xsi:type="dcterms:W3CDTF">2021-08-23T03:16:38Z</dcterms:modified>
</cp:coreProperties>
</file>