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59" r:id="rId4"/>
    <p:sldId id="280" r:id="rId5"/>
    <p:sldId id="258" r:id="rId6"/>
    <p:sldId id="257" r:id="rId7"/>
    <p:sldId id="261" r:id="rId8"/>
    <p:sldId id="262" r:id="rId9"/>
    <p:sldId id="263" r:id="rId10"/>
    <p:sldId id="264" r:id="rId11"/>
    <p:sldId id="267" r:id="rId12"/>
    <p:sldId id="271" r:id="rId13"/>
    <p:sldId id="268" r:id="rId14"/>
    <p:sldId id="273" r:id="rId15"/>
    <p:sldId id="274" r:id="rId16"/>
    <p:sldId id="272" r:id="rId17"/>
    <p:sldId id="275" r:id="rId18"/>
    <p:sldId id="269" r:id="rId19"/>
    <p:sldId id="277" r:id="rId20"/>
    <p:sldId id="276" r:id="rId21"/>
    <p:sldId id="278" r:id="rId22"/>
    <p:sldId id="279" r:id="rId2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EF341-D40D-45E7-B5ED-2D4E74F3FFA2}" type="datetimeFigureOut">
              <a:rPr lang="id-ID" smtClean="0"/>
              <a:pPr/>
              <a:t>06/10/2008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FB3C0-A909-41B3-9334-EB537FF275D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B3C0-A909-41B3-9334-EB537FF275DD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6A5D-C678-4334-9D63-F9041A758A75}" type="datetimeFigureOut">
              <a:rPr lang="id-ID" smtClean="0"/>
              <a:pPr/>
              <a:t>06/10/2008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78FB-EDA6-487D-BC09-E40ACBECB98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6A5D-C678-4334-9D63-F9041A758A75}" type="datetimeFigureOut">
              <a:rPr lang="id-ID" smtClean="0"/>
              <a:pPr/>
              <a:t>06/10/2008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78FB-EDA6-487D-BC09-E40ACBECB98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6A5D-C678-4334-9D63-F9041A758A75}" type="datetimeFigureOut">
              <a:rPr lang="id-ID" smtClean="0"/>
              <a:pPr/>
              <a:t>06/10/2008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78FB-EDA6-487D-BC09-E40ACBECB98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6A5D-C678-4334-9D63-F9041A758A75}" type="datetimeFigureOut">
              <a:rPr lang="id-ID" smtClean="0"/>
              <a:pPr/>
              <a:t>06/10/2008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78FB-EDA6-487D-BC09-E40ACBECB98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6A5D-C678-4334-9D63-F9041A758A75}" type="datetimeFigureOut">
              <a:rPr lang="id-ID" smtClean="0"/>
              <a:pPr/>
              <a:t>06/10/2008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78FB-EDA6-487D-BC09-E40ACBECB98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6A5D-C678-4334-9D63-F9041A758A75}" type="datetimeFigureOut">
              <a:rPr lang="id-ID" smtClean="0"/>
              <a:pPr/>
              <a:t>06/10/2008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78FB-EDA6-487D-BC09-E40ACBECB98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6A5D-C678-4334-9D63-F9041A758A75}" type="datetimeFigureOut">
              <a:rPr lang="id-ID" smtClean="0"/>
              <a:pPr/>
              <a:t>06/10/2008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78FB-EDA6-487D-BC09-E40ACBECB98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6A5D-C678-4334-9D63-F9041A758A75}" type="datetimeFigureOut">
              <a:rPr lang="id-ID" smtClean="0"/>
              <a:pPr/>
              <a:t>06/10/2008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78FB-EDA6-487D-BC09-E40ACBECB98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6A5D-C678-4334-9D63-F9041A758A75}" type="datetimeFigureOut">
              <a:rPr lang="id-ID" smtClean="0"/>
              <a:pPr/>
              <a:t>06/10/2008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78FB-EDA6-487D-BC09-E40ACBECB98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6A5D-C678-4334-9D63-F9041A758A75}" type="datetimeFigureOut">
              <a:rPr lang="id-ID" smtClean="0"/>
              <a:pPr/>
              <a:t>06/10/2008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78FB-EDA6-487D-BC09-E40ACBECB98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6A5D-C678-4334-9D63-F9041A758A75}" type="datetimeFigureOut">
              <a:rPr lang="id-ID" smtClean="0"/>
              <a:pPr/>
              <a:t>06/10/2008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78FB-EDA6-487D-BC09-E40ACBECB98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A6A5D-C678-4334-9D63-F9041A758A75}" type="datetimeFigureOut">
              <a:rPr lang="id-ID" smtClean="0"/>
              <a:pPr/>
              <a:t>06/10/2008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78FB-EDA6-487D-BC09-E40ACBECB98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857232"/>
            <a:ext cx="8001056" cy="15716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SUATU TINDAKAN MEMISAHKAN BAHAN MAKANAN </a:t>
            </a:r>
            <a:r>
              <a:rPr lang="id-ID" sz="2400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(</a:t>
            </a:r>
            <a:r>
              <a:rPr lang="id-ID" sz="2400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DENGAN ATAU TANPA BAGIAN </a:t>
            </a:r>
            <a:r>
              <a:rPr lang="id-ID" sz="2400" b="1" i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NONEDIBLE</a:t>
            </a:r>
            <a:r>
              <a:rPr lang="id-ID" sz="2400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) LANGSUNG DARI MEDIA TUMBUH</a:t>
            </a:r>
          </a:p>
          <a:p>
            <a:pPr algn="ctr"/>
            <a:r>
              <a:rPr lang="id-ID" sz="2400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(memetik buah, menuai padi, menjala/memancing ikan)</a:t>
            </a:r>
            <a:endParaRPr lang="id-ID" sz="2400" b="1" dirty="0">
              <a:solidFill>
                <a:srgbClr val="00206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6050" y="77908"/>
            <a:ext cx="335758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 A N E N</a:t>
            </a:r>
            <a:endParaRPr lang="en-US" sz="4000" b="1" cap="none" spc="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285720" y="5000636"/>
            <a:ext cx="8572560" cy="1714512"/>
          </a:xfrm>
          <a:prstGeom prst="flowChartAlternateProcess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id-ID" sz="2400" b="1" dirty="0" smtClean="0">
                <a:solidFill>
                  <a:srgbClr val="FFFF00"/>
                </a:solidFill>
              </a:rPr>
              <a:t> TINDAKAN SAAT </a:t>
            </a:r>
            <a:r>
              <a:rPr lang="id-ID" sz="2400" b="1" dirty="0" smtClean="0">
                <a:solidFill>
                  <a:srgbClr val="FFFF00"/>
                </a:solidFill>
              </a:rPr>
              <a:t>PANEN </a:t>
            </a:r>
          </a:p>
          <a:p>
            <a:pPr algn="ctr"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FFFF00"/>
                </a:solidFill>
              </a:rPr>
              <a:t> </a:t>
            </a:r>
            <a:r>
              <a:rPr lang="id-ID" sz="2400" b="1" dirty="0" smtClean="0">
                <a:solidFill>
                  <a:srgbClr val="FFFF00"/>
                </a:solidFill>
              </a:rPr>
              <a:t>KETEPATAN SAAT PANEN, TERLALU </a:t>
            </a:r>
            <a:r>
              <a:rPr lang="id-ID" sz="2400" b="1" dirty="0" smtClean="0">
                <a:solidFill>
                  <a:srgbClr val="FFFF00"/>
                </a:solidFill>
              </a:rPr>
              <a:t>CEPAT PANEN MUTU HASIL </a:t>
            </a:r>
            <a:r>
              <a:rPr lang="id-ID" sz="2400" b="1" dirty="0" smtClean="0">
                <a:solidFill>
                  <a:srgbClr val="FFFF00"/>
                </a:solidFill>
              </a:rPr>
              <a:t>RENDAH,  </a:t>
            </a:r>
            <a:r>
              <a:rPr lang="id-ID" sz="2400" b="1" dirty="0" smtClean="0">
                <a:solidFill>
                  <a:srgbClr val="FFFF00"/>
                </a:solidFill>
              </a:rPr>
              <a:t>TERLAMBAT PANEN HASIL MUDAH </a:t>
            </a:r>
            <a:r>
              <a:rPr lang="id-ID" sz="2400" b="1" dirty="0" smtClean="0">
                <a:solidFill>
                  <a:srgbClr val="FFFF00"/>
                </a:solidFill>
              </a:rPr>
              <a:t>RUSAK</a:t>
            </a:r>
          </a:p>
          <a:p>
            <a:pPr algn="ctr"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FFFF00"/>
                </a:solidFill>
              </a:rPr>
              <a:t> </a:t>
            </a:r>
            <a:r>
              <a:rPr lang="id-ID" sz="2400" b="1" dirty="0" smtClean="0">
                <a:solidFill>
                  <a:srgbClr val="FFFF00"/>
                </a:solidFill>
              </a:rPr>
              <a:t>CARA / ALAT PANEN</a:t>
            </a:r>
            <a:endParaRPr lang="id-ID" sz="24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884" y="2643182"/>
            <a:ext cx="8572560" cy="8771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bg1"/>
                </a:solidFill>
              </a:rPr>
              <a:t>KUANTITAS DAN KUALITAS HASIL PANEN TERGANTUNG PADA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265798" y="3714752"/>
            <a:ext cx="8572560" cy="1143008"/>
          </a:xfrm>
          <a:prstGeom prst="flowChartAlternateProcess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id-ID" sz="2400" b="1" dirty="0" smtClean="0">
                <a:solidFill>
                  <a:schemeClr val="bg1"/>
                </a:solidFill>
              </a:rPr>
              <a:t> KONDISI </a:t>
            </a:r>
            <a:r>
              <a:rPr lang="id-ID" sz="2400" b="1" dirty="0" smtClean="0">
                <a:solidFill>
                  <a:schemeClr val="bg1"/>
                </a:solidFill>
              </a:rPr>
              <a:t>DAN TINDAKAN PRA PANEN</a:t>
            </a:r>
          </a:p>
          <a:p>
            <a:pPr algn="ctr">
              <a:buFont typeface="Arial" pitchFamily="34" charset="0"/>
              <a:buChar char="•"/>
            </a:pPr>
            <a:r>
              <a:rPr lang="id-ID" sz="2400" b="1" dirty="0" smtClean="0">
                <a:solidFill>
                  <a:schemeClr val="bg1"/>
                </a:solidFill>
              </a:rPr>
              <a:t> KONDISI LINGKUNGAN  DAN</a:t>
            </a:r>
          </a:p>
          <a:p>
            <a:pPr algn="ctr">
              <a:buFont typeface="Arial" pitchFamily="34" charset="0"/>
              <a:buChar char="•"/>
            </a:pPr>
            <a:r>
              <a:rPr lang="id-ID" sz="2400" b="1" dirty="0" smtClean="0">
                <a:solidFill>
                  <a:schemeClr val="bg1"/>
                </a:solidFill>
              </a:rPr>
              <a:t> PEMELIHARAAN TANAMAN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844" y="142852"/>
            <a:ext cx="8786874" cy="4286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 smtClean="0">
                <a:solidFill>
                  <a:schemeClr val="bg1"/>
                </a:solidFill>
              </a:rPr>
              <a:t>E</a:t>
            </a:r>
            <a:r>
              <a:rPr lang="id-ID" sz="2400" b="1" cap="all" dirty="0" smtClean="0">
                <a:solidFill>
                  <a:schemeClr val="bg1"/>
                </a:solidFill>
              </a:rPr>
              <a:t>VAPORASI  DITENTUKAN PERBEDAAN TEKANAN UAP AIR </a:t>
            </a:r>
            <a:r>
              <a:rPr lang="id-ID" sz="2400" cap="all" dirty="0" smtClean="0">
                <a:solidFill>
                  <a:schemeClr val="bg1"/>
                </a:solidFill>
              </a:rPr>
              <a:t> </a:t>
            </a:r>
            <a:endParaRPr lang="id-ID" sz="2400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1481" y="642918"/>
            <a:ext cx="8786874" cy="13573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cap="all" dirty="0" smtClean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id-ID" sz="2400" b="1" i="1" cap="all" dirty="0" smtClean="0">
                <a:solidFill>
                  <a:schemeClr val="tx2">
                    <a:lumMod val="75000"/>
                  </a:schemeClr>
                </a:solidFill>
              </a:rPr>
              <a:t>APOUR PRESSURE DEFICIT = VAPOUR PRESSURE SATURATED – VAPOUR PRESSURE ACTUAL</a:t>
            </a:r>
          </a:p>
          <a:p>
            <a:pPr algn="ctr"/>
            <a:r>
              <a:rPr lang="id-ID" sz="2400" b="1" cap="all" dirty="0" smtClean="0">
                <a:solidFill>
                  <a:schemeClr val="tx2">
                    <a:lumMod val="75000"/>
                  </a:schemeClr>
                </a:solidFill>
              </a:rPr>
              <a:t>(VPD = VPS – VPA) </a:t>
            </a:r>
            <a:r>
              <a:rPr lang="id-ID" sz="2400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id-ID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1481" y="2143116"/>
            <a:ext cx="8786874" cy="16430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cap="all" dirty="0" smtClean="0">
                <a:solidFill>
                  <a:schemeClr val="tx2">
                    <a:lumMod val="75000"/>
                  </a:schemeClr>
                </a:solidFill>
              </a:rPr>
              <a:t>VPD SEBAGAI INDIKATOR PENYIMPANAN/MUTU BAHAN</a:t>
            </a:r>
          </a:p>
          <a:p>
            <a:pPr algn="ctr"/>
            <a:r>
              <a:rPr lang="en-US" sz="2400" cap="all" dirty="0" smtClean="0">
                <a:solidFill>
                  <a:schemeClr val="tx2">
                    <a:lumMod val="75000"/>
                  </a:schemeClr>
                </a:solidFill>
              </a:rPr>
              <a:t>RH 95% </a:t>
            </a:r>
            <a:r>
              <a:rPr lang="id-ID" sz="2400" cap="all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2400" cap="all" dirty="0" smtClean="0">
                <a:solidFill>
                  <a:schemeClr val="tx2">
                    <a:lumMod val="75000"/>
                  </a:schemeClr>
                </a:solidFill>
              </a:rPr>
              <a:t> 32</a:t>
            </a:r>
            <a:r>
              <a:rPr lang="id-ID" sz="2400" b="1" dirty="0" smtClean="0">
                <a:solidFill>
                  <a:schemeClr val="tx2">
                    <a:lumMod val="75000"/>
                  </a:schemeClr>
                </a:solidFill>
              </a:rPr>
              <a:t>˚</a:t>
            </a:r>
            <a:r>
              <a:rPr lang="en-US" sz="2400" cap="all" dirty="0" smtClean="0">
                <a:solidFill>
                  <a:schemeClr val="tx2">
                    <a:lumMod val="75000"/>
                  </a:schemeClr>
                </a:solidFill>
              </a:rPr>
              <a:t> F   </a:t>
            </a:r>
            <a:r>
              <a:rPr lang="en-US" sz="2400" cap="all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</a:t>
            </a:r>
            <a:r>
              <a:rPr lang="en-US" sz="2400" cap="all" dirty="0" smtClean="0">
                <a:solidFill>
                  <a:schemeClr val="tx2">
                    <a:lumMod val="75000"/>
                  </a:schemeClr>
                </a:solidFill>
              </a:rPr>
              <a:t> VPD = 0,229</a:t>
            </a:r>
            <a:endParaRPr lang="id-ID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cap="all" dirty="0" smtClean="0">
                <a:solidFill>
                  <a:schemeClr val="tx2">
                    <a:lumMod val="75000"/>
                  </a:schemeClr>
                </a:solidFill>
              </a:rPr>
              <a:t>RH 85%</a:t>
            </a:r>
            <a:r>
              <a:rPr lang="id-ID" sz="2400" cap="all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2400" cap="all" dirty="0" smtClean="0">
                <a:solidFill>
                  <a:schemeClr val="tx2">
                    <a:lumMod val="75000"/>
                  </a:schemeClr>
                </a:solidFill>
              </a:rPr>
              <a:t> 50</a:t>
            </a:r>
            <a:r>
              <a:rPr lang="id-ID" sz="2400" b="1" dirty="0" smtClean="0">
                <a:solidFill>
                  <a:schemeClr val="tx2">
                    <a:lumMod val="75000"/>
                  </a:schemeClr>
                </a:solidFill>
              </a:rPr>
              <a:t>˚</a:t>
            </a:r>
            <a:r>
              <a:rPr lang="en-US" sz="2400" cap="all" dirty="0" smtClean="0">
                <a:solidFill>
                  <a:schemeClr val="tx2">
                    <a:lumMod val="75000"/>
                  </a:schemeClr>
                </a:solidFill>
              </a:rPr>
              <a:t> F   </a:t>
            </a:r>
            <a:r>
              <a:rPr lang="en-US" sz="2400" cap="all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</a:t>
            </a:r>
            <a:r>
              <a:rPr lang="en-US" sz="2400" cap="all" dirty="0" smtClean="0">
                <a:solidFill>
                  <a:schemeClr val="tx2">
                    <a:lumMod val="75000"/>
                  </a:schemeClr>
                </a:solidFill>
              </a:rPr>
              <a:t> VPD = 1,38</a:t>
            </a:r>
            <a:endParaRPr lang="id-ID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cap="all" dirty="0" smtClean="0">
                <a:solidFill>
                  <a:schemeClr val="tx2">
                    <a:lumMod val="75000"/>
                  </a:schemeClr>
                </a:solidFill>
              </a:rPr>
              <a:t>RH 60%</a:t>
            </a:r>
            <a:r>
              <a:rPr lang="id-ID" sz="2400" cap="all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2400" cap="all" dirty="0" smtClean="0">
                <a:solidFill>
                  <a:schemeClr val="tx2">
                    <a:lumMod val="75000"/>
                  </a:schemeClr>
                </a:solidFill>
              </a:rPr>
              <a:t> 68</a:t>
            </a:r>
            <a:r>
              <a:rPr lang="id-ID" sz="2400" b="1" dirty="0" smtClean="0">
                <a:solidFill>
                  <a:schemeClr val="tx2">
                    <a:lumMod val="75000"/>
                  </a:schemeClr>
                </a:solidFill>
              </a:rPr>
              <a:t>˚</a:t>
            </a:r>
            <a:r>
              <a:rPr lang="en-US" sz="2400" cap="all" dirty="0" smtClean="0">
                <a:solidFill>
                  <a:schemeClr val="tx2">
                    <a:lumMod val="75000"/>
                  </a:schemeClr>
                </a:solidFill>
              </a:rPr>
              <a:t> F </a:t>
            </a:r>
            <a:r>
              <a:rPr lang="en-US" sz="2400" cap="all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</a:t>
            </a:r>
            <a:r>
              <a:rPr lang="en-US" sz="2400" cap="all" dirty="0" smtClean="0">
                <a:solidFill>
                  <a:schemeClr val="tx2">
                    <a:lumMod val="75000"/>
                  </a:schemeClr>
                </a:solidFill>
              </a:rPr>
              <a:t> VPD = 7,016</a:t>
            </a:r>
            <a:r>
              <a:rPr lang="id-ID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400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id-ID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4360" y="3929066"/>
            <a:ext cx="8786874" cy="2643206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cap="all" dirty="0" smtClean="0">
                <a:solidFill>
                  <a:srgbClr val="FFFF00"/>
                </a:solidFill>
              </a:rPr>
              <a:t>LAJU EVAPORASI BAHAN DITENTUKAN OLEH</a:t>
            </a:r>
          </a:p>
          <a:p>
            <a:pPr algn="ctr"/>
            <a:endParaRPr lang="id-ID" sz="1600" b="1" cap="all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cap="all" dirty="0" smtClean="0">
                <a:solidFill>
                  <a:srgbClr val="FFFF00"/>
                </a:solidFill>
              </a:rPr>
              <a:t>1. </a:t>
            </a:r>
            <a:r>
              <a:rPr lang="en-US" sz="2400" cap="all" dirty="0" err="1" smtClean="0">
                <a:solidFill>
                  <a:srgbClr val="FFFF00"/>
                </a:solidFill>
              </a:rPr>
              <a:t>Permeabilitas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en-US" sz="2400" cap="all" dirty="0" err="1" smtClean="0">
                <a:solidFill>
                  <a:srgbClr val="FFFF00"/>
                </a:solidFill>
              </a:rPr>
              <a:t>kulit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id-ID" sz="2400" cap="all" dirty="0" smtClean="0">
                <a:solidFill>
                  <a:srgbClr val="FFFF00"/>
                </a:solidFill>
              </a:rPr>
              <a:t>KARENA</a:t>
            </a:r>
            <a:endParaRPr lang="id-ID" sz="2400" dirty="0" smtClean="0">
              <a:solidFill>
                <a:srgbClr val="FFFF00"/>
              </a:solidFill>
            </a:endParaRPr>
          </a:p>
          <a:p>
            <a:pPr algn="ctr"/>
            <a:r>
              <a:rPr lang="id-ID" sz="2400" cap="all" dirty="0" smtClean="0">
                <a:solidFill>
                  <a:srgbClr val="FFFF00"/>
                </a:solidFill>
              </a:rPr>
              <a:t>KETEBALAN KULIT (</a:t>
            </a:r>
            <a:r>
              <a:rPr lang="en-US" sz="2400" cap="all" dirty="0" smtClean="0">
                <a:solidFill>
                  <a:srgbClr val="FFFF00"/>
                </a:solidFill>
              </a:rPr>
              <a:t>asparagus</a:t>
            </a:r>
            <a:r>
              <a:rPr lang="id-ID" sz="2400" cap="all" dirty="0" smtClean="0">
                <a:solidFill>
                  <a:srgbClr val="FFFF00"/>
                </a:solidFill>
              </a:rPr>
              <a:t>) DAN </a:t>
            </a:r>
            <a:r>
              <a:rPr lang="en-US" sz="2400" cap="all" dirty="0" err="1" smtClean="0">
                <a:solidFill>
                  <a:srgbClr val="FFFF00"/>
                </a:solidFill>
              </a:rPr>
              <a:t>lapisan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en-US" sz="2400" cap="all" dirty="0" err="1" smtClean="0">
                <a:solidFill>
                  <a:srgbClr val="FFFF00"/>
                </a:solidFill>
              </a:rPr>
              <a:t>lilin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id-ID" sz="2400" cap="all" dirty="0" smtClean="0">
                <a:solidFill>
                  <a:srgbClr val="FFFF00"/>
                </a:solidFill>
              </a:rPr>
              <a:t>(</a:t>
            </a:r>
            <a:r>
              <a:rPr lang="en-US" sz="2400" cap="all" dirty="0" err="1" smtClean="0">
                <a:solidFill>
                  <a:srgbClr val="FFFF00"/>
                </a:solidFill>
              </a:rPr>
              <a:t>apel</a:t>
            </a:r>
            <a:r>
              <a:rPr lang="id-ID" sz="2400" cap="all" dirty="0" smtClean="0">
                <a:solidFill>
                  <a:srgbClr val="FFFF00"/>
                </a:solidFill>
              </a:rPr>
              <a:t>)</a:t>
            </a:r>
            <a:r>
              <a:rPr lang="en-US" sz="2400" cap="all" dirty="0" smtClean="0">
                <a:solidFill>
                  <a:srgbClr val="FFFF00"/>
                </a:solidFill>
              </a:rPr>
              <a:t>	</a:t>
            </a:r>
            <a:endParaRPr lang="id-ID" sz="2400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cap="all" dirty="0" smtClean="0">
                <a:solidFill>
                  <a:srgbClr val="FFFF00"/>
                </a:solidFill>
              </a:rPr>
              <a:t> 2. </a:t>
            </a:r>
            <a:r>
              <a:rPr lang="id-ID" sz="2400" cap="all" dirty="0" smtClean="0">
                <a:solidFill>
                  <a:srgbClr val="FFFF00"/>
                </a:solidFill>
              </a:rPr>
              <a:t>NISBAH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en-US" sz="2400" cap="all" dirty="0" err="1" smtClean="0">
                <a:solidFill>
                  <a:srgbClr val="FFFF00"/>
                </a:solidFill>
              </a:rPr>
              <a:t>permukaan</a:t>
            </a:r>
            <a:r>
              <a:rPr lang="en-US" sz="2400" cap="all" dirty="0" smtClean="0">
                <a:solidFill>
                  <a:srgbClr val="FFFF00"/>
                </a:solidFill>
              </a:rPr>
              <a:t> – volume</a:t>
            </a:r>
            <a:endParaRPr lang="id-ID" sz="2400" cap="all" dirty="0" smtClean="0">
              <a:solidFill>
                <a:srgbClr val="FFFF00"/>
              </a:solidFill>
            </a:endParaRPr>
          </a:p>
          <a:p>
            <a:pPr algn="ctr"/>
            <a:r>
              <a:rPr lang="id-ID" sz="2400" cap="all" dirty="0" smtClean="0">
                <a:solidFill>
                  <a:srgbClr val="FFFF00"/>
                </a:solidFill>
              </a:rPr>
              <a:t>NISBAH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en-US" sz="2400" cap="all" dirty="0" err="1" smtClean="0">
                <a:solidFill>
                  <a:srgbClr val="FFFF00"/>
                </a:solidFill>
              </a:rPr>
              <a:t>tinggi</a:t>
            </a:r>
            <a:r>
              <a:rPr lang="id-ID" sz="2400" cap="all" dirty="0" smtClean="0">
                <a:solidFill>
                  <a:srgbClr val="FFFF00"/>
                </a:solidFill>
              </a:rPr>
              <a:t>, LAJU EVAPORASI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id-ID" sz="2400" cap="all" dirty="0" smtClean="0">
                <a:solidFill>
                  <a:srgbClr val="FFFF00"/>
                </a:solidFill>
              </a:rPr>
              <a:t>TINGGI</a:t>
            </a:r>
            <a:endParaRPr lang="id-ID" sz="2400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cap="all" dirty="0" smtClean="0">
                <a:solidFill>
                  <a:srgbClr val="FFFF00"/>
                </a:solidFill>
              </a:rPr>
              <a:t>     </a:t>
            </a:r>
            <a:r>
              <a:rPr lang="id-ID" sz="2400" cap="all" dirty="0" smtClean="0">
                <a:solidFill>
                  <a:srgbClr val="FFFF00"/>
                </a:solidFill>
              </a:rPr>
              <a:t>(</a:t>
            </a:r>
            <a:r>
              <a:rPr lang="en-US" sz="2400" cap="all" dirty="0" smtClean="0">
                <a:solidFill>
                  <a:srgbClr val="FFFF00"/>
                </a:solidFill>
              </a:rPr>
              <a:t>melon , </a:t>
            </a:r>
            <a:r>
              <a:rPr lang="en-US" sz="2400" cap="all" dirty="0" err="1" smtClean="0">
                <a:solidFill>
                  <a:srgbClr val="FFFF00"/>
                </a:solidFill>
              </a:rPr>
              <a:t>semangka</a:t>
            </a:r>
            <a:r>
              <a:rPr lang="id-ID" sz="2400" cap="all" dirty="0" smtClean="0">
                <a:solidFill>
                  <a:srgbClr val="FFFF00"/>
                </a:solidFill>
              </a:rPr>
              <a:t>)</a:t>
            </a:r>
            <a:endParaRPr lang="id-ID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07835"/>
            <a:ext cx="835824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solidFill>
                  <a:srgbClr val="7030A0"/>
                </a:solidFill>
              </a:rPr>
              <a:t> </a:t>
            </a:r>
            <a:r>
              <a:rPr lang="en-US" sz="2800" b="1" cap="all" dirty="0" err="1" smtClean="0">
                <a:solidFill>
                  <a:srgbClr val="7030A0"/>
                </a:solidFill>
              </a:rPr>
              <a:t>Jalur</a:t>
            </a:r>
            <a:r>
              <a:rPr lang="en-US" sz="2800" b="1" cap="all" dirty="0" smtClean="0">
                <a:solidFill>
                  <a:srgbClr val="7030A0"/>
                </a:solidFill>
              </a:rPr>
              <a:t> </a:t>
            </a:r>
            <a:r>
              <a:rPr lang="en-US" sz="2800" b="1" cap="all" dirty="0" err="1" smtClean="0">
                <a:solidFill>
                  <a:srgbClr val="7030A0"/>
                </a:solidFill>
              </a:rPr>
              <a:t>perjalanan</a:t>
            </a:r>
            <a:r>
              <a:rPr lang="en-US" sz="2800" b="1" cap="all" dirty="0" smtClean="0">
                <a:solidFill>
                  <a:srgbClr val="7030A0"/>
                </a:solidFill>
              </a:rPr>
              <a:t> </a:t>
            </a:r>
            <a:r>
              <a:rPr lang="en-US" sz="2800" b="1" cap="all" dirty="0" err="1" smtClean="0">
                <a:solidFill>
                  <a:srgbClr val="7030A0"/>
                </a:solidFill>
              </a:rPr>
              <a:t>uap</a:t>
            </a:r>
            <a:r>
              <a:rPr lang="en-US" sz="2800" b="1" cap="all" dirty="0" smtClean="0">
                <a:solidFill>
                  <a:srgbClr val="7030A0"/>
                </a:solidFill>
              </a:rPr>
              <a:t> air </a:t>
            </a:r>
            <a:r>
              <a:rPr lang="en-US" sz="2800" b="1" cap="all" dirty="0" err="1" smtClean="0">
                <a:solidFill>
                  <a:srgbClr val="7030A0"/>
                </a:solidFill>
              </a:rPr>
              <a:t>keluar</a:t>
            </a:r>
            <a:r>
              <a:rPr lang="en-US" sz="2800" b="1" cap="all" dirty="0" smtClean="0">
                <a:solidFill>
                  <a:srgbClr val="7030A0"/>
                </a:solidFill>
              </a:rPr>
              <a:t> </a:t>
            </a:r>
            <a:r>
              <a:rPr lang="en-US" sz="2800" b="1" cap="all" dirty="0" err="1" smtClean="0">
                <a:solidFill>
                  <a:srgbClr val="7030A0"/>
                </a:solidFill>
              </a:rPr>
              <a:t>dari</a:t>
            </a:r>
            <a:r>
              <a:rPr lang="en-US" sz="2800" b="1" cap="all" dirty="0" smtClean="0">
                <a:solidFill>
                  <a:srgbClr val="7030A0"/>
                </a:solidFill>
              </a:rPr>
              <a:t> </a:t>
            </a:r>
            <a:r>
              <a:rPr lang="en-US" sz="2800" b="1" cap="all" dirty="0" err="1" smtClean="0">
                <a:solidFill>
                  <a:srgbClr val="7030A0"/>
                </a:solidFill>
              </a:rPr>
              <a:t>komoditas</a:t>
            </a:r>
            <a:endParaRPr lang="id-ID" sz="2800" b="1" cap="all" dirty="0" smtClean="0">
              <a:solidFill>
                <a:srgbClr val="7030A0"/>
              </a:solidFill>
            </a:endParaRPr>
          </a:p>
          <a:p>
            <a:pPr algn="ctr"/>
            <a:endParaRPr lang="id-ID" sz="1200" b="1" dirty="0" smtClean="0">
              <a:solidFill>
                <a:srgbClr val="7030A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b="1" cap="all" dirty="0" smtClean="0">
                <a:solidFill>
                  <a:srgbClr val="7030A0"/>
                </a:solidFill>
              </a:rPr>
              <a:t>    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Didalam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jaringan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tanaman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terdapat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ruang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antar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sel</a:t>
            </a:r>
            <a:r>
              <a:rPr lang="en-US" sz="2400" b="1" cap="all" dirty="0" smtClean="0">
                <a:solidFill>
                  <a:srgbClr val="7030A0"/>
                </a:solidFill>
              </a:rPr>
              <a:t> yang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saling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berhubungan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diseluruh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bagian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id-ID" sz="2400" b="1" cap="all" dirty="0" smtClean="0">
                <a:solidFill>
                  <a:srgbClr val="7030A0"/>
                </a:solidFill>
              </a:rPr>
              <a:t>PADA</a:t>
            </a:r>
            <a:r>
              <a:rPr lang="en-US" sz="2400" b="1" cap="all" dirty="0" smtClean="0">
                <a:solidFill>
                  <a:srgbClr val="7030A0"/>
                </a:solidFill>
              </a:rPr>
              <a:t> organ yang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sama</a:t>
            </a:r>
            <a:r>
              <a:rPr lang="id-ID" sz="2400" b="1" cap="all" dirty="0" smtClean="0">
                <a:solidFill>
                  <a:srgbClr val="7030A0"/>
                </a:solidFill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id-ID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Ruang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antar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sel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ini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berperan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sebagai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kanal</a:t>
            </a:r>
            <a:r>
              <a:rPr lang="en-US" sz="2400" b="1" cap="all" dirty="0" smtClean="0">
                <a:solidFill>
                  <a:srgbClr val="7030A0"/>
                </a:solidFill>
              </a:rPr>
              <a:t> yang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menghubungkan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sel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dalam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jaringan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dengan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permukaan</a:t>
            </a:r>
            <a:r>
              <a:rPr lang="en-US" sz="2400" b="1" cap="all" dirty="0" smtClean="0">
                <a:solidFill>
                  <a:srgbClr val="7030A0"/>
                </a:solidFill>
              </a:rPr>
              <a:t> yang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akhirnya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berhubungan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dengan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udara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luar</a:t>
            </a:r>
            <a:endParaRPr lang="id-ID" sz="2400" b="1" cap="all" dirty="0" smtClean="0">
              <a:solidFill>
                <a:srgbClr val="7030A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id-ID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Kanal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ini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berfungsi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sebagai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saluran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dalam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pertukaran</a:t>
            </a:r>
            <a:r>
              <a:rPr lang="en-US" sz="2400" b="1" cap="all" dirty="0" smtClean="0">
                <a:solidFill>
                  <a:srgbClr val="7030A0"/>
                </a:solidFill>
              </a:rPr>
              <a:t> gas</a:t>
            </a:r>
            <a:endParaRPr lang="id-ID" sz="2400" b="1" cap="all" dirty="0" smtClean="0">
              <a:solidFill>
                <a:srgbClr val="7030A0"/>
              </a:solidFill>
            </a:endParaRPr>
          </a:p>
          <a:p>
            <a:pPr algn="ctr"/>
            <a:r>
              <a:rPr lang="id-ID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Pada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apel</a:t>
            </a:r>
            <a:r>
              <a:rPr lang="en-US" sz="2400" b="1" cap="all" dirty="0" smtClean="0">
                <a:solidFill>
                  <a:srgbClr val="7030A0"/>
                </a:solidFill>
              </a:rPr>
              <a:t> ,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saluran</a:t>
            </a:r>
            <a:r>
              <a:rPr lang="en-US" sz="2400" b="1" cap="all" dirty="0" smtClean="0">
                <a:solidFill>
                  <a:srgbClr val="7030A0"/>
                </a:solidFill>
              </a:rPr>
              <a:t> gas (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porositas</a:t>
            </a:r>
            <a:r>
              <a:rPr lang="en-US" sz="2400" b="1" cap="all" dirty="0" smtClean="0">
                <a:solidFill>
                  <a:srgbClr val="7030A0"/>
                </a:solidFill>
              </a:rPr>
              <a:t>)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mencapai</a:t>
            </a:r>
            <a:r>
              <a:rPr lang="en-US" sz="2400" b="1" cap="all" dirty="0" smtClean="0">
                <a:solidFill>
                  <a:srgbClr val="7030A0"/>
                </a:solidFill>
              </a:rPr>
              <a:t> 25%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dari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seluruh</a:t>
            </a:r>
            <a:r>
              <a:rPr lang="en-US" sz="2400" b="1" cap="all" dirty="0" smtClean="0">
                <a:solidFill>
                  <a:srgbClr val="7030A0"/>
                </a:solidFill>
              </a:rPr>
              <a:t> volume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buah</a:t>
            </a:r>
            <a:r>
              <a:rPr lang="id-ID" sz="2400" b="1" cap="all" dirty="0" smtClean="0">
                <a:solidFill>
                  <a:srgbClr val="7030A0"/>
                </a:solidFill>
              </a:rPr>
              <a:t>,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Tomat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mempunyai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ruang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antar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sel</a:t>
            </a:r>
            <a:r>
              <a:rPr lang="en-US" sz="2400" b="1" cap="all" dirty="0" smtClean="0">
                <a:solidFill>
                  <a:srgbClr val="7030A0"/>
                </a:solidFill>
              </a:rPr>
              <a:t> 0,6 – 1,3 %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dari</a:t>
            </a:r>
            <a:r>
              <a:rPr lang="en-US" sz="2400" b="1" cap="all" dirty="0" smtClean="0">
                <a:solidFill>
                  <a:srgbClr val="7030A0"/>
                </a:solidFill>
              </a:rPr>
              <a:t> volume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jaringan</a:t>
            </a:r>
            <a:endParaRPr lang="id-ID" sz="2400" b="1" dirty="0" smtClean="0">
              <a:solidFill>
                <a:srgbClr val="7030A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id-ID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Macam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buah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berpengaruh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pada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pola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pertukaran</a:t>
            </a:r>
            <a:r>
              <a:rPr lang="en-US" sz="2400" b="1" cap="all" dirty="0" smtClean="0">
                <a:solidFill>
                  <a:srgbClr val="7030A0"/>
                </a:solidFill>
              </a:rPr>
              <a:t> gas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Peran</a:t>
            </a:r>
            <a:r>
              <a:rPr lang="en-US" sz="2400" b="1" cap="all" dirty="0" smtClean="0">
                <a:solidFill>
                  <a:srgbClr val="7030A0"/>
                </a:solidFill>
              </a:rPr>
              <a:t> epidermis , stomata ,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lenti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sel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pada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satu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macam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buah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tidak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sama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dengan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buah</a:t>
            </a:r>
            <a:r>
              <a:rPr lang="en-US" sz="2400" b="1" cap="all" dirty="0" smtClean="0">
                <a:solidFill>
                  <a:srgbClr val="7030A0"/>
                </a:solidFill>
              </a:rPr>
              <a:t> lain</a:t>
            </a:r>
            <a:endParaRPr lang="id-ID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62334"/>
            <a:ext cx="83582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dirty="0" err="1" smtClean="0">
                <a:solidFill>
                  <a:srgbClr val="7030A0"/>
                </a:solidFill>
              </a:rPr>
              <a:t>Resistensi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terhadap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perpindahan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uap</a:t>
            </a:r>
            <a:r>
              <a:rPr lang="en-US" sz="2400" b="1" cap="all" dirty="0" smtClean="0">
                <a:solidFill>
                  <a:srgbClr val="7030A0"/>
                </a:solidFill>
              </a:rPr>
              <a:t> air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dan</a:t>
            </a:r>
            <a:r>
              <a:rPr lang="en-US" sz="2400" b="1" cap="all" dirty="0" smtClean="0">
                <a:solidFill>
                  <a:srgbClr val="7030A0"/>
                </a:solidFill>
              </a:rPr>
              <a:t> gas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disebabkan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oleh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lapisan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kutikula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dan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gabus</a:t>
            </a:r>
            <a:endParaRPr lang="id-ID" sz="2400" b="1" cap="all" dirty="0" smtClean="0">
              <a:solidFill>
                <a:srgbClr val="7030A0"/>
              </a:solidFill>
            </a:endParaRPr>
          </a:p>
          <a:p>
            <a:pPr algn="ctr"/>
            <a:endParaRPr lang="id-ID" sz="1200" b="1" cap="all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Kutikula</a:t>
            </a:r>
            <a:r>
              <a:rPr lang="en-US" sz="2400" b="1" cap="all" dirty="0" smtClean="0">
                <a:solidFill>
                  <a:srgbClr val="7030A0"/>
                </a:solidFill>
              </a:rPr>
              <a:t> T</a:t>
            </a:r>
            <a:r>
              <a:rPr lang="id-ID" sz="2400" b="1" cap="all" dirty="0" smtClean="0">
                <a:solidFill>
                  <a:srgbClr val="7030A0"/>
                </a:solidFill>
              </a:rPr>
              <a:t>ERSUSUN DARI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matriks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serat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selulosa</a:t>
            </a:r>
            <a:r>
              <a:rPr lang="en-US" sz="2400" b="1" cap="all" dirty="0" smtClean="0">
                <a:solidFill>
                  <a:srgbClr val="7030A0"/>
                </a:solidFill>
              </a:rPr>
              <a:t> ,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asam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poliuronat</a:t>
            </a:r>
            <a:r>
              <a:rPr lang="en-US" sz="2400" b="1" cap="all" dirty="0" smtClean="0">
                <a:solidFill>
                  <a:srgbClr val="7030A0"/>
                </a:solidFill>
              </a:rPr>
              <a:t> ,protein ,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senyawa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fenol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id-ID" sz="2400" b="1" cap="all" dirty="0" smtClean="0">
                <a:solidFill>
                  <a:srgbClr val="7030A0"/>
                </a:solidFill>
              </a:rPr>
              <a:t>BER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kombinasi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dengan</a:t>
            </a:r>
            <a:r>
              <a:rPr lang="en-US" sz="2400" b="1" cap="all" dirty="0" smtClean="0">
                <a:solidFill>
                  <a:srgbClr val="7030A0"/>
                </a:solidFill>
              </a:rPr>
              <a:t> </a:t>
            </a:r>
            <a:r>
              <a:rPr lang="en-US" sz="2400" b="1" cap="all" dirty="0" err="1" smtClean="0">
                <a:solidFill>
                  <a:srgbClr val="7030A0"/>
                </a:solidFill>
              </a:rPr>
              <a:t>lilin</a:t>
            </a:r>
            <a:endParaRPr lang="id-ID" sz="1200" b="1" dirty="0" smtClean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5992"/>
            <a:ext cx="91440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cap="all" dirty="0" smtClean="0">
                <a:solidFill>
                  <a:schemeClr val="bg1"/>
                </a:solidFill>
              </a:rPr>
              <a:t>AGENSIA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uap</a:t>
            </a:r>
            <a:r>
              <a:rPr lang="en-US" sz="2800" b="1" cap="all" dirty="0" smtClean="0">
                <a:solidFill>
                  <a:schemeClr val="bg1"/>
                </a:solidFill>
              </a:rPr>
              <a:t> air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dari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dalam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komoditas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pasca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panen</a:t>
            </a:r>
            <a:r>
              <a:rPr lang="en-US" sz="2800" b="1" cap="all" dirty="0" smtClean="0">
                <a:solidFill>
                  <a:schemeClr val="bg1"/>
                </a:solidFill>
              </a:rPr>
              <a:t>:</a:t>
            </a:r>
            <a:endParaRPr lang="id-ID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50501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id-ID" sz="28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cap="all" dirty="0" smtClean="0">
                <a:solidFill>
                  <a:schemeClr val="tx2">
                    <a:lumMod val="75000"/>
                  </a:schemeClr>
                </a:solidFill>
              </a:rPr>
              <a:t>EPIDERMIS</a:t>
            </a:r>
            <a:endParaRPr lang="id-ID" sz="2800" b="1" cap="al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id-ID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Sel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epidermis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permukaan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komoditas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dapat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melepaskan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uap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air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langsung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400" b="1" cap="all" dirty="0" smtClean="0">
                <a:solidFill>
                  <a:schemeClr val="tx2">
                    <a:lumMod val="75000"/>
                  </a:schemeClr>
                </a:solidFill>
              </a:rPr>
              <a:t>KE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udara</a:t>
            </a:r>
            <a:endParaRPr lang="id-ID" sz="2400" b="1" cap="al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Permukaan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tanaman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400" b="1" cap="all" dirty="0" smtClean="0">
                <a:solidFill>
                  <a:schemeClr val="tx2">
                    <a:lumMod val="75000"/>
                  </a:schemeClr>
                </a:solidFill>
              </a:rPr>
              <a:t>BERBATASAN DENGAN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udara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id-ID" sz="2400" b="1" cap="all" dirty="0" smtClean="0">
                <a:solidFill>
                  <a:schemeClr val="tx2">
                    <a:lumMod val="75000"/>
                  </a:schemeClr>
                </a:solidFill>
              </a:rPr>
              <a:t>LAPISI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kutikula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sedang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bagian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masuk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ke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tanah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tertutup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suberin</a:t>
            </a:r>
            <a:r>
              <a:rPr lang="id-ID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id-ID" sz="2400" b="1" cap="all" dirty="0" smtClean="0">
                <a:solidFill>
                  <a:schemeClr val="tx2">
                    <a:lumMod val="75000"/>
                  </a:schemeClr>
                </a:solidFill>
              </a:rPr>
              <a:t>EVAPORASI  DARI 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Organ yang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dilapisi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suberin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kutin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tebal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sangat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tx2">
                    <a:lumMod val="75000"/>
                  </a:schemeClr>
                </a:solidFill>
              </a:rPr>
              <a:t>sedikit</a:t>
            </a:r>
            <a:r>
              <a:rPr lang="en-US" sz="2400" b="1" cap="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id-ID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45" y="295327"/>
            <a:ext cx="8786842" cy="206210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cap="all" dirty="0" smtClean="0">
                <a:solidFill>
                  <a:schemeClr val="bg1"/>
                </a:solidFill>
              </a:rPr>
              <a:t>EVAPORASI  relatif besar </a:t>
            </a:r>
            <a:r>
              <a:rPr lang="en-US" sz="3200" b="1" cap="all" dirty="0" err="1" smtClean="0">
                <a:solidFill>
                  <a:schemeClr val="bg1"/>
                </a:solidFill>
              </a:rPr>
              <a:t>melalui</a:t>
            </a:r>
            <a:r>
              <a:rPr lang="en-US" sz="3200" b="1" cap="all" dirty="0" smtClean="0">
                <a:solidFill>
                  <a:schemeClr val="bg1"/>
                </a:solidFill>
              </a:rPr>
              <a:t> </a:t>
            </a:r>
            <a:r>
              <a:rPr lang="en-US" sz="3200" b="1" cap="all" dirty="0" err="1" smtClean="0">
                <a:solidFill>
                  <a:schemeClr val="bg1"/>
                </a:solidFill>
              </a:rPr>
              <a:t>celah</a:t>
            </a:r>
            <a:r>
              <a:rPr lang="en-US" sz="3200" b="1" cap="all" dirty="0" smtClean="0">
                <a:solidFill>
                  <a:schemeClr val="bg1"/>
                </a:solidFill>
              </a:rPr>
              <a:t> </a:t>
            </a:r>
            <a:r>
              <a:rPr lang="en-US" sz="3200" b="1" cap="all" dirty="0" err="1" smtClean="0">
                <a:solidFill>
                  <a:schemeClr val="bg1"/>
                </a:solidFill>
              </a:rPr>
              <a:t>di</a:t>
            </a:r>
            <a:r>
              <a:rPr lang="en-US" sz="3200" b="1" cap="all" dirty="0" smtClean="0">
                <a:solidFill>
                  <a:schemeClr val="bg1"/>
                </a:solidFill>
              </a:rPr>
              <a:t> </a:t>
            </a:r>
            <a:r>
              <a:rPr lang="en-US" sz="3200" b="1" cap="all" dirty="0" err="1" smtClean="0">
                <a:solidFill>
                  <a:schemeClr val="bg1"/>
                </a:solidFill>
              </a:rPr>
              <a:t>permukaan</a:t>
            </a:r>
            <a:r>
              <a:rPr lang="en-US" sz="3200" b="1" cap="all" dirty="0" smtClean="0">
                <a:solidFill>
                  <a:schemeClr val="bg1"/>
                </a:solidFill>
              </a:rPr>
              <a:t> </a:t>
            </a:r>
            <a:r>
              <a:rPr lang="en-US" sz="3200" b="1" cap="all" dirty="0" err="1" smtClean="0">
                <a:solidFill>
                  <a:schemeClr val="bg1"/>
                </a:solidFill>
              </a:rPr>
              <a:t>seperti</a:t>
            </a:r>
            <a:r>
              <a:rPr lang="en-US" sz="3200" b="1" cap="all" dirty="0" smtClean="0">
                <a:solidFill>
                  <a:schemeClr val="bg1"/>
                </a:solidFill>
              </a:rPr>
              <a:t> stomata , </a:t>
            </a:r>
            <a:r>
              <a:rPr lang="en-US" sz="3200" b="1" cap="all" dirty="0" err="1" smtClean="0">
                <a:solidFill>
                  <a:schemeClr val="bg1"/>
                </a:solidFill>
              </a:rPr>
              <a:t>lenti</a:t>
            </a:r>
            <a:r>
              <a:rPr lang="en-US" sz="3200" b="1" cap="all" dirty="0" smtClean="0">
                <a:solidFill>
                  <a:schemeClr val="bg1"/>
                </a:solidFill>
              </a:rPr>
              <a:t> </a:t>
            </a:r>
            <a:r>
              <a:rPr lang="en-US" sz="3200" b="1" cap="all" dirty="0" err="1" smtClean="0">
                <a:solidFill>
                  <a:schemeClr val="bg1"/>
                </a:solidFill>
              </a:rPr>
              <a:t>sel</a:t>
            </a:r>
            <a:r>
              <a:rPr lang="en-US" sz="3200" b="1" cap="all" dirty="0" smtClean="0">
                <a:solidFill>
                  <a:schemeClr val="bg1"/>
                </a:solidFill>
              </a:rPr>
              <a:t> , </a:t>
            </a:r>
            <a:r>
              <a:rPr lang="en-US" sz="3200" b="1" cap="all" dirty="0" err="1" smtClean="0">
                <a:solidFill>
                  <a:schemeClr val="bg1"/>
                </a:solidFill>
              </a:rPr>
              <a:t>dan</a:t>
            </a:r>
            <a:r>
              <a:rPr lang="en-US" sz="3200" b="1" cap="all" dirty="0" smtClean="0">
                <a:solidFill>
                  <a:schemeClr val="bg1"/>
                </a:solidFill>
              </a:rPr>
              <a:t> </a:t>
            </a:r>
            <a:r>
              <a:rPr lang="en-US" sz="3200" b="1" cap="all" dirty="0" err="1" smtClean="0">
                <a:solidFill>
                  <a:schemeClr val="bg1"/>
                </a:solidFill>
              </a:rPr>
              <a:t>permukaan</a:t>
            </a:r>
            <a:r>
              <a:rPr lang="en-US" sz="3200" b="1" cap="all" dirty="0" smtClean="0">
                <a:solidFill>
                  <a:schemeClr val="bg1"/>
                </a:solidFill>
              </a:rPr>
              <a:t> yang </a:t>
            </a:r>
            <a:r>
              <a:rPr lang="en-US" sz="3200" b="1" cap="all" dirty="0" err="1" smtClean="0">
                <a:solidFill>
                  <a:schemeClr val="bg1"/>
                </a:solidFill>
              </a:rPr>
              <a:t>mengalami</a:t>
            </a:r>
            <a:r>
              <a:rPr lang="en-US" sz="3200" b="1" cap="all" dirty="0" smtClean="0">
                <a:solidFill>
                  <a:schemeClr val="bg1"/>
                </a:solidFill>
              </a:rPr>
              <a:t> </a:t>
            </a:r>
            <a:r>
              <a:rPr lang="en-US" sz="3200" b="1" cap="all" dirty="0" err="1" smtClean="0">
                <a:solidFill>
                  <a:schemeClr val="bg1"/>
                </a:solidFill>
              </a:rPr>
              <a:t>kerusakan</a:t>
            </a:r>
            <a:r>
              <a:rPr lang="en-US" sz="3200" b="1" cap="all" dirty="0" smtClean="0">
                <a:solidFill>
                  <a:schemeClr val="bg1"/>
                </a:solidFill>
              </a:rPr>
              <a:t> </a:t>
            </a:r>
            <a:r>
              <a:rPr lang="en-US" sz="3200" b="1" cap="all" dirty="0" err="1" smtClean="0">
                <a:solidFill>
                  <a:schemeClr val="bg1"/>
                </a:solidFill>
              </a:rPr>
              <a:t>mekanik</a:t>
            </a:r>
            <a:endParaRPr lang="id-ID" sz="32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645" y="2721960"/>
            <a:ext cx="8786874" cy="249299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solidFill>
                  <a:schemeClr val="bg1"/>
                </a:solidFill>
              </a:rPr>
              <a:t>     a. Stomata</a:t>
            </a:r>
            <a:endParaRPr lang="id-ID" sz="3200" b="1" cap="all" dirty="0" smtClean="0">
              <a:solidFill>
                <a:schemeClr val="bg1"/>
              </a:solidFill>
            </a:endParaRPr>
          </a:p>
          <a:p>
            <a:pPr algn="ctr"/>
            <a:endParaRPr lang="id-ID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cap="all" dirty="0" smtClean="0">
                <a:solidFill>
                  <a:schemeClr val="bg1"/>
                </a:solidFill>
              </a:rPr>
              <a:t>         </a:t>
            </a:r>
            <a:r>
              <a:rPr lang="en-US" sz="2800" b="1" cap="all" dirty="0" smtClean="0">
                <a:solidFill>
                  <a:schemeClr val="bg1"/>
                </a:solidFill>
              </a:rPr>
              <a:t>Stomata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mengatur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ventilasi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secara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aktif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pada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buah</a:t>
            </a:r>
            <a:r>
              <a:rPr lang="id-ID" sz="2800" b="1" cap="all" dirty="0" smtClean="0">
                <a:solidFill>
                  <a:schemeClr val="bg1"/>
                </a:solidFill>
              </a:rPr>
              <a:t> DAN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sayuran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daun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endParaRPr lang="id-ID" sz="2800" b="1" cap="all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cap="all" dirty="0" err="1" smtClean="0">
                <a:solidFill>
                  <a:schemeClr val="bg1"/>
                </a:solidFill>
              </a:rPr>
              <a:t>Kerapatan</a:t>
            </a:r>
            <a:r>
              <a:rPr lang="en-US" sz="2800" b="1" cap="all" dirty="0" smtClean="0">
                <a:solidFill>
                  <a:schemeClr val="bg1"/>
                </a:solidFill>
              </a:rPr>
              <a:t> stomata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bervariasi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menurut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spesies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dan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umur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daun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atau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buah</a:t>
            </a:r>
            <a:endParaRPr lang="id-ID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2088" y="5500702"/>
            <a:ext cx="8737630" cy="954107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800000"/>
                </a:solidFill>
              </a:rPr>
              <a:t>STOMATA </a:t>
            </a:r>
            <a:r>
              <a:rPr lang="en-US" sz="2800" b="1" dirty="0">
                <a:solidFill>
                  <a:srgbClr val="800000"/>
                </a:solidFill>
              </a:rPr>
              <a:t>MENUTUP ATAU MEMBUKA BERDASAR TURGOR SEL </a:t>
            </a:r>
            <a:r>
              <a:rPr lang="en-US" sz="2800" b="1" dirty="0" smtClean="0">
                <a:solidFill>
                  <a:srgbClr val="800000"/>
                </a:solidFill>
              </a:rPr>
              <a:t>PENUTU</a:t>
            </a:r>
            <a:r>
              <a:rPr lang="id-ID" sz="2800" b="1" dirty="0" smtClean="0">
                <a:solidFill>
                  <a:srgbClr val="800000"/>
                </a:solidFill>
              </a:rPr>
              <a:t>/PENJAGA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85720" y="214290"/>
            <a:ext cx="8858280" cy="6500858"/>
            <a:chOff x="285720" y="214290"/>
            <a:chExt cx="8858280" cy="6500858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00826" y="571504"/>
              <a:ext cx="2643174" cy="5857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214290"/>
              <a:ext cx="4277805" cy="6500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1831598" y="5130633"/>
              <a:ext cx="2883278" cy="214314"/>
            </a:xfrm>
            <a:prstGeom prst="line">
              <a:avLst/>
            </a:prstGeom>
            <a:noFill/>
            <a:ln w="76200">
              <a:solidFill>
                <a:srgbClr val="00206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3571868" y="4572008"/>
              <a:ext cx="1285884" cy="857256"/>
            </a:xfrm>
            <a:prstGeom prst="line">
              <a:avLst/>
            </a:prstGeom>
            <a:noFill/>
            <a:ln w="76200">
              <a:solidFill>
                <a:srgbClr val="00206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4643438" y="5072074"/>
              <a:ext cx="153785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Sel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pen</a:t>
              </a:r>
              <a:r>
                <a:rPr lang="id-ID" sz="2400" b="1" dirty="0" smtClean="0">
                  <a:solidFill>
                    <a:schemeClr val="tx2">
                      <a:lumMod val="75000"/>
                    </a:schemeClr>
                  </a:solidFill>
                </a:rPr>
                <a:t>jaga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6143636" y="1428736"/>
              <a:ext cx="1714512" cy="142876"/>
            </a:xfrm>
            <a:prstGeom prst="line">
              <a:avLst/>
            </a:prstGeom>
            <a:noFill/>
            <a:ln w="76200">
              <a:solidFill>
                <a:srgbClr val="00206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4286248" y="2526565"/>
              <a:ext cx="185990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Sel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 epidermis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4071934" y="3786190"/>
              <a:ext cx="182592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Sel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tambahan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6072198" y="4429132"/>
              <a:ext cx="2068148" cy="106356"/>
            </a:xfrm>
            <a:prstGeom prst="line">
              <a:avLst/>
            </a:prstGeom>
            <a:noFill/>
            <a:ln w="76200">
              <a:solidFill>
                <a:srgbClr val="00206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4718160" y="1012813"/>
              <a:ext cx="163979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Sitosol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dan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vakuole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5661078" y="3240444"/>
              <a:ext cx="9218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pori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 flipV="1">
              <a:off x="5715008" y="5000637"/>
              <a:ext cx="1500198" cy="214314"/>
            </a:xfrm>
            <a:prstGeom prst="line">
              <a:avLst/>
            </a:prstGeom>
            <a:noFill/>
            <a:ln w="76200">
              <a:solidFill>
                <a:srgbClr val="00206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5429256" y="3929066"/>
              <a:ext cx="164307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Dinding</a:t>
              </a:r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tx2">
                      <a:lumMod val="75000"/>
                    </a:schemeClr>
                  </a:solidFill>
                </a:rPr>
                <a:t>menebal</a:t>
              </a:r>
              <a:endParaRPr 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 flipV="1">
              <a:off x="5857884" y="5214949"/>
              <a:ext cx="2750826" cy="214314"/>
            </a:xfrm>
            <a:prstGeom prst="line">
              <a:avLst/>
            </a:prstGeom>
            <a:noFill/>
            <a:ln w="76200">
              <a:solidFill>
                <a:srgbClr val="00206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6480904" y="3526194"/>
              <a:ext cx="1500198" cy="45719"/>
            </a:xfrm>
            <a:prstGeom prst="line">
              <a:avLst/>
            </a:prstGeom>
            <a:noFill/>
            <a:ln w="76200">
              <a:solidFill>
                <a:srgbClr val="00206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3428992" y="2390231"/>
              <a:ext cx="1500198" cy="597262"/>
            </a:xfrm>
            <a:prstGeom prst="line">
              <a:avLst/>
            </a:prstGeom>
            <a:noFill/>
            <a:ln w="76200">
              <a:solidFill>
                <a:srgbClr val="00206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V="1">
              <a:off x="3714744" y="4227695"/>
              <a:ext cx="1285884" cy="45719"/>
            </a:xfrm>
            <a:prstGeom prst="line">
              <a:avLst/>
            </a:prstGeom>
            <a:noFill/>
            <a:ln w="76200">
              <a:solidFill>
                <a:srgbClr val="00206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" y="51516"/>
            <a:ext cx="8929719" cy="264687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solidFill>
                  <a:schemeClr val="bg1"/>
                </a:solidFill>
              </a:rPr>
              <a:t>b. </a:t>
            </a:r>
            <a:r>
              <a:rPr lang="en-US" sz="3200" b="1" cap="all" dirty="0" err="1" smtClean="0">
                <a:solidFill>
                  <a:schemeClr val="bg1"/>
                </a:solidFill>
              </a:rPr>
              <a:t>Lenti</a:t>
            </a:r>
            <a:r>
              <a:rPr lang="en-US" sz="3200" b="1" cap="all" dirty="0" smtClean="0">
                <a:solidFill>
                  <a:schemeClr val="bg1"/>
                </a:solidFill>
              </a:rPr>
              <a:t> </a:t>
            </a:r>
            <a:r>
              <a:rPr lang="en-US" sz="3200" b="1" cap="all" dirty="0" err="1" smtClean="0">
                <a:solidFill>
                  <a:schemeClr val="bg1"/>
                </a:solidFill>
              </a:rPr>
              <a:t>sel</a:t>
            </a:r>
            <a:endParaRPr lang="id-ID" sz="3200" b="1" cap="all" dirty="0" smtClean="0">
              <a:solidFill>
                <a:schemeClr val="bg1"/>
              </a:solidFill>
            </a:endParaRPr>
          </a:p>
          <a:p>
            <a:pPr algn="ctr"/>
            <a:endParaRPr lang="id-ID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cap="all" dirty="0" smtClean="0">
                <a:solidFill>
                  <a:schemeClr val="bg1"/>
                </a:solidFill>
              </a:rPr>
              <a:t>        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Lenti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sel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merupakan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ventilasi</a:t>
            </a:r>
            <a:r>
              <a:rPr lang="en-US" sz="2400" b="1" cap="all" dirty="0" smtClean="0">
                <a:solidFill>
                  <a:schemeClr val="bg1"/>
                </a:solidFill>
              </a:rPr>
              <a:t> yang</a:t>
            </a:r>
            <a:r>
              <a:rPr lang="id-ID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secara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pasif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menjaga</a:t>
            </a:r>
            <a:r>
              <a:rPr lang="en-US" sz="2400" b="1" cap="all" dirty="0" smtClean="0">
                <a:solidFill>
                  <a:schemeClr val="bg1"/>
                </a:solidFill>
              </a:rPr>
              <a:t> agar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tidak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terjadi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akumulasi</a:t>
            </a:r>
            <a:r>
              <a:rPr lang="en-US" sz="2400" b="1" cap="all" dirty="0" smtClean="0">
                <a:solidFill>
                  <a:schemeClr val="bg1"/>
                </a:solidFill>
              </a:rPr>
              <a:t> gas CO</a:t>
            </a:r>
            <a:r>
              <a:rPr lang="en-US" sz="2400" b="1" cap="all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cap="all" dirty="0" smtClean="0">
                <a:solidFill>
                  <a:schemeClr val="bg1"/>
                </a:solidFill>
              </a:rPr>
              <a:t>,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pengurangan</a:t>
            </a:r>
            <a:r>
              <a:rPr lang="en-US" sz="2400" b="1" cap="all" dirty="0" smtClean="0">
                <a:solidFill>
                  <a:schemeClr val="bg1"/>
                </a:solidFill>
              </a:rPr>
              <a:t> O</a:t>
            </a:r>
            <a:r>
              <a:rPr lang="en-US" sz="2400" b="1" cap="all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dan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menahan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uap</a:t>
            </a:r>
            <a:r>
              <a:rPr lang="en-US" sz="2400" b="1" cap="all" dirty="0" smtClean="0">
                <a:solidFill>
                  <a:schemeClr val="bg1"/>
                </a:solidFill>
              </a:rPr>
              <a:t> air yang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keluar</a:t>
            </a:r>
            <a:endParaRPr lang="id-ID" sz="2400" b="1" cap="all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Lenti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sel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berguna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pada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periode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gelap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untuk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mencegah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anaerobiosis</a:t>
            </a:r>
            <a:endParaRPr lang="id-ID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85" y="2790794"/>
            <a:ext cx="8929719" cy="19697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solidFill>
                  <a:srgbClr val="FFFF00"/>
                </a:solidFill>
              </a:rPr>
              <a:t>c. Luka </a:t>
            </a:r>
            <a:r>
              <a:rPr lang="en-US" sz="3200" b="1" cap="all" dirty="0" err="1" smtClean="0">
                <a:solidFill>
                  <a:srgbClr val="FFFF00"/>
                </a:solidFill>
              </a:rPr>
              <a:t>memar</a:t>
            </a:r>
            <a:endParaRPr lang="id-ID" sz="3200" b="1" cap="all" dirty="0" smtClean="0">
              <a:solidFill>
                <a:srgbClr val="FFFF00"/>
              </a:solidFill>
            </a:endParaRPr>
          </a:p>
          <a:p>
            <a:pPr algn="ctr"/>
            <a:endParaRPr lang="id-ID" sz="1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cap="all" dirty="0" smtClean="0">
                <a:solidFill>
                  <a:srgbClr val="FFFF00"/>
                </a:solidFill>
              </a:rPr>
              <a:t>         </a:t>
            </a:r>
            <a:r>
              <a:rPr lang="en-US" sz="2400" b="1" cap="all" dirty="0" err="1" smtClean="0">
                <a:solidFill>
                  <a:srgbClr val="FFFF00"/>
                </a:solidFill>
              </a:rPr>
              <a:t>Pada</a:t>
            </a:r>
            <a:r>
              <a:rPr lang="en-US" sz="2400" b="1" cap="all" dirty="0" smtClean="0">
                <a:solidFill>
                  <a:srgbClr val="FFFF00"/>
                </a:solidFill>
              </a:rPr>
              <a:t> </a:t>
            </a:r>
            <a:r>
              <a:rPr lang="en-US" sz="2400" b="1" cap="all" dirty="0" err="1" smtClean="0">
                <a:solidFill>
                  <a:srgbClr val="FFFF00"/>
                </a:solidFill>
              </a:rPr>
              <a:t>saat</a:t>
            </a:r>
            <a:r>
              <a:rPr lang="en-US" sz="2400" b="1" cap="all" dirty="0" smtClean="0">
                <a:solidFill>
                  <a:srgbClr val="FFFF00"/>
                </a:solidFill>
              </a:rPr>
              <a:t> </a:t>
            </a:r>
            <a:r>
              <a:rPr lang="en-US" sz="2400" b="1" cap="all" dirty="0" err="1" smtClean="0">
                <a:solidFill>
                  <a:srgbClr val="FFFF00"/>
                </a:solidFill>
              </a:rPr>
              <a:t>panen</a:t>
            </a:r>
            <a:r>
              <a:rPr lang="en-US" sz="2400" b="1" cap="all" dirty="0" smtClean="0">
                <a:solidFill>
                  <a:srgbClr val="FFFF00"/>
                </a:solidFill>
              </a:rPr>
              <a:t>, transport</a:t>
            </a:r>
            <a:r>
              <a:rPr lang="id-ID" sz="2400" b="1" cap="all" dirty="0" smtClean="0">
                <a:solidFill>
                  <a:srgbClr val="FFFF00"/>
                </a:solidFill>
              </a:rPr>
              <a:t>ASI,</a:t>
            </a:r>
            <a:r>
              <a:rPr lang="en-US" sz="2400" b="1" cap="all" dirty="0" smtClean="0">
                <a:solidFill>
                  <a:srgbClr val="FFFF00"/>
                </a:solidFill>
              </a:rPr>
              <a:t> </a:t>
            </a:r>
            <a:r>
              <a:rPr lang="en-US" sz="2400" b="1" cap="all" dirty="0" err="1" smtClean="0">
                <a:solidFill>
                  <a:srgbClr val="FFFF00"/>
                </a:solidFill>
              </a:rPr>
              <a:t>dan</a:t>
            </a:r>
            <a:r>
              <a:rPr lang="en-US" sz="2400" b="1" cap="all" dirty="0" smtClean="0">
                <a:solidFill>
                  <a:srgbClr val="FFFF00"/>
                </a:solidFill>
              </a:rPr>
              <a:t> </a:t>
            </a:r>
            <a:r>
              <a:rPr lang="en-US" sz="2400" b="1" cap="all" dirty="0" err="1" smtClean="0">
                <a:solidFill>
                  <a:srgbClr val="FFFF00"/>
                </a:solidFill>
              </a:rPr>
              <a:t>penge</a:t>
            </a:r>
            <a:r>
              <a:rPr lang="id-ID" sz="2400" b="1" cap="all" dirty="0" smtClean="0">
                <a:solidFill>
                  <a:srgbClr val="FFFF00"/>
                </a:solidFill>
              </a:rPr>
              <a:t>MASAN,</a:t>
            </a:r>
            <a:r>
              <a:rPr lang="en-US" sz="2400" b="1" cap="all" dirty="0" smtClean="0">
                <a:solidFill>
                  <a:srgbClr val="FFFF00"/>
                </a:solidFill>
              </a:rPr>
              <a:t> </a:t>
            </a:r>
            <a:r>
              <a:rPr lang="en-US" sz="2400" b="1" cap="all" dirty="0" err="1" smtClean="0">
                <a:solidFill>
                  <a:srgbClr val="FFFF00"/>
                </a:solidFill>
              </a:rPr>
              <a:t>komoditi</a:t>
            </a:r>
            <a:r>
              <a:rPr lang="en-US" sz="2400" b="1" cap="all" dirty="0" smtClean="0">
                <a:solidFill>
                  <a:srgbClr val="FFFF00"/>
                </a:solidFill>
              </a:rPr>
              <a:t> </a:t>
            </a:r>
            <a:r>
              <a:rPr lang="en-US" sz="2400" b="1" cap="all" dirty="0" err="1" smtClean="0">
                <a:solidFill>
                  <a:srgbClr val="FFFF00"/>
                </a:solidFill>
              </a:rPr>
              <a:t>dapat</a:t>
            </a:r>
            <a:r>
              <a:rPr lang="en-US" sz="2400" b="1" cap="all" dirty="0" smtClean="0">
                <a:solidFill>
                  <a:srgbClr val="FFFF00"/>
                </a:solidFill>
              </a:rPr>
              <a:t> </a:t>
            </a:r>
            <a:r>
              <a:rPr lang="en-US" sz="2400" b="1" cap="all" dirty="0" err="1" smtClean="0">
                <a:solidFill>
                  <a:srgbClr val="FFFF00"/>
                </a:solidFill>
              </a:rPr>
              <a:t>mengalami</a:t>
            </a:r>
            <a:r>
              <a:rPr lang="en-US" sz="2400" b="1" cap="all" dirty="0" smtClean="0">
                <a:solidFill>
                  <a:srgbClr val="FFFF00"/>
                </a:solidFill>
              </a:rPr>
              <a:t> </a:t>
            </a:r>
            <a:r>
              <a:rPr lang="id-ID" sz="2400" b="1" cap="all" dirty="0" smtClean="0">
                <a:solidFill>
                  <a:srgbClr val="FFFF00"/>
                </a:solidFill>
              </a:rPr>
              <a:t> </a:t>
            </a:r>
            <a:r>
              <a:rPr lang="en-US" sz="2400" b="1" cap="all" dirty="0" err="1" smtClean="0">
                <a:solidFill>
                  <a:srgbClr val="FFFF00"/>
                </a:solidFill>
              </a:rPr>
              <a:t>memar</a:t>
            </a:r>
            <a:r>
              <a:rPr lang="id-ID" sz="2400" b="1" cap="all" dirty="0" smtClean="0">
                <a:solidFill>
                  <a:srgbClr val="FFFF00"/>
                </a:solidFill>
              </a:rPr>
              <a:t> DI PERMUKAAN</a:t>
            </a:r>
          </a:p>
          <a:p>
            <a:pPr algn="ctr"/>
            <a:r>
              <a:rPr lang="en-US" sz="2400" b="1" cap="all" dirty="0" smtClean="0">
                <a:solidFill>
                  <a:srgbClr val="FFFF00"/>
                </a:solidFill>
              </a:rPr>
              <a:t>Luka </a:t>
            </a:r>
            <a:r>
              <a:rPr lang="en-US" sz="2400" b="1" cap="all" dirty="0" err="1" smtClean="0">
                <a:solidFill>
                  <a:srgbClr val="FFFF00"/>
                </a:solidFill>
              </a:rPr>
              <a:t>memar</a:t>
            </a:r>
            <a:r>
              <a:rPr lang="en-US" sz="2400" b="1" cap="all" dirty="0" smtClean="0">
                <a:solidFill>
                  <a:srgbClr val="FFFF00"/>
                </a:solidFill>
              </a:rPr>
              <a:t> </a:t>
            </a:r>
            <a:r>
              <a:rPr lang="id-ID" sz="2400" b="1" cap="all" dirty="0" smtClean="0">
                <a:solidFill>
                  <a:srgbClr val="FFFF00"/>
                </a:solidFill>
              </a:rPr>
              <a:t>MEMPERCEPAT</a:t>
            </a:r>
            <a:r>
              <a:rPr lang="en-US" sz="2400" b="1" cap="all" dirty="0" smtClean="0">
                <a:solidFill>
                  <a:srgbClr val="FFFF00"/>
                </a:solidFill>
              </a:rPr>
              <a:t> </a:t>
            </a:r>
            <a:r>
              <a:rPr lang="en-US" sz="2400" b="1" cap="all" dirty="0" err="1" smtClean="0">
                <a:solidFill>
                  <a:srgbClr val="FFFF00"/>
                </a:solidFill>
              </a:rPr>
              <a:t>penguapan</a:t>
            </a:r>
            <a:r>
              <a:rPr lang="en-US" sz="2400" b="1" cap="all" dirty="0" smtClean="0">
                <a:solidFill>
                  <a:srgbClr val="FFFF00"/>
                </a:solidFill>
              </a:rPr>
              <a:t> </a:t>
            </a:r>
            <a:endParaRPr lang="id-ID" sz="2400" b="1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316" y="4847594"/>
            <a:ext cx="8929719" cy="19389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cap="all" dirty="0" smtClean="0">
                <a:solidFill>
                  <a:srgbClr val="FFC000"/>
                </a:solidFill>
              </a:rPr>
              <a:t> </a:t>
            </a:r>
            <a:r>
              <a:rPr lang="en-US" sz="3200" b="1" cap="all" dirty="0" smtClean="0">
                <a:solidFill>
                  <a:srgbClr val="FFC000"/>
                </a:solidFill>
              </a:rPr>
              <a:t>d. </a:t>
            </a:r>
            <a:r>
              <a:rPr lang="en-US" sz="3200" b="1" cap="all" dirty="0" err="1" smtClean="0">
                <a:solidFill>
                  <a:srgbClr val="FFC000"/>
                </a:solidFill>
              </a:rPr>
              <a:t>Kutikula</a:t>
            </a:r>
            <a:r>
              <a:rPr lang="en-US" sz="3200" b="1" cap="all" dirty="0" smtClean="0">
                <a:solidFill>
                  <a:srgbClr val="FFC000"/>
                </a:solidFill>
              </a:rPr>
              <a:t> </a:t>
            </a:r>
            <a:r>
              <a:rPr lang="en-US" sz="3200" b="1" cap="all" dirty="0" err="1" smtClean="0">
                <a:solidFill>
                  <a:srgbClr val="FFC000"/>
                </a:solidFill>
              </a:rPr>
              <a:t>dan</a:t>
            </a:r>
            <a:r>
              <a:rPr lang="en-US" sz="3200" b="1" cap="all" dirty="0" smtClean="0">
                <a:solidFill>
                  <a:srgbClr val="FFC000"/>
                </a:solidFill>
              </a:rPr>
              <a:t> </a:t>
            </a:r>
            <a:r>
              <a:rPr lang="en-US" sz="3200" b="1" cap="all" dirty="0" err="1" smtClean="0">
                <a:solidFill>
                  <a:srgbClr val="FFC000"/>
                </a:solidFill>
              </a:rPr>
              <a:t>lapisan</a:t>
            </a:r>
            <a:r>
              <a:rPr lang="en-US" sz="3200" b="1" cap="all" dirty="0" smtClean="0">
                <a:solidFill>
                  <a:srgbClr val="FFC000"/>
                </a:solidFill>
              </a:rPr>
              <a:t> </a:t>
            </a:r>
            <a:r>
              <a:rPr lang="en-US" sz="3200" b="1" cap="all" dirty="0" err="1" smtClean="0">
                <a:solidFill>
                  <a:srgbClr val="FFC000"/>
                </a:solidFill>
              </a:rPr>
              <a:t>lilin</a:t>
            </a:r>
            <a:endParaRPr lang="id-ID" sz="3200" b="1" cap="all" dirty="0" smtClean="0">
              <a:solidFill>
                <a:srgbClr val="FFC000"/>
              </a:solidFill>
            </a:endParaRPr>
          </a:p>
          <a:p>
            <a:pPr algn="ctr"/>
            <a:endParaRPr lang="id-ID" sz="12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2800" cap="all" dirty="0" smtClean="0">
                <a:solidFill>
                  <a:srgbClr val="FFC000"/>
                </a:solidFill>
              </a:rPr>
              <a:t>        </a:t>
            </a:r>
            <a:r>
              <a:rPr lang="en-US" sz="2400" cap="all" dirty="0" smtClean="0">
                <a:solidFill>
                  <a:srgbClr val="FFC000"/>
                </a:solidFill>
              </a:rPr>
              <a:t> </a:t>
            </a:r>
            <a:r>
              <a:rPr lang="en-US" sz="2400" cap="all" dirty="0" err="1" smtClean="0">
                <a:solidFill>
                  <a:srgbClr val="FFC000"/>
                </a:solidFill>
              </a:rPr>
              <a:t>Kulit</a:t>
            </a:r>
            <a:r>
              <a:rPr lang="en-US" sz="2400" cap="all" dirty="0" smtClean="0">
                <a:solidFill>
                  <a:srgbClr val="FFC000"/>
                </a:solidFill>
              </a:rPr>
              <a:t> </a:t>
            </a:r>
            <a:r>
              <a:rPr lang="en-US" sz="2400" cap="all" dirty="0" err="1" smtClean="0">
                <a:solidFill>
                  <a:srgbClr val="FFC000"/>
                </a:solidFill>
              </a:rPr>
              <a:t>luar</a:t>
            </a:r>
            <a:r>
              <a:rPr lang="en-US" sz="2400" cap="all" dirty="0" smtClean="0">
                <a:solidFill>
                  <a:srgbClr val="FFC000"/>
                </a:solidFill>
              </a:rPr>
              <a:t> </a:t>
            </a:r>
            <a:r>
              <a:rPr lang="en-US" sz="2400" cap="all" dirty="0" err="1" smtClean="0">
                <a:solidFill>
                  <a:srgbClr val="FFC000"/>
                </a:solidFill>
              </a:rPr>
              <a:t>buah</a:t>
            </a:r>
            <a:r>
              <a:rPr lang="en-US" sz="2400" cap="all" dirty="0" smtClean="0">
                <a:solidFill>
                  <a:srgbClr val="FFC000"/>
                </a:solidFill>
              </a:rPr>
              <a:t> </a:t>
            </a:r>
            <a:r>
              <a:rPr lang="id-ID" sz="2400" cap="all" dirty="0" smtClean="0">
                <a:solidFill>
                  <a:srgbClr val="FFC000"/>
                </a:solidFill>
              </a:rPr>
              <a:t>UMUMNYA BERLAPIS </a:t>
            </a:r>
            <a:r>
              <a:rPr lang="en-US" sz="2400" cap="all" dirty="0" err="1" smtClean="0">
                <a:solidFill>
                  <a:srgbClr val="FFC000"/>
                </a:solidFill>
              </a:rPr>
              <a:t>kutikula</a:t>
            </a:r>
            <a:r>
              <a:rPr lang="en-US" sz="2400" cap="all" dirty="0" smtClean="0">
                <a:solidFill>
                  <a:srgbClr val="FFC000"/>
                </a:solidFill>
              </a:rPr>
              <a:t> </a:t>
            </a:r>
            <a:r>
              <a:rPr lang="en-US" sz="2400" cap="all" dirty="0" err="1" smtClean="0">
                <a:solidFill>
                  <a:srgbClr val="FFC000"/>
                </a:solidFill>
              </a:rPr>
              <a:t>dan</a:t>
            </a:r>
            <a:r>
              <a:rPr lang="en-US" sz="2400" cap="all" dirty="0" smtClean="0">
                <a:solidFill>
                  <a:srgbClr val="FFC000"/>
                </a:solidFill>
              </a:rPr>
              <a:t> </a:t>
            </a:r>
            <a:r>
              <a:rPr lang="en-US" sz="2400" cap="all" dirty="0" err="1" smtClean="0">
                <a:solidFill>
                  <a:srgbClr val="FFC000"/>
                </a:solidFill>
              </a:rPr>
              <a:t>lapisan</a:t>
            </a:r>
            <a:r>
              <a:rPr lang="en-US" sz="2400" cap="all" dirty="0" smtClean="0">
                <a:solidFill>
                  <a:srgbClr val="FFC000"/>
                </a:solidFill>
              </a:rPr>
              <a:t> </a:t>
            </a:r>
            <a:r>
              <a:rPr lang="en-US" sz="2400" cap="all" dirty="0" err="1" smtClean="0">
                <a:solidFill>
                  <a:srgbClr val="FFC000"/>
                </a:solidFill>
              </a:rPr>
              <a:t>lilin</a:t>
            </a:r>
            <a:r>
              <a:rPr lang="en-US" sz="2400" cap="all" dirty="0" smtClean="0">
                <a:solidFill>
                  <a:srgbClr val="FFC000"/>
                </a:solidFill>
              </a:rPr>
              <a:t>  </a:t>
            </a:r>
            <a:r>
              <a:rPr lang="en-US" sz="2400" cap="all" dirty="0" err="1" smtClean="0">
                <a:solidFill>
                  <a:srgbClr val="FFC000"/>
                </a:solidFill>
              </a:rPr>
              <a:t>dengan</a:t>
            </a:r>
            <a:r>
              <a:rPr lang="en-US" sz="2400" cap="all" dirty="0" smtClean="0">
                <a:solidFill>
                  <a:srgbClr val="FFC000"/>
                </a:solidFill>
              </a:rPr>
              <a:t> </a:t>
            </a:r>
            <a:r>
              <a:rPr lang="en-US" sz="2400" cap="all" dirty="0" err="1" smtClean="0">
                <a:solidFill>
                  <a:srgbClr val="FFC000"/>
                </a:solidFill>
              </a:rPr>
              <a:t>struktur</a:t>
            </a:r>
            <a:r>
              <a:rPr lang="en-US" sz="2400" cap="all" dirty="0" smtClean="0">
                <a:solidFill>
                  <a:srgbClr val="FFC000"/>
                </a:solidFill>
              </a:rPr>
              <a:t> </a:t>
            </a:r>
            <a:r>
              <a:rPr lang="en-US" sz="2400" cap="all" dirty="0" err="1" smtClean="0">
                <a:solidFill>
                  <a:srgbClr val="FFC000"/>
                </a:solidFill>
              </a:rPr>
              <a:t>tergantung</a:t>
            </a:r>
            <a:r>
              <a:rPr lang="en-US" sz="2400" cap="all" dirty="0" smtClean="0">
                <a:solidFill>
                  <a:srgbClr val="FFC000"/>
                </a:solidFill>
              </a:rPr>
              <a:t> </a:t>
            </a:r>
            <a:r>
              <a:rPr lang="en-US" sz="2400" cap="all" dirty="0" err="1" smtClean="0">
                <a:solidFill>
                  <a:srgbClr val="FFC000"/>
                </a:solidFill>
              </a:rPr>
              <a:t>pada</a:t>
            </a:r>
            <a:r>
              <a:rPr lang="en-US" sz="2400" cap="all" dirty="0" smtClean="0">
                <a:solidFill>
                  <a:srgbClr val="FFC000"/>
                </a:solidFill>
              </a:rPr>
              <a:t> </a:t>
            </a:r>
            <a:r>
              <a:rPr lang="en-US" sz="2400" cap="all" dirty="0" err="1" smtClean="0">
                <a:solidFill>
                  <a:srgbClr val="FFC000"/>
                </a:solidFill>
              </a:rPr>
              <a:t>spesies</a:t>
            </a:r>
            <a:endParaRPr lang="id-ID" sz="2400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cap="all" dirty="0" err="1" smtClean="0">
                <a:solidFill>
                  <a:srgbClr val="FFC000"/>
                </a:solidFill>
              </a:rPr>
              <a:t>lapisan</a:t>
            </a:r>
            <a:r>
              <a:rPr lang="en-US" sz="2400" cap="all" dirty="0" smtClean="0">
                <a:solidFill>
                  <a:srgbClr val="FFC000"/>
                </a:solidFill>
              </a:rPr>
              <a:t> </a:t>
            </a:r>
            <a:r>
              <a:rPr lang="en-US" sz="2400" cap="all" dirty="0" err="1" smtClean="0">
                <a:solidFill>
                  <a:srgbClr val="FFC000"/>
                </a:solidFill>
              </a:rPr>
              <a:t>lilin</a:t>
            </a:r>
            <a:r>
              <a:rPr lang="en-US" sz="2400" cap="all" dirty="0" smtClean="0">
                <a:solidFill>
                  <a:srgbClr val="FFC000"/>
                </a:solidFill>
              </a:rPr>
              <a:t> </a:t>
            </a:r>
            <a:r>
              <a:rPr lang="en-US" sz="2400" cap="all" dirty="0" err="1" smtClean="0">
                <a:solidFill>
                  <a:srgbClr val="FFC000"/>
                </a:solidFill>
              </a:rPr>
              <a:t>mengurangi</a:t>
            </a:r>
            <a:r>
              <a:rPr lang="en-US" sz="2400" cap="all" dirty="0" smtClean="0">
                <a:solidFill>
                  <a:srgbClr val="FFC000"/>
                </a:solidFill>
              </a:rPr>
              <a:t> </a:t>
            </a:r>
            <a:r>
              <a:rPr lang="en-US" sz="2400" cap="all" dirty="0" err="1" smtClean="0">
                <a:solidFill>
                  <a:srgbClr val="FFC000"/>
                </a:solidFill>
              </a:rPr>
              <a:t>penguapan</a:t>
            </a:r>
            <a:endParaRPr lang="id-ID" sz="24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355151"/>
            <a:ext cx="8715436" cy="243143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solidFill>
                  <a:srgbClr val="002060"/>
                </a:solidFill>
              </a:rPr>
              <a:t>g. </a:t>
            </a:r>
            <a:r>
              <a:rPr lang="en-US" sz="3200" b="1" cap="all" dirty="0" err="1" smtClean="0">
                <a:solidFill>
                  <a:srgbClr val="002060"/>
                </a:solidFill>
              </a:rPr>
              <a:t>Struktur</a:t>
            </a:r>
            <a:r>
              <a:rPr lang="en-US" sz="3200" b="1" cap="all" dirty="0" smtClean="0">
                <a:solidFill>
                  <a:srgbClr val="002060"/>
                </a:solidFill>
              </a:rPr>
              <a:t> </a:t>
            </a:r>
            <a:r>
              <a:rPr lang="en-US" sz="3200" b="1" cap="all" dirty="0" err="1" smtClean="0">
                <a:solidFill>
                  <a:srgbClr val="002060"/>
                </a:solidFill>
              </a:rPr>
              <a:t>permukaan</a:t>
            </a:r>
            <a:endParaRPr lang="id-ID" sz="12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cap="all" dirty="0" smtClean="0">
                <a:solidFill>
                  <a:srgbClr val="002060"/>
                </a:solidFill>
              </a:rPr>
              <a:t>         </a:t>
            </a:r>
            <a:r>
              <a:rPr lang="en-US" sz="2400" cap="all" dirty="0" err="1" smtClean="0">
                <a:solidFill>
                  <a:srgbClr val="002060"/>
                </a:solidFill>
              </a:rPr>
              <a:t>Daun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selada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terpisah</a:t>
            </a:r>
            <a:r>
              <a:rPr lang="en-US" sz="2400" cap="all" dirty="0" smtClean="0">
                <a:solidFill>
                  <a:srgbClr val="002060"/>
                </a:solidFill>
              </a:rPr>
              <a:t> – </a:t>
            </a:r>
            <a:r>
              <a:rPr lang="en-US" sz="2400" cap="all" dirty="0" err="1" smtClean="0">
                <a:solidFill>
                  <a:srgbClr val="002060"/>
                </a:solidFill>
              </a:rPr>
              <a:t>pisah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sehingga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luas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permukaan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terhadap</a:t>
            </a:r>
            <a:r>
              <a:rPr lang="en-US" sz="2400" cap="all" dirty="0" smtClean="0">
                <a:solidFill>
                  <a:srgbClr val="002060"/>
                </a:solidFill>
              </a:rPr>
              <a:t> volume total</a:t>
            </a:r>
            <a:r>
              <a:rPr lang="id-ID" sz="2400" cap="all" dirty="0" smtClean="0">
                <a:solidFill>
                  <a:srgbClr val="002060"/>
                </a:solidFill>
              </a:rPr>
              <a:t> MEN</a:t>
            </a:r>
            <a:r>
              <a:rPr lang="en-US" sz="2400" cap="all" dirty="0" err="1" smtClean="0">
                <a:solidFill>
                  <a:srgbClr val="002060"/>
                </a:solidFill>
              </a:rPr>
              <a:t>jadi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besar</a:t>
            </a:r>
            <a:r>
              <a:rPr lang="en-US" sz="2400" cap="all" dirty="0" smtClean="0">
                <a:solidFill>
                  <a:srgbClr val="002060"/>
                </a:solidFill>
              </a:rPr>
              <a:t>  </a:t>
            </a:r>
            <a:endParaRPr lang="id-ID" sz="2400" cap="all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cap="all" dirty="0" err="1" smtClean="0">
                <a:solidFill>
                  <a:srgbClr val="002060"/>
                </a:solidFill>
              </a:rPr>
              <a:t>Kubis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mempunyai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luas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pada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permukaan</a:t>
            </a:r>
            <a:r>
              <a:rPr lang="id-ID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smtClean="0">
                <a:solidFill>
                  <a:srgbClr val="002060"/>
                </a:solidFill>
              </a:rPr>
              <a:t>yang </a:t>
            </a:r>
            <a:r>
              <a:rPr lang="id-ID" sz="2400" cap="all" dirty="0" smtClean="0">
                <a:solidFill>
                  <a:srgbClr val="002060"/>
                </a:solidFill>
              </a:rPr>
              <a:t>RENDAH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endParaRPr lang="id-ID" sz="2400" cap="all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cap="all" dirty="0" err="1" smtClean="0">
                <a:solidFill>
                  <a:srgbClr val="002060"/>
                </a:solidFill>
              </a:rPr>
              <a:t>karena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daun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bagian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dalam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mempunyai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struktur</a:t>
            </a:r>
            <a:r>
              <a:rPr lang="en-US" sz="2400" cap="all" dirty="0" smtClean="0">
                <a:solidFill>
                  <a:srgbClr val="002060"/>
                </a:solidFill>
              </a:rPr>
              <a:t>  yang </a:t>
            </a:r>
            <a:r>
              <a:rPr lang="en-US" sz="2400" cap="all" dirty="0" err="1" smtClean="0">
                <a:solidFill>
                  <a:srgbClr val="002060"/>
                </a:solidFill>
              </a:rPr>
              <a:t>terlindung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dari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kontak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dengan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udara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luar</a:t>
            </a:r>
            <a:endParaRPr lang="id-ID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27081"/>
            <a:ext cx="8786842" cy="2431435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cap="all" dirty="0" smtClean="0">
                <a:solidFill>
                  <a:srgbClr val="FFFF00"/>
                </a:solidFill>
              </a:rPr>
              <a:t>     </a:t>
            </a:r>
            <a:r>
              <a:rPr lang="en-US" sz="3200" b="1" cap="all" dirty="0" smtClean="0">
                <a:solidFill>
                  <a:srgbClr val="FFFF00"/>
                </a:solidFill>
              </a:rPr>
              <a:t>e. </a:t>
            </a:r>
            <a:r>
              <a:rPr lang="en-US" sz="3200" b="1" cap="all" dirty="0" err="1" smtClean="0">
                <a:solidFill>
                  <a:srgbClr val="FFFF00"/>
                </a:solidFill>
              </a:rPr>
              <a:t>Trikhoma</a:t>
            </a:r>
            <a:r>
              <a:rPr lang="en-US" sz="3200" b="1" cap="all" dirty="0" smtClean="0">
                <a:solidFill>
                  <a:srgbClr val="FFFF00"/>
                </a:solidFill>
              </a:rPr>
              <a:t> </a:t>
            </a:r>
            <a:r>
              <a:rPr lang="id-ID" sz="3200" b="1" cap="all" dirty="0" smtClean="0">
                <a:solidFill>
                  <a:srgbClr val="FFFF00"/>
                </a:solidFill>
              </a:rPr>
              <a:t>(</a:t>
            </a:r>
            <a:r>
              <a:rPr lang="en-US" sz="3200" b="1" cap="all" dirty="0" err="1" smtClean="0">
                <a:solidFill>
                  <a:srgbClr val="FFFF00"/>
                </a:solidFill>
              </a:rPr>
              <a:t>Bulu</a:t>
            </a:r>
            <a:r>
              <a:rPr lang="id-ID" sz="3200" b="1" cap="all" dirty="0" smtClean="0">
                <a:solidFill>
                  <a:srgbClr val="FFFF00"/>
                </a:solidFill>
              </a:rPr>
              <a:t>)</a:t>
            </a:r>
            <a:endParaRPr lang="id-ID" sz="1200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cap="all" dirty="0" smtClean="0">
                <a:solidFill>
                  <a:srgbClr val="FFFF00"/>
                </a:solidFill>
              </a:rPr>
              <a:t>         </a:t>
            </a:r>
            <a:r>
              <a:rPr lang="en-US" sz="2400" cap="all" dirty="0" err="1" smtClean="0">
                <a:solidFill>
                  <a:srgbClr val="FFFF00"/>
                </a:solidFill>
              </a:rPr>
              <a:t>Trikhoma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en-US" sz="2400" cap="all" dirty="0" err="1" smtClean="0">
                <a:solidFill>
                  <a:srgbClr val="FFFF00"/>
                </a:solidFill>
              </a:rPr>
              <a:t>memperluas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en-US" sz="2400" cap="all" dirty="0" err="1" smtClean="0">
                <a:solidFill>
                  <a:srgbClr val="FFFF00"/>
                </a:solidFill>
              </a:rPr>
              <a:t>permukaan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endParaRPr lang="id-ID" sz="2400" cap="all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cap="all" dirty="0" err="1" smtClean="0">
                <a:solidFill>
                  <a:srgbClr val="FFFF00"/>
                </a:solidFill>
              </a:rPr>
              <a:t>tetapi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en-US" sz="2400" cap="all" dirty="0" err="1" smtClean="0">
                <a:solidFill>
                  <a:srgbClr val="FFFF00"/>
                </a:solidFill>
              </a:rPr>
              <a:t>bulu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id-ID" sz="2400" cap="all" dirty="0" smtClean="0">
                <a:solidFill>
                  <a:srgbClr val="FFFF00"/>
                </a:solidFill>
              </a:rPr>
              <a:t>MENGAKIBATKAN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en-US" sz="2400" cap="all" dirty="0" err="1" smtClean="0">
                <a:solidFill>
                  <a:srgbClr val="FFFF00"/>
                </a:solidFill>
              </a:rPr>
              <a:t>kejenuhan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en-US" sz="2400" cap="all" dirty="0" err="1" smtClean="0">
                <a:solidFill>
                  <a:srgbClr val="FFFF00"/>
                </a:solidFill>
              </a:rPr>
              <a:t>udara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en-US" sz="2400" cap="all" dirty="0" err="1" smtClean="0">
                <a:solidFill>
                  <a:srgbClr val="FFFF00"/>
                </a:solidFill>
              </a:rPr>
              <a:t>di</a:t>
            </a:r>
            <a:r>
              <a:rPr lang="id-ID" sz="2400" cap="all" dirty="0" smtClean="0">
                <a:solidFill>
                  <a:srgbClr val="FFFF00"/>
                </a:solidFill>
              </a:rPr>
              <a:t> </a:t>
            </a:r>
            <a:r>
              <a:rPr lang="en-US" sz="2400" cap="all" dirty="0" err="1" smtClean="0">
                <a:solidFill>
                  <a:srgbClr val="FFFF00"/>
                </a:solidFill>
              </a:rPr>
              <a:t>sekitar</a:t>
            </a:r>
            <a:r>
              <a:rPr lang="en-US" sz="2400" cap="all" dirty="0" smtClean="0">
                <a:solidFill>
                  <a:srgbClr val="FFFF00"/>
                </a:solidFill>
              </a:rPr>
              <a:t> organ </a:t>
            </a:r>
            <a:r>
              <a:rPr lang="en-US" sz="2400" cap="all" dirty="0" err="1" smtClean="0">
                <a:solidFill>
                  <a:srgbClr val="FFFF00"/>
                </a:solidFill>
              </a:rPr>
              <a:t>tanaman</a:t>
            </a:r>
            <a:r>
              <a:rPr lang="en-US" sz="2400" cap="all" dirty="0" smtClean="0">
                <a:solidFill>
                  <a:srgbClr val="FFFF00"/>
                </a:solidFill>
              </a:rPr>
              <a:t>  </a:t>
            </a:r>
            <a:r>
              <a:rPr lang="id-ID" sz="2400" cap="all" dirty="0" smtClean="0">
                <a:solidFill>
                  <a:srgbClr val="FFFF00"/>
                </a:solidFill>
              </a:rPr>
              <a:t>DAN </a:t>
            </a:r>
            <a:r>
              <a:rPr lang="en-US" sz="2400" cap="all" dirty="0" err="1" smtClean="0">
                <a:solidFill>
                  <a:srgbClr val="FFFF00"/>
                </a:solidFill>
              </a:rPr>
              <a:t>mengurangi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id-ID" sz="2400" cap="all" dirty="0" smtClean="0">
                <a:solidFill>
                  <a:srgbClr val="FFFF00"/>
                </a:solidFill>
              </a:rPr>
              <a:t>LAJU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en-US" sz="2400" cap="all" dirty="0" err="1" smtClean="0">
                <a:solidFill>
                  <a:srgbClr val="FFFF00"/>
                </a:solidFill>
              </a:rPr>
              <a:t>udara</a:t>
            </a:r>
            <a:r>
              <a:rPr lang="en-US" sz="2400" cap="all" dirty="0" smtClean="0">
                <a:solidFill>
                  <a:srgbClr val="FFFF00"/>
                </a:solidFill>
              </a:rPr>
              <a:t> yang </a:t>
            </a:r>
            <a:r>
              <a:rPr lang="en-US" sz="2400" cap="all" dirty="0" err="1" smtClean="0">
                <a:solidFill>
                  <a:srgbClr val="FFFF00"/>
                </a:solidFill>
              </a:rPr>
              <a:t>mengenai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en-US" sz="2400" cap="all" dirty="0" err="1" smtClean="0">
                <a:solidFill>
                  <a:srgbClr val="FFFF00"/>
                </a:solidFill>
              </a:rPr>
              <a:t>permukaan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en-US" sz="2400" cap="all" dirty="0" err="1" smtClean="0">
                <a:solidFill>
                  <a:srgbClr val="FFFF00"/>
                </a:solidFill>
              </a:rPr>
              <a:t>penguapan</a:t>
            </a:r>
            <a:endParaRPr lang="id-ID" sz="2400" cap="all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cap="all" dirty="0" err="1" smtClean="0">
                <a:solidFill>
                  <a:srgbClr val="FFFF00"/>
                </a:solidFill>
              </a:rPr>
              <a:t>sehingga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en-US" sz="2400" cap="all" dirty="0" err="1" smtClean="0">
                <a:solidFill>
                  <a:srgbClr val="FFFF00"/>
                </a:solidFill>
              </a:rPr>
              <a:t>mengurangi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id-ID" sz="2400" cap="all" dirty="0" smtClean="0">
                <a:solidFill>
                  <a:srgbClr val="FFFF00"/>
                </a:solidFill>
              </a:rPr>
              <a:t>LAJU</a:t>
            </a:r>
            <a:r>
              <a:rPr lang="en-US" sz="2400" cap="all" dirty="0" smtClean="0">
                <a:solidFill>
                  <a:srgbClr val="FFFF00"/>
                </a:solidFill>
              </a:rPr>
              <a:t> </a:t>
            </a:r>
            <a:r>
              <a:rPr lang="en-US" sz="2400" cap="all" dirty="0" err="1" smtClean="0">
                <a:solidFill>
                  <a:srgbClr val="FFFF00"/>
                </a:solidFill>
              </a:rPr>
              <a:t>penguapan</a:t>
            </a:r>
            <a:endParaRPr lang="id-ID" sz="2400" cap="all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2571744"/>
            <a:ext cx="8786874" cy="16927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solidFill>
                  <a:srgbClr val="006600"/>
                </a:solidFill>
              </a:rPr>
              <a:t>f. </a:t>
            </a:r>
            <a:r>
              <a:rPr lang="en-US" sz="3200" b="1" cap="all" dirty="0" err="1" smtClean="0">
                <a:solidFill>
                  <a:srgbClr val="006600"/>
                </a:solidFill>
              </a:rPr>
              <a:t>Periderm</a:t>
            </a:r>
            <a:endParaRPr lang="id-ID" sz="1200" b="1" dirty="0" smtClean="0">
              <a:solidFill>
                <a:srgbClr val="006600"/>
              </a:solidFill>
            </a:endParaRPr>
          </a:p>
          <a:p>
            <a:pPr algn="ctr"/>
            <a:r>
              <a:rPr lang="en-US" sz="2400" cap="all" dirty="0" smtClean="0">
                <a:solidFill>
                  <a:srgbClr val="006600"/>
                </a:solidFill>
              </a:rPr>
              <a:t>        </a:t>
            </a:r>
            <a:r>
              <a:rPr lang="en-US" sz="2400" cap="all" dirty="0" err="1" smtClean="0">
                <a:solidFill>
                  <a:srgbClr val="006600"/>
                </a:solidFill>
              </a:rPr>
              <a:t>Periderm</a:t>
            </a:r>
            <a:r>
              <a:rPr lang="en-US" sz="2400" cap="all" dirty="0" smtClean="0">
                <a:solidFill>
                  <a:srgbClr val="006600"/>
                </a:solidFill>
              </a:rPr>
              <a:t> </a:t>
            </a:r>
            <a:r>
              <a:rPr lang="en-US" sz="2400" cap="all" dirty="0" err="1" smtClean="0">
                <a:solidFill>
                  <a:srgbClr val="006600"/>
                </a:solidFill>
              </a:rPr>
              <a:t>adalah</a:t>
            </a:r>
            <a:r>
              <a:rPr lang="en-US" sz="2400" cap="all" dirty="0" smtClean="0">
                <a:solidFill>
                  <a:srgbClr val="006600"/>
                </a:solidFill>
              </a:rPr>
              <a:t> </a:t>
            </a:r>
            <a:r>
              <a:rPr lang="en-US" sz="2400" cap="all" dirty="0" err="1" smtClean="0">
                <a:solidFill>
                  <a:srgbClr val="006600"/>
                </a:solidFill>
              </a:rPr>
              <a:t>lapisan</a:t>
            </a:r>
            <a:r>
              <a:rPr lang="en-US" sz="2400" cap="all" dirty="0" smtClean="0">
                <a:solidFill>
                  <a:srgbClr val="006600"/>
                </a:solidFill>
              </a:rPr>
              <a:t> </a:t>
            </a:r>
            <a:r>
              <a:rPr lang="en-US" sz="2400" cap="all" dirty="0" err="1" smtClean="0">
                <a:solidFill>
                  <a:srgbClr val="006600"/>
                </a:solidFill>
              </a:rPr>
              <a:t>gabus</a:t>
            </a:r>
            <a:r>
              <a:rPr lang="en-US" sz="2400" cap="all" dirty="0" smtClean="0">
                <a:solidFill>
                  <a:srgbClr val="006600"/>
                </a:solidFill>
              </a:rPr>
              <a:t> </a:t>
            </a:r>
            <a:r>
              <a:rPr lang="en-US" sz="2400" cap="all" dirty="0" err="1" smtClean="0">
                <a:solidFill>
                  <a:srgbClr val="006600"/>
                </a:solidFill>
              </a:rPr>
              <a:t>pada</a:t>
            </a:r>
            <a:r>
              <a:rPr lang="en-US" sz="2400" cap="all" dirty="0" smtClean="0">
                <a:solidFill>
                  <a:srgbClr val="006600"/>
                </a:solidFill>
              </a:rPr>
              <a:t> </a:t>
            </a:r>
            <a:r>
              <a:rPr lang="en-US" sz="2400" cap="all" dirty="0" err="1" smtClean="0">
                <a:solidFill>
                  <a:srgbClr val="006600"/>
                </a:solidFill>
              </a:rPr>
              <a:t>bagian</a:t>
            </a:r>
            <a:r>
              <a:rPr lang="en-US" sz="2400" cap="all" dirty="0" smtClean="0">
                <a:solidFill>
                  <a:srgbClr val="006600"/>
                </a:solidFill>
              </a:rPr>
              <a:t> </a:t>
            </a:r>
            <a:r>
              <a:rPr lang="en-US" sz="2400" cap="all" dirty="0" err="1" smtClean="0">
                <a:solidFill>
                  <a:srgbClr val="006600"/>
                </a:solidFill>
              </a:rPr>
              <a:t>kulit</a:t>
            </a:r>
            <a:r>
              <a:rPr lang="en-US" sz="2400" cap="all" dirty="0" smtClean="0">
                <a:solidFill>
                  <a:srgbClr val="006600"/>
                </a:solidFill>
              </a:rPr>
              <a:t> </a:t>
            </a:r>
            <a:r>
              <a:rPr lang="en-US" sz="2400" cap="all" dirty="0" err="1" smtClean="0">
                <a:solidFill>
                  <a:srgbClr val="006600"/>
                </a:solidFill>
              </a:rPr>
              <a:t>luar</a:t>
            </a:r>
            <a:r>
              <a:rPr lang="en-US" sz="2400" cap="all" dirty="0" smtClean="0">
                <a:solidFill>
                  <a:srgbClr val="006600"/>
                </a:solidFill>
              </a:rPr>
              <a:t> </a:t>
            </a:r>
            <a:r>
              <a:rPr lang="en-US" sz="2400" cap="all" dirty="0" err="1" smtClean="0">
                <a:solidFill>
                  <a:srgbClr val="006600"/>
                </a:solidFill>
              </a:rPr>
              <a:t>komoditas</a:t>
            </a:r>
            <a:endParaRPr lang="id-ID" sz="2400" cap="all" dirty="0" smtClean="0">
              <a:solidFill>
                <a:srgbClr val="006600"/>
              </a:solidFill>
            </a:endParaRPr>
          </a:p>
          <a:p>
            <a:pPr algn="ctr"/>
            <a:r>
              <a:rPr lang="en-US" sz="2400" cap="all" dirty="0" err="1" smtClean="0">
                <a:solidFill>
                  <a:srgbClr val="006600"/>
                </a:solidFill>
              </a:rPr>
              <a:t>Periderm</a:t>
            </a:r>
            <a:r>
              <a:rPr lang="en-US" sz="2400" cap="all" dirty="0" smtClean="0">
                <a:solidFill>
                  <a:srgbClr val="006600"/>
                </a:solidFill>
              </a:rPr>
              <a:t> </a:t>
            </a:r>
            <a:r>
              <a:rPr lang="en-US" sz="2400" cap="all" dirty="0" err="1" smtClean="0">
                <a:solidFill>
                  <a:srgbClr val="006600"/>
                </a:solidFill>
              </a:rPr>
              <a:t>tidak</a:t>
            </a:r>
            <a:r>
              <a:rPr lang="en-US" sz="2400" cap="all" dirty="0" smtClean="0">
                <a:solidFill>
                  <a:srgbClr val="006600"/>
                </a:solidFill>
              </a:rPr>
              <a:t> </a:t>
            </a:r>
            <a:r>
              <a:rPr lang="en-US" sz="2400" cap="all" dirty="0" err="1" smtClean="0">
                <a:solidFill>
                  <a:srgbClr val="006600"/>
                </a:solidFill>
              </a:rPr>
              <a:t>permeabel</a:t>
            </a:r>
            <a:r>
              <a:rPr lang="en-US" sz="2400" cap="all" dirty="0" smtClean="0">
                <a:solidFill>
                  <a:srgbClr val="006600"/>
                </a:solidFill>
              </a:rPr>
              <a:t> </a:t>
            </a:r>
            <a:r>
              <a:rPr lang="en-US" sz="2400" cap="all" dirty="0" err="1" smtClean="0">
                <a:solidFill>
                  <a:srgbClr val="006600"/>
                </a:solidFill>
              </a:rPr>
              <a:t>terhadap</a:t>
            </a:r>
            <a:r>
              <a:rPr lang="en-US" sz="2400" cap="all" dirty="0" smtClean="0">
                <a:solidFill>
                  <a:srgbClr val="006600"/>
                </a:solidFill>
              </a:rPr>
              <a:t> air </a:t>
            </a:r>
            <a:r>
              <a:rPr lang="en-US" sz="2400" cap="all" dirty="0" err="1" smtClean="0">
                <a:solidFill>
                  <a:srgbClr val="006600"/>
                </a:solidFill>
              </a:rPr>
              <a:t>dan</a:t>
            </a:r>
            <a:r>
              <a:rPr lang="en-US" sz="2400" cap="all" dirty="0" smtClean="0">
                <a:solidFill>
                  <a:srgbClr val="006600"/>
                </a:solidFill>
              </a:rPr>
              <a:t> gas     </a:t>
            </a:r>
            <a:endParaRPr lang="id-ID" sz="2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7081"/>
            <a:ext cx="8786842" cy="243143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cap="all" dirty="0" smtClean="0">
                <a:solidFill>
                  <a:srgbClr val="002060"/>
                </a:solidFill>
              </a:rPr>
              <a:t>     </a:t>
            </a:r>
            <a:r>
              <a:rPr lang="en-US" sz="3200" b="1" cap="all" dirty="0" smtClean="0">
                <a:solidFill>
                  <a:srgbClr val="002060"/>
                </a:solidFill>
              </a:rPr>
              <a:t>e. </a:t>
            </a:r>
            <a:r>
              <a:rPr lang="en-US" sz="3200" b="1" cap="all" dirty="0" err="1" smtClean="0">
                <a:solidFill>
                  <a:srgbClr val="002060"/>
                </a:solidFill>
              </a:rPr>
              <a:t>Trikhoma</a:t>
            </a:r>
            <a:r>
              <a:rPr lang="en-US" sz="3200" b="1" cap="all" dirty="0" smtClean="0">
                <a:solidFill>
                  <a:srgbClr val="002060"/>
                </a:solidFill>
              </a:rPr>
              <a:t> </a:t>
            </a:r>
            <a:r>
              <a:rPr lang="id-ID" sz="3200" b="1" cap="all" dirty="0" smtClean="0">
                <a:solidFill>
                  <a:srgbClr val="002060"/>
                </a:solidFill>
              </a:rPr>
              <a:t>(</a:t>
            </a:r>
            <a:r>
              <a:rPr lang="en-US" sz="3200" b="1" cap="all" dirty="0" err="1" smtClean="0">
                <a:solidFill>
                  <a:srgbClr val="002060"/>
                </a:solidFill>
              </a:rPr>
              <a:t>Bulu</a:t>
            </a:r>
            <a:r>
              <a:rPr lang="id-ID" sz="3200" b="1" cap="all" dirty="0" smtClean="0">
                <a:solidFill>
                  <a:srgbClr val="002060"/>
                </a:solidFill>
              </a:rPr>
              <a:t>)</a:t>
            </a:r>
            <a:endParaRPr lang="id-ID" sz="12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cap="all" dirty="0" smtClean="0">
                <a:solidFill>
                  <a:srgbClr val="002060"/>
                </a:solidFill>
              </a:rPr>
              <a:t>         </a:t>
            </a:r>
            <a:r>
              <a:rPr lang="en-US" sz="2400" cap="all" dirty="0" err="1" smtClean="0">
                <a:solidFill>
                  <a:srgbClr val="002060"/>
                </a:solidFill>
              </a:rPr>
              <a:t>Trikhoma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memperluas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permukaan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endParaRPr lang="id-ID" sz="2400" cap="all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cap="all" dirty="0" err="1" smtClean="0">
                <a:solidFill>
                  <a:srgbClr val="002060"/>
                </a:solidFill>
              </a:rPr>
              <a:t>tetapi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bulu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id-ID" sz="2400" cap="all" dirty="0" smtClean="0">
                <a:solidFill>
                  <a:srgbClr val="002060"/>
                </a:solidFill>
              </a:rPr>
              <a:t>MENGAKIBATKAN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kejenuhan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udara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di</a:t>
            </a:r>
            <a:r>
              <a:rPr lang="id-ID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sekitar</a:t>
            </a:r>
            <a:r>
              <a:rPr lang="en-US" sz="2400" cap="all" dirty="0" smtClean="0">
                <a:solidFill>
                  <a:srgbClr val="002060"/>
                </a:solidFill>
              </a:rPr>
              <a:t> organ </a:t>
            </a:r>
            <a:r>
              <a:rPr lang="en-US" sz="2400" cap="all" dirty="0" err="1" smtClean="0">
                <a:solidFill>
                  <a:srgbClr val="002060"/>
                </a:solidFill>
              </a:rPr>
              <a:t>tanaman</a:t>
            </a:r>
            <a:r>
              <a:rPr lang="en-US" sz="2400" cap="all" dirty="0" smtClean="0">
                <a:solidFill>
                  <a:srgbClr val="002060"/>
                </a:solidFill>
              </a:rPr>
              <a:t>  </a:t>
            </a:r>
            <a:r>
              <a:rPr lang="id-ID" sz="2400" cap="all" dirty="0" smtClean="0">
                <a:solidFill>
                  <a:srgbClr val="002060"/>
                </a:solidFill>
              </a:rPr>
              <a:t>DAN </a:t>
            </a:r>
            <a:r>
              <a:rPr lang="en-US" sz="2400" cap="all" dirty="0" err="1" smtClean="0">
                <a:solidFill>
                  <a:srgbClr val="002060"/>
                </a:solidFill>
              </a:rPr>
              <a:t>mengurangi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id-ID" sz="2400" cap="all" dirty="0" smtClean="0">
                <a:solidFill>
                  <a:srgbClr val="002060"/>
                </a:solidFill>
              </a:rPr>
              <a:t>LAJU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udara</a:t>
            </a:r>
            <a:r>
              <a:rPr lang="en-US" sz="2400" cap="all" dirty="0" smtClean="0">
                <a:solidFill>
                  <a:srgbClr val="002060"/>
                </a:solidFill>
              </a:rPr>
              <a:t> yang </a:t>
            </a:r>
            <a:r>
              <a:rPr lang="en-US" sz="2400" cap="all" dirty="0" err="1" smtClean="0">
                <a:solidFill>
                  <a:srgbClr val="002060"/>
                </a:solidFill>
              </a:rPr>
              <a:t>mengenai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permukaan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penguapan</a:t>
            </a:r>
            <a:endParaRPr lang="id-ID" sz="2400" cap="all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cap="all" dirty="0" err="1" smtClean="0">
                <a:solidFill>
                  <a:srgbClr val="002060"/>
                </a:solidFill>
              </a:rPr>
              <a:t>sehingga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mengurangi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id-ID" sz="2400" cap="all" dirty="0" smtClean="0">
                <a:solidFill>
                  <a:srgbClr val="002060"/>
                </a:solidFill>
              </a:rPr>
              <a:t>LAJU</a:t>
            </a:r>
            <a:r>
              <a:rPr lang="en-US" sz="2400" cap="all" dirty="0" smtClean="0">
                <a:solidFill>
                  <a:srgbClr val="002060"/>
                </a:solidFill>
              </a:rPr>
              <a:t> </a:t>
            </a:r>
            <a:r>
              <a:rPr lang="en-US" sz="2400" cap="all" dirty="0" err="1" smtClean="0">
                <a:solidFill>
                  <a:srgbClr val="002060"/>
                </a:solidFill>
              </a:rPr>
              <a:t>penguapan</a:t>
            </a:r>
            <a:endParaRPr lang="id-ID" sz="2400" cap="all" dirty="0" smtClean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4282" y="3500438"/>
            <a:ext cx="8715436" cy="32147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id-ID" sz="28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id-ID" sz="26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ARAF</a:t>
            </a:r>
            <a:r>
              <a:rPr lang="en-US" sz="26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FISIOLOGI KOMODIT</a:t>
            </a:r>
            <a:r>
              <a:rPr lang="id-ID" sz="26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I</a:t>
            </a:r>
            <a:endParaRPr lang="id-ID" sz="2600" dirty="0" smtClean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3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TRANSPIRASI </a:t>
            </a:r>
            <a:r>
              <a:rPr lang="en-US" sz="23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ORGAN MUDA SEPERTI DAUN: </a:t>
            </a:r>
            <a:endParaRPr lang="id-ID" sz="2300" dirty="0" smtClean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BAYAM, </a:t>
            </a:r>
            <a:r>
              <a:rPr lang="id-ID" sz="23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3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MELINJO, KETELA, BUAH MENTIMUN, BATANG ASPARAGUS</a:t>
            </a:r>
            <a:r>
              <a:rPr lang="id-ID" sz="23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en-US" sz="23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AKAR WORTEL LEBIH BESAR DARIPADA KOMODIT</a:t>
            </a:r>
            <a:r>
              <a:rPr lang="id-ID" sz="23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sz="23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BERASAL DARI ORGAN MASAK </a:t>
            </a:r>
            <a:endParaRPr lang="id-ID" sz="2300" dirty="0" smtClean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ORGAN MUDA MEMPUNYAI STOMATA LEBIH BANYAK PER </a:t>
            </a:r>
            <a:r>
              <a:rPr lang="id-ID" sz="23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SATUAN </a:t>
            </a:r>
            <a:r>
              <a:rPr lang="en-US" sz="23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LUAS PERMUKAAN</a:t>
            </a:r>
            <a:r>
              <a:rPr lang="id-ID" sz="23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3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DAN LAPIS</a:t>
            </a:r>
            <a:r>
              <a:rPr lang="id-ID" sz="23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AN</a:t>
            </a:r>
            <a:r>
              <a:rPr lang="en-US" sz="23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KUTIN ATAU SUBERIN T</a:t>
            </a:r>
            <a:r>
              <a:rPr lang="id-ID" sz="23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IPIS</a:t>
            </a:r>
            <a:endParaRPr lang="id-ID" sz="2300" dirty="0" smtClean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571744"/>
            <a:ext cx="878687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id-ID" sz="2400" b="1" cap="all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sz="2400" b="1" cap="all" dirty="0" smtClean="0">
                <a:solidFill>
                  <a:srgbClr val="006600"/>
                </a:solidFill>
                <a:latin typeface="Comic Sans MS" pitchFamily="66" charset="0"/>
              </a:rPr>
              <a:t>F</a:t>
            </a:r>
            <a:r>
              <a:rPr lang="id-ID" sz="2400" b="1" cap="all" dirty="0" smtClean="0">
                <a:solidFill>
                  <a:srgbClr val="006600"/>
                </a:solidFill>
                <a:latin typeface="Comic Sans MS" pitchFamily="66" charset="0"/>
              </a:rPr>
              <a:t>AKTOR LAIN YANG BERPERAN TERHADAP TRANSPIRASI </a:t>
            </a:r>
            <a:endParaRPr lang="id-ID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4282" y="71414"/>
            <a:ext cx="8715436" cy="22860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SAAT BUAH MASAK TERJADI  </a:t>
            </a:r>
            <a:r>
              <a:rPr lang="id-ID" sz="2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ENINGKAT</a:t>
            </a:r>
            <a:r>
              <a:rPr lang="id-ID" sz="2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AN 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KEGIATAN FISIOLOGI,</a:t>
            </a:r>
            <a:r>
              <a:rPr lang="id-ID" sz="2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SEHINGGA TRANSPIRASI MENINGKAT PULA</a:t>
            </a:r>
            <a:endParaRPr lang="id-ID" sz="2400" b="1" dirty="0" smtClean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PADA PROSES PEMASAKAN TERJADI PERUBAHAN KOMPOSISI</a:t>
            </a:r>
            <a:r>
              <a:rPr lang="id-ID" sz="2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PADA PERMUKAAN BUAH, TERMASUK PERUBAHAN LAPISAN LILIN</a:t>
            </a:r>
            <a:endParaRPr lang="id-ID" sz="2400" b="1" dirty="0" smtClean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4282" y="2500306"/>
            <a:ext cx="8715436" cy="164307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id-ID" sz="2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KONDISI PENANAMAN</a:t>
            </a:r>
            <a:endParaRPr lang="id-ID" sz="1400" b="1" dirty="0" smtClean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PERBEDAAN MUSIM DAN LINGKUNGAN SELAMA PERTUMBUHAN BERPENGARUH PADA KECEPATAN TRANSPIRASI </a:t>
            </a:r>
            <a:r>
              <a:rPr lang="id-ID" sz="2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KOMODITI 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DALAM PENYIMPANAN</a:t>
            </a:r>
            <a:endParaRPr lang="id-ID" sz="1400" b="1" dirty="0" smtClean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8596" y="4286256"/>
            <a:ext cx="8286808" cy="25003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Transpirasi</a:t>
            </a:r>
            <a:r>
              <a:rPr lang="en-US" sz="2400" b="1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b="1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b="1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cap="all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dihambat</a:t>
            </a:r>
            <a:r>
              <a:rPr lang="id-ID" sz="2400" b="1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MELALUI</a:t>
            </a:r>
          </a:p>
          <a:p>
            <a:pPr algn="ctr"/>
            <a:endParaRPr lang="id-ID" sz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id-ID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Kelembaban</a:t>
            </a:r>
            <a:endParaRPr lang="id-ID" sz="2000" cap="all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2.  </a:t>
            </a:r>
            <a:r>
              <a:rPr lang="id-ID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000" cap="all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enurunan</a:t>
            </a:r>
            <a:r>
              <a:rPr lang="en-US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Suhu</a:t>
            </a:r>
            <a:endParaRPr lang="id-ID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3.  </a:t>
            </a:r>
            <a:r>
              <a:rPr lang="id-ID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PENURUNAN</a:t>
            </a:r>
            <a:r>
              <a:rPr lang="en-US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kecepatan</a:t>
            </a:r>
            <a:r>
              <a:rPr lang="en-US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udara</a:t>
            </a:r>
            <a:r>
              <a:rPr lang="en-US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cap="all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:</a:t>
            </a:r>
            <a:endParaRPr lang="id-ID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-  </a:t>
            </a:r>
            <a:r>
              <a:rPr lang="en-US" sz="2000" cap="all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Pengemasan</a:t>
            </a:r>
            <a:r>
              <a:rPr lang="en-US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plasti</a:t>
            </a:r>
            <a:r>
              <a:rPr lang="id-ID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endParaRPr lang="id-ID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-  </a:t>
            </a:r>
            <a:r>
              <a:rPr lang="en-US" sz="2000" cap="all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lang="id-ID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LAPISAN </a:t>
            </a:r>
            <a:r>
              <a:rPr lang="en-US" sz="2000" cap="all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lilin</a:t>
            </a:r>
            <a:r>
              <a:rPr lang="en-US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ketebalan</a:t>
            </a:r>
            <a:r>
              <a:rPr lang="en-US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5-50 mil </a:t>
            </a:r>
            <a:endParaRPr lang="id-ID" sz="2000" cap="all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 mil =</a:t>
            </a:r>
            <a:r>
              <a:rPr lang="id-ID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0,001 inc</a:t>
            </a:r>
            <a:r>
              <a:rPr lang="id-ID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cap="all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id-ID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8596" y="71414"/>
            <a:ext cx="8286808" cy="22860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id-ID" sz="2400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EKNOLOGI PENGHAMBATAN TRANSPIRASI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UMUMNYA DITEKANKAN PADA:</a:t>
            </a:r>
            <a:endParaRPr lang="id-ID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PENGURANGAN VPD </a:t>
            </a:r>
            <a:endParaRPr lang="id-ID" sz="24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VAPOUR  PRESSURE DEFICIT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id-ID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MENAIKKAN RESISTENSI PERMUKAAN SEHINGGA DIFUS</a:t>
            </a:r>
            <a:r>
              <a:rPr lang="id-ID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DIPERKECIL</a:t>
            </a:r>
            <a:endParaRPr lang="en-US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428868"/>
            <a:ext cx="878687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cap="all" dirty="0" smtClean="0">
                <a:solidFill>
                  <a:srgbClr val="006600"/>
                </a:solidFill>
                <a:latin typeface="Comic Sans MS" pitchFamily="66" charset="0"/>
              </a:rPr>
              <a:t>MACAM TEKNOLOGI</a:t>
            </a:r>
            <a:endParaRPr lang="id-ID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5720" y="3000372"/>
            <a:ext cx="8358246" cy="3786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en-US" sz="2800" b="1" cap="all" dirty="0" err="1" smtClean="0"/>
              <a:t>Teknik</a:t>
            </a:r>
            <a:r>
              <a:rPr lang="en-US" sz="2800" b="1" cap="all" dirty="0" smtClean="0"/>
              <a:t> </a:t>
            </a:r>
            <a:r>
              <a:rPr lang="en-US" sz="2800" b="1" cap="all" dirty="0" err="1" smtClean="0"/>
              <a:t>penanganan</a:t>
            </a:r>
            <a:r>
              <a:rPr lang="id-ID" sz="2800" b="1" cap="all" dirty="0" smtClean="0"/>
              <a:t> (</a:t>
            </a:r>
            <a:r>
              <a:rPr lang="id-ID" sz="2800" b="1" i="1" cap="all" dirty="0" smtClean="0"/>
              <a:t>HANDLING</a:t>
            </a:r>
            <a:r>
              <a:rPr lang="id-ID" sz="2800" b="1" cap="all" dirty="0" smtClean="0"/>
              <a:t>)</a:t>
            </a:r>
          </a:p>
          <a:p>
            <a:pPr marL="457200" indent="-457200" algn="ctr"/>
            <a:endParaRPr lang="id-ID" sz="1200" b="1" dirty="0" smtClean="0"/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2400" b="1" cap="all" dirty="0" err="1" smtClean="0"/>
              <a:t>perawatan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komodit</a:t>
            </a:r>
            <a:r>
              <a:rPr lang="id-ID" sz="2400" b="1" cap="all" dirty="0" smtClean="0"/>
              <a:t>I  </a:t>
            </a:r>
            <a:r>
              <a:rPr lang="en-US" sz="2400" b="1" cap="all" dirty="0" smtClean="0"/>
              <a:t>yang </a:t>
            </a:r>
            <a:r>
              <a:rPr lang="en-US" sz="2400" b="1" cap="all" dirty="0" err="1" smtClean="0"/>
              <a:t>baik</a:t>
            </a:r>
            <a:r>
              <a:rPr lang="en-US" sz="2400" b="1" cap="all" dirty="0" smtClean="0"/>
              <a:t> </a:t>
            </a:r>
            <a:r>
              <a:rPr lang="id-ID" sz="2400" b="1" cap="all" dirty="0" smtClean="0"/>
              <a:t>DARI </a:t>
            </a:r>
            <a:r>
              <a:rPr lang="en-US" sz="2400" b="1" cap="all" dirty="0" err="1" smtClean="0"/>
              <a:t>setelah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dipanen</a:t>
            </a:r>
            <a:r>
              <a:rPr lang="id-ID" sz="2400" b="1" cap="all" dirty="0" smtClean="0"/>
              <a:t> SAMPAI PENYIMPANAN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sz="2400" b="1" cap="all" dirty="0" err="1" smtClean="0"/>
              <a:t>mempersingkat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waktu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penanganan</a:t>
            </a:r>
            <a:endParaRPr lang="id-ID" sz="2400" b="1" dirty="0" smtClean="0"/>
          </a:p>
          <a:p>
            <a:pPr algn="ctr">
              <a:buFont typeface="Arial" pitchFamily="34" charset="0"/>
              <a:buChar char="•"/>
            </a:pPr>
            <a:r>
              <a:rPr lang="id-ID" sz="2400" b="1" cap="all" dirty="0" smtClean="0"/>
              <a:t> </a:t>
            </a:r>
            <a:r>
              <a:rPr lang="en-US" sz="2400" b="1" cap="all" dirty="0" err="1" smtClean="0"/>
              <a:t>Penanganan</a:t>
            </a:r>
            <a:r>
              <a:rPr lang="en-US" sz="2400" b="1" cap="all" dirty="0" smtClean="0"/>
              <a:t> yang </a:t>
            </a:r>
            <a:r>
              <a:rPr lang="id-ID" sz="2400" b="1" cap="all" dirty="0" smtClean="0"/>
              <a:t>CERMAT  </a:t>
            </a:r>
            <a:endParaRPr lang="id-ID" sz="2400" b="1" dirty="0" smtClean="0"/>
          </a:p>
          <a:p>
            <a:pPr algn="ctr"/>
            <a:endParaRPr lang="id-ID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71414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002060"/>
                </a:solidFill>
              </a:rPr>
              <a:t>CARA DAN ALAT </a:t>
            </a:r>
            <a:r>
              <a:rPr lang="id-ID" sz="2800" b="1" dirty="0" smtClean="0">
                <a:solidFill>
                  <a:srgbClr val="002060"/>
                </a:solidFill>
              </a:rPr>
              <a:t>PANEN </a:t>
            </a:r>
            <a:endParaRPr lang="id-ID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642918"/>
            <a:ext cx="8715436" cy="267765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id-ID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HASIL PANEN 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memar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luka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– 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luka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  <a:sym typeface="Wingdings"/>
              </a:rPr>
              <a:t>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id-ID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	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men</a:t>
            </a:r>
            <a:r>
              <a:rPr lang="id-ID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GAKI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ba</a:t>
            </a:r>
            <a:r>
              <a:rPr lang="id-ID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T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kan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bercak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– 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bercak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berwarna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endParaRPr lang="id-ID" sz="2400" cap="all" dirty="0" smtClean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marL="457200" indent="-457200"/>
            <a:r>
              <a:rPr lang="id-ID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		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p</a:t>
            </a:r>
            <a:r>
              <a:rPr lang="id-ID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I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rang 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hitam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endParaRPr lang="id-ID" sz="2400" cap="all" dirty="0" smtClean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2. 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Penanganan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kasar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  <a:sym typeface="Wingdings"/>
              </a:rPr>
              <a:t>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id-ID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BERAKIBAT  PADA 	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gangguan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fisiologi</a:t>
            </a:r>
            <a:endParaRPr lang="id-ID" sz="2400" cap="all" dirty="0" smtClean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3. 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luka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pada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kulit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  <a:sym typeface="Wingdings"/>
              </a:rPr>
              <a:t>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id-ID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DAPAT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menjadi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tempat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id-ID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	INFEKSI</a:t>
            </a:r>
            <a:r>
              <a:rPr lang="en-US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jasad</a:t>
            </a:r>
            <a:r>
              <a:rPr lang="id-ID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 </a:t>
            </a:r>
            <a:r>
              <a:rPr lang="en-US" sz="2400" cap="all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renik</a:t>
            </a:r>
            <a:endParaRPr lang="id-ID" sz="2400" cap="all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571876"/>
            <a:ext cx="8715436" cy="304698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id-ID" sz="2400" cap="al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ALAT PANEN</a:t>
            </a:r>
          </a:p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1.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Gunting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kecil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/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besar</a:t>
            </a:r>
            <a:endParaRPr lang="id-ID" sz="2400" dirty="0" smtClean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2.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Galah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panjang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id-ID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(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aluminium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id-ID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atau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bambu</a:t>
            </a:r>
            <a:r>
              <a:rPr lang="id-ID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)</a:t>
            </a:r>
          </a:p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3.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Tangga</a:t>
            </a:r>
            <a:endParaRPr lang="id-ID" sz="2400" dirty="0" smtClean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4.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Anjungan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hidrolik</a:t>
            </a:r>
            <a:endParaRPr lang="id-ID" sz="2400" dirty="0" smtClean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5.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Mesin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pemanen</a:t>
            </a:r>
            <a:endParaRPr lang="id-ID" sz="2400" dirty="0" smtClean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6.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Guncang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id-ID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tangkap</a:t>
            </a:r>
            <a:endParaRPr lang="id-ID" sz="2400" dirty="0" smtClean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7.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Pemanen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mekanik</a:t>
            </a:r>
            <a:endParaRPr lang="id-ID" sz="2400" cap="all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85720" y="25734"/>
            <a:ext cx="8358246" cy="5715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id-ID" sz="2800" b="1" cap="all" dirty="0" smtClean="0">
                <a:solidFill>
                  <a:srgbClr val="002060"/>
                </a:solidFill>
              </a:rPr>
              <a:t>2. </a:t>
            </a:r>
            <a:r>
              <a:rPr lang="en-US" sz="2800" b="1" cap="all" dirty="0" err="1" smtClean="0">
                <a:solidFill>
                  <a:srgbClr val="002060"/>
                </a:solidFill>
              </a:rPr>
              <a:t>Teknik</a:t>
            </a:r>
            <a:r>
              <a:rPr lang="en-US" sz="2800" b="1" cap="all" dirty="0" smtClean="0">
                <a:solidFill>
                  <a:srgbClr val="002060"/>
                </a:solidFill>
              </a:rPr>
              <a:t> P</a:t>
            </a:r>
            <a:r>
              <a:rPr lang="id-ID" sz="2800" b="1" cap="all" dirty="0" smtClean="0">
                <a:solidFill>
                  <a:srgbClr val="002060"/>
                </a:solidFill>
              </a:rPr>
              <a:t>ENDINGINAN</a:t>
            </a:r>
            <a:endParaRPr lang="id-ID" sz="2400" b="1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2844" y="708520"/>
            <a:ext cx="8858312" cy="11488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id-ID" sz="2400" b="1" cap="all" dirty="0" smtClean="0">
                <a:solidFill>
                  <a:schemeClr val="bg2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2"/>
                </a:solidFill>
              </a:rPr>
              <a:t>Sirkulasi</a:t>
            </a:r>
            <a:r>
              <a:rPr lang="en-US" sz="2400" b="1" cap="all" dirty="0" smtClean="0">
                <a:solidFill>
                  <a:schemeClr val="bg2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2"/>
                </a:solidFill>
              </a:rPr>
              <a:t>udara</a:t>
            </a:r>
            <a:r>
              <a:rPr lang="en-US" sz="2400" b="1" cap="all" dirty="0" smtClean="0">
                <a:solidFill>
                  <a:schemeClr val="bg2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2"/>
                </a:solidFill>
              </a:rPr>
              <a:t>untuk</a:t>
            </a:r>
            <a:r>
              <a:rPr lang="en-US" sz="2400" b="1" cap="all" dirty="0" smtClean="0">
                <a:solidFill>
                  <a:schemeClr val="bg2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2"/>
                </a:solidFill>
              </a:rPr>
              <a:t>menjaga</a:t>
            </a:r>
            <a:r>
              <a:rPr lang="en-US" sz="2400" b="1" cap="all" dirty="0" smtClean="0">
                <a:solidFill>
                  <a:schemeClr val="bg2"/>
                </a:solidFill>
              </a:rPr>
              <a:t> agar </a:t>
            </a:r>
            <a:r>
              <a:rPr lang="id-ID" sz="2400" b="1" cap="all" dirty="0" smtClean="0">
                <a:solidFill>
                  <a:schemeClr val="bg2"/>
                </a:solidFill>
              </a:rPr>
              <a:t>SUHU</a:t>
            </a:r>
            <a:r>
              <a:rPr lang="en-US" sz="2400" b="1" cap="all" dirty="0" smtClean="0">
                <a:solidFill>
                  <a:schemeClr val="bg2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2"/>
                </a:solidFill>
              </a:rPr>
              <a:t>merata</a:t>
            </a:r>
            <a:r>
              <a:rPr lang="en-US" sz="2400" b="1" cap="all" dirty="0" smtClean="0">
                <a:solidFill>
                  <a:schemeClr val="bg2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2"/>
                </a:solidFill>
              </a:rPr>
              <a:t>dan</a:t>
            </a:r>
            <a:r>
              <a:rPr lang="en-US" sz="2400" b="1" cap="all" dirty="0" smtClean="0">
                <a:solidFill>
                  <a:schemeClr val="bg2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2"/>
                </a:solidFill>
              </a:rPr>
              <a:t>akumulasi</a:t>
            </a:r>
            <a:r>
              <a:rPr lang="en-US" sz="2400" b="1" cap="all" dirty="0" smtClean="0">
                <a:solidFill>
                  <a:schemeClr val="bg2"/>
                </a:solidFill>
              </a:rPr>
              <a:t> </a:t>
            </a:r>
            <a:r>
              <a:rPr lang="id-ID" sz="2400" b="1" cap="all" dirty="0" smtClean="0">
                <a:solidFill>
                  <a:schemeClr val="bg2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2"/>
                </a:solidFill>
              </a:rPr>
              <a:t>etilen</a:t>
            </a:r>
            <a:r>
              <a:rPr lang="id-ID" sz="2400" b="1" cap="all" dirty="0" smtClean="0">
                <a:solidFill>
                  <a:schemeClr val="bg2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2"/>
                </a:solidFill>
              </a:rPr>
              <a:t>tidak</a:t>
            </a:r>
            <a:r>
              <a:rPr lang="en-US" sz="2400" b="1" cap="all" dirty="0" smtClean="0">
                <a:solidFill>
                  <a:schemeClr val="bg2"/>
                </a:solidFill>
              </a:rPr>
              <a:t> </a:t>
            </a:r>
            <a:r>
              <a:rPr lang="id-ID" sz="2400" b="1" cap="all" dirty="0" smtClean="0">
                <a:solidFill>
                  <a:schemeClr val="bg2"/>
                </a:solidFill>
              </a:rPr>
              <a:t>TERJADI</a:t>
            </a:r>
          </a:p>
          <a:p>
            <a:pPr algn="ctr"/>
            <a:r>
              <a:rPr lang="id-ID" sz="2400" b="1" cap="all" dirty="0" smtClean="0">
                <a:solidFill>
                  <a:schemeClr val="bg2"/>
                </a:solidFill>
              </a:rPr>
              <a:t>(RISIKO PENINGKATAN</a:t>
            </a:r>
            <a:r>
              <a:rPr lang="en-US" sz="2400" b="1" cap="all" dirty="0" smtClean="0">
                <a:solidFill>
                  <a:schemeClr val="bg2"/>
                </a:solidFill>
              </a:rPr>
              <a:t> </a:t>
            </a:r>
            <a:r>
              <a:rPr lang="id-ID" sz="2400" b="1" cap="all" dirty="0" smtClean="0">
                <a:solidFill>
                  <a:schemeClr val="bg2"/>
                </a:solidFill>
              </a:rPr>
              <a:t>EVAPORASI HARUS DIPERHATIKAN)</a:t>
            </a:r>
            <a:endParaRPr lang="id-ID" sz="2400" b="1" dirty="0">
              <a:solidFill>
                <a:schemeClr val="bg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2844" y="1928802"/>
            <a:ext cx="8858312" cy="12858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id-ID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pelapisan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ruang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pendingin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dengan</a:t>
            </a:r>
            <a:r>
              <a:rPr lang="en-US" sz="2400" b="1" cap="all" dirty="0" smtClean="0">
                <a:solidFill>
                  <a:schemeClr val="bg1"/>
                </a:solidFill>
              </a:rPr>
              <a:t> material yang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dapat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menahan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panas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dan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kelembaban</a:t>
            </a:r>
            <a:r>
              <a:rPr lang="id-ID" sz="2400" b="1" cap="all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d-ID" sz="2400" b="1" cap="all" dirty="0" smtClean="0">
                <a:solidFill>
                  <a:schemeClr val="bg1"/>
                </a:solidFill>
              </a:rPr>
              <a:t>KELEMBABAN TINGGI</a:t>
            </a:r>
            <a:r>
              <a:rPr lang="en-US" sz="2400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untuk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penyimpanan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jangka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/>
                </a:solidFill>
              </a:rPr>
              <a:t>panjang</a:t>
            </a:r>
            <a:endParaRPr lang="id-ID" sz="24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2844" y="3280288"/>
            <a:ext cx="8858312" cy="35519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id-ID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smtClean="0">
                <a:solidFill>
                  <a:srgbClr val="002060"/>
                </a:solidFill>
              </a:rPr>
              <a:t>s</a:t>
            </a:r>
            <a:r>
              <a:rPr lang="id-ID" sz="2300" b="1" cap="all" dirty="0" smtClean="0">
                <a:solidFill>
                  <a:srgbClr val="002060"/>
                </a:solidFill>
              </a:rPr>
              <a:t>I</a:t>
            </a:r>
            <a:r>
              <a:rPr lang="en-US" sz="2300" b="1" cap="all" dirty="0" smtClean="0">
                <a:solidFill>
                  <a:srgbClr val="002060"/>
                </a:solidFill>
              </a:rPr>
              <a:t>stem </a:t>
            </a:r>
            <a:r>
              <a:rPr lang="en-US" sz="2300" b="1" i="1" cap="all" dirty="0" err="1" smtClean="0">
                <a:solidFill>
                  <a:srgbClr val="002060"/>
                </a:solidFill>
              </a:rPr>
              <a:t>Humi</a:t>
            </a:r>
            <a:r>
              <a:rPr lang="en-US" sz="2300" b="1" i="1" cap="all" dirty="0" smtClean="0">
                <a:solidFill>
                  <a:srgbClr val="002060"/>
                </a:solidFill>
              </a:rPr>
              <a:t> – Fresh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yaitu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menggunakan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sirkulasi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udara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dari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dalam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pendingin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dilewatkan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tirai</a:t>
            </a:r>
            <a:r>
              <a:rPr lang="en-US" sz="2300" b="1" cap="all" dirty="0" smtClean="0">
                <a:solidFill>
                  <a:srgbClr val="002060"/>
                </a:solidFill>
              </a:rPr>
              <a:t> air </a:t>
            </a:r>
            <a:r>
              <a:rPr lang="id-ID" sz="2300" b="1" cap="all" dirty="0" smtClean="0">
                <a:solidFill>
                  <a:srgbClr val="002060"/>
                </a:solidFill>
              </a:rPr>
              <a:t>SEHINGGA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id-ID" sz="2300" b="1" cap="all" dirty="0" smtClean="0">
                <a:solidFill>
                  <a:srgbClr val="002060"/>
                </a:solidFill>
              </a:rPr>
              <a:t>SUHU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id-ID" sz="2300" b="1" cap="all" dirty="0" smtClean="0">
                <a:solidFill>
                  <a:srgbClr val="002060"/>
                </a:solidFill>
              </a:rPr>
              <a:t>MENCAPAI  </a:t>
            </a:r>
            <a:r>
              <a:rPr lang="en-US" sz="2300" b="1" cap="all" dirty="0" smtClean="0">
                <a:solidFill>
                  <a:srgbClr val="002060"/>
                </a:solidFill>
              </a:rPr>
              <a:t>0˚C , </a:t>
            </a:r>
            <a:r>
              <a:rPr lang="id-ID" sz="2300" b="1" cap="all" dirty="0" smtClean="0">
                <a:solidFill>
                  <a:srgbClr val="002060"/>
                </a:solidFill>
              </a:rPr>
              <a:t>RUANGAN MEMILIKI RH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tinggi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dan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id-ID" sz="2300" b="1" cap="all" dirty="0" smtClean="0">
                <a:solidFill>
                  <a:srgbClr val="002060"/>
                </a:solidFill>
              </a:rPr>
              <a:t>SUHU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merata</a:t>
            </a:r>
            <a:endParaRPr lang="id-ID" sz="23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300" b="1" cap="all" dirty="0" smtClean="0">
                <a:solidFill>
                  <a:srgbClr val="002060"/>
                </a:solidFill>
              </a:rPr>
              <a:t>    </a:t>
            </a:r>
            <a:r>
              <a:rPr lang="id-ID" sz="2300" b="1" cap="all" dirty="0" smtClean="0">
                <a:solidFill>
                  <a:srgbClr val="002060"/>
                </a:solidFill>
              </a:rPr>
              <a:t>DAPAT PULA MENGGUNAKAN </a:t>
            </a:r>
            <a:r>
              <a:rPr lang="en-US" sz="2300" b="1" i="1" cap="all" dirty="0" smtClean="0">
                <a:solidFill>
                  <a:srgbClr val="002060"/>
                </a:solidFill>
              </a:rPr>
              <a:t>Humidifier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id-ID" sz="2300" b="1" cap="all" dirty="0" smtClean="0">
                <a:solidFill>
                  <a:srgbClr val="002060"/>
                </a:solidFill>
              </a:rPr>
              <a:t>UNTUK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meni</a:t>
            </a:r>
            <a:r>
              <a:rPr lang="id-ID" sz="2300" b="1" cap="all" dirty="0" smtClean="0">
                <a:solidFill>
                  <a:srgbClr val="002060"/>
                </a:solidFill>
              </a:rPr>
              <a:t>NG</a:t>
            </a:r>
            <a:r>
              <a:rPr lang="en-US" sz="2300" b="1" cap="all" dirty="0" smtClean="0">
                <a:solidFill>
                  <a:srgbClr val="002060"/>
                </a:solidFill>
              </a:rPr>
              <a:t>k</a:t>
            </a:r>
            <a:r>
              <a:rPr lang="id-ID" sz="2300" b="1" cap="all" dirty="0" smtClean="0">
                <a:solidFill>
                  <a:srgbClr val="002060"/>
                </a:solidFill>
              </a:rPr>
              <a:t>AT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kan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kelembaban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dengan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menyemprotkan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kabut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ke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dalam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ruang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pendingin</a:t>
            </a:r>
            <a:endParaRPr lang="id-ID" sz="2300" b="1" cap="all" dirty="0" smtClean="0">
              <a:solidFill>
                <a:srgbClr val="002060"/>
              </a:solidFill>
            </a:endParaRPr>
          </a:p>
          <a:p>
            <a:pPr algn="ctr"/>
            <a:r>
              <a:rPr lang="id-ID" sz="2300" b="1" cap="all" dirty="0" smtClean="0">
                <a:solidFill>
                  <a:srgbClr val="002060"/>
                </a:solidFill>
              </a:rPr>
              <a:t>PERLU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ruang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id-ID" sz="2300" b="1" cap="all" dirty="0" smtClean="0">
                <a:solidFill>
                  <a:srgbClr val="002060"/>
                </a:solidFill>
              </a:rPr>
              <a:t>YANG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dirancang</a:t>
            </a:r>
            <a:r>
              <a:rPr lang="en-US" sz="2300" b="1" cap="all" dirty="0" smtClean="0">
                <a:solidFill>
                  <a:srgbClr val="002060"/>
                </a:solidFill>
              </a:rPr>
              <a:t> agar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kondensasi</a:t>
            </a:r>
            <a:r>
              <a:rPr lang="id-ID" sz="2300" b="1" cap="all" dirty="0" smtClean="0">
                <a:solidFill>
                  <a:srgbClr val="002060"/>
                </a:solidFill>
              </a:rPr>
              <a:t> TAK TERJADI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Kondensasi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pada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permukaan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komoditas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sering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menjadi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awal</a:t>
            </a:r>
            <a:r>
              <a:rPr lang="en-US" sz="2300" b="1" cap="all" dirty="0" smtClean="0">
                <a:solidFill>
                  <a:srgbClr val="002060"/>
                </a:solidFill>
              </a:rPr>
              <a:t> </a:t>
            </a:r>
            <a:r>
              <a:rPr lang="en-US" sz="2300" b="1" cap="all" dirty="0" err="1" smtClean="0">
                <a:solidFill>
                  <a:srgbClr val="002060"/>
                </a:solidFill>
              </a:rPr>
              <a:t>pembusukan</a:t>
            </a:r>
            <a:endParaRPr lang="id-ID" sz="23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2844" y="1357298"/>
            <a:ext cx="8858312" cy="50006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cap="all" dirty="0" smtClean="0"/>
              <a:t>- PENGEMASAN</a:t>
            </a:r>
            <a:r>
              <a:rPr lang="en-US" sz="2800" b="1" cap="all" dirty="0" smtClean="0"/>
              <a:t> </a:t>
            </a:r>
            <a:r>
              <a:rPr lang="en-US" sz="2800" b="1" cap="all" dirty="0" err="1" smtClean="0"/>
              <a:t>menurunkan</a:t>
            </a:r>
            <a:r>
              <a:rPr lang="en-US" sz="2800" b="1" cap="all" dirty="0" smtClean="0"/>
              <a:t> </a:t>
            </a:r>
            <a:r>
              <a:rPr lang="id-ID" sz="2800" b="1" cap="all" dirty="0" smtClean="0"/>
              <a:t>LAJU</a:t>
            </a:r>
            <a:r>
              <a:rPr lang="en-US" sz="2800" b="1" cap="all" dirty="0" smtClean="0"/>
              <a:t> </a:t>
            </a:r>
            <a:r>
              <a:rPr lang="id-ID" sz="2800" b="1" cap="all" dirty="0" smtClean="0"/>
              <a:t>EVAPORASI</a:t>
            </a:r>
          </a:p>
          <a:p>
            <a:pPr algn="ctr"/>
            <a:r>
              <a:rPr lang="en-US" sz="2800" b="1" cap="all" dirty="0" err="1" smtClean="0"/>
              <a:t>makin</a:t>
            </a:r>
            <a:r>
              <a:rPr lang="en-US" sz="2800" b="1" cap="all" dirty="0" smtClean="0"/>
              <a:t> </a:t>
            </a:r>
            <a:r>
              <a:rPr lang="en-US" sz="2800" b="1" cap="all" dirty="0" err="1" smtClean="0"/>
              <a:t>besar</a:t>
            </a:r>
            <a:r>
              <a:rPr lang="en-US" sz="2800" b="1" cap="all" dirty="0" smtClean="0"/>
              <a:t> </a:t>
            </a:r>
            <a:r>
              <a:rPr lang="en-US" sz="2800" b="1" cap="all" dirty="0" err="1" smtClean="0"/>
              <a:t>kemasan</a:t>
            </a:r>
            <a:r>
              <a:rPr lang="id-ID" sz="2800" b="1" cap="all" dirty="0" smtClean="0"/>
              <a:t>, </a:t>
            </a:r>
            <a:r>
              <a:rPr lang="en-US" sz="2800" b="1" cap="all" dirty="0" err="1" smtClean="0"/>
              <a:t>luas</a:t>
            </a:r>
            <a:r>
              <a:rPr lang="en-US" sz="2800" b="1" cap="all" dirty="0" smtClean="0"/>
              <a:t> </a:t>
            </a:r>
            <a:r>
              <a:rPr lang="en-US" sz="2800" b="1" cap="all" dirty="0" err="1" smtClean="0"/>
              <a:t>permukaan</a:t>
            </a:r>
            <a:r>
              <a:rPr lang="id-ID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en-US" sz="2800" b="1" cap="all" dirty="0" err="1" smtClean="0"/>
              <a:t>terhadap</a:t>
            </a:r>
            <a:r>
              <a:rPr lang="en-US" sz="2800" b="1" cap="all" dirty="0" smtClean="0"/>
              <a:t> volume</a:t>
            </a:r>
            <a:r>
              <a:rPr lang="id-ID" sz="2800" b="1" cap="all" dirty="0" smtClean="0"/>
              <a:t> </a:t>
            </a:r>
            <a:r>
              <a:rPr lang="en-US" sz="2800" b="1" cap="all" dirty="0" err="1" smtClean="0"/>
              <a:t>makin</a:t>
            </a:r>
            <a:r>
              <a:rPr lang="en-US" sz="2800" b="1" cap="all" dirty="0" smtClean="0"/>
              <a:t> </a:t>
            </a:r>
            <a:r>
              <a:rPr lang="en-US" sz="2800" b="1" cap="all" dirty="0" err="1" smtClean="0"/>
              <a:t>kecil</a:t>
            </a:r>
            <a:r>
              <a:rPr lang="en-US" sz="2800" b="1" cap="all" dirty="0" smtClean="0"/>
              <a:t> </a:t>
            </a:r>
            <a:endParaRPr lang="id-ID" sz="2800" b="1" cap="all" dirty="0" smtClean="0"/>
          </a:p>
          <a:p>
            <a:pPr algn="ctr">
              <a:buFontTx/>
              <a:buChar char="-"/>
            </a:pPr>
            <a:r>
              <a:rPr lang="id-ID" sz="2800" b="1" cap="all" dirty="0" smtClean="0"/>
              <a:t> </a:t>
            </a:r>
            <a:r>
              <a:rPr lang="en-US" sz="2800" b="1" cap="all" dirty="0" err="1" smtClean="0"/>
              <a:t>Kemasan</a:t>
            </a:r>
            <a:r>
              <a:rPr lang="en-US" sz="2800" b="1" cap="all" dirty="0" smtClean="0"/>
              <a:t> </a:t>
            </a:r>
            <a:r>
              <a:rPr lang="en-US" sz="2800" b="1" cap="all" dirty="0" err="1" smtClean="0"/>
              <a:t>juga</a:t>
            </a:r>
            <a:r>
              <a:rPr lang="en-US" sz="2800" b="1" cap="all" dirty="0" smtClean="0"/>
              <a:t> </a:t>
            </a:r>
            <a:r>
              <a:rPr lang="en-US" sz="2800" b="1" cap="all" dirty="0" err="1" smtClean="0"/>
              <a:t>menurunkan</a:t>
            </a:r>
            <a:r>
              <a:rPr lang="en-US" sz="2800" b="1" cap="all" dirty="0" smtClean="0"/>
              <a:t> VPD </a:t>
            </a:r>
            <a:r>
              <a:rPr lang="en-US" sz="2800" b="1" cap="all" dirty="0" err="1" smtClean="0"/>
              <a:t>karena</a:t>
            </a:r>
            <a:r>
              <a:rPr lang="en-US" sz="2800" b="1" cap="all" dirty="0" smtClean="0"/>
              <a:t> </a:t>
            </a:r>
            <a:r>
              <a:rPr lang="id-ID" sz="2800" b="1" cap="all" dirty="0" smtClean="0"/>
              <a:t>RH</a:t>
            </a:r>
            <a:r>
              <a:rPr lang="en-US" sz="2800" b="1" cap="all" dirty="0" smtClean="0"/>
              <a:t> </a:t>
            </a:r>
            <a:r>
              <a:rPr lang="en-US" sz="2800" b="1" cap="all" dirty="0" err="1" smtClean="0"/>
              <a:t>dalam</a:t>
            </a:r>
            <a:r>
              <a:rPr lang="en-US" sz="2800" b="1" cap="all" dirty="0" smtClean="0"/>
              <a:t> </a:t>
            </a:r>
            <a:r>
              <a:rPr lang="en-US" sz="2800" b="1" cap="all" dirty="0" err="1" smtClean="0"/>
              <a:t>kemasan</a:t>
            </a:r>
            <a:r>
              <a:rPr lang="en-US" sz="2800" b="1" cap="all" dirty="0" smtClean="0"/>
              <a:t> </a:t>
            </a:r>
            <a:r>
              <a:rPr lang="en-US" sz="2800" b="1" cap="all" dirty="0" err="1" smtClean="0"/>
              <a:t>akan</a:t>
            </a:r>
            <a:r>
              <a:rPr lang="en-US" sz="2800" b="1" cap="all" dirty="0" smtClean="0"/>
              <a:t> </a:t>
            </a:r>
            <a:r>
              <a:rPr lang="en-US" sz="2800" b="1" cap="all" dirty="0" err="1" smtClean="0"/>
              <a:t>melebihi</a:t>
            </a:r>
            <a:r>
              <a:rPr lang="en-US" sz="2800" b="1" cap="all" dirty="0" smtClean="0"/>
              <a:t> </a:t>
            </a:r>
            <a:r>
              <a:rPr lang="id-ID" sz="2800" b="1" cap="all" dirty="0" smtClean="0"/>
              <a:t>RH</a:t>
            </a:r>
            <a:r>
              <a:rPr lang="en-US" sz="2800" b="1" cap="all" dirty="0" smtClean="0"/>
              <a:t> </a:t>
            </a:r>
            <a:r>
              <a:rPr lang="en-US" sz="2800" b="1" cap="all" dirty="0" err="1" smtClean="0"/>
              <a:t>diluar</a:t>
            </a:r>
            <a:r>
              <a:rPr lang="en-US" sz="2800" b="1" cap="all" dirty="0" smtClean="0"/>
              <a:t> </a:t>
            </a:r>
            <a:endParaRPr lang="id-ID" sz="2800" b="1" cap="all" dirty="0" smtClean="0"/>
          </a:p>
          <a:p>
            <a:pPr algn="ctr"/>
            <a:r>
              <a:rPr lang="id-ID" sz="2800" b="1" cap="all" dirty="0" smtClean="0"/>
              <a:t>- </a:t>
            </a:r>
            <a:r>
              <a:rPr lang="en-US" sz="2800" b="1" cap="all" dirty="0" err="1" smtClean="0"/>
              <a:t>penguapan</a:t>
            </a:r>
            <a:r>
              <a:rPr lang="en-US" sz="2800" b="1" cap="all" dirty="0" smtClean="0"/>
              <a:t> </a:t>
            </a:r>
            <a:r>
              <a:rPr lang="id-ID" sz="2800" b="1" cap="all" dirty="0" smtClean="0"/>
              <a:t> AKAN LEBIH RENDAH DENGAN</a:t>
            </a:r>
            <a:r>
              <a:rPr lang="en-US" sz="2800" b="1" cap="all" dirty="0" smtClean="0"/>
              <a:t> </a:t>
            </a:r>
            <a:r>
              <a:rPr lang="en-US" sz="2800" b="1" cap="all" dirty="0" err="1" smtClean="0"/>
              <a:t>pelapis</a:t>
            </a:r>
            <a:r>
              <a:rPr lang="id-ID" sz="2800" b="1" cap="all" dirty="0" smtClean="0"/>
              <a:t>AN</a:t>
            </a:r>
            <a:r>
              <a:rPr lang="en-US" sz="2800" b="1" cap="all" dirty="0" smtClean="0"/>
              <a:t> </a:t>
            </a:r>
            <a:r>
              <a:rPr lang="en-US" sz="2800" b="1" cap="all" dirty="0" err="1" smtClean="0"/>
              <a:t>polietilen</a:t>
            </a:r>
            <a:r>
              <a:rPr lang="en-US" sz="2800" b="1" cap="all" dirty="0" smtClean="0"/>
              <a:t> </a:t>
            </a:r>
            <a:r>
              <a:rPr lang="id-ID" sz="2800" b="1" cap="all" dirty="0" smtClean="0"/>
              <a:t> PADA KEMASAN </a:t>
            </a:r>
          </a:p>
          <a:p>
            <a:pPr algn="ctr"/>
            <a:r>
              <a:rPr lang="en-US" sz="2800" b="1" i="1" cap="all" dirty="0" err="1" smtClean="0"/>
              <a:t>tetapi</a:t>
            </a:r>
            <a:r>
              <a:rPr lang="en-US" sz="2800" b="1" i="1" cap="all" dirty="0" smtClean="0"/>
              <a:t> </a:t>
            </a:r>
            <a:r>
              <a:rPr lang="en-US" sz="2800" b="1" i="1" cap="all" dirty="0" err="1" smtClean="0"/>
              <a:t>aerasi</a:t>
            </a:r>
            <a:r>
              <a:rPr lang="en-US" sz="2800" b="1" i="1" cap="all" dirty="0" smtClean="0"/>
              <a:t> </a:t>
            </a:r>
            <a:r>
              <a:rPr lang="en-US" sz="2800" b="1" i="1" cap="all" dirty="0" err="1" smtClean="0"/>
              <a:t>harus</a:t>
            </a:r>
            <a:r>
              <a:rPr lang="id-ID" sz="2800" b="1" i="1" cap="all" dirty="0" smtClean="0"/>
              <a:t> DIJAGA AGAR  </a:t>
            </a:r>
            <a:r>
              <a:rPr lang="en-US" sz="2800" b="1" i="1" cap="all" dirty="0" err="1" smtClean="0"/>
              <a:t>anaerobi</a:t>
            </a:r>
            <a:r>
              <a:rPr lang="id-ID" sz="2800" b="1" i="1" cap="all" dirty="0" smtClean="0"/>
              <a:t>K TAK TERJADI</a:t>
            </a:r>
            <a:endParaRPr lang="id-ID" sz="2800" b="1" i="1" dirty="0" smtClean="0"/>
          </a:p>
          <a:p>
            <a:pPr algn="ctr"/>
            <a:r>
              <a:rPr lang="id-ID" sz="2800" b="1" cap="all" dirty="0" smtClean="0">
                <a:solidFill>
                  <a:schemeClr val="bg1"/>
                </a:solidFill>
              </a:rPr>
              <a:t>KELEMBABAN TINGGI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untuk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penyimpanan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jangka</a:t>
            </a:r>
            <a:r>
              <a:rPr lang="en-US" sz="2800" b="1" cap="all" dirty="0" smtClean="0">
                <a:solidFill>
                  <a:schemeClr val="bg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bg1"/>
                </a:solidFill>
              </a:rPr>
              <a:t>panjang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5720" y="357166"/>
            <a:ext cx="8358246" cy="5715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id-ID" sz="2800" b="1" cap="all" dirty="0" smtClean="0">
                <a:solidFill>
                  <a:srgbClr val="002060"/>
                </a:solidFill>
              </a:rPr>
              <a:t>3. </a:t>
            </a:r>
            <a:r>
              <a:rPr lang="en-US" sz="2800" b="1" cap="all" dirty="0" err="1" smtClean="0">
                <a:solidFill>
                  <a:srgbClr val="002060"/>
                </a:solidFill>
              </a:rPr>
              <a:t>Teknik</a:t>
            </a:r>
            <a:r>
              <a:rPr lang="en-US" sz="2800" b="1" cap="all" dirty="0" smtClean="0">
                <a:solidFill>
                  <a:srgbClr val="002060"/>
                </a:solidFill>
              </a:rPr>
              <a:t> P</a:t>
            </a:r>
            <a:r>
              <a:rPr lang="id-ID" sz="2800" b="1" cap="all" dirty="0" smtClean="0">
                <a:solidFill>
                  <a:srgbClr val="002060"/>
                </a:solidFill>
              </a:rPr>
              <a:t>ENGEMASAN</a:t>
            </a:r>
            <a:endParaRPr lang="id-ID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2844" y="785818"/>
            <a:ext cx="8858312" cy="31432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cap="all" dirty="0" smtClean="0"/>
              <a:t>- </a:t>
            </a:r>
            <a:r>
              <a:rPr lang="en-US" sz="2400" b="1" cap="all" dirty="0" err="1" smtClean="0"/>
              <a:t>Pelapisan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lilin</a:t>
            </a:r>
            <a:r>
              <a:rPr lang="en-US" sz="2400" b="1" cap="all" dirty="0" smtClean="0"/>
              <a:t> </a:t>
            </a:r>
            <a:r>
              <a:rPr lang="id-ID" sz="2400" b="1" cap="all" dirty="0" smtClean="0"/>
              <a:t>PERMUKAAN KOMODITI </a:t>
            </a:r>
            <a:r>
              <a:rPr lang="en-US" sz="2400" b="1" cap="all" dirty="0" smtClean="0"/>
              <a:t>me</a:t>
            </a:r>
            <a:r>
              <a:rPr lang="id-ID" sz="2400" b="1" cap="all" dirty="0" smtClean="0"/>
              <a:t>NG</a:t>
            </a:r>
            <a:r>
              <a:rPr lang="en-US" sz="2400" b="1" cap="all" dirty="0" err="1" smtClean="0"/>
              <a:t>ubah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atmosfer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bagian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dalam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jaringan</a:t>
            </a:r>
            <a:endParaRPr lang="id-ID" sz="2400" b="1" cap="all" dirty="0" smtClean="0"/>
          </a:p>
          <a:p>
            <a:pPr algn="ctr"/>
            <a:r>
              <a:rPr lang="id-ID" sz="2400" b="1" cap="all" dirty="0" smtClean="0"/>
              <a:t>- </a:t>
            </a:r>
            <a:r>
              <a:rPr lang="en-US" sz="2400" b="1" cap="all" dirty="0" err="1" smtClean="0"/>
              <a:t>resistensi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permukaan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buah</a:t>
            </a:r>
            <a:r>
              <a:rPr lang="en-US" sz="2400" b="1" cap="all" dirty="0" smtClean="0"/>
              <a:t> </a:t>
            </a:r>
            <a:r>
              <a:rPr lang="id-ID" sz="2400" b="1" cap="all" dirty="0" smtClean="0"/>
              <a:t>TERHADAP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diffusi</a:t>
            </a:r>
            <a:r>
              <a:rPr lang="en-US" sz="2400" b="1" cap="all" dirty="0" smtClean="0"/>
              <a:t> air</a:t>
            </a:r>
            <a:r>
              <a:rPr lang="id-ID" sz="2400" b="1" cap="all" dirty="0" smtClean="0"/>
              <a:t> </a:t>
            </a:r>
            <a:r>
              <a:rPr lang="en-US" sz="2400" b="1" cap="all" dirty="0" smtClean="0"/>
              <a:t>me</a:t>
            </a:r>
            <a:r>
              <a:rPr lang="id-ID" sz="2400" b="1" cap="all" dirty="0" smtClean="0"/>
              <a:t>NINGKAT</a:t>
            </a:r>
            <a:r>
              <a:rPr lang="en-US" sz="2400" b="1" cap="all" dirty="0" smtClean="0"/>
              <a:t> </a:t>
            </a:r>
            <a:endParaRPr lang="id-ID" sz="2400" b="1" cap="all" dirty="0" smtClean="0"/>
          </a:p>
          <a:p>
            <a:pPr algn="ctr">
              <a:buFontTx/>
              <a:buChar char="-"/>
            </a:pPr>
            <a:r>
              <a:rPr lang="id-ID" sz="2400" b="1" cap="all" dirty="0" smtClean="0"/>
              <a:t> PERLU DIPERHATIKAN: </a:t>
            </a:r>
            <a:r>
              <a:rPr lang="en-US" sz="2400" b="1" cap="all" dirty="0" err="1" smtClean="0"/>
              <a:t>akumulasi</a:t>
            </a:r>
            <a:r>
              <a:rPr lang="en-US" sz="2400" b="1" cap="all" dirty="0" smtClean="0"/>
              <a:t> CO</a:t>
            </a:r>
            <a:r>
              <a:rPr lang="en-US" sz="2400" b="1" cap="all" baseline="-25000" dirty="0" smtClean="0"/>
              <a:t>2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pada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jaringan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di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bawah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lapisan</a:t>
            </a:r>
            <a:r>
              <a:rPr lang="en-US" sz="2400" b="1" cap="all" dirty="0" smtClean="0"/>
              <a:t> epidermis</a:t>
            </a:r>
            <a:r>
              <a:rPr lang="id-ID" sz="2400" b="1" cap="all" dirty="0" smtClean="0"/>
              <a:t> (</a:t>
            </a:r>
            <a:r>
              <a:rPr lang="en-US" sz="2400" b="1" cap="all" dirty="0" err="1" smtClean="0"/>
              <a:t>bersifat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meracun</a:t>
            </a:r>
            <a:r>
              <a:rPr lang="id-ID" sz="2400" b="1" cap="all" dirty="0" smtClean="0"/>
              <a:t>)</a:t>
            </a:r>
          </a:p>
          <a:p>
            <a:pPr algn="ctr">
              <a:buFontTx/>
              <a:buChar char="-"/>
            </a:pPr>
            <a:r>
              <a:rPr lang="id-ID" sz="2400" b="1" cap="all" dirty="0" smtClean="0"/>
              <a:t> </a:t>
            </a:r>
            <a:r>
              <a:rPr lang="en-US" sz="2400" b="1" cap="all" dirty="0" err="1" smtClean="0"/>
              <a:t>Pelapisan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permukaan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dengan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lilinK</a:t>
            </a:r>
            <a:r>
              <a:rPr lang="id-ID" sz="2400" b="1" cap="all" dirty="0" smtClean="0"/>
              <a:t>DENGAN K</a:t>
            </a:r>
            <a:r>
              <a:rPr lang="en-US" sz="2400" b="1" cap="all" dirty="0" err="1" smtClean="0"/>
              <a:t>etebalan</a:t>
            </a:r>
            <a:r>
              <a:rPr lang="en-US" sz="2400" b="1" cap="all" dirty="0" smtClean="0"/>
              <a:t> 5-50 MIL </a:t>
            </a:r>
            <a:r>
              <a:rPr lang="id-ID" sz="2400" b="1" cap="all" dirty="0" smtClean="0"/>
              <a:t>(</a:t>
            </a:r>
            <a:r>
              <a:rPr lang="en-US" sz="2400" b="1" cap="all" dirty="0" smtClean="0"/>
              <a:t>1 MIL = 0,001 INC</a:t>
            </a:r>
            <a:r>
              <a:rPr lang="id-ID" sz="2400" b="1" cap="all" dirty="0" smtClean="0"/>
              <a:t>H</a:t>
            </a:r>
            <a:r>
              <a:rPr lang="en-US" sz="2400" b="1" cap="all" dirty="0" smtClean="0"/>
              <a:t>I</a:t>
            </a:r>
            <a:r>
              <a:rPr lang="id-ID" sz="2400" b="1" cap="all" dirty="0" smtClean="0"/>
              <a:t>)</a:t>
            </a:r>
            <a:r>
              <a:rPr lang="en-US" sz="2400" b="1" cap="all" dirty="0" smtClean="0"/>
              <a:t> </a:t>
            </a:r>
            <a:endParaRPr lang="id-ID" sz="24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8596" y="71414"/>
            <a:ext cx="8358246" cy="5715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id-ID" sz="2800" b="1" cap="all" dirty="0" smtClean="0">
                <a:solidFill>
                  <a:srgbClr val="002060"/>
                </a:solidFill>
              </a:rPr>
              <a:t>4. </a:t>
            </a:r>
            <a:r>
              <a:rPr lang="en-US" sz="2800" b="1" cap="all" dirty="0" err="1" smtClean="0">
                <a:solidFill>
                  <a:srgbClr val="002060"/>
                </a:solidFill>
              </a:rPr>
              <a:t>Teknik</a:t>
            </a:r>
            <a:r>
              <a:rPr lang="en-US" sz="2800" b="1" cap="all" dirty="0" smtClean="0">
                <a:solidFill>
                  <a:srgbClr val="002060"/>
                </a:solidFill>
              </a:rPr>
              <a:t> P</a:t>
            </a:r>
            <a:r>
              <a:rPr lang="id-ID" sz="2800" b="1" cap="all" dirty="0" smtClean="0">
                <a:solidFill>
                  <a:srgbClr val="002060"/>
                </a:solidFill>
              </a:rPr>
              <a:t>ELAPISAN</a:t>
            </a:r>
            <a:endParaRPr lang="id-ID" sz="2400" b="1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7158" y="4143380"/>
            <a:ext cx="8358246" cy="9286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id-ID" sz="2800" b="1" cap="all" dirty="0" smtClean="0">
                <a:solidFill>
                  <a:srgbClr val="002060"/>
                </a:solidFill>
              </a:rPr>
              <a:t>4. </a:t>
            </a:r>
            <a:r>
              <a:rPr lang="en-US" sz="2800" b="1" cap="all" dirty="0" err="1" smtClean="0">
                <a:solidFill>
                  <a:srgbClr val="002060"/>
                </a:solidFill>
              </a:rPr>
              <a:t>Teknik</a:t>
            </a:r>
            <a:r>
              <a:rPr lang="en-US" sz="2800" b="1" cap="all" dirty="0" smtClean="0">
                <a:solidFill>
                  <a:srgbClr val="002060"/>
                </a:solidFill>
              </a:rPr>
              <a:t> P</a:t>
            </a:r>
            <a:r>
              <a:rPr lang="id-ID" sz="2800" b="1" cap="all" dirty="0" smtClean="0">
                <a:solidFill>
                  <a:srgbClr val="002060"/>
                </a:solidFill>
              </a:rPr>
              <a:t>EMBUNGKUSAN DENGAN FILM</a:t>
            </a:r>
            <a:endParaRPr lang="id-ID" sz="2400" b="1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2844" y="5214974"/>
            <a:ext cx="8858312" cy="14287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cap="all" dirty="0" smtClean="0"/>
              <a:t>FILM </a:t>
            </a:r>
            <a:r>
              <a:rPr lang="en-US" sz="2400" b="1" cap="all" dirty="0" smtClean="0"/>
              <a:t>HOPE </a:t>
            </a:r>
            <a:r>
              <a:rPr lang="en-US" sz="2400" b="1" cap="all" dirty="0" err="1" smtClean="0"/>
              <a:t>sering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di</a:t>
            </a:r>
            <a:r>
              <a:rPr lang="id-ID" sz="2400" b="1" cap="all" dirty="0" smtClean="0"/>
              <a:t>GUNAKAN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untuk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buah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seperti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anggur</a:t>
            </a:r>
            <a:r>
              <a:rPr lang="en-US" sz="2400" b="1" cap="all" dirty="0" smtClean="0"/>
              <a:t> </a:t>
            </a:r>
            <a:endParaRPr lang="id-ID" sz="2400" b="1" cap="all" dirty="0" smtClean="0"/>
          </a:p>
          <a:p>
            <a:pPr algn="ctr"/>
            <a:endParaRPr lang="id-ID" sz="1200" b="1" cap="all" dirty="0" smtClean="0"/>
          </a:p>
          <a:p>
            <a:pPr algn="ctr"/>
            <a:r>
              <a:rPr lang="en-US" sz="2400" b="1" cap="all" dirty="0" err="1" smtClean="0"/>
              <a:t>mencegah</a:t>
            </a:r>
            <a:r>
              <a:rPr lang="en-US" sz="2400" b="1" cap="all" dirty="0" smtClean="0"/>
              <a:t> </a:t>
            </a:r>
            <a:r>
              <a:rPr lang="id-ID" sz="2400" b="1" cap="all" dirty="0" smtClean="0"/>
              <a:t>KE</a:t>
            </a:r>
            <a:r>
              <a:rPr lang="en-US" sz="2400" b="1" cap="all" dirty="0" err="1" smtClean="0"/>
              <a:t>hilang</a:t>
            </a:r>
            <a:r>
              <a:rPr lang="id-ID" sz="2400" b="1" cap="all" dirty="0" smtClean="0"/>
              <a:t>A</a:t>
            </a:r>
            <a:r>
              <a:rPr lang="en-US" sz="2400" b="1" cap="all" dirty="0" smtClean="0"/>
              <a:t>n air </a:t>
            </a:r>
            <a:r>
              <a:rPr lang="id-ID" sz="2400" b="1" cap="all" dirty="0" smtClean="0"/>
              <a:t>SEHINGGA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tingkat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pembusukan</a:t>
            </a:r>
            <a:r>
              <a:rPr lang="en-US" sz="2400" b="1" cap="all" dirty="0" smtClean="0"/>
              <a:t> </a:t>
            </a:r>
            <a:r>
              <a:rPr lang="id-ID" sz="2400" b="1" cap="all" dirty="0" smtClean="0"/>
              <a:t>T</a:t>
            </a:r>
            <a:r>
              <a:rPr lang="en-US" sz="2400" b="1" cap="all" dirty="0" err="1" smtClean="0"/>
              <a:t>urun</a:t>
            </a:r>
            <a:r>
              <a:rPr lang="en-US" sz="2400" b="1" cap="all" dirty="0" smtClean="0"/>
              <a:t> </a:t>
            </a:r>
            <a:endParaRPr lang="id-ID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2500298" y="71414"/>
            <a:ext cx="3929090" cy="10001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>
                <a:solidFill>
                  <a:schemeClr val="bg1"/>
                </a:solidFill>
              </a:rPr>
              <a:t>ALAT PANEN</a:t>
            </a:r>
            <a:endParaRPr lang="id-ID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42852"/>
            <a:ext cx="2071702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MANUAL</a:t>
            </a:r>
            <a:endParaRPr lang="id-ID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6643702" y="142852"/>
            <a:ext cx="2071702" cy="10001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MESIN</a:t>
            </a:r>
            <a:endParaRPr lang="id-ID" sz="3600" b="1" dirty="0"/>
          </a:p>
        </p:txBody>
      </p:sp>
      <p:sp>
        <p:nvSpPr>
          <p:cNvPr id="8" name="Oval Callout 7"/>
          <p:cNvSpPr/>
          <p:nvPr/>
        </p:nvSpPr>
        <p:spPr>
          <a:xfrm rot="20546574">
            <a:off x="-114570" y="2133028"/>
            <a:ext cx="4409857" cy="1816150"/>
          </a:xfrm>
          <a:prstGeom prst="wedgeEllipseCallout">
            <a:avLst>
              <a:gd name="adj1" fmla="val -7281"/>
              <a:gd name="adj2" fmla="val -10758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KELEMAHAN</a:t>
            </a:r>
          </a:p>
          <a:p>
            <a:pPr algn="ctr">
              <a:buFont typeface="Arial" pitchFamily="34" charset="0"/>
              <a:buChar char="•"/>
            </a:pPr>
            <a:r>
              <a:rPr lang="id-ID" sz="2400" b="1" dirty="0" smtClean="0"/>
              <a:t> WAKTU PANEN LAMA</a:t>
            </a:r>
          </a:p>
          <a:p>
            <a:pPr algn="ctr">
              <a:buFont typeface="Arial" pitchFamily="34" charset="0"/>
              <a:buChar char="•"/>
            </a:pPr>
            <a:r>
              <a:rPr lang="id-ID" sz="2400" b="1" dirty="0" smtClean="0"/>
              <a:t> PERLU TENAGA BANYAK</a:t>
            </a:r>
          </a:p>
        </p:txBody>
      </p:sp>
      <p:sp>
        <p:nvSpPr>
          <p:cNvPr id="9" name="Chevron 8"/>
          <p:cNvSpPr/>
          <p:nvPr/>
        </p:nvSpPr>
        <p:spPr>
          <a:xfrm>
            <a:off x="4500562" y="2071678"/>
            <a:ext cx="1566753" cy="178595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</a:rPr>
              <a:t>SEHINGGA</a:t>
            </a:r>
            <a:endParaRPr lang="id-ID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43636" y="2631412"/>
            <a:ext cx="2857520" cy="6547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BIAYA BESAR</a:t>
            </a:r>
            <a:endParaRPr lang="id-ID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571440" y="5436209"/>
            <a:ext cx="3786214" cy="6547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>
                <a:solidFill>
                  <a:srgbClr val="FFFF00"/>
                </a:solidFill>
              </a:rPr>
              <a:t>WAKTU PANEN</a:t>
            </a:r>
            <a:endParaRPr lang="id-ID" sz="3600" b="1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429092" y="5060304"/>
            <a:ext cx="2071702" cy="7143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715076" y="4703114"/>
            <a:ext cx="1357354" cy="6547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PAGI</a:t>
            </a:r>
            <a:endParaRPr lang="id-ID" sz="3600" b="1" dirty="0"/>
          </a:p>
        </p:txBody>
      </p:sp>
      <p:sp>
        <p:nvSpPr>
          <p:cNvPr id="16" name="Rectangle 15"/>
          <p:cNvSpPr/>
          <p:nvPr/>
        </p:nvSpPr>
        <p:spPr>
          <a:xfrm>
            <a:off x="6715108" y="5917560"/>
            <a:ext cx="1357354" cy="6547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SORE</a:t>
            </a:r>
            <a:endParaRPr lang="id-ID" sz="36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29092" y="5774684"/>
            <a:ext cx="2143140" cy="500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Alternate Process 10"/>
          <p:cNvSpPr/>
          <p:nvPr/>
        </p:nvSpPr>
        <p:spPr>
          <a:xfrm>
            <a:off x="304435" y="71414"/>
            <a:ext cx="8572560" cy="228601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rgbClr val="002060"/>
                </a:solidFill>
              </a:rPr>
              <a:t>PENENTUAN  PANEN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id-ID" sz="2400" b="1" cap="all" dirty="0" smtClean="0">
                <a:solidFill>
                  <a:srgbClr val="002060"/>
                </a:solidFill>
              </a:rPr>
              <a:t>BERDASAR:</a:t>
            </a:r>
          </a:p>
          <a:p>
            <a:r>
              <a:rPr lang="en-US" sz="2400" b="1" cap="all" dirty="0" smtClean="0">
                <a:solidFill>
                  <a:srgbClr val="002060"/>
                </a:solidFill>
              </a:rPr>
              <a:t>  1. </a:t>
            </a:r>
            <a:r>
              <a:rPr lang="id-ID" sz="2400" b="1" cap="all" dirty="0" smtClean="0">
                <a:solidFill>
                  <a:srgbClr val="002060"/>
                </a:solidFill>
              </a:rPr>
              <a:t>TANDA </a:t>
            </a:r>
            <a:r>
              <a:rPr lang="en-US" sz="2400" b="1" cap="all" dirty="0" smtClean="0">
                <a:solidFill>
                  <a:srgbClr val="002060"/>
                </a:solidFill>
              </a:rPr>
              <a:t>Visual:</a:t>
            </a:r>
            <a:endParaRPr lang="id-ID" sz="2400" b="1" cap="all" dirty="0" smtClean="0">
              <a:solidFill>
                <a:srgbClr val="002060"/>
              </a:solidFill>
            </a:endParaRPr>
          </a:p>
          <a:p>
            <a:r>
              <a:rPr lang="id-ID" sz="2400" b="1" cap="all" dirty="0" smtClean="0">
                <a:solidFill>
                  <a:srgbClr val="002060"/>
                </a:solidFill>
              </a:rPr>
              <a:t>	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warna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kulit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id-ID" sz="2400" b="1" cap="all" dirty="0" smtClean="0">
                <a:solidFill>
                  <a:srgbClr val="002060"/>
                </a:solidFill>
              </a:rPr>
              <a:t> BIJI/BUAH</a:t>
            </a:r>
            <a:r>
              <a:rPr lang="en-US" sz="2400" b="1" cap="all" dirty="0" smtClean="0">
                <a:solidFill>
                  <a:srgbClr val="002060"/>
                </a:solidFill>
              </a:rPr>
              <a:t>,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ukuran</a:t>
            </a:r>
            <a:r>
              <a:rPr lang="en-US" sz="2400" b="1" cap="all" dirty="0" smtClean="0">
                <a:solidFill>
                  <a:srgbClr val="002060"/>
                </a:solidFill>
              </a:rPr>
              <a:t> ,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sisa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tangkai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id-ID" sz="2400" b="1" cap="all" dirty="0" smtClean="0">
                <a:solidFill>
                  <a:srgbClr val="002060"/>
                </a:solidFill>
              </a:rPr>
              <a:t>	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putik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id-ID" sz="2400" b="1" cap="all" dirty="0" smtClean="0">
                <a:solidFill>
                  <a:srgbClr val="002060"/>
                </a:solidFill>
              </a:rPr>
              <a:t>(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masih</a:t>
            </a:r>
            <a:r>
              <a:rPr lang="id-ID" sz="2400" b="1" cap="all" dirty="0" smtClean="0">
                <a:solidFill>
                  <a:srgbClr val="002060"/>
                </a:solidFill>
              </a:rPr>
              <a:t> atau sudah HILANG),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daun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tua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di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id-ID" sz="2400" b="1" cap="all" dirty="0" smtClean="0">
                <a:solidFill>
                  <a:srgbClr val="002060"/>
                </a:solidFill>
              </a:rPr>
              <a:t>	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bagian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luar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kering</a:t>
            </a:r>
            <a:r>
              <a:rPr lang="en-US" sz="2400" b="1" cap="all" dirty="0" smtClean="0">
                <a:solidFill>
                  <a:srgbClr val="002060"/>
                </a:solidFill>
              </a:rPr>
              <a:t> ,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tubuh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tanaman</a:t>
            </a:r>
            <a:r>
              <a:rPr lang="en-US" sz="2400" b="1" cap="all" dirty="0" smtClean="0">
                <a:solidFill>
                  <a:srgbClr val="002060"/>
                </a:solidFill>
              </a:rPr>
              <a:t> m</a:t>
            </a:r>
            <a:r>
              <a:rPr lang="id-ID" sz="2400" b="1" cap="all" dirty="0" smtClean="0">
                <a:solidFill>
                  <a:srgbClr val="002060"/>
                </a:solidFill>
              </a:rPr>
              <a:t>E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ngering</a:t>
            </a:r>
            <a:r>
              <a:rPr lang="en-US" sz="2400" b="1" cap="all" dirty="0" smtClean="0">
                <a:solidFill>
                  <a:srgbClr val="002060"/>
                </a:solidFill>
              </a:rPr>
              <a:t>, </a:t>
            </a:r>
            <a:r>
              <a:rPr lang="id-ID" sz="2400" b="1" cap="all" dirty="0" smtClean="0">
                <a:solidFill>
                  <a:srgbClr val="002060"/>
                </a:solidFill>
              </a:rPr>
              <a:t>	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buah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id-ID" sz="2400" b="1" cap="all" dirty="0" smtClean="0">
                <a:solidFill>
                  <a:srgbClr val="002060"/>
                </a:solidFill>
              </a:rPr>
              <a:t> </a:t>
            </a:r>
            <a:r>
              <a:rPr lang="id-ID" sz="2400" b="1" cap="all" dirty="0" smtClean="0">
                <a:solidFill>
                  <a:srgbClr val="002060"/>
                </a:solidFill>
              </a:rPr>
              <a:t>BERISI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penuh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endParaRPr lang="id-ID" sz="2400" b="1" cap="all" dirty="0">
              <a:solidFill>
                <a:srgbClr val="002060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04435" y="2571744"/>
            <a:ext cx="8572560" cy="1428760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cap="all" dirty="0" smtClean="0"/>
              <a:t>2. </a:t>
            </a:r>
            <a:r>
              <a:rPr lang="id-ID" sz="2400" b="1" cap="all" dirty="0" smtClean="0"/>
              <a:t>TANDA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fisik</a:t>
            </a:r>
            <a:r>
              <a:rPr lang="en-US" sz="2400" b="1" cap="all" dirty="0" smtClean="0"/>
              <a:t>:</a:t>
            </a:r>
            <a:endParaRPr lang="id-ID" sz="2400" b="1" cap="all" dirty="0" smtClean="0"/>
          </a:p>
          <a:p>
            <a:pPr algn="just"/>
            <a:r>
              <a:rPr lang="id-ID" sz="2400" b="1" cap="all" dirty="0" smtClean="0"/>
              <a:t>	</a:t>
            </a:r>
            <a:r>
              <a:rPr lang="en-US" sz="2400" b="1" cap="all" dirty="0" err="1" smtClean="0"/>
              <a:t>buah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Mudah</a:t>
            </a:r>
            <a:r>
              <a:rPr lang="id-ID" sz="2400" b="1" cap="all" dirty="0" smtClean="0"/>
              <a:t> </a:t>
            </a:r>
            <a:r>
              <a:rPr lang="en-US" sz="2400" b="1" cap="all" dirty="0" err="1" smtClean="0"/>
              <a:t>terlepas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dari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tangkai</a:t>
            </a:r>
            <a:r>
              <a:rPr lang="en-US" sz="2400" b="1" cap="all" dirty="0" smtClean="0"/>
              <a:t> </a:t>
            </a:r>
            <a:r>
              <a:rPr lang="id-ID" sz="2400" b="1" cap="all" dirty="0" smtClean="0"/>
              <a:t>KARENA LAPISAN </a:t>
            </a:r>
            <a:r>
              <a:rPr lang="id-ID" sz="2400" b="1" cap="all" dirty="0" smtClean="0"/>
              <a:t>	</a:t>
            </a:r>
            <a:r>
              <a:rPr lang="en-US" sz="2400" b="1" cap="all" dirty="0" err="1" smtClean="0"/>
              <a:t>absisi</a:t>
            </a:r>
            <a:r>
              <a:rPr lang="id-ID" sz="2400" b="1" cap="all" dirty="0" smtClean="0"/>
              <a:t> </a:t>
            </a:r>
            <a:r>
              <a:rPr lang="id-ID" sz="2400" b="1" cap="all" dirty="0" smtClean="0"/>
              <a:t>(</a:t>
            </a:r>
            <a:r>
              <a:rPr lang="id-ID" sz="2400" b="1" i="1" cap="all" dirty="0" smtClean="0"/>
              <a:t>ABSISCION LAYER</a:t>
            </a:r>
            <a:r>
              <a:rPr lang="id-ID" sz="2400" b="1" cap="all" dirty="0" smtClean="0"/>
              <a:t>) TERBENTUK </a:t>
            </a:r>
            <a:r>
              <a:rPr lang="en-US" sz="2400" b="1" cap="all" dirty="0" smtClean="0"/>
              <a:t>, </a:t>
            </a:r>
            <a:r>
              <a:rPr lang="id-ID" sz="2400" b="1" cap="all" dirty="0" smtClean="0"/>
              <a:t>KETEGARAN DAN </a:t>
            </a:r>
            <a:r>
              <a:rPr lang="id-ID" sz="2400" b="1" cap="all" dirty="0" smtClean="0"/>
              <a:t>	BERAT </a:t>
            </a:r>
            <a:r>
              <a:rPr lang="id-ID" sz="2400" b="1" cap="all" dirty="0" smtClean="0"/>
              <a:t>JENIS</a:t>
            </a:r>
            <a:endParaRPr lang="id-ID" sz="2400" b="1" cap="all" dirty="0">
              <a:solidFill>
                <a:schemeClr val="bg1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285720" y="4286256"/>
            <a:ext cx="8572560" cy="1214446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cap="all" dirty="0" smtClean="0"/>
              <a:t>3. </a:t>
            </a:r>
            <a:r>
              <a:rPr lang="id-ID" sz="2400" b="1" cap="all" dirty="0" smtClean="0"/>
              <a:t>TANDA </a:t>
            </a:r>
            <a:r>
              <a:rPr lang="en-US" sz="2400" b="1" cap="all" dirty="0" err="1" smtClean="0"/>
              <a:t>kimia</a:t>
            </a:r>
            <a:r>
              <a:rPr lang="id-ID" sz="2400" b="1" cap="all" dirty="0" smtClean="0"/>
              <a:t>WI (MELALUI ANALISIS)</a:t>
            </a:r>
            <a:r>
              <a:rPr lang="en-US" sz="2400" b="1" cap="all" dirty="0" smtClean="0"/>
              <a:t>:</a:t>
            </a:r>
            <a:endParaRPr lang="id-ID" sz="2400" b="1" cap="all" dirty="0" smtClean="0"/>
          </a:p>
          <a:p>
            <a:pPr algn="just"/>
            <a:r>
              <a:rPr lang="id-ID" sz="2400" b="1" cap="all" dirty="0" smtClean="0"/>
              <a:t>	</a:t>
            </a:r>
            <a:r>
              <a:rPr lang="en-US" sz="2400" b="1" cap="all" dirty="0" err="1" smtClean="0"/>
              <a:t>Kandungan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zat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padat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asam</a:t>
            </a:r>
            <a:r>
              <a:rPr lang="en-US" sz="2400" b="1" cap="all" dirty="0" smtClean="0"/>
              <a:t>, </a:t>
            </a:r>
            <a:r>
              <a:rPr lang="en-US" sz="2400" b="1" cap="all" dirty="0" err="1" smtClean="0"/>
              <a:t>perbandingan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zat</a:t>
            </a:r>
            <a:r>
              <a:rPr lang="en-US" sz="2400" b="1" cap="all" dirty="0" smtClean="0"/>
              <a:t> </a:t>
            </a:r>
            <a:r>
              <a:rPr lang="id-ID" sz="2400" b="1" cap="all" dirty="0" smtClean="0"/>
              <a:t>	</a:t>
            </a:r>
            <a:r>
              <a:rPr lang="en-US" sz="2400" b="1" cap="all" dirty="0" err="1" smtClean="0"/>
              <a:t>padat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dan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asam</a:t>
            </a:r>
            <a:r>
              <a:rPr lang="en-US" sz="2400" b="1" cap="all" dirty="0" smtClean="0"/>
              <a:t> , </a:t>
            </a:r>
            <a:r>
              <a:rPr lang="en-US" sz="2400" b="1" cap="all" dirty="0" err="1" smtClean="0"/>
              <a:t>kandungan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zat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pati</a:t>
            </a:r>
            <a:endParaRPr lang="id-ID" sz="2400" b="1" cap="all" dirty="0">
              <a:solidFill>
                <a:schemeClr val="bg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85720" y="5715016"/>
            <a:ext cx="8572560" cy="100013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cap="all" dirty="0" smtClean="0"/>
              <a:t>4. </a:t>
            </a:r>
            <a:r>
              <a:rPr lang="en-US" sz="2400" b="1" cap="all" dirty="0" err="1" smtClean="0"/>
              <a:t>Dengan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perhitungan</a:t>
            </a:r>
            <a:r>
              <a:rPr lang="en-US" sz="2400" b="1" cap="all" dirty="0" smtClean="0"/>
              <a:t> :</a:t>
            </a:r>
            <a:endParaRPr lang="id-ID" sz="2400" b="1" cap="all" dirty="0" smtClean="0"/>
          </a:p>
          <a:p>
            <a:r>
              <a:rPr lang="id-ID" sz="2400" b="1" cap="all" dirty="0" smtClean="0"/>
              <a:t>	</a:t>
            </a:r>
            <a:r>
              <a:rPr lang="en-US" sz="2400" b="1" cap="all" dirty="0" err="1" smtClean="0"/>
              <a:t>Jumlah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hari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setelah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bunga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mekar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sampai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panen</a:t>
            </a:r>
            <a:endParaRPr lang="id-ID" sz="2400" b="1" cap="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285720" y="71414"/>
            <a:ext cx="8572560" cy="50006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cap="all" dirty="0" smtClean="0">
                <a:solidFill>
                  <a:schemeClr val="tx2">
                    <a:lumMod val="50000"/>
                  </a:schemeClr>
                </a:solidFill>
              </a:rPr>
              <a:t>5.</a:t>
            </a:r>
            <a:r>
              <a:rPr lang="id-ID" sz="2400" b="1" cap="all" dirty="0" smtClean="0">
                <a:solidFill>
                  <a:schemeClr val="tx2">
                    <a:lumMod val="50000"/>
                  </a:schemeClr>
                </a:solidFill>
              </a:rPr>
              <a:t> TANDA </a:t>
            </a:r>
            <a:r>
              <a:rPr lang="en-US" sz="2400" b="1" cap="all" dirty="0" err="1" smtClean="0">
                <a:solidFill>
                  <a:schemeClr val="tx2">
                    <a:lumMod val="50000"/>
                  </a:schemeClr>
                </a:solidFill>
              </a:rPr>
              <a:t>fisiologi</a:t>
            </a:r>
            <a:r>
              <a:rPr lang="en-US" sz="2400" b="1" cap="all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400" b="1" cap="all" dirty="0" err="1" smtClean="0">
                <a:solidFill>
                  <a:schemeClr val="tx2">
                    <a:lumMod val="50000"/>
                  </a:schemeClr>
                </a:solidFill>
              </a:rPr>
              <a:t>Respirasi</a:t>
            </a:r>
            <a:endParaRPr lang="id-ID" sz="2400" b="1" cap="al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772523"/>
            <a:ext cx="7846522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KELEMAHAN INDEKS KEMASAKAN DI ATAS</a:t>
            </a:r>
            <a:endParaRPr lang="en-US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14282" y="1571612"/>
            <a:ext cx="8643998" cy="1643074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Comic Sans MS" pitchFamily="66" charset="0"/>
              </a:rPr>
              <a:t>a. </a:t>
            </a:r>
            <a:r>
              <a:rPr lang="en-US" sz="2400" dirty="0" err="1" smtClean="0">
                <a:latin typeface="Comic Sans MS" pitchFamily="66" charset="0"/>
              </a:rPr>
              <a:t>Nutrisi</a:t>
            </a:r>
            <a:r>
              <a:rPr lang="id-ID" sz="2400" dirty="0" smtClean="0">
                <a:latin typeface="Comic Sans MS" pitchFamily="66" charset="0"/>
              </a:rPr>
              <a:t>, </a:t>
            </a:r>
            <a:r>
              <a:rPr lang="en-US" sz="2400" dirty="0" smtClean="0">
                <a:latin typeface="Comic Sans MS" pitchFamily="66" charset="0"/>
              </a:rPr>
              <a:t>b. </a:t>
            </a:r>
            <a:r>
              <a:rPr lang="en-US" sz="2400" dirty="0" err="1" smtClean="0">
                <a:latin typeface="Comic Sans MS" pitchFamily="66" charset="0"/>
              </a:rPr>
              <a:t>Ukuran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atau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besar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buah</a:t>
            </a:r>
            <a:r>
              <a:rPr lang="id-ID" sz="2400" dirty="0" smtClean="0">
                <a:latin typeface="Comic Sans MS" pitchFamily="66" charset="0"/>
              </a:rPr>
              <a:t>, </a:t>
            </a:r>
            <a:r>
              <a:rPr lang="en-US" sz="2400" dirty="0" smtClean="0">
                <a:latin typeface="Comic Sans MS" pitchFamily="66" charset="0"/>
              </a:rPr>
              <a:t>c. </a:t>
            </a:r>
            <a:r>
              <a:rPr lang="en-US" sz="2400" dirty="0" err="1" smtClean="0">
                <a:latin typeface="Comic Sans MS" pitchFamily="66" charset="0"/>
              </a:rPr>
              <a:t>Dampak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iklim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dan</a:t>
            </a:r>
            <a:r>
              <a:rPr lang="id-ID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musim</a:t>
            </a:r>
            <a:r>
              <a:rPr lang="id-ID" sz="2400" dirty="0" smtClean="0">
                <a:latin typeface="Comic Sans MS" pitchFamily="66" charset="0"/>
              </a:rPr>
              <a:t>, </a:t>
            </a:r>
            <a:r>
              <a:rPr lang="en-US" sz="2400" dirty="0" smtClean="0">
                <a:latin typeface="Comic Sans MS" pitchFamily="66" charset="0"/>
              </a:rPr>
              <a:t>d. </a:t>
            </a:r>
            <a:r>
              <a:rPr lang="en-US" sz="2400" dirty="0" err="1" smtClean="0">
                <a:latin typeface="Comic Sans MS" pitchFamily="66" charset="0"/>
              </a:rPr>
              <a:t>Letak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pohon</a:t>
            </a:r>
            <a:r>
              <a:rPr lang="id-ID" sz="2400" dirty="0" smtClean="0">
                <a:latin typeface="Comic Sans MS" pitchFamily="66" charset="0"/>
              </a:rPr>
              <a:t>, </a:t>
            </a:r>
            <a:r>
              <a:rPr lang="en-US" sz="2400" dirty="0" smtClean="0">
                <a:latin typeface="Comic Sans MS" pitchFamily="66" charset="0"/>
              </a:rPr>
              <a:t>e. </a:t>
            </a:r>
            <a:r>
              <a:rPr lang="en-US" sz="2400" dirty="0" err="1" smtClean="0">
                <a:latin typeface="Comic Sans MS" pitchFamily="66" charset="0"/>
              </a:rPr>
              <a:t>Jenis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tanah</a:t>
            </a:r>
            <a:r>
              <a:rPr lang="id-ID" sz="2400" dirty="0" smtClean="0">
                <a:latin typeface="Comic Sans MS" pitchFamily="66" charset="0"/>
              </a:rPr>
              <a:t>, </a:t>
            </a:r>
            <a:r>
              <a:rPr lang="en-US" sz="2400" dirty="0" smtClean="0">
                <a:latin typeface="Comic Sans MS" pitchFamily="66" charset="0"/>
              </a:rPr>
              <a:t>f.  </a:t>
            </a:r>
            <a:r>
              <a:rPr lang="en-US" sz="2400" dirty="0" err="1" smtClean="0">
                <a:latin typeface="Comic Sans MS" pitchFamily="66" charset="0"/>
              </a:rPr>
              <a:t>Kelembaban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tanah</a:t>
            </a:r>
            <a:r>
              <a:rPr lang="id-ID" sz="2400" dirty="0" smtClean="0">
                <a:latin typeface="Comic Sans MS" pitchFamily="66" charset="0"/>
              </a:rPr>
              <a:t>, </a:t>
            </a:r>
          </a:p>
          <a:p>
            <a:r>
              <a:rPr lang="en-US" sz="2400" dirty="0" smtClean="0">
                <a:latin typeface="Comic Sans MS" pitchFamily="66" charset="0"/>
              </a:rPr>
              <a:t>g. Cara </a:t>
            </a:r>
            <a:r>
              <a:rPr lang="en-US" sz="2400" dirty="0" err="1" smtClean="0">
                <a:latin typeface="Comic Sans MS" pitchFamily="66" charset="0"/>
              </a:rPr>
              <a:t>pemangkasan</a:t>
            </a:r>
            <a:r>
              <a:rPr lang="id-ID" sz="2400" dirty="0" smtClean="0">
                <a:latin typeface="Comic Sans MS" pitchFamily="66" charset="0"/>
              </a:rPr>
              <a:t>, </a:t>
            </a:r>
            <a:r>
              <a:rPr lang="en-US" sz="2400" dirty="0" smtClean="0">
                <a:latin typeface="Comic Sans MS" pitchFamily="66" charset="0"/>
              </a:rPr>
              <a:t>h. </a:t>
            </a:r>
            <a:r>
              <a:rPr lang="en-US" sz="2400" dirty="0" err="1" smtClean="0">
                <a:latin typeface="Comic Sans MS" pitchFamily="66" charset="0"/>
              </a:rPr>
              <a:t>Penggunaan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hormon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zat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id-ID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lain</a:t>
            </a:r>
            <a:endParaRPr lang="id-ID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378621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i="1" dirty="0" smtClean="0"/>
              <a:t>(POST HARVEST)</a:t>
            </a:r>
            <a:endParaRPr lang="id-ID" sz="2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1604405" y="4429156"/>
            <a:ext cx="600079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bg1">
                    <a:lumMod val="95000"/>
                  </a:schemeClr>
                </a:solidFill>
              </a:rPr>
              <a:t>SUATU TINDAKAN SETELAH PANEN</a:t>
            </a:r>
            <a:endParaRPr lang="id-ID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273" y="528641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AWAL</a:t>
            </a:r>
            <a:endParaRPr lang="id-ID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33759" y="528641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AKHIR</a:t>
            </a:r>
            <a:endParaRPr lang="id-ID" sz="2400" b="1" dirty="0"/>
          </a:p>
        </p:txBody>
      </p:sp>
      <p:sp>
        <p:nvSpPr>
          <p:cNvPr id="12" name="Freeform 11"/>
          <p:cNvSpPr/>
          <p:nvPr/>
        </p:nvSpPr>
        <p:spPr>
          <a:xfrm>
            <a:off x="1110715" y="4762457"/>
            <a:ext cx="493690" cy="549498"/>
          </a:xfrm>
          <a:custGeom>
            <a:avLst/>
            <a:gdLst>
              <a:gd name="connsiteX0" fmla="*/ 493690 w 493690"/>
              <a:gd name="connsiteY0" fmla="*/ 34343 h 549498"/>
              <a:gd name="connsiteX1" fmla="*/ 197476 w 493690"/>
              <a:gd name="connsiteY1" fmla="*/ 34343 h 549498"/>
              <a:gd name="connsiteX2" fmla="*/ 30051 w 493690"/>
              <a:gd name="connsiteY2" fmla="*/ 85859 h 549498"/>
              <a:gd name="connsiteX3" fmla="*/ 17172 w 493690"/>
              <a:gd name="connsiteY3" fmla="*/ 549498 h 549498"/>
              <a:gd name="connsiteX4" fmla="*/ 17172 w 493690"/>
              <a:gd name="connsiteY4" fmla="*/ 549498 h 54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690" h="549498">
                <a:moveTo>
                  <a:pt x="493690" y="34343"/>
                </a:moveTo>
                <a:cubicBezTo>
                  <a:pt x="384219" y="30050"/>
                  <a:pt x="274749" y="25757"/>
                  <a:pt x="197476" y="34343"/>
                </a:cubicBezTo>
                <a:cubicBezTo>
                  <a:pt x="120203" y="42929"/>
                  <a:pt x="60102" y="0"/>
                  <a:pt x="30051" y="85859"/>
                </a:cubicBezTo>
                <a:cubicBezTo>
                  <a:pt x="0" y="171718"/>
                  <a:pt x="17172" y="549498"/>
                  <a:pt x="17172" y="549498"/>
                </a:cubicBezTo>
                <a:lnTo>
                  <a:pt x="17172" y="549498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Freeform 12"/>
          <p:cNvSpPr/>
          <p:nvPr/>
        </p:nvSpPr>
        <p:spPr>
          <a:xfrm flipH="1">
            <a:off x="7605197" y="4786346"/>
            <a:ext cx="506442" cy="549498"/>
          </a:xfrm>
          <a:custGeom>
            <a:avLst/>
            <a:gdLst>
              <a:gd name="connsiteX0" fmla="*/ 493690 w 493690"/>
              <a:gd name="connsiteY0" fmla="*/ 34343 h 549498"/>
              <a:gd name="connsiteX1" fmla="*/ 197476 w 493690"/>
              <a:gd name="connsiteY1" fmla="*/ 34343 h 549498"/>
              <a:gd name="connsiteX2" fmla="*/ 30051 w 493690"/>
              <a:gd name="connsiteY2" fmla="*/ 85859 h 549498"/>
              <a:gd name="connsiteX3" fmla="*/ 17172 w 493690"/>
              <a:gd name="connsiteY3" fmla="*/ 549498 h 549498"/>
              <a:gd name="connsiteX4" fmla="*/ 17172 w 493690"/>
              <a:gd name="connsiteY4" fmla="*/ 549498 h 54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690" h="549498">
                <a:moveTo>
                  <a:pt x="493690" y="34343"/>
                </a:moveTo>
                <a:cubicBezTo>
                  <a:pt x="384219" y="30050"/>
                  <a:pt x="274749" y="25757"/>
                  <a:pt x="197476" y="34343"/>
                </a:cubicBezTo>
                <a:cubicBezTo>
                  <a:pt x="120203" y="42929"/>
                  <a:pt x="60102" y="0"/>
                  <a:pt x="30051" y="85859"/>
                </a:cubicBezTo>
                <a:cubicBezTo>
                  <a:pt x="0" y="171718"/>
                  <a:pt x="17172" y="549498"/>
                  <a:pt x="17172" y="549498"/>
                </a:cubicBezTo>
                <a:lnTo>
                  <a:pt x="17172" y="549498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32769" y="5715040"/>
            <a:ext cx="3286148" cy="1000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SEGERA SETELAH PANEN</a:t>
            </a:r>
            <a:endParaRPr lang="id-ID" sz="2400" b="1" dirty="0"/>
          </a:p>
        </p:txBody>
      </p:sp>
      <p:sp>
        <p:nvSpPr>
          <p:cNvPr id="15" name="Oval 14"/>
          <p:cNvSpPr/>
          <p:nvPr/>
        </p:nvSpPr>
        <p:spPr>
          <a:xfrm>
            <a:off x="5819215" y="5715040"/>
            <a:ext cx="3286148" cy="1000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 smtClean="0"/>
              <a:t>SAAT MULAI DIKONSUMSI ATAU DIMASAK</a:t>
            </a:r>
            <a:endParaRPr lang="id-ID" sz="2200" b="1" dirty="0"/>
          </a:p>
        </p:txBody>
      </p:sp>
      <p:sp>
        <p:nvSpPr>
          <p:cNvPr id="16" name="Rectangle 15"/>
          <p:cNvSpPr/>
          <p:nvPr/>
        </p:nvSpPr>
        <p:spPr>
          <a:xfrm>
            <a:off x="2428860" y="3214710"/>
            <a:ext cx="41911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PASCA PANEN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57158" y="1142984"/>
            <a:ext cx="8572560" cy="1928826"/>
          </a:xfrm>
          <a:prstGeom prst="flowChartAlternateProcess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rgbClr val="FFFF00"/>
                </a:solidFill>
              </a:rPr>
              <a:t>TINDAKAN TERHADAP HASIL PERTANIAN PASCA PANEN BERTUJUAN </a:t>
            </a:r>
            <a:endParaRPr lang="id-ID" sz="2800" b="1" dirty="0" smtClean="0">
              <a:solidFill>
                <a:srgbClr val="FFFF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id-ID" sz="2800" b="1" dirty="0" smtClean="0">
                <a:solidFill>
                  <a:srgbClr val="FFFF00"/>
                </a:solidFill>
              </a:rPr>
              <a:t> MENCEGAH KEHILANGAN (</a:t>
            </a:r>
            <a:r>
              <a:rPr lang="id-ID" sz="2800" b="1" i="1" dirty="0" smtClean="0">
                <a:solidFill>
                  <a:srgbClr val="FFFF00"/>
                </a:solidFill>
              </a:rPr>
              <a:t>YIELD LOSS</a:t>
            </a:r>
            <a:r>
              <a:rPr lang="id-ID" sz="2800" b="1" dirty="0" smtClean="0">
                <a:solidFill>
                  <a:srgbClr val="FFFF00"/>
                </a:solidFill>
              </a:rPr>
              <a:t>) DAN</a:t>
            </a:r>
          </a:p>
          <a:p>
            <a:pPr algn="ctr">
              <a:buFont typeface="Arial" pitchFamily="34" charset="0"/>
              <a:buChar char="•"/>
            </a:pPr>
            <a:r>
              <a:rPr lang="id-ID" sz="2800" b="1" dirty="0" smtClean="0">
                <a:solidFill>
                  <a:srgbClr val="FFFF00"/>
                </a:solidFill>
              </a:rPr>
              <a:t> </a:t>
            </a:r>
            <a:r>
              <a:rPr lang="id-ID" sz="2800" b="1" dirty="0" smtClean="0">
                <a:solidFill>
                  <a:srgbClr val="FFFF00"/>
                </a:solidFill>
              </a:rPr>
              <a:t>MEMPERTAHANKAN  MUTU</a:t>
            </a:r>
            <a:endParaRPr lang="id-ID" sz="2800" b="1" dirty="0">
              <a:solidFill>
                <a:srgbClr val="FFFF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85720" y="3786190"/>
            <a:ext cx="8572560" cy="242889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rgbClr val="002060"/>
                </a:solidFill>
              </a:rPr>
              <a:t>PANEN HASIL TANAMAN SERING DILAKUKAN SAAT MENJELANG MASAK (UKURAN TELAH MAKSIMUM):</a:t>
            </a:r>
          </a:p>
          <a:p>
            <a:pPr algn="ctr">
              <a:buFont typeface="Arial" pitchFamily="34" charset="0"/>
              <a:buChar char="•"/>
            </a:pPr>
            <a:r>
              <a:rPr lang="id-ID" sz="2800" b="1" dirty="0" smtClean="0">
                <a:solidFill>
                  <a:srgbClr val="002060"/>
                </a:solidFill>
              </a:rPr>
              <a:t> JARAK KE PASAR RELATIF JAUH </a:t>
            </a:r>
            <a:r>
              <a:rPr lang="id-ID" sz="2800" b="1" dirty="0" smtClean="0">
                <a:solidFill>
                  <a:srgbClr val="002060"/>
                </a:solidFill>
              </a:rPr>
              <a:t>                             (</a:t>
            </a:r>
            <a:r>
              <a:rPr lang="id-ID" sz="2800" b="1" dirty="0" smtClean="0">
                <a:solidFill>
                  <a:srgbClr val="002060"/>
                </a:solidFill>
              </a:rPr>
              <a:t>TERNSPORTASI &gt; 1 HARI)</a:t>
            </a:r>
          </a:p>
          <a:p>
            <a:pPr algn="ctr">
              <a:buFont typeface="Arial" pitchFamily="34" charset="0"/>
              <a:buChar char="•"/>
            </a:pPr>
            <a:r>
              <a:rPr lang="id-ID" sz="2800" b="1" dirty="0" smtClean="0">
                <a:solidFill>
                  <a:srgbClr val="002060"/>
                </a:solidFill>
              </a:rPr>
              <a:t> HARGA RELATIF RENDAH</a:t>
            </a:r>
            <a:endParaRPr lang="id-ID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417" y="71414"/>
            <a:ext cx="27270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d-ID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TRANSPIRASI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143240" y="785794"/>
            <a:ext cx="264320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ADALAH</a:t>
            </a:r>
            <a:endParaRPr lang="id-ID" sz="2400" b="1" dirty="0"/>
          </a:p>
        </p:txBody>
      </p:sp>
      <p:sp>
        <p:nvSpPr>
          <p:cNvPr id="4" name="Oval 3"/>
          <p:cNvSpPr/>
          <p:nvPr/>
        </p:nvSpPr>
        <p:spPr>
          <a:xfrm>
            <a:off x="71406" y="1500174"/>
            <a:ext cx="8929718" cy="10001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 err="1" smtClean="0">
                <a:solidFill>
                  <a:schemeClr val="bg1">
                    <a:lumMod val="95000"/>
                  </a:schemeClr>
                </a:solidFill>
              </a:rPr>
              <a:t>proses</a:t>
            </a:r>
            <a:r>
              <a:rPr lang="en-US" sz="2400" b="1" cap="all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>
                    <a:lumMod val="95000"/>
                  </a:schemeClr>
                </a:solidFill>
              </a:rPr>
              <a:t>penguapan</a:t>
            </a:r>
            <a:r>
              <a:rPr lang="en-US" sz="2400" b="1" cap="all" dirty="0" smtClean="0">
                <a:solidFill>
                  <a:schemeClr val="bg1">
                    <a:lumMod val="95000"/>
                  </a:schemeClr>
                </a:solidFill>
              </a:rPr>
              <a:t> air </a:t>
            </a:r>
            <a:r>
              <a:rPr lang="en-US" sz="2400" b="1" cap="all" dirty="0" err="1" smtClean="0">
                <a:solidFill>
                  <a:schemeClr val="bg1">
                    <a:lumMod val="95000"/>
                  </a:schemeClr>
                </a:solidFill>
              </a:rPr>
              <a:t>dari</a:t>
            </a:r>
            <a:r>
              <a:rPr lang="en-US" sz="2400" b="1" cap="all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d-ID" sz="2400" b="1" cap="all" dirty="0" smtClean="0">
                <a:solidFill>
                  <a:schemeClr val="bg1">
                    <a:lumMod val="95000"/>
                  </a:schemeClr>
                </a:solidFill>
              </a:rPr>
              <a:t>DALAM </a:t>
            </a:r>
            <a:r>
              <a:rPr lang="en-US" sz="2400" b="1" cap="all" dirty="0" err="1" smtClean="0">
                <a:solidFill>
                  <a:schemeClr val="bg1">
                    <a:lumMod val="95000"/>
                  </a:schemeClr>
                </a:solidFill>
              </a:rPr>
              <a:t>jaringan</a:t>
            </a:r>
            <a:r>
              <a:rPr lang="en-US" sz="2400" b="1" cap="all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b="1" cap="all" dirty="0" err="1" smtClean="0">
                <a:solidFill>
                  <a:schemeClr val="bg1">
                    <a:lumMod val="95000"/>
                  </a:schemeClr>
                </a:solidFill>
              </a:rPr>
              <a:t>hidup</a:t>
            </a:r>
            <a:endParaRPr lang="id-ID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5720" y="2643182"/>
            <a:ext cx="8572560" cy="4071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cap="all" dirty="0" smtClean="0"/>
              <a:t> </a:t>
            </a:r>
            <a:endParaRPr lang="id-ID" sz="2400" b="1" cap="all" dirty="0" smtClean="0"/>
          </a:p>
          <a:p>
            <a:pPr algn="ctr"/>
            <a:r>
              <a:rPr lang="id-ID" sz="2800" b="1" cap="all" dirty="0" smtClean="0"/>
              <a:t>PADA HASIL HORTIKULTURA</a:t>
            </a:r>
          </a:p>
          <a:p>
            <a:pPr algn="ctr"/>
            <a:r>
              <a:rPr lang="id-ID" sz="2800" b="1" cap="all" dirty="0" smtClean="0"/>
              <a:t>BERAKIBAT PADA</a:t>
            </a:r>
          </a:p>
          <a:p>
            <a:r>
              <a:rPr lang="en-US" sz="2400" b="1" cap="all" dirty="0" smtClean="0"/>
              <a:t>1. </a:t>
            </a:r>
            <a:r>
              <a:rPr lang="en-US" sz="2400" b="1" cap="all" dirty="0" err="1" smtClean="0"/>
              <a:t>keRusak</a:t>
            </a:r>
            <a:r>
              <a:rPr lang="id-ID" sz="2400" b="1" cap="all" dirty="0" smtClean="0"/>
              <a:t>AN</a:t>
            </a:r>
            <a:r>
              <a:rPr lang="en-US" sz="2400" b="1" cap="all" dirty="0" smtClean="0"/>
              <a:t>, </a:t>
            </a:r>
            <a:r>
              <a:rPr lang="id-ID" sz="2400" b="1" cap="all" dirty="0" smtClean="0"/>
              <a:t>KARENA</a:t>
            </a:r>
            <a:r>
              <a:rPr lang="en-US" sz="2400" b="1" cap="all" dirty="0" smtClean="0"/>
              <a:t>:</a:t>
            </a:r>
            <a:endParaRPr lang="id-ID" sz="2400" b="1" dirty="0" smtClean="0"/>
          </a:p>
          <a:p>
            <a:r>
              <a:rPr lang="en-US" sz="2400" b="1" cap="all" dirty="0" smtClean="0"/>
              <a:t>      - </a:t>
            </a:r>
            <a:r>
              <a:rPr lang="id-ID" sz="2400" b="1" cap="all" dirty="0" smtClean="0"/>
              <a:t> </a:t>
            </a:r>
            <a:r>
              <a:rPr lang="en-US" sz="2400" b="1" cap="all" dirty="0" err="1" smtClean="0"/>
              <a:t>kesegaran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Hilang</a:t>
            </a:r>
            <a:r>
              <a:rPr lang="id-ID" sz="2400" b="1" cap="all" dirty="0" smtClean="0"/>
              <a:t>  (</a:t>
            </a:r>
            <a:r>
              <a:rPr lang="en-US" sz="2400" b="1" cap="all" dirty="0" err="1" smtClean="0"/>
              <a:t>kurang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mengkilat</a:t>
            </a:r>
            <a:r>
              <a:rPr lang="id-ID" sz="2400" b="1" cap="all" dirty="0" smtClean="0"/>
              <a:t>)</a:t>
            </a:r>
            <a:endParaRPr lang="id-ID" sz="2400" b="1" dirty="0" smtClean="0"/>
          </a:p>
          <a:p>
            <a:r>
              <a:rPr lang="en-US" sz="2400" b="1" cap="all" dirty="0" smtClean="0"/>
              <a:t>      -  </a:t>
            </a:r>
            <a:r>
              <a:rPr lang="en-US" sz="2400" b="1" cap="all" dirty="0" err="1" smtClean="0"/>
              <a:t>layu</a:t>
            </a:r>
            <a:endParaRPr lang="id-ID" sz="2400" b="1" dirty="0" smtClean="0"/>
          </a:p>
          <a:p>
            <a:r>
              <a:rPr lang="en-US" sz="2400" b="1" cap="all" dirty="0" smtClean="0"/>
              <a:t>      -  </a:t>
            </a:r>
            <a:r>
              <a:rPr lang="en-US" sz="2400" b="1" cap="all" dirty="0" err="1" smtClean="0"/>
              <a:t>Keriput</a:t>
            </a:r>
            <a:endParaRPr lang="id-ID" sz="2400" b="1" dirty="0" smtClean="0"/>
          </a:p>
          <a:p>
            <a:r>
              <a:rPr lang="en-US" sz="2400" b="1" cap="all" dirty="0" smtClean="0"/>
              <a:t> 2. </a:t>
            </a:r>
            <a:r>
              <a:rPr lang="en-US" sz="2400" b="1" cap="all" dirty="0" err="1" smtClean="0"/>
              <a:t>tekstur</a:t>
            </a:r>
            <a:r>
              <a:rPr lang="id-ID" sz="2400" b="1" cap="all" dirty="0" smtClean="0"/>
              <a:t> </a:t>
            </a:r>
            <a:r>
              <a:rPr lang="en-US" sz="2400" b="1" cap="all" dirty="0" err="1" smtClean="0"/>
              <a:t>Rusak</a:t>
            </a:r>
            <a:endParaRPr lang="id-ID" sz="2400" b="1" dirty="0" smtClean="0"/>
          </a:p>
          <a:p>
            <a:r>
              <a:rPr lang="en-US" sz="2400" b="1" cap="all" dirty="0" smtClean="0"/>
              <a:t> 3. rasa </a:t>
            </a:r>
            <a:r>
              <a:rPr lang="id-ID" sz="2400" b="1" cap="all" dirty="0" smtClean="0"/>
              <a:t>B</a:t>
            </a:r>
            <a:r>
              <a:rPr lang="en-US" sz="2400" b="1" cap="all" dirty="0" err="1" smtClean="0"/>
              <a:t>erubah</a:t>
            </a:r>
            <a:endParaRPr lang="id-ID" sz="2400" b="1" dirty="0" smtClean="0"/>
          </a:p>
          <a:p>
            <a:r>
              <a:rPr lang="en-US" sz="2400" b="1" cap="all" dirty="0" smtClean="0"/>
              <a:t> 4. </a:t>
            </a:r>
            <a:r>
              <a:rPr lang="en-US" sz="2400" b="1" cap="all" dirty="0" err="1" smtClean="0"/>
              <a:t>berat</a:t>
            </a:r>
            <a:r>
              <a:rPr lang="en-US" sz="2400" b="1" cap="all" dirty="0" smtClean="0"/>
              <a:t> </a:t>
            </a:r>
            <a:r>
              <a:rPr lang="en-US" sz="2400" b="1" cap="all" dirty="0" err="1" smtClean="0"/>
              <a:t>produk</a:t>
            </a:r>
            <a:r>
              <a:rPr lang="id-ID" sz="2400" b="1" cap="all" dirty="0" smtClean="0"/>
              <a:t> T</a:t>
            </a:r>
            <a:r>
              <a:rPr lang="en-US" sz="2400" b="1" cap="all" dirty="0" err="1" smtClean="0"/>
              <a:t>urun</a:t>
            </a:r>
            <a:r>
              <a:rPr lang="id-ID" sz="2400" b="1" cap="all" dirty="0" smtClean="0"/>
              <a:t> (SAYUR DAN BUAH SUSUT BERAT </a:t>
            </a:r>
          </a:p>
          <a:p>
            <a:r>
              <a:rPr lang="id-ID" sz="2400" b="1" cap="all" dirty="0" smtClean="0"/>
              <a:t>	1-2% MENURUNKAN HARGA yang RELATIF BESAR)  </a:t>
            </a:r>
            <a:endParaRPr lang="id-ID" sz="2400" b="1" dirty="0" smtClean="0"/>
          </a:p>
          <a:p>
            <a:pPr algn="ctr"/>
            <a:endParaRPr lang="id-ID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71414"/>
            <a:ext cx="7858180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cap="all" dirty="0" smtClean="0"/>
              <a:t> </a:t>
            </a:r>
            <a:r>
              <a:rPr lang="en-US" sz="2800" b="1" cap="all" dirty="0" err="1" smtClean="0"/>
              <a:t>Transpirasi</a:t>
            </a:r>
            <a:r>
              <a:rPr lang="en-US" sz="2800" b="1" cap="all" dirty="0" smtClean="0"/>
              <a:t> </a:t>
            </a:r>
            <a:r>
              <a:rPr lang="en-US" sz="2800" b="1" cap="all" dirty="0" err="1" smtClean="0"/>
              <a:t>dapat</a:t>
            </a:r>
            <a:r>
              <a:rPr lang="en-US" sz="2800" b="1" cap="all" dirty="0" smtClean="0"/>
              <a:t> </a:t>
            </a:r>
            <a:r>
              <a:rPr lang="en-US" sz="2800" b="1" cap="all" dirty="0" err="1" smtClean="0"/>
              <a:t>menjadi</a:t>
            </a:r>
            <a:endParaRPr lang="id-ID" sz="2800" b="1" cap="all" dirty="0" smtClean="0"/>
          </a:p>
          <a:p>
            <a:pPr algn="ctr"/>
            <a:endParaRPr lang="id-ID" sz="1200" b="1" dirty="0" smtClean="0"/>
          </a:p>
          <a:p>
            <a:r>
              <a:rPr lang="en-US" sz="2400" cap="all" dirty="0" smtClean="0"/>
              <a:t> 1.  </a:t>
            </a:r>
            <a:r>
              <a:rPr lang="en-US" sz="2400" cap="all" dirty="0" err="1" smtClean="0"/>
              <a:t>Faktor</a:t>
            </a:r>
            <a:r>
              <a:rPr lang="en-US" sz="2400" cap="all" dirty="0" smtClean="0"/>
              <a:t> </a:t>
            </a:r>
            <a:r>
              <a:rPr lang="en-US" sz="2400" cap="all" dirty="0" err="1" smtClean="0"/>
              <a:t>perusak</a:t>
            </a:r>
            <a:r>
              <a:rPr lang="en-US" sz="2400" cap="all" dirty="0" smtClean="0"/>
              <a:t> </a:t>
            </a:r>
            <a:r>
              <a:rPr lang="en-US" sz="2400" cap="all" dirty="0" err="1" smtClean="0"/>
              <a:t>utama</a:t>
            </a:r>
            <a:r>
              <a:rPr lang="en-US" sz="2400" cap="all" dirty="0" smtClean="0"/>
              <a:t> </a:t>
            </a:r>
            <a:r>
              <a:rPr lang="en-US" sz="2400" cap="all" dirty="0" err="1" smtClean="0"/>
              <a:t>pada</a:t>
            </a:r>
            <a:r>
              <a:rPr lang="en-US" sz="2400" cap="all" dirty="0" smtClean="0"/>
              <a:t> </a:t>
            </a:r>
            <a:r>
              <a:rPr lang="en-US" sz="2400" cap="all" dirty="0" err="1" smtClean="0"/>
              <a:t>sayuran</a:t>
            </a:r>
            <a:r>
              <a:rPr lang="en-US" sz="2400" cap="all" dirty="0" smtClean="0"/>
              <a:t> </a:t>
            </a:r>
            <a:r>
              <a:rPr lang="en-US" sz="2400" cap="all" dirty="0" err="1" smtClean="0"/>
              <a:t>daun</a:t>
            </a:r>
            <a:endParaRPr lang="id-ID" sz="2400" dirty="0" smtClean="0"/>
          </a:p>
          <a:p>
            <a:r>
              <a:rPr lang="en-US" sz="2400" cap="all" dirty="0" smtClean="0"/>
              <a:t> 2.  </a:t>
            </a:r>
            <a:r>
              <a:rPr lang="en-US" sz="2400" cap="all" dirty="0" err="1" smtClean="0"/>
              <a:t>Faktor</a:t>
            </a:r>
            <a:r>
              <a:rPr lang="en-US" sz="2400" cap="all" dirty="0" smtClean="0"/>
              <a:t> </a:t>
            </a:r>
            <a:r>
              <a:rPr lang="en-US" sz="2400" cap="all" dirty="0" err="1" smtClean="0"/>
              <a:t>perusak</a:t>
            </a:r>
            <a:r>
              <a:rPr lang="en-US" sz="2400" cap="all" dirty="0" smtClean="0"/>
              <a:t> </a:t>
            </a:r>
            <a:r>
              <a:rPr lang="en-US" sz="2400" cap="all" dirty="0" err="1" smtClean="0"/>
              <a:t>kedua</a:t>
            </a:r>
            <a:r>
              <a:rPr lang="en-US" sz="2400" cap="all" dirty="0" smtClean="0"/>
              <a:t>, </a:t>
            </a:r>
            <a:r>
              <a:rPr lang="en-US" sz="2400" cap="all" dirty="0" err="1" smtClean="0"/>
              <a:t>setelah</a:t>
            </a:r>
            <a:r>
              <a:rPr lang="en-US" sz="2400" cap="all" dirty="0" smtClean="0"/>
              <a:t> </a:t>
            </a:r>
            <a:r>
              <a:rPr lang="id-ID" sz="2400" cap="all" dirty="0" err="1" smtClean="0"/>
              <a:t>L</a:t>
            </a:r>
            <a:r>
              <a:rPr lang="en-US" sz="2400" cap="all" dirty="0" err="1" smtClean="0"/>
              <a:t>ewat</a:t>
            </a:r>
            <a:r>
              <a:rPr lang="en-US" sz="2400" cap="all" dirty="0" smtClean="0"/>
              <a:t> </a:t>
            </a:r>
            <a:r>
              <a:rPr lang="en-US" sz="2400" cap="all" dirty="0" err="1" smtClean="0"/>
              <a:t>masak</a:t>
            </a:r>
            <a:r>
              <a:rPr lang="en-US" sz="2400" cap="all" dirty="0" smtClean="0"/>
              <a:t> </a:t>
            </a:r>
            <a:r>
              <a:rPr lang="en-US" sz="2400" cap="all" dirty="0" err="1" smtClean="0"/>
              <a:t>pada</a:t>
            </a:r>
            <a:r>
              <a:rPr lang="en-US" sz="2400" cap="all" dirty="0" smtClean="0"/>
              <a:t> </a:t>
            </a:r>
            <a:r>
              <a:rPr lang="id-ID" sz="2400" cap="all" dirty="0" smtClean="0"/>
              <a:t>	</a:t>
            </a:r>
            <a:r>
              <a:rPr lang="en-US" sz="2400" cap="all" dirty="0" err="1" smtClean="0"/>
              <a:t>sayuran</a:t>
            </a:r>
            <a:r>
              <a:rPr lang="en-US" sz="2400" cap="all" dirty="0" smtClean="0"/>
              <a:t> </a:t>
            </a:r>
            <a:r>
              <a:rPr lang="en-US" sz="2400" cap="all" dirty="0" err="1" smtClean="0"/>
              <a:t>buah</a:t>
            </a:r>
            <a:r>
              <a:rPr lang="id-ID" sz="2400" cap="all" dirty="0" smtClean="0"/>
              <a:t> SEPERTI </a:t>
            </a:r>
            <a:r>
              <a:rPr lang="en-US" sz="2400" cap="all" dirty="0" err="1" smtClean="0"/>
              <a:t>Mentimun</a:t>
            </a:r>
            <a:r>
              <a:rPr lang="en-US" sz="2400" cap="all" dirty="0" smtClean="0"/>
              <a:t>, </a:t>
            </a:r>
            <a:r>
              <a:rPr lang="en-US" sz="2400" cap="all" dirty="0" err="1" smtClean="0"/>
              <a:t>Labu</a:t>
            </a:r>
            <a:r>
              <a:rPr lang="en-US" sz="2400" cap="all" dirty="0" smtClean="0"/>
              <a:t>, </a:t>
            </a:r>
            <a:r>
              <a:rPr lang="en-US" sz="2400" cap="all" dirty="0" err="1" smtClean="0"/>
              <a:t>Terong</a:t>
            </a:r>
            <a:r>
              <a:rPr lang="en-US" sz="2400" cap="all" dirty="0" smtClean="0"/>
              <a:t>, </a:t>
            </a:r>
            <a:r>
              <a:rPr lang="id-ID" sz="2400" cap="all" dirty="0" smtClean="0"/>
              <a:t>	DAN </a:t>
            </a:r>
            <a:r>
              <a:rPr lang="en-US" sz="2400" cap="all" dirty="0" err="1" smtClean="0"/>
              <a:t>Kacang</a:t>
            </a:r>
            <a:r>
              <a:rPr lang="en-US" sz="2400" cap="all" dirty="0" smtClean="0"/>
              <a:t> </a:t>
            </a:r>
            <a:r>
              <a:rPr lang="en-US" sz="2400" cap="all" dirty="0" err="1" smtClean="0"/>
              <a:t>panjang</a:t>
            </a:r>
            <a:endParaRPr lang="id-ID" sz="2400" dirty="0" smtClean="0"/>
          </a:p>
          <a:p>
            <a:r>
              <a:rPr lang="en-US" sz="2400" cap="all" dirty="0" smtClean="0"/>
              <a:t> 3.  </a:t>
            </a:r>
            <a:r>
              <a:rPr lang="en-US" sz="2400" cap="all" dirty="0" err="1" smtClean="0"/>
              <a:t>Faktor</a:t>
            </a:r>
            <a:r>
              <a:rPr lang="en-US" sz="2400" cap="all" dirty="0" smtClean="0"/>
              <a:t> </a:t>
            </a:r>
            <a:r>
              <a:rPr lang="en-US" sz="2400" cap="all" dirty="0" err="1" smtClean="0"/>
              <a:t>perusak</a:t>
            </a:r>
            <a:r>
              <a:rPr lang="en-US" sz="2400" cap="all" dirty="0" smtClean="0"/>
              <a:t> </a:t>
            </a:r>
            <a:r>
              <a:rPr lang="en-US" sz="2400" cap="all" dirty="0" err="1" smtClean="0"/>
              <a:t>ketiga</a:t>
            </a:r>
            <a:r>
              <a:rPr lang="en-US" sz="2400" cap="all" dirty="0" smtClean="0"/>
              <a:t>, </a:t>
            </a:r>
            <a:r>
              <a:rPr lang="en-US" sz="2400" cap="all" dirty="0" err="1" smtClean="0"/>
              <a:t>setelah</a:t>
            </a:r>
            <a:r>
              <a:rPr lang="en-US" sz="2400" cap="all" dirty="0" smtClean="0"/>
              <a:t> </a:t>
            </a:r>
            <a:r>
              <a:rPr lang="en-US" sz="2400" cap="all" dirty="0" err="1" smtClean="0"/>
              <a:t>kerusakan</a:t>
            </a:r>
            <a:r>
              <a:rPr lang="en-US" sz="2400" cap="all" dirty="0" smtClean="0"/>
              <a:t> </a:t>
            </a:r>
            <a:r>
              <a:rPr lang="en-US" sz="2400" cap="all" dirty="0" err="1" smtClean="0"/>
              <a:t>mekanis</a:t>
            </a:r>
            <a:r>
              <a:rPr lang="en-US" sz="2400" cap="all" dirty="0" smtClean="0"/>
              <a:t> </a:t>
            </a:r>
            <a:r>
              <a:rPr lang="id-ID" sz="2400" cap="all" dirty="0" smtClean="0"/>
              <a:t>	</a:t>
            </a:r>
            <a:r>
              <a:rPr lang="en-US" sz="2400" cap="all" dirty="0" err="1" smtClean="0"/>
              <a:t>dan</a:t>
            </a:r>
            <a:r>
              <a:rPr lang="en-US" sz="2400" cap="all" dirty="0" smtClean="0"/>
              <a:t> </a:t>
            </a:r>
            <a:r>
              <a:rPr lang="en-US" sz="2400" cap="all" dirty="0" err="1" smtClean="0"/>
              <a:t>lewat</a:t>
            </a:r>
            <a:r>
              <a:rPr lang="en-US" sz="2400" cap="all" dirty="0" smtClean="0"/>
              <a:t> </a:t>
            </a:r>
            <a:r>
              <a:rPr lang="en-US" sz="2400" cap="all" dirty="0" err="1" smtClean="0"/>
              <a:t>masak</a:t>
            </a:r>
            <a:r>
              <a:rPr lang="en-US" sz="2400" cap="all" dirty="0" smtClean="0"/>
              <a:t> </a:t>
            </a:r>
            <a:r>
              <a:rPr lang="en-US" sz="2400" cap="all" dirty="0" err="1" smtClean="0"/>
              <a:t>pada</a:t>
            </a:r>
            <a:r>
              <a:rPr lang="en-US" sz="2400" cap="all" dirty="0" smtClean="0"/>
              <a:t> buah2-an</a:t>
            </a:r>
            <a:r>
              <a:rPr lang="id-ID" sz="2400" cap="all" dirty="0" smtClean="0"/>
              <a:t> SEPERTI 	</a:t>
            </a:r>
            <a:r>
              <a:rPr lang="en-US" sz="2400" cap="all" dirty="0" err="1" smtClean="0"/>
              <a:t>Semangka</a:t>
            </a:r>
            <a:r>
              <a:rPr lang="en-US" sz="2400" cap="all" dirty="0" smtClean="0"/>
              <a:t>, </a:t>
            </a:r>
            <a:r>
              <a:rPr lang="en-US" sz="2400" cap="all" dirty="0" err="1" smtClean="0"/>
              <a:t>Mangga</a:t>
            </a:r>
            <a:r>
              <a:rPr lang="en-US" sz="2400" cap="all" dirty="0" smtClean="0"/>
              <a:t>, </a:t>
            </a:r>
            <a:r>
              <a:rPr lang="id-ID" sz="2400" cap="all" dirty="0" smtClean="0"/>
              <a:t>DAN </a:t>
            </a:r>
            <a:r>
              <a:rPr lang="en-US" sz="2400" cap="all" dirty="0" err="1" smtClean="0"/>
              <a:t>Apel</a:t>
            </a:r>
            <a:endParaRPr lang="id-ID" sz="2400" dirty="0"/>
          </a:p>
        </p:txBody>
      </p:sp>
      <p:sp>
        <p:nvSpPr>
          <p:cNvPr id="5" name="Oval 4"/>
          <p:cNvSpPr/>
          <p:nvPr/>
        </p:nvSpPr>
        <p:spPr>
          <a:xfrm>
            <a:off x="85492" y="4071942"/>
            <a:ext cx="8929718" cy="235745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all" dirty="0" smtClean="0">
                <a:solidFill>
                  <a:schemeClr val="bg1">
                    <a:lumMod val="95000"/>
                  </a:schemeClr>
                </a:solidFill>
              </a:rPr>
              <a:t>M</a:t>
            </a:r>
            <a:r>
              <a:rPr lang="id-ID" sz="4800" b="1" cap="all" dirty="0" smtClean="0">
                <a:solidFill>
                  <a:schemeClr val="bg1">
                    <a:lumMod val="95000"/>
                  </a:schemeClr>
                </a:solidFill>
              </a:rPr>
              <a:t>EKANISME TRANSPIRASI DAN EVAPORASI</a:t>
            </a:r>
            <a:endParaRPr lang="id-ID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14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0070C0"/>
                </a:solidFill>
              </a:rPr>
              <a:t>KELEMBABAN RELATIF (</a:t>
            </a:r>
            <a:r>
              <a:rPr lang="id-ID" sz="2800" b="1" i="1" dirty="0" smtClean="0">
                <a:solidFill>
                  <a:srgbClr val="0070C0"/>
                </a:solidFill>
              </a:rPr>
              <a:t>RELATIVE HUMIDITY</a:t>
            </a:r>
            <a:r>
              <a:rPr lang="id-ID" sz="2800" b="1" dirty="0" smtClean="0">
                <a:solidFill>
                  <a:srgbClr val="0070C0"/>
                </a:solidFill>
              </a:rPr>
              <a:t>)</a:t>
            </a:r>
            <a:endParaRPr lang="id-ID" sz="2800" b="1" dirty="0">
              <a:solidFill>
                <a:srgbClr val="0070C0"/>
              </a:solidFill>
            </a:endParaRPr>
          </a:p>
        </p:txBody>
      </p:sp>
      <p:sp>
        <p:nvSpPr>
          <p:cNvPr id="3" name="Equal 2"/>
          <p:cNvSpPr/>
          <p:nvPr/>
        </p:nvSpPr>
        <p:spPr>
          <a:xfrm>
            <a:off x="1785918" y="1000108"/>
            <a:ext cx="571504" cy="47430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850189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solidFill>
                  <a:srgbClr val="0070C0"/>
                </a:solidFill>
              </a:rPr>
              <a:t>RH</a:t>
            </a:r>
            <a:endParaRPr lang="id-ID" sz="4400" b="1" dirty="0">
              <a:solidFill>
                <a:srgbClr val="0070C0"/>
              </a:solidFill>
            </a:endParaRPr>
          </a:p>
        </p:txBody>
      </p:sp>
      <p:sp>
        <p:nvSpPr>
          <p:cNvPr id="5" name="Division 4"/>
          <p:cNvSpPr/>
          <p:nvPr/>
        </p:nvSpPr>
        <p:spPr>
          <a:xfrm>
            <a:off x="1857356" y="1214422"/>
            <a:ext cx="4714908" cy="71438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2714612" y="78579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0070C0"/>
                </a:solidFill>
              </a:rPr>
              <a:t>UAP AIR, T˚C</a:t>
            </a:r>
            <a:endParaRPr lang="id-ID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121442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0070C0"/>
                </a:solidFill>
              </a:rPr>
              <a:t>UAP AIR JENUH, T˚C</a:t>
            </a:r>
            <a:endParaRPr lang="id-ID" sz="2800" b="1" dirty="0">
              <a:solidFill>
                <a:srgbClr val="0070C0"/>
              </a:solidFill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6000760" y="642918"/>
            <a:ext cx="571504" cy="114300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6429388" y="785794"/>
            <a:ext cx="164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solidFill>
                  <a:srgbClr val="0070C0"/>
                </a:solidFill>
              </a:rPr>
              <a:t>100%</a:t>
            </a:r>
            <a:endParaRPr lang="id-ID" sz="4400" b="1" dirty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602" y="1857364"/>
            <a:ext cx="8786874" cy="27146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 err="1" smtClean="0">
                <a:solidFill>
                  <a:srgbClr val="002060"/>
                </a:solidFill>
              </a:rPr>
              <a:t>uap</a:t>
            </a:r>
            <a:r>
              <a:rPr lang="en-US" sz="2400" b="1" cap="all" dirty="0" smtClean="0">
                <a:solidFill>
                  <a:srgbClr val="002060"/>
                </a:solidFill>
              </a:rPr>
              <a:t> air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ada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id-ID" sz="2400" b="1" cap="all" dirty="0" smtClean="0">
                <a:solidFill>
                  <a:srgbClr val="002060"/>
                </a:solidFill>
              </a:rPr>
              <a:t>PADA SUATU SUHU</a:t>
            </a:r>
            <a:r>
              <a:rPr lang="en-US" sz="2400" b="1" cap="all" dirty="0" smtClean="0">
                <a:solidFill>
                  <a:srgbClr val="002060"/>
                </a:solidFill>
              </a:rPr>
              <a:t> =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uap</a:t>
            </a:r>
            <a:r>
              <a:rPr lang="en-US" sz="2400" b="1" cap="all" dirty="0" smtClean="0">
                <a:solidFill>
                  <a:srgbClr val="002060"/>
                </a:solidFill>
              </a:rPr>
              <a:t> air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pada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keadaan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jenuh</a:t>
            </a:r>
            <a:r>
              <a:rPr lang="en-US" sz="2400" b="1" cap="all" dirty="0" smtClean="0">
                <a:solidFill>
                  <a:srgbClr val="002060"/>
                </a:solidFill>
              </a:rPr>
              <a:t>, RH = 100%,</a:t>
            </a:r>
            <a:r>
              <a:rPr lang="id-ID" sz="2400" b="1" cap="all" dirty="0" smtClean="0">
                <a:solidFill>
                  <a:srgbClr val="002060"/>
                </a:solidFill>
              </a:rPr>
              <a:t> (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terjadi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id-ID" sz="2400" b="1" cap="all" dirty="0" smtClean="0">
                <a:solidFill>
                  <a:srgbClr val="002060"/>
                </a:solidFill>
              </a:rPr>
              <a:t>SAAT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hujan</a:t>
            </a:r>
            <a:r>
              <a:rPr lang="id-ID" sz="2400" b="1" cap="all" dirty="0" smtClean="0">
                <a:solidFill>
                  <a:srgbClr val="002060"/>
                </a:solidFill>
              </a:rPr>
              <a:t>)</a:t>
            </a:r>
            <a:endParaRPr lang="id-ID" sz="2400" b="1" dirty="0" smtClean="0">
              <a:solidFill>
                <a:srgbClr val="002060"/>
              </a:solidFill>
            </a:endParaRPr>
          </a:p>
          <a:p>
            <a:pPr algn="ctr"/>
            <a:r>
              <a:rPr lang="id-ID" sz="2400" b="1" cap="all" dirty="0" smtClean="0">
                <a:solidFill>
                  <a:srgbClr val="002060"/>
                </a:solidFill>
              </a:rPr>
              <a:t>NILAI</a:t>
            </a:r>
            <a:r>
              <a:rPr lang="en-US" sz="2400" b="1" cap="all" dirty="0" smtClean="0">
                <a:solidFill>
                  <a:srgbClr val="002060"/>
                </a:solidFill>
              </a:rPr>
              <a:t> RH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mempengaruhi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id-ID" sz="2400" b="1" cap="all" dirty="0" smtClean="0">
                <a:solidFill>
                  <a:srgbClr val="002060"/>
                </a:solidFill>
              </a:rPr>
              <a:t>EVAPORASI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hasil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pertanian</a:t>
            </a:r>
            <a:endParaRPr lang="id-ID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cap="all" dirty="0" smtClean="0">
                <a:solidFill>
                  <a:srgbClr val="002060"/>
                </a:solidFill>
              </a:rPr>
              <a:t>RH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optim</a:t>
            </a:r>
            <a:r>
              <a:rPr lang="id-ID" sz="2400" b="1" cap="all" dirty="0" smtClean="0">
                <a:solidFill>
                  <a:srgbClr val="002060"/>
                </a:solidFill>
              </a:rPr>
              <a:t>UM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kebanyakan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produk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horti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r>
              <a:rPr lang="en-US" sz="2400" b="1" cap="all" dirty="0" err="1" smtClean="0">
                <a:solidFill>
                  <a:srgbClr val="002060"/>
                </a:solidFill>
              </a:rPr>
              <a:t>kultura</a:t>
            </a:r>
            <a:r>
              <a:rPr lang="id-ID" sz="2400" b="1" cap="all" dirty="0" smtClean="0">
                <a:solidFill>
                  <a:srgbClr val="002060"/>
                </a:solidFill>
              </a:rPr>
              <a:t>: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endParaRPr lang="id-ID" sz="2400" b="1" cap="all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cap="all" dirty="0" smtClean="0">
                <a:solidFill>
                  <a:srgbClr val="002060"/>
                </a:solidFill>
              </a:rPr>
              <a:t>85 - 95%</a:t>
            </a:r>
            <a:endParaRPr lang="id-ID" sz="2400" b="1" cap="all" dirty="0" smtClean="0">
              <a:solidFill>
                <a:srgbClr val="00206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id-ID" sz="2400" b="1" cap="all" dirty="0" smtClean="0">
                <a:solidFill>
                  <a:srgbClr val="002060"/>
                </a:solidFill>
              </a:rPr>
              <a:t> RH RENDAH, TERJADI EVAPORASI</a:t>
            </a:r>
          </a:p>
          <a:p>
            <a:pPr algn="ctr">
              <a:buFont typeface="Arial" pitchFamily="34" charset="0"/>
              <a:buChar char="•"/>
            </a:pPr>
            <a:r>
              <a:rPr lang="id-ID" sz="2400" b="1" cap="all" dirty="0" smtClean="0">
                <a:solidFill>
                  <a:srgbClr val="002060"/>
                </a:solidFill>
              </a:rPr>
              <a:t> RH TINGGI, MERANGSANG PERTUMBUHAN JAMUR</a:t>
            </a:r>
            <a:r>
              <a:rPr lang="en-US" sz="2400" b="1" cap="all" dirty="0" smtClean="0">
                <a:solidFill>
                  <a:srgbClr val="002060"/>
                </a:solidFill>
              </a:rPr>
              <a:t> </a:t>
            </a:r>
            <a:endParaRPr lang="id-ID" sz="24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844" y="4714884"/>
            <a:ext cx="8786874" cy="20002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 smtClean="0">
                <a:solidFill>
                  <a:schemeClr val="bg1"/>
                </a:solidFill>
              </a:rPr>
              <a:t>R</a:t>
            </a:r>
            <a:r>
              <a:rPr lang="id-ID" sz="2400" b="1" cap="all" dirty="0" smtClean="0">
                <a:solidFill>
                  <a:schemeClr val="bg1"/>
                </a:solidFill>
              </a:rPr>
              <a:t>H DIPENGARUHI SUHU</a:t>
            </a:r>
          </a:p>
          <a:p>
            <a:pPr algn="ctr"/>
            <a:r>
              <a:rPr lang="en-US" sz="2400" cap="all" dirty="0" smtClean="0">
                <a:solidFill>
                  <a:schemeClr val="bg1"/>
                </a:solidFill>
              </a:rPr>
              <a:t>RH </a:t>
            </a:r>
            <a:r>
              <a:rPr lang="id-ID" sz="2400" cap="all" dirty="0" smtClean="0">
                <a:solidFill>
                  <a:schemeClr val="bg1"/>
                </a:solidFill>
              </a:rPr>
              <a:t>DENGAN TARAF </a:t>
            </a:r>
            <a:r>
              <a:rPr lang="en-US" sz="2400" cap="all" dirty="0" err="1" smtClean="0">
                <a:solidFill>
                  <a:schemeClr val="bg1"/>
                </a:solidFill>
              </a:rPr>
              <a:t>sama</a:t>
            </a:r>
            <a:r>
              <a:rPr lang="en-US" sz="2400" cap="all" dirty="0" smtClean="0">
                <a:solidFill>
                  <a:schemeClr val="bg1"/>
                </a:solidFill>
              </a:rPr>
              <a:t> </a:t>
            </a:r>
            <a:r>
              <a:rPr lang="id-ID" sz="2400" cap="all" dirty="0" smtClean="0">
                <a:solidFill>
                  <a:schemeClr val="bg1"/>
                </a:solidFill>
              </a:rPr>
              <a:t>EVAPORASI BAHAN </a:t>
            </a:r>
            <a:r>
              <a:rPr lang="en-US" sz="2400" cap="all" dirty="0" err="1" smtClean="0">
                <a:solidFill>
                  <a:schemeClr val="bg1"/>
                </a:solidFill>
              </a:rPr>
              <a:t>lebih</a:t>
            </a:r>
            <a:r>
              <a:rPr lang="en-US" sz="2400" cap="all" dirty="0" smtClean="0">
                <a:solidFill>
                  <a:schemeClr val="bg1"/>
                </a:solidFill>
              </a:rPr>
              <a:t> </a:t>
            </a:r>
            <a:r>
              <a:rPr lang="en-US" sz="2400" cap="all" dirty="0" err="1" smtClean="0">
                <a:solidFill>
                  <a:schemeClr val="bg1"/>
                </a:solidFill>
              </a:rPr>
              <a:t>cepat</a:t>
            </a:r>
            <a:r>
              <a:rPr lang="en-US" sz="2400" cap="all" dirty="0" smtClean="0">
                <a:solidFill>
                  <a:schemeClr val="bg1"/>
                </a:solidFill>
              </a:rPr>
              <a:t> </a:t>
            </a:r>
            <a:r>
              <a:rPr lang="en-US" sz="2400" cap="all" dirty="0" err="1" smtClean="0">
                <a:solidFill>
                  <a:schemeClr val="bg1"/>
                </a:solidFill>
              </a:rPr>
              <a:t>pada</a:t>
            </a:r>
            <a:r>
              <a:rPr lang="en-US" sz="2400" cap="all" dirty="0" smtClean="0">
                <a:solidFill>
                  <a:schemeClr val="bg1"/>
                </a:solidFill>
              </a:rPr>
              <a:t> </a:t>
            </a:r>
            <a:r>
              <a:rPr lang="en-US" sz="2400" cap="all" dirty="0" err="1" smtClean="0">
                <a:solidFill>
                  <a:schemeClr val="bg1"/>
                </a:solidFill>
              </a:rPr>
              <a:t>suhu</a:t>
            </a:r>
            <a:r>
              <a:rPr lang="en-US" sz="2400" cap="all" dirty="0" smtClean="0">
                <a:solidFill>
                  <a:schemeClr val="bg1"/>
                </a:solidFill>
              </a:rPr>
              <a:t> </a:t>
            </a:r>
            <a:r>
              <a:rPr lang="id-ID" sz="2400" cap="all" dirty="0" smtClean="0">
                <a:solidFill>
                  <a:schemeClr val="bg1"/>
                </a:solidFill>
              </a:rPr>
              <a:t>LEBIH </a:t>
            </a:r>
            <a:r>
              <a:rPr lang="en-US" sz="2400" cap="all" dirty="0" err="1" smtClean="0">
                <a:solidFill>
                  <a:schemeClr val="bg1"/>
                </a:solidFill>
              </a:rPr>
              <a:t>tinggi</a:t>
            </a:r>
            <a:endParaRPr lang="id-ID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cap="all" dirty="0" smtClean="0">
                <a:solidFill>
                  <a:schemeClr val="bg1"/>
                </a:solidFill>
              </a:rPr>
              <a:t>RH</a:t>
            </a:r>
            <a:r>
              <a:rPr lang="id-ID" sz="2400" cap="all" dirty="0" smtClean="0">
                <a:solidFill>
                  <a:schemeClr val="bg1"/>
                </a:solidFill>
              </a:rPr>
              <a:t>:</a:t>
            </a:r>
            <a:r>
              <a:rPr lang="en-US" sz="2400" cap="all" dirty="0" smtClean="0">
                <a:solidFill>
                  <a:schemeClr val="bg1"/>
                </a:solidFill>
              </a:rPr>
              <a:t> 90%</a:t>
            </a:r>
            <a:r>
              <a:rPr lang="id-ID" sz="2400" cap="all" dirty="0" smtClean="0">
                <a:solidFill>
                  <a:schemeClr val="bg1"/>
                </a:solidFill>
              </a:rPr>
              <a:t>,</a:t>
            </a:r>
            <a:r>
              <a:rPr lang="en-US" sz="2400" cap="all" dirty="0" smtClean="0">
                <a:solidFill>
                  <a:schemeClr val="bg1"/>
                </a:solidFill>
              </a:rPr>
              <a:t> </a:t>
            </a:r>
            <a:r>
              <a:rPr lang="id-ID" sz="2400" cap="all" dirty="0" smtClean="0">
                <a:solidFill>
                  <a:schemeClr val="bg1"/>
                </a:solidFill>
              </a:rPr>
              <a:t>T: </a:t>
            </a:r>
            <a:r>
              <a:rPr lang="en-US" sz="2400" cap="all" dirty="0" smtClean="0">
                <a:solidFill>
                  <a:schemeClr val="bg1"/>
                </a:solidFill>
              </a:rPr>
              <a:t>5˚C</a:t>
            </a:r>
            <a:r>
              <a:rPr lang="id-ID" sz="2400" cap="all" dirty="0" smtClean="0">
                <a:solidFill>
                  <a:schemeClr val="bg1"/>
                </a:solidFill>
              </a:rPr>
              <a:t>, BILA </a:t>
            </a:r>
            <a:r>
              <a:rPr lang="id-ID" sz="2400" cap="all" dirty="0" smtClean="0">
                <a:solidFill>
                  <a:schemeClr val="bg1"/>
                </a:solidFill>
                <a:sym typeface="Wingdings"/>
              </a:rPr>
              <a:t>T MENJADI 1</a:t>
            </a:r>
            <a:r>
              <a:rPr lang="en-US" sz="2400" cap="all" dirty="0" smtClean="0">
                <a:solidFill>
                  <a:schemeClr val="bg1"/>
                </a:solidFill>
              </a:rPr>
              <a:t>5˚C</a:t>
            </a:r>
            <a:r>
              <a:rPr lang="id-ID" sz="2400" cap="all" dirty="0" smtClean="0">
                <a:solidFill>
                  <a:schemeClr val="bg1"/>
                </a:solidFill>
              </a:rPr>
              <a:t> , EVAPORASI MENINGKAT</a:t>
            </a:r>
          </a:p>
          <a:p>
            <a:pPr algn="ctr"/>
            <a:r>
              <a:rPr lang="id-ID" sz="2400" cap="all" dirty="0" smtClean="0">
                <a:solidFill>
                  <a:schemeClr val="bg1"/>
                </a:solidFill>
              </a:rPr>
              <a:t>(MAKIN TINGGI SUHU, EVAPORASI MAKIN BESAR) </a:t>
            </a:r>
            <a:endParaRPr lang="id-ID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1536</Words>
  <Application>Microsoft Office PowerPoint</Application>
  <PresentationFormat>On-screen Show (4:3)</PresentationFormat>
  <Paragraphs>238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Satellite</dc:creator>
  <cp:lastModifiedBy>Satellite</cp:lastModifiedBy>
  <cp:revision>135</cp:revision>
  <dcterms:created xsi:type="dcterms:W3CDTF">2008-09-20T03:22:33Z</dcterms:created>
  <dcterms:modified xsi:type="dcterms:W3CDTF">2008-10-06T12:23:56Z</dcterms:modified>
</cp:coreProperties>
</file>