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45"/>
  </p:notesMasterIdLst>
  <p:handoutMasterIdLst>
    <p:handoutMasterId r:id="rId46"/>
  </p:handoutMasterIdLst>
  <p:sldIdLst>
    <p:sldId id="271" r:id="rId2"/>
    <p:sldId id="1377" r:id="rId3"/>
    <p:sldId id="1458" r:id="rId4"/>
    <p:sldId id="1471" r:id="rId5"/>
    <p:sldId id="1610" r:id="rId6"/>
    <p:sldId id="1478" r:id="rId7"/>
    <p:sldId id="1598" r:id="rId8"/>
    <p:sldId id="1607" r:id="rId9"/>
    <p:sldId id="1599" r:id="rId10"/>
    <p:sldId id="1601" r:id="rId11"/>
    <p:sldId id="1606" r:id="rId12"/>
    <p:sldId id="1603" r:id="rId13"/>
    <p:sldId id="1604" r:id="rId14"/>
    <p:sldId id="1486" r:id="rId15"/>
    <p:sldId id="1608" r:id="rId16"/>
    <p:sldId id="1611" r:id="rId17"/>
    <p:sldId id="1612" r:id="rId18"/>
    <p:sldId id="1613" r:id="rId19"/>
    <p:sldId id="1616" r:id="rId20"/>
    <p:sldId id="1617" r:id="rId21"/>
    <p:sldId id="1469" r:id="rId22"/>
    <p:sldId id="1511" r:id="rId23"/>
    <p:sldId id="1503" r:id="rId24"/>
    <p:sldId id="1504" r:id="rId25"/>
    <p:sldId id="1593" r:id="rId26"/>
    <p:sldId id="1495" r:id="rId27"/>
    <p:sldId id="1505" r:id="rId28"/>
    <p:sldId id="1519" r:id="rId29"/>
    <p:sldId id="1597" r:id="rId30"/>
    <p:sldId id="1499" r:id="rId31"/>
    <p:sldId id="1583" r:id="rId32"/>
    <p:sldId id="1551" r:id="rId33"/>
    <p:sldId id="1552" r:id="rId34"/>
    <p:sldId id="1523" r:id="rId35"/>
    <p:sldId id="1572" r:id="rId36"/>
    <p:sldId id="1573" r:id="rId37"/>
    <p:sldId id="1592" r:id="rId38"/>
    <p:sldId id="1590" r:id="rId39"/>
    <p:sldId id="1591" r:id="rId40"/>
    <p:sldId id="1589" r:id="rId41"/>
    <p:sldId id="1594" r:id="rId42"/>
    <p:sldId id="1467" r:id="rId43"/>
    <p:sldId id="1567" r:id="rId44"/>
  </p:sldIdLst>
  <p:sldSz cx="9144000" cy="6858000" type="screen4x3"/>
  <p:notesSz cx="7053263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2005EB"/>
    <a:srgbClr val="800080"/>
    <a:srgbClr val="FF7C80"/>
    <a:srgbClr val="003399"/>
    <a:srgbClr val="CAC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0" autoAdjust="0"/>
    <p:restoredTop sz="94434" autoAdjust="0"/>
  </p:normalViewPr>
  <p:slideViewPr>
    <p:cSldViewPr>
      <p:cViewPr varScale="1">
        <p:scale>
          <a:sx n="72" d="100"/>
          <a:sy n="72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56414" cy="46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5217" y="1"/>
            <a:ext cx="3056414" cy="46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1895"/>
            <a:ext cx="3056414" cy="46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5217" y="8841895"/>
            <a:ext cx="3056414" cy="46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F83057F0-04E7-443F-8A87-EC9391E02B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46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56414" cy="465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1"/>
            <a:ext cx="3056414" cy="465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090DF-B179-442D-813F-FD1A73EA99A6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2469"/>
            <a:ext cx="5642610" cy="4188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895"/>
            <a:ext cx="3056414" cy="465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1895"/>
            <a:ext cx="3056414" cy="465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92829-B992-4C53-BBFF-510041CB7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72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97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A54ABBF-2C97-DE47-B18B-5EF2C51218C2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 defTabSz="93497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34375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97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A54ABBF-2C97-DE47-B18B-5EF2C51218C2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 defTabSz="93497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34375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STATUS GIZI</a:t>
            </a:r>
            <a:r>
              <a:rPr lang="en-US" sz="1200" b="1" dirty="0" smtClean="0">
                <a:latin typeface="Tahoma" pitchFamily="34" charset="0"/>
              </a:rPr>
              <a:t> </a:t>
            </a:r>
            <a:r>
              <a:rPr lang="en-US" sz="1200" b="1" dirty="0" err="1" smtClean="0">
                <a:latin typeface="Tahoma" pitchFamily="34" charset="0"/>
              </a:rPr>
              <a:t>adalah</a:t>
            </a:r>
            <a:r>
              <a:rPr lang="en-US" sz="1200" b="1" dirty="0" smtClean="0">
                <a:latin typeface="Tahoma" pitchFamily="34" charset="0"/>
              </a:rPr>
              <a:t> </a:t>
            </a:r>
            <a:r>
              <a:rPr lang="en-US" sz="1200" b="1" dirty="0" err="1" smtClean="0">
                <a:latin typeface="Tahoma" pitchFamily="34" charset="0"/>
              </a:rPr>
              <a:t>keadaan</a:t>
            </a:r>
            <a:r>
              <a:rPr lang="en-US" sz="1200" b="1" dirty="0" smtClean="0">
                <a:latin typeface="Tahoma" pitchFamily="34" charset="0"/>
              </a:rPr>
              <a:t> </a:t>
            </a:r>
            <a:r>
              <a:rPr lang="en-US" sz="1200" b="1" dirty="0" err="1" smtClean="0">
                <a:latin typeface="Tahoma" pitchFamily="34" charset="0"/>
              </a:rPr>
              <a:t>keseimbangan</a:t>
            </a:r>
            <a:r>
              <a:rPr lang="id-ID" sz="1200" b="1" dirty="0" smtClean="0">
                <a:latin typeface="Tahoma" pitchFamily="34" charset="0"/>
              </a:rPr>
              <a:t> </a:t>
            </a:r>
            <a:r>
              <a:rPr lang="en-US" sz="1200" b="1" dirty="0" err="1" smtClean="0">
                <a:latin typeface="Tahoma" pitchFamily="34" charset="0"/>
              </a:rPr>
              <a:t>antara</a:t>
            </a:r>
            <a:r>
              <a:rPr lang="en-US" sz="1200" b="1" dirty="0" smtClean="0">
                <a:latin typeface="Tahoma" pitchFamily="34" charset="0"/>
              </a:rPr>
              <a:t> ASUPAN </a:t>
            </a:r>
            <a:r>
              <a:rPr lang="en-US" sz="1200" b="1" dirty="0" err="1" smtClean="0">
                <a:latin typeface="Tahoma" pitchFamily="34" charset="0"/>
              </a:rPr>
              <a:t>zat</a:t>
            </a:r>
            <a:r>
              <a:rPr lang="en-US" sz="1200" b="1" dirty="0" smtClean="0">
                <a:latin typeface="Tahoma" pitchFamily="34" charset="0"/>
              </a:rPr>
              <a:t> </a:t>
            </a:r>
            <a:r>
              <a:rPr lang="en-US" sz="1200" b="1" dirty="0" err="1" smtClean="0">
                <a:latin typeface="Tahoma" pitchFamily="34" charset="0"/>
              </a:rPr>
              <a:t>gizi</a:t>
            </a:r>
            <a:r>
              <a:rPr lang="en-US" sz="1200" b="1" dirty="0" smtClean="0">
                <a:latin typeface="Tahoma" pitchFamily="34" charset="0"/>
              </a:rPr>
              <a:t> </a:t>
            </a:r>
            <a:r>
              <a:rPr lang="en-US" sz="1200" b="1" dirty="0" err="1" smtClean="0">
                <a:latin typeface="Tahoma" pitchFamily="34" charset="0"/>
              </a:rPr>
              <a:t>dan</a:t>
            </a:r>
            <a:r>
              <a:rPr lang="en-US" sz="1200" b="1" dirty="0" smtClean="0">
                <a:latin typeface="Tahoma" pitchFamily="34" charset="0"/>
              </a:rPr>
              <a:t> KEBUTUHAN </a:t>
            </a:r>
            <a:r>
              <a:rPr lang="en-US" sz="1200" b="1" dirty="0" err="1" smtClean="0">
                <a:latin typeface="Tahoma" pitchFamily="34" charset="0"/>
              </a:rPr>
              <a:t>zat</a:t>
            </a:r>
            <a:r>
              <a:rPr lang="en-US" sz="1200" b="1" dirty="0" smtClean="0">
                <a:latin typeface="Tahoma" pitchFamily="34" charset="0"/>
              </a:rPr>
              <a:t/>
            </a:r>
            <a:br>
              <a:rPr lang="en-US" sz="1200" b="1" dirty="0" smtClean="0">
                <a:latin typeface="Tahoma" pitchFamily="34" charset="0"/>
              </a:rPr>
            </a:br>
            <a:r>
              <a:rPr lang="en-US" sz="1200" b="1" dirty="0" err="1" smtClean="0">
                <a:latin typeface="Tahoma" pitchFamily="34" charset="0"/>
              </a:rPr>
              <a:t>gizi</a:t>
            </a:r>
            <a:r>
              <a:rPr lang="en-US" sz="1200" b="1" dirty="0" smtClean="0">
                <a:latin typeface="Tahoma" pitchFamily="34" charset="0"/>
              </a:rPr>
              <a:t> </a:t>
            </a:r>
            <a:r>
              <a:rPr lang="en-US" sz="1200" b="1" dirty="0" err="1" smtClean="0">
                <a:latin typeface="Tahoma" pitchFamily="34" charset="0"/>
              </a:rPr>
              <a:t>oleh</a:t>
            </a:r>
            <a:r>
              <a:rPr lang="en-US" sz="1200" b="1" dirty="0" smtClean="0">
                <a:latin typeface="Tahoma" pitchFamily="34" charset="0"/>
              </a:rPr>
              <a:t> </a:t>
            </a:r>
            <a:r>
              <a:rPr lang="en-US" sz="1200" b="1" dirty="0" err="1" smtClean="0">
                <a:latin typeface="Tahoma" pitchFamily="34" charset="0"/>
              </a:rPr>
              <a:t>tubuh</a:t>
            </a:r>
            <a:r>
              <a:rPr lang="en-US" sz="1200" b="1" dirty="0" smtClean="0">
                <a:latin typeface="Tahoma" pitchFamily="34" charset="0"/>
              </a:rPr>
              <a:t> </a:t>
            </a:r>
            <a:r>
              <a:rPr lang="en-US" sz="1200" b="1" dirty="0" err="1" smtClean="0">
                <a:latin typeface="Tahoma" pitchFamily="34" charset="0"/>
              </a:rPr>
              <a:t>untuk</a:t>
            </a:r>
            <a:r>
              <a:rPr lang="en-US" sz="1200" b="1" dirty="0" smtClean="0">
                <a:latin typeface="Tahoma" pitchFamily="34" charset="0"/>
              </a:rPr>
              <a:t> </a:t>
            </a:r>
            <a:r>
              <a:rPr lang="en-US" sz="1200" b="1" dirty="0" err="1" smtClean="0">
                <a:latin typeface="Tahoma" pitchFamily="34" charset="0"/>
              </a:rPr>
              <a:t>berbagai</a:t>
            </a:r>
            <a:r>
              <a:rPr lang="en-US" sz="1200" b="1" dirty="0" smtClean="0">
                <a:latin typeface="Tahoma" pitchFamily="34" charset="0"/>
              </a:rPr>
              <a:t> </a:t>
            </a:r>
            <a:r>
              <a:rPr lang="en-US" sz="1200" b="1" dirty="0" err="1" smtClean="0">
                <a:latin typeface="Tahoma" pitchFamily="34" charset="0"/>
              </a:rPr>
              <a:t>keperluan</a:t>
            </a:r>
            <a:r>
              <a:rPr lang="id-ID" sz="1200" b="1" dirty="0" smtClean="0">
                <a:latin typeface="Tahoma" pitchFamily="34" charset="0"/>
              </a:rPr>
              <a:t> </a:t>
            </a:r>
            <a:r>
              <a:rPr lang="en-US" sz="1200" b="1" dirty="0" smtClean="0">
                <a:latin typeface="Tahoma" pitchFamily="34" charset="0"/>
              </a:rPr>
              <a:t>proses </a:t>
            </a:r>
            <a:r>
              <a:rPr lang="en-US" sz="1200" b="1" dirty="0" err="1" smtClean="0">
                <a:latin typeface="Tahoma" pitchFamily="34" charset="0"/>
              </a:rPr>
              <a:t>biologi</a:t>
            </a:r>
            <a:endParaRPr lang="en-US" sz="1200" b="1" dirty="0" smtClean="0">
              <a:latin typeface="Tahoma" pitchFamily="34" charset="0"/>
            </a:endParaRP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92829-B992-4C53-BBFF-510041CB783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50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911856-18FF-4844-9845-9E5C0AE179E4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849244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4C9E-F577-440E-BA6D-F2E417A0A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364A-6BB0-4F6E-9A17-8DAC5C6C6A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3A12-3F40-4A98-B601-4CCD6DE13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984E629-F339-41D5-B372-22C459376A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45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40270-7757-4C06-82D4-FC3649112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15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00547" y="2336235"/>
            <a:ext cx="5263117" cy="650240"/>
          </a:xfrm>
        </p:spPr>
        <p:txBody>
          <a:bodyPr>
            <a:norm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705322" y="3072172"/>
            <a:ext cx="1438053" cy="0"/>
          </a:xfrm>
          <a:prstGeom prst="line">
            <a:avLst/>
          </a:prstGeom>
          <a:ln w="19050">
            <a:solidFill>
              <a:schemeClr val="bg1">
                <a:alpha val="89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29650" y="6235698"/>
            <a:ext cx="514350" cy="622302"/>
          </a:xfrm>
        </p:spPr>
        <p:txBody>
          <a:bodyPr/>
          <a:lstStyle>
            <a:lvl1pPr algn="ctr">
              <a:defRPr sz="1200"/>
            </a:lvl1pPr>
          </a:lstStyle>
          <a:p>
            <a:fld id="{FE03F7D3-FC26-F34F-A283-26054D16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19598" y="3182336"/>
            <a:ext cx="5263116" cy="985902"/>
          </a:xfrm>
        </p:spPr>
        <p:txBody>
          <a:bodyPr>
            <a:normAutofit/>
          </a:bodyPr>
          <a:lstStyle>
            <a:lvl1pPr>
              <a:defRPr sz="13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  <a:lvl2pPr>
              <a:defRPr sz="13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3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3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3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377712" y="2371427"/>
            <a:ext cx="1123950" cy="1473200"/>
          </a:xfrm>
        </p:spPr>
        <p:txBody>
          <a:bodyPr anchor="ctr"/>
          <a:lstStyle>
            <a:lvl1pPr algn="ctr">
              <a:defRPr sz="1300">
                <a:solidFill>
                  <a:schemeClr val="bg1"/>
                </a:solidFill>
              </a:defRPr>
            </a:lvl1pPr>
          </a:lstStyle>
          <a:p>
            <a:r>
              <a:rPr lang="en-US" sz="800" dirty="0"/>
              <a:t>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1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C2CE-1B8D-48D8-A692-A6B91580D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0B9EF-3685-49D2-A65A-D608888DB6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0330-8A76-425F-9C1B-8B52A38FE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A11AD-3C70-461B-A958-5C0C307AD4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9C80-12DF-4310-867F-BF8C9FC389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568A-03B1-4CE5-A837-08FCEEF05A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1819-D377-4C99-85AF-686290AEC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FC38-3DD0-47FF-9611-871DB5D627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C33FD-9518-4304-938E-C0124BE64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51" r:id="rId12"/>
    <p:sldLayoutId id="2147483752" r:id="rId13"/>
    <p:sldLayoutId id="214748375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620688"/>
            <a:ext cx="8678198" cy="352839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3399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3600" dirty="0" smtClean="0">
                <a:solidFill>
                  <a:srgbClr val="003399"/>
                </a:solidFill>
                <a:latin typeface="Aharoni" pitchFamily="2" charset="-79"/>
                <a:cs typeface="Aharoni" pitchFamily="2" charset="-79"/>
              </a:rPr>
            </a:br>
            <a:r>
              <a:rPr lang="id-ID" b="1" dirty="0" smtClean="0">
                <a:solidFill>
                  <a:srgbClr val="003399"/>
                </a:solidFill>
                <a:latin typeface="Aharoni" pitchFamily="2" charset="-79"/>
                <a:cs typeface="Aharoni" pitchFamily="2" charset="-79"/>
              </a:rPr>
              <a:t>ASUPAN GIZI SEIMBANG </a:t>
            </a:r>
            <a:br>
              <a:rPr lang="id-ID" b="1" dirty="0" smtClean="0">
                <a:solidFill>
                  <a:srgbClr val="003399"/>
                </a:solidFill>
                <a:latin typeface="Aharoni" pitchFamily="2" charset="-79"/>
                <a:cs typeface="Aharoni" pitchFamily="2" charset="-79"/>
              </a:rPr>
            </a:br>
            <a:r>
              <a:rPr lang="id-ID" b="1" dirty="0" smtClean="0">
                <a:solidFill>
                  <a:srgbClr val="003399"/>
                </a:solidFill>
                <a:latin typeface="Aharoni" pitchFamily="2" charset="-79"/>
                <a:cs typeface="Aharoni" pitchFamily="2" charset="-79"/>
              </a:rPr>
              <a:t>BAGI IBU HAMIL</a:t>
            </a:r>
            <a:r>
              <a:rPr lang="en-US" sz="3200" b="1" dirty="0" smtClean="0">
                <a:solidFill>
                  <a:srgbClr val="003399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3200" b="1" dirty="0" smtClean="0">
                <a:solidFill>
                  <a:srgbClr val="003399"/>
                </a:solidFill>
                <a:latin typeface="Aharoni" pitchFamily="2" charset="-79"/>
                <a:cs typeface="Aharoni" pitchFamily="2" charset="-79"/>
              </a:rPr>
            </a:br>
            <a:endParaRPr lang="en-US" sz="3200" b="1" dirty="0">
              <a:solidFill>
                <a:srgbClr val="003399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282" y="4437112"/>
            <a:ext cx="8678198" cy="216024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Dikutip dari :</a:t>
            </a:r>
          </a:p>
          <a:p>
            <a:pPr marL="457200" indent="-457200" algn="l">
              <a:lnSpc>
                <a:spcPct val="90000"/>
              </a:lnSpc>
              <a:buAutoNum type="arabicPeriod"/>
            </a:pPr>
            <a:r>
              <a:rPr lang="id-ID" sz="1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SEKSI KESGA DAN GIZI</a:t>
            </a:r>
            <a:r>
              <a:rPr lang="en-US" sz="1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d-ID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Dinas Kesehatan Kabupaten Bantul</a:t>
            </a:r>
            <a:r>
              <a:rPr lang="en-US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id-ID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2018</a:t>
            </a:r>
            <a:endParaRPr lang="en-US" sz="16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lnSpc>
                <a:spcPct val="90000"/>
              </a:lnSpc>
              <a:buFont typeface="Arial" pitchFamily="34" charset="0"/>
              <a:buAutoNum type="arabicPeriod"/>
            </a:pPr>
            <a:r>
              <a:rPr lang="id-ID" sz="1600" dirty="0">
                <a:solidFill>
                  <a:schemeClr val="tx1"/>
                </a:solidFill>
              </a:rPr>
              <a:t>Erry yudhya Mulyani, GIZI PADA KEHAMILAN</a:t>
            </a:r>
            <a:endParaRPr lang="id-ID" sz="1600" b="1" i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id-ID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178" y="1357298"/>
            <a:ext cx="5448547" cy="4408364"/>
          </a:xfrm>
        </p:spPr>
        <p:txBody>
          <a:bodyPr vert="horz" lIns="43013" tIns="21507" rIns="43013" bIns="21507" rtlCol="0">
            <a:noAutofit/>
          </a:bodyPr>
          <a:lstStyle/>
          <a:p>
            <a:pPr>
              <a:buBlip>
                <a:blip r:embed="rId2"/>
              </a:buBlip>
            </a:pP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Tingginya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kejadian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anemia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ibu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hamil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dipengaruhi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ibu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sebelum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dia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hamil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id-ID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Blip>
                <a:blip r:embed="rId2"/>
              </a:buBlip>
            </a:pP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Pola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makan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kurang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asupan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pangan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rendah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zat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besi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makanan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sampah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kurang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asupan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protein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terutama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protein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hewani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kurang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asupan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vitamin C</a:t>
            </a:r>
            <a:endParaRPr lang="id-ID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Blip>
                <a:blip r:embed="rId2"/>
              </a:buBlip>
            </a:pP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hygiene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sanitasi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diri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lingkungan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sehingga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kemungkinan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ibu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mengalami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kecacingan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sangat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besar</a:t>
            </a: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d-ID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d-ID" sz="1500" dirty="0"/>
          </a:p>
          <a:p>
            <a:pPr marL="339776" indent="-339776"/>
            <a:endParaRPr lang="id-ID" sz="1500" dirty="0"/>
          </a:p>
          <a:p>
            <a:endParaRPr lang="id-ID" sz="1500" dirty="0"/>
          </a:p>
          <a:p>
            <a:endParaRPr lang="id-ID" sz="1500" dirty="0"/>
          </a:p>
          <a:p>
            <a:endParaRPr lang="id-ID" sz="1500" dirty="0"/>
          </a:p>
        </p:txBody>
      </p:sp>
      <p:sp>
        <p:nvSpPr>
          <p:cNvPr id="9" name="Rectangle 8"/>
          <p:cNvSpPr/>
          <p:nvPr/>
        </p:nvSpPr>
        <p:spPr>
          <a:xfrm>
            <a:off x="1268472" y="385012"/>
            <a:ext cx="162469" cy="4010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013" tIns="21507" rIns="43013" bIns="21507" rtlCol="0" anchor="ctr"/>
          <a:lstStyle/>
          <a:p>
            <a:pPr algn="ctr"/>
            <a:endParaRPr lang="en-US" sz="3000"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8A3A6F65-B2C3-4002-A8DB-C93B3E13ED6E}"/>
              </a:ext>
            </a:extLst>
          </p:cNvPr>
          <p:cNvSpPr/>
          <p:nvPr/>
        </p:nvSpPr>
        <p:spPr>
          <a:xfrm>
            <a:off x="0" y="217715"/>
            <a:ext cx="9144000" cy="787400"/>
          </a:xfrm>
          <a:custGeom>
            <a:avLst/>
            <a:gdLst/>
            <a:ahLst/>
            <a:cxnLst/>
            <a:rect l="l" t="t" r="r" b="b"/>
            <a:pathLst>
              <a:path w="9144000" h="787400">
                <a:moveTo>
                  <a:pt x="0" y="787400"/>
                </a:moveTo>
                <a:lnTo>
                  <a:pt x="9144000" y="787400"/>
                </a:lnTo>
                <a:lnTo>
                  <a:pt x="9144000" y="0"/>
                </a:lnTo>
                <a:lnTo>
                  <a:pt x="0" y="0"/>
                </a:lnTo>
                <a:lnTo>
                  <a:pt x="0" y="787400"/>
                </a:lnTo>
                <a:close/>
              </a:path>
            </a:pathLst>
          </a:custGeom>
          <a:solidFill>
            <a:srgbClr val="21AFB4"/>
          </a:solidFill>
        </p:spPr>
        <p:txBody>
          <a:bodyPr wrap="square" lIns="0" tIns="0" rIns="0" bIns="0" rtlCol="0"/>
          <a:lstStyle/>
          <a:p>
            <a:endParaRPr sz="3000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853315CB-139C-4950-B393-9A47C197515E}"/>
              </a:ext>
            </a:extLst>
          </p:cNvPr>
          <p:cNvSpPr txBox="1">
            <a:spLocks/>
          </p:cNvSpPr>
          <p:nvPr/>
        </p:nvSpPr>
        <p:spPr>
          <a:xfrm>
            <a:off x="1799519" y="269292"/>
            <a:ext cx="5806712" cy="533992"/>
          </a:xfrm>
          <a:prstGeom prst="rect">
            <a:avLst/>
          </a:prstGeom>
        </p:spPr>
        <p:txBody>
          <a:bodyPr vert="horz" wrap="square" lIns="0" tIns="10668" rIns="0" bIns="0" rtlCol="0" anchor="ctr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pPr marL="10668">
              <a:lnSpc>
                <a:spcPct val="100000"/>
              </a:lnSpc>
              <a:spcBef>
                <a:spcPts val="84"/>
              </a:spcBef>
            </a:pPr>
            <a:r>
              <a:rPr sz="3400" dirty="0">
                <a:solidFill>
                  <a:schemeClr val="bg1"/>
                </a:solidFill>
                <a:latin typeface="Cambria" panose="02040503050406030204" pitchFamily="18" charset="0"/>
              </a:rPr>
              <a:t>Analisa</a:t>
            </a:r>
            <a:r>
              <a:rPr lang="id-ID" sz="3400" dirty="0">
                <a:solidFill>
                  <a:schemeClr val="bg1"/>
                </a:solidFill>
                <a:latin typeface="Cambria" panose="02040503050406030204" pitchFamily="18" charset="0"/>
              </a:rPr>
              <a:t> Anemia Ibu Hamil</a:t>
            </a:r>
            <a:endParaRPr sz="3100" dirty="0">
              <a:solidFill>
                <a:schemeClr val="bg1"/>
              </a:solidFill>
              <a:latin typeface="Cambria" panose="02040503050406030204" pitchFamily="18" charset="0"/>
              <a:cs typeface="Cambria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B8A9A003-C726-48D2-ADCC-02F104E603E2}"/>
              </a:ext>
            </a:extLst>
          </p:cNvPr>
          <p:cNvSpPr/>
          <p:nvPr/>
        </p:nvSpPr>
        <p:spPr>
          <a:xfrm>
            <a:off x="192454" y="217715"/>
            <a:ext cx="1438363" cy="818335"/>
          </a:xfrm>
          <a:custGeom>
            <a:avLst/>
            <a:gdLst/>
            <a:ahLst/>
            <a:cxnLst/>
            <a:rect l="l" t="t" r="r" b="b"/>
            <a:pathLst>
              <a:path w="2463800" h="990600">
                <a:moveTo>
                  <a:pt x="2463800" y="0"/>
                </a:moveTo>
                <a:lnTo>
                  <a:pt x="247648" y="0"/>
                </a:lnTo>
                <a:lnTo>
                  <a:pt x="0" y="990600"/>
                </a:lnTo>
                <a:lnTo>
                  <a:pt x="2216151" y="990600"/>
                </a:lnTo>
                <a:lnTo>
                  <a:pt x="2463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000"/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BFA2814C-125C-4D1C-82CF-39CE7E2F6C47}"/>
              </a:ext>
            </a:extLst>
          </p:cNvPr>
          <p:cNvSpPr/>
          <p:nvPr/>
        </p:nvSpPr>
        <p:spPr>
          <a:xfrm>
            <a:off x="7717720" y="355315"/>
            <a:ext cx="1314792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8D8E11-B3E9-4D63-B3F1-79A4EF7FF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585" y="1507958"/>
            <a:ext cx="3194110" cy="42577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000FF2-5AA4-419B-8F1B-9A3523904F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000" b="91000" l="25667" r="8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" y="91177"/>
            <a:ext cx="934995" cy="12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628800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d-ID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Bagian tubuh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dialiri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/memerlukan darah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bertambah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Terjadinya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enambahan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vol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ume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darah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sejak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kehamilan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inggu, antara lain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p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lasma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(30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darah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(18%),  dan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(19%).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Akibatnya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mudah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Anemia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fisiologis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id-ID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(Terutama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pada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rimester 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ke-3)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116632"/>
            <a:ext cx="8784976" cy="850106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d-ID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d-ID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Meningkatnya Kebutuhan Hb</a:t>
            </a:r>
            <a:br>
              <a:rPr lang="id-ID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d-ID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8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934" y="2057973"/>
            <a:ext cx="5263117" cy="650240"/>
          </a:xfrm>
        </p:spPr>
        <p:txBody>
          <a:bodyPr>
            <a:noAutofit/>
          </a:bodyPr>
          <a:lstStyle/>
          <a:p>
            <a:r>
              <a:rPr lang="id-ID" sz="4000" dirty="0" smtClean="0">
                <a:solidFill>
                  <a:schemeClr val="tx1">
                    <a:lumMod val="75000"/>
                  </a:schemeClr>
                </a:solidFill>
              </a:rPr>
              <a:t>IBU HAMIL KEK </a:t>
            </a:r>
            <a:br>
              <a:rPr lang="id-ID" sz="40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id-ID" sz="2300" dirty="0" smtClean="0">
                <a:solidFill>
                  <a:schemeClr val="tx1">
                    <a:lumMod val="75000"/>
                  </a:schemeClr>
                </a:solidFill>
              </a:rPr>
              <a:t>(kurang energi kronis)</a:t>
            </a:r>
            <a:endParaRPr lang="en-US" sz="23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67904"/>
            <a:fld id="{FE03F7D3-FC26-F34F-A283-26054D16DE6C}" type="slidenum">
              <a:rPr lang="en-US">
                <a:solidFill>
                  <a:srgbClr val="FFFFFF"/>
                </a:solidFill>
              </a:rPr>
              <a:pPr defTabSz="767904"/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D6D24410-38C4-4DA0-A6BC-D20DE7CC4AC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" b="821"/>
          <a:stretch>
            <a:fillRect/>
          </a:stretch>
        </p:blipFill>
        <p:spPr>
          <a:xfrm>
            <a:off x="1862237" y="2056130"/>
            <a:ext cx="1123950" cy="1473200"/>
          </a:xfrm>
        </p:spPr>
      </p:pic>
      <p:sp>
        <p:nvSpPr>
          <p:cNvPr id="13" name="object 5">
            <a:extLst>
              <a:ext uri="{FF2B5EF4-FFF2-40B4-BE49-F238E27FC236}">
                <a16:creationId xmlns:a16="http://schemas.microsoft.com/office/drawing/2014/main" id="{9AEDE05B-E090-4B31-8173-E058CB0A689A}"/>
              </a:ext>
            </a:extLst>
          </p:cNvPr>
          <p:cNvSpPr/>
          <p:nvPr/>
        </p:nvSpPr>
        <p:spPr>
          <a:xfrm>
            <a:off x="7147379" y="5939789"/>
            <a:ext cx="1739446" cy="6500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0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2FD7B54-6C0C-4442-B25B-A2C6B498277D}"/>
              </a:ext>
            </a:extLst>
          </p:cNvPr>
          <p:cNvCxnSpPr/>
          <p:nvPr/>
        </p:nvCxnSpPr>
        <p:spPr>
          <a:xfrm>
            <a:off x="2986187" y="2954143"/>
            <a:ext cx="36855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44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:\LUDHIA\DINKES\2018\HEALTH MAPER\PETA gizi 2017\15. BUMIL KEK 2017.jpg"/>
          <p:cNvPicPr>
            <a:picLocks noGrp="1"/>
          </p:cNvPicPr>
          <p:nvPr>
            <p:ph sz="quarter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t="9981" r="4705" b="1772"/>
          <a:stretch/>
        </p:blipFill>
        <p:spPr bwMode="auto">
          <a:xfrm>
            <a:off x="182569" y="1172412"/>
            <a:ext cx="4766277" cy="53005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070997" y="3518879"/>
            <a:ext cx="4305401" cy="3998541"/>
          </a:xfrm>
        </p:spPr>
        <p:txBody>
          <a:bodyPr>
            <a:normAutofit/>
          </a:bodyPr>
          <a:lstStyle/>
          <a:p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4B9F87-8FA9-46AA-B7F6-51D1308DAC6A}"/>
              </a:ext>
            </a:extLst>
          </p:cNvPr>
          <p:cNvSpPr/>
          <p:nvPr/>
        </p:nvSpPr>
        <p:spPr>
          <a:xfrm>
            <a:off x="1268472" y="385012"/>
            <a:ext cx="162469" cy="4010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013" tIns="21507" rIns="43013" bIns="21507" rtlCol="0" anchor="ctr"/>
          <a:lstStyle/>
          <a:p>
            <a:pPr algn="ctr"/>
            <a:endParaRPr lang="en-US" sz="300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AFC2AA01-6786-477D-8257-A4D49E5DDCBA}"/>
              </a:ext>
            </a:extLst>
          </p:cNvPr>
          <p:cNvSpPr/>
          <p:nvPr/>
        </p:nvSpPr>
        <p:spPr>
          <a:xfrm>
            <a:off x="0" y="217715"/>
            <a:ext cx="9144000" cy="787400"/>
          </a:xfrm>
          <a:custGeom>
            <a:avLst/>
            <a:gdLst/>
            <a:ahLst/>
            <a:cxnLst/>
            <a:rect l="l" t="t" r="r" b="b"/>
            <a:pathLst>
              <a:path w="9144000" h="787400">
                <a:moveTo>
                  <a:pt x="0" y="787400"/>
                </a:moveTo>
                <a:lnTo>
                  <a:pt x="9144000" y="787400"/>
                </a:lnTo>
                <a:lnTo>
                  <a:pt x="9144000" y="0"/>
                </a:lnTo>
                <a:lnTo>
                  <a:pt x="0" y="0"/>
                </a:lnTo>
                <a:lnTo>
                  <a:pt x="0" y="787400"/>
                </a:lnTo>
                <a:close/>
              </a:path>
            </a:pathLst>
          </a:custGeom>
          <a:solidFill>
            <a:srgbClr val="21AFB4"/>
          </a:solidFill>
        </p:spPr>
        <p:txBody>
          <a:bodyPr wrap="square" lIns="0" tIns="0" rIns="0" bIns="0" rtlCol="0"/>
          <a:lstStyle/>
          <a:p>
            <a:endParaRPr sz="300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2992BA12-A2E7-4192-A117-1E64A9A30878}"/>
              </a:ext>
            </a:extLst>
          </p:cNvPr>
          <p:cNvSpPr txBox="1">
            <a:spLocks/>
          </p:cNvSpPr>
          <p:nvPr/>
        </p:nvSpPr>
        <p:spPr>
          <a:xfrm>
            <a:off x="1799519" y="269292"/>
            <a:ext cx="5806712" cy="533992"/>
          </a:xfrm>
          <a:prstGeom prst="rect">
            <a:avLst/>
          </a:prstGeom>
        </p:spPr>
        <p:txBody>
          <a:bodyPr vert="horz" wrap="square" lIns="0" tIns="10668" rIns="0" bIns="0" rtlCol="0" anchor="ctr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pPr marL="10668">
              <a:lnSpc>
                <a:spcPct val="100000"/>
              </a:lnSpc>
              <a:spcBef>
                <a:spcPts val="84"/>
              </a:spcBef>
            </a:pPr>
            <a:r>
              <a:rPr lang="id-ID" sz="3400" dirty="0">
                <a:solidFill>
                  <a:schemeClr val="bg1"/>
                </a:solidFill>
                <a:latin typeface="Cambria" panose="02040503050406030204" pitchFamily="18" charset="0"/>
              </a:rPr>
              <a:t>Prevalensi Bumil KEK</a:t>
            </a:r>
            <a:endParaRPr sz="3100" dirty="0">
              <a:solidFill>
                <a:schemeClr val="bg1"/>
              </a:solidFill>
              <a:latin typeface="Cambria" panose="02040503050406030204" pitchFamily="18" charset="0"/>
              <a:cs typeface="Cambria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54798B9C-1083-4F9C-8427-CA5726260477}"/>
              </a:ext>
            </a:extLst>
          </p:cNvPr>
          <p:cNvSpPr/>
          <p:nvPr/>
        </p:nvSpPr>
        <p:spPr>
          <a:xfrm>
            <a:off x="192454" y="217715"/>
            <a:ext cx="1438363" cy="818335"/>
          </a:xfrm>
          <a:custGeom>
            <a:avLst/>
            <a:gdLst/>
            <a:ahLst/>
            <a:cxnLst/>
            <a:rect l="l" t="t" r="r" b="b"/>
            <a:pathLst>
              <a:path w="2463800" h="990600">
                <a:moveTo>
                  <a:pt x="2463800" y="0"/>
                </a:moveTo>
                <a:lnTo>
                  <a:pt x="247648" y="0"/>
                </a:lnTo>
                <a:lnTo>
                  <a:pt x="0" y="990600"/>
                </a:lnTo>
                <a:lnTo>
                  <a:pt x="2216151" y="990600"/>
                </a:lnTo>
                <a:lnTo>
                  <a:pt x="2463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000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5978EB81-02A1-4D6D-AB76-036F01CFDDD3}"/>
              </a:ext>
            </a:extLst>
          </p:cNvPr>
          <p:cNvSpPr/>
          <p:nvPr/>
        </p:nvSpPr>
        <p:spPr>
          <a:xfrm>
            <a:off x="7717720" y="355315"/>
            <a:ext cx="1314792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0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A8DDB8-1A42-4AEA-9440-0A4095CDF3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000" b="91000" l="25667" r="8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" y="91177"/>
            <a:ext cx="934995" cy="12463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665DA7-1D36-4536-A2F6-F832F78563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003" y="3846643"/>
            <a:ext cx="2057085" cy="2742066"/>
          </a:xfrm>
          <a:prstGeom prst="rect">
            <a:avLst/>
          </a:prstGeom>
        </p:spPr>
      </p:pic>
      <p:sp>
        <p:nvSpPr>
          <p:cNvPr id="17" name="Shape 153">
            <a:extLst>
              <a:ext uri="{FF2B5EF4-FFF2-40B4-BE49-F238E27FC236}">
                <a16:creationId xmlns:a16="http://schemas.microsoft.com/office/drawing/2014/main" id="{232E1348-4C66-4F91-8210-A186EE324568}"/>
              </a:ext>
            </a:extLst>
          </p:cNvPr>
          <p:cNvSpPr/>
          <p:nvPr/>
        </p:nvSpPr>
        <p:spPr>
          <a:xfrm>
            <a:off x="4572000" y="1327637"/>
            <a:ext cx="4460512" cy="1110435"/>
          </a:xfrm>
          <a:prstGeom prst="wedgeRoundRectCallout">
            <a:avLst>
              <a:gd name="adj1" fmla="val -11049"/>
              <a:gd name="adj2" fmla="val 12466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38399" tIns="19194" rIns="38399" bIns="19194" anchor="ctr" anchorCtr="0">
            <a:noAutofit/>
          </a:bodyPr>
          <a:lstStyle/>
          <a:p>
            <a:r>
              <a:rPr lang="en-AU" sz="2300" dirty="0" err="1">
                <a:solidFill>
                  <a:srgbClr val="192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Prevalensi</a:t>
            </a:r>
            <a:r>
              <a:rPr lang="en-AU" sz="2300" dirty="0">
                <a:solidFill>
                  <a:srgbClr val="192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300" dirty="0" err="1">
                <a:solidFill>
                  <a:srgbClr val="192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ibu</a:t>
            </a:r>
            <a:r>
              <a:rPr lang="en-AU" sz="2300" dirty="0">
                <a:solidFill>
                  <a:srgbClr val="192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300" dirty="0" err="1">
                <a:solidFill>
                  <a:srgbClr val="192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hamil</a:t>
            </a:r>
            <a:r>
              <a:rPr lang="en-AU" sz="2300" dirty="0">
                <a:solidFill>
                  <a:srgbClr val="192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KEK di </a:t>
            </a:r>
            <a:r>
              <a:rPr lang="en-AU" sz="2300" dirty="0" err="1">
                <a:solidFill>
                  <a:srgbClr val="192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Kabupaten</a:t>
            </a:r>
            <a:r>
              <a:rPr lang="en-AU" sz="2300" dirty="0">
                <a:solidFill>
                  <a:srgbClr val="192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Bantul </a:t>
            </a:r>
            <a:r>
              <a:rPr lang="en-AU" sz="2300" dirty="0" err="1">
                <a:solidFill>
                  <a:srgbClr val="192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AU" sz="2300" dirty="0">
                <a:solidFill>
                  <a:srgbClr val="192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2017 </a:t>
            </a:r>
            <a:r>
              <a:rPr lang="en-AU" sz="2300" dirty="0" err="1">
                <a:solidFill>
                  <a:srgbClr val="192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sebesar</a:t>
            </a:r>
            <a:r>
              <a:rPr lang="en-AU" sz="2300" dirty="0">
                <a:solidFill>
                  <a:srgbClr val="1923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9,96%,</a:t>
            </a:r>
            <a:endParaRPr lang="id-ID" sz="2300" dirty="0">
              <a:solidFill>
                <a:srgbClr val="19232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hape 154">
            <a:extLst>
              <a:ext uri="{FF2B5EF4-FFF2-40B4-BE49-F238E27FC236}">
                <a16:creationId xmlns:a16="http://schemas.microsoft.com/office/drawing/2014/main" id="{18D4582C-136E-44D5-9955-524158D63F39}"/>
              </a:ext>
            </a:extLst>
          </p:cNvPr>
          <p:cNvSpPr/>
          <p:nvPr/>
        </p:nvSpPr>
        <p:spPr>
          <a:xfrm>
            <a:off x="6788061" y="2628808"/>
            <a:ext cx="2244451" cy="1110435"/>
          </a:xfrm>
          <a:prstGeom prst="wedgeRoundRectCallout">
            <a:avLst>
              <a:gd name="adj1" fmla="val -47087"/>
              <a:gd name="adj2" fmla="val 80830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txBody>
          <a:bodyPr lIns="38399" tIns="19194" rIns="38399" bIns="19194" anchor="ctr" anchorCtr="0">
            <a:noAutofit/>
          </a:bodyPr>
          <a:lstStyle/>
          <a:p>
            <a:r>
              <a:rPr lang="en-AU" sz="1700" dirty="0" err="1">
                <a:solidFill>
                  <a:srgbClr val="19232E"/>
                </a:solidFill>
              </a:rPr>
              <a:t>mengalami</a:t>
            </a:r>
            <a:r>
              <a:rPr lang="en-AU" sz="1700" dirty="0">
                <a:solidFill>
                  <a:srgbClr val="19232E"/>
                </a:solidFill>
              </a:rPr>
              <a:t> </a:t>
            </a:r>
            <a:r>
              <a:rPr lang="en-AU" sz="1700" dirty="0" err="1">
                <a:solidFill>
                  <a:srgbClr val="19232E"/>
                </a:solidFill>
              </a:rPr>
              <a:t>peningkatan</a:t>
            </a:r>
            <a:r>
              <a:rPr lang="en-AU" sz="1700" dirty="0">
                <a:solidFill>
                  <a:srgbClr val="19232E"/>
                </a:solidFill>
              </a:rPr>
              <a:t> </a:t>
            </a:r>
            <a:r>
              <a:rPr lang="en-AU" sz="1700" dirty="0" err="1">
                <a:solidFill>
                  <a:srgbClr val="19232E"/>
                </a:solidFill>
              </a:rPr>
              <a:t>dibanding</a:t>
            </a:r>
            <a:r>
              <a:rPr lang="en-AU" sz="1700" dirty="0">
                <a:solidFill>
                  <a:srgbClr val="19232E"/>
                </a:solidFill>
              </a:rPr>
              <a:t> </a:t>
            </a:r>
            <a:r>
              <a:rPr lang="en-AU" sz="1700" dirty="0" err="1">
                <a:solidFill>
                  <a:srgbClr val="19232E"/>
                </a:solidFill>
              </a:rPr>
              <a:t>Tahun</a:t>
            </a:r>
            <a:r>
              <a:rPr lang="en-AU" sz="1700" dirty="0">
                <a:solidFill>
                  <a:srgbClr val="19232E"/>
                </a:solidFill>
              </a:rPr>
              <a:t> 2016 </a:t>
            </a:r>
            <a:r>
              <a:rPr lang="en-AU" sz="1700" dirty="0" err="1">
                <a:solidFill>
                  <a:srgbClr val="19232E"/>
                </a:solidFill>
              </a:rPr>
              <a:t>yaitu</a:t>
            </a:r>
            <a:r>
              <a:rPr lang="en-AU" sz="1700" dirty="0">
                <a:solidFill>
                  <a:srgbClr val="19232E"/>
                </a:solidFill>
              </a:rPr>
              <a:t> </a:t>
            </a:r>
            <a:r>
              <a:rPr lang="en-AU" sz="1700" dirty="0" err="1">
                <a:solidFill>
                  <a:srgbClr val="19232E"/>
                </a:solidFill>
              </a:rPr>
              <a:t>sebesar</a:t>
            </a:r>
            <a:r>
              <a:rPr lang="en-AU" sz="1700" dirty="0">
                <a:solidFill>
                  <a:srgbClr val="19232E"/>
                </a:solidFill>
              </a:rPr>
              <a:t> 9,92%. </a:t>
            </a:r>
            <a:endParaRPr lang="id-ID" sz="1700" dirty="0">
              <a:solidFill>
                <a:srgbClr val="1923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00806"/>
            <a:ext cx="8784976" cy="108012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Dampak Akibat Gangguan Gizi </a:t>
            </a:r>
            <a:b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Pada Masa Kehamilan</a:t>
            </a:r>
            <a:endParaRPr 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412776"/>
            <a:ext cx="8208912" cy="52428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6016" y="4149080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..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45018" cy="792088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id-ID" sz="3200" b="1" dirty="0" smtClean="0"/>
              <a:t>Pertambahan Berat Badan Yang Normal</a:t>
            </a:r>
            <a:endParaRPr lang="id-ID" sz="3200" b="1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3499493" y="1772816"/>
            <a:ext cx="5425037" cy="2980928"/>
          </a:xfrm>
        </p:spPr>
        <p:txBody>
          <a:bodyPr>
            <a:noAutofit/>
          </a:bodyPr>
          <a:lstStyle/>
          <a:p>
            <a:pPr eaLnBrk="1" hangingPunct="1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Laju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pertambahan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berat badan:</a:t>
            </a:r>
          </a:p>
          <a:p>
            <a:pPr marL="0" indent="0" eaLnBrk="1" hangingPunct="1">
              <a:buNone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   T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rimester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sebaiknya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1–2 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id-I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(350–400 g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ram per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inggu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eaLnBrk="1" hangingPunct="1">
              <a:buNone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 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Trimester II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sekitar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0,34 – 0,50 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per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minggu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ertambahan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selama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hamil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sebesar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10–12,3 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</a:p>
          <a:p>
            <a:pPr eaLnBrk="1" hangingPunct="1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3168352" cy="28803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623731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Sumber: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American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College of Obstetrics and </a:t>
            </a: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Gynaecology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26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2632473"/>
            <a:ext cx="7772400" cy="2568178"/>
          </a:xfrm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4" name="Horizontal Scroll 3"/>
          <p:cNvSpPr/>
          <p:nvPr/>
        </p:nvSpPr>
        <p:spPr>
          <a:xfrm>
            <a:off x="2543176" y="1207294"/>
            <a:ext cx="4127897" cy="195619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700" dirty="0"/>
              <a:t>Berat Badan Kehamilan</a:t>
            </a:r>
          </a:p>
        </p:txBody>
      </p:sp>
      <p:sp>
        <p:nvSpPr>
          <p:cNvPr id="5" name="Down Arrow 4"/>
          <p:cNvSpPr/>
          <p:nvPr/>
        </p:nvSpPr>
        <p:spPr>
          <a:xfrm rot="2087006">
            <a:off x="2674144" y="2795587"/>
            <a:ext cx="1021556" cy="853679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6" name="Rounded Rectangle 5"/>
          <p:cNvSpPr/>
          <p:nvPr/>
        </p:nvSpPr>
        <p:spPr>
          <a:xfrm>
            <a:off x="284560" y="3687366"/>
            <a:ext cx="2843213" cy="2007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</a:rPr>
              <a:t>Berat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</a:rPr>
              <a:t>badan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</a:rPr>
              <a:t>sebelum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</a:rPr>
              <a:t>dan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</a:rPr>
              <a:t>selama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</a:rPr>
              <a:t>kehamilan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</a:rPr>
              <a:t>mempengaruhi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</a:rPr>
              <a:t>pertumbuhan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</a:rPr>
              <a:t>janin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</a:rPr>
              <a:t>dan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</a:rPr>
              <a:t>kesehatan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</a:rPr>
              <a:t>ibu</a:t>
            </a:r>
            <a:endParaRPr lang="en-US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388644" y="2902744"/>
            <a:ext cx="998935" cy="934641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0" name="Round Single Corner Rectangle 9"/>
          <p:cNvSpPr/>
          <p:nvPr/>
        </p:nvSpPr>
        <p:spPr>
          <a:xfrm>
            <a:off x="3395662" y="3892154"/>
            <a:ext cx="2843213" cy="208359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</a:rPr>
              <a:t>BB ibu yang rendah sebelum hamil 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 risiko melahirkan bayi berat badan lahir rendah ( BBLR adalah &lt; 2500 g), kematian wanita hamil  (IMT &lt; 19,8) </a:t>
            </a: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yang tinggi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, kelahiran prematur dan kematian bayi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11" name="Down Arrow 10"/>
          <p:cNvSpPr/>
          <p:nvPr/>
        </p:nvSpPr>
        <p:spPr>
          <a:xfrm rot="18540584">
            <a:off x="6374606" y="2668191"/>
            <a:ext cx="904875" cy="6858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2" name="Round Single Corner Rectangle 11"/>
          <p:cNvSpPr/>
          <p:nvPr/>
        </p:nvSpPr>
        <p:spPr>
          <a:xfrm>
            <a:off x="6326982" y="3400426"/>
            <a:ext cx="2893219" cy="2288381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Anjuran kenaikan BB selama kehamilan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Wanita kurus (IMT &lt; 19,8)  adalah 12,5 – 18 kg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Wanita BB normal (IMT  19,8 - 26) adalah 11,5 – 16 kg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Wanita kegemukan (IMT 26 - 29) adalah 7 - 11,5 kg </a:t>
            </a:r>
            <a:endParaRPr lang="en-US" b="1" dirty="0">
              <a:solidFill>
                <a:schemeClr val="tx1"/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Wanita 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obese (IMT &gt; 29) adalah  7 kg</a:t>
            </a:r>
          </a:p>
        </p:txBody>
      </p:sp>
    </p:spTree>
    <p:extLst>
      <p:ext uri="{BB962C8B-B14F-4D97-AF65-F5344CB8AC3E}">
        <p14:creationId xmlns:p14="http://schemas.microsoft.com/office/powerpoint/2010/main" val="59975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245394" y="857250"/>
            <a:ext cx="7503070" cy="4801314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ahoma" panose="020B0604030504040204" pitchFamily="34" charset="0"/>
              </a:rPr>
              <a:t>PERTAMBAHAN BERAT BADAN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ahoma" panose="020B0604030504040204" pitchFamily="34" charset="0"/>
              </a:rPr>
              <a:t>Sebagian hasil proses fisiologi pertumbuhan janin dan ibu, </a:t>
            </a:r>
            <a:r>
              <a:rPr lang="en-US" altLang="en-US" sz="1800" b="1" dirty="0" smtClean="0">
                <a:solidFill>
                  <a:srgbClr val="0000CC"/>
                </a:solidFill>
                <a:latin typeface="Tahoma" panose="020B0604030504040204" pitchFamily="34" charset="0"/>
              </a:rPr>
              <a:t> berat </a:t>
            </a:r>
            <a:r>
              <a:rPr lang="en-US" altLang="en-US" sz="1800" b="1" dirty="0">
                <a:solidFill>
                  <a:srgbClr val="0000CC"/>
                </a:solidFill>
                <a:latin typeface="Tahoma" panose="020B0604030504040204" pitchFamily="34" charset="0"/>
              </a:rPr>
              <a:t>badan ibu bertambah </a:t>
            </a:r>
            <a:r>
              <a:rPr lang="en-US" altLang="en-US" sz="1800" b="1" dirty="0">
                <a:solidFill>
                  <a:srgbClr val="0000CC"/>
                </a:solidFill>
                <a:latin typeface="Tempus Sans ITC" panose="04020404030D07020202" pitchFamily="82" charset="0"/>
              </a:rPr>
              <a:t>±</a:t>
            </a:r>
            <a:r>
              <a:rPr lang="en-US" altLang="en-US" sz="1800" b="1" dirty="0">
                <a:solidFill>
                  <a:srgbClr val="0000CC"/>
                </a:solidFill>
                <a:latin typeface="Tahoma" panose="020B0604030504040204" pitchFamily="34" charset="0"/>
              </a:rPr>
              <a:t> 11 – 13 kg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ahoma" panose="020B0604030504040204" pitchFamily="34" charset="0"/>
              </a:rPr>
              <a:t>Komponen pertambahan berat badan pada kehamilan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ahoma" panose="020B0604030504040204" pitchFamily="34" charset="0"/>
              </a:rPr>
              <a:t>                                                berat (kg)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◊ Plasenta                                 0,7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◊ Cairan ketuban                       0,9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◊ Janin                                     3,3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◊ Rahim                                    0,9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◊ Lemak                                   4,0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◊ Cairan ekstra sel                     1,2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◊ Darah                                    1,2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◊ Jaringan payudara                  0,4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1" dirty="0">
              <a:solidFill>
                <a:srgbClr val="0000C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Pertambahan BB (kg) tiap triwulan berbeda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Triwulan      1             0,7 – 1,4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Triwulan   2&amp;3            4,5 – 4,8</a:t>
            </a:r>
          </a:p>
        </p:txBody>
      </p:sp>
    </p:spTree>
    <p:extLst>
      <p:ext uri="{BB962C8B-B14F-4D97-AF65-F5344CB8AC3E}">
        <p14:creationId xmlns:p14="http://schemas.microsoft.com/office/powerpoint/2010/main" val="341729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id-ID" dirty="0"/>
              <a:t>Masalah </a:t>
            </a:r>
            <a:r>
              <a:rPr lang="en-US" dirty="0" smtClean="0"/>
              <a:t>lain terkait </a:t>
            </a:r>
            <a:r>
              <a:rPr lang="id-ID" dirty="0" smtClean="0"/>
              <a:t>Gizi </a:t>
            </a:r>
            <a:r>
              <a:rPr lang="id-ID" dirty="0"/>
              <a:t>Pada BUMIL</a:t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1844824"/>
            <a:ext cx="7772400" cy="3355827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2100" dirty="0" smtClean="0">
                <a:latin typeface="Maiandra GD" panose="020E0502030308020204" pitchFamily="34" charset="0"/>
                <a:sym typeface="Symbol" panose="05050102010706020507" pitchFamily="18" charset="2"/>
              </a:rPr>
              <a:t>Ibu </a:t>
            </a:r>
            <a:r>
              <a:rPr lang="en-US" sz="2100" smtClean="0">
                <a:latin typeface="Maiandra GD" panose="020E0502030308020204" pitchFamily="34" charset="0"/>
                <a:sym typeface="Symbol" panose="05050102010706020507" pitchFamily="18" charset="2"/>
              </a:rPr>
              <a:t>hamil mengalami gangguan </a:t>
            </a:r>
            <a:r>
              <a:rPr lang="en-US" sz="2100" dirty="0">
                <a:latin typeface="Maiandra GD" panose="020E0502030308020204" pitchFamily="34" charset="0"/>
                <a:sym typeface="Symbol" panose="05050102010706020507" pitchFamily="18" charset="2"/>
              </a:rPr>
              <a:t>akibat kurang </a:t>
            </a:r>
            <a:r>
              <a:rPr lang="en-US" sz="2100" dirty="0" err="1" smtClean="0">
                <a:latin typeface="Maiandra GD" panose="020E0502030308020204" pitchFamily="34" charset="0"/>
                <a:sym typeface="Symbol" panose="05050102010706020507" pitchFamily="18" charset="2"/>
              </a:rPr>
              <a:t>Iodium</a:t>
            </a:r>
            <a:r>
              <a:rPr lang="en-US" sz="2100" dirty="0" smtClean="0">
                <a:latin typeface="Maiandra GD" panose="020E0502030308020204" pitchFamily="34" charset="0"/>
                <a:sym typeface="Symbol" panose="05050102010706020507" pitchFamily="18" charset="2"/>
              </a:rPr>
              <a:t> (GAKI), </a:t>
            </a:r>
            <a:r>
              <a:rPr lang="en-US" sz="2100" dirty="0">
                <a:latin typeface="Maiandra GD" panose="020E0502030308020204" pitchFamily="34" charset="0"/>
                <a:sym typeface="Symbol" panose="05050102010706020507" pitchFamily="18" charset="2"/>
              </a:rPr>
              <a:t>di daerah endemik hampir 16% </a:t>
            </a:r>
            <a:r>
              <a:rPr lang="en-US" sz="2100" dirty="0" smtClean="0">
                <a:latin typeface="Maiandra GD" panose="020E0502030308020204" pitchFamily="34" charset="0"/>
                <a:sym typeface="Symbol" panose="05050102010706020507" pitchFamily="18" charset="2"/>
              </a:rPr>
              <a:t>, </a:t>
            </a:r>
            <a:r>
              <a:rPr lang="en-US" sz="2100" dirty="0">
                <a:latin typeface="Maiandra GD" panose="020E0502030308020204" pitchFamily="34" charset="0"/>
                <a:sym typeface="Symbol" panose="05050102010706020507" pitchFamily="18" charset="2"/>
              </a:rPr>
              <a:t>berisiko menurunkan </a:t>
            </a:r>
            <a:r>
              <a:rPr lang="en-US" sz="2100" dirty="0" smtClean="0">
                <a:latin typeface="Maiandra GD" panose="020E0502030308020204" pitchFamily="34" charset="0"/>
                <a:sym typeface="Symbol" panose="05050102010706020507" pitchFamily="18" charset="2"/>
              </a:rPr>
              <a:t>kecerdasan</a:t>
            </a:r>
          </a:p>
          <a:p>
            <a:pPr>
              <a:spcBef>
                <a:spcPct val="50000"/>
              </a:spcBef>
              <a:defRPr/>
            </a:pPr>
            <a:r>
              <a:rPr lang="en-US" sz="2100" dirty="0" err="1" smtClean="0">
                <a:latin typeface="Maiandra GD" panose="020E0502030308020204" pitchFamily="34" charset="0"/>
                <a:sym typeface="Symbol" panose="05050102010706020507" pitchFamily="18" charset="2"/>
              </a:rPr>
              <a:t>Bumil</a:t>
            </a:r>
            <a:r>
              <a:rPr lang="en-US" sz="2100" dirty="0" smtClean="0">
                <a:latin typeface="Maiandra GD" panose="020E0502030308020204" pitchFamily="34" charset="0"/>
                <a:sym typeface="Symbol" panose="05050102010706020507" pitchFamily="18" charset="2"/>
              </a:rPr>
              <a:t> </a:t>
            </a:r>
            <a:r>
              <a:rPr lang="en-US" sz="2100" dirty="0">
                <a:latin typeface="Maiandra GD" panose="020E0502030308020204" pitchFamily="34" charset="0"/>
                <a:sym typeface="Symbol" panose="05050102010706020507" pitchFamily="18" charset="2"/>
              </a:rPr>
              <a:t>kurang menyadari bahwa kebutuhan </a:t>
            </a:r>
            <a:r>
              <a:rPr lang="en-US" sz="2100" dirty="0" err="1">
                <a:latin typeface="Maiandra GD" panose="020E0502030308020204" pitchFamily="34" charset="0"/>
                <a:sym typeface="Symbol" panose="05050102010706020507" pitchFamily="18" charset="2"/>
              </a:rPr>
              <a:t>gizinya</a:t>
            </a:r>
            <a:r>
              <a:rPr lang="en-US" sz="2100" dirty="0">
                <a:latin typeface="Maiandra GD" panose="020E0502030308020204" pitchFamily="34" charset="0"/>
                <a:sym typeface="Symbol" panose="05050102010706020507" pitchFamily="18" charset="2"/>
              </a:rPr>
              <a:t> meningkat</a:t>
            </a:r>
            <a:endParaRPr lang="id-ID" sz="2100" dirty="0">
              <a:latin typeface="Maiandra GD" panose="020E0502030308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100" dirty="0" smtClean="0">
                <a:latin typeface="Maiandra GD" panose="020E0502030308020204" pitchFamily="34" charset="0"/>
                <a:sym typeface="Symbol" panose="05050102010706020507" pitchFamily="18" charset="2"/>
              </a:rPr>
              <a:t>Cenderung </a:t>
            </a:r>
            <a:r>
              <a:rPr lang="en-US" sz="2100" dirty="0">
                <a:latin typeface="Maiandra GD" panose="020E0502030308020204" pitchFamily="34" charset="0"/>
                <a:sym typeface="Symbol" panose="05050102010706020507" pitchFamily="18" charset="2"/>
              </a:rPr>
              <a:t>mengurang konsumsi makan  takut sulit melahirkan karena bayi besar</a:t>
            </a:r>
          </a:p>
          <a:p>
            <a:pPr>
              <a:spcBef>
                <a:spcPct val="50000"/>
              </a:spcBef>
              <a:defRPr/>
            </a:pPr>
            <a:r>
              <a:rPr lang="id-ID" sz="2100" dirty="0" smtClean="0">
                <a:latin typeface="Maiandra GD" panose="020E0502030308020204" pitchFamily="34" charset="0"/>
                <a:sym typeface="Symbol" panose="05050102010706020507" pitchFamily="18" charset="2"/>
              </a:rPr>
              <a:t>T</a:t>
            </a:r>
            <a:r>
              <a:rPr lang="en-US" sz="2100" dirty="0">
                <a:latin typeface="Maiandra GD" panose="020E0502030308020204" pitchFamily="34" charset="0"/>
                <a:sym typeface="Symbol" panose="05050102010706020507" pitchFamily="18" charset="2"/>
              </a:rPr>
              <a:t>abu makanan tertentu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endParaRPr lang="en-US" sz="2100" dirty="0">
              <a:latin typeface="Maiandra GD" panose="020E0502030308020204" pitchFamily="34" charset="0"/>
              <a:sym typeface="Symbol" panose="05050102010706020507" pitchFamily="18" charset="2"/>
            </a:endParaRPr>
          </a:p>
          <a:p>
            <a:pPr>
              <a:defRPr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6386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Maiandra GD" panose="020E0502030308020204" pitchFamily="34" charset="0"/>
              </a:rPr>
              <a:t>PENCEGAHAN</a:t>
            </a:r>
            <a:br>
              <a:rPr lang="en-US" altLang="en-US" dirty="0">
                <a:latin typeface="Maiandra GD" panose="020E0502030308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en-US" dirty="0">
                <a:latin typeface="Maiandra GD" panose="020E0502030308020204" pitchFamily="34" charset="0"/>
              </a:rPr>
              <a:t>1.Pengukuran lingkar lengan atas (LILA) bagi WUS, termasuk </a:t>
            </a:r>
            <a:r>
              <a:rPr lang="en-US" altLang="en-US" dirty="0" err="1">
                <a:latin typeface="Maiandra GD" panose="020E0502030308020204" pitchFamily="34" charset="0"/>
              </a:rPr>
              <a:t>bumil</a:t>
            </a:r>
            <a:r>
              <a:rPr lang="en-US" altLang="en-US" dirty="0">
                <a:latin typeface="Maiandra GD" panose="020E0502030308020204" pitchFamily="34" charset="0"/>
              </a:rPr>
              <a:t> KEK bila LILA &lt;23,5 cm (perlu tambahan energi dan protein)</a:t>
            </a:r>
          </a:p>
          <a:p>
            <a:pPr>
              <a:spcBef>
                <a:spcPct val="0"/>
              </a:spcBef>
              <a:buNone/>
            </a:pPr>
            <a:endParaRPr lang="en-US" altLang="en-US" dirty="0">
              <a:latin typeface="Maiandra GD" panose="020E0502030308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latin typeface="Maiandra GD" panose="020E0502030308020204" pitchFamily="34" charset="0"/>
              </a:rPr>
              <a:t>2.Pemeriksaan kehamilan  (ANC) &gt; 4 x</a:t>
            </a:r>
          </a:p>
          <a:p>
            <a:pPr>
              <a:spcBef>
                <a:spcPct val="0"/>
              </a:spcBef>
              <a:buNone/>
            </a:pPr>
            <a:endParaRPr lang="en-US" altLang="en-US" dirty="0">
              <a:latin typeface="Maiandra GD" panose="020E0502030308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latin typeface="Maiandra GD" panose="020E0502030308020204" pitchFamily="34" charset="0"/>
              </a:rPr>
              <a:t>3.Minum </a:t>
            </a:r>
            <a:r>
              <a:rPr lang="en-US" altLang="en-US" dirty="0" err="1">
                <a:latin typeface="Maiandra GD" panose="020E0502030308020204" pitchFamily="34" charset="0"/>
              </a:rPr>
              <a:t>pil</a:t>
            </a:r>
            <a:r>
              <a:rPr lang="en-US" altLang="en-US" dirty="0">
                <a:latin typeface="Maiandra GD" panose="020E0502030308020204" pitchFamily="34" charset="0"/>
              </a:rPr>
              <a:t> tambah darah 3 x 30  tablet</a:t>
            </a:r>
          </a:p>
          <a:p>
            <a:pPr>
              <a:spcBef>
                <a:spcPct val="0"/>
              </a:spcBef>
              <a:buNone/>
            </a:pPr>
            <a:endParaRPr lang="en-US" altLang="en-US" dirty="0">
              <a:latin typeface="Maiandra GD" panose="020E0502030308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latin typeface="Maiandra GD" panose="020E0502030308020204" pitchFamily="34" charset="0"/>
              </a:rPr>
              <a:t>4.Pemantauan kehamilan dengan KMS Ibu Hamil</a:t>
            </a:r>
          </a:p>
          <a:p>
            <a:pPr>
              <a:spcBef>
                <a:spcPct val="0"/>
              </a:spcBef>
              <a:buNone/>
            </a:pPr>
            <a:endParaRPr lang="en-US" altLang="en-US" dirty="0">
              <a:latin typeface="Maiandra GD" panose="020E0502030308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latin typeface="Maiandra GD" panose="020E0502030308020204" pitchFamily="34" charset="0"/>
              </a:rPr>
              <a:t>5.Makan makanan seimbang agar pertambahan berat badan sesuai</a:t>
            </a:r>
          </a:p>
          <a:p>
            <a:pPr>
              <a:spcBef>
                <a:spcPct val="0"/>
              </a:spcBef>
              <a:buNone/>
            </a:pPr>
            <a:endParaRPr lang="en-US" altLang="en-US" dirty="0">
              <a:latin typeface="Maiandra GD" panose="020E0502030308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latin typeface="Maiandra GD" panose="020E0502030308020204" pitchFamily="34" charset="0"/>
              </a:rPr>
              <a:t>PENANGGULANGAN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latin typeface="Maiandra GD" panose="020E0502030308020204" pitchFamily="34" charset="0"/>
              </a:rPr>
              <a:t>Pemberian makanan tambahan (PMT) </a:t>
            </a:r>
            <a:r>
              <a:rPr lang="en-US" altLang="en-US" dirty="0" err="1">
                <a:latin typeface="Maiandra GD" panose="020E0502030308020204" pitchFamily="34" charset="0"/>
              </a:rPr>
              <a:t>bumil</a:t>
            </a:r>
            <a:r>
              <a:rPr lang="en-US" altLang="en-US" dirty="0">
                <a:latin typeface="Maiandra GD" panose="020E0502030308020204" pitchFamily="34" charset="0"/>
              </a:rPr>
              <a:t> KEK : makanan  dengan kandungan energi 400 kcal dan 12 g protein selama 90 hari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850106"/>
          </a:xfrm>
          <a:solidFill>
            <a:srgbClr val="FFFF66"/>
          </a:solidFill>
        </p:spPr>
        <p:txBody>
          <a:bodyPr/>
          <a:lstStyle/>
          <a:p>
            <a:r>
              <a:rPr lang="id-ID" b="1" dirty="0" smtClean="0"/>
              <a:t>Masa Kehamilan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384" y="1700808"/>
            <a:ext cx="5544616" cy="4525963"/>
          </a:xfrm>
        </p:spPr>
        <p:txBody>
          <a:bodyPr>
            <a:normAutofit/>
          </a:bodyPr>
          <a:lstStyle/>
          <a:p>
            <a:r>
              <a:rPr lang="id-ID" sz="2800" dirty="0" smtClean="0"/>
              <a:t>Saat yang sangat </a:t>
            </a:r>
            <a:r>
              <a:rPr lang="id-ID" sz="2800" dirty="0"/>
              <a:t>penting </a:t>
            </a:r>
            <a:r>
              <a:rPr lang="id-ID" sz="2800" dirty="0" smtClean="0"/>
              <a:t>untuk pertumbuhan </a:t>
            </a:r>
            <a:r>
              <a:rPr lang="id-ID" sz="2800" dirty="0"/>
              <a:t>optimal janin dan </a:t>
            </a:r>
            <a:r>
              <a:rPr lang="id-ID" sz="2800" dirty="0" smtClean="0"/>
              <a:t>persiapan persalinan</a:t>
            </a:r>
            <a:r>
              <a:rPr lang="id-ID" sz="2800" dirty="0"/>
              <a:t>. </a:t>
            </a:r>
            <a:endParaRPr lang="id-ID" sz="2800" dirty="0" smtClean="0"/>
          </a:p>
          <a:p>
            <a:endParaRPr lang="id-ID" sz="2800" dirty="0" smtClean="0"/>
          </a:p>
          <a:p>
            <a:r>
              <a:rPr lang="id-ID" sz="2800" dirty="0" smtClean="0"/>
              <a:t>Memerlukan zat-zat </a:t>
            </a:r>
            <a:r>
              <a:rPr lang="id-ID" sz="2800" dirty="0"/>
              <a:t>gizi </a:t>
            </a:r>
            <a:r>
              <a:rPr lang="id-ID" sz="2800" dirty="0" smtClean="0"/>
              <a:t>yang berguna untuk </a:t>
            </a:r>
            <a:r>
              <a:rPr lang="id-ID" sz="2800" dirty="0"/>
              <a:t>kesehatan ibu hamil, </a:t>
            </a:r>
            <a:r>
              <a:rPr lang="id-ID" sz="2800" dirty="0" smtClean="0"/>
              <a:t>pertumbuhan </a:t>
            </a:r>
            <a:r>
              <a:rPr lang="fi-FI" sz="2800" dirty="0" smtClean="0"/>
              <a:t>janin</a:t>
            </a:r>
            <a:r>
              <a:rPr lang="fi-FI" sz="2800" dirty="0"/>
              <a:t>, saat persalinan, persiapan </a:t>
            </a:r>
            <a:r>
              <a:rPr lang="fi-FI" sz="2800" dirty="0" smtClean="0"/>
              <a:t>menyusui</a:t>
            </a:r>
            <a:r>
              <a:rPr lang="id-ID" sz="2800" dirty="0" smtClean="0"/>
              <a:t> dan </a:t>
            </a:r>
            <a:r>
              <a:rPr lang="id-ID" sz="2800" dirty="0"/>
              <a:t>tumbuh kembang bayi.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16832"/>
            <a:ext cx="3096344" cy="374441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800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260648"/>
            <a:ext cx="8568952" cy="864096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id-ID" sz="3200" b="1" dirty="0" smtClean="0"/>
              <a:t/>
            </a:r>
            <a:br>
              <a:rPr lang="id-ID" sz="3200" b="1" dirty="0" smtClean="0"/>
            </a:br>
            <a:r>
              <a:rPr lang="en-US" sz="3200" b="1" dirty="0" smtClean="0"/>
              <a:t>Contoh </a:t>
            </a:r>
            <a:r>
              <a:rPr lang="id-ID" sz="3200" b="1" dirty="0" smtClean="0"/>
              <a:t>Program Makanan Tambahan (PMT) Ibu Hamil</a:t>
            </a:r>
            <a:r>
              <a:rPr lang="id-ID" sz="3200" b="1" dirty="0"/>
              <a:t/>
            </a:r>
            <a:br>
              <a:rPr lang="id-ID" sz="3200" b="1" dirty="0"/>
            </a:br>
            <a:endParaRPr lang="id-ID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16" y="2064971"/>
            <a:ext cx="2935150" cy="2084109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16" y="4149081"/>
            <a:ext cx="2935150" cy="1728191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601388" y="2085417"/>
          <a:ext cx="5220580" cy="3768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8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1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4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Usia kehamilan</a:t>
                      </a:r>
                      <a:endParaRPr lang="id-ID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 </a:t>
                      </a:r>
                      <a:r>
                        <a:rPr lang="id-ID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pemberian)</a:t>
                      </a:r>
                      <a:endParaRPr lang="id-ID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42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Kehamilan </a:t>
                      </a: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trimester I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keping per hari </a:t>
                      </a:r>
                      <a:endParaRPr lang="id-ID" sz="18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hingga </a:t>
                      </a: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bumil tidak lagi berada dalam kategori KEK  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4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Kehamilan </a:t>
                      </a: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trimester II dan III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keping per hari </a:t>
                      </a:r>
                      <a:endParaRPr lang="id-ID" sz="18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hingga </a:t>
                      </a: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bumil tidak lagi berada dalam kategori </a:t>
                      </a:r>
                      <a:r>
                        <a:rPr lang="id-ID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KEK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5276" y="6456168"/>
            <a:ext cx="26645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Setiap keping dengan berat 20 gram</a:t>
            </a:r>
            <a:endParaRPr lang="id-ID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66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488377" y="2446605"/>
            <a:ext cx="6786578" cy="1609725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876300" marR="0" lvl="0" indent="-8763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</a:t>
            </a: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id-ID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Gizi Seimbang </a:t>
            </a:r>
          </a:p>
          <a:p>
            <a:pPr marL="876300" marR="0" lvl="0" indent="-8763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5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id-ID" sz="54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rPr>
              <a:t>     </a:t>
            </a:r>
            <a:r>
              <a:rPr kumimoji="0" lang="id-ID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bagi Ibu Hamil</a:t>
            </a:r>
            <a:endParaRPr kumimoji="0" lang="en-US" sz="5400" b="1" i="0" u="none" strike="noStrike" kern="1200" cap="none" spc="0" normalizeH="0" baseline="0" noProof="1" smtClean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09800"/>
            <a:ext cx="762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9600" b="1" dirty="0">
                <a:solidFill>
                  <a:srgbClr val="003399"/>
                </a:solidFill>
                <a:latin typeface="Algerian" pitchFamily="82" charset="0"/>
                <a:cs typeface="Aharoni" pitchFamily="2" charset="-79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559099" y="2430407"/>
            <a:ext cx="1338250" cy="1433514"/>
          </a:xfrm>
          <a:prstGeom prst="rect">
            <a:avLst/>
          </a:prstGeom>
          <a:solidFill>
            <a:srgbClr val="C4C4F4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1575" y="2364069"/>
            <a:ext cx="762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9600" b="1" dirty="0" smtClean="0">
                <a:solidFill>
                  <a:srgbClr val="003399"/>
                </a:solidFill>
                <a:latin typeface="Algerian" pitchFamily="82" charset="0"/>
                <a:cs typeface="Aharoni" pitchFamily="2" charset="-79"/>
              </a:rPr>
              <a:t>2</a:t>
            </a:r>
            <a:endParaRPr lang="en-US" sz="9600" b="1" dirty="0">
              <a:solidFill>
                <a:srgbClr val="003399"/>
              </a:solidFill>
              <a:latin typeface="Algerian" pitchFamily="8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4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3037"/>
            <a:ext cx="8229600" cy="942975"/>
          </a:xfrm>
          <a:solidFill>
            <a:srgbClr val="FFFF66"/>
          </a:solidFill>
        </p:spPr>
        <p:txBody>
          <a:bodyPr/>
          <a:lstStyle/>
          <a:p>
            <a:r>
              <a:rPr lang="id-ID" b="1" dirty="0"/>
              <a:t>Gizi Seimbang</a:t>
            </a:r>
            <a:endParaRPr lang="en-US" b="1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307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id-ID" sz="3200" dirty="0"/>
              <a:t>Asupan gizi dari makanan yang memenuhi kebutuhan gizi </a:t>
            </a:r>
            <a:r>
              <a:rPr lang="id-ID" sz="3200" dirty="0" smtClean="0"/>
              <a:t>sesuai usia, kondisi  </a:t>
            </a:r>
            <a:r>
              <a:rPr lang="id-ID" sz="3200" dirty="0"/>
              <a:t>dan kegiatannya, </a:t>
            </a:r>
            <a:r>
              <a:rPr lang="id-ID" sz="3200" dirty="0" smtClean="0"/>
              <a:t>sehingga mencapai keadaan yang normal.</a:t>
            </a:r>
            <a:endParaRPr lang="en-US" sz="3200" dirty="0"/>
          </a:p>
        </p:txBody>
      </p:sp>
      <p:pic>
        <p:nvPicPr>
          <p:cNvPr id="37896" name="Picture 8" descr="nasi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1169381" y="4781394"/>
            <a:ext cx="1180816" cy="1403831"/>
          </a:xfrm>
          <a:noFill/>
          <a:ln/>
        </p:spPr>
      </p:pic>
      <p:pic>
        <p:nvPicPr>
          <p:cNvPr id="37902" name="Picture 14" descr="dag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2234" y="5335921"/>
            <a:ext cx="1076466" cy="1302411"/>
          </a:xfrm>
          <a:prstGeom prst="rect">
            <a:avLst/>
          </a:prstGeom>
          <a:noFill/>
        </p:spPr>
      </p:pic>
      <p:pic>
        <p:nvPicPr>
          <p:cNvPr id="37904" name="Picture 16" descr="TEMPE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66720" y="4809716"/>
            <a:ext cx="1344282" cy="1413378"/>
          </a:xfrm>
          <a:noFill/>
          <a:ln/>
        </p:spPr>
      </p:pic>
      <p:pic>
        <p:nvPicPr>
          <p:cNvPr id="37906" name="Picture 18" descr="bayam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5223" y="5297305"/>
            <a:ext cx="1273638" cy="163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7" name="Picture 19" descr="apel mera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28364" y="4736226"/>
            <a:ext cx="1047859" cy="112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8" name="Picture 20" descr="mil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56062" y="5210707"/>
            <a:ext cx="896344" cy="15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72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935586" y="2025246"/>
            <a:ext cx="68317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GIZI SEIMBANG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bila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ASUPAN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zat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gizi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SESUAI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KEBUTUHAN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zat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gizi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GIZI BAIK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959399" y="3717032"/>
            <a:ext cx="66816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GIZI TIDAK SEIMBANG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bila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ASUPAN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zat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gizi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TIDAK SESUAI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KEBUTUHAN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zat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gizi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Kurang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Melebihi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KURANG GIZI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GIZI LEBIH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3780" y="212811"/>
            <a:ext cx="8229600" cy="942975"/>
          </a:xfrm>
          <a:prstGeom prst="rect">
            <a:avLst/>
          </a:prstGeom>
          <a:solidFill>
            <a:srgbClr val="FFFF66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d-ID" b="1" smtClean="0">
                <a:latin typeface="Arial" panose="020B0604020202020204" pitchFamily="34" charset="0"/>
                <a:cs typeface="Arial" panose="020B0604020202020204" pitchFamily="34" charset="0"/>
              </a:rPr>
              <a:t>Gizi Seimbang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01253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Line 2"/>
          <p:cNvSpPr>
            <a:spLocks noChangeShapeType="1"/>
          </p:cNvSpPr>
          <p:nvPr/>
        </p:nvSpPr>
        <p:spPr bwMode="auto">
          <a:xfrm>
            <a:off x="4572000" y="142875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2324100" y="2419350"/>
            <a:ext cx="4495800" cy="76200"/>
          </a:xfrm>
          <a:prstGeom prst="rect">
            <a:avLst/>
          </a:prstGeom>
          <a:solidFill>
            <a:srgbClr val="0066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84" name="Oval 4"/>
          <p:cNvSpPr>
            <a:spLocks noChangeArrowheads="1"/>
          </p:cNvSpPr>
          <p:nvPr/>
        </p:nvSpPr>
        <p:spPr bwMode="auto">
          <a:xfrm>
            <a:off x="4419600" y="2305050"/>
            <a:ext cx="304800" cy="304800"/>
          </a:xfrm>
          <a:prstGeom prst="ellipse">
            <a:avLst/>
          </a:prstGeom>
          <a:solidFill>
            <a:schemeClr val="tx1"/>
          </a:solidFill>
          <a:ln w="57150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85" name="Oval 5"/>
          <p:cNvSpPr>
            <a:spLocks noChangeArrowheads="1"/>
          </p:cNvSpPr>
          <p:nvPr/>
        </p:nvSpPr>
        <p:spPr bwMode="auto">
          <a:xfrm>
            <a:off x="4343400" y="1066800"/>
            <a:ext cx="457200" cy="3810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19200" y="2438400"/>
            <a:ext cx="2362200" cy="2762250"/>
            <a:chOff x="768" y="1536"/>
            <a:chExt cx="1488" cy="1740"/>
          </a:xfrm>
        </p:grpSpPr>
        <p:sp>
          <p:nvSpPr>
            <p:cNvPr id="122887" name="Line 7"/>
            <p:cNvSpPr>
              <a:spLocks noChangeShapeType="1"/>
            </p:cNvSpPr>
            <p:nvPr/>
          </p:nvSpPr>
          <p:spPr bwMode="auto">
            <a:xfrm flipH="1">
              <a:off x="912" y="1740"/>
              <a:ext cx="528" cy="10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888" name="Line 8"/>
            <p:cNvSpPr>
              <a:spLocks noChangeShapeType="1"/>
            </p:cNvSpPr>
            <p:nvPr/>
          </p:nvSpPr>
          <p:spPr bwMode="auto">
            <a:xfrm>
              <a:off x="1476" y="1536"/>
              <a:ext cx="0" cy="19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889" name="Oval 9"/>
            <p:cNvSpPr>
              <a:spLocks noChangeArrowheads="1"/>
            </p:cNvSpPr>
            <p:nvPr/>
          </p:nvSpPr>
          <p:spPr bwMode="auto">
            <a:xfrm>
              <a:off x="1404" y="1680"/>
              <a:ext cx="144" cy="144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2890" name="Picture 10" descr="bd08911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8" y="2197"/>
              <a:ext cx="1488" cy="1079"/>
            </a:xfrm>
            <a:prstGeom prst="rect">
              <a:avLst/>
            </a:prstGeom>
            <a:noFill/>
          </p:spPr>
        </p:pic>
        <p:sp>
          <p:nvSpPr>
            <p:cNvPr id="122891" name="Line 11"/>
            <p:cNvSpPr>
              <a:spLocks noChangeShapeType="1"/>
            </p:cNvSpPr>
            <p:nvPr/>
          </p:nvSpPr>
          <p:spPr bwMode="auto">
            <a:xfrm flipH="1">
              <a:off x="1440" y="1740"/>
              <a:ext cx="48" cy="11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892" name="Line 12"/>
            <p:cNvSpPr>
              <a:spLocks noChangeShapeType="1"/>
            </p:cNvSpPr>
            <p:nvPr/>
          </p:nvSpPr>
          <p:spPr bwMode="auto">
            <a:xfrm>
              <a:off x="1488" y="1740"/>
              <a:ext cx="384" cy="10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676900" y="2438400"/>
            <a:ext cx="2362200" cy="2762250"/>
            <a:chOff x="3576" y="1536"/>
            <a:chExt cx="1488" cy="1740"/>
          </a:xfrm>
        </p:grpSpPr>
        <p:sp>
          <p:nvSpPr>
            <p:cNvPr id="122894" name="Line 14"/>
            <p:cNvSpPr>
              <a:spLocks noChangeShapeType="1"/>
            </p:cNvSpPr>
            <p:nvPr/>
          </p:nvSpPr>
          <p:spPr bwMode="auto">
            <a:xfrm>
              <a:off x="4284" y="1536"/>
              <a:ext cx="0" cy="19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895" name="Line 15"/>
            <p:cNvSpPr>
              <a:spLocks noChangeShapeType="1"/>
            </p:cNvSpPr>
            <p:nvPr/>
          </p:nvSpPr>
          <p:spPr bwMode="auto">
            <a:xfrm flipH="1">
              <a:off x="3720" y="1740"/>
              <a:ext cx="528" cy="10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896" name="Oval 16"/>
            <p:cNvSpPr>
              <a:spLocks noChangeArrowheads="1"/>
            </p:cNvSpPr>
            <p:nvPr/>
          </p:nvSpPr>
          <p:spPr bwMode="auto">
            <a:xfrm>
              <a:off x="4212" y="1680"/>
              <a:ext cx="144" cy="144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2897" name="Picture 17" descr="bd08911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6" y="2197"/>
              <a:ext cx="1488" cy="1079"/>
            </a:xfrm>
            <a:prstGeom prst="rect">
              <a:avLst/>
            </a:prstGeom>
            <a:noFill/>
          </p:spPr>
        </p:pic>
        <p:sp>
          <p:nvSpPr>
            <p:cNvPr id="122898" name="Line 18"/>
            <p:cNvSpPr>
              <a:spLocks noChangeShapeType="1"/>
            </p:cNvSpPr>
            <p:nvPr/>
          </p:nvSpPr>
          <p:spPr bwMode="auto">
            <a:xfrm flipH="1">
              <a:off x="4248" y="1740"/>
              <a:ext cx="48" cy="11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899" name="Line 19"/>
            <p:cNvSpPr>
              <a:spLocks noChangeShapeType="1"/>
            </p:cNvSpPr>
            <p:nvPr/>
          </p:nvSpPr>
          <p:spPr bwMode="auto">
            <a:xfrm>
              <a:off x="4296" y="1740"/>
              <a:ext cx="384" cy="10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00" name="Text Box 20"/>
          <p:cNvSpPr txBox="1">
            <a:spLocks noChangeArrowheads="1"/>
          </p:cNvSpPr>
          <p:nvPr/>
        </p:nvSpPr>
        <p:spPr bwMode="auto">
          <a:xfrm>
            <a:off x="990600" y="5214938"/>
            <a:ext cx="2498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Asupan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zat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gizi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01" name="Text Box 21"/>
          <p:cNvSpPr txBox="1">
            <a:spLocks noChangeArrowheads="1"/>
          </p:cNvSpPr>
          <p:nvPr/>
        </p:nvSpPr>
        <p:spPr bwMode="auto">
          <a:xfrm>
            <a:off x="5184775" y="5214938"/>
            <a:ext cx="29001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zat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gizi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02" name="Text Box 22"/>
          <p:cNvSpPr txBox="1">
            <a:spLocks noChangeArrowheads="1"/>
          </p:cNvSpPr>
          <p:nvPr/>
        </p:nvSpPr>
        <p:spPr bwMode="auto">
          <a:xfrm>
            <a:off x="323528" y="164307"/>
            <a:ext cx="8424935" cy="5191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 err="1">
                <a:latin typeface="Tahoma" pitchFamily="34" charset="0"/>
              </a:rPr>
              <a:t>Gizi</a:t>
            </a:r>
            <a:r>
              <a:rPr lang="en-US" sz="2800" b="1" dirty="0">
                <a:latin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</a:rPr>
              <a:t>Seimbang</a:t>
            </a:r>
            <a:r>
              <a:rPr lang="en-US" sz="2800" b="1" dirty="0">
                <a:latin typeface="Tahoma" pitchFamily="34" charset="0"/>
              </a:rPr>
              <a:t> = </a:t>
            </a:r>
            <a:r>
              <a:rPr lang="en-US" sz="2800" b="1" dirty="0" err="1">
                <a:latin typeface="Tahoma" pitchFamily="34" charset="0"/>
              </a:rPr>
              <a:t>Gizi</a:t>
            </a:r>
            <a:r>
              <a:rPr lang="en-US" sz="2800" b="1" dirty="0">
                <a:latin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</a:rPr>
              <a:t>Baik</a:t>
            </a:r>
            <a:endParaRPr lang="en-US" sz="2800" b="1" dirty="0">
              <a:latin typeface="Tahoma" pitchFamily="34" charset="0"/>
            </a:endParaRPr>
          </a:p>
        </p:txBody>
      </p:sp>
      <p:sp>
        <p:nvSpPr>
          <p:cNvPr id="122903" name="Text Box 23"/>
          <p:cNvSpPr txBox="1">
            <a:spLocks noChangeArrowheads="1"/>
          </p:cNvSpPr>
          <p:nvPr/>
        </p:nvSpPr>
        <p:spPr bwMode="auto">
          <a:xfrm>
            <a:off x="1455055" y="6286648"/>
            <a:ext cx="6161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err="1">
                <a:latin typeface="Tahoma" pitchFamily="34" charset="0"/>
              </a:rPr>
              <a:t>Asupan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zat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gizi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>
                <a:latin typeface="Arial Black" pitchFamily="34" charset="0"/>
              </a:rPr>
              <a:t>SESUAI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kebutuhan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zat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</a:rPr>
              <a:t>gizi</a:t>
            </a:r>
            <a:endParaRPr lang="en-US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78535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88640"/>
            <a:ext cx="8640960" cy="648072"/>
          </a:xfrm>
          <a:solidFill>
            <a:srgbClr val="FFFF66"/>
          </a:solidFill>
        </p:spPr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id-ID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Kebutuhan Zat Gizi Ibu Hamil Lebih Banyak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1674" name="Group 5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276672" y="1871920"/>
          <a:ext cx="8635888" cy="4094534"/>
        </p:xfrm>
        <a:graphic>
          <a:graphicData uri="http://schemas.openxmlformats.org/drawingml/2006/table">
            <a:tbl>
              <a:tblPr/>
              <a:tblGrid>
                <a:gridCol w="2160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8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8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8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Zat Gizi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Tidak hamil</a:t>
                      </a:r>
                      <a:endParaRPr kumimoji="0" lang="id-ID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Hamil</a:t>
                      </a:r>
                      <a:endParaRPr kumimoji="0" lang="id-ID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Menyusui</a:t>
                      </a:r>
                      <a:endParaRPr kumimoji="0" lang="id-ID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64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Kalori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Protein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Kalsium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Zat bezi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Vitamin 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Vitamin 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Thiamni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Roboflavin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Niasin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Vitamin 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2000 kkal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55 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0,5 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 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5000 IU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400 IU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0,8 mg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1,2 mg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 mg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 mg</a:t>
                      </a:r>
                      <a:endParaRPr kumimoji="0" lang="id-ID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2300 kkal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65 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 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6000 IU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600 IU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mg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1,3 mg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 mg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 mg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3000 kkal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 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 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7000 IU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800 IU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1,2 mg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1,5 mg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 mg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342900" algn="l"/>
                          <a:tab pos="457200" algn="l"/>
                          <a:tab pos="914400" algn="l"/>
                        </a:tabLst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 mg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4427984" y="1628800"/>
            <a:ext cx="2592288" cy="44644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311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008112"/>
          </a:xfrm>
          <a:solidFill>
            <a:srgbClr val="FFFF66"/>
          </a:solidFill>
        </p:spPr>
        <p:txBody>
          <a:bodyPr>
            <a:normAutofit fontScale="90000"/>
          </a:bodyPr>
          <a:lstStyle/>
          <a:p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Syarat </a:t>
            </a: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Pengaturan Makanan </a:t>
            </a:r>
            <a:b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pada Masa Kehamilan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864981"/>
              </p:ext>
            </p:extLst>
          </p:nvPr>
        </p:nvGraphicFramePr>
        <p:xfrm>
          <a:off x="683568" y="1484784"/>
          <a:ext cx="7848872" cy="4494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7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1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618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Jenis Zat Gizi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Kebutuhan </a:t>
                      </a:r>
                      <a:endParaRPr lang="id-ID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2985">
                <a:tc>
                  <a:txBody>
                    <a:bodyPr/>
                    <a:lstStyle/>
                    <a:p>
                      <a:r>
                        <a:rPr lang="id-ID" dirty="0" smtClean="0"/>
                        <a:t>Energi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d-ID" dirty="0" smtClean="0"/>
                        <a:t>Pada Trimester I ditambah 180 kkal dari kebutuhan sebelum hamil; </a:t>
                      </a:r>
                    </a:p>
                    <a:p>
                      <a:pPr marL="0" indent="0">
                        <a:buNone/>
                      </a:pPr>
                      <a:r>
                        <a:rPr lang="id-ID" dirty="0" smtClean="0"/>
                        <a:t>Trimester II dan III ditambah 300 kkal dari kebutuhan sebelum hamil.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094">
                <a:tc>
                  <a:txBody>
                    <a:bodyPr/>
                    <a:lstStyle/>
                    <a:p>
                      <a:r>
                        <a:rPr lang="id-ID" dirty="0" smtClean="0"/>
                        <a:t>Protein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d-ID" dirty="0" smtClean="0"/>
                        <a:t>Sebesar 10-15% dari total energi, atau sesuai kecukupan protein ibu sebelum hamil ditambah 17 g/hari selama kehamilan.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975">
                <a:tc>
                  <a:txBody>
                    <a:bodyPr/>
                    <a:lstStyle/>
                    <a:p>
                      <a:r>
                        <a:rPr lang="id-ID" dirty="0" smtClean="0"/>
                        <a:t>Lemak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d-ID" dirty="0" smtClean="0"/>
                        <a:t>Sebesar</a:t>
                      </a:r>
                      <a:r>
                        <a:rPr lang="id-ID" baseline="0" dirty="0" smtClean="0"/>
                        <a:t> </a:t>
                      </a:r>
                      <a:r>
                        <a:rPr lang="id-ID" dirty="0" smtClean="0"/>
                        <a:t>20-25% dari total energi. 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806">
                <a:tc>
                  <a:txBody>
                    <a:bodyPr/>
                    <a:lstStyle/>
                    <a:p>
                      <a:r>
                        <a:rPr lang="sv-SE" dirty="0" smtClean="0"/>
                        <a:t>Karbohidrat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sv-SE" dirty="0" smtClean="0"/>
                        <a:t>50-60%/hari dari total energi.</a:t>
                      </a:r>
                    </a:p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806">
                <a:tc>
                  <a:txBody>
                    <a:bodyPr/>
                    <a:lstStyle/>
                    <a:p>
                      <a:r>
                        <a:rPr lang="id-ID" dirty="0" smtClean="0"/>
                        <a:t>Vitamin dan Mineral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d-ID" dirty="0" smtClean="0"/>
                        <a:t>sesuai AKG</a:t>
                      </a:r>
                    </a:p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683568" y="6165304"/>
            <a:ext cx="7848872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id-ID" sz="1800" dirty="0" smtClean="0">
                <a:solidFill>
                  <a:schemeClr val="bg1"/>
                </a:solidFill>
              </a:rPr>
              <a:t>Minum </a:t>
            </a:r>
            <a:r>
              <a:rPr lang="sv-SE" sz="1800" dirty="0" smtClean="0">
                <a:solidFill>
                  <a:schemeClr val="bg1"/>
                </a:solidFill>
              </a:rPr>
              <a:t>tablet tambah darah setiap</a:t>
            </a:r>
            <a:r>
              <a:rPr lang="id-ID" sz="1800" dirty="0" smtClean="0">
                <a:solidFill>
                  <a:schemeClr val="bg1"/>
                </a:solidFill>
              </a:rPr>
              <a:t> </a:t>
            </a:r>
            <a:r>
              <a:rPr lang="fi-FI" sz="1800" dirty="0" smtClean="0">
                <a:solidFill>
                  <a:schemeClr val="bg1"/>
                </a:solidFill>
              </a:rPr>
              <a:t>hari</a:t>
            </a:r>
            <a:r>
              <a:rPr lang="id-ID" sz="1800" dirty="0" smtClean="0">
                <a:solidFill>
                  <a:schemeClr val="bg1"/>
                </a:solidFill>
              </a:rPr>
              <a:t>. M</a:t>
            </a:r>
            <a:r>
              <a:rPr lang="fi-FI" sz="1800" dirty="0" smtClean="0">
                <a:solidFill>
                  <a:schemeClr val="bg1"/>
                </a:solidFill>
              </a:rPr>
              <a:t>inimal 90 tablet selama kehamilan</a:t>
            </a:r>
            <a:endParaRPr lang="id-ID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8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2008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Jenis Zat Gizi dan Sumbernya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254326"/>
              </p:ext>
            </p:extLst>
          </p:nvPr>
        </p:nvGraphicFramePr>
        <p:xfrm>
          <a:off x="611560" y="1484784"/>
          <a:ext cx="792088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490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Jenis Zat Gizi</a:t>
                      </a:r>
                      <a:endParaRPr lang="id-ID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Sumbernya</a:t>
                      </a:r>
                    </a:p>
                    <a:p>
                      <a:endParaRPr lang="id-ID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 </a:t>
                      </a:r>
                      <a:endParaRPr lang="id-ID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beras, kentang, bihun, mie, roti, makaroni, krackers, dll.</a:t>
                      </a:r>
                    </a:p>
                    <a:p>
                      <a:endParaRPr lang="id-ID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Protein </a:t>
                      </a:r>
                      <a:endParaRPr lang="id-ID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ayam, ikan, daging, telur, hati, keju, susu, kacang -kacangan, tahu, tempe.</a:t>
                      </a:r>
                    </a:p>
                    <a:p>
                      <a:endParaRPr lang="id-ID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Lemak </a:t>
                      </a:r>
                      <a:endParaRPr lang="id-ID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beras, kentang, bihun, mie, roti, makaroni, krackers, dll.</a:t>
                      </a:r>
                    </a:p>
                    <a:p>
                      <a:endParaRPr lang="id-ID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Vitamin dan Mineral </a:t>
                      </a:r>
                      <a:endParaRPr lang="id-ID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sayur dan buah berwarna yang segar.</a:t>
                      </a:r>
                    </a:p>
                    <a:p>
                      <a:endParaRPr lang="id-ID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4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29960" cy="997539"/>
          </a:xfrm>
          <a:solidFill>
            <a:srgbClr val="FFFF66"/>
          </a:solidFill>
        </p:spPr>
        <p:txBody>
          <a:bodyPr/>
          <a:lstStyle/>
          <a:p>
            <a:r>
              <a:rPr lang="en-US" sz="3200" b="1" dirty="0" err="1" smtClean="0"/>
              <a:t>Pesan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Gizi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Seimbang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untuk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Ibu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Hamil</a:t>
            </a:r>
            <a:endParaRPr lang="en-US" sz="3200" b="1" dirty="0" smtClean="0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324216" y="1502783"/>
            <a:ext cx="6454687" cy="4575125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Biasakan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mengkonsumsi</a:t>
            </a:r>
            <a:r>
              <a:rPr lang="en-US" sz="2400" dirty="0" smtClean="0"/>
              <a:t> </a:t>
            </a:r>
            <a:r>
              <a:rPr lang="en-US" sz="2400" dirty="0" err="1" smtClean="0"/>
              <a:t>aneka</a:t>
            </a:r>
            <a:r>
              <a:rPr lang="id-ID" sz="2400" dirty="0" smtClean="0"/>
              <a:t> </a:t>
            </a:r>
            <a:r>
              <a:rPr lang="en-US" sz="2400" dirty="0" err="1" smtClean="0"/>
              <a:t>ragam</a:t>
            </a:r>
            <a:r>
              <a:rPr lang="en-US" sz="2400" dirty="0" smtClean="0"/>
              <a:t> </a:t>
            </a:r>
            <a:r>
              <a:rPr lang="en-US" sz="2400" dirty="0" err="1" smtClean="0"/>
              <a:t>pangan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(1 </a:t>
            </a:r>
            <a:r>
              <a:rPr lang="en-US" sz="2400" dirty="0" err="1" smtClean="0"/>
              <a:t>porsi</a:t>
            </a:r>
            <a:r>
              <a:rPr lang="id-ID" sz="2400" dirty="0" smtClean="0"/>
              <a:t> atau </a:t>
            </a:r>
            <a:r>
              <a:rPr lang="en-US" sz="2400" dirty="0" smtClean="0"/>
              <a:t>1 </a:t>
            </a:r>
            <a:r>
              <a:rPr lang="en-US" sz="2400" dirty="0" err="1" smtClean="0"/>
              <a:t>piring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en-US" sz="2400" dirty="0" smtClean="0"/>
              <a:t>)</a:t>
            </a:r>
            <a:r>
              <a:rPr lang="id-ID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Mengatasi</a:t>
            </a:r>
            <a:r>
              <a:rPr lang="en-US" sz="2400" dirty="0" smtClean="0"/>
              <a:t> rasa </a:t>
            </a:r>
            <a:r>
              <a:rPr lang="en-US" sz="2400" dirty="0" err="1" smtClean="0"/>
              <a:t>mual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muntah</a:t>
            </a:r>
            <a:r>
              <a:rPr lang="en-US" sz="2400" dirty="0" smtClean="0"/>
              <a:t> </a:t>
            </a:r>
            <a:r>
              <a:rPr lang="en-US" sz="2400" dirty="0" err="1" smtClean="0"/>
              <a:t>anjurkan</a:t>
            </a:r>
            <a:r>
              <a:rPr lang="en-US" sz="2400" dirty="0" smtClean="0"/>
              <a:t> </a:t>
            </a:r>
            <a:r>
              <a:rPr lang="en-US" sz="2400" dirty="0" err="1" smtClean="0"/>
              <a:t>makan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porsi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sering</a:t>
            </a:r>
            <a:r>
              <a:rPr lang="id-ID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Batasi</a:t>
            </a:r>
            <a:r>
              <a:rPr lang="en-US" sz="2400" dirty="0" smtClean="0"/>
              <a:t> </a:t>
            </a:r>
            <a:r>
              <a:rPr lang="en-US" sz="2400" dirty="0" err="1" smtClean="0"/>
              <a:t>mengkonsumsi</a:t>
            </a:r>
            <a:r>
              <a:rPr lang="en-US" sz="2400" dirty="0" smtClean="0"/>
              <a:t> </a:t>
            </a:r>
            <a:r>
              <a:rPr lang="en-US" sz="2400" dirty="0" err="1" smtClean="0"/>
              <a:t>makanan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mengandung</a:t>
            </a:r>
            <a:r>
              <a:rPr lang="en-US" sz="2400" dirty="0" smtClean="0"/>
              <a:t> </a:t>
            </a:r>
            <a:r>
              <a:rPr lang="en-US" sz="2400" dirty="0" err="1" smtClean="0"/>
              <a:t>garam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id-ID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Minumlah</a:t>
            </a:r>
            <a:r>
              <a:rPr lang="en-US" sz="2400" dirty="0" smtClean="0"/>
              <a:t> air </a:t>
            </a:r>
            <a:r>
              <a:rPr lang="en-US" sz="2400" dirty="0" err="1" smtClean="0"/>
              <a:t>putih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id-ID" sz="2400" dirty="0" smtClean="0"/>
              <a:t>, yakni </a:t>
            </a:r>
            <a:r>
              <a:rPr lang="en-US" sz="2400" dirty="0" smtClean="0"/>
              <a:t>2-3 liter air </a:t>
            </a:r>
            <a:r>
              <a:rPr lang="id-ID" sz="2400" dirty="0" smtClean="0"/>
              <a:t>(</a:t>
            </a:r>
            <a:r>
              <a:rPr lang="en-US" sz="2400" dirty="0" smtClean="0"/>
              <a:t>8-12 </a:t>
            </a:r>
            <a:r>
              <a:rPr lang="en-US" sz="2400" dirty="0" err="1" smtClean="0"/>
              <a:t>gelas</a:t>
            </a:r>
            <a:r>
              <a:rPr lang="id-ID" sz="2400" dirty="0" smtClean="0"/>
              <a:t>)</a:t>
            </a:r>
            <a:r>
              <a:rPr lang="en-US" sz="2400" dirty="0" smtClean="0"/>
              <a:t> </a:t>
            </a:r>
            <a:r>
              <a:rPr lang="en-US" sz="2400" dirty="0"/>
              <a:t>per</a:t>
            </a:r>
            <a:r>
              <a:rPr lang="id-ID" sz="2400" dirty="0" smtClean="0"/>
              <a:t> </a:t>
            </a:r>
            <a:r>
              <a:rPr lang="en-US" sz="2400" dirty="0" err="1" smtClean="0"/>
              <a:t>hari</a:t>
            </a:r>
            <a:r>
              <a:rPr lang="id-ID" sz="2400" dirty="0" smtClean="0"/>
              <a:t>.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3528" y="6377693"/>
            <a:ext cx="322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 smtClean="0"/>
              <a:t>Sumber: Kemenkes, 2016</a:t>
            </a:r>
            <a:endParaRPr lang="id-ID" sz="14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332037"/>
            <a:ext cx="345254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3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24936" cy="576064"/>
          </a:xfrm>
          <a:solidFill>
            <a:srgbClr val="FFFF66"/>
          </a:solidFill>
        </p:spPr>
        <p:txBody>
          <a:bodyPr>
            <a:normAutofit fontScale="90000"/>
          </a:bodyPr>
          <a:lstStyle/>
          <a:p>
            <a:r>
              <a:rPr lang="id-ID" sz="3600" b="1" dirty="0"/>
              <a:t>Hal-hal yang perlu </a:t>
            </a:r>
            <a:r>
              <a:rPr lang="id-ID" sz="3600" b="1" dirty="0" smtClean="0"/>
              <a:t>diperhatikan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378892" cy="4525963"/>
          </a:xfrm>
        </p:spPr>
        <p:txBody>
          <a:bodyPr>
            <a:noAutofit/>
          </a:bodyPr>
          <a:lstStyle/>
          <a:p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Bagi 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ibu yang terlalu 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gemuk, 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kurangi 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porsi 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makanan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sumber energi dari lemak dan karbohidrat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Bila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ibu terlalu kurus tambahkan porsi makanan 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energi 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dan protein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d-ID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4" indent="-342900">
              <a:buFont typeface="Arial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Bila nafsu makan ibu kurang, makanlah makanan yang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segar-segar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buah,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sari buah, sayur bening, dsb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lvl="4" indent="-342900">
              <a:buFont typeface="Arial" pitchFamily="34" charset="0"/>
              <a:buChar char="•"/>
            </a:pPr>
            <a:endParaRPr lang="id-ID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4" indent="-342900">
              <a:buFont typeface="Arial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mencegah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anemi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a,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konsumsi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besi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sayuran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hijau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tempe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tahu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kacang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hijau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kacang-kacangan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daging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inum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tablet tambah darah 1 butir setiap hari. </a:t>
            </a:r>
            <a:endParaRPr lang="id-ID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4" indent="-342900">
              <a:buFont typeface="Arial" pitchFamily="34" charset="0"/>
              <a:buChar char="•"/>
            </a:pPr>
            <a:endParaRPr lang="id-ID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4" indent="-342900">
              <a:buFont typeface="Arial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mencegah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tulang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rapuh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perbanyak konsumsi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kacang-kacangan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kecil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sayuran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hijau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d-ID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4" indent="-342900">
              <a:buFont typeface="Arial" pitchFamily="34" charset="0"/>
              <a:buChar char="•"/>
            </a:pPr>
            <a:endParaRPr lang="id-ID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4" indent="-342900">
              <a:buFont typeface="Arial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Hindari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pantangan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ap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makanan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merugikan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kesehatan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ibu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4" indent="-342900">
              <a:buFont typeface="Arial" pitchFamily="34" charset="0"/>
              <a:buChar char="•"/>
            </a:pP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4" indent="-342900">
              <a:buFont typeface="Arial" pitchFamily="34" charset="0"/>
              <a:buChar char="•"/>
            </a:pP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4" indent="-342900">
              <a:buFont typeface="Arial" pitchFamily="34" charset="0"/>
              <a:buChar char="•"/>
            </a:pP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4" indent="-342900">
              <a:buFont typeface="Arial" pitchFamily="34" charset="0"/>
              <a:buChar char="•"/>
            </a:pP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2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5"/>
          <a:stretch>
            <a:fillRect/>
          </a:stretch>
        </p:blipFill>
        <p:spPr bwMode="auto">
          <a:xfrm>
            <a:off x="0" y="907511"/>
            <a:ext cx="8946232" cy="536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224756" y="116632"/>
            <a:ext cx="8721476" cy="769441"/>
          </a:xfrm>
          <a:prstGeom prst="rect">
            <a:avLst/>
          </a:prstGeom>
          <a:solidFill>
            <a:srgbClr val="FFFF66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1000 </a:t>
            </a:r>
            <a:r>
              <a:rPr lang="id-ID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sv-S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ari </a:t>
            </a:r>
            <a:r>
              <a:rPr lang="id-ID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v-S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ertama Kehidupan</a:t>
            </a:r>
            <a:r>
              <a:rPr lang="id-ID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(HPK):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Masa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Emas dan Kritis 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untuk 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Pertumbuhan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dan Perkembangan 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Anak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444208" y="6525344"/>
            <a:ext cx="3068960" cy="332656"/>
          </a:xfrm>
        </p:spPr>
        <p:txBody>
          <a:bodyPr/>
          <a:lstStyle/>
          <a:p>
            <a:pPr>
              <a:defRPr/>
            </a:pPr>
            <a:r>
              <a:rPr lang="id-ID" sz="900" dirty="0" smtClean="0"/>
              <a:t>Sumber: </a:t>
            </a:r>
            <a:r>
              <a:rPr lang="en-US" sz="900" dirty="0" err="1" smtClean="0"/>
              <a:t>Atmarita</a:t>
            </a:r>
            <a:r>
              <a:rPr lang="en-US" sz="900" dirty="0"/>
              <a:t>, </a:t>
            </a:r>
            <a:r>
              <a:rPr lang="en-US" sz="900" dirty="0" err="1"/>
              <a:t>Balitbangkes</a:t>
            </a:r>
            <a:endParaRPr lang="en-US" sz="900" dirty="0"/>
          </a:p>
        </p:txBody>
      </p:sp>
      <p:sp>
        <p:nvSpPr>
          <p:cNvPr id="3" name="Rectangle 2"/>
          <p:cNvSpPr/>
          <p:nvPr/>
        </p:nvSpPr>
        <p:spPr>
          <a:xfrm>
            <a:off x="142180" y="6248345"/>
            <a:ext cx="8886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</a:rPr>
              <a:t>1.000 HPK (270 hari </a:t>
            </a:r>
            <a:r>
              <a:rPr lang="id-ID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selama kehamilan = 9 bulan,  </a:t>
            </a:r>
            <a:r>
              <a:rPr lang="id-ID" sz="1200" dirty="0">
                <a:latin typeface="Arial" panose="020B0604020202020204" pitchFamily="34" charset="0"/>
                <a:ea typeface="Times New Roman" panose="02020603050405020304" pitchFamily="18" charset="0"/>
              </a:rPr>
              <a:t>dan 730 hari pertama setelah bayi yang </a:t>
            </a:r>
            <a:r>
              <a:rPr lang="id-ID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dilahirkan = 2 tahun) 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10370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5217"/>
            <a:ext cx="8229600" cy="778098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id-ID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Pengaturan makanan sehari </a:t>
            </a:r>
            <a:br>
              <a:rPr lang="id-ID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untuk ibu hamil</a:t>
            </a:r>
            <a:endParaRPr lang="id-ID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1166188"/>
            <a:ext cx="5544616" cy="5127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0152" y="6493502"/>
            <a:ext cx="6948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dirty="0" smtClean="0">
                <a:latin typeface="Calibri" panose="020F0502020204030204" pitchFamily="34" charset="0"/>
              </a:rPr>
              <a:t>Sumber: Kementerian </a:t>
            </a:r>
            <a:r>
              <a:rPr lang="id-ID" sz="1400" dirty="0">
                <a:latin typeface="Calibri" panose="020F0502020204030204" pitchFamily="34" charset="0"/>
              </a:rPr>
              <a:t>Kesehatan </a:t>
            </a:r>
            <a:r>
              <a:rPr lang="id-ID" sz="1400" dirty="0" smtClean="0">
                <a:latin typeface="Calibri" panose="020F0502020204030204" pitchFamily="34" charset="0"/>
              </a:rPr>
              <a:t>RI, 2011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251947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7" y="836712"/>
            <a:ext cx="8663672" cy="587727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id-ID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porsi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nasi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(100 gram)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ditukar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Roti 3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potong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sedang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(70 gram),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kentang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biji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sedang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(210 gram),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kering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buah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(50 gram), mi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basah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gelas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(200 gram),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singkong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potong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(210 gram),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jagung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biji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piring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(125 gram),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talas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potong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(125 gram),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ubi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biji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sedang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(135 gram)</a:t>
            </a:r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potong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sedang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ikan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(40 gram)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ditukar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potong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kecil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ikan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asin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(15 gram), 1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sendok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makan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kering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(20 gram), 1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potong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sedang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ayam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kulit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(40 gram), 1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buah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sedang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hati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ayam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(30 gram), 1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butir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telur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ayam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negeri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(55 gram), 1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potong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daging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sapi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(35 gram), 10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biji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bakso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sedang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(170 gram)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potong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sedang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tempe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(50 gram)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ditukar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Tahu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potong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(110 gram), 2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potong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oncom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kecil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(40 gram), 2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sendok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kacang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hijau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(20 gram), 2,5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sendok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kacang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kedelai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(25 gram), 2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sendok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kacang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merah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segar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(20 gram), 2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sendok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kacang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tanah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(15 gram), 1,5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sendok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kacang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mete (15 gram),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4699" y="188640"/>
            <a:ext cx="8689429" cy="490066"/>
          </a:xfrm>
          <a:solidFill>
            <a:srgbClr val="FFFF66"/>
          </a:solidFill>
        </p:spPr>
        <p:txBody>
          <a:bodyPr>
            <a:normAutofit fontScale="90000"/>
          </a:bodyPr>
          <a:lstStyle/>
          <a:p>
            <a:r>
              <a:rPr lang="id-ID" b="1" dirty="0" smtClean="0"/>
              <a:t>Makanan Penukar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522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188640"/>
            <a:ext cx="8568952" cy="765175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US" sz="3200" b="1" dirty="0" smtClean="0"/>
              <a:t>CONTOH MENU IBU HAMIL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55218"/>
            <a:ext cx="8229600" cy="482940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 err="1"/>
              <a:t>Makan</a:t>
            </a:r>
            <a:r>
              <a:rPr lang="en-US" sz="2400" dirty="0"/>
              <a:t> </a:t>
            </a:r>
            <a:r>
              <a:rPr lang="en-US" sz="2400" dirty="0" err="1"/>
              <a:t>Pagi</a:t>
            </a:r>
            <a:r>
              <a:rPr lang="en-US" sz="2400" dirty="0"/>
              <a:t> (520 </a:t>
            </a:r>
            <a:r>
              <a:rPr lang="id-ID" sz="2400" dirty="0" smtClean="0"/>
              <a:t>k</a:t>
            </a:r>
            <a:r>
              <a:rPr lang="en-US" sz="2400" dirty="0" err="1" smtClean="0"/>
              <a:t>kal</a:t>
            </a:r>
            <a:r>
              <a:rPr lang="en-US" sz="2400" dirty="0" smtClean="0"/>
              <a:t>)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400" dirty="0" err="1"/>
              <a:t>Nasi</a:t>
            </a:r>
            <a:r>
              <a:rPr lang="en-US" sz="2400" dirty="0"/>
              <a:t> </a:t>
            </a:r>
            <a:r>
              <a:rPr lang="en-US" sz="2400" dirty="0" err="1"/>
              <a:t>Goreng</a:t>
            </a:r>
            <a:r>
              <a:rPr lang="en-US" sz="2400" dirty="0"/>
              <a:t> (</a:t>
            </a:r>
            <a:r>
              <a:rPr lang="en-US" sz="2400" dirty="0" err="1"/>
              <a:t>nasi</a:t>
            </a:r>
            <a:r>
              <a:rPr lang="en-US" sz="2400" dirty="0"/>
              <a:t>, </a:t>
            </a:r>
            <a:r>
              <a:rPr lang="en-US" sz="2400" dirty="0" err="1"/>
              <a:t>ayam</a:t>
            </a:r>
            <a:r>
              <a:rPr lang="en-US" sz="2400" dirty="0"/>
              <a:t>, 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dirty="0" smtClean="0"/>
              <a:t>    </a:t>
            </a:r>
            <a:r>
              <a:rPr lang="en-US" sz="2400" dirty="0" err="1" smtClean="0"/>
              <a:t>telur</a:t>
            </a:r>
            <a:r>
              <a:rPr lang="en-US" sz="2400" dirty="0"/>
              <a:t>, </a:t>
            </a:r>
            <a:r>
              <a:rPr lang="en-US" sz="2400" dirty="0" err="1"/>
              <a:t>kacang</a:t>
            </a:r>
            <a:r>
              <a:rPr lang="en-US" sz="2400" dirty="0"/>
              <a:t> </a:t>
            </a:r>
            <a:r>
              <a:rPr lang="en-US" sz="2400" dirty="0" err="1" smtClean="0"/>
              <a:t>polong</a:t>
            </a:r>
            <a:r>
              <a:rPr lang="en-US" sz="2400" dirty="0" smtClean="0"/>
              <a:t>,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dirty="0" smtClean="0"/>
              <a:t>    </a:t>
            </a:r>
            <a:r>
              <a:rPr lang="en-US" sz="2400" dirty="0" err="1" smtClean="0"/>
              <a:t>ketimun</a:t>
            </a:r>
            <a:r>
              <a:rPr lang="en-US" sz="2400" dirty="0"/>
              <a:t>, </a:t>
            </a:r>
            <a:r>
              <a:rPr lang="en-US" sz="2400" dirty="0" err="1"/>
              <a:t>slada</a:t>
            </a:r>
            <a:r>
              <a:rPr lang="en-US" sz="2400" dirty="0"/>
              <a:t>)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400" dirty="0"/>
              <a:t>Juice </a:t>
            </a:r>
            <a:r>
              <a:rPr lang="en-US" sz="2400" dirty="0" err="1"/>
              <a:t>Buah</a:t>
            </a:r>
            <a:r>
              <a:rPr lang="en-US" sz="2400" dirty="0"/>
              <a:t> (Melon</a:t>
            </a:r>
            <a:r>
              <a:rPr lang="en-US" sz="2400" dirty="0" smtClean="0"/>
              <a:t>)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dirty="0" smtClean="0"/>
              <a:t>					Snack (126 k</a:t>
            </a:r>
            <a:r>
              <a:rPr lang="id-ID" sz="2400" dirty="0" smtClean="0"/>
              <a:t>k</a:t>
            </a:r>
            <a:r>
              <a:rPr lang="en-US" sz="2400" dirty="0" smtClean="0"/>
              <a:t>al)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dirty="0" smtClean="0"/>
              <a:t>					-   </a:t>
            </a:r>
            <a:r>
              <a:rPr lang="en-US" sz="2400" dirty="0" err="1" smtClean="0"/>
              <a:t>Koktail</a:t>
            </a:r>
            <a:r>
              <a:rPr lang="en-US" sz="2400" dirty="0" smtClean="0"/>
              <a:t> </a:t>
            </a:r>
            <a:r>
              <a:rPr lang="en-US" sz="2400" dirty="0" err="1"/>
              <a:t>Buah</a:t>
            </a:r>
            <a:r>
              <a:rPr lang="en-US" sz="2400" dirty="0"/>
              <a:t> (</a:t>
            </a:r>
            <a:r>
              <a:rPr lang="en-US" sz="2400" dirty="0" err="1"/>
              <a:t>pepaya</a:t>
            </a:r>
            <a:r>
              <a:rPr lang="en-US" sz="2400" dirty="0"/>
              <a:t>, </a:t>
            </a:r>
            <a:r>
              <a:rPr lang="en-US" sz="2400" dirty="0" err="1"/>
              <a:t>apel</a:t>
            </a:r>
            <a:r>
              <a:rPr lang="en-US" sz="2400" dirty="0"/>
              <a:t>, </a:t>
            </a:r>
            <a:r>
              <a:rPr lang="en-US" sz="2400" dirty="0" smtClean="0"/>
              <a:t>				    melon</a:t>
            </a:r>
            <a:r>
              <a:rPr lang="en-US" sz="2400" dirty="0"/>
              <a:t>, </a:t>
            </a:r>
            <a:r>
              <a:rPr lang="en-US" sz="2400" dirty="0" err="1"/>
              <a:t>gula</a:t>
            </a:r>
            <a:r>
              <a:rPr lang="en-US" sz="2400" dirty="0"/>
              <a:t> </a:t>
            </a:r>
            <a:r>
              <a:rPr lang="en-US" sz="2400" dirty="0" err="1"/>
              <a:t>pasir</a:t>
            </a:r>
            <a:r>
              <a:rPr lang="en-US" sz="2400" dirty="0"/>
              <a:t>, sari </a:t>
            </a:r>
            <a:r>
              <a:rPr lang="en-US" sz="2400" dirty="0" err="1"/>
              <a:t>jeruk</a:t>
            </a:r>
            <a:r>
              <a:rPr lang="en-US" sz="2400" dirty="0"/>
              <a:t> </a:t>
            </a:r>
            <a:r>
              <a:rPr lang="en-US" sz="2400" dirty="0" smtClean="0"/>
              <a:t>				    </a:t>
            </a:r>
            <a:r>
              <a:rPr lang="en-US" sz="2400" dirty="0" err="1" smtClean="0"/>
              <a:t>manis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aphicFrame>
        <p:nvGraphicFramePr>
          <p:cNvPr id="1536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466499"/>
              </p:ext>
            </p:extLst>
          </p:nvPr>
        </p:nvGraphicFramePr>
        <p:xfrm>
          <a:off x="4860032" y="1628800"/>
          <a:ext cx="3276600" cy="216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" name="Clip" r:id="rId4" imgW="170078" imgH="111557" progId="">
                  <p:embed/>
                </p:oleObj>
              </mc:Choice>
              <mc:Fallback>
                <p:oleObj name="Clip" r:id="rId4" imgW="170078" imgH="111557" progId="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1628800"/>
                        <a:ext cx="3276600" cy="216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737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3716" y="188640"/>
            <a:ext cx="6430492" cy="54832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Makan</a:t>
            </a:r>
            <a:r>
              <a:rPr lang="en-US" sz="2400" dirty="0" smtClean="0"/>
              <a:t> Siang (694 k</a:t>
            </a:r>
            <a:r>
              <a:rPr lang="id-ID" sz="2400" dirty="0" smtClean="0"/>
              <a:t>k</a:t>
            </a:r>
            <a:r>
              <a:rPr lang="en-US" sz="2400" dirty="0" smtClean="0"/>
              <a:t>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/>
              <a:t>Nasi</a:t>
            </a:r>
            <a:r>
              <a:rPr lang="en-US" sz="2000" dirty="0" smtClean="0"/>
              <a:t> </a:t>
            </a:r>
            <a:r>
              <a:rPr lang="en-US" sz="2000" dirty="0" err="1" smtClean="0"/>
              <a:t>Putih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/>
              <a:t>Daging</a:t>
            </a:r>
            <a:r>
              <a:rPr lang="en-US" sz="2000" dirty="0" smtClean="0"/>
              <a:t> </a:t>
            </a:r>
            <a:r>
              <a:rPr lang="en-US" sz="2000" dirty="0" err="1" smtClean="0"/>
              <a:t>Bumbu</a:t>
            </a:r>
            <a:r>
              <a:rPr lang="en-US" sz="2000" dirty="0" smtClean="0"/>
              <a:t> Bali (</a:t>
            </a:r>
            <a:r>
              <a:rPr lang="en-US" sz="2000" dirty="0" err="1" smtClean="0"/>
              <a:t>daging</a:t>
            </a:r>
            <a:r>
              <a:rPr lang="en-US" sz="2000" dirty="0" smtClean="0"/>
              <a:t> </a:t>
            </a:r>
            <a:r>
              <a:rPr lang="en-US" sz="2000" dirty="0" err="1" smtClean="0"/>
              <a:t>sapi</a:t>
            </a:r>
            <a:r>
              <a:rPr lang="en-US" sz="2000" dirty="0" smtClean="0"/>
              <a:t>, </a:t>
            </a:r>
            <a:r>
              <a:rPr lang="en-US" sz="2000" dirty="0" err="1" smtClean="0"/>
              <a:t>minyak</a:t>
            </a:r>
            <a:r>
              <a:rPr lang="en-US" sz="20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/>
              <a:t>Tahu</a:t>
            </a:r>
            <a:r>
              <a:rPr lang="en-US" sz="2000" dirty="0" smtClean="0"/>
              <a:t> Isi (</a:t>
            </a:r>
            <a:r>
              <a:rPr lang="en-US" sz="2000" dirty="0" err="1" smtClean="0"/>
              <a:t>tahu</a:t>
            </a:r>
            <a:r>
              <a:rPr lang="en-US" sz="2000" dirty="0" smtClean="0"/>
              <a:t>, </a:t>
            </a:r>
            <a:r>
              <a:rPr lang="en-US" sz="2000" dirty="0" err="1" smtClean="0"/>
              <a:t>telur</a:t>
            </a:r>
            <a:r>
              <a:rPr lang="en-US" sz="2000" dirty="0" smtClean="0"/>
              <a:t>)</a:t>
            </a:r>
          </a:p>
          <a:p>
            <a:pPr lvl="1" eaLnBrk="1" hangingPunct="1"/>
            <a:r>
              <a:rPr lang="en-US" sz="2000" dirty="0" err="1" smtClean="0"/>
              <a:t>Tumis</a:t>
            </a:r>
            <a:r>
              <a:rPr lang="en-US" sz="2000" dirty="0" smtClean="0"/>
              <a:t> </a:t>
            </a:r>
            <a:r>
              <a:rPr lang="en-US" sz="2000" dirty="0" err="1" smtClean="0"/>
              <a:t>Bayam</a:t>
            </a:r>
            <a:r>
              <a:rPr lang="en-US" sz="2000" dirty="0" smtClean="0"/>
              <a:t> (</a:t>
            </a:r>
            <a:r>
              <a:rPr lang="en-US" sz="2000" dirty="0" err="1" smtClean="0"/>
              <a:t>Bayam</a:t>
            </a:r>
            <a:r>
              <a:rPr lang="en-US" sz="2000" dirty="0" smtClean="0"/>
              <a:t>, </a:t>
            </a:r>
            <a:r>
              <a:rPr lang="id-ID" sz="2000" dirty="0" smtClean="0"/>
              <a:t>m</a:t>
            </a:r>
            <a:r>
              <a:rPr lang="en-US" sz="2000" dirty="0" err="1" smtClean="0"/>
              <a:t>inyak</a:t>
            </a:r>
            <a:r>
              <a:rPr lang="en-US" sz="2000" dirty="0" smtClean="0"/>
              <a:t>)</a:t>
            </a:r>
          </a:p>
          <a:p>
            <a:pPr lvl="1" eaLnBrk="1" hangingPunct="1"/>
            <a:r>
              <a:rPr lang="en-US" sz="2000" dirty="0" smtClean="0"/>
              <a:t>Sup </a:t>
            </a:r>
            <a:r>
              <a:rPr lang="en-US" sz="2000" dirty="0" err="1" smtClean="0"/>
              <a:t>Sayur</a:t>
            </a:r>
            <a:r>
              <a:rPr lang="en-US" sz="2000" dirty="0" smtClean="0"/>
              <a:t> (</a:t>
            </a:r>
            <a:r>
              <a:rPr lang="en-US" sz="2000" dirty="0" err="1" smtClean="0"/>
              <a:t>wortel</a:t>
            </a:r>
            <a:r>
              <a:rPr lang="en-US" sz="2000" dirty="0" smtClean="0"/>
              <a:t>, </a:t>
            </a:r>
            <a:r>
              <a:rPr lang="en-US" sz="2000" dirty="0" err="1" smtClean="0"/>
              <a:t>buncis</a:t>
            </a:r>
            <a:r>
              <a:rPr lang="en-US" sz="2000" dirty="0" smtClean="0"/>
              <a:t>, </a:t>
            </a:r>
            <a:r>
              <a:rPr lang="en-US" sz="2000" dirty="0" err="1" smtClean="0"/>
              <a:t>kol</a:t>
            </a:r>
            <a:r>
              <a:rPr lang="en-US" sz="2000" dirty="0" smtClean="0"/>
              <a:t>, </a:t>
            </a:r>
            <a:r>
              <a:rPr lang="en-US" sz="2000" dirty="0" err="1" smtClean="0"/>
              <a:t>ayam</a:t>
            </a:r>
            <a:r>
              <a:rPr lang="en-US" sz="2000" dirty="0" smtClean="0"/>
              <a:t>)</a:t>
            </a:r>
          </a:p>
          <a:p>
            <a:pPr lvl="1" eaLnBrk="1" hangingPunct="1"/>
            <a:r>
              <a:rPr lang="en-US" sz="2000" dirty="0" err="1" smtClean="0"/>
              <a:t>Buah</a:t>
            </a:r>
            <a:r>
              <a:rPr lang="en-US" sz="2000" dirty="0" smtClean="0"/>
              <a:t> </a:t>
            </a:r>
            <a:r>
              <a:rPr lang="en-US" sz="2000" dirty="0" err="1" smtClean="0"/>
              <a:t>Potong</a:t>
            </a:r>
            <a:r>
              <a:rPr lang="en-US" sz="2000" dirty="0" smtClean="0"/>
              <a:t> (</a:t>
            </a:r>
            <a:r>
              <a:rPr lang="en-US" sz="2000" dirty="0" err="1" smtClean="0"/>
              <a:t>pepaya</a:t>
            </a:r>
            <a:r>
              <a:rPr lang="en-US" sz="2000" dirty="0" smtClean="0"/>
              <a:t>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sz="24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47664" y="3501008"/>
            <a:ext cx="8429625" cy="4071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 smtClean="0"/>
              <a:t>Snack (145 k</a:t>
            </a:r>
            <a:r>
              <a:rPr lang="id-ID" sz="2400" dirty="0" smtClean="0"/>
              <a:t>k</a:t>
            </a:r>
            <a:r>
              <a:rPr lang="en-US" sz="2400" dirty="0" smtClean="0"/>
              <a:t>al)</a:t>
            </a:r>
          </a:p>
          <a:p>
            <a:pPr lvl="1" fontAlgn="auto">
              <a:spcAft>
                <a:spcPts val="0"/>
              </a:spcAft>
            </a:pPr>
            <a:r>
              <a:rPr lang="en-US" sz="2000" dirty="0" err="1" smtClean="0"/>
              <a:t>Kolak</a:t>
            </a:r>
            <a:r>
              <a:rPr lang="en-US" sz="2000" dirty="0" smtClean="0"/>
              <a:t> </a:t>
            </a:r>
            <a:r>
              <a:rPr lang="en-US" sz="2000" dirty="0" err="1" smtClean="0"/>
              <a:t>Pisang</a:t>
            </a:r>
            <a:r>
              <a:rPr lang="en-US" sz="2000" dirty="0" smtClean="0"/>
              <a:t> (</a:t>
            </a:r>
            <a:r>
              <a:rPr lang="en-US" sz="2000" dirty="0" err="1" smtClean="0"/>
              <a:t>pisang</a:t>
            </a:r>
            <a:r>
              <a:rPr lang="en-US" sz="2000" dirty="0" smtClean="0"/>
              <a:t> </a:t>
            </a:r>
            <a:r>
              <a:rPr lang="en-US" sz="2000" dirty="0" err="1" smtClean="0"/>
              <a:t>kepok</a:t>
            </a:r>
            <a:r>
              <a:rPr lang="en-US" sz="2000" dirty="0" smtClean="0"/>
              <a:t>, </a:t>
            </a:r>
            <a:r>
              <a:rPr lang="en-US" sz="2000" dirty="0" err="1" smtClean="0"/>
              <a:t>santan</a:t>
            </a:r>
            <a:r>
              <a:rPr lang="en-US" sz="2000" dirty="0" smtClean="0"/>
              <a:t>, </a:t>
            </a:r>
            <a:r>
              <a:rPr lang="en-US" sz="2000" dirty="0" err="1" smtClean="0"/>
              <a:t>gula</a:t>
            </a:r>
            <a:r>
              <a:rPr lang="en-US" sz="2000" dirty="0" smtClean="0"/>
              <a:t> </a:t>
            </a:r>
            <a:r>
              <a:rPr lang="en-US" sz="2000" dirty="0" err="1" smtClean="0"/>
              <a:t>pasir</a:t>
            </a:r>
            <a:r>
              <a:rPr lang="en-US" sz="2000" dirty="0" smtClean="0"/>
              <a:t>)</a:t>
            </a:r>
            <a:endParaRPr lang="id-ID" sz="2000" dirty="0" smtClean="0"/>
          </a:p>
          <a:p>
            <a:pPr lvl="1" fontAlgn="auto">
              <a:spcAft>
                <a:spcPts val="0"/>
              </a:spcAft>
            </a:pPr>
            <a:endParaRPr lang="en-US" sz="2000" dirty="0" smtClean="0"/>
          </a:p>
          <a:p>
            <a:pPr fontAlgn="auto">
              <a:spcAft>
                <a:spcPts val="0"/>
              </a:spcAft>
            </a:pPr>
            <a:r>
              <a:rPr lang="en-US" sz="2400" dirty="0" err="1" smtClean="0"/>
              <a:t>Makan</a:t>
            </a:r>
            <a:r>
              <a:rPr lang="en-US" sz="2400" dirty="0" smtClean="0"/>
              <a:t> </a:t>
            </a:r>
            <a:r>
              <a:rPr lang="en-US" sz="2400" dirty="0" err="1" smtClean="0"/>
              <a:t>Malam</a:t>
            </a:r>
            <a:r>
              <a:rPr lang="en-US" sz="2400" dirty="0" smtClean="0"/>
              <a:t> (558 k</a:t>
            </a:r>
            <a:r>
              <a:rPr lang="id-ID" sz="2400" dirty="0" smtClean="0"/>
              <a:t>k</a:t>
            </a:r>
            <a:r>
              <a:rPr lang="en-US" sz="2400" dirty="0" smtClean="0"/>
              <a:t>al)</a:t>
            </a:r>
          </a:p>
          <a:p>
            <a:pPr lvl="1" fontAlgn="auto">
              <a:spcAft>
                <a:spcPts val="0"/>
              </a:spcAft>
            </a:pPr>
            <a:r>
              <a:rPr lang="en-US" sz="2000" dirty="0" err="1" smtClean="0"/>
              <a:t>Makaroni</a:t>
            </a:r>
            <a:r>
              <a:rPr lang="en-US" sz="2000" dirty="0" smtClean="0"/>
              <a:t> </a:t>
            </a:r>
            <a:r>
              <a:rPr lang="en-US" sz="2000" dirty="0" err="1" smtClean="0"/>
              <a:t>Schotel</a:t>
            </a:r>
            <a:r>
              <a:rPr lang="en-US" sz="2000" dirty="0" smtClean="0"/>
              <a:t> (</a:t>
            </a:r>
            <a:r>
              <a:rPr lang="en-US" sz="2000" dirty="0" err="1" smtClean="0"/>
              <a:t>makaroni</a:t>
            </a:r>
            <a:r>
              <a:rPr lang="en-US" sz="2000" dirty="0" smtClean="0"/>
              <a:t>, </a:t>
            </a:r>
            <a:r>
              <a:rPr lang="en-US" sz="2000" dirty="0" err="1" smtClean="0"/>
              <a:t>telur</a:t>
            </a:r>
            <a:r>
              <a:rPr lang="en-US" sz="2000" dirty="0" smtClean="0"/>
              <a:t>, </a:t>
            </a:r>
            <a:r>
              <a:rPr lang="en-US" sz="2000" dirty="0" err="1" smtClean="0"/>
              <a:t>daging</a:t>
            </a:r>
            <a:r>
              <a:rPr lang="en-US" sz="2000" dirty="0" smtClean="0"/>
              <a:t> </a:t>
            </a:r>
            <a:r>
              <a:rPr lang="en-US" sz="2000" dirty="0" err="1" smtClean="0"/>
              <a:t>cincang</a:t>
            </a:r>
            <a:r>
              <a:rPr lang="en-US" sz="2000" dirty="0" smtClean="0"/>
              <a:t>, </a:t>
            </a:r>
            <a:r>
              <a:rPr lang="en-US" sz="2000" dirty="0" err="1" smtClean="0"/>
              <a:t>keju</a:t>
            </a:r>
            <a:r>
              <a:rPr lang="en-US" sz="2000" dirty="0" smtClean="0"/>
              <a:t>, </a:t>
            </a:r>
            <a:r>
              <a:rPr lang="en-US" sz="2000" dirty="0" err="1" smtClean="0"/>
              <a:t>susu</a:t>
            </a:r>
            <a:r>
              <a:rPr lang="en-US" sz="2000" dirty="0" smtClean="0"/>
              <a:t>)</a:t>
            </a:r>
          </a:p>
          <a:p>
            <a:pPr lvl="1" fontAlgn="auto">
              <a:spcAft>
                <a:spcPts val="0"/>
              </a:spcAft>
            </a:pPr>
            <a:r>
              <a:rPr lang="en-US" sz="2000" dirty="0" smtClean="0"/>
              <a:t>Salad </a:t>
            </a:r>
            <a:r>
              <a:rPr lang="en-US" sz="2000" dirty="0" err="1" smtClean="0"/>
              <a:t>Sayur</a:t>
            </a:r>
            <a:r>
              <a:rPr lang="en-US" sz="2000" dirty="0" smtClean="0"/>
              <a:t> (</a:t>
            </a:r>
            <a:r>
              <a:rPr lang="en-US" sz="2000" dirty="0" err="1" smtClean="0"/>
              <a:t>slada</a:t>
            </a:r>
            <a:r>
              <a:rPr lang="en-US" sz="2000" dirty="0" smtClean="0"/>
              <a:t>, </a:t>
            </a:r>
            <a:r>
              <a:rPr lang="en-US" sz="2000" dirty="0" err="1" smtClean="0"/>
              <a:t>ketimun</a:t>
            </a:r>
            <a:r>
              <a:rPr lang="en-US" sz="2000" dirty="0" smtClean="0"/>
              <a:t>, </a:t>
            </a:r>
            <a:r>
              <a:rPr lang="en-US" sz="2000" dirty="0" err="1" smtClean="0"/>
              <a:t>wortel</a:t>
            </a:r>
            <a:r>
              <a:rPr lang="en-US" sz="2000" dirty="0" smtClean="0"/>
              <a:t>, </a:t>
            </a:r>
            <a:r>
              <a:rPr lang="en-US" sz="2000" dirty="0" err="1" smtClean="0"/>
              <a:t>minyak</a:t>
            </a:r>
            <a:r>
              <a:rPr lang="en-US" sz="2000" dirty="0" smtClean="0"/>
              <a:t>)</a:t>
            </a:r>
          </a:p>
          <a:p>
            <a:pPr lvl="1" fontAlgn="auto">
              <a:spcAft>
                <a:spcPts val="0"/>
              </a:spcAft>
            </a:pPr>
            <a:r>
              <a:rPr lang="en-US" sz="2000" dirty="0" err="1" smtClean="0"/>
              <a:t>Buah</a:t>
            </a:r>
            <a:r>
              <a:rPr lang="en-US" sz="2000" dirty="0" smtClean="0"/>
              <a:t> (</a:t>
            </a:r>
            <a:r>
              <a:rPr lang="en-US" sz="2000" dirty="0" err="1" smtClean="0"/>
              <a:t>jeruk</a:t>
            </a:r>
            <a:r>
              <a:rPr lang="en-US" sz="2000" dirty="0" smtClean="0"/>
              <a:t> </a:t>
            </a:r>
            <a:r>
              <a:rPr lang="en-US" sz="2000" dirty="0" err="1" smtClean="0"/>
              <a:t>manis</a:t>
            </a:r>
            <a:r>
              <a:rPr lang="en-US" sz="2000" dirty="0" smtClean="0"/>
              <a:t>)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483045"/>
              </p:ext>
            </p:extLst>
          </p:nvPr>
        </p:nvGraphicFramePr>
        <p:xfrm>
          <a:off x="5804470" y="620688"/>
          <a:ext cx="3339530" cy="2743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Clip" r:id="rId3" imgW="3485714" imgH="2542857" progId="">
                  <p:embed/>
                </p:oleObj>
              </mc:Choice>
              <mc:Fallback>
                <p:oleObj name="Clip" r:id="rId3" imgW="3485714" imgH="2542857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4470" y="620688"/>
                        <a:ext cx="3339530" cy="27434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475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887083" y="2420814"/>
            <a:ext cx="6786578" cy="1609725"/>
          </a:xfrm>
          <a:prstGeom prst="rect">
            <a:avLst/>
          </a:prstGeom>
        </p:spPr>
        <p:txBody>
          <a:bodyPr vert="horz" rtlCol="0" anchor="ctr">
            <a:normAutofit fontScale="7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876300" marR="0" lvl="0" indent="-8763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</a:t>
            </a: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id-ID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Keadaan yang Lazim Terjadi</a:t>
            </a:r>
          </a:p>
          <a:p>
            <a:pPr marL="876300" marR="0" lvl="0" indent="-8763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54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id-ID" sz="54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rPr>
              <a:t>     pada</a:t>
            </a:r>
            <a:r>
              <a:rPr kumimoji="0" lang="id-ID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Ibu Hamil</a:t>
            </a:r>
            <a:endParaRPr kumimoji="0" lang="en-US" sz="5400" b="1" i="0" u="none" strike="noStrike" kern="1200" cap="none" spc="0" normalizeH="0" baseline="0" noProof="1" smtClean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09800"/>
            <a:ext cx="762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9600" b="1" dirty="0">
                <a:solidFill>
                  <a:srgbClr val="003399"/>
                </a:solidFill>
                <a:latin typeface="Algerian" pitchFamily="82" charset="0"/>
                <a:cs typeface="Aharoni" pitchFamily="2" charset="-79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045355" y="2446605"/>
            <a:ext cx="1338250" cy="1433514"/>
          </a:xfrm>
          <a:prstGeom prst="rect">
            <a:avLst/>
          </a:prstGeom>
          <a:solidFill>
            <a:srgbClr val="C4C4F4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1324" y="2378343"/>
            <a:ext cx="762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9600" b="1" dirty="0">
                <a:solidFill>
                  <a:srgbClr val="003399"/>
                </a:solidFill>
                <a:latin typeface="Algerian" pitchFamily="82" charset="0"/>
                <a:cs typeface="Aharoni" pitchFamily="2" charset="-79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591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008112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id-ID" sz="3600" b="1" dirty="0" smtClean="0"/>
              <a:t/>
            </a:r>
            <a:br>
              <a:rPr lang="id-ID" sz="3600" b="1" dirty="0" smtClean="0"/>
            </a:br>
            <a:r>
              <a:rPr lang="id-ID" sz="3600" b="1" dirty="0" smtClean="0"/>
              <a:t>Keadaan yang lazim terjadi</a:t>
            </a:r>
            <a:br>
              <a:rPr lang="id-ID" sz="3600" b="1" dirty="0" smtClean="0"/>
            </a:br>
            <a:r>
              <a:rPr lang="id-ID" sz="3600" b="1" dirty="0" smtClean="0"/>
              <a:t>selama masa kehamilan</a:t>
            </a:r>
            <a:r>
              <a:rPr lang="id-ID" sz="3600" b="1" dirty="0"/>
              <a:t/>
            </a:r>
            <a:br>
              <a:rPr lang="id-ID" sz="3600" b="1" dirty="0"/>
            </a:b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" y="1484784"/>
            <a:ext cx="8229600" cy="4525963"/>
          </a:xfrm>
        </p:spPr>
        <p:txBody>
          <a:bodyPr>
            <a:noAutofit/>
          </a:bodyPr>
          <a:lstStyle/>
          <a:p>
            <a:r>
              <a:rPr lang="id-ID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Mual/muntah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id-ID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Sebaiknya makan dengan 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frekuensi 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banyak, 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porsi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kecil, makanan yang 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kering,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sumber 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karbohidrat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dari mak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anan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berbau 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tajam,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minum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pada waktu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 makan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Konstipasi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id-ID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Sebaiknya 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minum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banyak, makan 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laksatif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alamiah.</a:t>
            </a:r>
          </a:p>
          <a:p>
            <a:pPr marL="0" indent="0">
              <a:buNone/>
            </a:pPr>
            <a:endParaRPr lang="id-ID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2000" b="1" dirty="0">
                <a:latin typeface="Arial" panose="020B0604020202020204" pitchFamily="34" charset="0"/>
                <a:cs typeface="Arial" panose="020B0604020202020204" pitchFamily="34" charset="0"/>
              </a:rPr>
              <a:t>Pengaruh minum tablet besi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Sebaiknya minum tablet pada waktu 1 jam sebelum atau 2 jam sesudah makan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id-ID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2000" b="1" dirty="0">
                <a:latin typeface="Arial" panose="020B0604020202020204" pitchFamily="34" charset="0"/>
                <a:cs typeface="Arial" panose="020B0604020202020204" pitchFamily="34" charset="0"/>
              </a:rPr>
              <a:t>Nyeri lambung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Sebaiknya makan sering, porsi kecil,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jangan makan d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porsi besar, relaksasi,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makanan di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unyah halus, pakaian longgar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id-ID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27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6408712" cy="5832648"/>
          </a:xfrm>
        </p:spPr>
        <p:txBody>
          <a:bodyPr>
            <a:noAutofit/>
          </a:bodyPr>
          <a:lstStyle/>
          <a:p>
            <a:r>
              <a:rPr lang="id-ID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Hemorrhoid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ambeien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wasir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Sebaiknya 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istirahat cukup setelah 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BAB untuk 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mengurangi uterus yang 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tertekan.</a:t>
            </a:r>
          </a:p>
          <a:p>
            <a:endParaRPr lang="id-ID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457200">
              <a:lnSpc>
                <a:spcPct val="90000"/>
              </a:lnSpc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Edema</a:t>
            </a:r>
            <a:r>
              <a:rPr lang="id-ID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/bengkak pada kaki/tumit.</a:t>
            </a:r>
          </a:p>
          <a:p>
            <a:pPr marL="57150" indent="0">
              <a:lnSpc>
                <a:spcPct val="90000"/>
              </a:lnSpc>
              <a:buNone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memerlukan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terapi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khusus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Sebaiknya t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inggikan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kaki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ntuk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mengalirkan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cairan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Untuk menghindari penimbunan cairan/edema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perhatikan penggunaan garam 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agar tidak berlebihan.</a:t>
            </a:r>
          </a:p>
          <a:p>
            <a:pPr marL="57150" indent="0">
              <a:lnSpc>
                <a:spcPct val="90000"/>
              </a:lnSpc>
              <a:buNone/>
            </a:pPr>
            <a:endParaRPr lang="id-ID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lnSpc>
                <a:spcPct val="90000"/>
              </a:lnSpc>
              <a:buNone/>
            </a:pPr>
            <a:endParaRPr lang="id-ID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just">
              <a:lnSpc>
                <a:spcPct val="90000"/>
              </a:lnSpc>
            </a:pPr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Insomnia (Tidak bisa tidur)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Kesulitan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tidur pada malam hari disebabkan oleh emosi yang berubah-ubah selama 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hamil.</a:t>
            </a:r>
            <a:r>
              <a:rPr lang="id-ID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Hindari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makanan berat sebelum tidur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Istirahat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jika lelah pada siang hari. 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lnSpc>
                <a:spcPct val="90000"/>
              </a:lnSpc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d-ID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50048" flipV="1">
            <a:off x="6462711" y="4225940"/>
            <a:ext cx="2731660" cy="196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8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487" y="188640"/>
            <a:ext cx="8374977" cy="778098"/>
          </a:xfrm>
          <a:solidFill>
            <a:srgbClr val="FFFF66"/>
          </a:solidFill>
        </p:spPr>
        <p:txBody>
          <a:bodyPr/>
          <a:lstStyle/>
          <a:p>
            <a:r>
              <a:rPr lang="id-ID" b="1" dirty="0" smtClean="0"/>
              <a:t>Hindari Kebiasaan Merugikan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157865"/>
              </p:ext>
            </p:extLst>
          </p:nvPr>
        </p:nvGraphicFramePr>
        <p:xfrm>
          <a:off x="395536" y="1196752"/>
          <a:ext cx="8352928" cy="527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Aktivitas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Efek Negatif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Merokok</a:t>
                      </a:r>
                      <a:endParaRPr lang="id-ID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eaLnBrk="1" hangingPunct="1">
                        <a:lnSpc>
                          <a:spcPct val="100000"/>
                        </a:lnSpc>
                      </a:pP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Meningkatkan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risiko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komplikasi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kehamilan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perdarahan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keguguran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tertanamnya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plasenta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ditempat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yg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normal,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pelepasan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plasenta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yg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terlalu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dini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pecah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ketuban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terlalu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dini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persalinan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premature</a:t>
                      </a:r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</a:p>
                    <a:p>
                      <a:pPr lvl="1" eaLnBrk="1" hangingPunct="1">
                        <a:lnSpc>
                          <a:spcPct val="100000"/>
                        </a:lnSpc>
                      </a:pPr>
                      <a:endParaRPr lang="id-ID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Konsumsi </a:t>
                      </a:r>
                      <a:r>
                        <a:rPr lang="en-US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Alkohol</a:t>
                      </a:r>
                      <a:endParaRPr lang="id-ID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eaLnBrk="1" hangingPunct="1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bayi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lahir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kecil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biasanya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cacat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mental,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kelainan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fisik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terutama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wajah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tangan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kaki,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jantung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&amp;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susunan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syaraf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pusat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1" eaLnBrk="1" hangingPunct="1">
                        <a:lnSpc>
                          <a:spcPct val="100000"/>
                        </a:lnSpc>
                      </a:pP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Risiko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keguguran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tinggi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BBLR,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lahir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mati</a:t>
                      </a:r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1" eaLnBrk="1" hangingPunct="1">
                        <a:lnSpc>
                          <a:spcPct val="100000"/>
                        </a:lnSpc>
                      </a:pP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Komplikasi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kelahiran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persalinan</a:t>
                      </a:r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1" eaLnBrk="1" hangingPunct="1">
                        <a:lnSpc>
                          <a:spcPct val="100000"/>
                        </a:lnSpc>
                      </a:pP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Kelainan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pertumbuhan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perkembangan</a:t>
                      </a:r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id-ID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Konsumsi </a:t>
                      </a:r>
                      <a:r>
                        <a:rPr lang="en-US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Kafein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d-ID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eaLnBrk="1" hangingPunct="1">
                        <a:lnSpc>
                          <a:spcPct val="100000"/>
                        </a:lnSpc>
                      </a:pPr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inum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kopi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selama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hamil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dlm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sedang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</a:t>
                      </a:r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mengganggu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ibu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janin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(300 mg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kafein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/h</a:t>
                      </a:r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3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cangkir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kopi</a:t>
                      </a:r>
                      <a:r>
                        <a:rPr lang="id-ID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id-ID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1" eaLnBrk="1" hangingPunct="1">
                        <a:lnSpc>
                          <a:spcPct val="100000"/>
                        </a:lnSpc>
                      </a:pP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1" eaLnBrk="1" hangingPunct="1">
                        <a:lnSpc>
                          <a:spcPct val="100000"/>
                        </a:lnSpc>
                      </a:pPr>
                      <a:r>
                        <a:rPr lang="en-US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Kafein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--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meningkatkan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detak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jantung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metabolisme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pada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tubuh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ibu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yg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akibatnya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dapat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terjadi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stress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yg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mengganggu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perkembangan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janin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lvl="1" eaLnBrk="1" hangingPunct="1">
                        <a:lnSpc>
                          <a:spcPct val="100000"/>
                        </a:lnSpc>
                      </a:pP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Kafein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dpt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juga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menyebabkan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insomnia,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mudah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gugup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sakit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merasa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tegang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lekas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marah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id-ID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5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800180" y="2538540"/>
            <a:ext cx="6786578" cy="1609725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876300" marR="0" lvl="0" indent="-8763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</a:t>
            </a: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id-ID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Peran Pendamping</a:t>
            </a:r>
            <a:endParaRPr kumimoji="0" lang="en-US" sz="5400" b="1" i="0" u="none" strike="noStrike" kern="1200" cap="none" spc="0" normalizeH="0" baseline="0" noProof="1" smtClean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09800"/>
            <a:ext cx="762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9600" b="1" dirty="0">
                <a:solidFill>
                  <a:srgbClr val="003399"/>
                </a:solidFill>
                <a:latin typeface="Algerian" pitchFamily="82" charset="0"/>
                <a:cs typeface="Aharoni" pitchFamily="2" charset="-79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045355" y="2446605"/>
            <a:ext cx="1338250" cy="1433514"/>
          </a:xfrm>
          <a:prstGeom prst="rect">
            <a:avLst/>
          </a:prstGeom>
          <a:solidFill>
            <a:srgbClr val="C4C4F4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1324" y="2378343"/>
            <a:ext cx="762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9600" b="1" dirty="0" smtClean="0">
                <a:solidFill>
                  <a:srgbClr val="003399"/>
                </a:solidFill>
                <a:latin typeface="Algerian" pitchFamily="82" charset="0"/>
                <a:cs typeface="Aharoni" pitchFamily="2" charset="-79"/>
              </a:rPr>
              <a:t>4</a:t>
            </a:r>
            <a:endParaRPr lang="en-US" sz="9600" b="1" dirty="0">
              <a:solidFill>
                <a:srgbClr val="003399"/>
              </a:solidFill>
              <a:latin typeface="Algerian" pitchFamily="8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86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850106"/>
          </a:xfrm>
          <a:solidFill>
            <a:srgbClr val="FFFF66"/>
          </a:solidFill>
        </p:spPr>
        <p:txBody>
          <a:bodyPr/>
          <a:lstStyle/>
          <a:p>
            <a:r>
              <a:rPr lang="id-ID" b="1" dirty="0" smtClean="0"/>
              <a:t>Pentingnya Pendampingan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1772816"/>
            <a:ext cx="4690864" cy="4525963"/>
          </a:xfrm>
        </p:spPr>
        <p:txBody>
          <a:bodyPr>
            <a:normAutofit fontScale="85000" lnSpcReduction="20000"/>
          </a:bodyPr>
          <a:lstStyle/>
          <a:p>
            <a:r>
              <a:rPr lang="id-ID" dirty="0"/>
              <a:t>Peran dan fungsi </a:t>
            </a:r>
            <a:r>
              <a:rPr lang="id-ID" dirty="0" smtClean="0"/>
              <a:t>pendamping (keluarga) </a:t>
            </a:r>
            <a:r>
              <a:rPr lang="id-ID" dirty="0"/>
              <a:t>sangat </a:t>
            </a:r>
            <a:r>
              <a:rPr lang="id-ID" dirty="0" smtClean="0"/>
              <a:t>penting </a:t>
            </a:r>
            <a:r>
              <a:rPr lang="fi-FI" dirty="0" smtClean="0"/>
              <a:t>di</a:t>
            </a:r>
            <a:r>
              <a:rPr lang="id-ID" dirty="0" smtClean="0"/>
              <a:t> </a:t>
            </a:r>
            <a:r>
              <a:rPr lang="fi-FI" dirty="0" smtClean="0"/>
              <a:t>saat </a:t>
            </a:r>
            <a:r>
              <a:rPr lang="id-ID" dirty="0" smtClean="0"/>
              <a:t>ibu hamil </a:t>
            </a:r>
            <a:r>
              <a:rPr lang="fi-FI" dirty="0" smtClean="0"/>
              <a:t>mengalami</a:t>
            </a:r>
            <a:r>
              <a:rPr lang="id-ID" dirty="0" smtClean="0"/>
              <a:t> masalah. </a:t>
            </a:r>
          </a:p>
          <a:p>
            <a:endParaRPr lang="id-ID" dirty="0"/>
          </a:p>
          <a:p>
            <a:r>
              <a:rPr lang="id-ID" dirty="0" smtClean="0"/>
              <a:t>Pendamping </a:t>
            </a:r>
            <a:r>
              <a:rPr lang="id-ID" dirty="0"/>
              <a:t>dapat </a:t>
            </a:r>
            <a:r>
              <a:rPr lang="id-ID" dirty="0" smtClean="0"/>
              <a:t>memberikan perhatian, </a:t>
            </a:r>
            <a:r>
              <a:rPr lang="fi-FI" dirty="0" smtClean="0"/>
              <a:t>motivasi, </a:t>
            </a:r>
            <a:r>
              <a:rPr lang="id-ID" dirty="0" smtClean="0"/>
              <a:t>informasi, dan </a:t>
            </a:r>
            <a:r>
              <a:rPr lang="fi-FI" dirty="0" smtClean="0"/>
              <a:t>mengingatkan</a:t>
            </a:r>
            <a:r>
              <a:rPr lang="id-ID" dirty="0" smtClean="0"/>
              <a:t> (konsumsi makan, minum tablet tambah darah, memantau kesehatan, dll.)</a:t>
            </a:r>
            <a:endParaRPr lang="id-ID" dirty="0"/>
          </a:p>
          <a:p>
            <a:endParaRPr lang="id-ID" dirty="0"/>
          </a:p>
          <a:p>
            <a:endParaRPr lang="id-ID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1844823"/>
            <a:ext cx="3096343" cy="39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0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17026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id-ID" sz="2800" b="1" dirty="0" smtClean="0"/>
              <a:t>Masa Kehamilan </a:t>
            </a:r>
            <a:br>
              <a:rPr lang="id-ID" sz="2800" b="1" dirty="0" smtClean="0"/>
            </a:br>
            <a:r>
              <a:rPr lang="id-ID" sz="2800" b="1" dirty="0" smtClean="0"/>
              <a:t>Mempengaruhi Kehidupan Selanjutnya</a:t>
            </a:r>
            <a:endParaRPr lang="id-ID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91" y="2039927"/>
            <a:ext cx="8142417" cy="30785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597" y="1874937"/>
            <a:ext cx="936104" cy="32725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71700" y="5077591"/>
            <a:ext cx="6552728" cy="32953"/>
          </a:xfrm>
          <a:prstGeom prst="straightConnector1">
            <a:avLst/>
          </a:prstGeom>
          <a:ln w="76200">
            <a:solidFill>
              <a:srgbClr val="2005EB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11925" y="5399094"/>
            <a:ext cx="216024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2005E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Pertumbuhan, Perkembangan, Metabolisme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6514122" y="5399094"/>
            <a:ext cx="1846979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rgbClr val="2005EB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Tinggi badan, </a:t>
            </a:r>
          </a:p>
          <a:p>
            <a:pPr algn="ctr"/>
            <a:r>
              <a:rPr lang="id-ID" dirty="0" smtClean="0">
                <a:solidFill>
                  <a:schemeClr val="bg1"/>
                </a:solidFill>
              </a:rPr>
              <a:t>Kognitif, </a:t>
            </a:r>
          </a:p>
          <a:p>
            <a:pPr algn="ctr"/>
            <a:r>
              <a:rPr lang="id-ID" dirty="0" smtClean="0">
                <a:solidFill>
                  <a:schemeClr val="bg1"/>
                </a:solidFill>
              </a:rPr>
              <a:t>Kesehatan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118" y="5537595"/>
            <a:ext cx="139506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2005EB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d-ID" dirty="0" smtClean="0"/>
              <a:t>Kondisi </a:t>
            </a:r>
          </a:p>
          <a:p>
            <a:pPr algn="ctr"/>
            <a:r>
              <a:rPr lang="id-ID" dirty="0" smtClean="0"/>
              <a:t>Kehamilan</a:t>
            </a:r>
            <a:endParaRPr lang="id-ID" dirty="0"/>
          </a:p>
        </p:txBody>
      </p:sp>
      <p:sp>
        <p:nvSpPr>
          <p:cNvPr id="7" name="Right Arrow 6"/>
          <p:cNvSpPr/>
          <p:nvPr/>
        </p:nvSpPr>
        <p:spPr>
          <a:xfrm>
            <a:off x="2165464" y="5697673"/>
            <a:ext cx="792088" cy="326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ight Arrow 9"/>
          <p:cNvSpPr/>
          <p:nvPr/>
        </p:nvSpPr>
        <p:spPr>
          <a:xfrm>
            <a:off x="5540152" y="5697673"/>
            <a:ext cx="792088" cy="326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489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778098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id-ID" b="1" dirty="0"/>
              <a:t>Peran </a:t>
            </a:r>
            <a:r>
              <a:rPr lang="id-ID" b="1" dirty="0" smtClean="0"/>
              <a:t>Pendamping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4713387"/>
          </a:xfrm>
        </p:spPr>
        <p:txBody>
          <a:bodyPr>
            <a:noAutofit/>
          </a:bodyPr>
          <a:lstStyle/>
          <a:p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Hasil Penelitian di Bogor (2015).</a:t>
            </a:r>
          </a:p>
          <a:p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Peran Pendamping (suami/orang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tua/mertua</a:t>
            </a:r>
            <a:r>
              <a:rPr lang="id-ID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/kader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 keluarga dekat lainnya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yang tinggal dalam 1 rumah 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atau rumahnya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sangat 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berdekatan).</a:t>
            </a:r>
          </a:p>
          <a:p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DAPAT </a:t>
            </a:r>
            <a:r>
              <a:rPr lang="id-ID" sz="2400" b="1" dirty="0" smtClean="0">
                <a:solidFill>
                  <a:srgbClr val="2005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MENINGKATKAN KEPATUHAN 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MINUM TABLET TAMBAH DARAH: </a:t>
            </a:r>
          </a:p>
          <a:p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60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364" y="188640"/>
            <a:ext cx="8358100" cy="778098"/>
          </a:xfrm>
          <a:solidFill>
            <a:srgbClr val="FFFF66"/>
          </a:solidFill>
        </p:spPr>
        <p:txBody>
          <a:bodyPr/>
          <a:lstStyle/>
          <a:p>
            <a:r>
              <a:rPr lang="id-ID" b="1" dirty="0" smtClean="0"/>
              <a:t>Masa Emas dan Kritis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810" y="1916832"/>
            <a:ext cx="7787208" cy="4525963"/>
          </a:xfrm>
        </p:spPr>
        <p:txBody>
          <a:bodyPr/>
          <a:lstStyle/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Masa kehamilan merupakan </a:t>
            </a:r>
            <a:r>
              <a:rPr lang="id-ID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</a:t>
            </a:r>
            <a:r>
              <a:rPr lang="sv-S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 </a:t>
            </a:r>
            <a:r>
              <a:rPr lang="id-ID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v-S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</a:t>
            </a:r>
            <a:r>
              <a:rPr lang="sv-S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id-ID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sv-S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ritis</a:t>
            </a:r>
            <a:r>
              <a:rPr lang="id-ID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untuk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ertumbuhan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erkembangan 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nak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Untuk itu perlu pemenuhan gizi yang seimbang.</a:t>
            </a:r>
          </a:p>
        </p:txBody>
      </p:sp>
    </p:spTree>
    <p:extLst>
      <p:ext uri="{BB962C8B-B14F-4D97-AF65-F5344CB8AC3E}">
        <p14:creationId xmlns:p14="http://schemas.microsoft.com/office/powerpoint/2010/main" val="25855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634082"/>
          </a:xfrm>
          <a:solidFill>
            <a:srgbClr val="FFFF66"/>
          </a:solidFill>
        </p:spPr>
        <p:txBody>
          <a:bodyPr>
            <a:normAutofit fontScale="90000"/>
          </a:bodyPr>
          <a:lstStyle/>
          <a:p>
            <a:r>
              <a:rPr lang="id-ID" b="1" dirty="0" smtClean="0"/>
              <a:t>Kalimat Bijak untuk Seorang Wanita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844824"/>
            <a:ext cx="792088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dirty="0" smtClean="0"/>
              <a:t>“Seorang wanita akan menjadi </a:t>
            </a:r>
            <a:r>
              <a:rPr lang="id-ID" b="1" dirty="0" smtClean="0"/>
              <a:t>wanita yang sempurna</a:t>
            </a:r>
            <a:r>
              <a:rPr lang="id-ID" dirty="0" smtClean="0"/>
              <a:t>, baik itu </a:t>
            </a:r>
            <a:r>
              <a:rPr lang="id-ID" b="1" dirty="0" smtClean="0"/>
              <a:t>sebagai ibu bagi anak-anaknya</a:t>
            </a:r>
            <a:r>
              <a:rPr lang="id-ID" dirty="0" smtClean="0"/>
              <a:t>, istri bagi suaminya dan sebagai    wanita dewasa yang menjalani kehidupan”.</a:t>
            </a:r>
          </a:p>
          <a:p>
            <a:pPr marL="0" indent="0">
              <a:buNone/>
            </a:pPr>
            <a:r>
              <a:rPr lang="id-ID" dirty="0" smtClean="0"/>
              <a:t> </a:t>
            </a:r>
          </a:p>
          <a:p>
            <a:pPr marL="0" indent="0">
              <a:buNone/>
            </a:pPr>
            <a:r>
              <a:rPr lang="id-ID" dirty="0" smtClean="0"/>
              <a:t>(B.J. Habibie).</a:t>
            </a:r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r>
              <a:rPr lang="id-ID" dirty="0" smtClean="0"/>
              <a:t>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8725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946" y="5445224"/>
            <a:ext cx="5154694" cy="864096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id-ID" sz="6600" b="1" dirty="0" smtClean="0">
                <a:latin typeface="Giddyup Std" panose="03050402040302040404" pitchFamily="66" charset="0"/>
              </a:rPr>
              <a:t>Terima kasih</a:t>
            </a:r>
            <a:endParaRPr lang="id-ID" sz="6600" b="1" dirty="0">
              <a:latin typeface="Giddyup Std" panose="03050402040302040404" pitchFamily="66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668" y="836712"/>
            <a:ext cx="349925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4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2632473"/>
            <a:ext cx="7772400" cy="2568178"/>
          </a:xfrm>
        </p:spPr>
        <p:txBody>
          <a:bodyPr/>
          <a:lstStyle/>
          <a:p>
            <a:pPr>
              <a:defRPr/>
            </a:pPr>
            <a:endParaRPr lang="id-ID" dirty="0"/>
          </a:p>
        </p:txBody>
      </p:sp>
      <p:sp>
        <p:nvSpPr>
          <p:cNvPr id="4" name="Horizontal Scroll 3"/>
          <p:cNvSpPr/>
          <p:nvPr/>
        </p:nvSpPr>
        <p:spPr>
          <a:xfrm>
            <a:off x="1641873" y="759619"/>
            <a:ext cx="5860256" cy="20181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Maiandra GD" panose="020E0502030308020204" pitchFamily="34" charset="0"/>
                <a:sym typeface="Symbol" panose="05050102010706020507" pitchFamily="18" charset="2"/>
              </a:rPr>
              <a:t>FAKTOR-FAKTOR LAIN YANG MEMPENGARUHI BAYI YANG DILAHIRKAN ( pregnancy outcome )</a:t>
            </a:r>
            <a:endParaRPr lang="en-US" sz="2400" b="1" dirty="0">
              <a:latin typeface="Maiandra GD" panose="020E0502030308020204" pitchFamily="34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1790701" y="2777728"/>
            <a:ext cx="6850856" cy="3223022"/>
          </a:xfrm>
          <a:prstGeom prst="vertic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>
                <a:latin typeface="Maiandra GD" panose="020E0502030308020204" pitchFamily="34" charset="0"/>
                <a:sym typeface="Symbol" panose="05050102010706020507" pitchFamily="18" charset="2"/>
              </a:rPr>
              <a:t> status </a:t>
            </a:r>
            <a:r>
              <a:rPr lang="en-US" sz="2100" b="1" dirty="0" err="1">
                <a:latin typeface="Maiandra GD" panose="020E0502030308020204" pitchFamily="34" charset="0"/>
                <a:sym typeface="Symbol" panose="05050102010706020507" pitchFamily="18" charset="2"/>
              </a:rPr>
              <a:t>sosial</a:t>
            </a:r>
            <a:r>
              <a:rPr lang="en-US" sz="2100" b="1" dirty="0">
                <a:latin typeface="Maiandra GD" panose="020E0502030308020204" pitchFamily="34" charset="0"/>
                <a:sym typeface="Symbol" panose="05050102010706020507" pitchFamily="18" charset="2"/>
              </a:rPr>
              <a:t> </a:t>
            </a:r>
            <a:r>
              <a:rPr lang="en-US" sz="2100" b="1" dirty="0" err="1">
                <a:latin typeface="Maiandra GD" panose="020E0502030308020204" pitchFamily="34" charset="0"/>
                <a:sym typeface="Symbol" panose="05050102010706020507" pitchFamily="18" charset="2"/>
              </a:rPr>
              <a:t>ekonomi</a:t>
            </a:r>
            <a:r>
              <a:rPr lang="en-US" sz="2100" b="1" dirty="0">
                <a:latin typeface="Maiandra GD" panose="020E0502030308020204" pitchFamily="34" charset="0"/>
                <a:sym typeface="Symbol" panose="05050102010706020507" pitchFamily="18" charset="2"/>
              </a:rPr>
              <a:t> </a:t>
            </a:r>
            <a:r>
              <a:rPr lang="en-US" sz="2100" b="1" dirty="0" err="1">
                <a:latin typeface="Maiandra GD" panose="020E0502030308020204" pitchFamily="34" charset="0"/>
                <a:sym typeface="Symbol" panose="05050102010706020507" pitchFamily="18" charset="2"/>
              </a:rPr>
              <a:t>rendah</a:t>
            </a:r>
            <a:endParaRPr lang="en-US" sz="2100" b="1" dirty="0">
              <a:latin typeface="Maiandra GD" panose="020E0502030308020204" pitchFamily="34" charset="0"/>
              <a:sym typeface="Symbol" panose="05050102010706020507" pitchFamily="18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§"/>
              <a:defRPr/>
            </a:pPr>
            <a:r>
              <a:rPr lang="en-US" sz="2100" b="1" dirty="0" err="1">
                <a:latin typeface="Maiandra GD" panose="020E0502030308020204" pitchFamily="34" charset="0"/>
                <a:sym typeface="Symbol" panose="05050102010706020507" pitchFamily="18" charset="2"/>
              </a:rPr>
              <a:t>Jarak</a:t>
            </a:r>
            <a:r>
              <a:rPr lang="en-US" sz="2100" b="1" dirty="0">
                <a:latin typeface="Maiandra GD" panose="020E0502030308020204" pitchFamily="34" charset="0"/>
                <a:sym typeface="Symbol" panose="05050102010706020507" pitchFamily="18" charset="2"/>
              </a:rPr>
              <a:t> </a:t>
            </a:r>
            <a:r>
              <a:rPr lang="en-US" sz="2100" b="1" dirty="0" err="1">
                <a:latin typeface="Maiandra GD" panose="020E0502030308020204" pitchFamily="34" charset="0"/>
                <a:sym typeface="Symbol" panose="05050102010706020507" pitchFamily="18" charset="2"/>
              </a:rPr>
              <a:t>kelahiran</a:t>
            </a:r>
            <a:r>
              <a:rPr lang="en-US" sz="2100" b="1" dirty="0">
                <a:latin typeface="Maiandra GD" panose="020E0502030308020204" pitchFamily="34" charset="0"/>
                <a:sym typeface="Symbol" panose="05050102010706020507" pitchFamily="18" charset="2"/>
              </a:rPr>
              <a:t> </a:t>
            </a:r>
            <a:r>
              <a:rPr lang="en-US" sz="2100" b="1" dirty="0" err="1">
                <a:latin typeface="Maiandra GD" panose="020E0502030308020204" pitchFamily="34" charset="0"/>
                <a:sym typeface="Symbol" panose="05050102010706020507" pitchFamily="18" charset="2"/>
              </a:rPr>
              <a:t>pendek</a:t>
            </a:r>
            <a:endParaRPr lang="en-US" sz="2100" b="1" dirty="0">
              <a:latin typeface="Maiandra GD" panose="020E0502030308020204" pitchFamily="34" charset="0"/>
              <a:sym typeface="Symbol" panose="05050102010706020507" pitchFamily="18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§"/>
              <a:defRPr/>
            </a:pPr>
            <a:r>
              <a:rPr lang="en-US" sz="2100" b="1" dirty="0" err="1">
                <a:latin typeface="Maiandra GD" panose="020E0502030308020204" pitchFamily="34" charset="0"/>
              </a:rPr>
              <a:t>Umur</a:t>
            </a:r>
            <a:r>
              <a:rPr lang="en-US" sz="2100" b="1" dirty="0">
                <a:latin typeface="Maiandra GD" panose="020E0502030308020204" pitchFamily="34" charset="0"/>
              </a:rPr>
              <a:t> </a:t>
            </a:r>
            <a:r>
              <a:rPr lang="en-US" sz="2100" b="1" dirty="0" err="1">
                <a:latin typeface="Maiandra GD" panose="020E0502030308020204" pitchFamily="34" charset="0"/>
              </a:rPr>
              <a:t>ibu</a:t>
            </a:r>
            <a:r>
              <a:rPr lang="en-US" sz="2100" b="1" dirty="0">
                <a:latin typeface="Maiandra GD" panose="020E0502030308020204" pitchFamily="34" charset="0"/>
              </a:rPr>
              <a:t> &lt; 18 </a:t>
            </a:r>
            <a:r>
              <a:rPr lang="en-US" sz="2100" b="1" dirty="0" err="1">
                <a:latin typeface="Maiandra GD" panose="020E0502030308020204" pitchFamily="34" charset="0"/>
              </a:rPr>
              <a:t>tahun</a:t>
            </a:r>
            <a:endParaRPr lang="en-US" sz="2100" b="1" dirty="0">
              <a:latin typeface="Maiandra GD" panose="020E0502030308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§"/>
              <a:defRPr/>
            </a:pPr>
            <a:r>
              <a:rPr lang="en-US" sz="2100" b="1" dirty="0" err="1">
                <a:latin typeface="Maiandra GD" panose="020E0502030308020204" pitchFamily="34" charset="0"/>
              </a:rPr>
              <a:t>Perawatan</a:t>
            </a:r>
            <a:r>
              <a:rPr lang="en-US" sz="2100" b="1" dirty="0">
                <a:latin typeface="Maiandra GD" panose="020E0502030308020204" pitchFamily="34" charset="0"/>
              </a:rPr>
              <a:t> </a:t>
            </a:r>
            <a:r>
              <a:rPr lang="en-US" sz="2100" b="1" dirty="0" err="1">
                <a:latin typeface="Maiandra GD" panose="020E0502030308020204" pitchFamily="34" charset="0"/>
              </a:rPr>
              <a:t>sebelum</a:t>
            </a:r>
            <a:r>
              <a:rPr lang="en-US" sz="2100" b="1" dirty="0">
                <a:latin typeface="Maiandra GD" panose="020E0502030308020204" pitchFamily="34" charset="0"/>
              </a:rPr>
              <a:t> </a:t>
            </a:r>
            <a:r>
              <a:rPr lang="en-US" sz="2100" b="1" dirty="0" err="1">
                <a:latin typeface="Maiandra GD" panose="020E0502030308020204" pitchFamily="34" charset="0"/>
              </a:rPr>
              <a:t>kelahiran</a:t>
            </a:r>
            <a:r>
              <a:rPr lang="en-US" sz="2100" b="1" dirty="0">
                <a:latin typeface="Maiandra GD" panose="020E0502030308020204" pitchFamily="34" charset="0"/>
              </a:rPr>
              <a:t> (antenatal care/ANC 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§"/>
              <a:defRPr/>
            </a:pPr>
            <a:r>
              <a:rPr lang="en-US" sz="2100" b="1" dirty="0">
                <a:latin typeface="Maiandra GD" panose="020E0502030308020204" pitchFamily="34" charset="0"/>
              </a:rPr>
              <a:t>Gaya </a:t>
            </a:r>
            <a:r>
              <a:rPr lang="en-US" sz="2100" b="1" dirty="0" err="1">
                <a:latin typeface="Maiandra GD" panose="020E0502030308020204" pitchFamily="34" charset="0"/>
              </a:rPr>
              <a:t>hidup</a:t>
            </a:r>
            <a:r>
              <a:rPr lang="en-US" sz="2100" b="1" dirty="0">
                <a:latin typeface="Maiandra GD" panose="020E0502030308020204" pitchFamily="34" charset="0"/>
              </a:rPr>
              <a:t> (</a:t>
            </a:r>
            <a:r>
              <a:rPr lang="en-US" sz="2100" b="1" dirty="0" err="1">
                <a:latin typeface="Maiandra GD" panose="020E0502030308020204" pitchFamily="34" charset="0"/>
              </a:rPr>
              <a:t>merokok</a:t>
            </a:r>
            <a:r>
              <a:rPr lang="en-US" sz="2100" b="1" dirty="0">
                <a:latin typeface="Maiandra GD" panose="020E0502030308020204" pitchFamily="34" charset="0"/>
              </a:rPr>
              <a:t>, </a:t>
            </a:r>
            <a:r>
              <a:rPr lang="en-US" sz="2100" b="1" dirty="0" err="1">
                <a:latin typeface="Maiandra GD" panose="020E0502030308020204" pitchFamily="34" charset="0"/>
              </a:rPr>
              <a:t>minum</a:t>
            </a:r>
            <a:r>
              <a:rPr lang="en-US" sz="2100" b="1" dirty="0">
                <a:latin typeface="Maiandra GD" panose="020E0502030308020204" pitchFamily="34" charset="0"/>
              </a:rPr>
              <a:t> </a:t>
            </a:r>
            <a:r>
              <a:rPr lang="en-US" sz="2100" b="1" dirty="0" err="1">
                <a:latin typeface="Maiandra GD" panose="020E0502030308020204" pitchFamily="34" charset="0"/>
              </a:rPr>
              <a:t>alkohol</a:t>
            </a:r>
            <a:r>
              <a:rPr lang="en-US" sz="2100" b="1" dirty="0">
                <a:latin typeface="Maiandra GD" panose="020E0502030308020204" pitchFamily="34" charset="0"/>
              </a:rPr>
              <a:t>, </a:t>
            </a:r>
            <a:r>
              <a:rPr lang="en-US" sz="2100" b="1" dirty="0" err="1">
                <a:latin typeface="Maiandra GD" panose="020E0502030308020204" pitchFamily="34" charset="0"/>
              </a:rPr>
              <a:t>obat-obatan</a:t>
            </a:r>
            <a:r>
              <a:rPr lang="en-US" sz="2100" b="1" dirty="0">
                <a:latin typeface="Maiandra GD" panose="020E0502030308020204" pitchFamily="34" charset="0"/>
              </a:rPr>
              <a:t> </a:t>
            </a:r>
            <a:r>
              <a:rPr lang="en-US" sz="2100" b="1" dirty="0" err="1">
                <a:latin typeface="Maiandra GD" panose="020E0502030308020204" pitchFamily="34" charset="0"/>
              </a:rPr>
              <a:t>dll</a:t>
            </a:r>
            <a:r>
              <a:rPr lang="en-US" sz="2100" b="1" dirty="0">
                <a:latin typeface="Maiandra GD" panose="020E0502030308020204" pitchFamily="34" charset="0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err="1">
                <a:latin typeface="Maiandra GD" panose="020E0502030308020204" pitchFamily="34" charset="0"/>
              </a:rPr>
              <a:t>Mengakibatkan</a:t>
            </a:r>
            <a:r>
              <a:rPr lang="en-US" sz="2100" b="1" dirty="0">
                <a:latin typeface="Maiandra GD" panose="020E0502030308020204" pitchFamily="34" charset="0"/>
              </a:rPr>
              <a:t> </a:t>
            </a:r>
            <a:r>
              <a:rPr lang="en-US" sz="2100" b="1" dirty="0" err="1">
                <a:latin typeface="Maiandra GD" panose="020E0502030308020204" pitchFamily="34" charset="0"/>
              </a:rPr>
              <a:t>lahir</a:t>
            </a:r>
            <a:r>
              <a:rPr lang="en-US" sz="2100" b="1" dirty="0">
                <a:latin typeface="Maiandra GD" panose="020E0502030308020204" pitchFamily="34" charset="0"/>
              </a:rPr>
              <a:t> </a:t>
            </a:r>
            <a:r>
              <a:rPr lang="en-US" sz="2100" b="1" dirty="0" err="1">
                <a:latin typeface="Maiandra GD" panose="020E0502030308020204" pitchFamily="34" charset="0"/>
              </a:rPr>
              <a:t>tidak</a:t>
            </a:r>
            <a:r>
              <a:rPr lang="en-US" sz="2100" b="1" dirty="0">
                <a:latin typeface="Maiandra GD" panose="020E0502030308020204" pitchFamily="34" charset="0"/>
              </a:rPr>
              <a:t> </a:t>
            </a:r>
            <a:r>
              <a:rPr lang="en-US" sz="2100" b="1" dirty="0" err="1">
                <a:latin typeface="Maiandra GD" panose="020E0502030308020204" pitchFamily="34" charset="0"/>
              </a:rPr>
              <a:t>cukup</a:t>
            </a:r>
            <a:r>
              <a:rPr lang="en-US" sz="2100" b="1" dirty="0">
                <a:latin typeface="Maiandra GD" panose="020E0502030308020204" pitchFamily="34" charset="0"/>
              </a:rPr>
              <a:t> </a:t>
            </a:r>
            <a:r>
              <a:rPr lang="en-US" sz="2100" b="1" dirty="0" err="1">
                <a:latin typeface="Maiandra GD" panose="020E0502030308020204" pitchFamily="34" charset="0"/>
              </a:rPr>
              <a:t>bulan</a:t>
            </a:r>
            <a:r>
              <a:rPr lang="en-US" sz="2100" b="1" dirty="0">
                <a:latin typeface="Maiandra GD" panose="020E0502030308020204" pitchFamily="34" charset="0"/>
              </a:rPr>
              <a:t>, fetal </a:t>
            </a:r>
            <a:r>
              <a:rPr lang="en-US" sz="2100" b="1" dirty="0" err="1">
                <a:latin typeface="Maiandra GD" panose="020E0502030308020204" pitchFamily="34" charset="0"/>
              </a:rPr>
              <a:t>alkohol</a:t>
            </a:r>
            <a:r>
              <a:rPr lang="en-US" sz="2100" b="1" dirty="0">
                <a:latin typeface="Maiandra GD" panose="020E0502030308020204" pitchFamily="34" charset="0"/>
              </a:rPr>
              <a:t> syndrome,  </a:t>
            </a:r>
            <a:r>
              <a:rPr lang="en-US" sz="2100" b="1" dirty="0" err="1">
                <a:latin typeface="Maiandra GD" panose="020E0502030308020204" pitchFamily="34" charset="0"/>
              </a:rPr>
              <a:t>bayi</a:t>
            </a:r>
            <a:r>
              <a:rPr lang="en-US" sz="2100" b="1" dirty="0">
                <a:latin typeface="Maiandra GD" panose="020E0502030308020204" pitchFamily="34" charset="0"/>
              </a:rPr>
              <a:t> </a:t>
            </a:r>
            <a:r>
              <a:rPr lang="en-US" sz="2100" b="1" dirty="0" err="1">
                <a:latin typeface="Maiandra GD" panose="020E0502030308020204" pitchFamily="34" charset="0"/>
              </a:rPr>
              <a:t>sakau</a:t>
            </a:r>
            <a:r>
              <a:rPr lang="en-US" sz="2100" b="1" dirty="0">
                <a:latin typeface="Maiandra GD" panose="020E0502030308020204" pitchFamily="34" charset="0"/>
              </a:rPr>
              <a:t> </a:t>
            </a:r>
            <a:r>
              <a:rPr lang="en-US" sz="2100" b="1" dirty="0" err="1">
                <a:latin typeface="Maiandra GD" panose="020E0502030308020204" pitchFamily="34" charset="0"/>
              </a:rPr>
              <a:t>dll</a:t>
            </a:r>
            <a:r>
              <a:rPr lang="en-US" sz="2100" b="1" dirty="0">
                <a:latin typeface="Maiandra GD" panose="020E0502030308020204" pitchFamily="34" charset="0"/>
              </a:rPr>
              <a:t>.)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21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55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756986" y="2443525"/>
            <a:ext cx="5391184" cy="1609725"/>
          </a:xfrm>
          <a:prstGeom prst="rect">
            <a:avLst/>
          </a:prstGeom>
        </p:spPr>
        <p:txBody>
          <a:bodyPr vert="horz" rtlCol="0"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876300" marR="0" lvl="0" indent="-8763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Masalah Gizi </a:t>
            </a:r>
          </a:p>
          <a:p>
            <a:pPr marL="876300" marR="0" lvl="0" indent="-8763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Pada</a:t>
            </a:r>
            <a:r>
              <a:rPr kumimoji="0" lang="id-ID" sz="5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Masa Kehamilan</a:t>
            </a:r>
            <a:endParaRPr kumimoji="0" lang="en-US" sz="5400" b="1" i="0" u="none" strike="noStrike" kern="1200" cap="none" spc="0" normalizeH="0" baseline="0" noProof="1" smtClean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8736" y="2307001"/>
            <a:ext cx="762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9600" b="1" dirty="0" smtClean="0">
                <a:solidFill>
                  <a:srgbClr val="003399"/>
                </a:solidFill>
                <a:latin typeface="Algerian" pitchFamily="82" charset="0"/>
                <a:cs typeface="Aharoni" pitchFamily="2" charset="-79"/>
              </a:rPr>
              <a:t>1</a:t>
            </a:r>
            <a:endParaRPr lang="en-US" sz="9600" b="1" dirty="0">
              <a:solidFill>
                <a:srgbClr val="003399"/>
              </a:solidFill>
              <a:latin typeface="Algerian" pitchFamily="8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332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383" y="2332088"/>
            <a:ext cx="5263117" cy="650240"/>
          </a:xfrm>
        </p:spPr>
        <p:txBody>
          <a:bodyPr>
            <a:noAutofit/>
          </a:bodyPr>
          <a:lstStyle/>
          <a:p>
            <a:r>
              <a:rPr lang="id-ID" sz="4000" dirty="0" smtClean="0">
                <a:solidFill>
                  <a:schemeClr val="tx1">
                    <a:lumMod val="75000"/>
                  </a:schemeClr>
                </a:solidFill>
              </a:rPr>
              <a:t>IBU HAMIL ANEMIA</a:t>
            </a: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67904"/>
            <a:fld id="{FE03F7D3-FC26-F34F-A283-26054D16DE6C}" type="slidenum">
              <a:rPr lang="en-US">
                <a:solidFill>
                  <a:srgbClr val="FFFFFF"/>
                </a:solidFill>
              </a:rPr>
              <a:pPr defTabSz="767904"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D6D24410-38C4-4DA0-A6BC-D20DE7CC4AC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" b="821"/>
          <a:stretch>
            <a:fillRect/>
          </a:stretch>
        </p:blipFill>
        <p:spPr>
          <a:xfrm>
            <a:off x="1862237" y="2159368"/>
            <a:ext cx="1123950" cy="1473200"/>
          </a:xfrm>
        </p:spPr>
      </p:pic>
      <p:sp>
        <p:nvSpPr>
          <p:cNvPr id="13" name="object 5">
            <a:extLst>
              <a:ext uri="{FF2B5EF4-FFF2-40B4-BE49-F238E27FC236}">
                <a16:creationId xmlns:a16="http://schemas.microsoft.com/office/drawing/2014/main" id="{9AEDE05B-E090-4B31-8173-E058CB0A689A}"/>
              </a:ext>
            </a:extLst>
          </p:cNvPr>
          <p:cNvSpPr/>
          <p:nvPr/>
        </p:nvSpPr>
        <p:spPr>
          <a:xfrm>
            <a:off x="7147379" y="5939789"/>
            <a:ext cx="1739446" cy="6500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0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2FD7B54-6C0C-4442-B25B-A2C6B498277D}"/>
              </a:ext>
            </a:extLst>
          </p:cNvPr>
          <p:cNvCxnSpPr/>
          <p:nvPr/>
        </p:nvCxnSpPr>
        <p:spPr>
          <a:xfrm>
            <a:off x="2986187" y="2957296"/>
            <a:ext cx="2351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44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484784"/>
            <a:ext cx="7772400" cy="3096344"/>
          </a:xfrm>
        </p:spPr>
        <p:txBody>
          <a:bodyPr>
            <a:noAutofit/>
          </a:bodyPr>
          <a:lstStyle/>
          <a:p>
            <a:pPr marL="274320" indent="-274320" algn="l">
              <a:lnSpc>
                <a:spcPct val="80000"/>
              </a:lnSpc>
              <a:spcBef>
                <a:spcPts val="580"/>
              </a:spcBef>
              <a:defRPr/>
            </a:pPr>
            <a:r>
              <a:rPr lang="id-ID" sz="3600" dirty="0" smtClean="0"/>
              <a:t>   </a:t>
            </a:r>
            <a:r>
              <a:rPr lang="id-ID" sz="3200" dirty="0" smtClean="0"/>
              <a:t>Kategori Anemia (menurut </a:t>
            </a:r>
            <a:r>
              <a:rPr lang="id-ID" sz="3200" dirty="0"/>
              <a:t>WHO</a:t>
            </a:r>
            <a:r>
              <a:rPr lang="id-ID" sz="3200" dirty="0" smtClean="0"/>
              <a:t>)</a:t>
            </a:r>
            <a:br>
              <a:rPr lang="id-ID" sz="3200" dirty="0" smtClean="0"/>
            </a:br>
            <a:r>
              <a:rPr lang="id-ID" sz="3200" dirty="0" smtClean="0"/>
              <a:t>   </a:t>
            </a:r>
            <a:r>
              <a:rPr lang="en-AU" sz="3200" dirty="0" smtClean="0"/>
              <a:t>- </a:t>
            </a:r>
            <a:r>
              <a:rPr lang="id-ID" sz="3200" dirty="0" smtClean="0"/>
              <a:t>Wanita </a:t>
            </a:r>
            <a:r>
              <a:rPr lang="en-AU" sz="3200" dirty="0" err="1" smtClean="0"/>
              <a:t>dewas</a:t>
            </a:r>
            <a:r>
              <a:rPr lang="id-ID" sz="3200" dirty="0" smtClean="0"/>
              <a:t>a</a:t>
            </a:r>
            <a:r>
              <a:rPr lang="id-ID" sz="3200" dirty="0"/>
              <a:t>	</a:t>
            </a:r>
            <a:r>
              <a:rPr lang="id-ID" sz="3200" dirty="0" smtClean="0"/>
              <a:t> </a:t>
            </a:r>
            <a:r>
              <a:rPr lang="en-AU" sz="3200" dirty="0" smtClean="0"/>
              <a:t>: </a:t>
            </a:r>
            <a:r>
              <a:rPr lang="en-AU" sz="3200" dirty="0"/>
              <a:t>&lt; 12 g/dl</a:t>
            </a:r>
            <a:br>
              <a:rPr lang="en-AU" sz="3200" dirty="0"/>
            </a:br>
            <a:r>
              <a:rPr lang="id-ID" sz="3200" dirty="0" smtClean="0"/>
              <a:t>   </a:t>
            </a:r>
            <a:r>
              <a:rPr lang="en-AU" sz="3200" dirty="0" smtClean="0"/>
              <a:t>- </a:t>
            </a:r>
            <a:r>
              <a:rPr lang="id-ID" sz="3200" dirty="0" smtClean="0"/>
              <a:t>W</a:t>
            </a:r>
            <a:r>
              <a:rPr lang="en-AU" sz="3200" dirty="0" err="1" smtClean="0"/>
              <a:t>anita</a:t>
            </a:r>
            <a:r>
              <a:rPr lang="en-AU" sz="3200" dirty="0" smtClean="0"/>
              <a:t> </a:t>
            </a:r>
            <a:r>
              <a:rPr lang="en-AU" sz="3200" dirty="0" err="1"/>
              <a:t>hamil</a:t>
            </a:r>
            <a:r>
              <a:rPr lang="en-AU" sz="3200" dirty="0"/>
              <a:t>	</a:t>
            </a:r>
            <a:r>
              <a:rPr lang="id-ID" sz="3200" dirty="0" smtClean="0"/>
              <a:t> </a:t>
            </a:r>
            <a:r>
              <a:rPr lang="en-AU" sz="3200" dirty="0" smtClean="0"/>
              <a:t>: </a:t>
            </a:r>
            <a:r>
              <a:rPr lang="en-AU" sz="3200" dirty="0"/>
              <a:t>&lt; 11 </a:t>
            </a:r>
            <a:r>
              <a:rPr lang="en-AU" sz="3200" dirty="0" smtClean="0"/>
              <a:t>g/dl</a:t>
            </a:r>
            <a:r>
              <a:rPr lang="id-ID" sz="3200" dirty="0" smtClean="0"/>
              <a:t/>
            </a:r>
            <a:br>
              <a:rPr lang="id-ID" sz="3200" dirty="0" smtClean="0"/>
            </a:br>
            <a:r>
              <a:rPr lang="id-ID" sz="3200" dirty="0" smtClean="0"/>
              <a:t/>
            </a:r>
            <a:br>
              <a:rPr lang="id-ID" sz="3200" dirty="0" smtClean="0"/>
            </a:br>
            <a:r>
              <a:rPr lang="id-ID" sz="3200" dirty="0" smtClean="0"/>
              <a:t>Tanda-tanda:  l</a:t>
            </a:r>
            <a:r>
              <a:rPr lang="en-US" sz="3200" dirty="0" err="1" smtClean="0"/>
              <a:t>emah</a:t>
            </a:r>
            <a:r>
              <a:rPr lang="en-US" sz="3200" dirty="0"/>
              <a:t>, </a:t>
            </a:r>
            <a:r>
              <a:rPr lang="en-US" sz="3200" dirty="0" err="1" smtClean="0"/>
              <a:t>kunang</a:t>
            </a:r>
            <a:r>
              <a:rPr lang="en-US" sz="3200" dirty="0" smtClean="0"/>
              <a:t>-</a:t>
            </a:r>
            <a:r>
              <a:rPr lang="id-ID" sz="3200" dirty="0" smtClean="0"/>
              <a:t>kunang</a:t>
            </a:r>
            <a:r>
              <a:rPr lang="en-US" sz="3200" dirty="0" smtClean="0"/>
              <a:t>, </a:t>
            </a:r>
            <a:r>
              <a:rPr lang="en-US" sz="3200" dirty="0" err="1"/>
              <a:t>pucat</a:t>
            </a:r>
            <a:r>
              <a:rPr lang="en-US" sz="3200" dirty="0"/>
              <a:t> </a:t>
            </a:r>
            <a:r>
              <a:rPr lang="id-ID" sz="3200" dirty="0" smtClean="0"/>
              <a:t/>
            </a:r>
            <a:br>
              <a:rPr lang="id-ID" sz="3200" dirty="0" smtClean="0"/>
            </a:br>
            <a:r>
              <a:rPr lang="id-ID" sz="3200" dirty="0"/>
              <a:t> </a:t>
            </a:r>
            <a:r>
              <a:rPr lang="id-ID" sz="3200" dirty="0" smtClean="0"/>
              <a:t>                       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/>
              <a:t>lekas</a:t>
            </a:r>
            <a:r>
              <a:rPr lang="en-US" sz="3200" dirty="0"/>
              <a:t> </a:t>
            </a:r>
            <a:r>
              <a:rPr lang="en-US" sz="3200" dirty="0" err="1"/>
              <a:t>capai</a:t>
            </a:r>
            <a:r>
              <a:rPr lang="id-ID" sz="3200" dirty="0"/>
              <a:t/>
            </a:r>
            <a:br>
              <a:rPr lang="id-ID" sz="3200" dirty="0"/>
            </a:br>
            <a:endParaRPr lang="en-AU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9512" y="116632"/>
            <a:ext cx="8784976" cy="850106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d-ID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d-ID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Anemia Pada Masa Kehamilan</a:t>
            </a:r>
            <a:br>
              <a:rPr lang="id-ID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d-ID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9532" y="4773079"/>
            <a:ext cx="842493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d-ID" sz="3200" dirty="0" smtClean="0">
                <a:latin typeface="Arial" panose="020B0604020202020204" pitchFamily="34" charset="0"/>
              </a:rPr>
              <a:t>Angka nasional kejadian </a:t>
            </a:r>
            <a:r>
              <a:rPr lang="it-IT" sz="3200" dirty="0" smtClean="0">
                <a:latin typeface="Arial" panose="020B0604020202020204" pitchFamily="34" charset="0"/>
              </a:rPr>
              <a:t>anemia </a:t>
            </a:r>
            <a:r>
              <a:rPr lang="id-ID" sz="3200" dirty="0" smtClean="0">
                <a:latin typeface="Arial" panose="020B0604020202020204" pitchFamily="34" charset="0"/>
              </a:rPr>
              <a:t>              </a:t>
            </a:r>
            <a:r>
              <a:rPr lang="it-IT" sz="3200" dirty="0" smtClean="0">
                <a:latin typeface="Arial" panose="020B0604020202020204" pitchFamily="34" charset="0"/>
              </a:rPr>
              <a:t>pada </a:t>
            </a:r>
            <a:r>
              <a:rPr lang="it-IT" sz="3200" dirty="0">
                <a:latin typeface="Arial" panose="020B0604020202020204" pitchFamily="34" charset="0"/>
              </a:rPr>
              <a:t>ibu </a:t>
            </a:r>
            <a:r>
              <a:rPr lang="it-IT" sz="3200" dirty="0" smtClean="0">
                <a:latin typeface="Arial" panose="020B0604020202020204" pitchFamily="34" charset="0"/>
              </a:rPr>
              <a:t>hamil</a:t>
            </a:r>
            <a:r>
              <a:rPr lang="id-ID" sz="3200" dirty="0" smtClean="0">
                <a:latin typeface="Arial" panose="020B0604020202020204" pitchFamily="34" charset="0"/>
              </a:rPr>
              <a:t> masih </a:t>
            </a:r>
            <a:r>
              <a:rPr lang="id-ID" sz="3200" dirty="0">
                <a:latin typeface="Arial" panose="020B0604020202020204" pitchFamily="34" charset="0"/>
              </a:rPr>
              <a:t>sangat </a:t>
            </a:r>
            <a:r>
              <a:rPr lang="id-ID" sz="3200" dirty="0" smtClean="0">
                <a:latin typeface="Arial" panose="020B0604020202020204" pitchFamily="34" charset="0"/>
              </a:rPr>
              <a:t>tinggi (37,1%)</a:t>
            </a:r>
          </a:p>
          <a:p>
            <a:pPr algn="ctr"/>
            <a:endParaRPr lang="id-ID" sz="1600" dirty="0" smtClean="0">
              <a:latin typeface="Arial" panose="020B0604020202020204" pitchFamily="34" charset="0"/>
            </a:endParaRPr>
          </a:p>
          <a:p>
            <a:pPr algn="ctr"/>
            <a:r>
              <a:rPr lang="id-ID" sz="1600" dirty="0" smtClean="0">
                <a:latin typeface="Arial" panose="020B0604020202020204" pitchFamily="34" charset="0"/>
              </a:rPr>
              <a:t>(Riset </a:t>
            </a:r>
            <a:r>
              <a:rPr lang="id-ID" sz="1600" dirty="0">
                <a:latin typeface="Arial" panose="020B0604020202020204" pitchFamily="34" charset="0"/>
              </a:rPr>
              <a:t>Kesehatan </a:t>
            </a:r>
            <a:r>
              <a:rPr lang="id-ID" sz="1600" dirty="0" smtClean="0">
                <a:latin typeface="Arial" panose="020B0604020202020204" pitchFamily="34" charset="0"/>
              </a:rPr>
              <a:t>Dasar, 2013).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117784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:\LUDHIA\DINKES\2018\HEALTH MAPER\PETA gizi 2017\14. ANEMIA BUMIL 2017.jpg"/>
          <p:cNvPicPr>
            <a:picLocks noGrp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7924" r="3306" b="3038"/>
          <a:stretch/>
        </p:blipFill>
        <p:spPr bwMode="auto">
          <a:xfrm>
            <a:off x="997382" y="1173674"/>
            <a:ext cx="7589600" cy="5684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6">
            <a:extLst>
              <a:ext uri="{FF2B5EF4-FFF2-40B4-BE49-F238E27FC236}">
                <a16:creationId xmlns:a16="http://schemas.microsoft.com/office/drawing/2014/main" id="{ACC4F8A8-7AF5-40F1-B7ED-21AD5BC9EC07}"/>
              </a:ext>
            </a:extLst>
          </p:cNvPr>
          <p:cNvSpPr/>
          <p:nvPr/>
        </p:nvSpPr>
        <p:spPr>
          <a:xfrm>
            <a:off x="0" y="217715"/>
            <a:ext cx="9144000" cy="787400"/>
          </a:xfrm>
          <a:custGeom>
            <a:avLst/>
            <a:gdLst/>
            <a:ahLst/>
            <a:cxnLst/>
            <a:rect l="l" t="t" r="r" b="b"/>
            <a:pathLst>
              <a:path w="9144000" h="787400">
                <a:moveTo>
                  <a:pt x="0" y="787400"/>
                </a:moveTo>
                <a:lnTo>
                  <a:pt x="9144000" y="787400"/>
                </a:lnTo>
                <a:lnTo>
                  <a:pt x="9144000" y="0"/>
                </a:lnTo>
                <a:lnTo>
                  <a:pt x="0" y="0"/>
                </a:lnTo>
                <a:lnTo>
                  <a:pt x="0" y="787400"/>
                </a:lnTo>
                <a:close/>
              </a:path>
            </a:pathLst>
          </a:custGeom>
          <a:solidFill>
            <a:srgbClr val="21AFB4"/>
          </a:solidFill>
        </p:spPr>
        <p:txBody>
          <a:bodyPr wrap="square" lIns="0" tIns="0" rIns="0" bIns="0" rtlCol="0"/>
          <a:lstStyle/>
          <a:p>
            <a:endParaRPr sz="3000"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31B26B65-F7D9-463B-9D56-FAC3F47BE7B2}"/>
              </a:ext>
            </a:extLst>
          </p:cNvPr>
          <p:cNvSpPr txBox="1">
            <a:spLocks/>
          </p:cNvSpPr>
          <p:nvPr/>
        </p:nvSpPr>
        <p:spPr>
          <a:xfrm>
            <a:off x="1799519" y="269292"/>
            <a:ext cx="5806712" cy="533992"/>
          </a:xfrm>
          <a:prstGeom prst="rect">
            <a:avLst/>
          </a:prstGeom>
        </p:spPr>
        <p:txBody>
          <a:bodyPr vert="horz" wrap="square" lIns="0" tIns="10668" rIns="0" bIns="0" rtlCol="0" anchor="ctr">
            <a:sp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>
                <a:solidFill>
                  <a:schemeClr val="tx1"/>
                </a:solidFill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pPr marL="10668">
              <a:lnSpc>
                <a:spcPct val="100000"/>
              </a:lnSpc>
              <a:spcBef>
                <a:spcPts val="84"/>
              </a:spcBef>
            </a:pPr>
            <a:r>
              <a:rPr lang="id-ID" sz="3400" dirty="0">
                <a:solidFill>
                  <a:schemeClr val="bg1"/>
                </a:solidFill>
                <a:latin typeface="Cambria" panose="02040503050406030204" pitchFamily="18" charset="0"/>
              </a:rPr>
              <a:t>Prevalensi Anemia Ibu Hamil</a:t>
            </a:r>
            <a:endParaRPr sz="3100" dirty="0">
              <a:solidFill>
                <a:schemeClr val="bg1"/>
              </a:solidFill>
              <a:latin typeface="Cambria" panose="02040503050406030204" pitchFamily="18" charset="0"/>
              <a:cs typeface="Cambria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E59C73C7-07A7-4AA0-81C1-4B8C9BA32BFB}"/>
              </a:ext>
            </a:extLst>
          </p:cNvPr>
          <p:cNvSpPr/>
          <p:nvPr/>
        </p:nvSpPr>
        <p:spPr>
          <a:xfrm>
            <a:off x="192454" y="217715"/>
            <a:ext cx="1438363" cy="818335"/>
          </a:xfrm>
          <a:custGeom>
            <a:avLst/>
            <a:gdLst/>
            <a:ahLst/>
            <a:cxnLst/>
            <a:rect l="l" t="t" r="r" b="b"/>
            <a:pathLst>
              <a:path w="2463800" h="990600">
                <a:moveTo>
                  <a:pt x="2463800" y="0"/>
                </a:moveTo>
                <a:lnTo>
                  <a:pt x="247648" y="0"/>
                </a:lnTo>
                <a:lnTo>
                  <a:pt x="0" y="990600"/>
                </a:lnTo>
                <a:lnTo>
                  <a:pt x="2216151" y="990600"/>
                </a:lnTo>
                <a:lnTo>
                  <a:pt x="2463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00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161259AA-3CBB-464A-8353-6753E8B3B272}"/>
              </a:ext>
            </a:extLst>
          </p:cNvPr>
          <p:cNvSpPr/>
          <p:nvPr/>
        </p:nvSpPr>
        <p:spPr>
          <a:xfrm>
            <a:off x="7717720" y="355315"/>
            <a:ext cx="1314792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000"/>
          </a:p>
        </p:txBody>
      </p:sp>
      <p:sp>
        <p:nvSpPr>
          <p:cNvPr id="10" name="Rectangle 9"/>
          <p:cNvSpPr/>
          <p:nvPr/>
        </p:nvSpPr>
        <p:spPr>
          <a:xfrm>
            <a:off x="4714876" y="1928802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b="1" dirty="0" err="1" smtClean="0">
                <a:latin typeface="Arial" pitchFamily="34" charset="0"/>
                <a:cs typeface="Arial" pitchFamily="34" charset="0"/>
              </a:rPr>
              <a:t>Prevalensi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b="1" dirty="0" err="1" smtClean="0">
                <a:latin typeface="Arial" pitchFamily="34" charset="0"/>
                <a:cs typeface="Arial" pitchFamily="34" charset="0"/>
              </a:rPr>
              <a:t>anemia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b="1" dirty="0" err="1" smtClean="0">
                <a:latin typeface="Arial" pitchFamily="34" charset="0"/>
                <a:cs typeface="Arial" pitchFamily="34" charset="0"/>
              </a:rPr>
              <a:t>ibu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b="1" dirty="0" err="1" smtClean="0">
                <a:latin typeface="Arial" pitchFamily="34" charset="0"/>
                <a:cs typeface="Arial" pitchFamily="34" charset="0"/>
              </a:rPr>
              <a:t>hamil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b="1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b="1" dirty="0" err="1" smtClean="0">
                <a:latin typeface="Arial" pitchFamily="34" charset="0"/>
                <a:cs typeface="Arial" pitchFamily="34" charset="0"/>
              </a:rPr>
              <a:t>Kab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AU" b="1" dirty="0" err="1" smtClean="0">
                <a:latin typeface="Arial" pitchFamily="34" charset="0"/>
                <a:cs typeface="Arial" pitchFamily="34" charset="0"/>
              </a:rPr>
              <a:t>Bantul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AU" b="1" dirty="0" err="1" smtClean="0">
                <a:latin typeface="Arial" pitchFamily="34" charset="0"/>
                <a:cs typeface="Arial" pitchFamily="34" charset="0"/>
              </a:rPr>
              <a:t>Th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 2017</a:t>
            </a:r>
            <a:r>
              <a:rPr lang="id-ID" b="1" dirty="0" smtClean="0">
                <a:latin typeface="Arial" pitchFamily="34" charset="0"/>
                <a:cs typeface="Arial" pitchFamily="34" charset="0"/>
              </a:rPr>
              <a:t> :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 16,32%</a:t>
            </a:r>
          </a:p>
          <a:p>
            <a:r>
              <a:rPr lang="en-AU" b="1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 2016 : 19,91%.( </a:t>
            </a:r>
            <a:r>
              <a:rPr lang="en-AU" b="1" dirty="0" err="1" smtClean="0">
                <a:latin typeface="Arial" pitchFamily="34" charset="0"/>
                <a:cs typeface="Arial" pitchFamily="34" charset="0"/>
              </a:rPr>
              <a:t>menurun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id-ID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5024</TotalTime>
  <Words>2214</Words>
  <Application>Microsoft Office PowerPoint</Application>
  <PresentationFormat>On-screen Show (4:3)</PresentationFormat>
  <Paragraphs>352</Paragraphs>
  <Slides>43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60" baseType="lpstr">
      <vt:lpstr>Aharoni</vt:lpstr>
      <vt:lpstr>Algerian</vt:lpstr>
      <vt:lpstr>Arial</vt:lpstr>
      <vt:lpstr>Arial Black</vt:lpstr>
      <vt:lpstr>Calibri</vt:lpstr>
      <vt:lpstr>Cambria</vt:lpstr>
      <vt:lpstr>Giddyup Std</vt:lpstr>
      <vt:lpstr>Maiandra GD</vt:lpstr>
      <vt:lpstr>Myriad Pro Light</vt:lpstr>
      <vt:lpstr>Symbol</vt:lpstr>
      <vt:lpstr>Tahoma</vt:lpstr>
      <vt:lpstr>Tempus Sans ITC</vt:lpstr>
      <vt:lpstr>Times New Roman</vt:lpstr>
      <vt:lpstr>Verdana</vt:lpstr>
      <vt:lpstr>Wingdings</vt:lpstr>
      <vt:lpstr>Office Theme</vt:lpstr>
      <vt:lpstr>Clip</vt:lpstr>
      <vt:lpstr> ASUPAN GIZI SEIMBANG  BAGI IBU HAMIL </vt:lpstr>
      <vt:lpstr>Masa Kehamilan</vt:lpstr>
      <vt:lpstr>PowerPoint Presentation</vt:lpstr>
      <vt:lpstr>Masa Kehamilan  Mempengaruhi Kehidupan Selanjutnya</vt:lpstr>
      <vt:lpstr>PowerPoint Presentation</vt:lpstr>
      <vt:lpstr>PowerPoint Presentation</vt:lpstr>
      <vt:lpstr>IBU HAMIL ANEMIA</vt:lpstr>
      <vt:lpstr>   Kategori Anemia (menurut WHO)    - Wanita dewasa  : &lt; 12 g/dl    - Wanita hamil  : &lt; 11 g/dl  Tanda-tanda:  lemah, kunang-kunang, pucat                           dan lekas capai </vt:lpstr>
      <vt:lpstr>PowerPoint Presentation</vt:lpstr>
      <vt:lpstr>PowerPoint Presentation</vt:lpstr>
      <vt:lpstr>PowerPoint Presentation</vt:lpstr>
      <vt:lpstr>IBU HAMIL KEK  (kurang energi kronis)</vt:lpstr>
      <vt:lpstr>PowerPoint Presentation</vt:lpstr>
      <vt:lpstr>Dampak Akibat Gangguan Gizi  Pada Masa Kehamilan</vt:lpstr>
      <vt:lpstr>Pertambahan Berat Badan Yang Normal</vt:lpstr>
      <vt:lpstr>PowerPoint Presentation</vt:lpstr>
      <vt:lpstr>PowerPoint Presentation</vt:lpstr>
      <vt:lpstr>Masalah lain terkait Gizi Pada BUMIL </vt:lpstr>
      <vt:lpstr>PENCEGAHAN </vt:lpstr>
      <vt:lpstr> Contoh Program Makanan Tambahan (PMT) Ibu Hamil </vt:lpstr>
      <vt:lpstr>PowerPoint Presentation</vt:lpstr>
      <vt:lpstr>Gizi Seimbang</vt:lpstr>
      <vt:lpstr>PowerPoint Presentation</vt:lpstr>
      <vt:lpstr>PowerPoint Presentation</vt:lpstr>
      <vt:lpstr>PowerPoint Presentation</vt:lpstr>
      <vt:lpstr>Syarat Pengaturan Makanan  pada Masa Kehamilan</vt:lpstr>
      <vt:lpstr>Jenis Zat Gizi dan Sumbernya</vt:lpstr>
      <vt:lpstr>Pesan Gizi Seimbang untuk Ibu Hamil</vt:lpstr>
      <vt:lpstr>Hal-hal yang perlu diperhatikan</vt:lpstr>
      <vt:lpstr>Pengaturan makanan sehari  untuk ibu hamil</vt:lpstr>
      <vt:lpstr>Makanan Penukar</vt:lpstr>
      <vt:lpstr>CONTOH MENU IBU HAMIL</vt:lpstr>
      <vt:lpstr>PowerPoint Presentation</vt:lpstr>
      <vt:lpstr>PowerPoint Presentation</vt:lpstr>
      <vt:lpstr> Keadaan yang lazim terjadi selama masa kehamilan </vt:lpstr>
      <vt:lpstr>PowerPoint Presentation</vt:lpstr>
      <vt:lpstr>Hindari Kebiasaan Merugikan</vt:lpstr>
      <vt:lpstr>PowerPoint Presentation</vt:lpstr>
      <vt:lpstr>Pentingnya Pendampingan</vt:lpstr>
      <vt:lpstr>Peran Pendamping</vt:lpstr>
      <vt:lpstr>Masa Emas dan Kritis</vt:lpstr>
      <vt:lpstr>Kalimat Bijak untuk Seorang Wanita</vt:lpstr>
      <vt:lpstr>Terima kasih</vt:lpstr>
    </vt:vector>
  </TitlesOfParts>
  <Company>Intel Corp.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 PC</dc:creator>
  <cp:lastModifiedBy>Erindra Budi</cp:lastModifiedBy>
  <cp:revision>683</cp:revision>
  <cp:lastPrinted>2016-05-23T00:04:28Z</cp:lastPrinted>
  <dcterms:created xsi:type="dcterms:W3CDTF">2007-11-10T04:02:53Z</dcterms:created>
  <dcterms:modified xsi:type="dcterms:W3CDTF">2024-02-23T00:24:10Z</dcterms:modified>
</cp:coreProperties>
</file>