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1A86-9F91-468C-A4C0-4044078756EF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3FFA-4319-4D8E-AF9C-CAD223935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1A86-9F91-468C-A4C0-4044078756EF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3FFA-4319-4D8E-AF9C-CAD223935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1A86-9F91-468C-A4C0-4044078756EF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3FFA-4319-4D8E-AF9C-CAD223935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1A86-9F91-468C-A4C0-4044078756EF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3FFA-4319-4D8E-AF9C-CAD223935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1A86-9F91-468C-A4C0-4044078756EF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3FFA-4319-4D8E-AF9C-CAD223935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1A86-9F91-468C-A4C0-4044078756EF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3FFA-4319-4D8E-AF9C-CAD223935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1A86-9F91-468C-A4C0-4044078756EF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3FFA-4319-4D8E-AF9C-CAD223935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1A86-9F91-468C-A4C0-4044078756EF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3FFA-4319-4D8E-AF9C-CAD223935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1A86-9F91-468C-A4C0-4044078756EF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3FFA-4319-4D8E-AF9C-CAD223935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1A86-9F91-468C-A4C0-4044078756EF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3FFA-4319-4D8E-AF9C-CAD223935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1A86-9F91-468C-A4C0-4044078756EF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3FFA-4319-4D8E-AF9C-CAD223935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21A86-9F91-468C-A4C0-4044078756EF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D3FFA-4319-4D8E-AF9C-CAD223935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lgerian" pitchFamily="82" charset="0"/>
              </a:rPr>
              <a:t>Kalimat</a:t>
            </a:r>
            <a:r>
              <a:rPr lang="en-US" sz="6000" dirty="0" smtClean="0">
                <a:latin typeface="Algerian" pitchFamily="82" charset="0"/>
              </a:rPr>
              <a:t> </a:t>
            </a:r>
            <a:r>
              <a:rPr lang="en-US" sz="6000" dirty="0" err="1" smtClean="0">
                <a:latin typeface="Algerian" pitchFamily="82" charset="0"/>
              </a:rPr>
              <a:t>efektif</a:t>
            </a:r>
            <a:endParaRPr lang="en-US" sz="6000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Contoh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: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610600" cy="3810000"/>
          </a:xfrm>
        </p:spPr>
        <p:txBody>
          <a:bodyPr>
            <a:normAutofit fontScale="92500"/>
          </a:bodyPr>
          <a:lstStyle/>
          <a:p>
            <a:pPr marL="609600" indent="-609600">
              <a:buFontTx/>
              <a:buAutoNum type="alphaLcPeriod"/>
            </a:pP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i="1" dirty="0" err="1" smtClean="0">
                <a:solidFill>
                  <a:srgbClr val="C00000"/>
                </a:solidFill>
              </a:rPr>
              <a:t>ia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diundang</a:t>
            </a:r>
            <a:r>
              <a:rPr lang="en-US" sz="2800" dirty="0" smtClean="0"/>
              <a:t>, </a:t>
            </a:r>
            <a:r>
              <a:rPr lang="en-US" sz="2800" i="1" dirty="0" err="1" smtClean="0">
                <a:solidFill>
                  <a:srgbClr val="C00000"/>
                </a:solidFill>
              </a:rPr>
              <a:t>dia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datang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tempat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.</a:t>
            </a:r>
          </a:p>
          <a:p>
            <a:pPr marL="609600" indent="-609600">
              <a:buFontTx/>
              <a:buAutoNum type="alphaLcPeriod"/>
            </a:pPr>
            <a:r>
              <a:rPr lang="en-US" sz="2800" i="1" dirty="0" err="1" smtClean="0">
                <a:solidFill>
                  <a:srgbClr val="C00000"/>
                </a:solidFill>
              </a:rPr>
              <a:t>Hadirin</a:t>
            </a:r>
            <a:r>
              <a:rPr lang="en-US" sz="2800" dirty="0" smtClean="0"/>
              <a:t> </a:t>
            </a:r>
            <a:r>
              <a:rPr lang="en-US" sz="2800" dirty="0" err="1" smtClean="0"/>
              <a:t>serentak</a:t>
            </a:r>
            <a:r>
              <a:rPr lang="en-US" sz="2800" dirty="0" smtClean="0"/>
              <a:t> </a:t>
            </a:r>
            <a:r>
              <a:rPr lang="en-US" sz="2800" dirty="0" err="1" smtClean="0"/>
              <a:t>berdiri</a:t>
            </a:r>
            <a:r>
              <a:rPr lang="en-US" sz="2800" dirty="0" smtClean="0"/>
              <a:t>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i="1" dirty="0" err="1" smtClean="0">
                <a:solidFill>
                  <a:srgbClr val="C00000"/>
                </a:solidFill>
              </a:rPr>
              <a:t>mereka</a:t>
            </a:r>
            <a:r>
              <a:rPr lang="en-US" sz="2800" dirty="0" smtClean="0"/>
              <a:t> </a:t>
            </a:r>
            <a:r>
              <a:rPr lang="en-US" sz="2800" dirty="0" err="1" smtClean="0"/>
              <a:t>mengetahui</a:t>
            </a:r>
            <a:r>
              <a:rPr lang="en-US" sz="2800" dirty="0" smtClean="0"/>
              <a:t> </a:t>
            </a:r>
            <a:r>
              <a:rPr lang="en-US" sz="2800" dirty="0" err="1" smtClean="0"/>
              <a:t>Presiden</a:t>
            </a:r>
            <a:r>
              <a:rPr lang="en-US" sz="2800" dirty="0" smtClean="0"/>
              <a:t> </a:t>
            </a:r>
            <a:r>
              <a:rPr lang="en-US" sz="2800" dirty="0" err="1" smtClean="0"/>
              <a:t>datang</a:t>
            </a:r>
            <a:r>
              <a:rPr lang="en-US" sz="2800" dirty="0" smtClean="0"/>
              <a:t>.</a:t>
            </a:r>
          </a:p>
          <a:p>
            <a:pPr marL="609600" indent="-609600">
              <a:buFontTx/>
              <a:buNone/>
            </a:pPr>
            <a:endParaRPr lang="en-US" sz="2800" dirty="0" smtClean="0"/>
          </a:p>
          <a:p>
            <a:pPr marL="609600" indent="-609600">
              <a:buFontTx/>
              <a:buNone/>
            </a:pPr>
            <a:r>
              <a:rPr lang="en-US" sz="2800" dirty="0" err="1" smtClean="0"/>
              <a:t>Perbaikan</a:t>
            </a:r>
            <a:r>
              <a:rPr lang="en-US" sz="2800" dirty="0" smtClean="0"/>
              <a:t>:</a:t>
            </a:r>
          </a:p>
          <a:p>
            <a:pPr marL="609600" indent="-609600">
              <a:buFontTx/>
              <a:buAutoNum type="alphaLcPeriod"/>
            </a:pP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diundang</a:t>
            </a:r>
            <a:r>
              <a:rPr lang="en-US" sz="2800" dirty="0" smtClean="0"/>
              <a:t>, </a:t>
            </a:r>
            <a:r>
              <a:rPr lang="en-US" sz="2800" dirty="0" err="1" smtClean="0"/>
              <a:t>dia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datang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tempat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.</a:t>
            </a:r>
          </a:p>
          <a:p>
            <a:pPr marL="609600" indent="-609600">
              <a:buFontTx/>
              <a:buAutoNum type="alphaLcPeriod"/>
            </a:pPr>
            <a:r>
              <a:rPr lang="en-US" sz="2800" dirty="0" err="1" smtClean="0"/>
              <a:t>Hadirin</a:t>
            </a:r>
            <a:r>
              <a:rPr lang="en-US" sz="2800" dirty="0" smtClean="0"/>
              <a:t> </a:t>
            </a:r>
            <a:r>
              <a:rPr lang="en-US" sz="2800" dirty="0" err="1" smtClean="0"/>
              <a:t>serentak</a:t>
            </a:r>
            <a:r>
              <a:rPr lang="en-US" sz="2800" dirty="0" smtClean="0"/>
              <a:t> </a:t>
            </a:r>
            <a:r>
              <a:rPr lang="en-US" sz="2800" dirty="0" err="1" smtClean="0"/>
              <a:t>berdiri</a:t>
            </a:r>
            <a:r>
              <a:rPr lang="en-US" sz="2800" dirty="0" smtClean="0"/>
              <a:t>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mengetahui</a:t>
            </a:r>
            <a:r>
              <a:rPr lang="en-US" sz="2800" dirty="0" smtClean="0"/>
              <a:t> </a:t>
            </a:r>
            <a:r>
              <a:rPr lang="en-US" sz="2800" dirty="0" err="1" smtClean="0"/>
              <a:t>Presiden</a:t>
            </a:r>
            <a:r>
              <a:rPr lang="en-US" sz="2800" dirty="0" smtClean="0"/>
              <a:t> </a:t>
            </a:r>
            <a:r>
              <a:rPr lang="en-US" sz="2800" dirty="0" err="1" smtClean="0"/>
              <a:t>datang</a:t>
            </a:r>
            <a:r>
              <a:rPr lang="en-US" sz="2800" dirty="0" smtClean="0"/>
              <a:t>.</a:t>
            </a:r>
          </a:p>
          <a:p>
            <a:pPr marL="609600" indent="-609600">
              <a:buFontTx/>
              <a:buAutoNum type="alphaLcPeriod"/>
            </a:pPr>
            <a:endParaRPr lang="en-US" sz="2400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2.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Penghematan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dengan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cara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menghindarkan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pemakaian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superordinat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pada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hiponimi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kata</a:t>
            </a:r>
            <a:endParaRPr lang="en-US" sz="2800" dirty="0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828800"/>
            <a:ext cx="7315200" cy="4297363"/>
          </a:xfrm>
        </p:spPr>
        <p:txBody>
          <a:bodyPr/>
          <a:lstStyle/>
          <a:p>
            <a:r>
              <a:rPr lang="en-US" sz="2000" dirty="0" err="1" smtClean="0"/>
              <a:t>Kata</a:t>
            </a:r>
            <a:r>
              <a:rPr lang="en-US" sz="2000" dirty="0" smtClean="0"/>
              <a:t> </a:t>
            </a:r>
            <a:r>
              <a:rPr lang="en-US" sz="2000" i="1" dirty="0" err="1" smtClean="0"/>
              <a:t>merah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mencakupi</a:t>
            </a:r>
            <a:r>
              <a:rPr lang="en-US" sz="2000" dirty="0" smtClean="0"/>
              <a:t> </a:t>
            </a:r>
            <a:r>
              <a:rPr lang="en-US" sz="2000" dirty="0" err="1" smtClean="0"/>
              <a:t>kata</a:t>
            </a:r>
            <a:r>
              <a:rPr lang="en-US" sz="2000" dirty="0" smtClean="0"/>
              <a:t> </a:t>
            </a:r>
            <a:r>
              <a:rPr lang="en-US" sz="2000" i="1" dirty="0" err="1" smtClean="0"/>
              <a:t>warna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Kata</a:t>
            </a:r>
            <a:r>
              <a:rPr lang="en-US" sz="2000" dirty="0" smtClean="0"/>
              <a:t> </a:t>
            </a:r>
            <a:r>
              <a:rPr lang="en-US" sz="2000" i="1" dirty="0" smtClean="0"/>
              <a:t>pipit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mencakupui</a:t>
            </a:r>
            <a:r>
              <a:rPr lang="en-US" sz="2000" dirty="0" smtClean="0"/>
              <a:t> </a:t>
            </a:r>
            <a:r>
              <a:rPr lang="en-US" sz="2000" dirty="0" err="1" smtClean="0"/>
              <a:t>kata</a:t>
            </a:r>
            <a:r>
              <a:rPr lang="en-US" sz="2000" dirty="0" smtClean="0"/>
              <a:t> </a:t>
            </a:r>
            <a:r>
              <a:rPr lang="en-US" sz="2000" i="1" dirty="0" err="1" smtClean="0"/>
              <a:t>burung</a:t>
            </a:r>
            <a:r>
              <a:rPr lang="en-US" sz="2000" dirty="0" smtClean="0"/>
              <a:t>.</a:t>
            </a:r>
          </a:p>
          <a:p>
            <a:pPr>
              <a:buFontTx/>
              <a:buNone/>
            </a:pPr>
            <a:endParaRPr lang="en-US" sz="2000" dirty="0" smtClean="0"/>
          </a:p>
          <a:p>
            <a:pPr>
              <a:buFontTx/>
              <a:buNone/>
            </a:pPr>
            <a:r>
              <a:rPr lang="en-US" sz="2000" dirty="0" err="1" smtClean="0"/>
              <a:t>Contoh</a:t>
            </a:r>
            <a:r>
              <a:rPr lang="en-US" sz="2000" dirty="0" smtClean="0"/>
              <a:t>:</a:t>
            </a:r>
          </a:p>
          <a:p>
            <a:pPr>
              <a:buFontTx/>
              <a:buNone/>
            </a:pPr>
            <a:r>
              <a:rPr lang="en-US" sz="2000" dirty="0" err="1" smtClean="0"/>
              <a:t>Ia</a:t>
            </a:r>
            <a:r>
              <a:rPr lang="en-US" sz="2000" dirty="0" smtClean="0"/>
              <a:t> </a:t>
            </a:r>
            <a:r>
              <a:rPr lang="en-US" sz="2000" dirty="0" err="1" smtClean="0"/>
              <a:t>memakai</a:t>
            </a:r>
            <a:r>
              <a:rPr lang="en-US" sz="2000" dirty="0" smtClean="0"/>
              <a:t> </a:t>
            </a:r>
            <a:r>
              <a:rPr lang="en-US" sz="2000" dirty="0" err="1" smtClean="0"/>
              <a:t>baju</a:t>
            </a:r>
            <a:r>
              <a:rPr lang="en-US" sz="2000" dirty="0" smtClean="0"/>
              <a:t> </a:t>
            </a:r>
            <a:r>
              <a:rPr lang="en-US" sz="2000" i="1" dirty="0" err="1" smtClean="0"/>
              <a:t>warna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merah</a:t>
            </a:r>
            <a:endParaRPr lang="en-US" sz="2000" i="1" dirty="0" smtClean="0"/>
          </a:p>
          <a:p>
            <a:pPr>
              <a:buFontTx/>
              <a:buNone/>
            </a:pPr>
            <a:r>
              <a:rPr lang="en-US" sz="2000" dirty="0" smtClean="0"/>
              <a:t>Di </a:t>
            </a:r>
            <a:r>
              <a:rPr lang="en-US" sz="2000" dirty="0" err="1" smtClean="0"/>
              <a:t>mana</a:t>
            </a:r>
            <a:r>
              <a:rPr lang="en-US" sz="2000" dirty="0" smtClean="0"/>
              <a:t> </a:t>
            </a:r>
            <a:r>
              <a:rPr lang="en-US" sz="2000" dirty="0" err="1" smtClean="0"/>
              <a:t>engkau</a:t>
            </a:r>
            <a:r>
              <a:rPr lang="en-US" sz="2000" dirty="0" smtClean="0"/>
              <a:t> </a:t>
            </a:r>
            <a:r>
              <a:rPr lang="en-US" sz="2000" dirty="0" err="1" smtClean="0"/>
              <a:t>menangkap</a:t>
            </a:r>
            <a:r>
              <a:rPr lang="en-US" sz="2000" dirty="0" smtClean="0"/>
              <a:t> </a:t>
            </a:r>
            <a:r>
              <a:rPr lang="en-US" sz="2000" i="1" dirty="0" err="1" smtClean="0"/>
              <a:t>burung</a:t>
            </a:r>
            <a:r>
              <a:rPr lang="en-US" sz="2000" i="1" dirty="0" smtClean="0"/>
              <a:t> pipit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?</a:t>
            </a:r>
          </a:p>
          <a:p>
            <a:pPr>
              <a:buFontTx/>
              <a:buNone/>
            </a:pPr>
            <a:endParaRPr lang="en-US" sz="2000" dirty="0" smtClean="0"/>
          </a:p>
          <a:p>
            <a:pPr>
              <a:buFontTx/>
              <a:buNone/>
            </a:pP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diubah</a:t>
            </a:r>
            <a:r>
              <a:rPr lang="en-US" sz="2000" dirty="0" smtClean="0"/>
              <a:t>:</a:t>
            </a:r>
          </a:p>
          <a:p>
            <a:pPr>
              <a:buFontTx/>
              <a:buNone/>
            </a:pPr>
            <a:r>
              <a:rPr lang="en-US" sz="2000" dirty="0" err="1" smtClean="0"/>
              <a:t>Ia</a:t>
            </a:r>
            <a:r>
              <a:rPr lang="en-US" sz="2000" dirty="0" smtClean="0"/>
              <a:t> </a:t>
            </a:r>
            <a:r>
              <a:rPr lang="en-US" sz="2000" dirty="0" err="1" smtClean="0"/>
              <a:t>memakai</a:t>
            </a:r>
            <a:r>
              <a:rPr lang="en-US" sz="2000" dirty="0" smtClean="0"/>
              <a:t> </a:t>
            </a:r>
            <a:r>
              <a:rPr lang="en-US" sz="2000" dirty="0" err="1" smtClean="0"/>
              <a:t>baju</a:t>
            </a:r>
            <a:r>
              <a:rPr lang="en-US" sz="2000" dirty="0" smtClean="0"/>
              <a:t> </a:t>
            </a:r>
            <a:r>
              <a:rPr lang="en-US" sz="2000" i="1" dirty="0" err="1" smtClean="0"/>
              <a:t>merah</a:t>
            </a:r>
            <a:r>
              <a:rPr lang="en-US" sz="2000" dirty="0" smtClean="0"/>
              <a:t>.</a:t>
            </a:r>
          </a:p>
          <a:p>
            <a:pPr>
              <a:buFontTx/>
              <a:buNone/>
            </a:pPr>
            <a:r>
              <a:rPr lang="en-US" sz="2000" dirty="0" smtClean="0"/>
              <a:t>Di </a:t>
            </a:r>
            <a:r>
              <a:rPr lang="en-US" sz="2000" dirty="0" err="1" smtClean="0"/>
              <a:t>mana</a:t>
            </a:r>
            <a:r>
              <a:rPr lang="en-US" sz="2000" dirty="0" smtClean="0"/>
              <a:t> </a:t>
            </a:r>
            <a:r>
              <a:rPr lang="en-US" sz="2000" dirty="0" err="1" smtClean="0"/>
              <a:t>engkau</a:t>
            </a:r>
            <a:r>
              <a:rPr lang="en-US" sz="2000" dirty="0" smtClean="0"/>
              <a:t> </a:t>
            </a:r>
            <a:r>
              <a:rPr lang="en-US" sz="2000" dirty="0" err="1" smtClean="0"/>
              <a:t>menangkap</a:t>
            </a:r>
            <a:r>
              <a:rPr lang="en-US" sz="2000" dirty="0" smtClean="0"/>
              <a:t> </a:t>
            </a:r>
            <a:r>
              <a:rPr lang="en-US" sz="2000" i="1" dirty="0" smtClean="0"/>
              <a:t>pipit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?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3.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Penghematan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dengan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cara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menghindarkan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pemakaian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kesinoniman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dalam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satu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kalimat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.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772400" cy="4297363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Kata</a:t>
            </a:r>
            <a:r>
              <a:rPr lang="en-US" sz="2000" dirty="0" smtClean="0"/>
              <a:t> </a:t>
            </a:r>
            <a:r>
              <a:rPr lang="en-US" sz="2000" i="1" dirty="0" err="1" smtClean="0"/>
              <a:t>naik</a:t>
            </a:r>
            <a:r>
              <a:rPr lang="en-US" sz="2000" dirty="0" smtClean="0"/>
              <a:t> </a:t>
            </a:r>
            <a:r>
              <a:rPr lang="en-US" sz="2000" dirty="0" err="1" smtClean="0"/>
              <a:t>bersinonim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i="1" dirty="0" err="1" smtClean="0"/>
              <a:t>ke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atas</a:t>
            </a:r>
            <a:endParaRPr lang="en-US" sz="2000" i="1" dirty="0" smtClean="0"/>
          </a:p>
          <a:p>
            <a:pPr>
              <a:buFontTx/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Kata</a:t>
            </a:r>
            <a:r>
              <a:rPr lang="en-US" sz="2000" dirty="0" smtClean="0"/>
              <a:t> </a:t>
            </a:r>
            <a:r>
              <a:rPr lang="en-US" sz="2000" i="1" dirty="0" err="1" smtClean="0"/>
              <a:t>turun</a:t>
            </a:r>
            <a:r>
              <a:rPr lang="en-US" sz="2000" dirty="0" smtClean="0"/>
              <a:t> </a:t>
            </a:r>
            <a:r>
              <a:rPr lang="en-US" sz="2000" dirty="0" err="1" smtClean="0"/>
              <a:t>bersinonim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i="1" dirty="0" err="1" smtClean="0"/>
              <a:t>ke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bawah</a:t>
            </a:r>
            <a:endParaRPr lang="en-US" sz="2000" i="1" dirty="0" smtClean="0"/>
          </a:p>
          <a:p>
            <a:pPr>
              <a:buFontTx/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Kata</a:t>
            </a:r>
            <a:r>
              <a:rPr lang="en-US" sz="2000" dirty="0" smtClean="0"/>
              <a:t> </a:t>
            </a:r>
            <a:r>
              <a:rPr lang="en-US" sz="2000" i="1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bersinonim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kata</a:t>
            </a:r>
            <a:r>
              <a:rPr lang="en-US" sz="2000" dirty="0" smtClean="0"/>
              <a:t> </a:t>
            </a:r>
            <a:r>
              <a:rPr lang="en-US" sz="2000" i="1" dirty="0" err="1" smtClean="0"/>
              <a:t>saja</a:t>
            </a:r>
            <a:endParaRPr lang="en-US" sz="2000" i="1" dirty="0" smtClean="0"/>
          </a:p>
          <a:p>
            <a:pPr>
              <a:buFontTx/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Kata</a:t>
            </a:r>
            <a:r>
              <a:rPr lang="en-US" sz="2000" dirty="0" smtClean="0"/>
              <a:t> </a:t>
            </a:r>
            <a:r>
              <a:rPr lang="en-US" sz="2000" i="1" dirty="0" err="1" smtClean="0"/>
              <a:t>sejak</a:t>
            </a:r>
            <a:r>
              <a:rPr lang="en-US" sz="2000" dirty="0" smtClean="0"/>
              <a:t> </a:t>
            </a:r>
            <a:r>
              <a:rPr lang="en-US" sz="2000" dirty="0" err="1" smtClean="0"/>
              <a:t>bersinonim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kata</a:t>
            </a:r>
            <a:r>
              <a:rPr lang="en-US" sz="2000" dirty="0" smtClean="0"/>
              <a:t> </a:t>
            </a:r>
            <a:r>
              <a:rPr lang="en-US" sz="2000" i="1" dirty="0" err="1" smtClean="0"/>
              <a:t>dari</a:t>
            </a:r>
            <a:endParaRPr lang="en-US" sz="2000" i="1" dirty="0" smtClean="0"/>
          </a:p>
          <a:p>
            <a:pPr>
              <a:buFontTx/>
              <a:buNone/>
            </a:pPr>
            <a:endParaRPr lang="en-US" sz="2000" dirty="0" smtClean="0"/>
          </a:p>
          <a:p>
            <a:pPr>
              <a:buFontTx/>
              <a:buNone/>
            </a:pPr>
            <a:r>
              <a:rPr lang="en-US" sz="2000" dirty="0" err="1" smtClean="0"/>
              <a:t>Contoh</a:t>
            </a:r>
            <a:r>
              <a:rPr lang="en-US" sz="2000" dirty="0" smtClean="0"/>
              <a:t>:</a:t>
            </a:r>
          </a:p>
          <a:p>
            <a:pPr>
              <a:buFontTx/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Dia</a:t>
            </a:r>
            <a:r>
              <a:rPr lang="en-US" sz="2000" dirty="0" smtClean="0"/>
              <a:t> </a:t>
            </a:r>
            <a:r>
              <a:rPr lang="en-US" sz="2000" i="1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membawa</a:t>
            </a:r>
            <a:r>
              <a:rPr lang="en-US" sz="2000" dirty="0" smtClean="0"/>
              <a:t> </a:t>
            </a:r>
            <a:r>
              <a:rPr lang="en-US" sz="2000" dirty="0" err="1" smtClean="0"/>
              <a:t>badannya</a:t>
            </a:r>
            <a:r>
              <a:rPr lang="en-US" sz="2000" dirty="0" smtClean="0"/>
              <a:t> </a:t>
            </a:r>
            <a:r>
              <a:rPr lang="en-US" sz="2000" i="1" dirty="0" err="1" smtClean="0"/>
              <a:t>saja</a:t>
            </a:r>
            <a:r>
              <a:rPr lang="en-US" sz="2000" dirty="0" smtClean="0"/>
              <a:t>.</a:t>
            </a:r>
          </a:p>
          <a:p>
            <a:pPr>
              <a:buFontTx/>
              <a:buNone/>
            </a:pPr>
            <a:r>
              <a:rPr lang="en-US" sz="2000" dirty="0" smtClean="0"/>
              <a:t>	</a:t>
            </a:r>
            <a:r>
              <a:rPr lang="en-US" sz="2000" i="1" dirty="0" err="1" smtClean="0"/>
              <a:t>Sejak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pagi</a:t>
            </a:r>
            <a:r>
              <a:rPr lang="en-US" sz="2000" dirty="0" smtClean="0"/>
              <a:t> </a:t>
            </a:r>
            <a:r>
              <a:rPr lang="en-US" sz="2000" dirty="0" err="1" smtClean="0"/>
              <a:t>dia</a:t>
            </a:r>
            <a:r>
              <a:rPr lang="en-US" sz="2000" dirty="0" smtClean="0"/>
              <a:t> </a:t>
            </a:r>
            <a:r>
              <a:rPr lang="en-US" sz="2000" dirty="0" err="1" smtClean="0"/>
              <a:t>bermenung</a:t>
            </a:r>
            <a:r>
              <a:rPr lang="en-US" sz="2000" dirty="0" smtClean="0"/>
              <a:t>.</a:t>
            </a:r>
          </a:p>
          <a:p>
            <a:pPr>
              <a:buFontTx/>
              <a:buNone/>
            </a:pP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diperbaiki</a:t>
            </a:r>
            <a:r>
              <a:rPr lang="en-US" sz="2000" dirty="0" smtClean="0"/>
              <a:t>:</a:t>
            </a:r>
          </a:p>
          <a:p>
            <a:pPr>
              <a:buFontTx/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Dia</a:t>
            </a:r>
            <a:r>
              <a:rPr lang="en-US" sz="2000" dirty="0" smtClean="0"/>
              <a:t> </a:t>
            </a:r>
            <a:r>
              <a:rPr lang="en-US" sz="2000" i="1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membawa</a:t>
            </a:r>
            <a:r>
              <a:rPr lang="en-US" sz="2000" dirty="0" smtClean="0"/>
              <a:t> </a:t>
            </a:r>
            <a:r>
              <a:rPr lang="en-US" sz="2000" dirty="0" err="1" smtClean="0"/>
              <a:t>badannya</a:t>
            </a:r>
            <a:r>
              <a:rPr lang="en-US" sz="2000" dirty="0" smtClean="0"/>
              <a:t>.</a:t>
            </a:r>
          </a:p>
          <a:p>
            <a:pPr>
              <a:buFontTx/>
              <a:buNone/>
            </a:pPr>
            <a:r>
              <a:rPr lang="en-US" sz="2000" dirty="0" smtClean="0"/>
              <a:t>	</a:t>
            </a:r>
            <a:r>
              <a:rPr lang="en-US" sz="2000" i="1" dirty="0" err="1" smtClean="0"/>
              <a:t>Sejak</a:t>
            </a:r>
            <a:r>
              <a:rPr lang="en-US" sz="2000" dirty="0" smtClean="0"/>
              <a:t> </a:t>
            </a:r>
            <a:r>
              <a:rPr lang="en-US" sz="2000" dirty="0" err="1" smtClean="0"/>
              <a:t>pagi</a:t>
            </a:r>
            <a:r>
              <a:rPr lang="en-US" sz="2000" dirty="0" smtClean="0"/>
              <a:t> </a:t>
            </a:r>
            <a:r>
              <a:rPr lang="en-US" sz="2000" dirty="0" err="1" smtClean="0"/>
              <a:t>dia</a:t>
            </a:r>
            <a:r>
              <a:rPr lang="en-US" sz="2000" dirty="0" smtClean="0"/>
              <a:t> </a:t>
            </a:r>
            <a:r>
              <a:rPr lang="en-US" sz="2000" dirty="0" err="1" smtClean="0"/>
              <a:t>bermenung</a:t>
            </a:r>
            <a:r>
              <a:rPr lang="en-US" sz="2000" dirty="0" smtClean="0"/>
              <a:t>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8001000" cy="146208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4.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Penghematan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dengan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cara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tidak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menjamakkan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kata-kata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 yang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berbentuk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jamak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.</a:t>
            </a:r>
          </a:p>
        </p:txBody>
      </p:sp>
      <p:sp>
        <p:nvSpPr>
          <p:cNvPr id="103427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685800" y="2743200"/>
            <a:ext cx="3810000" cy="3048000"/>
          </a:xfrm>
        </p:spPr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	</a:t>
            </a:r>
          </a:p>
          <a:p>
            <a:pPr>
              <a:buFontTx/>
              <a:buNone/>
            </a:pPr>
            <a:r>
              <a:rPr lang="en-US" dirty="0" smtClean="0"/>
              <a:t>	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tamu-tamu</a:t>
            </a: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orang-orang</a:t>
            </a:r>
            <a:endParaRPr lang="en-US" sz="2400" dirty="0" smtClean="0"/>
          </a:p>
        </p:txBody>
      </p:sp>
      <p:sp>
        <p:nvSpPr>
          <p:cNvPr id="103428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0" y="2819400"/>
            <a:ext cx="3810000" cy="2590800"/>
          </a:xfrm>
        </p:spPr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endParaRPr lang="en-US" dirty="0" smtClean="0"/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tamu</a:t>
            </a: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endParaRPr lang="en-US" sz="24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6271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 smtClean="0">
                <a:solidFill>
                  <a:schemeClr val="tx2">
                    <a:satMod val="200000"/>
                  </a:schemeClr>
                </a:solidFill>
              </a:rPr>
              <a:t>e. </a:t>
            </a:r>
            <a:r>
              <a:rPr lang="en-US" sz="5400" dirty="0" err="1" smtClean="0">
                <a:solidFill>
                  <a:schemeClr val="tx2">
                    <a:satMod val="200000"/>
                  </a:schemeClr>
                </a:solidFill>
              </a:rPr>
              <a:t>Kecermatan</a:t>
            </a:r>
            <a:endParaRPr lang="en-US" sz="5400" dirty="0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044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3600" dirty="0" err="1" smtClean="0"/>
              <a:t>Cermat</a:t>
            </a:r>
            <a:r>
              <a:rPr lang="en-US" sz="3600" dirty="0" smtClean="0"/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kalimat</a:t>
            </a:r>
            <a:r>
              <a:rPr lang="en-US" sz="3600" dirty="0" smtClean="0"/>
              <a:t> </a:t>
            </a:r>
            <a:r>
              <a:rPr lang="en-US" sz="3600" dirty="0" err="1" smtClean="0"/>
              <a:t>itu</a:t>
            </a:r>
            <a:r>
              <a:rPr lang="en-US" sz="3600" dirty="0" smtClean="0"/>
              <a:t> </a:t>
            </a:r>
            <a:r>
              <a:rPr lang="en-US" sz="3600" dirty="0" err="1" smtClean="0"/>
              <a:t>tidak</a:t>
            </a:r>
            <a:r>
              <a:rPr lang="en-US" sz="3600" dirty="0" smtClean="0"/>
              <a:t> </a:t>
            </a:r>
            <a:r>
              <a:rPr lang="en-US" sz="3600" dirty="0" err="1" smtClean="0"/>
              <a:t>menimbulkan</a:t>
            </a:r>
            <a:r>
              <a:rPr lang="en-US" sz="3600" dirty="0" smtClean="0"/>
              <a:t> </a:t>
            </a:r>
            <a:r>
              <a:rPr lang="en-US" sz="3600" dirty="0" err="1" smtClean="0"/>
              <a:t>tafsir</a:t>
            </a:r>
            <a:r>
              <a:rPr lang="en-US" sz="3600" dirty="0" smtClean="0"/>
              <a:t> </a:t>
            </a:r>
            <a:r>
              <a:rPr lang="en-US" sz="3600" dirty="0" err="1" smtClean="0"/>
              <a:t>ganda</a:t>
            </a:r>
            <a:r>
              <a:rPr lang="en-US" sz="3600" dirty="0" smtClean="0"/>
              <a:t> </a:t>
            </a:r>
            <a:r>
              <a:rPr lang="en-US" sz="3600" dirty="0" smtClean="0"/>
              <a:t>(</a:t>
            </a:r>
            <a:r>
              <a:rPr lang="en-US" sz="3600" dirty="0" err="1" smtClean="0"/>
              <a:t>ambiguitas</a:t>
            </a:r>
            <a:r>
              <a:rPr lang="en-US" sz="3600" dirty="0" smtClean="0"/>
              <a:t>)</a:t>
            </a:r>
            <a:r>
              <a:rPr lang="en-US" sz="3600" dirty="0" smtClean="0"/>
              <a:t> </a:t>
            </a:r>
            <a:r>
              <a:rPr lang="en-US" sz="3600" dirty="0" smtClean="0"/>
              <a:t>&amp; </a:t>
            </a:r>
            <a:r>
              <a:rPr lang="en-US" sz="3600" dirty="0" err="1" smtClean="0"/>
              <a:t>tepat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pilihan</a:t>
            </a:r>
            <a:r>
              <a:rPr lang="en-US" sz="3600" dirty="0" smtClean="0"/>
              <a:t> </a:t>
            </a:r>
            <a:r>
              <a:rPr lang="en-US" sz="3600" dirty="0" err="1" smtClean="0"/>
              <a:t>kata</a:t>
            </a:r>
            <a:endParaRPr lang="en-US" sz="36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Contoh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: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667000"/>
            <a:ext cx="8077200" cy="3429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Mahasiswa</a:t>
            </a:r>
            <a:r>
              <a:rPr lang="en-US" sz="3600" dirty="0" smtClean="0"/>
              <a:t> </a:t>
            </a:r>
            <a:r>
              <a:rPr lang="en-US" sz="3600" dirty="0" err="1" smtClean="0"/>
              <a:t>Perguruan</a:t>
            </a:r>
            <a:r>
              <a:rPr lang="en-US" sz="3600" dirty="0" smtClean="0"/>
              <a:t> </a:t>
            </a:r>
            <a:r>
              <a:rPr lang="en-US" sz="3600" dirty="0" err="1" smtClean="0"/>
              <a:t>Tinggi</a:t>
            </a:r>
            <a:r>
              <a:rPr lang="en-US" sz="3600" dirty="0" smtClean="0"/>
              <a:t> yang </a:t>
            </a:r>
            <a:r>
              <a:rPr lang="en-US" sz="3600" dirty="0" err="1" smtClean="0"/>
              <a:t>terkenal</a:t>
            </a:r>
            <a:r>
              <a:rPr lang="en-US" sz="3600" dirty="0" smtClean="0"/>
              <a:t> </a:t>
            </a:r>
            <a:r>
              <a:rPr lang="en-US" sz="3600" dirty="0" err="1" smtClean="0"/>
              <a:t>itu</a:t>
            </a:r>
            <a:r>
              <a:rPr lang="en-US" sz="3600" dirty="0" smtClean="0"/>
              <a:t> </a:t>
            </a:r>
            <a:r>
              <a:rPr lang="en-US" sz="3600" dirty="0" err="1" smtClean="0"/>
              <a:t>mendapat</a:t>
            </a:r>
            <a:r>
              <a:rPr lang="en-US" sz="3600" dirty="0" smtClean="0"/>
              <a:t> </a:t>
            </a:r>
            <a:r>
              <a:rPr lang="en-US" sz="3600" dirty="0" err="1" smtClean="0"/>
              <a:t>hadiah</a:t>
            </a:r>
            <a:r>
              <a:rPr lang="en-US" sz="3600" dirty="0" smtClean="0"/>
              <a:t>.</a:t>
            </a:r>
          </a:p>
          <a:p>
            <a:r>
              <a:rPr lang="en-US" sz="3600" dirty="0" err="1" smtClean="0"/>
              <a:t>Dia</a:t>
            </a:r>
            <a:r>
              <a:rPr lang="en-US" sz="3600" dirty="0" smtClean="0"/>
              <a:t> </a:t>
            </a:r>
            <a:r>
              <a:rPr lang="en-US" sz="3600" dirty="0" err="1" smtClean="0"/>
              <a:t>menerima</a:t>
            </a:r>
            <a:r>
              <a:rPr lang="en-US" sz="3600" dirty="0" smtClean="0"/>
              <a:t> </a:t>
            </a:r>
            <a:r>
              <a:rPr lang="en-US" sz="3600" dirty="0" err="1" smtClean="0"/>
              <a:t>uang</a:t>
            </a:r>
            <a:r>
              <a:rPr lang="en-US" sz="3600" dirty="0" smtClean="0"/>
              <a:t> </a:t>
            </a:r>
            <a:r>
              <a:rPr lang="en-US" sz="3600" dirty="0" err="1" smtClean="0"/>
              <a:t>sebanyak</a:t>
            </a:r>
            <a:r>
              <a:rPr lang="en-US" sz="3600" dirty="0" smtClean="0"/>
              <a:t> </a:t>
            </a:r>
            <a:r>
              <a:rPr lang="en-US" sz="3600" dirty="0" err="1" smtClean="0"/>
              <a:t>dua</a:t>
            </a:r>
            <a:r>
              <a:rPr lang="en-US" sz="3600" dirty="0" smtClean="0"/>
              <a:t> </a:t>
            </a:r>
            <a:r>
              <a:rPr lang="en-US" sz="3600" dirty="0" err="1" smtClean="0"/>
              <a:t>puluh</a:t>
            </a:r>
            <a:r>
              <a:rPr lang="en-US" sz="3600" dirty="0" smtClean="0"/>
              <a:t> </a:t>
            </a:r>
            <a:r>
              <a:rPr lang="en-US" sz="3600" dirty="0" err="1" smtClean="0"/>
              <a:t>ribuan</a:t>
            </a:r>
            <a:r>
              <a:rPr lang="en-US" sz="3600" dirty="0" smtClean="0"/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6271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</a:rPr>
              <a:t>f. Kepaduan</a:t>
            </a:r>
          </a:p>
        </p:txBody>
      </p:sp>
      <p:sp>
        <p:nvSpPr>
          <p:cNvPr id="1064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14600"/>
            <a:ext cx="6705600" cy="32004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kepaduan</a:t>
            </a:r>
            <a:r>
              <a:rPr lang="en-US" sz="3600" dirty="0" smtClean="0"/>
              <a:t> </a:t>
            </a:r>
            <a:r>
              <a:rPr lang="en-US" sz="3600" dirty="0" err="1" smtClean="0"/>
              <a:t>pernyataan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kalimat</a:t>
            </a:r>
            <a:r>
              <a:rPr lang="en-US" sz="3600" dirty="0" smtClean="0"/>
              <a:t> </a:t>
            </a:r>
            <a:r>
              <a:rPr lang="en-US" sz="3600" dirty="0" err="1" smtClean="0"/>
              <a:t>itu</a:t>
            </a:r>
            <a:r>
              <a:rPr lang="en-US" sz="3600" dirty="0" smtClean="0"/>
              <a:t> </a:t>
            </a:r>
            <a:r>
              <a:rPr lang="en-US" sz="3600" dirty="0" err="1" smtClean="0"/>
              <a:t>sehingga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informasi</a:t>
            </a:r>
            <a:r>
              <a:rPr lang="en-US" sz="3600" dirty="0" smtClean="0"/>
              <a:t> </a:t>
            </a:r>
            <a:r>
              <a:rPr lang="en-US" sz="3600" dirty="0" smtClean="0"/>
              <a:t>yang </a:t>
            </a:r>
            <a:r>
              <a:rPr lang="en-US" sz="3600" dirty="0" err="1" smtClean="0"/>
              <a:t>disampaikan</a:t>
            </a:r>
            <a:r>
              <a:rPr lang="en-US" sz="3600" dirty="0" smtClean="0"/>
              <a:t> </a:t>
            </a:r>
            <a:r>
              <a:rPr lang="en-US" sz="3600" dirty="0" err="1" smtClean="0"/>
              <a:t>tidak</a:t>
            </a:r>
            <a:r>
              <a:rPr lang="en-US" sz="3600" dirty="0" smtClean="0"/>
              <a:t> </a:t>
            </a:r>
            <a:r>
              <a:rPr lang="en-US" sz="3600" dirty="0" err="1" smtClean="0"/>
              <a:t>terpecah-pecah</a:t>
            </a:r>
            <a:r>
              <a:rPr lang="en-US" sz="3600" dirty="0" smtClean="0"/>
              <a:t>. </a:t>
            </a:r>
            <a:r>
              <a:rPr lang="en-US" sz="3600" dirty="0" err="1" smtClean="0"/>
              <a:t>Kalimat</a:t>
            </a:r>
            <a:r>
              <a:rPr lang="en-US" sz="3600" dirty="0" smtClean="0"/>
              <a:t> </a:t>
            </a:r>
            <a:r>
              <a:rPr lang="en-US" sz="3600" dirty="0" smtClean="0"/>
              <a:t>yang </a:t>
            </a:r>
            <a:r>
              <a:rPr lang="en-US" sz="3600" dirty="0" err="1" smtClean="0"/>
              <a:t>padu</a:t>
            </a:r>
            <a:r>
              <a:rPr lang="en-US" sz="3600" dirty="0" smtClean="0"/>
              <a:t> </a:t>
            </a:r>
            <a:r>
              <a:rPr lang="en-US" sz="3600" dirty="0" err="1" smtClean="0"/>
              <a:t>tidak</a:t>
            </a:r>
            <a:r>
              <a:rPr lang="en-US" sz="3600" dirty="0" smtClean="0"/>
              <a:t> </a:t>
            </a:r>
            <a:r>
              <a:rPr lang="en-US" sz="3600" dirty="0" err="1" smtClean="0"/>
              <a:t>bertele-tele</a:t>
            </a:r>
            <a:r>
              <a:rPr lang="en-US" sz="3600" dirty="0" smtClean="0"/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</a:rPr>
              <a:t>Contoh: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err="1" smtClean="0"/>
              <a:t>Surat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saya</a:t>
            </a:r>
            <a:r>
              <a:rPr lang="en-US" sz="2800" dirty="0" smtClean="0"/>
              <a:t>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baca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Saran </a:t>
            </a:r>
            <a:r>
              <a:rPr lang="en-US" sz="2800" dirty="0" smtClean="0"/>
              <a:t>yang </a:t>
            </a:r>
            <a:r>
              <a:rPr lang="en-US" sz="2800" dirty="0" err="1" smtClean="0"/>
              <a:t>dikemukakannya</a:t>
            </a:r>
            <a:r>
              <a:rPr lang="en-US" sz="2800" dirty="0" smtClean="0"/>
              <a:t> </a:t>
            </a:r>
            <a:r>
              <a:rPr lang="en-US" sz="2800" dirty="0" err="1" smtClean="0"/>
              <a:t>kami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pertimbangkannya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 smtClean="0"/>
              <a:t>membicarakan</a:t>
            </a:r>
            <a:r>
              <a:rPr lang="en-US" sz="2800" dirty="0" smtClean="0"/>
              <a:t> </a:t>
            </a:r>
            <a:r>
              <a:rPr lang="en-US" sz="2800" i="1" dirty="0" err="1" smtClean="0"/>
              <a:t>daripada</a:t>
            </a:r>
            <a:r>
              <a:rPr lang="en-US" sz="2800" dirty="0" smtClean="0"/>
              <a:t> </a:t>
            </a:r>
            <a:r>
              <a:rPr lang="en-US" sz="2800" dirty="0" err="1" smtClean="0"/>
              <a:t>kehendak</a:t>
            </a:r>
            <a:r>
              <a:rPr lang="en-US" sz="2800" dirty="0" smtClean="0"/>
              <a:t> </a:t>
            </a:r>
            <a:r>
              <a:rPr lang="en-US" sz="2800" dirty="0" err="1" smtClean="0"/>
              <a:t>rakyat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pPr>
              <a:buFontTx/>
              <a:buNone/>
            </a:pPr>
            <a:r>
              <a:rPr lang="en-US" sz="2800" dirty="0" err="1" smtClean="0"/>
              <a:t>Seharusnya</a:t>
            </a:r>
            <a:r>
              <a:rPr lang="en-US" sz="2800" dirty="0" smtClean="0"/>
              <a:t>:</a:t>
            </a:r>
          </a:p>
          <a:p>
            <a:r>
              <a:rPr lang="en-US" sz="2800" dirty="0" err="1" smtClean="0"/>
              <a:t>Surat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saya</a:t>
            </a:r>
            <a:r>
              <a:rPr lang="en-US" sz="2800" dirty="0" smtClean="0"/>
              <a:t> </a:t>
            </a:r>
            <a:r>
              <a:rPr lang="en-US" sz="2800" dirty="0" err="1" smtClean="0"/>
              <a:t>baca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Saran </a:t>
            </a:r>
            <a:r>
              <a:rPr lang="en-US" sz="2800" dirty="0" smtClean="0"/>
              <a:t>yang </a:t>
            </a:r>
            <a:r>
              <a:rPr lang="en-US" sz="2800" dirty="0" err="1" smtClean="0"/>
              <a:t>dikemukakannya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kami</a:t>
            </a:r>
            <a:r>
              <a:rPr lang="en-US" sz="2800" dirty="0" smtClean="0"/>
              <a:t> </a:t>
            </a:r>
            <a:r>
              <a:rPr lang="en-US" sz="2800" dirty="0" err="1" smtClean="0"/>
              <a:t>pertimbangkan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 smtClean="0"/>
              <a:t>membicarakan</a:t>
            </a:r>
            <a:r>
              <a:rPr lang="en-US" sz="2800" dirty="0" smtClean="0"/>
              <a:t> </a:t>
            </a:r>
            <a:r>
              <a:rPr lang="en-US" sz="2800" dirty="0" err="1" smtClean="0"/>
              <a:t>kehendak</a:t>
            </a:r>
            <a:r>
              <a:rPr lang="en-US" sz="2800" dirty="0" smtClean="0"/>
              <a:t> </a:t>
            </a:r>
            <a:r>
              <a:rPr lang="en-US" sz="2800" dirty="0" err="1" smtClean="0"/>
              <a:t>rakyat</a:t>
            </a:r>
            <a:r>
              <a:rPr lang="en-US" sz="2800" dirty="0" smtClean="0"/>
              <a:t>.</a:t>
            </a:r>
          </a:p>
          <a:p>
            <a:endParaRPr lang="en-US" sz="2000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6271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 smtClean="0">
                <a:solidFill>
                  <a:schemeClr val="tx2">
                    <a:satMod val="200000"/>
                  </a:schemeClr>
                </a:solidFill>
              </a:rPr>
              <a:t>g. </a:t>
            </a:r>
            <a:r>
              <a:rPr lang="en-US" sz="5400" dirty="0" err="1" smtClean="0">
                <a:solidFill>
                  <a:schemeClr val="tx2">
                    <a:satMod val="200000"/>
                  </a:schemeClr>
                </a:solidFill>
              </a:rPr>
              <a:t>Kelogisan</a:t>
            </a:r>
            <a:endParaRPr lang="en-US" sz="5400" dirty="0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0854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19400"/>
            <a:ext cx="6629400" cy="28956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3600" dirty="0" err="1" smtClean="0"/>
              <a:t>Kelogisan</a:t>
            </a:r>
            <a:r>
              <a:rPr lang="en-US" sz="3600" dirty="0" smtClean="0"/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ide</a:t>
            </a:r>
            <a:r>
              <a:rPr lang="en-US" sz="3600" dirty="0" smtClean="0"/>
              <a:t> </a:t>
            </a:r>
            <a:r>
              <a:rPr lang="en-US" sz="3600" dirty="0" err="1" smtClean="0"/>
              <a:t>kalimat</a:t>
            </a:r>
            <a:r>
              <a:rPr lang="en-US" sz="3600" dirty="0" smtClean="0"/>
              <a:t> </a:t>
            </a:r>
            <a:r>
              <a:rPr lang="en-US" sz="3600" dirty="0" err="1" smtClean="0"/>
              <a:t>itu</a:t>
            </a:r>
            <a:r>
              <a:rPr lang="en-US" sz="3600" dirty="0" smtClean="0"/>
              <a:t> </a:t>
            </a: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diterima</a:t>
            </a:r>
            <a:r>
              <a:rPr lang="en-US" sz="3600" dirty="0" smtClean="0"/>
              <a:t> </a:t>
            </a:r>
            <a:r>
              <a:rPr lang="en-US" sz="3600" dirty="0" err="1" smtClean="0"/>
              <a:t>oleh</a:t>
            </a:r>
            <a:r>
              <a:rPr lang="en-US" sz="3600" dirty="0" smtClean="0"/>
              <a:t> </a:t>
            </a:r>
            <a:r>
              <a:rPr lang="en-US" sz="3600" dirty="0" err="1" smtClean="0"/>
              <a:t>akal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sesuai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ejaan</a:t>
            </a:r>
            <a:r>
              <a:rPr lang="en-US" sz="3600" dirty="0" smtClean="0"/>
              <a:t> </a:t>
            </a:r>
            <a:r>
              <a:rPr lang="en-US" sz="3600" dirty="0" smtClean="0"/>
              <a:t>yang </a:t>
            </a:r>
            <a:r>
              <a:rPr lang="en-US" sz="3600" dirty="0" err="1" smtClean="0"/>
              <a:t>berlaku</a:t>
            </a:r>
            <a:endParaRPr lang="en-US" sz="36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Contoh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: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362201"/>
            <a:ext cx="7696200" cy="3352800"/>
          </a:xfrm>
        </p:spPr>
        <p:txBody>
          <a:bodyPr/>
          <a:lstStyle/>
          <a:p>
            <a:r>
              <a:rPr lang="en-US" sz="2800" i="1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i="1" dirty="0" err="1" smtClean="0"/>
              <a:t>tempat</a:t>
            </a:r>
            <a:r>
              <a:rPr lang="en-US" sz="2800" dirty="0" smtClean="0"/>
              <a:t> </a:t>
            </a:r>
            <a:r>
              <a:rPr lang="en-US" sz="2800" dirty="0" err="1" smtClean="0"/>
              <a:t>kami</a:t>
            </a:r>
            <a:r>
              <a:rPr lang="en-US" sz="2800" dirty="0" smtClean="0"/>
              <a:t> </a:t>
            </a:r>
            <a:r>
              <a:rPr lang="en-US" sz="2800" dirty="0" err="1" smtClean="0"/>
              <a:t>persilakan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i="1" dirty="0" err="1" smtClean="0"/>
              <a:t>mempersingkat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,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mulai</a:t>
            </a:r>
            <a:r>
              <a:rPr lang="en-US" sz="2800" dirty="0" smtClean="0"/>
              <a:t> </a:t>
            </a:r>
            <a:r>
              <a:rPr lang="en-US" sz="2800" dirty="0" err="1" smtClean="0"/>
              <a:t>acara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pPr>
              <a:buFontTx/>
              <a:buNone/>
            </a:pPr>
            <a:r>
              <a:rPr lang="en-US" sz="2800" dirty="0" err="1" smtClean="0"/>
              <a:t>Seharusnya</a:t>
            </a:r>
            <a:r>
              <a:rPr lang="en-US" sz="2800" dirty="0" smtClean="0"/>
              <a:t>:</a:t>
            </a:r>
          </a:p>
          <a:p>
            <a:r>
              <a:rPr lang="en-US" sz="2800" dirty="0" err="1" smtClean="0"/>
              <a:t>Bapak</a:t>
            </a:r>
            <a:r>
              <a:rPr lang="en-US" sz="2800" dirty="0" smtClean="0"/>
              <a:t> X </a:t>
            </a:r>
            <a:r>
              <a:rPr lang="en-US" sz="2800" dirty="0" err="1" smtClean="0"/>
              <a:t>kami</a:t>
            </a:r>
            <a:r>
              <a:rPr lang="en-US" sz="2800" dirty="0" smtClean="0"/>
              <a:t> </a:t>
            </a:r>
            <a:r>
              <a:rPr lang="en-US" sz="2800" dirty="0" err="1" smtClean="0"/>
              <a:t>persilakan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menghemat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,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mulai</a:t>
            </a:r>
            <a:r>
              <a:rPr lang="en-US" sz="2800" dirty="0" smtClean="0"/>
              <a:t> </a:t>
            </a:r>
            <a:r>
              <a:rPr lang="en-US" sz="2800" dirty="0" err="1" smtClean="0"/>
              <a:t>acara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.</a:t>
            </a:r>
          </a:p>
          <a:p>
            <a:endParaRPr lang="en-US" sz="2400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16271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tx2">
                    <a:satMod val="200000"/>
                  </a:schemeClr>
                </a:solidFill>
              </a:rPr>
              <a:t>c. </a:t>
            </a:r>
            <a:r>
              <a:rPr lang="en-US" sz="6000" dirty="0" err="1" smtClean="0">
                <a:solidFill>
                  <a:schemeClr val="tx2">
                    <a:satMod val="200000"/>
                  </a:schemeClr>
                </a:solidFill>
              </a:rPr>
              <a:t>Ketegasan</a:t>
            </a:r>
            <a:endParaRPr lang="en-US" sz="6000" dirty="0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9216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95600"/>
            <a:ext cx="6400800" cy="23622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4400" i="1" dirty="0" err="1" smtClean="0"/>
              <a:t>Ketegasan</a:t>
            </a:r>
            <a:r>
              <a:rPr lang="en-US" sz="4400" i="1" dirty="0" smtClean="0"/>
              <a:t>/</a:t>
            </a:r>
            <a:r>
              <a:rPr lang="en-US" sz="4400" i="1" dirty="0" err="1" smtClean="0"/>
              <a:t>Penekanan</a:t>
            </a:r>
            <a:r>
              <a:rPr lang="en-US" sz="4400" dirty="0" smtClean="0"/>
              <a:t> </a:t>
            </a:r>
            <a:r>
              <a:rPr lang="en-US" sz="4400" dirty="0" err="1" smtClean="0"/>
              <a:t>adalah</a:t>
            </a:r>
            <a:r>
              <a:rPr lang="en-US" sz="4400" dirty="0" smtClean="0"/>
              <a:t> </a:t>
            </a:r>
            <a:r>
              <a:rPr lang="en-US" sz="4400" dirty="0" err="1" smtClean="0"/>
              <a:t>suatu</a:t>
            </a:r>
            <a:r>
              <a:rPr lang="en-US" sz="4400" dirty="0" smtClean="0"/>
              <a:t> </a:t>
            </a:r>
            <a:r>
              <a:rPr lang="en-US" sz="4400" dirty="0" err="1" smtClean="0"/>
              <a:t>penonjolan</a:t>
            </a:r>
            <a:r>
              <a:rPr lang="en-US" sz="4400" dirty="0" smtClean="0"/>
              <a:t> </a:t>
            </a:r>
            <a:r>
              <a:rPr lang="en-US" sz="4400" dirty="0" err="1" smtClean="0"/>
              <a:t>pada</a:t>
            </a:r>
            <a:r>
              <a:rPr lang="en-US" sz="4400" dirty="0" smtClean="0"/>
              <a:t> </a:t>
            </a:r>
            <a:r>
              <a:rPr lang="en-US" sz="4400" dirty="0" err="1" smtClean="0"/>
              <a:t>ide</a:t>
            </a:r>
            <a:r>
              <a:rPr lang="en-US" sz="4400" dirty="0" smtClean="0"/>
              <a:t> </a:t>
            </a:r>
            <a:r>
              <a:rPr lang="en-US" sz="4400" dirty="0" err="1" smtClean="0"/>
              <a:t>pokok</a:t>
            </a:r>
            <a:r>
              <a:rPr lang="en-US" sz="4400" dirty="0" smtClean="0"/>
              <a:t> </a:t>
            </a:r>
            <a:r>
              <a:rPr lang="en-US" sz="4400" dirty="0" err="1" smtClean="0"/>
              <a:t>kalimat</a:t>
            </a:r>
            <a:r>
              <a:rPr lang="en-US" sz="4400" dirty="0" smtClean="0"/>
              <a:t>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Ada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beberapa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cara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penekanan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kalimat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: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153400" cy="4343400"/>
          </a:xfrm>
        </p:spPr>
        <p:txBody>
          <a:bodyPr/>
          <a:lstStyle/>
          <a:p>
            <a:pPr marL="609600" indent="-609600">
              <a:buFontTx/>
              <a:buAutoNum type="arabicParenR"/>
            </a:pPr>
            <a:r>
              <a:rPr lang="en-US" sz="2400" dirty="0" err="1" smtClean="0"/>
              <a:t>Meletakkan</a:t>
            </a:r>
            <a:r>
              <a:rPr lang="en-US" sz="2400" dirty="0" smtClean="0"/>
              <a:t> </a:t>
            </a:r>
            <a:r>
              <a:rPr lang="en-US" sz="2400" dirty="0" err="1" smtClean="0"/>
              <a:t>kata</a:t>
            </a:r>
            <a:r>
              <a:rPr lang="en-US" sz="2400" dirty="0" smtClean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ditonjolkan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kalimat</a:t>
            </a:r>
            <a:r>
              <a:rPr lang="en-US" sz="2400" dirty="0" smtClean="0"/>
              <a:t>.</a:t>
            </a:r>
          </a:p>
          <a:p>
            <a:pPr marL="609600" indent="-609600">
              <a:buFontTx/>
              <a:buNone/>
            </a:pPr>
            <a:r>
              <a:rPr lang="en-US" sz="2400" dirty="0" err="1" smtClean="0"/>
              <a:t>Contoh</a:t>
            </a:r>
            <a:r>
              <a:rPr lang="en-US" sz="2400" dirty="0" smtClean="0"/>
              <a:t>:</a:t>
            </a:r>
          </a:p>
          <a:p>
            <a:pPr marL="609600" indent="-609600">
              <a:buFontTx/>
              <a:buNone/>
            </a:pPr>
            <a:r>
              <a:rPr lang="en-US" sz="2400" dirty="0" smtClean="0"/>
              <a:t>	</a:t>
            </a:r>
            <a:r>
              <a:rPr lang="en-US" sz="2400" i="1" dirty="0" err="1" smtClean="0">
                <a:solidFill>
                  <a:srgbClr val="FF0000"/>
                </a:solidFill>
              </a:rPr>
              <a:t>Presiden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mengharapkan</a:t>
            </a:r>
            <a:r>
              <a:rPr lang="en-US" sz="2400" i="1" dirty="0" smtClean="0"/>
              <a:t> agar </a:t>
            </a:r>
            <a:r>
              <a:rPr lang="en-US" sz="2400" i="1" dirty="0" err="1" smtClean="0"/>
              <a:t>rakyat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membangun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bangsa</a:t>
            </a:r>
            <a:r>
              <a:rPr lang="en-US" sz="2400" i="1" dirty="0" smtClean="0"/>
              <a:t> &amp; </a:t>
            </a:r>
            <a:r>
              <a:rPr lang="en-US" sz="2400" i="1" dirty="0" err="1" smtClean="0"/>
              <a:t>negara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dengan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kemampuan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yg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ada</a:t>
            </a:r>
            <a:r>
              <a:rPr lang="en-US" sz="2400" i="1" dirty="0" smtClean="0"/>
              <a:t> pd </a:t>
            </a:r>
            <a:r>
              <a:rPr lang="en-US" sz="2400" i="1" dirty="0" err="1" smtClean="0"/>
              <a:t>dirinya</a:t>
            </a:r>
            <a:r>
              <a:rPr lang="en-US" sz="2400" i="1" dirty="0" smtClean="0"/>
              <a:t>.</a:t>
            </a:r>
          </a:p>
          <a:p>
            <a:pPr marL="609600" indent="-609600">
              <a:buFontTx/>
              <a:buNone/>
            </a:pPr>
            <a:r>
              <a:rPr lang="en-US" sz="2400" dirty="0" err="1" smtClean="0"/>
              <a:t>Penekanannya</a:t>
            </a:r>
            <a:r>
              <a:rPr lang="en-US" sz="2400" dirty="0" smtClean="0"/>
              <a:t>: </a:t>
            </a:r>
            <a:r>
              <a:rPr lang="en-US" sz="2400" i="1" dirty="0" err="1" smtClean="0"/>
              <a:t>Presiden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mengharapkan</a:t>
            </a:r>
            <a:endParaRPr lang="en-US" sz="2400" i="1" dirty="0" smtClean="0"/>
          </a:p>
          <a:p>
            <a:pPr marL="609600" indent="-609600">
              <a:buFontTx/>
              <a:buNone/>
            </a:pPr>
            <a:r>
              <a:rPr lang="en-US" sz="2400" i="1" dirty="0" smtClean="0"/>
              <a:t>	</a:t>
            </a:r>
          </a:p>
          <a:p>
            <a:pPr marL="609600" indent="-609600">
              <a:buFontTx/>
              <a:buNone/>
            </a:pPr>
            <a:r>
              <a:rPr lang="en-US" sz="2400" i="1" dirty="0" err="1" smtClean="0">
                <a:solidFill>
                  <a:srgbClr val="FF0000"/>
                </a:solidFill>
              </a:rPr>
              <a:t>Harapan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Presiden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/>
              <a:t>adalah</a:t>
            </a:r>
            <a:r>
              <a:rPr lang="en-US" sz="2400" i="1" dirty="0" smtClean="0"/>
              <a:t> </a:t>
            </a:r>
            <a:r>
              <a:rPr lang="en-US" sz="2400" i="1" dirty="0" smtClean="0"/>
              <a:t>agar </a:t>
            </a:r>
            <a:r>
              <a:rPr lang="en-US" sz="2400" i="1" dirty="0" err="1" smtClean="0"/>
              <a:t>rakyat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membangun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bangsa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negara</a:t>
            </a:r>
            <a:r>
              <a:rPr lang="en-US" sz="2400" i="1" dirty="0" smtClean="0"/>
              <a:t>.</a:t>
            </a:r>
          </a:p>
          <a:p>
            <a:pPr marL="609600" indent="-609600">
              <a:buFontTx/>
              <a:buNone/>
            </a:pPr>
            <a:r>
              <a:rPr lang="en-US" sz="2400" dirty="0" err="1" smtClean="0"/>
              <a:t>Penekanannya</a:t>
            </a:r>
            <a:r>
              <a:rPr lang="en-US" sz="2400" dirty="0" smtClean="0"/>
              <a:t>: </a:t>
            </a:r>
            <a:r>
              <a:rPr lang="en-US" sz="2400" i="1" dirty="0" err="1" smtClean="0"/>
              <a:t>Harapan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Presiden</a:t>
            </a:r>
            <a:endParaRPr lang="en-US" sz="2400" i="1" dirty="0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>
                    <a:satMod val="200000"/>
                  </a:schemeClr>
                </a:solidFill>
              </a:rPr>
              <a:t>2) </a:t>
            </a:r>
            <a:r>
              <a:rPr lang="en-US" sz="4000" dirty="0" err="1" smtClean="0">
                <a:solidFill>
                  <a:schemeClr val="tx2">
                    <a:satMod val="200000"/>
                  </a:schemeClr>
                </a:solidFill>
              </a:rPr>
              <a:t>Membuat</a:t>
            </a:r>
            <a:r>
              <a:rPr lang="en-US" sz="40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2">
                    <a:satMod val="200000"/>
                  </a:schemeClr>
                </a:solidFill>
              </a:rPr>
              <a:t>urutan</a:t>
            </a:r>
            <a:r>
              <a:rPr lang="en-US" sz="40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2">
                    <a:satMod val="200000"/>
                  </a:schemeClr>
                </a:solidFill>
              </a:rPr>
              <a:t>kata</a:t>
            </a:r>
            <a:r>
              <a:rPr lang="en-US" sz="40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2">
                    <a:satMod val="200000"/>
                  </a:schemeClr>
                </a:solidFill>
              </a:rPr>
              <a:t>yg</a:t>
            </a:r>
            <a:r>
              <a:rPr lang="en-US" sz="40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2">
                    <a:satMod val="200000"/>
                  </a:schemeClr>
                </a:solidFill>
              </a:rPr>
              <a:t>logis</a:t>
            </a:r>
            <a:endParaRPr lang="en-US" sz="4000" dirty="0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7848600" cy="42973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>
              <a:buFontTx/>
              <a:buNone/>
            </a:pPr>
            <a:r>
              <a:rPr lang="en-US" dirty="0" smtClean="0"/>
              <a:t>	</a:t>
            </a:r>
            <a:r>
              <a:rPr lang="en-US" i="1" dirty="0" err="1" smtClean="0"/>
              <a:t>Bukan</a:t>
            </a:r>
            <a:r>
              <a:rPr lang="en-US" i="1" dirty="0" smtClean="0"/>
              <a:t> </a:t>
            </a:r>
            <a:r>
              <a:rPr lang="en-US" i="1" dirty="0" err="1" smtClean="0"/>
              <a:t>seribu</a:t>
            </a:r>
            <a:r>
              <a:rPr lang="en-US" i="1" dirty="0" smtClean="0"/>
              <a:t>, </a:t>
            </a:r>
            <a:r>
              <a:rPr lang="en-US" i="1" dirty="0" err="1" smtClean="0"/>
              <a:t>sejuta</a:t>
            </a:r>
            <a:r>
              <a:rPr lang="en-US" i="1" dirty="0" smtClean="0"/>
              <a:t>, 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seratus</a:t>
            </a:r>
            <a:r>
              <a:rPr lang="en-US" i="1" dirty="0" smtClean="0"/>
              <a:t>, </a:t>
            </a:r>
            <a:r>
              <a:rPr lang="en-US" i="1" dirty="0" err="1" smtClean="0"/>
              <a:t>tetapi</a:t>
            </a:r>
            <a:r>
              <a:rPr lang="en-US" i="1" dirty="0" smtClean="0"/>
              <a:t> </a:t>
            </a:r>
            <a:r>
              <a:rPr lang="en-US" i="1" dirty="0" err="1" smtClean="0"/>
              <a:t>berjuta-juta</a:t>
            </a:r>
            <a:r>
              <a:rPr lang="en-US" i="1" dirty="0" smtClean="0"/>
              <a:t> rupiah..</a:t>
            </a:r>
          </a:p>
          <a:p>
            <a:pPr>
              <a:buFontTx/>
              <a:buNone/>
            </a:pPr>
            <a:r>
              <a:rPr lang="en-US" dirty="0" err="1" smtClean="0"/>
              <a:t>Seharusnya</a:t>
            </a:r>
            <a:r>
              <a:rPr lang="en-US" dirty="0" smtClean="0"/>
              <a:t>:</a:t>
            </a:r>
          </a:p>
          <a:p>
            <a:pPr>
              <a:buFontTx/>
              <a:buNone/>
            </a:pPr>
            <a:r>
              <a:rPr lang="en-US" dirty="0" smtClean="0"/>
              <a:t>	</a:t>
            </a:r>
            <a:r>
              <a:rPr lang="en-US" i="1" dirty="0" err="1" smtClean="0"/>
              <a:t>Bukan</a:t>
            </a:r>
            <a:r>
              <a:rPr lang="en-US" i="1" dirty="0" smtClean="0"/>
              <a:t> </a:t>
            </a:r>
            <a:r>
              <a:rPr lang="en-US" i="1" dirty="0" err="1" smtClean="0"/>
              <a:t>seratus</a:t>
            </a:r>
            <a:r>
              <a:rPr lang="en-US" i="1" dirty="0" smtClean="0"/>
              <a:t>, </a:t>
            </a:r>
            <a:r>
              <a:rPr lang="en-US" i="1" dirty="0" err="1" smtClean="0"/>
              <a:t>seribu</a:t>
            </a:r>
            <a:r>
              <a:rPr lang="en-US" i="1" dirty="0" smtClean="0"/>
              <a:t>, 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sejuta</a:t>
            </a:r>
            <a:r>
              <a:rPr lang="en-US" i="1" dirty="0" smtClean="0"/>
              <a:t>, </a:t>
            </a:r>
            <a:r>
              <a:rPr lang="en-US" i="1" dirty="0" err="1" smtClean="0"/>
              <a:t>tetapi</a:t>
            </a:r>
            <a:r>
              <a:rPr lang="en-US" i="1" dirty="0" smtClean="0"/>
              <a:t> </a:t>
            </a:r>
            <a:r>
              <a:rPr lang="en-US" i="1" dirty="0" err="1" smtClean="0"/>
              <a:t>berjuta-juta</a:t>
            </a:r>
            <a:r>
              <a:rPr lang="en-US" i="1" dirty="0" smtClean="0"/>
              <a:t> rupiah…</a:t>
            </a:r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32556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>
                    <a:satMod val="200000"/>
                  </a:schemeClr>
                </a:solidFill>
              </a:rPr>
              <a:t>3) </a:t>
            </a:r>
            <a:r>
              <a:rPr lang="en-US" sz="4000" dirty="0" err="1" smtClean="0">
                <a:solidFill>
                  <a:schemeClr val="tx2">
                    <a:satMod val="200000"/>
                  </a:schemeClr>
                </a:solidFill>
              </a:rPr>
              <a:t>Melakukan</a:t>
            </a:r>
            <a:r>
              <a:rPr lang="en-US" sz="40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2">
                    <a:satMod val="200000"/>
                  </a:schemeClr>
                </a:solidFill>
              </a:rPr>
              <a:t>pengulangan</a:t>
            </a:r>
            <a:r>
              <a:rPr lang="en-US" sz="40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2">
                    <a:satMod val="200000"/>
                  </a:schemeClr>
                </a:solidFill>
              </a:rPr>
              <a:t>kata</a:t>
            </a:r>
            <a:r>
              <a:rPr lang="en-US" sz="4000" dirty="0" smtClean="0">
                <a:solidFill>
                  <a:schemeClr val="tx2">
                    <a:satMod val="200000"/>
                  </a:schemeClr>
                </a:solidFill>
              </a:rPr>
              <a:t> 	(</a:t>
            </a:r>
            <a:r>
              <a:rPr lang="en-US" sz="4000" dirty="0" err="1" smtClean="0">
                <a:solidFill>
                  <a:srgbClr val="FF0000"/>
                </a:solidFill>
              </a:rPr>
              <a:t>repetisi</a:t>
            </a:r>
            <a:r>
              <a:rPr lang="en-US" sz="4000" dirty="0" smtClean="0">
                <a:solidFill>
                  <a:schemeClr val="tx2">
                    <a:satMod val="200000"/>
                  </a:schemeClr>
                </a:solidFill>
              </a:rPr>
              <a:t>)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	</a:t>
            </a:r>
            <a:r>
              <a:rPr lang="en-US" i="1" dirty="0" err="1" smtClean="0">
                <a:solidFill>
                  <a:srgbClr val="FF0000"/>
                </a:solidFill>
              </a:rPr>
              <a:t>Saya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suka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/>
              <a:t>akan</a:t>
            </a:r>
            <a:r>
              <a:rPr lang="en-US" i="1" dirty="0" smtClean="0"/>
              <a:t> </a:t>
            </a:r>
            <a:r>
              <a:rPr lang="en-US" i="1" dirty="0" err="1" smtClean="0"/>
              <a:t>kecantikannya</a:t>
            </a:r>
            <a:r>
              <a:rPr lang="en-US" i="1" dirty="0" smtClean="0"/>
              <a:t>, </a:t>
            </a:r>
            <a:r>
              <a:rPr lang="en-US" i="1" dirty="0" err="1" smtClean="0">
                <a:solidFill>
                  <a:srgbClr val="FF0000"/>
                </a:solidFill>
              </a:rPr>
              <a:t>saya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suka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/>
              <a:t>akan</a:t>
            </a:r>
            <a:r>
              <a:rPr lang="en-US" i="1" dirty="0" smtClean="0"/>
              <a:t> </a:t>
            </a:r>
            <a:r>
              <a:rPr lang="en-US" i="1" dirty="0" err="1" smtClean="0"/>
              <a:t>kelembutannya</a:t>
            </a:r>
            <a:r>
              <a:rPr lang="en-US" i="1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4) 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</a:rPr>
              <a:t>Melakukan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600" i="1" dirty="0" err="1" smtClean="0">
                <a:solidFill>
                  <a:schemeClr val="tx2">
                    <a:satMod val="200000"/>
                  </a:schemeClr>
                </a:solidFill>
              </a:rPr>
              <a:t>pertentangan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</a:rPr>
              <a:t>terhadap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</a:rPr>
              <a:t>ide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 yang 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</a:rPr>
              <a:t>ditonjolkan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.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90799"/>
            <a:ext cx="8229600" cy="2895601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	</a:t>
            </a:r>
            <a:r>
              <a:rPr lang="en-US" sz="4400" i="1" dirty="0" err="1" smtClean="0"/>
              <a:t>Anak</a:t>
            </a:r>
            <a:r>
              <a:rPr lang="en-US" sz="4400" i="1" dirty="0" smtClean="0"/>
              <a:t> </a:t>
            </a:r>
            <a:r>
              <a:rPr lang="en-US" sz="4400" i="1" dirty="0" err="1" smtClean="0"/>
              <a:t>itu</a:t>
            </a:r>
            <a:r>
              <a:rPr lang="en-US" sz="4400" i="1" dirty="0" smtClean="0"/>
              <a:t> </a:t>
            </a:r>
            <a:r>
              <a:rPr lang="en-US" sz="4400" i="1" dirty="0" err="1" smtClean="0"/>
              <a:t>tidak</a:t>
            </a:r>
            <a:r>
              <a:rPr lang="en-US" sz="4400" i="1" dirty="0" smtClean="0"/>
              <a:t> </a:t>
            </a:r>
            <a:r>
              <a:rPr lang="en-US" sz="4400" i="1" dirty="0" err="1" smtClean="0">
                <a:solidFill>
                  <a:srgbClr val="FF0000"/>
                </a:solidFill>
              </a:rPr>
              <a:t>malas</a:t>
            </a:r>
            <a:r>
              <a:rPr lang="en-US" sz="4400" i="1" dirty="0" smtClean="0"/>
              <a:t> </a:t>
            </a:r>
            <a:r>
              <a:rPr lang="en-US" sz="4400" i="1" dirty="0" err="1" smtClean="0"/>
              <a:t>dan</a:t>
            </a:r>
            <a:r>
              <a:rPr lang="en-US" sz="4400" i="1" dirty="0" smtClean="0"/>
              <a:t> </a:t>
            </a:r>
            <a:r>
              <a:rPr lang="en-US" sz="4400" i="1" dirty="0" err="1" smtClean="0">
                <a:solidFill>
                  <a:srgbClr val="FF0000"/>
                </a:solidFill>
              </a:rPr>
              <a:t>curang</a:t>
            </a:r>
            <a:r>
              <a:rPr lang="en-US" sz="4400" i="1" dirty="0" smtClean="0"/>
              <a:t>, </a:t>
            </a:r>
            <a:r>
              <a:rPr lang="en-US" sz="4400" i="1" dirty="0" err="1" smtClean="0"/>
              <a:t>tetapi</a:t>
            </a:r>
            <a:r>
              <a:rPr lang="en-US" sz="4400" i="1" dirty="0" smtClean="0"/>
              <a:t> </a:t>
            </a:r>
            <a:r>
              <a:rPr lang="en-US" sz="4400" i="1" dirty="0" err="1" smtClean="0">
                <a:solidFill>
                  <a:srgbClr val="00B050"/>
                </a:solidFill>
              </a:rPr>
              <a:t>rajin</a:t>
            </a:r>
            <a:r>
              <a:rPr lang="en-US" sz="4400" i="1" dirty="0" smtClean="0"/>
              <a:t> </a:t>
            </a:r>
            <a:r>
              <a:rPr lang="en-US" sz="4400" i="1" dirty="0" err="1" smtClean="0"/>
              <a:t>dan</a:t>
            </a:r>
            <a:r>
              <a:rPr lang="en-US" sz="4400" i="1" dirty="0" smtClean="0"/>
              <a:t> </a:t>
            </a:r>
            <a:r>
              <a:rPr lang="en-US" sz="4400" i="1" dirty="0" err="1" smtClean="0">
                <a:solidFill>
                  <a:srgbClr val="00B050"/>
                </a:solidFill>
              </a:rPr>
              <a:t>jujur</a:t>
            </a:r>
            <a:r>
              <a:rPr lang="en-US" sz="4400" i="1" dirty="0" smtClean="0"/>
              <a:t>.</a:t>
            </a:r>
            <a:endParaRPr lang="en-US" sz="44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5) 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</a:rPr>
              <a:t>Mempergunakan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</a:rPr>
              <a:t>partikel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</a:rPr>
              <a:t>penekanan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(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</a:rPr>
              <a:t>penegasan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).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971800"/>
            <a:ext cx="8153400" cy="25146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	</a:t>
            </a:r>
            <a:r>
              <a:rPr lang="en-US" sz="4000" dirty="0" err="1" smtClean="0"/>
              <a:t>Saudara</a:t>
            </a:r>
            <a:r>
              <a:rPr lang="en-US" sz="4000" i="1" dirty="0" err="1" smtClean="0">
                <a:solidFill>
                  <a:srgbClr val="C00000"/>
                </a:solidFill>
              </a:rPr>
              <a:t>lah</a:t>
            </a:r>
            <a:r>
              <a:rPr lang="en-US" sz="4000" dirty="0" smtClean="0"/>
              <a:t> </a:t>
            </a:r>
            <a:r>
              <a:rPr lang="en-US" sz="4000" dirty="0" smtClean="0"/>
              <a:t>yang </a:t>
            </a:r>
            <a:r>
              <a:rPr lang="en-US" sz="4000" dirty="0" err="1" smtClean="0"/>
              <a:t>bertanggung</a:t>
            </a:r>
            <a:r>
              <a:rPr lang="en-US" sz="4000" dirty="0" smtClean="0"/>
              <a:t> </a:t>
            </a:r>
            <a:r>
              <a:rPr lang="en-US" sz="4000" dirty="0" err="1" smtClean="0"/>
              <a:t>jawab</a:t>
            </a:r>
            <a:r>
              <a:rPr lang="en-US" sz="4000" dirty="0" smtClean="0"/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6271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 smtClean="0">
                <a:solidFill>
                  <a:schemeClr val="tx2">
                    <a:satMod val="200000"/>
                  </a:schemeClr>
                </a:solidFill>
              </a:rPr>
              <a:t>d. </a:t>
            </a:r>
            <a:r>
              <a:rPr lang="en-US" sz="5400" dirty="0" err="1" smtClean="0">
                <a:solidFill>
                  <a:schemeClr val="tx2">
                    <a:satMod val="200000"/>
                  </a:schemeClr>
                </a:solidFill>
              </a:rPr>
              <a:t>Kehematan</a:t>
            </a:r>
            <a:endParaRPr lang="en-US" sz="5400" dirty="0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9830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48000"/>
            <a:ext cx="6400800" cy="25908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en-US" i="1" dirty="0" err="1" smtClean="0"/>
              <a:t>Kehematan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hemat</a:t>
            </a:r>
            <a:r>
              <a:rPr lang="en-US" dirty="0" smtClean="0"/>
              <a:t> </a:t>
            </a:r>
            <a:r>
              <a:rPr lang="en-US" dirty="0" err="1" smtClean="0"/>
              <a:t>mempergunakan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, </a:t>
            </a:r>
            <a:r>
              <a:rPr lang="en-US" dirty="0" err="1" smtClean="0"/>
              <a:t>frase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lain,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menyalahi</a:t>
            </a:r>
            <a:r>
              <a:rPr lang="en-US" dirty="0" smtClean="0"/>
              <a:t> </a:t>
            </a:r>
            <a:r>
              <a:rPr lang="en-US" dirty="0" err="1" smtClean="0"/>
              <a:t>kaidah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Beberapa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Kriteria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yang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perlu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diperhatikan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: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3124200"/>
            <a:ext cx="7772400" cy="20574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3600" dirty="0" err="1" smtClean="0"/>
              <a:t>Penghematan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cara</a:t>
            </a:r>
            <a:r>
              <a:rPr lang="en-US" sz="3600" dirty="0" smtClean="0"/>
              <a:t> </a:t>
            </a:r>
            <a:r>
              <a:rPr lang="en-US" sz="3600" dirty="0" err="1" smtClean="0"/>
              <a:t>menghilangkan</a:t>
            </a:r>
            <a:r>
              <a:rPr lang="en-US" sz="3600" dirty="0" smtClean="0"/>
              <a:t> </a:t>
            </a:r>
            <a:r>
              <a:rPr lang="en-US" sz="3600" dirty="0" err="1" smtClean="0"/>
              <a:t>pengulangan</a:t>
            </a:r>
            <a:r>
              <a:rPr lang="en-US" sz="3600" dirty="0" smtClean="0"/>
              <a:t> </a:t>
            </a:r>
            <a:r>
              <a:rPr lang="en-US" sz="3600" dirty="0" err="1" smtClean="0"/>
              <a:t>subjek</a:t>
            </a:r>
            <a:r>
              <a:rPr lang="en-US" sz="3600" dirty="0" smtClean="0"/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386</Words>
  <Application>Microsoft Office PowerPoint</Application>
  <PresentationFormat>On-screen Show (4:3)</PresentationFormat>
  <Paragraphs>96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Kalimat efektif</vt:lpstr>
      <vt:lpstr>c. Ketegasan</vt:lpstr>
      <vt:lpstr>Ada beberapa cara penekanan dalam kalimat:</vt:lpstr>
      <vt:lpstr>2) Membuat urutan kata yg logis</vt:lpstr>
      <vt:lpstr>3) Melakukan pengulangan kata  (repetisi)</vt:lpstr>
      <vt:lpstr>4) Melakukan pertentangan terhadap ide yang ditonjolkan.</vt:lpstr>
      <vt:lpstr>5) Mempergunakan partikel penekanan (penegasan).</vt:lpstr>
      <vt:lpstr>d. Kehematan</vt:lpstr>
      <vt:lpstr>Beberapa Kriteria yang perlu diperhatikan:</vt:lpstr>
      <vt:lpstr>Contoh:</vt:lpstr>
      <vt:lpstr>2. Penghematan dengan cara menghindarkan pemakaian superordinat pada hiponimi kata</vt:lpstr>
      <vt:lpstr>3. Penghematan dengan cara menghindarkan pemakaian kesinoniman dalam satu kalimat.</vt:lpstr>
      <vt:lpstr>4. Penghematan dengan cara tidak menjamakkan kata-kata yang berbentuk jamak.</vt:lpstr>
      <vt:lpstr>e. Kecermatan</vt:lpstr>
      <vt:lpstr>Contoh:</vt:lpstr>
      <vt:lpstr>f. Kepaduan</vt:lpstr>
      <vt:lpstr>Contoh:</vt:lpstr>
      <vt:lpstr>g. Kelogisan</vt:lpstr>
      <vt:lpstr>Contoh: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Kalimat efektif</dc:title>
  <dc:creator>ACER</dc:creator>
  <cp:lastModifiedBy>ACER</cp:lastModifiedBy>
  <cp:revision>4</cp:revision>
  <dcterms:created xsi:type="dcterms:W3CDTF">2020-10-06T13:25:31Z</dcterms:created>
  <dcterms:modified xsi:type="dcterms:W3CDTF">2020-10-21T13:46:28Z</dcterms:modified>
</cp:coreProperties>
</file>